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6"/>
  </p:notesMasterIdLst>
  <p:sldIdLst>
    <p:sldId id="256" r:id="rId2"/>
    <p:sldId id="457" r:id="rId3"/>
    <p:sldId id="458" r:id="rId4"/>
    <p:sldId id="459" r:id="rId5"/>
    <p:sldId id="460" r:id="rId6"/>
    <p:sldId id="461" r:id="rId7"/>
    <p:sldId id="462" r:id="rId8"/>
    <p:sldId id="332" r:id="rId9"/>
    <p:sldId id="465" r:id="rId10"/>
    <p:sldId id="377" r:id="rId11"/>
    <p:sldId id="438" r:id="rId12"/>
    <p:sldId id="442" r:id="rId13"/>
    <p:sldId id="464" r:id="rId14"/>
    <p:sldId id="463" r:id="rId15"/>
    <p:sldId id="443" r:id="rId16"/>
    <p:sldId id="444" r:id="rId17"/>
    <p:sldId id="445" r:id="rId18"/>
    <p:sldId id="446" r:id="rId19"/>
    <p:sldId id="447" r:id="rId20"/>
    <p:sldId id="448" r:id="rId21"/>
    <p:sldId id="379" r:id="rId22"/>
    <p:sldId id="437" r:id="rId23"/>
    <p:sldId id="436" r:id="rId24"/>
    <p:sldId id="380" r:id="rId25"/>
    <p:sldId id="381" r:id="rId26"/>
    <p:sldId id="382" r:id="rId27"/>
    <p:sldId id="466" r:id="rId28"/>
    <p:sldId id="471" r:id="rId29"/>
    <p:sldId id="472" r:id="rId30"/>
    <p:sldId id="467" r:id="rId31"/>
    <p:sldId id="468" r:id="rId32"/>
    <p:sldId id="470" r:id="rId33"/>
    <p:sldId id="469" r:id="rId34"/>
    <p:sldId id="40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A02896-63E5-4D74-B59F-A94795CA48D4}">
          <p14:sldIdLst>
            <p14:sldId id="256"/>
            <p14:sldId id="457"/>
            <p14:sldId id="458"/>
            <p14:sldId id="459"/>
            <p14:sldId id="460"/>
            <p14:sldId id="461"/>
            <p14:sldId id="462"/>
            <p14:sldId id="332"/>
            <p14:sldId id="465"/>
            <p14:sldId id="377"/>
            <p14:sldId id="438"/>
            <p14:sldId id="442"/>
            <p14:sldId id="464"/>
            <p14:sldId id="463"/>
            <p14:sldId id="443"/>
            <p14:sldId id="444"/>
            <p14:sldId id="445"/>
            <p14:sldId id="446"/>
            <p14:sldId id="447"/>
            <p14:sldId id="448"/>
            <p14:sldId id="379"/>
            <p14:sldId id="437"/>
            <p14:sldId id="436"/>
            <p14:sldId id="380"/>
            <p14:sldId id="381"/>
            <p14:sldId id="382"/>
            <p14:sldId id="466"/>
            <p14:sldId id="471"/>
            <p14:sldId id="472"/>
            <p14:sldId id="467"/>
            <p14:sldId id="468"/>
            <p14:sldId id="470"/>
            <p14:sldId id="469"/>
            <p14:sldId id="4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93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D7EEFC-41A3-4C5C-9364-3549740060D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7488DA4-F227-46FC-868F-A73B79D52212}">
      <dgm:prSet phldrT="[Text]"/>
      <dgm:spPr/>
      <dgm:t>
        <a:bodyPr/>
        <a:lstStyle/>
        <a:p>
          <a:r>
            <a:rPr lang="en-US" dirty="0"/>
            <a:t>Static web sites</a:t>
          </a:r>
        </a:p>
      </dgm:t>
    </dgm:pt>
    <dgm:pt modelId="{C3EC2E13-3A07-44AE-89B7-27B914C90325}" type="parTrans" cxnId="{F3551E04-D0F3-463B-877C-A69FFCA0F896}">
      <dgm:prSet/>
      <dgm:spPr/>
      <dgm:t>
        <a:bodyPr/>
        <a:lstStyle/>
        <a:p>
          <a:endParaRPr lang="en-US"/>
        </a:p>
      </dgm:t>
    </dgm:pt>
    <dgm:pt modelId="{3F223E6A-6105-48D6-A295-2AA143C6252D}" type="sibTrans" cxnId="{F3551E04-D0F3-463B-877C-A69FFCA0F896}">
      <dgm:prSet/>
      <dgm:spPr/>
      <dgm:t>
        <a:bodyPr/>
        <a:lstStyle/>
        <a:p>
          <a:endParaRPr lang="en-US"/>
        </a:p>
      </dgm:t>
    </dgm:pt>
    <dgm:pt modelId="{727FBFA8-C8F0-4F80-A3BC-0167878AB9F3}">
      <dgm:prSet phldrT="[Text]"/>
      <dgm:spPr/>
      <dgm:t>
        <a:bodyPr/>
        <a:lstStyle/>
        <a:p>
          <a:r>
            <a:rPr lang="en-US" dirty="0"/>
            <a:t>Server side processing</a:t>
          </a:r>
        </a:p>
      </dgm:t>
    </dgm:pt>
    <dgm:pt modelId="{3CFC7B52-A4B8-4B06-8135-ABB1AC60212A}" type="parTrans" cxnId="{533EAA96-D8E4-4731-8474-A30FCA48B62D}">
      <dgm:prSet/>
      <dgm:spPr/>
      <dgm:t>
        <a:bodyPr/>
        <a:lstStyle/>
        <a:p>
          <a:endParaRPr lang="en-US"/>
        </a:p>
      </dgm:t>
    </dgm:pt>
    <dgm:pt modelId="{590F45C6-12F8-4558-89F5-108EE2E61CBF}" type="sibTrans" cxnId="{533EAA96-D8E4-4731-8474-A30FCA48B62D}">
      <dgm:prSet/>
      <dgm:spPr/>
      <dgm:t>
        <a:bodyPr/>
        <a:lstStyle/>
        <a:p>
          <a:endParaRPr lang="en-US"/>
        </a:p>
      </dgm:t>
    </dgm:pt>
    <dgm:pt modelId="{B43A5CCF-2E56-424F-99B4-2DB9B603562E}">
      <dgm:prSet phldrT="[Text]"/>
      <dgm:spPr/>
      <dgm:t>
        <a:bodyPr/>
        <a:lstStyle/>
        <a:p>
          <a:r>
            <a:rPr lang="en-US" dirty="0"/>
            <a:t>Progressive enhancements with jQuery and friends</a:t>
          </a:r>
        </a:p>
      </dgm:t>
    </dgm:pt>
    <dgm:pt modelId="{BE437C42-E477-46EC-AEC8-5BF4D04AD6AE}" type="parTrans" cxnId="{91673A89-8248-47AC-AAD3-ACCED1BE918B}">
      <dgm:prSet/>
      <dgm:spPr/>
      <dgm:t>
        <a:bodyPr/>
        <a:lstStyle/>
        <a:p>
          <a:endParaRPr lang="en-US"/>
        </a:p>
      </dgm:t>
    </dgm:pt>
    <dgm:pt modelId="{E991195A-7069-4674-85EA-20B5FB4DCBAE}" type="sibTrans" cxnId="{91673A89-8248-47AC-AAD3-ACCED1BE918B}">
      <dgm:prSet/>
      <dgm:spPr/>
      <dgm:t>
        <a:bodyPr/>
        <a:lstStyle/>
        <a:p>
          <a:endParaRPr lang="en-US"/>
        </a:p>
      </dgm:t>
    </dgm:pt>
    <dgm:pt modelId="{6CDCA5FF-4C6B-4204-8143-436C4B28A2B3}">
      <dgm:prSet/>
      <dgm:spPr/>
      <dgm:t>
        <a:bodyPr/>
        <a:lstStyle/>
        <a:p>
          <a:r>
            <a:rPr lang="en-US" dirty="0"/>
            <a:t>Single Page Application</a:t>
          </a:r>
        </a:p>
      </dgm:t>
    </dgm:pt>
    <dgm:pt modelId="{7B20D954-062B-4925-9EBA-78A27838D7BE}" type="parTrans" cxnId="{A7C14C0A-C808-408C-BA3E-BBE0C2197B91}">
      <dgm:prSet/>
      <dgm:spPr/>
      <dgm:t>
        <a:bodyPr/>
        <a:lstStyle/>
        <a:p>
          <a:endParaRPr lang="en-US"/>
        </a:p>
      </dgm:t>
    </dgm:pt>
    <dgm:pt modelId="{767332D9-B48E-45C1-ABE5-DDD6494B6B7D}" type="sibTrans" cxnId="{A7C14C0A-C808-408C-BA3E-BBE0C2197B91}">
      <dgm:prSet/>
      <dgm:spPr/>
      <dgm:t>
        <a:bodyPr/>
        <a:lstStyle/>
        <a:p>
          <a:endParaRPr lang="en-US"/>
        </a:p>
      </dgm:t>
    </dgm:pt>
    <dgm:pt modelId="{333CB6E4-00FF-4D06-ADE4-164298B655E6}">
      <dgm:prSet/>
      <dgm:spPr/>
      <dgm:t>
        <a:bodyPr/>
        <a:lstStyle/>
        <a:p>
          <a:r>
            <a:rPr lang="en-US" dirty="0"/>
            <a:t>The MVC Frameworks War</a:t>
          </a:r>
        </a:p>
      </dgm:t>
    </dgm:pt>
    <dgm:pt modelId="{98B949AA-F0F3-4DAC-943C-C08A14D7843A}" type="parTrans" cxnId="{B345CFFB-B5A2-45E4-883B-01B98AD13740}">
      <dgm:prSet/>
      <dgm:spPr/>
      <dgm:t>
        <a:bodyPr/>
        <a:lstStyle/>
        <a:p>
          <a:endParaRPr lang="en-US"/>
        </a:p>
      </dgm:t>
    </dgm:pt>
    <dgm:pt modelId="{44CB3A30-2BCC-4313-82B7-7351412090C7}" type="sibTrans" cxnId="{B345CFFB-B5A2-45E4-883B-01B98AD13740}">
      <dgm:prSet/>
      <dgm:spPr/>
      <dgm:t>
        <a:bodyPr/>
        <a:lstStyle/>
        <a:p>
          <a:endParaRPr lang="en-US"/>
        </a:p>
      </dgm:t>
    </dgm:pt>
    <dgm:pt modelId="{E4A1D944-24E7-4B47-B3B3-FB8CB5AB3B3A}">
      <dgm:prSet/>
      <dgm:spPr/>
      <dgm:t>
        <a:bodyPr/>
        <a:lstStyle/>
        <a:p>
          <a:r>
            <a:rPr lang="en-US" dirty="0"/>
            <a:t>Component based architecture</a:t>
          </a:r>
        </a:p>
      </dgm:t>
    </dgm:pt>
    <dgm:pt modelId="{5C9872B9-A859-4F86-A47E-35C646F9F708}" type="parTrans" cxnId="{7CC30744-AA0B-485B-8A7C-116618B4FE03}">
      <dgm:prSet/>
      <dgm:spPr/>
      <dgm:t>
        <a:bodyPr/>
        <a:lstStyle/>
        <a:p>
          <a:endParaRPr lang="en-US"/>
        </a:p>
      </dgm:t>
    </dgm:pt>
    <dgm:pt modelId="{1A8B6DD0-B8E5-4325-A6B7-D02596D2692A}" type="sibTrans" cxnId="{7CC30744-AA0B-485B-8A7C-116618B4FE03}">
      <dgm:prSet/>
      <dgm:spPr/>
      <dgm:t>
        <a:bodyPr/>
        <a:lstStyle/>
        <a:p>
          <a:endParaRPr lang="en-US"/>
        </a:p>
      </dgm:t>
    </dgm:pt>
    <dgm:pt modelId="{D8DCE76C-8049-4805-9740-55F708162B4A}" type="pres">
      <dgm:prSet presAssocID="{6AD7EEFC-41A3-4C5C-9364-3549740060DF}" presName="Name0" presStyleCnt="0">
        <dgm:presLayoutVars>
          <dgm:dir/>
          <dgm:animLvl val="lvl"/>
          <dgm:resizeHandles val="exact"/>
        </dgm:presLayoutVars>
      </dgm:prSet>
      <dgm:spPr/>
    </dgm:pt>
    <dgm:pt modelId="{C3ED9A7A-1141-447A-B864-CC72A01BA9CF}" type="pres">
      <dgm:prSet presAssocID="{17488DA4-F227-46FC-868F-A73B79D52212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BC382E4-D2B2-42B9-A894-596DD7DA38E3}" type="pres">
      <dgm:prSet presAssocID="{3F223E6A-6105-48D6-A295-2AA143C6252D}" presName="parTxOnlySpace" presStyleCnt="0"/>
      <dgm:spPr/>
    </dgm:pt>
    <dgm:pt modelId="{1B786EEC-E5BF-4813-BD81-CC7D57373E42}" type="pres">
      <dgm:prSet presAssocID="{727FBFA8-C8F0-4F80-A3BC-0167878AB9F3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741A33B-2F95-4062-8668-1625522DE259}" type="pres">
      <dgm:prSet presAssocID="{590F45C6-12F8-4558-89F5-108EE2E61CBF}" presName="parTxOnlySpace" presStyleCnt="0"/>
      <dgm:spPr/>
    </dgm:pt>
    <dgm:pt modelId="{69C646A1-15B5-4E9F-B208-BDF800979B35}" type="pres">
      <dgm:prSet presAssocID="{B43A5CCF-2E56-424F-99B4-2DB9B603562E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6FFE9331-F280-45D6-8BA0-B7C23364962D}" type="pres">
      <dgm:prSet presAssocID="{E991195A-7069-4674-85EA-20B5FB4DCBAE}" presName="parTxOnlySpace" presStyleCnt="0"/>
      <dgm:spPr/>
    </dgm:pt>
    <dgm:pt modelId="{D804885F-5C6B-43C1-8D81-7FD12E3036AE}" type="pres">
      <dgm:prSet presAssocID="{6CDCA5FF-4C6B-4204-8143-436C4B28A2B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B63CF0C-5194-4709-81A1-6C3748FE2945}" type="pres">
      <dgm:prSet presAssocID="{767332D9-B48E-45C1-ABE5-DDD6494B6B7D}" presName="parTxOnlySpace" presStyleCnt="0"/>
      <dgm:spPr/>
    </dgm:pt>
    <dgm:pt modelId="{0A614CD6-2845-4FCC-AB14-2600A968DE21}" type="pres">
      <dgm:prSet presAssocID="{333CB6E4-00FF-4D06-ADE4-164298B655E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00070CAF-F7F6-42C5-A26E-420843D9AF72}" type="pres">
      <dgm:prSet presAssocID="{44CB3A30-2BCC-4313-82B7-7351412090C7}" presName="parTxOnlySpace" presStyleCnt="0"/>
      <dgm:spPr/>
    </dgm:pt>
    <dgm:pt modelId="{5AC913AE-1A77-4C7C-80C0-81079C2F18E7}" type="pres">
      <dgm:prSet presAssocID="{E4A1D944-24E7-4B47-B3B3-FB8CB5AB3B3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F3551E04-D0F3-463B-877C-A69FFCA0F896}" srcId="{6AD7EEFC-41A3-4C5C-9364-3549740060DF}" destId="{17488DA4-F227-46FC-868F-A73B79D52212}" srcOrd="0" destOrd="0" parTransId="{C3EC2E13-3A07-44AE-89B7-27B914C90325}" sibTransId="{3F223E6A-6105-48D6-A295-2AA143C6252D}"/>
    <dgm:cxn modelId="{A7C14C0A-C808-408C-BA3E-BBE0C2197B91}" srcId="{6AD7EEFC-41A3-4C5C-9364-3549740060DF}" destId="{6CDCA5FF-4C6B-4204-8143-436C4B28A2B3}" srcOrd="3" destOrd="0" parTransId="{7B20D954-062B-4925-9EBA-78A27838D7BE}" sibTransId="{767332D9-B48E-45C1-ABE5-DDD6494B6B7D}"/>
    <dgm:cxn modelId="{DFDCC61A-98A5-4156-9745-AF45F9AB3AF3}" type="presOf" srcId="{333CB6E4-00FF-4D06-ADE4-164298B655E6}" destId="{0A614CD6-2845-4FCC-AB14-2600A968DE21}" srcOrd="0" destOrd="0" presId="urn:microsoft.com/office/officeart/2005/8/layout/chevron1"/>
    <dgm:cxn modelId="{E4F5305D-282E-4392-8A66-6AD0D6EC2270}" type="presOf" srcId="{B43A5CCF-2E56-424F-99B4-2DB9B603562E}" destId="{69C646A1-15B5-4E9F-B208-BDF800979B35}" srcOrd="0" destOrd="0" presId="urn:microsoft.com/office/officeart/2005/8/layout/chevron1"/>
    <dgm:cxn modelId="{7CC30744-AA0B-485B-8A7C-116618B4FE03}" srcId="{6AD7EEFC-41A3-4C5C-9364-3549740060DF}" destId="{E4A1D944-24E7-4B47-B3B3-FB8CB5AB3B3A}" srcOrd="5" destOrd="0" parTransId="{5C9872B9-A859-4F86-A47E-35C646F9F708}" sibTransId="{1A8B6DD0-B8E5-4325-A6B7-D02596D2692A}"/>
    <dgm:cxn modelId="{97941457-7FCC-4083-B68B-BCBA9FAE7431}" type="presOf" srcId="{17488DA4-F227-46FC-868F-A73B79D52212}" destId="{C3ED9A7A-1141-447A-B864-CC72A01BA9CF}" srcOrd="0" destOrd="0" presId="urn:microsoft.com/office/officeart/2005/8/layout/chevron1"/>
    <dgm:cxn modelId="{85624F59-CF8F-42B0-9D19-BC15EEE56D66}" type="presOf" srcId="{6CDCA5FF-4C6B-4204-8143-436C4B28A2B3}" destId="{D804885F-5C6B-43C1-8D81-7FD12E3036AE}" srcOrd="0" destOrd="0" presId="urn:microsoft.com/office/officeart/2005/8/layout/chevron1"/>
    <dgm:cxn modelId="{A5D50980-692A-4E05-951C-AD2FB35D066F}" type="presOf" srcId="{727FBFA8-C8F0-4F80-A3BC-0167878AB9F3}" destId="{1B786EEC-E5BF-4813-BD81-CC7D57373E42}" srcOrd="0" destOrd="0" presId="urn:microsoft.com/office/officeart/2005/8/layout/chevron1"/>
    <dgm:cxn modelId="{91673A89-8248-47AC-AAD3-ACCED1BE918B}" srcId="{6AD7EEFC-41A3-4C5C-9364-3549740060DF}" destId="{B43A5CCF-2E56-424F-99B4-2DB9B603562E}" srcOrd="2" destOrd="0" parTransId="{BE437C42-E477-46EC-AEC8-5BF4D04AD6AE}" sibTransId="{E991195A-7069-4674-85EA-20B5FB4DCBAE}"/>
    <dgm:cxn modelId="{533EAA96-D8E4-4731-8474-A30FCA48B62D}" srcId="{6AD7EEFC-41A3-4C5C-9364-3549740060DF}" destId="{727FBFA8-C8F0-4F80-A3BC-0167878AB9F3}" srcOrd="1" destOrd="0" parTransId="{3CFC7B52-A4B8-4B06-8135-ABB1AC60212A}" sibTransId="{590F45C6-12F8-4558-89F5-108EE2E61CBF}"/>
    <dgm:cxn modelId="{C85694B7-133A-41BE-ABF2-8A6D09D68BEB}" type="presOf" srcId="{6AD7EEFC-41A3-4C5C-9364-3549740060DF}" destId="{D8DCE76C-8049-4805-9740-55F708162B4A}" srcOrd="0" destOrd="0" presId="urn:microsoft.com/office/officeart/2005/8/layout/chevron1"/>
    <dgm:cxn modelId="{DD6D7CBF-4FB9-4C74-B9DC-3F73941DAE9B}" type="presOf" srcId="{E4A1D944-24E7-4B47-B3B3-FB8CB5AB3B3A}" destId="{5AC913AE-1A77-4C7C-80C0-81079C2F18E7}" srcOrd="0" destOrd="0" presId="urn:microsoft.com/office/officeart/2005/8/layout/chevron1"/>
    <dgm:cxn modelId="{B345CFFB-B5A2-45E4-883B-01B98AD13740}" srcId="{6AD7EEFC-41A3-4C5C-9364-3549740060DF}" destId="{333CB6E4-00FF-4D06-ADE4-164298B655E6}" srcOrd="4" destOrd="0" parTransId="{98B949AA-F0F3-4DAC-943C-C08A14D7843A}" sibTransId="{44CB3A30-2BCC-4313-82B7-7351412090C7}"/>
    <dgm:cxn modelId="{3E33FB73-48AE-4635-AECA-494D7F8BB42C}" type="presParOf" srcId="{D8DCE76C-8049-4805-9740-55F708162B4A}" destId="{C3ED9A7A-1141-447A-B864-CC72A01BA9CF}" srcOrd="0" destOrd="0" presId="urn:microsoft.com/office/officeart/2005/8/layout/chevron1"/>
    <dgm:cxn modelId="{F1B56298-A4FD-4D18-B3CB-24E7D24EA934}" type="presParOf" srcId="{D8DCE76C-8049-4805-9740-55F708162B4A}" destId="{7BC382E4-D2B2-42B9-A894-596DD7DA38E3}" srcOrd="1" destOrd="0" presId="urn:microsoft.com/office/officeart/2005/8/layout/chevron1"/>
    <dgm:cxn modelId="{1E98BB7E-7D74-49E2-9464-73A5730D712A}" type="presParOf" srcId="{D8DCE76C-8049-4805-9740-55F708162B4A}" destId="{1B786EEC-E5BF-4813-BD81-CC7D57373E42}" srcOrd="2" destOrd="0" presId="urn:microsoft.com/office/officeart/2005/8/layout/chevron1"/>
    <dgm:cxn modelId="{B62D9067-8B66-43BD-A24D-5C9E18AB63CA}" type="presParOf" srcId="{D8DCE76C-8049-4805-9740-55F708162B4A}" destId="{4741A33B-2F95-4062-8668-1625522DE259}" srcOrd="3" destOrd="0" presId="urn:microsoft.com/office/officeart/2005/8/layout/chevron1"/>
    <dgm:cxn modelId="{2E91CE34-CC79-4F96-B2DD-C3922E2CE2A8}" type="presParOf" srcId="{D8DCE76C-8049-4805-9740-55F708162B4A}" destId="{69C646A1-15B5-4E9F-B208-BDF800979B35}" srcOrd="4" destOrd="0" presId="urn:microsoft.com/office/officeart/2005/8/layout/chevron1"/>
    <dgm:cxn modelId="{3B42B78F-28E5-437E-9D0D-90FF94C3D6B5}" type="presParOf" srcId="{D8DCE76C-8049-4805-9740-55F708162B4A}" destId="{6FFE9331-F280-45D6-8BA0-B7C23364962D}" srcOrd="5" destOrd="0" presId="urn:microsoft.com/office/officeart/2005/8/layout/chevron1"/>
    <dgm:cxn modelId="{0DEAC037-2B1D-4811-A625-A08EB66AB3C6}" type="presParOf" srcId="{D8DCE76C-8049-4805-9740-55F708162B4A}" destId="{D804885F-5C6B-43C1-8D81-7FD12E3036AE}" srcOrd="6" destOrd="0" presId="urn:microsoft.com/office/officeart/2005/8/layout/chevron1"/>
    <dgm:cxn modelId="{0637D78F-1831-4150-B8F3-847BB42389EF}" type="presParOf" srcId="{D8DCE76C-8049-4805-9740-55F708162B4A}" destId="{FB63CF0C-5194-4709-81A1-6C3748FE2945}" srcOrd="7" destOrd="0" presId="urn:microsoft.com/office/officeart/2005/8/layout/chevron1"/>
    <dgm:cxn modelId="{493D5B2D-4C77-4EC2-8E9F-A9139D3D2761}" type="presParOf" srcId="{D8DCE76C-8049-4805-9740-55F708162B4A}" destId="{0A614CD6-2845-4FCC-AB14-2600A968DE21}" srcOrd="8" destOrd="0" presId="urn:microsoft.com/office/officeart/2005/8/layout/chevron1"/>
    <dgm:cxn modelId="{8D2F48AA-A996-4659-AA67-A1F02C097898}" type="presParOf" srcId="{D8DCE76C-8049-4805-9740-55F708162B4A}" destId="{00070CAF-F7F6-42C5-A26E-420843D9AF72}" srcOrd="9" destOrd="0" presId="urn:microsoft.com/office/officeart/2005/8/layout/chevron1"/>
    <dgm:cxn modelId="{5F0E2CF2-F12D-4695-A70D-19329B26C332}" type="presParOf" srcId="{D8DCE76C-8049-4805-9740-55F708162B4A}" destId="{5AC913AE-1A77-4C7C-80C0-81079C2F18E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D9A7A-1141-447A-B864-CC72A01BA9CF}">
      <dsp:nvSpPr>
        <dsp:cNvPr id="0" name=""/>
        <dsp:cNvSpPr/>
      </dsp:nvSpPr>
      <dsp:spPr>
        <a:xfrm>
          <a:off x="4087" y="1727914"/>
          <a:ext cx="1520425" cy="608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Static web sites</a:t>
          </a:r>
        </a:p>
      </dsp:txBody>
      <dsp:txXfrm>
        <a:off x="308172" y="1727914"/>
        <a:ext cx="912255" cy="608170"/>
      </dsp:txXfrm>
    </dsp:sp>
    <dsp:sp modelId="{1B786EEC-E5BF-4813-BD81-CC7D57373E42}">
      <dsp:nvSpPr>
        <dsp:cNvPr id="0" name=""/>
        <dsp:cNvSpPr/>
      </dsp:nvSpPr>
      <dsp:spPr>
        <a:xfrm>
          <a:off x="1372469" y="1727914"/>
          <a:ext cx="1520425" cy="608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Server side processing</a:t>
          </a:r>
        </a:p>
      </dsp:txBody>
      <dsp:txXfrm>
        <a:off x="1676554" y="1727914"/>
        <a:ext cx="912255" cy="608170"/>
      </dsp:txXfrm>
    </dsp:sp>
    <dsp:sp modelId="{69C646A1-15B5-4E9F-B208-BDF800979B35}">
      <dsp:nvSpPr>
        <dsp:cNvPr id="0" name=""/>
        <dsp:cNvSpPr/>
      </dsp:nvSpPr>
      <dsp:spPr>
        <a:xfrm>
          <a:off x="2740852" y="1727914"/>
          <a:ext cx="1520425" cy="608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Progressive enhancements with jQuery and friends</a:t>
          </a:r>
        </a:p>
      </dsp:txBody>
      <dsp:txXfrm>
        <a:off x="3044937" y="1727914"/>
        <a:ext cx="912255" cy="608170"/>
      </dsp:txXfrm>
    </dsp:sp>
    <dsp:sp modelId="{D804885F-5C6B-43C1-8D81-7FD12E3036AE}">
      <dsp:nvSpPr>
        <dsp:cNvPr id="0" name=""/>
        <dsp:cNvSpPr/>
      </dsp:nvSpPr>
      <dsp:spPr>
        <a:xfrm>
          <a:off x="4109234" y="1727914"/>
          <a:ext cx="1520425" cy="608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Single Page Application</a:t>
          </a:r>
        </a:p>
      </dsp:txBody>
      <dsp:txXfrm>
        <a:off x="4413319" y="1727914"/>
        <a:ext cx="912255" cy="608170"/>
      </dsp:txXfrm>
    </dsp:sp>
    <dsp:sp modelId="{0A614CD6-2845-4FCC-AB14-2600A968DE21}">
      <dsp:nvSpPr>
        <dsp:cNvPr id="0" name=""/>
        <dsp:cNvSpPr/>
      </dsp:nvSpPr>
      <dsp:spPr>
        <a:xfrm>
          <a:off x="5477617" y="1727914"/>
          <a:ext cx="1520425" cy="608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MVC Frameworks War</a:t>
          </a:r>
        </a:p>
      </dsp:txBody>
      <dsp:txXfrm>
        <a:off x="5781702" y="1727914"/>
        <a:ext cx="912255" cy="608170"/>
      </dsp:txXfrm>
    </dsp:sp>
    <dsp:sp modelId="{5AC913AE-1A77-4C7C-80C0-81079C2F18E7}">
      <dsp:nvSpPr>
        <dsp:cNvPr id="0" name=""/>
        <dsp:cNvSpPr/>
      </dsp:nvSpPr>
      <dsp:spPr>
        <a:xfrm>
          <a:off x="6845999" y="1727914"/>
          <a:ext cx="1520425" cy="608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Component based architecture</a:t>
          </a:r>
        </a:p>
      </dsp:txBody>
      <dsp:txXfrm>
        <a:off x="7150084" y="1727914"/>
        <a:ext cx="912255" cy="608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08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3E28672-1A0B-4128-B95C-6E37080025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7332" y="392910"/>
            <a:ext cx="1359503" cy="2008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angular-cli/wiki/storie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907704" y="2420888"/>
            <a:ext cx="4608512" cy="14401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Getting started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http://trainologic.com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9D73924-BC25-4C6C-B083-2321583F2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20072" y="4581128"/>
            <a:ext cx="3456384" cy="5105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@angular/cli Getting Started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Install CLI tool globally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install -g @angular/cli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yarn global add @angular/cli</a:t>
            </a:r>
          </a:p>
          <a:p>
            <a:r>
              <a:rPr lang="en-US" dirty="0"/>
              <a:t>Verify installation:</a:t>
            </a:r>
            <a:r>
              <a:rPr lang="en-US" dirty="0">
                <a:solidFill>
                  <a:srgbClr val="FF0000"/>
                </a:solidFill>
              </a:rPr>
              <a:t> ng –v</a:t>
            </a:r>
          </a:p>
          <a:p>
            <a:r>
              <a:rPr lang="en-US" dirty="0"/>
              <a:t>Create new project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42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A0C3-4223-469B-AD2E-4EFF3317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project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FE47D-DF37-4731-9796-D5A331AA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CC287-E4EA-4670-8ACD-0608458C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4B7214-28E6-4F11-ACB8-601A1957A30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ng new my-project</a:t>
            </a:r>
          </a:p>
          <a:p>
            <a:r>
              <a:rPr lang="en-US" dirty="0"/>
              <a:t>A new directory is created with all source files</a:t>
            </a:r>
          </a:p>
          <a:p>
            <a:pPr lvl="1"/>
            <a:r>
              <a:rPr lang="en-US" dirty="0" err="1"/>
              <a:t>package.json</a:t>
            </a:r>
            <a:endParaRPr lang="en-US" dirty="0"/>
          </a:p>
          <a:p>
            <a:pPr lvl="1"/>
            <a:r>
              <a:rPr lang="en-US" dirty="0" err="1"/>
              <a:t>tsconfig.json</a:t>
            </a:r>
            <a:endParaRPr lang="en-US" dirty="0"/>
          </a:p>
          <a:p>
            <a:pPr lvl="1"/>
            <a:r>
              <a:rPr lang="en-US" dirty="0" err="1"/>
              <a:t>angular.json</a:t>
            </a:r>
            <a:endParaRPr lang="en-US" dirty="0"/>
          </a:p>
          <a:p>
            <a:pPr lvl="1"/>
            <a:r>
              <a:rPr lang="en-US" dirty="0"/>
              <a:t>e2e – End to end testing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/app – Component &amp; Services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/assets – Runtime assets</a:t>
            </a:r>
          </a:p>
          <a:p>
            <a:pPr lvl="1"/>
            <a:r>
              <a:rPr lang="en-US" dirty="0"/>
              <a:t>More ...</a:t>
            </a:r>
          </a:p>
        </p:txBody>
      </p:sp>
    </p:spTree>
    <p:extLst>
      <p:ext uri="{BB962C8B-B14F-4D97-AF65-F5344CB8AC3E}">
        <p14:creationId xmlns:p14="http://schemas.microsoft.com/office/powerpoint/2010/main" val="584244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Dependencies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/>
              <a:t>@angular/platform-browser-dynamic</a:t>
            </a:r>
          </a:p>
          <a:p>
            <a:r>
              <a:rPr lang="en-US" dirty="0"/>
              <a:t>@angular/core</a:t>
            </a:r>
          </a:p>
          <a:p>
            <a:r>
              <a:rPr lang="en-US" dirty="0"/>
              <a:t>@angular/compiler</a:t>
            </a:r>
          </a:p>
          <a:p>
            <a:r>
              <a:rPr lang="en-US" dirty="0"/>
              <a:t>@angular/platform-browser</a:t>
            </a:r>
          </a:p>
          <a:p>
            <a:r>
              <a:rPr lang="en-US" dirty="0"/>
              <a:t>@angular/common</a:t>
            </a:r>
          </a:p>
          <a:p>
            <a:r>
              <a:rPr lang="en-US" dirty="0" err="1"/>
              <a:t>rxjs</a:t>
            </a:r>
            <a:endParaRPr lang="en-US" dirty="0"/>
          </a:p>
          <a:p>
            <a:r>
              <a:rPr lang="en-US" dirty="0"/>
              <a:t>zone.js</a:t>
            </a:r>
          </a:p>
          <a:p>
            <a:pPr lvl="1"/>
            <a:endParaRPr lang="en-US" dirty="0"/>
          </a:p>
          <a:p>
            <a:pPr marL="365760" lvl="1" indent="0">
              <a:buNone/>
            </a:pPr>
            <a:endParaRPr lang="nb-NO" sz="2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759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79D1-D739-493F-A5AB-9B32A589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 err="1"/>
              <a:t>Polyfills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569596-C214-4427-9274-2E089C58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4DE67-85AC-4F48-A2A7-9B140EF8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EB3BB2-6904-49FC-A558-9AEE40BA38D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Depends on your browser</a:t>
            </a:r>
          </a:p>
          <a:p>
            <a:r>
              <a:rPr lang="en-US" dirty="0"/>
              <a:t>At minimum</a:t>
            </a:r>
          </a:p>
          <a:p>
            <a:pPr lvl="1"/>
            <a:r>
              <a:rPr lang="en-US" dirty="0"/>
              <a:t>reflect-metadata</a:t>
            </a:r>
          </a:p>
          <a:p>
            <a:pPr lvl="2"/>
            <a:r>
              <a:rPr lang="en-US" dirty="0"/>
              <a:t>Reflect API</a:t>
            </a:r>
          </a:p>
          <a:p>
            <a:pPr lvl="1"/>
            <a:r>
              <a:rPr lang="en-US" dirty="0"/>
              <a:t>zone.js</a:t>
            </a:r>
          </a:p>
          <a:p>
            <a:pPr lvl="2"/>
            <a:r>
              <a:rPr lang="en-US" dirty="0"/>
              <a:t>Not really a </a:t>
            </a:r>
            <a:r>
              <a:rPr lang="en-US" dirty="0" err="1"/>
              <a:t>polyfill</a:t>
            </a:r>
            <a:endParaRPr lang="en-US" dirty="0"/>
          </a:p>
          <a:p>
            <a:pPr lvl="2"/>
            <a:r>
              <a:rPr lang="en-US" dirty="0"/>
              <a:t>Helps Angular handle asynchronous code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80942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“Minimal” Ingredients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  <a:p>
            <a:r>
              <a:rPr lang="en-US" dirty="0"/>
              <a:t>Component</a:t>
            </a:r>
          </a:p>
          <a:p>
            <a:r>
              <a:rPr lang="en-US" dirty="0"/>
              <a:t>Bootstrapping</a:t>
            </a:r>
          </a:p>
        </p:txBody>
      </p:sp>
    </p:spTree>
    <p:extLst>
      <p:ext uri="{BB962C8B-B14F-4D97-AF65-F5344CB8AC3E}">
        <p14:creationId xmlns:p14="http://schemas.microsoft.com/office/powerpoint/2010/main" val="2516919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Module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2362" y="1772816"/>
            <a:ext cx="7713971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1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NgModule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}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'@angular/core'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2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BrowserModule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}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'@angular/platform-browser'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3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AppComponent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}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'./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app.component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4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ClockComponent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}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"./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clock.component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6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NgModule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7 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imports: [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BrowserModule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8 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declarations: [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AppComponent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ClockComponent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9 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bootstrap: [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AppComponent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10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11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export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AppModule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7499648" y="2492896"/>
            <a:ext cx="1368152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8546"/>
              <a:gd name="adj6" fmla="val -170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Enjoy the public content of other modules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7178181" y="4592756"/>
            <a:ext cx="1368152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8678"/>
              <a:gd name="adj6" fmla="val -1319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Make these components available to the application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2627784" y="5229200"/>
            <a:ext cx="1512168" cy="10801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9407"/>
              <a:gd name="adj6" fmla="val 924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component to be loaded when this module is bootstrapped</a:t>
            </a:r>
          </a:p>
        </p:txBody>
      </p:sp>
    </p:spTree>
    <p:extLst>
      <p:ext uri="{BB962C8B-B14F-4D97-AF65-F5344CB8AC3E}">
        <p14:creationId xmlns:p14="http://schemas.microsoft.com/office/powerpoint/2010/main" val="3799680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Module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Consolidates components, directives and pipes into cohesive blocks of functionality</a:t>
            </a:r>
          </a:p>
          <a:p>
            <a:r>
              <a:rPr lang="en-US" dirty="0"/>
              <a:t>Provides services</a:t>
            </a:r>
          </a:p>
          <a:p>
            <a:r>
              <a:rPr lang="en-US" dirty="0"/>
              <a:t>Can be lazy loaded</a:t>
            </a:r>
          </a:p>
          <a:p>
            <a:r>
              <a:rPr lang="en-US" dirty="0"/>
              <a:t>Usually per feature or per library</a:t>
            </a:r>
          </a:p>
          <a:p>
            <a:r>
              <a:rPr lang="en-US" dirty="0"/>
              <a:t>Has public/private interfaces</a:t>
            </a:r>
          </a:p>
        </p:txBody>
      </p:sp>
    </p:spTree>
    <p:extLst>
      <p:ext uri="{BB962C8B-B14F-4D97-AF65-F5344CB8AC3E}">
        <p14:creationId xmlns:p14="http://schemas.microsoft.com/office/powerpoint/2010/main" val="341503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07704" y="2830703"/>
            <a:ext cx="5472112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{Component}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"@angular/core"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@Component({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selector: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"my-app"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"&lt;h1&gt;Hello Angular 2&lt;/h1&gt;"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Component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Line Callout 2 6"/>
          <p:cNvSpPr/>
          <p:nvPr/>
        </p:nvSpPr>
        <p:spPr>
          <a:xfrm>
            <a:off x="266700" y="2108312"/>
            <a:ext cx="1368152" cy="936104"/>
          </a:xfrm>
          <a:prstGeom prst="borderCallout2">
            <a:avLst>
              <a:gd name="adj1" fmla="val 43868"/>
              <a:gd name="adj2" fmla="val 106241"/>
              <a:gd name="adj3" fmla="val 59684"/>
              <a:gd name="adj4" fmla="val 106181"/>
              <a:gd name="adj5" fmla="val 146921"/>
              <a:gd name="adj6" fmla="val 1341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Component metadata is injected using decorators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7260641" y="2636912"/>
            <a:ext cx="1271799" cy="7200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1418"/>
              <a:gd name="adj6" fmla="val -191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HTML element name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3059832" y="5410180"/>
            <a:ext cx="1512168" cy="1080120"/>
          </a:xfrm>
          <a:prstGeom prst="borderCallout2">
            <a:avLst>
              <a:gd name="adj1" fmla="val 43868"/>
              <a:gd name="adj2" fmla="val 106241"/>
              <a:gd name="adj3" fmla="val 59684"/>
              <a:gd name="adj4" fmla="val 106181"/>
              <a:gd name="adj5" fmla="val -120324"/>
              <a:gd name="adj6" fmla="val 1421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template that will be injected into the component host element</a:t>
            </a:r>
          </a:p>
        </p:txBody>
      </p:sp>
    </p:spTree>
    <p:extLst>
      <p:ext uri="{BB962C8B-B14F-4D97-AF65-F5344CB8AC3E}">
        <p14:creationId xmlns:p14="http://schemas.microsoft.com/office/powerpoint/2010/main" val="1345924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Component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ym typeface="Wingdings" panose="05000000000000000000" pitchFamily="2" charset="2"/>
              </a:rPr>
              <a:t>The term “controller” is no longer being used by Angular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Resembles the industry shift from MVC to component based architecture</a:t>
            </a:r>
          </a:p>
          <a:p>
            <a:r>
              <a:rPr lang="en-US" dirty="0">
                <a:sym typeface="Wingdings" panose="05000000000000000000" pitchFamily="2" charset="2"/>
              </a:rPr>
              <a:t>A component consist of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Name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Logic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Template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Styles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Metadata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5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88948" y="3101047"/>
            <a:ext cx="720080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platformBrowserDynamic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'@angular/platform-browser-dynamic'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app.module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platformBrowserDynamic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bootstrapModule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2051720" y="1692071"/>
            <a:ext cx="1368152" cy="936104"/>
          </a:xfrm>
          <a:prstGeom prst="borderCallout2">
            <a:avLst>
              <a:gd name="adj1" fmla="val 43868"/>
              <a:gd name="adj2" fmla="val 106241"/>
              <a:gd name="adj3" fmla="val 59684"/>
              <a:gd name="adj4" fmla="val 106181"/>
              <a:gd name="adj5" fmla="val 148782"/>
              <a:gd name="adj6" fmla="val 281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Browser is not the only supported platform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4932040" y="4941168"/>
            <a:ext cx="1271799" cy="7200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6417"/>
              <a:gd name="adj6" fmla="val -64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Why not just name it “bootstrap“ ?</a:t>
            </a:r>
          </a:p>
        </p:txBody>
      </p:sp>
    </p:spTree>
    <p:extLst>
      <p:ext uri="{BB962C8B-B14F-4D97-AF65-F5344CB8AC3E}">
        <p14:creationId xmlns:p14="http://schemas.microsoft.com/office/powerpoint/2010/main" val="214422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History</a:t>
            </a:r>
          </a:p>
          <a:p>
            <a:r>
              <a:rPr lang="en-US" dirty="0"/>
              <a:t>Getting Started with Angular</a:t>
            </a:r>
          </a:p>
          <a:p>
            <a:r>
              <a:rPr lang="en-US" dirty="0"/>
              <a:t>Identify Angular dependencies</a:t>
            </a:r>
          </a:p>
          <a:p>
            <a:r>
              <a:rPr lang="en-US" dirty="0"/>
              <a:t>Develop basic Angular component</a:t>
            </a:r>
          </a:p>
          <a:p>
            <a:r>
              <a:rPr lang="en-US" dirty="0"/>
              <a:t>Use @angular/cli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automatic bootstrapping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You must tell Angular when to initialize the application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Allows for easier integration with 3</a:t>
            </a:r>
            <a:r>
              <a:rPr lang="en-US" baseline="30000" dirty="0"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party libraries</a:t>
            </a:r>
          </a:p>
          <a:p>
            <a:r>
              <a:rPr lang="en-US" dirty="0"/>
              <a:t>Just like AngularJS you specify the root module and Angular does the magic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12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new options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--directory</a:t>
            </a:r>
            <a:r>
              <a:rPr lang="en-US" sz="2700" dirty="0"/>
              <a:t>: Name of directory to create, by default this is the application name</a:t>
            </a:r>
          </a:p>
          <a:p>
            <a:r>
              <a:rPr lang="en-US" sz="2700" dirty="0">
                <a:solidFill>
                  <a:srgbClr val="FF0000"/>
                </a:solidFill>
              </a:rPr>
              <a:t>--prefix</a:t>
            </a:r>
            <a:r>
              <a:rPr lang="en-US" sz="2700" dirty="0"/>
              <a:t>: Component selector prefix</a:t>
            </a:r>
          </a:p>
          <a:p>
            <a:pPr lvl="1"/>
            <a:r>
              <a:rPr lang="en-US" sz="2400" dirty="0"/>
              <a:t>Can be overridden per component</a:t>
            </a:r>
          </a:p>
          <a:p>
            <a:r>
              <a:rPr lang="en-US" sz="2700" dirty="0">
                <a:solidFill>
                  <a:srgbClr val="FF0000"/>
                </a:solidFill>
              </a:rPr>
              <a:t>--inline-style</a:t>
            </a:r>
            <a:r>
              <a:rPr lang="en-US" sz="2700" dirty="0"/>
              <a:t>: Do not generate CSS file</a:t>
            </a:r>
          </a:p>
          <a:p>
            <a:pPr lvl="1"/>
            <a:r>
              <a:rPr lang="en-US" sz="2400" dirty="0"/>
              <a:t>Can be overridden per component</a:t>
            </a:r>
          </a:p>
          <a:p>
            <a:r>
              <a:rPr lang="en-US" sz="2700" dirty="0">
                <a:solidFill>
                  <a:srgbClr val="FF0000"/>
                </a:solidFill>
              </a:rPr>
              <a:t>--inline-template</a:t>
            </a:r>
            <a:r>
              <a:rPr lang="en-US" sz="2700" dirty="0"/>
              <a:t>: Do not use inline templates</a:t>
            </a:r>
          </a:p>
          <a:p>
            <a:pPr lvl="1"/>
            <a:r>
              <a:rPr lang="en-US" dirty="0"/>
              <a:t>Can be overridden per component</a:t>
            </a:r>
          </a:p>
        </p:txBody>
      </p:sp>
    </p:spTree>
    <p:extLst>
      <p:ext uri="{BB962C8B-B14F-4D97-AF65-F5344CB8AC3E}">
        <p14:creationId xmlns:p14="http://schemas.microsoft.com/office/powerpoint/2010/main" val="667151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E80E-06CA-4D27-B80A-AE425CFB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angular.json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E8D3B-4B42-4D71-8F6C-458AFFCC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01971-EA75-47FA-B492-EA6768AC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523475-79E1-45E7-826D-5EDDF6649DE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is @angular/cli configuration file</a:t>
            </a:r>
          </a:p>
          <a:p>
            <a:r>
              <a:rPr lang="en-US" dirty="0"/>
              <a:t>Use it to customize aspects of @angular/cli</a:t>
            </a:r>
          </a:p>
          <a:p>
            <a:r>
              <a:rPr lang="en-US" dirty="0"/>
              <a:t>For example,</a:t>
            </a:r>
          </a:p>
          <a:p>
            <a:pPr lvl="1"/>
            <a:r>
              <a:rPr lang="en-US" dirty="0"/>
              <a:t>defaults/serve/port</a:t>
            </a:r>
          </a:p>
          <a:p>
            <a:pPr lvl="1"/>
            <a:r>
              <a:rPr lang="en-US" dirty="0"/>
              <a:t>apps[0]/prefix </a:t>
            </a:r>
          </a:p>
          <a:p>
            <a:pPr lvl="1"/>
            <a:r>
              <a:rPr lang="en-US" dirty="0"/>
              <a:t>app[0]/environments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2016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serve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as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start</a:t>
            </a:r>
          </a:p>
          <a:p>
            <a:r>
              <a:rPr lang="en-US" dirty="0"/>
              <a:t>Starts a development server on port 4200</a:t>
            </a:r>
          </a:p>
          <a:p>
            <a:r>
              <a:rPr lang="en-US" dirty="0"/>
              <a:t>JavaScript bundles are created in memory</a:t>
            </a:r>
          </a:p>
          <a:p>
            <a:r>
              <a:rPr lang="en-US" dirty="0"/>
              <a:t>Bundles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injected into</a:t>
            </a:r>
            <a:r>
              <a:rPr lang="en-US" dirty="0">
                <a:solidFill>
                  <a:srgbClr val="FF0000"/>
                </a:solidFill>
              </a:rPr>
              <a:t> Index.html</a:t>
            </a:r>
            <a:endParaRPr lang="en-US" dirty="0"/>
          </a:p>
          <a:p>
            <a:r>
              <a:rPr lang="en-US" dirty="0"/>
              <a:t>Any change to the file system triggers re-build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--open</a:t>
            </a:r>
            <a:r>
              <a:rPr lang="en-US" dirty="0"/>
              <a:t> option to open a browser</a:t>
            </a:r>
          </a:p>
          <a:p>
            <a:pPr lvl="1"/>
            <a:r>
              <a:rPr lang="en-US" dirty="0"/>
              <a:t>Can fix the “</a:t>
            </a:r>
            <a:r>
              <a:rPr lang="en-US" dirty="0" err="1"/>
              <a:t>npm</a:t>
            </a:r>
            <a:r>
              <a:rPr lang="en-US" dirty="0"/>
              <a:t> start” command</a:t>
            </a:r>
          </a:p>
        </p:txBody>
      </p:sp>
    </p:spTree>
    <p:extLst>
      <p:ext uri="{BB962C8B-B14F-4D97-AF65-F5344CB8AC3E}">
        <p14:creationId xmlns:p14="http://schemas.microsoft.com/office/powerpoint/2010/main" val="2118476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--routing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16832"/>
          </a:xfrm>
        </p:spPr>
        <p:txBody>
          <a:bodyPr>
            <a:normAutofit/>
          </a:bodyPr>
          <a:lstStyle/>
          <a:p>
            <a:r>
              <a:rPr lang="en-US" dirty="0"/>
              <a:t>Commonly used cli command option to create a new project and automatically add a routing file in order to implement routing in angular app</a:t>
            </a:r>
          </a:p>
          <a:p>
            <a:r>
              <a:rPr lang="en-US" dirty="0">
                <a:solidFill>
                  <a:srgbClr val="FF0000"/>
                </a:solidFill>
              </a:rPr>
              <a:t>ng new </a:t>
            </a:r>
            <a:r>
              <a:rPr lang="en-US" dirty="0" err="1">
                <a:solidFill>
                  <a:srgbClr val="FF0000"/>
                </a:solidFill>
              </a:rPr>
              <a:t>myapp</a:t>
            </a:r>
            <a:r>
              <a:rPr lang="en-US" dirty="0">
                <a:solidFill>
                  <a:srgbClr val="FF0000"/>
                </a:solidFill>
              </a:rPr>
              <a:t> --routing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788024" y="3284984"/>
            <a:ext cx="3706411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-app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----app.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.css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----app.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.html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.spec.ts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app.module.ts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routing.module.ts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-assets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-environments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-favicon.ico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-index.html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polyfills.ts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-styles.css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tsconfig.app.json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typings.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tsconfig.spec.json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1600" y="4437112"/>
            <a:ext cx="2448272" cy="11521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project files tree after the command.</a:t>
            </a:r>
          </a:p>
          <a:p>
            <a:r>
              <a:rPr lang="en-US" dirty="0"/>
              <a:t>A routing module file is now available</a:t>
            </a:r>
          </a:p>
        </p:txBody>
      </p:sp>
      <p:cxnSp>
        <p:nvCxnSpPr>
          <p:cNvPr id="9" name="Straight Arrow Connector 8"/>
          <p:cNvCxnSpPr>
            <a:cxnSpLocks/>
            <a:stCxn id="7" idx="3"/>
          </p:cNvCxnSpPr>
          <p:nvPr/>
        </p:nvCxnSpPr>
        <p:spPr>
          <a:xfrm flipV="1">
            <a:off x="3419872" y="4653136"/>
            <a:ext cx="136815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483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generate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Assists in creating features to the app such as components, modules, services, pipes &amp; directives</a:t>
            </a:r>
          </a:p>
          <a:p>
            <a:r>
              <a:rPr lang="en-US" dirty="0"/>
              <a:t>Some options are derived from project level definition</a:t>
            </a:r>
          </a:p>
          <a:p>
            <a:r>
              <a:rPr lang="en-US" dirty="0"/>
              <a:t>Some options can be re-defined</a:t>
            </a:r>
          </a:p>
          <a:p>
            <a:r>
              <a:rPr lang="en-US" dirty="0"/>
              <a:t>Also have other options such as: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--inline-template </a:t>
            </a:r>
            <a:r>
              <a:rPr lang="en-US" dirty="0"/>
              <a:t>use an inline template instead of a separate HTML file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--inline-style </a:t>
            </a:r>
            <a:r>
              <a:rPr lang="en-US" dirty="0"/>
              <a:t>use inline styles instead of a separate CSS file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--prefix</a:t>
            </a:r>
            <a:r>
              <a:rPr lang="en-US" dirty="0"/>
              <a:t> change prefix selector</a:t>
            </a:r>
          </a:p>
        </p:txBody>
      </p:sp>
    </p:spTree>
    <p:extLst>
      <p:ext uri="{BB962C8B-B14F-4D97-AF65-F5344CB8AC3E}">
        <p14:creationId xmlns:p14="http://schemas.microsoft.com/office/powerpoint/2010/main" val="3251056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--flat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 not generate a parent directory when generating a new component</a:t>
            </a:r>
          </a:p>
          <a:p>
            <a:r>
              <a:rPr lang="en-US" dirty="0">
                <a:solidFill>
                  <a:srgbClr val="FF0000"/>
                </a:solidFill>
              </a:rPr>
              <a:t>ng g component </a:t>
            </a:r>
            <a:r>
              <a:rPr lang="en-US" dirty="0" err="1">
                <a:solidFill>
                  <a:srgbClr val="FF0000"/>
                </a:solidFill>
              </a:rPr>
              <a:t>contactList</a:t>
            </a:r>
            <a:r>
              <a:rPr lang="en-US" dirty="0">
                <a:solidFill>
                  <a:srgbClr val="FF0000"/>
                </a:solidFill>
              </a:rPr>
              <a:t> --flat</a:t>
            </a:r>
          </a:p>
          <a:p>
            <a:r>
              <a:rPr lang="en-US" dirty="0"/>
              <a:t>Probably you will want to use it when defining a new root component per feature module</a:t>
            </a:r>
          </a:p>
          <a:p>
            <a:pPr lvl="1"/>
            <a:r>
              <a:rPr lang="en-US" dirty="0"/>
              <a:t>To be consistent with </a:t>
            </a:r>
            <a:r>
              <a:rPr lang="en-US" dirty="0" err="1"/>
              <a:t>app.component.ts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5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4654-0A4F-4677-B8BF-AFE15304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BF565-AD3C-4500-8ED2-90D6A9AD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46263-59D8-4F17-9BDC-9AF71F80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599199-147A-4430-BF04-B1FB8C647F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default all static files are rejected</a:t>
            </a:r>
          </a:p>
          <a:p>
            <a:pPr lvl="1"/>
            <a:r>
              <a:rPr lang="en-US" dirty="0"/>
              <a:t>Except </a:t>
            </a:r>
            <a:r>
              <a:rPr lang="en-US" dirty="0" err="1"/>
              <a:t>Webpack</a:t>
            </a:r>
            <a:r>
              <a:rPr lang="en-US" dirty="0"/>
              <a:t> bundles</a:t>
            </a:r>
          </a:p>
          <a:p>
            <a:r>
              <a:rPr lang="en-US" dirty="0"/>
              <a:t>Solution,</a:t>
            </a:r>
          </a:p>
          <a:p>
            <a:pPr lvl="1"/>
            <a:r>
              <a:rPr lang="en-US" dirty="0"/>
              <a:t>Put the asset inside the </a:t>
            </a:r>
            <a:r>
              <a:rPr lang="en-US" dirty="0">
                <a:solidFill>
                  <a:srgbClr val="FF0000"/>
                </a:solidFill>
              </a:rPr>
              <a:t>assets</a:t>
            </a:r>
            <a:r>
              <a:rPr lang="en-US" dirty="0"/>
              <a:t> directory</a:t>
            </a:r>
          </a:p>
          <a:p>
            <a:pPr lvl="1"/>
            <a:r>
              <a:rPr lang="en-US" dirty="0"/>
              <a:t>The directory is part of production build</a:t>
            </a:r>
          </a:p>
          <a:p>
            <a:r>
              <a:rPr lang="en-US" dirty="0"/>
              <a:t>In case of images consider using background-image</a:t>
            </a:r>
          </a:p>
          <a:p>
            <a:pPr lvl="1"/>
            <a:r>
              <a:rPr lang="en-US" dirty="0"/>
              <a:t>Thus the image is bundled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75355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F609-3C2E-4BDC-9FD5-C9EAA3F0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an asset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65D85-C9CA-4458-9DE9-D8EABA92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A9E6F-F573-4BAC-9253-5418748C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B664FE-3193-4272-A982-F47EB570C2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Inject </a:t>
            </a:r>
            <a:r>
              <a:rPr lang="en-US" dirty="0" err="1"/>
              <a:t>HttpClient</a:t>
            </a:r>
            <a:r>
              <a:rPr lang="en-US" dirty="0"/>
              <a:t> into a component</a:t>
            </a:r>
          </a:p>
          <a:p>
            <a:r>
              <a:rPr lang="en-US" dirty="0"/>
              <a:t>import the </a:t>
            </a:r>
            <a:r>
              <a:rPr lang="en-US" dirty="0" err="1"/>
              <a:t>HttpClientModule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65C2E6-9540-4B38-93E6-658001B7D5AA}"/>
              </a:ext>
            </a:extLst>
          </p:cNvPr>
          <p:cNvSpPr/>
          <p:nvPr/>
        </p:nvSpPr>
        <p:spPr>
          <a:xfrm>
            <a:off x="495300" y="3140968"/>
            <a:ext cx="8153400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Contact[];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httpClient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HttpClient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ngOnInit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httpClient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&lt;Contact[]&gt;(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"/assets/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contacts.json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).</a:t>
            </a:r>
            <a:r>
              <a:rPr lang="en-US" sz="12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subscribe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(contacts =&gt;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contacts;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interface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15278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5BBE6-A8BC-419F-BD54-A6D48641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as asset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43D80-3FD1-4841-B690-987F3B16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27B23-C464-406E-9F6A-5374652B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278016-F74D-4C8B-A3D0-E0A1DB92C8C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Can use async/await syntax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B9D3B7-EE6E-450E-B1B0-684817AF4A40}"/>
              </a:ext>
            </a:extLst>
          </p:cNvPr>
          <p:cNvSpPr/>
          <p:nvPr/>
        </p:nvSpPr>
        <p:spPr>
          <a:xfrm>
            <a:off x="1556792" y="2564904"/>
            <a:ext cx="6030416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httpClient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HttpClient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ngOnInit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httpClient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&lt;Contact[]&gt;(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"/assets/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contacts.json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toPromise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49229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Trends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26346241"/>
              </p:ext>
            </p:extLst>
          </p:nvPr>
        </p:nvGraphicFramePr>
        <p:xfrm>
          <a:off x="395536" y="1397000"/>
          <a:ext cx="837051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4870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2BE4-6000-4057-B8E8-15F122F6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SCSS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E77EF-DE71-4458-86DF-E46C5EB0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BDEBF-C085-4D4E-87EC-24F306FF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FC5A27-7380-4C18-96EA-1EA38C51FE4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default @angular/cli uses simple CSS files</a:t>
            </a:r>
          </a:p>
          <a:p>
            <a:r>
              <a:rPr lang="en-US" dirty="0"/>
              <a:t>You may fix that</a:t>
            </a:r>
          </a:p>
          <a:p>
            <a:pPr lvl="1"/>
            <a:r>
              <a:rPr lang="en-US" dirty="0"/>
              <a:t>defaults/</a:t>
            </a:r>
            <a:r>
              <a:rPr lang="en-US" dirty="0" err="1"/>
              <a:t>styleExt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scss</a:t>
            </a: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You should also rename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app/styles.css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23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F416-D864-420A-BC65-6E0F1827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/style.css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71DDD-E034-4DD7-BD2E-4CF68C1FD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78A62-0FFB-4CF2-876F-AAFFC103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9EF0D1-0653-4CC4-A724-8F7433715B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global CSS that is injected into index.html</a:t>
            </a:r>
          </a:p>
          <a:p>
            <a:r>
              <a:rPr lang="en-US" dirty="0"/>
              <a:t>Use it to </a:t>
            </a:r>
          </a:p>
          <a:p>
            <a:pPr lvl="1"/>
            <a:r>
              <a:rPr lang="en-US" dirty="0"/>
              <a:t>Define styling prior Angular load</a:t>
            </a:r>
          </a:p>
          <a:p>
            <a:pPr lvl="1"/>
            <a:r>
              <a:rPr lang="en-US" dirty="0"/>
              <a:t>Global application theme</a:t>
            </a:r>
          </a:p>
        </p:txBody>
      </p:sp>
    </p:spTree>
    <p:extLst>
      <p:ext uri="{BB962C8B-B14F-4D97-AF65-F5344CB8AC3E}">
        <p14:creationId xmlns:p14="http://schemas.microsoft.com/office/powerpoint/2010/main" val="3368584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F6B0-0EE9-406F-AD55-0FB665D2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Commands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D0473B-8424-4E97-8933-FD82DDD7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4DB1C-FF55-4D61-969E-DE909416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016BE0-C79B-40A1-9EB4-D3057A6EE9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https://github.com/angular/angular-cli/wiki</a:t>
            </a:r>
          </a:p>
          <a:p>
            <a:r>
              <a:rPr lang="en-US" dirty="0"/>
              <a:t>ng lint</a:t>
            </a:r>
          </a:p>
          <a:p>
            <a:r>
              <a:rPr lang="en-US" dirty="0"/>
              <a:t>ng test</a:t>
            </a:r>
          </a:p>
          <a:p>
            <a:r>
              <a:rPr lang="en-US" dirty="0"/>
              <a:t>ng e2e</a:t>
            </a:r>
          </a:p>
          <a:p>
            <a:r>
              <a:rPr lang="en-US" dirty="0"/>
              <a:t>ng build</a:t>
            </a:r>
          </a:p>
          <a:p>
            <a:r>
              <a:rPr lang="en-US" dirty="0"/>
              <a:t>ng get/set</a:t>
            </a:r>
          </a:p>
          <a:p>
            <a:r>
              <a:rPr lang="en-US" dirty="0">
                <a:solidFill>
                  <a:srgbClr val="FF0000"/>
                </a:solidFill>
              </a:rPr>
              <a:t>ng eject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86847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2F09-F8C3-40F9-BCBB-D330D991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@angular/cli stories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55013-62B3-41BB-ADBC-A023017DF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7C59E-7D5B-46F4-923A-F989B5A1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96F23B-3698-4D31-A6FC-87F31F98D5B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https://github.com/angular/angular-cli/wiki/stories</a:t>
            </a:r>
            <a:endParaRPr lang="en-US" dirty="0"/>
          </a:p>
          <a:p>
            <a:r>
              <a:rPr lang="en-US" dirty="0"/>
              <a:t>HMR</a:t>
            </a:r>
          </a:p>
          <a:p>
            <a:r>
              <a:rPr lang="en-US" dirty="0"/>
              <a:t>Proxy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Many more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20231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@angular/cli is an abstraction layer on top of </a:t>
            </a:r>
            <a:r>
              <a:rPr lang="en-US" dirty="0" err="1"/>
              <a:t>Webpack</a:t>
            </a:r>
            <a:endParaRPr lang="en-US" dirty="0"/>
          </a:p>
          <a:p>
            <a:r>
              <a:rPr lang="en-US" dirty="0"/>
              <a:t>As such it makes life easier (short term)</a:t>
            </a:r>
          </a:p>
          <a:p>
            <a:r>
              <a:rPr lang="en-US" dirty="0"/>
              <a:t>Consider use </a:t>
            </a:r>
            <a:r>
              <a:rPr lang="en-US" dirty="0">
                <a:solidFill>
                  <a:srgbClr val="FF0000"/>
                </a:solidFill>
              </a:rPr>
              <a:t>ng eject</a:t>
            </a:r>
            <a:r>
              <a:rPr lang="en-US" dirty="0"/>
              <a:t> and work directly with </a:t>
            </a:r>
            <a:r>
              <a:rPr lang="en-US" dirty="0" err="1"/>
              <a:t>Webpack</a:t>
            </a:r>
            <a:r>
              <a:rPr lang="en-US" dirty="0"/>
              <a:t> configuration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7562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at version 7</a:t>
            </a:r>
          </a:p>
          <a:p>
            <a:r>
              <a:rPr lang="en-US" dirty="0"/>
              <a:t>AngularJS is based on concepts rooted at 2009</a:t>
            </a:r>
          </a:p>
          <a:p>
            <a:r>
              <a:rPr lang="en-US" dirty="0"/>
              <a:t>Angular aims to “upgrade” AngularJS with new 2016/2017 concepts</a:t>
            </a:r>
          </a:p>
          <a:p>
            <a:r>
              <a:rPr lang="en-US" dirty="0"/>
              <a:t>Not backward compatible</a:t>
            </a:r>
          </a:p>
          <a:p>
            <a:r>
              <a:rPr lang="en-US" dirty="0"/>
              <a:t>Does support side by side execution with AngularJS</a:t>
            </a:r>
          </a:p>
        </p:txBody>
      </p:sp>
    </p:spTree>
    <p:extLst>
      <p:ext uri="{BB962C8B-B14F-4D97-AF65-F5344CB8AC3E}">
        <p14:creationId xmlns:p14="http://schemas.microsoft.com/office/powerpoint/2010/main" val="122589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Concepts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Component based architecture</a:t>
            </a:r>
          </a:p>
          <a:p>
            <a:r>
              <a:rPr lang="en-US" dirty="0"/>
              <a:t>Unidirectional data flow</a:t>
            </a:r>
          </a:p>
          <a:p>
            <a:r>
              <a:rPr lang="en-US" dirty="0"/>
              <a:t>Server side rendering</a:t>
            </a:r>
          </a:p>
          <a:p>
            <a:r>
              <a:rPr lang="en-US" dirty="0"/>
              <a:t>Running inside web workers</a:t>
            </a:r>
          </a:p>
          <a:p>
            <a:r>
              <a:rPr lang="en-US" dirty="0"/>
              <a:t>Native development</a:t>
            </a:r>
          </a:p>
          <a:p>
            <a:r>
              <a:rPr lang="en-US" dirty="0"/>
              <a:t>Pre compilation of views</a:t>
            </a:r>
          </a:p>
          <a:p>
            <a:r>
              <a:rPr lang="en-US" dirty="0"/>
              <a:t>Observables</a:t>
            </a:r>
          </a:p>
          <a:p>
            <a:r>
              <a:rPr lang="en-US" dirty="0"/>
              <a:t>Hierarchical Dependency Injection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1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vs. Others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4509120"/>
            <a:ext cx="8153400" cy="158688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jQuery</a:t>
            </a:r>
          </a:p>
          <a:p>
            <a:r>
              <a:rPr lang="en-US" dirty="0">
                <a:solidFill>
                  <a:srgbClr val="FFC000"/>
                </a:solidFill>
              </a:rPr>
              <a:t>Angular</a:t>
            </a:r>
          </a:p>
          <a:p>
            <a:r>
              <a:rPr lang="en-US" dirty="0">
                <a:solidFill>
                  <a:srgbClr val="FF0000"/>
                </a:solidFill>
              </a:rPr>
              <a:t>React</a:t>
            </a:r>
          </a:p>
          <a:p>
            <a:r>
              <a:rPr lang="en-US" dirty="0">
                <a:solidFill>
                  <a:srgbClr val="00B0F0"/>
                </a:solidFill>
              </a:rPr>
              <a:t>Angular2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83" y="1884384"/>
            <a:ext cx="8684840" cy="251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7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F43D-4FFA-4984-9E5F-599605B3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73A1A-F459-4975-B2ED-260AAC1F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0A1A4-0288-4930-A2C9-6F6EFEB3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A611FF-EDA6-4769-BEC4-49E67494B55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easiest way is to use </a:t>
            </a:r>
            <a:r>
              <a:rPr lang="en-US" dirty="0">
                <a:solidFill>
                  <a:srgbClr val="FF0000"/>
                </a:solidFill>
              </a:rPr>
              <a:t>@angular/cli</a:t>
            </a:r>
          </a:p>
          <a:p>
            <a:pPr lvl="1"/>
            <a:r>
              <a:rPr lang="en-US" dirty="0"/>
              <a:t>Module</a:t>
            </a:r>
          </a:p>
          <a:p>
            <a:pPr lvl="1"/>
            <a:r>
              <a:rPr lang="en-US" dirty="0"/>
              <a:t>Component</a:t>
            </a:r>
          </a:p>
          <a:p>
            <a:pPr lvl="1"/>
            <a:r>
              <a:rPr lang="en-US" dirty="0"/>
              <a:t>Bootstrapping</a:t>
            </a:r>
          </a:p>
          <a:p>
            <a:pPr lvl="1"/>
            <a:r>
              <a:rPr lang="en-US" dirty="0" err="1"/>
              <a:t>Polyfills</a:t>
            </a:r>
            <a:endParaRPr lang="en-US" dirty="0"/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 err="1"/>
              <a:t>Webpack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9340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@angular/cli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Even when using </a:t>
            </a:r>
            <a:r>
              <a:rPr lang="en-US" dirty="0" err="1">
                <a:solidFill>
                  <a:srgbClr val="FF0000"/>
                </a:solidFill>
              </a:rPr>
              <a:t>Webpack</a:t>
            </a:r>
            <a:r>
              <a:rPr lang="en-US" dirty="0"/>
              <a:t>, implementing build scripts is considered a complex task</a:t>
            </a:r>
          </a:p>
          <a:p>
            <a:r>
              <a:rPr lang="en-US" dirty="0"/>
              <a:t>So the Angular team created an abstraction layer on top of </a:t>
            </a:r>
            <a:r>
              <a:rPr lang="en-US" dirty="0" err="1"/>
              <a:t>Webpack</a:t>
            </a:r>
            <a:endParaRPr lang="en-US" dirty="0"/>
          </a:p>
          <a:p>
            <a:pPr lvl="1"/>
            <a:r>
              <a:rPr lang="en-US" dirty="0"/>
              <a:t>So now you need to learn both …</a:t>
            </a:r>
          </a:p>
          <a:p>
            <a:r>
              <a:rPr lang="en-US" dirty="0"/>
              <a:t>Starting with @angular/cli is easy</a:t>
            </a:r>
          </a:p>
          <a:p>
            <a:r>
              <a:rPr lang="en-US" dirty="0"/>
              <a:t>At the long term you understand that customization capabilities resides inside </a:t>
            </a:r>
            <a:r>
              <a:rPr lang="en-US" dirty="0" err="1"/>
              <a:t>Webpack</a:t>
            </a:r>
            <a:r>
              <a:rPr lang="en-US" dirty="0"/>
              <a:t> and not inside angular/cli </a:t>
            </a:r>
          </a:p>
        </p:txBody>
      </p:sp>
    </p:spTree>
    <p:extLst>
      <p:ext uri="{BB962C8B-B14F-4D97-AF65-F5344CB8AC3E}">
        <p14:creationId xmlns:p14="http://schemas.microsoft.com/office/powerpoint/2010/main" val="260066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BF69-5030-454C-80D0-3969D127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@angular/cli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738A0-5B66-4904-93AD-4E1ED030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CDCCC-FA99-4A4E-A7F4-E59EA3FC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D94B96-D991-485C-8B3A-0951E56301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Very opinionated</a:t>
            </a:r>
          </a:p>
          <a:p>
            <a:r>
              <a:rPr lang="en-US" dirty="0"/>
              <a:t>A complete technology stack </a:t>
            </a:r>
          </a:p>
          <a:p>
            <a:r>
              <a:rPr lang="en-US" dirty="0"/>
              <a:t>Strict directory structure</a:t>
            </a:r>
          </a:p>
          <a:p>
            <a:r>
              <a:rPr lang="en-US" dirty="0"/>
              <a:t>Supports unit testing + E2E</a:t>
            </a:r>
          </a:p>
          <a:p>
            <a:r>
              <a:rPr lang="en-US" dirty="0"/>
              <a:t>Development server</a:t>
            </a:r>
          </a:p>
          <a:p>
            <a:r>
              <a:rPr lang="en-US" dirty="0"/>
              <a:t>Production build</a:t>
            </a:r>
          </a:p>
          <a:p>
            <a:r>
              <a:rPr lang="en-US" dirty="0"/>
              <a:t>Scaffolding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51632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17433</TotalTime>
  <Words>1310</Words>
  <Application>Microsoft Office PowerPoint</Application>
  <PresentationFormat>On-screen Show (4:3)</PresentationFormat>
  <Paragraphs>301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Getting started</vt:lpstr>
      <vt:lpstr>Objectives</vt:lpstr>
      <vt:lpstr>Industry Trends</vt:lpstr>
      <vt:lpstr>Angular</vt:lpstr>
      <vt:lpstr>New Concepts</vt:lpstr>
      <vt:lpstr>Angular vs. Others</vt:lpstr>
      <vt:lpstr>Getting Started</vt:lpstr>
      <vt:lpstr>@angular/cli</vt:lpstr>
      <vt:lpstr>@angular/cli</vt:lpstr>
      <vt:lpstr>@angular/cli Getting Started</vt:lpstr>
      <vt:lpstr>Create new project</vt:lpstr>
      <vt:lpstr>Angular Dependencies</vt:lpstr>
      <vt:lpstr>Angular Polyfills</vt:lpstr>
      <vt:lpstr>Angular “Minimal” Ingredients</vt:lpstr>
      <vt:lpstr>Angular Module</vt:lpstr>
      <vt:lpstr>Angular Module</vt:lpstr>
      <vt:lpstr>Angular Component</vt:lpstr>
      <vt:lpstr>Angular Component</vt:lpstr>
      <vt:lpstr>Bootstrapping</vt:lpstr>
      <vt:lpstr>Bootstrapping</vt:lpstr>
      <vt:lpstr>ng new options</vt:lpstr>
      <vt:lpstr>angular.json</vt:lpstr>
      <vt:lpstr>ng serve</vt:lpstr>
      <vt:lpstr>--routing</vt:lpstr>
      <vt:lpstr>ng generate</vt:lpstr>
      <vt:lpstr>--flat</vt:lpstr>
      <vt:lpstr>assets</vt:lpstr>
      <vt:lpstr>Request an asset</vt:lpstr>
      <vt:lpstr>Request as asset</vt:lpstr>
      <vt:lpstr>SCSS</vt:lpstr>
      <vt:lpstr>src/style.css</vt:lpstr>
      <vt:lpstr>More Commands</vt:lpstr>
      <vt:lpstr>@angular/cli stories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427</cp:revision>
  <dcterms:created xsi:type="dcterms:W3CDTF">2011-02-24T08:59:43Z</dcterms:created>
  <dcterms:modified xsi:type="dcterms:W3CDTF">2018-10-20T20:47:57Z</dcterms:modified>
</cp:coreProperties>
</file>