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8"/>
  </p:notesMasterIdLst>
  <p:sldIdLst>
    <p:sldId id="256" r:id="rId2"/>
    <p:sldId id="308" r:id="rId3"/>
    <p:sldId id="323" r:id="rId4"/>
    <p:sldId id="350" r:id="rId5"/>
    <p:sldId id="313" r:id="rId6"/>
    <p:sldId id="396" r:id="rId7"/>
    <p:sldId id="395" r:id="rId8"/>
    <p:sldId id="360" r:id="rId9"/>
    <p:sldId id="319" r:id="rId10"/>
    <p:sldId id="361" r:id="rId11"/>
    <p:sldId id="397" r:id="rId12"/>
    <p:sldId id="312" r:id="rId13"/>
    <p:sldId id="347" r:id="rId14"/>
    <p:sldId id="351" r:id="rId15"/>
    <p:sldId id="320" r:id="rId16"/>
    <p:sldId id="322" r:id="rId17"/>
    <p:sldId id="328" r:id="rId18"/>
    <p:sldId id="326" r:id="rId19"/>
    <p:sldId id="355" r:id="rId20"/>
    <p:sldId id="324" r:id="rId21"/>
    <p:sldId id="325" r:id="rId22"/>
    <p:sldId id="398" r:id="rId23"/>
    <p:sldId id="327" r:id="rId24"/>
    <p:sldId id="402" r:id="rId25"/>
    <p:sldId id="316" r:id="rId26"/>
    <p:sldId id="356" r:id="rId27"/>
    <p:sldId id="399" r:id="rId28"/>
    <p:sldId id="400" r:id="rId29"/>
    <p:sldId id="330" r:id="rId30"/>
    <p:sldId id="403" r:id="rId31"/>
    <p:sldId id="332" r:id="rId32"/>
    <p:sldId id="335" r:id="rId33"/>
    <p:sldId id="333" r:id="rId34"/>
    <p:sldId id="401" r:id="rId35"/>
    <p:sldId id="334" r:id="rId36"/>
    <p:sldId id="357" r:id="rId37"/>
    <p:sldId id="336" r:id="rId38"/>
    <p:sldId id="352" r:id="rId39"/>
    <p:sldId id="404" r:id="rId40"/>
    <p:sldId id="353" r:id="rId41"/>
    <p:sldId id="405" r:id="rId42"/>
    <p:sldId id="358" r:id="rId43"/>
    <p:sldId id="406" r:id="rId44"/>
    <p:sldId id="337" r:id="rId45"/>
    <p:sldId id="407" r:id="rId46"/>
    <p:sldId id="339" r:id="rId47"/>
    <p:sldId id="340" r:id="rId48"/>
    <p:sldId id="348" r:id="rId49"/>
    <p:sldId id="343" r:id="rId50"/>
    <p:sldId id="344" r:id="rId51"/>
    <p:sldId id="345" r:id="rId52"/>
    <p:sldId id="349" r:id="rId53"/>
    <p:sldId id="359" r:id="rId54"/>
    <p:sldId id="342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5" r:id="rId69"/>
    <p:sldId id="376" r:id="rId70"/>
    <p:sldId id="377" r:id="rId71"/>
    <p:sldId id="378" r:id="rId72"/>
    <p:sldId id="379" r:id="rId73"/>
    <p:sldId id="380" r:id="rId74"/>
    <p:sldId id="381" r:id="rId75"/>
    <p:sldId id="383" r:id="rId76"/>
    <p:sldId id="384" r:id="rId77"/>
    <p:sldId id="385" r:id="rId78"/>
    <p:sldId id="386" r:id="rId79"/>
    <p:sldId id="387" r:id="rId80"/>
    <p:sldId id="388" r:id="rId81"/>
    <p:sldId id="389" r:id="rId82"/>
    <p:sldId id="390" r:id="rId83"/>
    <p:sldId id="391" r:id="rId84"/>
    <p:sldId id="392" r:id="rId85"/>
    <p:sldId id="393" r:id="rId86"/>
    <p:sldId id="394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3/15/2018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Practical JavaScript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is the Global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global variable is a property of a global object named </a:t>
            </a:r>
            <a:r>
              <a:rPr lang="en-US" dirty="0">
                <a:solidFill>
                  <a:srgbClr val="FF0000"/>
                </a:solidFill>
              </a:rPr>
              <a:t>window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Objects in JavaScript are dynamic </a:t>
            </a:r>
            <a:r>
              <a:rPr lang="en-US" dirty="0">
                <a:sym typeface="Wingdings" panose="05000000000000000000" pitchFamily="2" charset="2"/>
              </a:rPr>
              <a:t> Global scope is dynamic 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See next slides about objects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270" y="2780928"/>
            <a:ext cx="332815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//prints 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prints 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1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363D-F702-4908-B0D4-36EE19CC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989DF-E47D-4B31-89FC-78EB9FE3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9BD44-9B1B-417B-A697-325F511D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BDFA5D-D959-45B5-AC40-3FC21E4929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Inside NodeJS top level scope variables are not global</a:t>
            </a:r>
          </a:p>
          <a:p>
            <a:pPr lvl="1"/>
            <a:r>
              <a:rPr lang="en-US" dirty="0"/>
              <a:t>Are scoped to the current module</a:t>
            </a:r>
          </a:p>
          <a:p>
            <a:r>
              <a:rPr lang="en-US" dirty="0"/>
              <a:t>Can use the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variable to create global variable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window</a:t>
            </a:r>
            <a:r>
              <a:rPr lang="en-US" dirty="0"/>
              <a:t> does not exist</a:t>
            </a:r>
          </a:p>
          <a:p>
            <a:pPr lvl="1"/>
            <a:r>
              <a:rPr lang="en-US" dirty="0"/>
              <a:t>Is considered bad practice</a:t>
            </a:r>
          </a:p>
        </p:txBody>
      </p:sp>
    </p:spTree>
    <p:extLst>
      <p:ext uri="{BB962C8B-B14F-4D97-AF65-F5344CB8AC3E}">
        <p14:creationId xmlns:p14="http://schemas.microsoft.com/office/powerpoint/2010/main" val="252707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supports only the following types: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Given a variable you can use the keyword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/>
              <a:t> to read it’s runtime type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7071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5408" y="1876185"/>
            <a:ext cx="7999040" cy="3600986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27432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1.2);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[0]);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true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boolean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 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function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</a:t>
            </a:r>
            <a:r>
              <a:rPr kumimoji="0" lang="en-US" sz="17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Date());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window);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undefined);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blabla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18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concept as in Java/C#</a:t>
            </a:r>
          </a:p>
          <a:p>
            <a:r>
              <a:rPr lang="en-US" dirty="0"/>
              <a:t>Built-in data types are grouped into</a:t>
            </a:r>
          </a:p>
          <a:p>
            <a:pPr lvl="1"/>
            <a:r>
              <a:rPr lang="en-US" dirty="0"/>
              <a:t>Reference types (object, array and function)</a:t>
            </a:r>
          </a:p>
          <a:p>
            <a:pPr lvl="1"/>
            <a:r>
              <a:rPr lang="en-US" dirty="0"/>
              <a:t>Value types (others …)</a:t>
            </a:r>
          </a:p>
          <a:p>
            <a:r>
              <a:rPr lang="en-US" dirty="0"/>
              <a:t>A reference is implemented as a pointer</a:t>
            </a:r>
          </a:p>
          <a:p>
            <a:pPr lvl="1"/>
            <a:r>
              <a:rPr lang="en-US" dirty="0"/>
              <a:t>Points to an object that resides inside the heap</a:t>
            </a:r>
          </a:p>
          <a:p>
            <a:pPr lvl="1"/>
            <a:r>
              <a:rPr lang="en-US" dirty="0"/>
              <a:t>Many references can point to the same object</a:t>
            </a:r>
          </a:p>
          <a:p>
            <a:r>
              <a:rPr lang="en-US" dirty="0"/>
              <a:t>A value can only be copied</a:t>
            </a:r>
          </a:p>
          <a:p>
            <a:pPr lvl="1"/>
            <a:r>
              <a:rPr lang="en-US" dirty="0"/>
              <a:t>You cannot get the address of a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distinction between integer and double</a:t>
            </a:r>
          </a:p>
          <a:p>
            <a:r>
              <a:rPr lang="en-US" dirty="0"/>
              <a:t>All type of numbers are represented as 64bit floating point values</a:t>
            </a:r>
          </a:p>
          <a:p>
            <a:pPr lvl="1"/>
            <a:r>
              <a:rPr lang="en-US" dirty="0"/>
              <a:t>10/3 = 3.3333 not 3</a:t>
            </a:r>
          </a:p>
          <a:p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/>
              <a:t> can be used to parse a string into a number. In case of failure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returned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653136"/>
            <a:ext cx="6624736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3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(1)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String contains any Unicode character</a:t>
            </a:r>
          </a:p>
          <a:p>
            <a:r>
              <a:rPr lang="en-US" dirty="0"/>
              <a:t>No character type 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[0] is also a string !!!</a:t>
            </a:r>
          </a:p>
          <a:p>
            <a:r>
              <a:rPr lang="en-US" dirty="0">
                <a:sym typeface="Wingdings" pitchFamily="2" charset="2"/>
              </a:rPr>
              <a:t>String literal can be expressed using “ or ‘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Strings are immutable</a:t>
            </a:r>
          </a:p>
          <a:p>
            <a:pPr lvl="1"/>
            <a:r>
              <a:rPr lang="en-US" dirty="0">
                <a:sym typeface="Wingdings" pitchFamily="2" charset="2"/>
              </a:rPr>
              <a:t>Allows for runtime optimization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3861048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'ABC'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573325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b-NO" dirty="0">
                <a:solidFill>
                  <a:srgbClr val="0000FF"/>
                </a:solidFill>
              </a:rPr>
              <a:t>var</a:t>
            </a:r>
            <a:r>
              <a:rPr lang="nb-NO" dirty="0"/>
              <a:t> str = </a:t>
            </a:r>
            <a:r>
              <a:rPr lang="nb-NO" dirty="0">
                <a:solidFill>
                  <a:srgbClr val="800000"/>
                </a:solidFill>
              </a:rPr>
              <a:t>"ABC"</a:t>
            </a:r>
            <a:r>
              <a:rPr lang="nb-NO" dirty="0"/>
              <a:t>; str[0] = </a:t>
            </a:r>
            <a:r>
              <a:rPr lang="nb-NO" dirty="0">
                <a:solidFill>
                  <a:srgbClr val="800000"/>
                </a:solidFill>
              </a:rPr>
              <a:t>"X"</a:t>
            </a:r>
            <a:r>
              <a:rPr lang="nb-NO" dirty="0"/>
              <a:t>; </a:t>
            </a:r>
          </a:p>
        </p:txBody>
      </p:sp>
      <p:sp>
        <p:nvSpPr>
          <p:cNvPr id="8" name="Notched Right Arrow 7"/>
          <p:cNvSpPr/>
          <p:nvPr/>
        </p:nvSpPr>
        <p:spPr>
          <a:xfrm>
            <a:off x="4355976" y="585335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5679738" y="5637334"/>
            <a:ext cx="2060614" cy="81600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str</a:t>
            </a:r>
            <a:r>
              <a:rPr lang="en-US" dirty="0"/>
              <a:t> is still </a:t>
            </a:r>
            <a:br>
              <a:rPr lang="en-US" dirty="0"/>
            </a:br>
            <a:r>
              <a:rPr lang="en-US" dirty="0"/>
              <a:t>“ABC”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526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(2)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Should we use “ or  ‘ when writing string literals?</a:t>
            </a:r>
          </a:p>
          <a:p>
            <a:pPr lvl="1"/>
            <a:r>
              <a:rPr lang="en-US" dirty="0"/>
              <a:t>Probably a matter of style</a:t>
            </a:r>
          </a:p>
          <a:p>
            <a:pPr lvl="1"/>
            <a:r>
              <a:rPr lang="en-US" dirty="0"/>
              <a:t>Programmers with C++\Java\C# background tend to use double quotes</a:t>
            </a:r>
          </a:p>
          <a:p>
            <a:pPr lvl="1"/>
            <a:r>
              <a:rPr lang="en-US" dirty="0"/>
              <a:t>Veteran Web Programmers tend to use single quote</a:t>
            </a:r>
          </a:p>
          <a:p>
            <a:r>
              <a:rPr lang="en-US" dirty="0"/>
              <a:t>You should be aware of the following</a:t>
            </a:r>
          </a:p>
          <a:p>
            <a:pPr lvl="1"/>
            <a:r>
              <a:rPr lang="en-US" dirty="0"/>
              <a:t>JSON requires double quotes</a:t>
            </a:r>
          </a:p>
          <a:p>
            <a:pPr lvl="1"/>
            <a:r>
              <a:rPr lang="en-US" dirty="0"/>
              <a:t>HTML/XML attributes are usually expressed using double quotes</a:t>
            </a:r>
          </a:p>
          <a:p>
            <a:pPr lvl="2"/>
            <a:r>
              <a:rPr lang="en-US" dirty="0"/>
              <a:t>Therefore, when building XML fragments at runtime it is easier to use single quote for the whole string literal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671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special data type</a:t>
            </a:r>
          </a:p>
          <a:p>
            <a:r>
              <a:rPr lang="en-US" dirty="0"/>
              <a:t>Has only one value named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  <a:p>
            <a:r>
              <a:rPr lang="en-US" dirty="0"/>
              <a:t>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is important concept in JavaScript</a:t>
            </a:r>
          </a:p>
          <a:p>
            <a:r>
              <a:rPr lang="en-US" dirty="0"/>
              <a:t>You may encounter it during several cases</a:t>
            </a:r>
          </a:p>
          <a:p>
            <a:pPr lvl="1"/>
            <a:r>
              <a:rPr lang="en-US" dirty="0"/>
              <a:t>Uninitialized variable</a:t>
            </a:r>
          </a:p>
          <a:p>
            <a:pPr lvl="1"/>
            <a:r>
              <a:rPr lang="en-US" dirty="0"/>
              <a:t>A function without a return value</a:t>
            </a:r>
          </a:p>
          <a:p>
            <a:pPr lvl="1"/>
            <a:r>
              <a:rPr lang="en-US" dirty="0"/>
              <a:t>A function parameter that was not specified by the caller</a:t>
            </a:r>
          </a:p>
          <a:p>
            <a:pPr lvl="1"/>
            <a:r>
              <a:rPr lang="en-US" dirty="0"/>
              <a:t>A non existent object property</a:t>
            </a:r>
          </a:p>
          <a:p>
            <a:pPr lvl="1"/>
            <a:r>
              <a:rPr lang="en-US" dirty="0"/>
              <a:t>A non initialized array index</a:t>
            </a:r>
          </a:p>
        </p:txBody>
      </p:sp>
    </p:spTree>
    <p:extLst>
      <p:ext uri="{BB962C8B-B14F-4D97-AF65-F5344CB8AC3E}">
        <p14:creationId xmlns:p14="http://schemas.microsoft.com/office/powerpoint/2010/main" val="263910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both </a:t>
            </a:r>
            <a:r>
              <a:rPr lang="en-US" dirty="0">
                <a:solidFill>
                  <a:srgbClr val="FF0000"/>
                </a:solidFill>
              </a:rPr>
              <a:t>strict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comparisons</a:t>
            </a:r>
          </a:p>
          <a:p>
            <a:r>
              <a:rPr lang="en-US" dirty="0"/>
              <a:t>A strict comparison is only true if the operands are of the same type</a:t>
            </a:r>
          </a:p>
          <a:p>
            <a:r>
              <a:rPr lang="en-US" dirty="0"/>
              <a:t>Abstract comparison converts the operands to the same type before making the comparison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4432853"/>
            <a:ext cx="2942922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4437112"/>
            <a:ext cx="3088794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6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major differences between popular static languages (C++/C#/Java) and JavaScript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Pitfalls</a:t>
            </a:r>
          </a:p>
          <a:p>
            <a:r>
              <a:rPr lang="en-US" dirty="0"/>
              <a:t>ECMAScript 6</a:t>
            </a:r>
          </a:p>
          <a:p>
            <a:r>
              <a:rPr lang="en-US" dirty="0"/>
              <a:t>Typescript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types are converted automatically as needed during script execution</a:t>
            </a:r>
          </a:p>
          <a:p>
            <a:r>
              <a:rPr lang="en-US" dirty="0"/>
              <a:t>Operator + may convert numeric values to strings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operators may convert string values to numeric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+ </a:t>
            </a:r>
            <a:r>
              <a:rPr lang="pt-BR" dirty="0">
                <a:solidFill>
                  <a:srgbClr val="800000"/>
                </a:solidFill>
              </a:rPr>
              <a:t>"0"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3491880" y="335699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527610" y="3284984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100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157192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* </a:t>
            </a:r>
            <a:r>
              <a:rPr lang="pt-BR" dirty="0">
                <a:solidFill>
                  <a:srgbClr val="800000"/>
                </a:solidFill>
              </a:rPr>
              <a:t>"2"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3491880" y="530120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Callout 13"/>
          <p:cNvSpPr/>
          <p:nvPr/>
        </p:nvSpPr>
        <p:spPr>
          <a:xfrm>
            <a:off x="4527610" y="5229200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58949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Tricks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JavaScript programmers use operators + and * to convert data types</a:t>
            </a:r>
          </a:p>
          <a:p>
            <a:r>
              <a:rPr lang="en-US" dirty="0"/>
              <a:t>Convert string to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number to string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5616624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 * 1))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5229200"/>
            <a:ext cx="561662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r>
              <a:rPr lang="en-US" dirty="0"/>
              <a:t>console.log(</a:t>
            </a:r>
            <a:r>
              <a:rPr lang="en-US" dirty="0" err="1"/>
              <a:t>num</a:t>
            </a:r>
            <a:r>
              <a:rPr lang="en-US" dirty="0"/>
              <a:t> + </a:t>
            </a:r>
            <a:r>
              <a:rPr lang="en-US" dirty="0">
                <a:solidFill>
                  <a:srgbClr val="800000"/>
                </a:solidFill>
              </a:rPr>
              <a:t>""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1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FD49-F1A7-43BF-B3DC-80B35BA4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r>
              <a:rPr lang="en-US" dirty="0"/>
              <a:t> values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B083E-C5D9-44C3-9D71-DFEDC5CA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15FA8-3F86-4A29-BB78-FF17E11E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596C5B-13F0-4F19-8B0A-BE280AC83F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values are considered false when being used inside if statement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“”</a:t>
            </a:r>
          </a:p>
          <a:p>
            <a:pPr lvl="1"/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Others values are considered Truthy</a:t>
            </a:r>
          </a:p>
        </p:txBody>
      </p:sp>
    </p:spTree>
    <p:extLst>
      <p:ext uri="{BB962C8B-B14F-4D97-AF65-F5344CB8AC3E}">
        <p14:creationId xmlns:p14="http://schemas.microsoft.com/office/powerpoint/2010/main" val="2083312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Typically used with Boolean values</a:t>
            </a:r>
          </a:p>
          <a:p>
            <a:pPr lvl="1"/>
            <a:r>
              <a:rPr lang="en-US" dirty="0"/>
              <a:t>In that case, they return a Boolean value</a:t>
            </a:r>
          </a:p>
          <a:p>
            <a:pPr lvl="1"/>
            <a:r>
              <a:rPr lang="en-US" dirty="0"/>
              <a:t>Behavior is consistent with other static programming languages (C++/Java/C#)</a:t>
            </a:r>
          </a:p>
          <a:p>
            <a:r>
              <a:rPr lang="en-US" dirty="0"/>
              <a:t>May be used with non Boolean values</a:t>
            </a:r>
          </a:p>
          <a:p>
            <a:pPr lvl="1"/>
            <a:r>
              <a:rPr lang="en-US" dirty="0"/>
              <a:t>In that case, they return a non-Boolean value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765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“dog” is considered Truthy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744" y="2852936"/>
            <a:ext cx="208823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||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716016" y="2852936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751746" y="2708920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“dog”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2267744" y="3717032"/>
            <a:ext cx="21602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&amp;&amp;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4716016" y="371703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5751746" y="3573016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“cat”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3949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Array is created using the following syntax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[]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new Array</a:t>
            </a:r>
            <a:endParaRPr lang="en-US" dirty="0"/>
          </a:p>
          <a:p>
            <a:endParaRPr lang="en-US" dirty="0"/>
          </a:p>
          <a:p>
            <a:pPr lvl="1"/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971600" y="3185928"/>
            <a:ext cx="5688632" cy="1035160"/>
            <a:chOff x="971600" y="3185928"/>
            <a:chExt cx="5688632" cy="1035160"/>
          </a:xfrm>
        </p:grpSpPr>
        <p:sp>
          <p:nvSpPr>
            <p:cNvPr id="6" name="TextBox 5"/>
            <p:cNvSpPr txBox="1"/>
            <p:nvPr/>
          </p:nvSpPr>
          <p:spPr>
            <a:xfrm>
              <a:off x="1043608" y="3501008"/>
              <a:ext cx="5616624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[];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[1,2,3];</a:t>
              </a:r>
            </a:p>
            <a:p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3185928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Preferred</a:t>
              </a:r>
              <a:endParaRPr lang="he-IL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2584" y="4581128"/>
            <a:ext cx="5687648" cy="1296144"/>
            <a:chOff x="972584" y="4832002"/>
            <a:chExt cx="5687648" cy="1296144"/>
          </a:xfrm>
        </p:grpSpPr>
        <p:sp>
          <p:nvSpPr>
            <p:cNvPr id="7" name="TextBox 6"/>
            <p:cNvSpPr txBox="1"/>
            <p:nvPr/>
          </p:nvSpPr>
          <p:spPr>
            <a:xfrm>
              <a:off x="1043608" y="5157192"/>
              <a:ext cx="5616624" cy="9709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Array();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10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Array(10, 2);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2</a:t>
              </a:r>
              <a:endParaRPr lang="en-US" sz="1700" dirty="0">
                <a:solidFill>
                  <a:srgbClr val="008000"/>
                </a:solidFill>
                <a:latin typeface="Tw Cen MT" panose="020B06020201040206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584" y="4832002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Less common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30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</a:t>
            </a:r>
          </a:p>
          <a:p>
            <a:r>
              <a:rPr lang="en-US" dirty="0"/>
              <a:t>Use a running index and the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property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3245441"/>
            <a:ext cx="3249736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499992" y="376561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569259" y="3405572"/>
            <a:ext cx="2060614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2618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F0EA1-9E6C-49C8-8376-6ACAB90FC380}"/>
              </a:ext>
            </a:extLst>
          </p:cNvPr>
          <p:cNvSpPr/>
          <p:nvPr/>
        </p:nvSpPr>
        <p:spPr>
          <a:xfrm>
            <a:off x="2438400" y="4591656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7B6A951-B2DE-4276-AF86-2D69CE7EC9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ES5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ES6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FE0FD-8EB0-4976-98CF-88E5BFB6FE6A}"/>
              </a:ext>
            </a:extLst>
          </p:cNvPr>
          <p:cNvSpPr/>
          <p:nvPr/>
        </p:nvSpPr>
        <p:spPr>
          <a:xfrm>
            <a:off x="1736812" y="2420888"/>
            <a:ext cx="5670376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(value, index,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(value, index);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});</a:t>
            </a:r>
            <a:endParaRPr lang="en-US" dirty="0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B798178D-2BE0-4CF3-90A0-21BE9DA5BF46}"/>
              </a:ext>
            </a:extLst>
          </p:cNvPr>
          <p:cNvSpPr/>
          <p:nvPr/>
        </p:nvSpPr>
        <p:spPr>
          <a:xfrm>
            <a:off x="7407188" y="4164906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023"/>
              <a:gd name="adj6" fmla="val -1584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no way to stop the loop</a:t>
            </a:r>
          </a:p>
        </p:txBody>
      </p:sp>
    </p:spTree>
    <p:extLst>
      <p:ext uri="{BB962C8B-B14F-4D97-AF65-F5344CB8AC3E}">
        <p14:creationId xmlns:p14="http://schemas.microsoft.com/office/powerpoint/2010/main" val="3114522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40FE-DFEA-439A-944E-CD229ACE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syntax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890E3-0893-4058-AA03-827A861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2D537-35BE-4296-AA0A-378CD7DE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E45EC9-817E-4E8A-A235-2F232BBCA3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Should not be used with arrays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BA3BC-324A-4421-BDE4-B0F349F3115A}"/>
              </a:ext>
            </a:extLst>
          </p:cNvPr>
          <p:cNvSpPr/>
          <p:nvPr/>
        </p:nvSpPr>
        <p:spPr>
          <a:xfrm>
            <a:off x="2672916" y="2370772"/>
            <a:ext cx="379816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a"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"b"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FD2BA80-5BE6-4F09-ADA2-1CE16505D6F9}"/>
              </a:ext>
            </a:extLst>
          </p:cNvPr>
          <p:cNvSpPr/>
          <p:nvPr/>
        </p:nvSpPr>
        <p:spPr>
          <a:xfrm>
            <a:off x="6196260" y="4625874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740"/>
              <a:gd name="adj6" fmla="val -1032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Prints 0,1,2</a:t>
            </a:r>
          </a:p>
        </p:txBody>
      </p:sp>
    </p:spTree>
    <p:extLst>
      <p:ext uri="{BB962C8B-B14F-4D97-AF65-F5344CB8AC3E}">
        <p14:creationId xmlns:p14="http://schemas.microsoft.com/office/powerpoint/2010/main" val="2544107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New elements can be added/deleted at runtime</a:t>
            </a:r>
          </a:p>
          <a:p>
            <a:pPr lvl="1"/>
            <a:r>
              <a:rPr lang="en-US" dirty="0"/>
              <a:t>In contrast to static languages</a:t>
            </a:r>
          </a:p>
          <a:p>
            <a:r>
              <a:rPr lang="en-US" dirty="0"/>
              <a:t>The property </a:t>
            </a:r>
            <a:r>
              <a:rPr lang="en-US" dirty="0">
                <a:solidFill>
                  <a:srgbClr val="FF0000"/>
                </a:solidFill>
              </a:rPr>
              <a:t>length </a:t>
            </a:r>
            <a:r>
              <a:rPr lang="en-US" dirty="0"/>
              <a:t>is automatically being updated</a:t>
            </a:r>
          </a:p>
          <a:p>
            <a:endParaRPr lang="en-US" dirty="0"/>
          </a:p>
          <a:p>
            <a:pPr lvl="1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6048672" cy="2808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 = [];</a:t>
            </a:r>
          </a:p>
          <a:p>
            <a:r>
              <a:rPr lang="en-US" dirty="0" err="1"/>
              <a:t>arr.push</a:t>
            </a:r>
            <a:r>
              <a:rPr lang="en-US" dirty="0"/>
              <a:t>(10); </a:t>
            </a:r>
            <a:r>
              <a:rPr lang="en-US" dirty="0">
                <a:solidFill>
                  <a:srgbClr val="006400"/>
                </a:solidFill>
              </a:rPr>
              <a:t>// add last</a:t>
            </a:r>
            <a:endParaRPr lang="en-US" dirty="0"/>
          </a:p>
          <a:p>
            <a:r>
              <a:rPr lang="en-US" dirty="0" err="1"/>
              <a:t>arr.pop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</a:p>
          <a:p>
            <a:r>
              <a:rPr lang="en-US" dirty="0" err="1"/>
              <a:t>arr.splice</a:t>
            </a:r>
            <a:r>
              <a:rPr lang="en-US" dirty="0"/>
              <a:t>(arr.length-1, 1);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  <a:r>
              <a:rPr lang="en-US" dirty="0"/>
              <a:t> </a:t>
            </a:r>
          </a:p>
          <a:p>
            <a:r>
              <a:rPr lang="en-US" dirty="0" err="1"/>
              <a:t>arr</a:t>
            </a:r>
            <a:r>
              <a:rPr lang="en-US" dirty="0"/>
              <a:t>[10] = 10; </a:t>
            </a:r>
            <a:r>
              <a:rPr lang="en-US" dirty="0">
                <a:solidFill>
                  <a:srgbClr val="006400"/>
                </a:solidFill>
              </a:rPr>
              <a:t>// never throws an exception</a:t>
            </a:r>
            <a:r>
              <a:rPr lang="en-US" dirty="0"/>
              <a:t> </a:t>
            </a:r>
            <a:r>
              <a:rPr lang="en-US" dirty="0" err="1"/>
              <a:t>arr.length</a:t>
            </a:r>
            <a:r>
              <a:rPr lang="en-US" dirty="0"/>
              <a:t> = 2; </a:t>
            </a:r>
            <a:r>
              <a:rPr lang="en-US" dirty="0">
                <a:solidFill>
                  <a:srgbClr val="006400"/>
                </a:solidFill>
              </a:rPr>
              <a:t>// resize</a:t>
            </a:r>
            <a:endParaRPr lang="en-US" dirty="0"/>
          </a:p>
          <a:p>
            <a:r>
              <a:rPr lang="en-US" dirty="0" err="1"/>
              <a:t>arr.shift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first</a:t>
            </a:r>
          </a:p>
          <a:p>
            <a:r>
              <a:rPr lang="en-US" dirty="0" err="1"/>
              <a:t>arr.unshift</a:t>
            </a:r>
            <a:r>
              <a:rPr lang="en-US" dirty="0"/>
              <a:t>(111); </a:t>
            </a:r>
            <a:r>
              <a:rPr lang="en-US" dirty="0">
                <a:solidFill>
                  <a:srgbClr val="006400"/>
                </a:solidFill>
              </a:rPr>
              <a:t>// insert first</a:t>
            </a:r>
            <a:r>
              <a:rPr lang="en-US" dirty="0"/>
              <a:t>  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/>
              <a:t>arr.concat</a:t>
            </a:r>
            <a:r>
              <a:rPr lang="en-US" dirty="0"/>
              <a:t>([]); </a:t>
            </a:r>
            <a:r>
              <a:rPr lang="en-US" dirty="0">
                <a:solidFill>
                  <a:srgbClr val="006400"/>
                </a:solidFill>
              </a:rPr>
              <a:t>// clones an array</a:t>
            </a:r>
          </a:p>
          <a:p>
            <a:r>
              <a:rPr lang="en-US" dirty="0" err="1"/>
              <a:t>arr.slice</a:t>
            </a:r>
            <a:r>
              <a:rPr lang="en-US" dirty="0"/>
              <a:t>(0, 4); </a:t>
            </a:r>
            <a:r>
              <a:rPr lang="en-US" dirty="0">
                <a:solidFill>
                  <a:srgbClr val="006400"/>
                </a:solidFill>
              </a:rPr>
              <a:t>// returns part of the array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1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You don’t specify the data type of a variable when you declare it</a:t>
            </a:r>
          </a:p>
          <a:p>
            <a:r>
              <a:rPr lang="en-US" dirty="0"/>
              <a:t>The same variable can point to different data types</a:t>
            </a:r>
          </a:p>
          <a:p>
            <a:r>
              <a:rPr lang="en-US" dirty="0"/>
              <a:t>We use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declare a variable</a:t>
            </a:r>
          </a:p>
          <a:p>
            <a:r>
              <a:rPr lang="en-US" dirty="0"/>
              <a:t>A variable has a scope</a:t>
            </a:r>
          </a:p>
          <a:p>
            <a:pPr lvl="1"/>
            <a:r>
              <a:rPr lang="en-US" dirty="0"/>
              <a:t>Global variables should be avoided (like in any other object oriented language)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443" y="5380417"/>
            <a:ext cx="3744416" cy="712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answer = 42; answer = </a:t>
            </a:r>
            <a:r>
              <a:rPr lang="en-US" dirty="0">
                <a:solidFill>
                  <a:srgbClr val="800000"/>
                </a:solidFill>
              </a:rPr>
              <a:t>"Meaning of life"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170B-2FB1-4C94-B71A-B55FEF21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Extras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4633B-E0D1-4342-9BE0-E2A3CCC2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0E757-EAA9-4F8F-A34C-9864BA31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C4EE25-6680-4D7F-B7E4-53E2E223EE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filter</a:t>
            </a:r>
          </a:p>
          <a:p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every</a:t>
            </a:r>
          </a:p>
          <a:p>
            <a:r>
              <a:rPr lang="en-US" dirty="0"/>
              <a:t>some</a:t>
            </a:r>
          </a:p>
          <a:p>
            <a:r>
              <a:rPr lang="en-US" dirty="0" err="1"/>
              <a:t>indexOf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87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 container of keys and values</a:t>
            </a:r>
          </a:p>
          <a:p>
            <a:r>
              <a:rPr lang="en-US" dirty="0"/>
              <a:t>The key must be of type string</a:t>
            </a:r>
          </a:p>
          <a:p>
            <a:r>
              <a:rPr lang="en-US" dirty="0"/>
              <a:t>Has built-in methods</a:t>
            </a:r>
          </a:p>
          <a:p>
            <a:r>
              <a:rPr lang="en-US" dirty="0"/>
              <a:t>Creating empty object is easy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3932072"/>
            <a:ext cx="2304256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     </a:t>
            </a:r>
          </a:p>
          <a:p>
            <a:r>
              <a:rPr lang="en-US" dirty="0"/>
              <a:t>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897294" y="4104943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4959658" y="3960927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373216"/>
            <a:ext cx="237626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 Object(); 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897294" y="551723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959658" y="5373216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07589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97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An object can be initialized at declaration</a:t>
            </a:r>
          </a:p>
          <a:p>
            <a:r>
              <a:rPr lang="en-US" dirty="0"/>
              <a:t>A.K.A object literal syntax (the basis for JSON)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968" y="2781912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id: 123,</a:t>
            </a:r>
          </a:p>
          <a:p>
            <a:r>
              <a:rPr lang="da-DK" dirty="0"/>
              <a:t>     name: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email: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  <a:endParaRPr lang="da-DK" dirty="0"/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969" y="5013176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"id"</a:t>
            </a:r>
            <a:r>
              <a:rPr lang="da-DK" dirty="0"/>
              <a:t>: 123,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"name"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"email"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71585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1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Properties can be added/removed after creation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Removing a property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Accessing non existent property yields 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204864"/>
            <a:ext cx="444279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</a:t>
            </a:r>
          </a:p>
          <a:p>
            <a:r>
              <a:rPr lang="en-US" dirty="0"/>
              <a:t>obj.name =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;</a:t>
            </a:r>
          </a:p>
          <a:p>
            <a:r>
              <a:rPr lang="en-US" dirty="0" err="1"/>
              <a:t>obj</a:t>
            </a:r>
            <a:r>
              <a:rPr lang="en-US" dirty="0"/>
              <a:t>[</a:t>
            </a:r>
            <a:r>
              <a:rPr lang="nl-NL">
                <a:solidFill>
                  <a:srgbClr val="800000"/>
                </a:solidFill>
              </a:rPr>
              <a:t>"name"</a:t>
            </a:r>
            <a:r>
              <a:rPr lang="en-US"/>
              <a:t>]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"Ori"</a:t>
            </a:r>
            <a:r>
              <a:rPr lang="en-US" dirty="0"/>
              <a:t>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298" y="4293096"/>
            <a:ext cx="4442798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obj[</a:t>
            </a:r>
            <a:r>
              <a:rPr lang="nl-NL" dirty="0">
                <a:solidFill>
                  <a:srgbClr val="800000"/>
                </a:solidFill>
              </a:rPr>
              <a:t>"name"</a:t>
            </a:r>
            <a:r>
              <a:rPr lang="nl-NL" dirty="0"/>
              <a:t>];</a:t>
            </a:r>
          </a:p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obj.name;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94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BA71-2B6A-4BB4-A749-7904212F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2FE00-9230-46D3-8B41-96B13873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3BB4F-D174-47A7-B039-22B9A621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E296F-D3DB-41DD-9B58-76F5CCA6A2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Prefer defining all fields up front</a:t>
            </a:r>
          </a:p>
          <a:p>
            <a:r>
              <a:rPr lang="en-US" dirty="0"/>
              <a:t>Adding new fields on demand increases object size and hurts read operation’s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51A31-38CE-4E3D-8221-16B627F65294}"/>
              </a:ext>
            </a:extLst>
          </p:cNvPr>
          <p:cNvSpPr/>
          <p:nvPr/>
        </p:nvSpPr>
        <p:spPr>
          <a:xfrm>
            <a:off x="2803598" y="3368457"/>
            <a:ext cx="3536804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obj_number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obj_number_string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Calvo"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obj_number_string_boolen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 Calvo"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flag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en-US" sz="1400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F34AB1FB-4123-4EAA-947F-EF587918D5EA}"/>
              </a:ext>
            </a:extLst>
          </p:cNvPr>
          <p:cNvSpPr/>
          <p:nvPr/>
        </p:nvSpPr>
        <p:spPr>
          <a:xfrm>
            <a:off x="7089813" y="3419227"/>
            <a:ext cx="1080120" cy="6235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514"/>
              <a:gd name="adj6" fmla="val -2380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bytes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3CE75FC3-6915-4002-84C5-FEB41D52F706}"/>
              </a:ext>
            </a:extLst>
          </p:cNvPr>
          <p:cNvSpPr/>
          <p:nvPr/>
        </p:nvSpPr>
        <p:spPr>
          <a:xfrm>
            <a:off x="7629873" y="4445846"/>
            <a:ext cx="1080120" cy="6235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705"/>
              <a:gd name="adj6" fmla="val -2886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bytes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D318B47E-6B04-45BD-8BD8-69704A48545A}"/>
              </a:ext>
            </a:extLst>
          </p:cNvPr>
          <p:cNvSpPr/>
          <p:nvPr/>
        </p:nvSpPr>
        <p:spPr>
          <a:xfrm>
            <a:off x="7172650" y="5435756"/>
            <a:ext cx="1080120" cy="6235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941"/>
              <a:gd name="adj6" fmla="val -1380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3516199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The for…in statement allows you to iterate over all object’s properties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298" y="2708920"/>
            <a:ext cx="3589551" cy="2880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"id"</a:t>
            </a:r>
            <a:r>
              <a:rPr lang="en-US" dirty="0"/>
              <a:t>: 123,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"name"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Roni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"email"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"roni@gmail.com"</a:t>
            </a:r>
            <a:endParaRPr lang="en-US" dirty="0"/>
          </a:p>
          <a:p>
            <a:r>
              <a:rPr lang="en-US" dirty="0"/>
              <a:t>};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 (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key 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value = </a:t>
            </a:r>
            <a:r>
              <a:rPr lang="en-US" dirty="0" err="1"/>
              <a:t>obj</a:t>
            </a:r>
            <a:r>
              <a:rPr lang="en-US" dirty="0"/>
              <a:t>[key];</a:t>
            </a:r>
          </a:p>
          <a:p>
            <a:r>
              <a:rPr lang="en-US" dirty="0"/>
              <a:t>     console.log(key + </a:t>
            </a:r>
            <a:r>
              <a:rPr lang="en-US" dirty="0">
                <a:solidFill>
                  <a:srgbClr val="800000"/>
                </a:solidFill>
              </a:rPr>
              <a:t>" = "</a:t>
            </a:r>
            <a:r>
              <a:rPr lang="en-US" dirty="0"/>
              <a:t> + value);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716016" y="3794966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580112" y="3449708"/>
            <a:ext cx="2581439" cy="1014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id = 123</a:t>
            </a:r>
          </a:p>
          <a:p>
            <a:r>
              <a:rPr lang="en-US" dirty="0">
                <a:solidFill>
                  <a:srgbClr val="0000FF"/>
                </a:solidFill>
              </a:rPr>
              <a:t>name = </a:t>
            </a:r>
            <a:r>
              <a:rPr lang="en-US" dirty="0" err="1">
                <a:solidFill>
                  <a:srgbClr val="0000FF"/>
                </a:solidFill>
              </a:rPr>
              <a:t>roni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email = roni@gmail.com</a:t>
            </a:r>
          </a:p>
        </p:txBody>
      </p:sp>
    </p:spTree>
    <p:extLst>
      <p:ext uri="{BB962C8B-B14F-4D97-AF65-F5344CB8AC3E}">
        <p14:creationId xmlns:p14="http://schemas.microsoft.com/office/powerpoint/2010/main" val="615683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an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act on an array is if it was an object (it is !)</a:t>
            </a:r>
          </a:p>
          <a:p>
            <a:r>
              <a:rPr lang="en-US" dirty="0"/>
              <a:t>Not recommended</a:t>
            </a:r>
          </a:p>
          <a:p>
            <a:r>
              <a:rPr lang="en-US" dirty="0"/>
              <a:t>What is the expected output?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1680" y="3387566"/>
            <a:ext cx="3249736" cy="270843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arr.name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key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[key]);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83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than just a method …</a:t>
            </a:r>
          </a:p>
          <a:p>
            <a:pPr lvl="1"/>
            <a:r>
              <a:rPr lang="en-US" dirty="0"/>
              <a:t>The basic for advanced JavaScript techniques</a:t>
            </a:r>
          </a:p>
          <a:p>
            <a:r>
              <a:rPr lang="en-US" dirty="0"/>
              <a:t>Declaring a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a function is also straightforward</a:t>
            </a:r>
          </a:p>
          <a:p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140968"/>
            <a:ext cx="3589551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function</a:t>
            </a:r>
            <a:r>
              <a:rPr lang="pt-BR" dirty="0"/>
              <a:t> add(num1, num2) {</a:t>
            </a:r>
          </a:p>
          <a:p>
            <a:r>
              <a:rPr lang="pt-BR" dirty="0"/>
              <a:t>     </a:t>
            </a:r>
            <a:r>
              <a:rPr lang="pt-BR" dirty="0">
                <a:solidFill>
                  <a:srgbClr val="0000FF"/>
                </a:solidFill>
              </a:rPr>
              <a:t>return</a:t>
            </a:r>
            <a:r>
              <a:rPr lang="pt-BR" dirty="0"/>
              <a:t> num1 + num2;</a:t>
            </a:r>
          </a:p>
          <a:p>
            <a:r>
              <a:rPr lang="pt-BR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449" y="4797152"/>
            <a:ext cx="2869471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res = add(num1, num2);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36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only supports “pass by value” mechanism</a:t>
            </a:r>
          </a:p>
          <a:p>
            <a:r>
              <a:rPr lang="en-US" dirty="0"/>
              <a:t>The parameter being sent to a function is copied </a:t>
            </a:r>
          </a:p>
          <a:p>
            <a:pPr lvl="1"/>
            <a:r>
              <a:rPr lang="en-US" dirty="0"/>
              <a:t>Whether it is a reference or a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3356992"/>
            <a:ext cx="5184576" cy="192360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"ABC"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modify(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"XXX"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35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printed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10? </a:t>
            </a:r>
          </a:p>
          <a:p>
            <a:r>
              <a:rPr lang="en-US" dirty="0"/>
              <a:t>11?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76736" y="2996952"/>
            <a:ext cx="3390528" cy="2554545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8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$ and _ are valid variable names</a:t>
            </a:r>
          </a:p>
          <a:p>
            <a:pPr lvl="1"/>
            <a:r>
              <a:rPr lang="en-US" dirty="0"/>
              <a:t>And common</a:t>
            </a:r>
          </a:p>
          <a:p>
            <a:r>
              <a:rPr lang="en-US" dirty="0"/>
              <a:t>Cannot use reserved keywords</a:t>
            </a:r>
          </a:p>
          <a:p>
            <a:r>
              <a:rPr lang="en-US" dirty="0"/>
              <a:t>Usually, camel case convention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you like above code 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4293096"/>
            <a:ext cx="4075603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$(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res = _.map([1, 2, 3],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* 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43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declare variables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variable is accessibly inside its surrounding function</a:t>
            </a:r>
          </a:p>
          <a:p>
            <a:r>
              <a:rPr lang="en-US" dirty="0"/>
              <a:t>Even before point of declaration</a:t>
            </a:r>
          </a:p>
          <a:p>
            <a:r>
              <a:rPr lang="en-US" dirty="0"/>
              <a:t>Therefore many JavaScript programmers declare</a:t>
            </a:r>
            <a:r>
              <a:rPr lang="he-IL" dirty="0"/>
              <a:t> </a:t>
            </a:r>
            <a:r>
              <a:rPr lang="en-US" dirty="0"/>
              <a:t> all variables at the beginning of the method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43808" y="4221088"/>
            <a:ext cx="339052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91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support Overloading</a:t>
            </a:r>
          </a:p>
          <a:p>
            <a:r>
              <a:rPr lang="en-US" dirty="0"/>
              <a:t>Last method wins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3F009B-29B9-4A37-BF97-379B5CE3A6DB}"/>
              </a:ext>
            </a:extLst>
          </p:cNvPr>
          <p:cNvSpPr/>
          <p:nvPr/>
        </p:nvSpPr>
        <p:spPr>
          <a:xfrm>
            <a:off x="2672916" y="3212976"/>
            <a:ext cx="3798168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abc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"123"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52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simulate overloading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7624" y="2636912"/>
            <a:ext cx="3509230" cy="323165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ERR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"ERR"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WRN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"WRN"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MSG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"MSG"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log(type, message)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(message == undefined)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message = type;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 = MSG;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console.log(type +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8762" y="3944962"/>
            <a:ext cx="2628797" cy="61555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log(ERR,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"Internal Error"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"Connecting to server"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42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The Dark Side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is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5018862" cy="30529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function</a:t>
            </a:r>
            <a:r>
              <a:rPr lang="da-DK" dirty="0"/>
              <a:t> f()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num = 10;</a:t>
            </a:r>
          </a:p>
          <a:p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/>
              <a:t>f.num = 11;</a:t>
            </a:r>
          </a:p>
          <a:p>
            <a:endParaRPr lang="da-DK" dirty="0"/>
          </a:p>
          <a:p>
            <a:r>
              <a:rPr lang="da-DK" dirty="0"/>
              <a:t>f.hasOwnProperty(”num”)</a:t>
            </a:r>
          </a:p>
          <a:p>
            <a:endParaRPr lang="da-DK" dirty="0">
              <a:solidFill>
                <a:srgbClr val="0000FF"/>
              </a:solidFill>
            </a:endParaRPr>
          </a:p>
          <a:p>
            <a:r>
              <a:rPr lang="da-DK" dirty="0">
                <a:solidFill>
                  <a:srgbClr val="0000FF"/>
                </a:solidFill>
              </a:rPr>
              <a:t>if(</a:t>
            </a:r>
            <a:r>
              <a:rPr lang="da-DK" dirty="0"/>
              <a:t>f==g</a:t>
            </a:r>
            <a:r>
              <a:rPr lang="da-DK" dirty="0">
                <a:solidFill>
                  <a:srgbClr val="0000FF"/>
                </a:solidFill>
              </a:rPr>
              <a:t>) </a:t>
            </a:r>
            <a:r>
              <a:rPr lang="da-DK" dirty="0"/>
              <a:t>{</a:t>
            </a:r>
          </a:p>
          <a:p>
            <a:r>
              <a:rPr lang="da-DK" dirty="0"/>
              <a:t>}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7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The Dark Side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 built-in properties and methods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030257" y="2420888"/>
            <a:ext cx="7318182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f(input) {</a:t>
            </a:r>
          </a:p>
          <a:p>
            <a:r>
              <a:rPr lang="en-US" dirty="0"/>
              <a:t>     console.log(f.name); </a:t>
            </a:r>
            <a:r>
              <a:rPr lang="en-US" dirty="0">
                <a:solidFill>
                  <a:srgbClr val="006400"/>
                </a:solidFill>
              </a:rPr>
              <a:t>// the name of the method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f.length</a:t>
            </a:r>
            <a:r>
              <a:rPr lang="en-US" dirty="0"/>
              <a:t>); </a:t>
            </a:r>
            <a:r>
              <a:rPr lang="en-US" dirty="0">
                <a:solidFill>
                  <a:srgbClr val="006400"/>
                </a:solidFill>
              </a:rPr>
              <a:t>// number of parameters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f.toString</a:t>
            </a:r>
            <a:r>
              <a:rPr lang="en-US" dirty="0"/>
              <a:t>()); </a:t>
            </a:r>
            <a:r>
              <a:rPr lang="en-US" dirty="0">
                <a:solidFill>
                  <a:srgbClr val="006400"/>
                </a:solidFill>
              </a:rPr>
              <a:t>//function source code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f.arguments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</a:p>
          <a:p>
            <a:r>
              <a:rPr lang="en-US" dirty="0"/>
              <a:t>     console.log(f.caller.name);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  <a:endParaRPr lang="en-US" dirty="0"/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78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B412-30DD-4D11-BD27-6EEDE68B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4AB90-73D0-4F6E-B13D-16C20EC3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2A766-F9D4-4A30-806C-E51B984E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3A6D79-FEFE-45B8-8AAD-50CCF48F7C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array like which holds all function’s arguments </a:t>
            </a:r>
          </a:p>
          <a:p>
            <a:r>
              <a:rPr lang="en-US" dirty="0"/>
              <a:t>Does not support all Array functionality</a:t>
            </a:r>
          </a:p>
          <a:p>
            <a:pPr lvl="1"/>
            <a:r>
              <a:rPr lang="en-US" dirty="0"/>
              <a:t>You may use </a:t>
            </a:r>
            <a:r>
              <a:rPr lang="en-US" dirty="0" err="1"/>
              <a:t>Array.from</a:t>
            </a:r>
            <a:r>
              <a:rPr lang="en-US" dirty="0"/>
              <a:t>(arguments)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2BB6D-2F44-4089-9CE7-086B27758C1D}"/>
              </a:ext>
            </a:extLst>
          </p:cNvPr>
          <p:cNvSpPr/>
          <p:nvPr/>
        </p:nvSpPr>
        <p:spPr>
          <a:xfrm>
            <a:off x="2286000" y="3573016"/>
            <a:ext cx="45720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.length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++){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0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Indirect Invocation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be invoked using special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not intuitive, above syntax is quite common</a:t>
            </a:r>
          </a:p>
          <a:p>
            <a:r>
              <a:rPr lang="en-US" dirty="0"/>
              <a:t>Mainly, when doing Object Oriented JavaScript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3362678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f(name)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800000"/>
                </a:solidFill>
              </a:rPr>
              <a:t>"Hello "</a:t>
            </a:r>
            <a:r>
              <a:rPr lang="en-US" dirty="0"/>
              <a:t> + name);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 err="1"/>
              <a:t>f.call</a:t>
            </a:r>
            <a:r>
              <a:rPr lang="en-US" dirty="0"/>
              <a:t>({},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/>
              <a:t>f.apply</a:t>
            </a:r>
            <a:r>
              <a:rPr lang="en-US" dirty="0"/>
              <a:t>({}, [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]);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53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creates a Scope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creates a new scope which is isolated from outer scope</a:t>
            </a:r>
          </a:p>
          <a:p>
            <a:r>
              <a:rPr lang="en-US" dirty="0"/>
              <a:t>Outer scope cannot access local variables of a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645024"/>
            <a:ext cx="4946854" cy="2952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20;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10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f();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f.num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undefined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07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Inner function may access the local variables of the outer function</a:t>
            </a:r>
          </a:p>
          <a:p>
            <a:pPr lvl="1"/>
            <a:r>
              <a:rPr lang="en-US" dirty="0"/>
              <a:t>Even after outer function completes execution</a:t>
            </a:r>
          </a:p>
          <a:p>
            <a:r>
              <a:rPr lang="en-US" dirty="0"/>
              <a:t>Allows us to simulate state-full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9592" y="4149080"/>
            <a:ext cx="325069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++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is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7234" y="4803105"/>
            <a:ext cx="2558008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counter =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52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inside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object can contain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Feels like OOP</a:t>
            </a:r>
          </a:p>
          <a:p>
            <a:r>
              <a:rPr lang="en-US" dirty="0"/>
              <a:t>The keyword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is used for accessing other properties (see next slide)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132856"/>
            <a:ext cx="4946854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800000"/>
                </a:solidFill>
              </a:rPr>
              <a:t>"dumping..."</a:t>
            </a:r>
            <a:r>
              <a:rPr lang="en-US" dirty="0"/>
              <a:t>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obj.dump</a:t>
            </a:r>
            <a:r>
              <a:rPr lang="en-US" dirty="0"/>
              <a:t>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4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Variable Declaration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96952"/>
          </a:xfrm>
        </p:spPr>
        <p:txBody>
          <a:bodyPr>
            <a:normAutofit/>
          </a:bodyPr>
          <a:lstStyle/>
          <a:p>
            <a:r>
              <a:rPr lang="en-US" dirty="0"/>
              <a:t>You can write into a variable even when this variable was not declared before</a:t>
            </a:r>
          </a:p>
          <a:p>
            <a:r>
              <a:rPr lang="en-US" dirty="0"/>
              <a:t>Don’t do that !</a:t>
            </a:r>
          </a:p>
          <a:p>
            <a:r>
              <a:rPr lang="en-US" dirty="0"/>
              <a:t>In this case a global variable is created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221088"/>
            <a:ext cx="4320480" cy="187220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g() {         </a:t>
            </a:r>
          </a:p>
          <a:p>
            <a:r>
              <a:rPr lang="en-US" dirty="0"/>
              <a:t>    global = 12;            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g();</a:t>
            </a:r>
          </a:p>
          <a:p>
            <a:endParaRPr lang="en-US" dirty="0"/>
          </a:p>
          <a:p>
            <a:r>
              <a:rPr lang="en-US" dirty="0"/>
              <a:t>alert(local);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11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Available only inside a function</a:t>
            </a:r>
          </a:p>
          <a:p>
            <a:r>
              <a:rPr lang="en-US" dirty="0"/>
              <a:t>Points to the object that this function is being invoked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Global function points to the window/global object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212976"/>
            <a:ext cx="5234886" cy="2376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123,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 err="1"/>
              <a:t>obj.dump</a:t>
            </a:r>
            <a:r>
              <a:rPr lang="en-US" dirty="0"/>
              <a:t>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75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&amp; Call - Recap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control the value of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call</a:t>
            </a:r>
            <a:r>
              <a:rPr lang="en-US" dirty="0"/>
              <a:t>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3298" y="2708920"/>
            <a:ext cx="523488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</a:t>
            </a:r>
          </a:p>
          <a:p>
            <a:r>
              <a:rPr lang="en-US" dirty="0"/>
              <a:t>};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dump()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dump.call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898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Executing 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be declared without a name</a:t>
            </a:r>
          </a:p>
          <a:p>
            <a:r>
              <a:rPr lang="en-US" dirty="0"/>
              <a:t>Since no name exist no one can invoke it</a:t>
            </a:r>
          </a:p>
          <a:p>
            <a:r>
              <a:rPr lang="en-US" dirty="0"/>
              <a:t>Except the code that declared it</a:t>
            </a:r>
          </a:p>
          <a:p>
            <a:r>
              <a:rPr lang="en-US" dirty="0"/>
              <a:t>A.K.A self executing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1810" y="4365104"/>
            <a:ext cx="7395126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     </a:t>
            </a:r>
            <a:r>
              <a:rPr lang="en-US" dirty="0">
                <a:solidFill>
                  <a:srgbClr val="006400"/>
                </a:solidFill>
              </a:rPr>
              <a:t>//  External code has no access to these variables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productKey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/>
              <a:t>})();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04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about the $ sign</a:t>
            </a:r>
          </a:p>
          <a:p>
            <a:r>
              <a:rPr lang="en-US" dirty="0"/>
              <a:t>Usually it points to jQuery global object</a:t>
            </a:r>
          </a:p>
          <a:p>
            <a:r>
              <a:rPr lang="en-US" dirty="0"/>
              <a:t>But how can we ensure that?</a:t>
            </a:r>
          </a:p>
          <a:p>
            <a:pPr lvl="1"/>
            <a:r>
              <a:rPr lang="en-US" dirty="0"/>
              <a:t>There might be a case were additional 3</a:t>
            </a:r>
            <a:r>
              <a:rPr lang="en-US" baseline="30000" dirty="0"/>
              <a:t>rd</a:t>
            </a:r>
            <a:r>
              <a:rPr lang="en-US" dirty="0"/>
              <a:t> party library overrides it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9308" y="4363551"/>
            <a:ext cx="3084740" cy="166199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($)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$.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ajax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url: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"www.google.com"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"GET"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})(jQuery);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21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Arrange your JavaScript code into modules</a:t>
            </a:r>
          </a:p>
          <a:p>
            <a:r>
              <a:rPr lang="en-US" dirty="0"/>
              <a:t>Each module is surrounded with self executing function thus hiding all local variables and functions</a:t>
            </a:r>
          </a:p>
          <a:p>
            <a:r>
              <a:rPr lang="en-US" dirty="0"/>
              <a:t>Peek the ones that should be public (sparsely)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789040"/>
            <a:ext cx="4586814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server = 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baseUrl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err="1"/>
              <a:t>httpGet</a:t>
            </a:r>
            <a:r>
              <a:rPr lang="en-US" dirty="0"/>
              <a:t>(</a:t>
            </a:r>
            <a:r>
              <a:rPr lang="en-US" dirty="0" err="1"/>
              <a:t>relativeUrl</a:t>
            </a:r>
            <a:r>
              <a:rPr lang="en-US" dirty="0"/>
              <a:t>) {</a:t>
            </a:r>
          </a:p>
          <a:p>
            <a:r>
              <a:rPr lang="en-US" dirty="0"/>
              <a:t>         $.</a:t>
            </a:r>
            <a:r>
              <a:rPr lang="en-US" dirty="0" err="1"/>
              <a:t>ajax</a:t>
            </a:r>
            <a:r>
              <a:rPr lang="en-US" dirty="0"/>
              <a:t>(…);</a:t>
            </a:r>
          </a:p>
          <a:p>
            <a:r>
              <a:rPr lang="en-US" dirty="0"/>
              <a:t>     }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 {</a:t>
            </a:r>
          </a:p>
          <a:p>
            <a:r>
              <a:rPr lang="en-US" dirty="0"/>
              <a:t>         </a:t>
            </a:r>
            <a:r>
              <a:rPr lang="en-US" dirty="0" err="1"/>
              <a:t>httpGet</a:t>
            </a:r>
            <a:r>
              <a:rPr lang="en-US" dirty="0"/>
              <a:t>: </a:t>
            </a:r>
            <a:r>
              <a:rPr lang="en-US" dirty="0" err="1"/>
              <a:t>httpGet</a:t>
            </a:r>
            <a:r>
              <a:rPr lang="en-US" dirty="0"/>
              <a:t>,</a:t>
            </a:r>
          </a:p>
          <a:p>
            <a:r>
              <a:rPr lang="en-US" dirty="0"/>
              <a:t>     };</a:t>
            </a:r>
          </a:p>
          <a:p>
            <a:r>
              <a:rPr lang="en-US" dirty="0"/>
              <a:t> })();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138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how to simulate major Object Oriented concepts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Instance and Static members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Namespace</a:t>
            </a:r>
          </a:p>
          <a:p>
            <a:r>
              <a:rPr lang="en-US" dirty="0" err="1"/>
              <a:t>altJS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75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Module to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chapter suggested a technique to implement a module</a:t>
            </a:r>
          </a:p>
          <a:p>
            <a:r>
              <a:rPr lang="en-US" dirty="0"/>
              <a:t>A module is essentially a collection of global methods that manage some global state</a:t>
            </a:r>
          </a:p>
          <a:p>
            <a:r>
              <a:rPr lang="en-US" dirty="0"/>
              <a:t>A module cannot be duplicated</a:t>
            </a:r>
          </a:p>
          <a:p>
            <a:pPr lvl="1"/>
            <a:r>
              <a:rPr lang="en-US" dirty="0"/>
              <a:t>The self executing function can only be invoked once</a:t>
            </a:r>
          </a:p>
          <a:p>
            <a:r>
              <a:rPr lang="en-US" dirty="0"/>
              <a:t>However, if we use regular function we can invoke it multiple times</a:t>
            </a:r>
          </a:p>
          <a:p>
            <a:pPr lvl="1"/>
            <a:r>
              <a:rPr lang="en-US" dirty="0"/>
              <a:t>Each time a new “module” is created</a:t>
            </a:r>
          </a:p>
        </p:txBody>
      </p:sp>
    </p:spTree>
    <p:extLst>
      <p:ext uri="{BB962C8B-B14F-4D97-AF65-F5344CB8AC3E}">
        <p14:creationId xmlns:p14="http://schemas.microsoft.com/office/powerpoint/2010/main" val="3223285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a Factory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5517232"/>
            <a:ext cx="8153400" cy="648072"/>
          </a:xfrm>
        </p:spPr>
        <p:txBody>
          <a:bodyPr>
            <a:normAutofit/>
          </a:bodyPr>
          <a:lstStyle/>
          <a:p>
            <a:r>
              <a:rPr lang="en-US" dirty="0"/>
              <a:t>Note the naming convention (Pascal casing)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2174590"/>
            <a:ext cx="3029355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dump()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console.log(x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dump: dump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89348" y="2728588"/>
            <a:ext cx="2390334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pt2 = Point(10,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pt1.dump();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pt2.dump();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60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syntax (almost) as module definition</a:t>
            </a:r>
          </a:p>
          <a:p>
            <a:r>
              <a:rPr lang="en-US" dirty="0"/>
              <a:t>Encapsulation is supported</a:t>
            </a:r>
          </a:p>
          <a:p>
            <a:r>
              <a:rPr lang="en-US" dirty="0"/>
              <a:t>Hard to support inheritance</a:t>
            </a:r>
          </a:p>
          <a:p>
            <a:pPr lvl="1"/>
            <a:r>
              <a:rPr lang="en-US" dirty="0"/>
              <a:t>State is hidden and cannot be shared with derived class</a:t>
            </a:r>
          </a:p>
          <a:p>
            <a:r>
              <a:rPr lang="en-US" dirty="0"/>
              <a:t>No use of keyword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when instantiating objects</a:t>
            </a:r>
          </a:p>
          <a:p>
            <a:r>
              <a:rPr lang="en-US" b="1" dirty="0"/>
              <a:t>Every time </a:t>
            </a:r>
            <a:r>
              <a:rPr lang="en-US" b="1" dirty="0">
                <a:solidFill>
                  <a:srgbClr val="FF0000"/>
                </a:solidFill>
              </a:rPr>
              <a:t>Point</a:t>
            </a:r>
            <a:r>
              <a:rPr lang="en-US" b="1" dirty="0"/>
              <a:t> is invoked a new </a:t>
            </a:r>
            <a:r>
              <a:rPr lang="en-US" b="1" dirty="0">
                <a:solidFill>
                  <a:srgbClr val="FF0000"/>
                </a:solidFill>
              </a:rPr>
              <a:t>dump</a:t>
            </a:r>
            <a:r>
              <a:rPr lang="en-US" b="1" dirty="0"/>
              <a:t> function is created</a:t>
            </a:r>
          </a:p>
          <a:p>
            <a:pPr lvl="1"/>
            <a:r>
              <a:rPr lang="en-US" dirty="0"/>
              <a:t>May have performance and memory impact</a:t>
            </a:r>
          </a:p>
          <a:p>
            <a:pPr lvl="1"/>
            <a:r>
              <a:rPr lang="en-US" dirty="0"/>
              <a:t>Can a method be defined once and shared between different objects?</a:t>
            </a:r>
          </a:p>
        </p:txBody>
      </p:sp>
    </p:spTree>
    <p:extLst>
      <p:ext uri="{BB962C8B-B14F-4D97-AF65-F5344CB8AC3E}">
        <p14:creationId xmlns:p14="http://schemas.microsoft.com/office/powerpoint/2010/main" val="2498856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JavaScript function can serve as 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During function invocation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points to the newly created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880320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f2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39677" y="4798041"/>
            <a:ext cx="43964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</p:txBody>
      </p:sp>
    </p:spTree>
    <p:extLst>
      <p:ext uri="{BB962C8B-B14F-4D97-AF65-F5344CB8AC3E}">
        <p14:creationId xmlns:p14="http://schemas.microsoft.com/office/powerpoint/2010/main" val="17866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80A7-1A1A-472B-B7C0-DEB0AEA5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F7993-BA7F-40F1-95DC-FD156414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EA2D6-F90D-4E88-9D9E-DFF4E757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D5187-63AF-475B-AAE7-ACCC0F8F94FB}"/>
              </a:ext>
            </a:extLst>
          </p:cNvPr>
          <p:cNvSpPr/>
          <p:nvPr/>
        </p:nvSpPr>
        <p:spPr>
          <a:xfrm>
            <a:off x="3186308" y="1916832"/>
            <a:ext cx="30060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"use strict"</a:t>
            </a:r>
            <a:b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x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en-US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2A369A76-B2A8-4E9D-A54C-709E92BCBC18}"/>
              </a:ext>
            </a:extLst>
          </p:cNvPr>
          <p:cNvSpPr/>
          <p:nvPr/>
        </p:nvSpPr>
        <p:spPr>
          <a:xfrm>
            <a:off x="6196260" y="4625874"/>
            <a:ext cx="1511080" cy="13681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1440"/>
              <a:gd name="adj6" fmla="val -1244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is thrown</a:t>
            </a:r>
          </a:p>
        </p:txBody>
      </p:sp>
    </p:spTree>
    <p:extLst>
      <p:ext uri="{BB962C8B-B14F-4D97-AF65-F5344CB8AC3E}">
        <p14:creationId xmlns:p14="http://schemas.microsoft.com/office/powerpoint/2010/main" val="37157984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as Constructor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keyword can be understood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 it mean that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is just a syntactic sugar?</a:t>
            </a:r>
          </a:p>
          <a:p>
            <a:pPr lvl="1"/>
            <a:r>
              <a:rPr lang="en-US" dirty="0"/>
              <a:t>No, look at next slide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11829"/>
            <a:ext cx="4248472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(pt1,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04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object created by a constructor is “linked” back to the constructor’s prototype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Once created, an object is bound to its prototype for its whole lifetime</a:t>
            </a:r>
          </a:p>
          <a:p>
            <a:r>
              <a:rPr lang="en-US" dirty="0"/>
              <a:t>Some browsers support the </a:t>
            </a:r>
            <a:r>
              <a:rPr lang="en-US" dirty="0">
                <a:solidFill>
                  <a:srgbClr val="FF0000"/>
                </a:solidFill>
              </a:rPr>
              <a:t>__proto__</a:t>
            </a:r>
            <a:r>
              <a:rPr lang="en-US" dirty="0"/>
              <a:t> reference</a:t>
            </a:r>
          </a:p>
          <a:p>
            <a:pPr lvl="1"/>
            <a:r>
              <a:rPr lang="en-US" dirty="0"/>
              <a:t>Chrome, Firefox, IE11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815768"/>
            <a:ext cx="324813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5);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pt1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pt1.__proto__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5, 5);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5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object is linked to its prototype</a:t>
            </a:r>
          </a:p>
          <a:p>
            <a:r>
              <a:rPr lang="en-US" dirty="0"/>
              <a:t>An object “inherits” all the fields and methods specified by the prototype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576" y="3314015"/>
            <a:ext cx="3816424" cy="313932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Point.prototype.dump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",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 10);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847122" y="4598169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882851" y="4310137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5, 10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8561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(more ..)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accessing an object’s member the browser first looks at the object itself</a:t>
            </a:r>
          </a:p>
          <a:p>
            <a:r>
              <a:rPr lang="en-US" dirty="0"/>
              <a:t>If not found, the prototype is considered</a:t>
            </a:r>
          </a:p>
          <a:p>
            <a:pPr lvl="1"/>
            <a:r>
              <a:rPr lang="en-US" dirty="0"/>
              <a:t>Continues in a recursive manner</a:t>
            </a:r>
          </a:p>
          <a:p>
            <a:pPr lvl="1"/>
            <a:r>
              <a:rPr lang="en-US" dirty="0"/>
              <a:t>Stops when </a:t>
            </a:r>
            <a:r>
              <a:rPr lang="en-US" dirty="0" err="1"/>
              <a:t>Object.prototype</a:t>
            </a:r>
            <a:r>
              <a:rPr lang="en-US" dirty="0"/>
              <a:t> is reached</a:t>
            </a:r>
          </a:p>
          <a:p>
            <a:r>
              <a:rPr lang="en-US" dirty="0"/>
              <a:t>The prototype is being used only for read operations</a:t>
            </a:r>
          </a:p>
          <a:p>
            <a:r>
              <a:rPr lang="en-US" dirty="0"/>
              <a:t>Write operations effect the object itself and not its prototype</a:t>
            </a:r>
          </a:p>
        </p:txBody>
      </p:sp>
    </p:spTree>
    <p:extLst>
      <p:ext uri="{BB962C8B-B14F-4D97-AF65-F5344CB8AC3E}">
        <p14:creationId xmlns:p14="http://schemas.microsoft.com/office/powerpoint/2010/main" val="35816008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Constructor’s prototype is empty by default and is linked to </a:t>
            </a:r>
            <a:r>
              <a:rPr lang="en-US" dirty="0" err="1">
                <a:solidFill>
                  <a:srgbClr val="FF0000"/>
                </a:solidFill>
              </a:rPr>
              <a:t>Object.prototype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That means that custom object inherits all methods from </a:t>
            </a:r>
            <a:r>
              <a:rPr lang="en-US" dirty="0" err="1"/>
              <a:t>Object.prototype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5616" y="3645024"/>
            <a:ext cx="5976664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Point(5,10);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pt.toString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pt.hasOwnProperty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78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built-in type has its own prototype</a:t>
            </a:r>
          </a:p>
          <a:p>
            <a:pPr lvl="1"/>
            <a:r>
              <a:rPr lang="en-US" dirty="0"/>
              <a:t>For example, </a:t>
            </a:r>
            <a:r>
              <a:rPr lang="en-US" dirty="0" err="1">
                <a:solidFill>
                  <a:srgbClr val="FF0000"/>
                </a:solidFill>
              </a:rPr>
              <a:t>Function.prototype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can “extend” built-in data types by manipulating their prototype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that considered a bad practice?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501008"/>
            <a:ext cx="5314019" cy="1754326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String.prototype.format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(arg1, arg2, arg3)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	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"Hello {0}"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str.format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"World"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70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constructor and prototype we can simulate a class</a:t>
            </a:r>
          </a:p>
          <a:p>
            <a:r>
              <a:rPr lang="en-US" dirty="0"/>
              <a:t>Methods go into the 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</a:p>
          <a:p>
            <a:r>
              <a:rPr lang="en-US" dirty="0"/>
              <a:t>Fields go into the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(during </a:t>
            </a:r>
            <a:r>
              <a:rPr lang="en-US" dirty="0" err="1"/>
              <a:t>ctor</a:t>
            </a:r>
            <a:r>
              <a:rPr lang="en-US" dirty="0"/>
              <a:t> invocation)</a:t>
            </a:r>
          </a:p>
          <a:p>
            <a:r>
              <a:rPr lang="en-US" dirty="0"/>
              <a:t>Encapsulation is not supported</a:t>
            </a:r>
          </a:p>
          <a:p>
            <a:pPr lvl="1"/>
            <a:r>
              <a:rPr lang="en-US" dirty="0"/>
              <a:t>Since prototype’s methods need access to the object state</a:t>
            </a:r>
          </a:p>
          <a:p>
            <a:r>
              <a:rPr lang="en-US" dirty="0"/>
              <a:t>What about static members ?</a:t>
            </a:r>
          </a:p>
          <a:p>
            <a:pPr lvl="1"/>
            <a:r>
              <a:rPr lang="en-US" dirty="0"/>
              <a:t>They are attached to the </a:t>
            </a:r>
            <a:r>
              <a:rPr lang="en-US" dirty="0">
                <a:solidFill>
                  <a:srgbClr val="FF0000"/>
                </a:solidFill>
              </a:rPr>
              <a:t>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47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3290" y="2044298"/>
            <a:ext cx="3898503" cy="424731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Account(name, email)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.email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email;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.id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":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A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Account.generateId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Account.nextId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22357" y="3844790"/>
            <a:ext cx="4199237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Account(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"ori@g.com"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acc.dump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22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Inheritance is a bit tricky</a:t>
            </a:r>
          </a:p>
          <a:p>
            <a:r>
              <a:rPr lang="en-US" dirty="0"/>
              <a:t>Object level</a:t>
            </a:r>
          </a:p>
          <a:p>
            <a:pPr lvl="1"/>
            <a:r>
              <a:rPr lang="en-US" dirty="0"/>
              <a:t>Derived object should contain both base and derived fields</a:t>
            </a:r>
          </a:p>
          <a:p>
            <a:pPr lvl="1"/>
            <a:r>
              <a:rPr lang="en-US" dirty="0"/>
              <a:t>Achievable by calling the base </a:t>
            </a:r>
            <a:r>
              <a:rPr lang="en-US" dirty="0" err="1"/>
              <a:t>ctor</a:t>
            </a:r>
            <a:r>
              <a:rPr lang="en-US" dirty="0"/>
              <a:t> from the derived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/>
              <a:t>Prototype level</a:t>
            </a:r>
          </a:p>
          <a:p>
            <a:pPr lvl="1"/>
            <a:r>
              <a:rPr lang="en-US" dirty="0"/>
              <a:t>Base class methods should be accessible through derived objects</a:t>
            </a:r>
          </a:p>
          <a:p>
            <a:pPr lvl="1"/>
            <a:r>
              <a:rPr lang="en-US" dirty="0"/>
              <a:t>Achievable by chaining the prototype of the derived class to the prototype of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2515120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Object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Derived </a:t>
            </a:r>
            <a:r>
              <a:rPr lang="en-US" dirty="0" err="1"/>
              <a:t>ctor</a:t>
            </a:r>
            <a:r>
              <a:rPr lang="en-US" dirty="0"/>
              <a:t> should invoke base </a:t>
            </a:r>
            <a:r>
              <a:rPr lang="en-US" dirty="0" err="1"/>
              <a:t>ctor</a:t>
            </a:r>
            <a:r>
              <a:rPr lang="en-US" dirty="0"/>
              <a:t> and let it manipulate the object being created</a:t>
            </a:r>
          </a:p>
          <a:p>
            <a:r>
              <a:rPr lang="en-US" dirty="0"/>
              <a:t>Assuming </a:t>
            </a:r>
            <a:r>
              <a:rPr lang="en-US" dirty="0">
                <a:solidFill>
                  <a:srgbClr val="FF0000"/>
                </a:solidFill>
              </a:rPr>
              <a:t>Programmer</a:t>
            </a:r>
            <a:r>
              <a:rPr lang="en-US" dirty="0"/>
              <a:t> derives from </a:t>
            </a:r>
            <a:r>
              <a:rPr lang="en-US" dirty="0">
                <a:solidFill>
                  <a:srgbClr val="FF0000"/>
                </a:solidFill>
              </a:rPr>
              <a:t>Employee</a:t>
            </a:r>
            <a:r>
              <a:rPr lang="en-US" dirty="0"/>
              <a:t> what is wrong with below implementations?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4223" y="5131638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7063" y="3779723"/>
            <a:ext cx="2594365" cy="92333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89348" y="5133990"/>
            <a:ext cx="383002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5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1C77-4341-4F03-B817-9149D193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Mode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1CCFA-C9BA-4864-BBE8-46263FEA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61633-A11B-493E-AA5E-72696417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1CFC2-8763-4E03-9D29-3C79AE186A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way to </a:t>
            </a:r>
            <a:r>
              <a:rPr lang="en-US" i="1" dirty="0"/>
              <a:t>opt in</a:t>
            </a:r>
            <a:r>
              <a:rPr lang="en-US" dirty="0"/>
              <a:t> to a restricted variant of JavaScript</a:t>
            </a:r>
          </a:p>
          <a:p>
            <a:r>
              <a:rPr lang="en-US" dirty="0"/>
              <a:t>Strict mode makes the following changes</a:t>
            </a:r>
          </a:p>
          <a:p>
            <a:pPr lvl="1"/>
            <a:r>
              <a:rPr lang="en-US" dirty="0"/>
              <a:t>Eliminates some JavaScript silent errors</a:t>
            </a:r>
          </a:p>
          <a:p>
            <a:pPr lvl="1"/>
            <a:r>
              <a:rPr lang="en-US" dirty="0"/>
              <a:t>Fixes mistakes that make it difficult for JavaScript engines to perform optimizations</a:t>
            </a:r>
          </a:p>
          <a:p>
            <a:pPr lvl="1"/>
            <a:r>
              <a:rPr lang="en-US" dirty="0"/>
              <a:t>Prohibits some syntax likely to be defined in future versions of ECMAScript</a:t>
            </a:r>
          </a:p>
        </p:txBody>
      </p:sp>
    </p:spTree>
    <p:extLst>
      <p:ext uri="{BB962C8B-B14F-4D97-AF65-F5344CB8AC3E}">
        <p14:creationId xmlns:p14="http://schemas.microsoft.com/office/powerpoint/2010/main" val="33095276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Calling base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need to explicitly send the this pointer when invoking the base </a:t>
            </a:r>
            <a:r>
              <a:rPr lang="en-US" dirty="0" err="1"/>
              <a:t>ctor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Function.call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Function.apply</a:t>
            </a:r>
            <a:r>
              <a:rPr lang="en-US" dirty="0"/>
              <a:t> can do that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3363957"/>
            <a:ext cx="446449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.name = 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528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derived object inherits all methods defined in its own prototype</a:t>
            </a:r>
          </a:p>
          <a:p>
            <a:pPr lvl="1"/>
            <a:r>
              <a:rPr lang="en-US" dirty="0"/>
              <a:t>But what about methods from the base prototype?</a:t>
            </a:r>
          </a:p>
          <a:p>
            <a:r>
              <a:rPr lang="en-US" dirty="0"/>
              <a:t>By default a prototype object is linked to </a:t>
            </a:r>
            <a:r>
              <a:rPr lang="en-US" dirty="0" err="1"/>
              <a:t>Object.prototype</a:t>
            </a:r>
            <a:endParaRPr lang="en-US" dirty="0"/>
          </a:p>
          <a:p>
            <a:pPr lvl="1"/>
            <a:r>
              <a:rPr lang="en-US" dirty="0"/>
              <a:t>Remember that once an object is created you cannot change its prototype</a:t>
            </a:r>
          </a:p>
          <a:p>
            <a:r>
              <a:rPr lang="en-US" dirty="0"/>
              <a:t>Need to create a new prototype object</a:t>
            </a:r>
          </a:p>
          <a:p>
            <a:pPr lvl="1"/>
            <a:r>
              <a:rPr lang="en-US" dirty="0"/>
              <a:t>Which is linked to base class prototype</a:t>
            </a:r>
          </a:p>
          <a:p>
            <a:pPr lvl="1"/>
            <a:r>
              <a:rPr lang="en-US" dirty="0"/>
              <a:t>Any idea?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447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Class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base class object </a:t>
            </a:r>
          </a:p>
          <a:p>
            <a:r>
              <a:rPr lang="en-US" dirty="0"/>
              <a:t>Use it as the prototype for derived class</a:t>
            </a:r>
          </a:p>
          <a:p>
            <a:pPr lvl="1"/>
            <a:r>
              <a:rPr lang="en-US" dirty="0"/>
              <a:t>Quite strange (from OOP perspective)</a:t>
            </a:r>
          </a:p>
          <a:p>
            <a:pPr lvl="1"/>
            <a:r>
              <a:rPr lang="en-US" dirty="0"/>
              <a:t>But it works (at least from Prototyping perspective)</a:t>
            </a:r>
          </a:p>
          <a:p>
            <a:pPr lvl="1"/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35696" y="3933056"/>
            <a:ext cx="5220981" cy="230832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Employee();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4598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Prototype Chaining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works most of the time</a:t>
            </a:r>
          </a:p>
          <a:p>
            <a:r>
              <a:rPr lang="en-US" dirty="0"/>
              <a:t>But still it feels wrong</a:t>
            </a:r>
          </a:p>
          <a:p>
            <a:pPr lvl="1"/>
            <a:r>
              <a:rPr lang="en-US" dirty="0"/>
              <a:t>Why do we need to create a new base class object just to fix prototype chaining</a:t>
            </a:r>
          </a:p>
          <a:p>
            <a:pPr lvl="1"/>
            <a:r>
              <a:rPr lang="en-US" dirty="0"/>
              <a:t>What parameters should we send to the base class </a:t>
            </a:r>
            <a:r>
              <a:rPr lang="en-US" dirty="0" err="1"/>
              <a:t>ctor</a:t>
            </a:r>
            <a:r>
              <a:rPr lang="en-US" dirty="0"/>
              <a:t>?</a:t>
            </a:r>
          </a:p>
          <a:p>
            <a:r>
              <a:rPr lang="en-US" dirty="0"/>
              <a:t>It would be better to create empty object that does nothing but is still linked to the base class prototype</a:t>
            </a:r>
          </a:p>
        </p:txBody>
      </p:sp>
    </p:spTree>
    <p:extLst>
      <p:ext uri="{BB962C8B-B14F-4D97-AF65-F5344CB8AC3E}">
        <p14:creationId xmlns:p14="http://schemas.microsoft.com/office/powerpoint/2010/main" val="18043533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The Right Way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2128495"/>
            <a:ext cx="5960478" cy="3693319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Programmer(name,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Employee.call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Object.create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Employee.prototype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Programmer.prototype.changeLang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progLang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prog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Programmer(123,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"JavaScript"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82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can a derived class override methods from the base class?</a:t>
            </a:r>
          </a:p>
          <a:p>
            <a:pPr lvl="1"/>
            <a:r>
              <a:rPr lang="en-US" dirty="0"/>
              <a:t>Just add the function to the derived prototype</a:t>
            </a:r>
          </a:p>
          <a:p>
            <a:pPr lvl="1"/>
            <a:r>
              <a:rPr lang="en-US" dirty="0"/>
              <a:t>Prototype chaining ensures that derived prototype has higher precedence than base prototype</a:t>
            </a:r>
          </a:p>
          <a:p>
            <a:r>
              <a:rPr lang="en-US" dirty="0"/>
              <a:t>Actually, you can override the method in the object itself</a:t>
            </a:r>
          </a:p>
          <a:p>
            <a:pPr lvl="1"/>
            <a:r>
              <a:rPr lang="en-US" dirty="0"/>
              <a:t>No equivalent concept from static OO languages</a:t>
            </a:r>
          </a:p>
          <a:p>
            <a:pPr lvl="1"/>
            <a:r>
              <a:rPr lang="en-US" dirty="0"/>
              <a:t>Although possible, not so common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3347486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Full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1676859"/>
            <a:ext cx="3571683" cy="4801314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{…}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"shape"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860032" y="1676859"/>
            <a:ext cx="3779946" cy="258532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shapes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Shape(5, 10),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100, 200),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shapes.length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shapes[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shape.draw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192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base method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61600" y="1660159"/>
            <a:ext cx="5255496" cy="4893647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…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{…}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inherit(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415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offers a keyword named </a:t>
            </a:r>
            <a:r>
              <a:rPr lang="en-US" dirty="0" err="1">
                <a:solidFill>
                  <a:srgbClr val="FF0000"/>
                </a:solidFill>
              </a:rPr>
              <a:t>instanceof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Allows you to query an object regarding its runtime type</a:t>
            </a:r>
          </a:p>
          <a:p>
            <a:r>
              <a:rPr lang="en-US" dirty="0" err="1">
                <a:solidFill>
                  <a:srgbClr val="FF0000"/>
                </a:solidFill>
              </a:rPr>
              <a:t>instanceof</a:t>
            </a:r>
            <a:r>
              <a:rPr lang="en-US" dirty="0"/>
              <a:t> returns true if the specified object is linked to specified constructor (directly or indirectly)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9495" y="4509120"/>
            <a:ext cx="3909853" cy="1477328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Object);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true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console.log(r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instanceof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String);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false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562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constructors at the global scope might create name conflicts with other programmers/libraries</a:t>
            </a:r>
          </a:p>
          <a:p>
            <a:r>
              <a:rPr lang="en-US" dirty="0"/>
              <a:t>We can reduce the chances for conflicts by declaring global variable and attach to it all constructors</a:t>
            </a:r>
          </a:p>
          <a:p>
            <a:r>
              <a:rPr lang="en-US" dirty="0"/>
              <a:t>As long as the global variable has non conflicting name we are safe</a:t>
            </a:r>
          </a:p>
          <a:p>
            <a:pPr lvl="1"/>
            <a:r>
              <a:rPr lang="en-US" dirty="0"/>
              <a:t>Usually your product name will do the work</a:t>
            </a:r>
          </a:p>
        </p:txBody>
      </p:sp>
    </p:spTree>
    <p:extLst>
      <p:ext uri="{BB962C8B-B14F-4D97-AF65-F5344CB8AC3E}">
        <p14:creationId xmlns:p14="http://schemas.microsoft.com/office/powerpoint/2010/main" val="282834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Initialization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other modern programming languages, JavaScript supports automatic initialization</a:t>
            </a:r>
          </a:p>
          <a:p>
            <a:r>
              <a:rPr lang="en-US" dirty="0"/>
              <a:t>The value of uninitialized variable is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endParaRPr lang="en-US" dirty="0"/>
          </a:p>
          <a:p>
            <a:pPr lvl="1"/>
            <a:r>
              <a:rPr lang="en-US" dirty="0"/>
              <a:t>Not the same as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56529" y="4293096"/>
            <a:ext cx="326563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undefined);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093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Declaring the namespace</a:t>
            </a:r>
          </a:p>
          <a:p>
            <a:endParaRPr lang="en-US" dirty="0"/>
          </a:p>
          <a:p>
            <a:r>
              <a:rPr lang="en-US" dirty="0"/>
              <a:t>Attach the constructor to the namespace variable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2204864"/>
            <a:ext cx="2086212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20913" y="3284984"/>
            <a:ext cx="3918573" cy="341632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Consolas" panose="020B0609020204030204" pitchFamily="49" charset="0"/>
              </a:rPr>
              <a:t>         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   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134348" y="4669978"/>
            <a:ext cx="3631700" cy="646331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MyProduct.Shape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026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Cross Multiple Files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is problematic if repeated cross multiple JavaScript files</a:t>
            </a:r>
          </a:p>
          <a:p>
            <a:pPr lvl="1"/>
            <a:r>
              <a:rPr lang="en-US" dirty="0"/>
              <a:t>Each file overwrites the namespace variable</a:t>
            </a:r>
          </a:p>
          <a:p>
            <a:r>
              <a:rPr lang="en-US" dirty="0"/>
              <a:t>You can move the namespace variable declaration into a single file and include it first inside the HTML</a:t>
            </a:r>
          </a:p>
          <a:p>
            <a:r>
              <a:rPr lang="en-US" dirty="0"/>
              <a:t>Better solution</a:t>
            </a:r>
          </a:p>
          <a:p>
            <a:endParaRPr lang="en-US" dirty="0"/>
          </a:p>
          <a:p>
            <a:r>
              <a:rPr lang="en-US" dirty="0"/>
              <a:t>This line of code can be repeated multiple times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608" y="4581128"/>
            <a:ext cx="3432927" cy="36933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rgbClr val="000000">
                <a:alpha val="4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MyProduct = MyProduct || {}; 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7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453" y="1998103"/>
            <a:ext cx="2666499" cy="2862322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Shape(x, y)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"y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028" y="168105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Shape.js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203848" y="1998103"/>
            <a:ext cx="2805833" cy="4339650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||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Shape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PaintApp.Shape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(x, y, width, height)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x, y);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width;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height;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inherit(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 Shape);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Rect.prototype.dump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Shape.prototype.dump.call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"width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.width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"height = 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.height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4422" y="170341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Rect.js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44577" y="1998103"/>
            <a:ext cx="2633350" cy="1015663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inherit(derived, base)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 {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Dummy.prototype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base.prototype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derived.prototype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Dummy();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1356" y="1700808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Common.js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44577" y="3597989"/>
            <a:ext cx="2734467" cy="461665"/>
          </a:xfrm>
          <a:prstGeom prst="rect">
            <a:avLst/>
          </a:prstGeom>
          <a:solidFill>
            <a:srgbClr val="D4E2ED"/>
          </a:solidFill>
          <a:ln w="22225" cap="flat" cmpd="sng" algn="ctr">
            <a:solidFill>
              <a:srgbClr val="94B6D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7357" dir="2700000" rotWithShape="0">
              <a:schemeClr val="bg2">
                <a:alpha val="40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s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PaintApp.Rect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(5, 10, 20, 20);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s.dump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2303" y="3284984"/>
            <a:ext cx="16410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cs typeface="Consolas" panose="020B0609020204030204" pitchFamily="49" charset="0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3251357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details?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 first glance you might be thinking that we are trying too much</a:t>
            </a:r>
          </a:p>
          <a:p>
            <a:r>
              <a:rPr lang="en-US" dirty="0"/>
              <a:t>After all, JavaScript is not a real object oriented programming language</a:t>
            </a:r>
          </a:p>
          <a:p>
            <a:r>
              <a:rPr lang="en-US" dirty="0"/>
              <a:t>Good news</a:t>
            </a:r>
          </a:p>
          <a:p>
            <a:pPr lvl="1"/>
            <a:r>
              <a:rPr lang="en-US" dirty="0"/>
              <a:t>You are not alone</a:t>
            </a:r>
          </a:p>
          <a:p>
            <a:pPr lvl="1"/>
            <a:r>
              <a:rPr lang="en-US" dirty="0"/>
              <a:t>It takes time to get used to it</a:t>
            </a:r>
          </a:p>
          <a:p>
            <a:pPr lvl="1"/>
            <a:r>
              <a:rPr lang="en-US" dirty="0"/>
              <a:t>Many programmers think that is quite fun </a:t>
            </a:r>
          </a:p>
          <a:p>
            <a:pPr lvl="1"/>
            <a:r>
              <a:rPr lang="en-US" b="1" dirty="0"/>
              <a:t>Other prefer “Compile to JavaScript” languages</a:t>
            </a:r>
          </a:p>
        </p:txBody>
      </p:sp>
    </p:spTree>
    <p:extLst>
      <p:ext uri="{BB962C8B-B14F-4D97-AF65-F5344CB8AC3E}">
        <p14:creationId xmlns:p14="http://schemas.microsoft.com/office/powerpoint/2010/main" val="35069674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many</a:t>
            </a:r>
          </a:p>
          <a:p>
            <a:pPr lvl="1"/>
            <a:r>
              <a:rPr lang="en-US" dirty="0" err="1"/>
              <a:t>CoffeeScript</a:t>
            </a:r>
            <a:endParaRPr lang="en-US" dirty="0"/>
          </a:p>
          <a:p>
            <a:pPr lvl="1"/>
            <a:r>
              <a:rPr lang="en-US" dirty="0"/>
              <a:t>Dart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GWT</a:t>
            </a:r>
          </a:p>
          <a:p>
            <a:pPr lvl="1"/>
            <a:r>
              <a:rPr lang="en-US" dirty="0" err="1"/>
              <a:t>SharpKit</a:t>
            </a:r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https://github.com/jashkenas/coffee-script/wiki/List-of-languages-that-compile-to-JS</a:t>
            </a:r>
          </a:p>
        </p:txBody>
      </p:sp>
    </p:spTree>
    <p:extLst>
      <p:ext uri="{BB962C8B-B14F-4D97-AF65-F5344CB8AC3E}">
        <p14:creationId xmlns:p14="http://schemas.microsoft.com/office/powerpoint/2010/main" val="31275154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r>
              <a:rPr lang="en-US" dirty="0"/>
              <a:t> – How to choose?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a matter of style</a:t>
            </a:r>
          </a:p>
          <a:p>
            <a:r>
              <a:rPr lang="en-US" dirty="0"/>
              <a:t>Need to think about</a:t>
            </a:r>
          </a:p>
          <a:p>
            <a:pPr lvl="1"/>
            <a:r>
              <a:rPr lang="en-US" dirty="0"/>
              <a:t>Whether significant ramp up is required</a:t>
            </a:r>
          </a:p>
          <a:p>
            <a:pPr lvl="1"/>
            <a:r>
              <a:rPr lang="en-US" dirty="0"/>
              <a:t>Integrating with JavaScript libraries</a:t>
            </a:r>
          </a:p>
          <a:p>
            <a:pPr lvl="1"/>
            <a:r>
              <a:rPr lang="en-US" dirty="0"/>
              <a:t>Tooling support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Future </a:t>
            </a:r>
            <a:r>
              <a:rPr lang="en-US" dirty="0" err="1"/>
              <a:t>ECMAScript</a:t>
            </a:r>
            <a:r>
              <a:rPr lang="en-US" dirty="0"/>
              <a:t> standard</a:t>
            </a:r>
          </a:p>
          <a:p>
            <a:pPr lvl="1"/>
            <a:r>
              <a:rPr lang="en-US" dirty="0"/>
              <a:t>Native browser support</a:t>
            </a:r>
          </a:p>
          <a:p>
            <a:pPr lvl="1"/>
            <a:r>
              <a:rPr lang="en-US" dirty="0"/>
              <a:t>Extensive class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531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say that JavaScript is a prototype based language</a:t>
            </a:r>
          </a:p>
          <a:p>
            <a:r>
              <a:rPr lang="en-US" dirty="0"/>
              <a:t>It has object oriented capabilities</a:t>
            </a:r>
          </a:p>
          <a:p>
            <a:r>
              <a:rPr lang="en-US" dirty="0"/>
              <a:t>But requires the programmers to understand </a:t>
            </a:r>
            <a:r>
              <a:rPr lang="en-US"/>
              <a:t>major JavaScript </a:t>
            </a:r>
            <a:r>
              <a:rPr lang="en-US" dirty="0"/>
              <a:t>concepts like</a:t>
            </a:r>
          </a:p>
          <a:p>
            <a:pPr lvl="1"/>
            <a:r>
              <a:rPr lang="en-US" dirty="0"/>
              <a:t>Closure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Prototype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Undeclared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89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cannot read a value of undeclared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ask for the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an undeclared variable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204864"/>
            <a:ext cx="3744416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(xxx == 10) {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catch</a:t>
            </a:r>
            <a:r>
              <a:rPr lang="en-US" dirty="0"/>
              <a:t> (e) {</a:t>
            </a:r>
            <a:br>
              <a:rPr lang="en-US" dirty="0"/>
            </a:br>
            <a:r>
              <a:rPr lang="en-US" dirty="0"/>
              <a:t>    console.log(</a:t>
            </a:r>
            <a:r>
              <a:rPr lang="en-US" dirty="0" err="1"/>
              <a:t>e.message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5517232"/>
            <a:ext cx="3744416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console.log(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xxx);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5032653" y="5589240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6068382" y="5301208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“undefined”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086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5860</TotalTime>
  <Words>3080</Words>
  <Application>Microsoft Office PowerPoint</Application>
  <PresentationFormat>On-screen Show (4:3)</PresentationFormat>
  <Paragraphs>1144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Calibri</vt:lpstr>
      <vt:lpstr>Consolas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Practical JavaScript</vt:lpstr>
      <vt:lpstr>Agenda</vt:lpstr>
      <vt:lpstr>JavaScript is dynamic</vt:lpstr>
      <vt:lpstr>Declaring Variables</vt:lpstr>
      <vt:lpstr>Implicit Variable Declaration</vt:lpstr>
      <vt:lpstr>Strict Mode</vt:lpstr>
      <vt:lpstr>Strict Mode</vt:lpstr>
      <vt:lpstr>Automatic Initialization</vt:lpstr>
      <vt:lpstr>Undeclared Variable</vt:lpstr>
      <vt:lpstr>Window is the Global Scope</vt:lpstr>
      <vt:lpstr>NodeJS</vt:lpstr>
      <vt:lpstr>Built-in types</vt:lpstr>
      <vt:lpstr>Built-in types</vt:lpstr>
      <vt:lpstr>Value vs. Reference type</vt:lpstr>
      <vt:lpstr>Number</vt:lpstr>
      <vt:lpstr>String (1)</vt:lpstr>
      <vt:lpstr>String (2)</vt:lpstr>
      <vt:lpstr>Undefined</vt:lpstr>
      <vt:lpstr>Comparison Operators</vt:lpstr>
      <vt:lpstr>Data Type Conversion</vt:lpstr>
      <vt:lpstr>Conversion Tricks</vt:lpstr>
      <vt:lpstr>Falsy values</vt:lpstr>
      <vt:lpstr>Logical Operators</vt:lpstr>
      <vt:lpstr>Logical Operators</vt:lpstr>
      <vt:lpstr>Array</vt:lpstr>
      <vt:lpstr>Iterating an Array</vt:lpstr>
      <vt:lpstr>Iterating an Array</vt:lpstr>
      <vt:lpstr>in syntax</vt:lpstr>
      <vt:lpstr>Array is dynamic</vt:lpstr>
      <vt:lpstr>Array Extras</vt:lpstr>
      <vt:lpstr>Object</vt:lpstr>
      <vt:lpstr>Initializing an Object</vt:lpstr>
      <vt:lpstr>Object is dynamic</vt:lpstr>
      <vt:lpstr>Performance</vt:lpstr>
      <vt:lpstr>Object Content</vt:lpstr>
      <vt:lpstr>Array is an Object</vt:lpstr>
      <vt:lpstr>Function</vt:lpstr>
      <vt:lpstr>Pass by value</vt:lpstr>
      <vt:lpstr>What will be printed ?</vt:lpstr>
      <vt:lpstr>Where to declare variables ?</vt:lpstr>
      <vt:lpstr>Overloading</vt:lpstr>
      <vt:lpstr>Overloading</vt:lpstr>
      <vt:lpstr>Function – The Dark Side</vt:lpstr>
      <vt:lpstr>Function – The Dark Side</vt:lpstr>
      <vt:lpstr>arguments</vt:lpstr>
      <vt:lpstr>Function – Indirect Invocation</vt:lpstr>
      <vt:lpstr>Function creates a Scope</vt:lpstr>
      <vt:lpstr>Closure</vt:lpstr>
      <vt:lpstr>Function inside an Object</vt:lpstr>
      <vt:lpstr>The this keyword</vt:lpstr>
      <vt:lpstr>Apply &amp; Call - Recap</vt:lpstr>
      <vt:lpstr>Self Executing Function</vt:lpstr>
      <vt:lpstr>Sending Parameters</vt:lpstr>
      <vt:lpstr>Module</vt:lpstr>
      <vt:lpstr>Agenda</vt:lpstr>
      <vt:lpstr>From Module to Class</vt:lpstr>
      <vt:lpstr>Function as a Factory</vt:lpstr>
      <vt:lpstr>Pros &amp; Cons</vt:lpstr>
      <vt:lpstr>Function as Constructor</vt:lpstr>
      <vt:lpstr>Function as Constructor</vt:lpstr>
      <vt:lpstr>Behind the scene</vt:lpstr>
      <vt:lpstr>Prototype</vt:lpstr>
      <vt:lpstr>Prototype (more ..)</vt:lpstr>
      <vt:lpstr>Prototype Chaining</vt:lpstr>
      <vt:lpstr>Extension Methods</vt:lpstr>
      <vt:lpstr>Class</vt:lpstr>
      <vt:lpstr>Class</vt:lpstr>
      <vt:lpstr>Inheritance</vt:lpstr>
      <vt:lpstr>Inheritance – Object Level</vt:lpstr>
      <vt:lpstr>Inheritance – Calling base ctor</vt:lpstr>
      <vt:lpstr>Inheritance – Class Level</vt:lpstr>
      <vt:lpstr>Inheritance – Class Level</vt:lpstr>
      <vt:lpstr>Inheritance – Prototype Chaining</vt:lpstr>
      <vt:lpstr>Inheritance – The Right Way</vt:lpstr>
      <vt:lpstr>Polymorphism</vt:lpstr>
      <vt:lpstr>Polymorphism – Full Sample</vt:lpstr>
      <vt:lpstr>Calling base method</vt:lpstr>
      <vt:lpstr>instanceof</vt:lpstr>
      <vt:lpstr>Namespace</vt:lpstr>
      <vt:lpstr>Namespace</vt:lpstr>
      <vt:lpstr>Namespace Cross Multiple Files</vt:lpstr>
      <vt:lpstr>Complete Sample</vt:lpstr>
      <vt:lpstr>Too much details?</vt:lpstr>
      <vt:lpstr>altJS Languages</vt:lpstr>
      <vt:lpstr>altJS – How to choose?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542</cp:revision>
  <dcterms:created xsi:type="dcterms:W3CDTF">2011-02-24T19:30:07Z</dcterms:created>
  <dcterms:modified xsi:type="dcterms:W3CDTF">2018-03-14T23:12:24Z</dcterms:modified>
</cp:coreProperties>
</file>