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</p:sldMasterIdLst>
  <p:notesMasterIdLst>
    <p:notesMasterId r:id="rId97"/>
  </p:notesMasterIdLst>
  <p:sldIdLst>
    <p:sldId id="256" r:id="rId4"/>
    <p:sldId id="351" r:id="rId5"/>
    <p:sldId id="467" r:id="rId6"/>
    <p:sldId id="355" r:id="rId7"/>
    <p:sldId id="353" r:id="rId8"/>
    <p:sldId id="354" r:id="rId9"/>
    <p:sldId id="356" r:id="rId10"/>
    <p:sldId id="352" r:id="rId11"/>
    <p:sldId id="25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90" r:id="rId21"/>
    <p:sldId id="277" r:id="rId22"/>
    <p:sldId id="281" r:id="rId23"/>
    <p:sldId id="279" r:id="rId24"/>
    <p:sldId id="282" r:id="rId25"/>
    <p:sldId id="283" r:id="rId26"/>
    <p:sldId id="284" r:id="rId27"/>
    <p:sldId id="285" r:id="rId28"/>
    <p:sldId id="346" r:id="rId29"/>
    <p:sldId id="347" r:id="rId30"/>
    <p:sldId id="348" r:id="rId31"/>
    <p:sldId id="293" r:id="rId32"/>
    <p:sldId id="296" r:id="rId33"/>
    <p:sldId id="297" r:id="rId34"/>
    <p:sldId id="294" r:id="rId35"/>
    <p:sldId id="295" r:id="rId36"/>
    <p:sldId id="307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9" r:id="rId45"/>
    <p:sldId id="320" r:id="rId46"/>
    <p:sldId id="324" r:id="rId47"/>
    <p:sldId id="328" r:id="rId48"/>
    <p:sldId id="329" r:id="rId49"/>
    <p:sldId id="331" r:id="rId50"/>
    <p:sldId id="332" r:id="rId51"/>
    <p:sldId id="335" r:id="rId52"/>
    <p:sldId id="337" r:id="rId53"/>
    <p:sldId id="340" r:id="rId54"/>
    <p:sldId id="341" r:id="rId55"/>
    <p:sldId id="369" r:id="rId56"/>
    <p:sldId id="370" r:id="rId57"/>
    <p:sldId id="371" r:id="rId58"/>
    <p:sldId id="372" r:id="rId59"/>
    <p:sldId id="401" r:id="rId60"/>
    <p:sldId id="402" r:id="rId61"/>
    <p:sldId id="403" r:id="rId62"/>
    <p:sldId id="404" r:id="rId63"/>
    <p:sldId id="405" r:id="rId64"/>
    <p:sldId id="406" r:id="rId65"/>
    <p:sldId id="414" r:id="rId66"/>
    <p:sldId id="415" r:id="rId67"/>
    <p:sldId id="416" r:id="rId68"/>
    <p:sldId id="417" r:id="rId69"/>
    <p:sldId id="423" r:id="rId70"/>
    <p:sldId id="424" r:id="rId71"/>
    <p:sldId id="425" r:id="rId72"/>
    <p:sldId id="426" r:id="rId73"/>
    <p:sldId id="427" r:id="rId74"/>
    <p:sldId id="428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8" r:id="rId84"/>
    <p:sldId id="449" r:id="rId85"/>
    <p:sldId id="450" r:id="rId86"/>
    <p:sldId id="451" r:id="rId87"/>
    <p:sldId id="452" r:id="rId88"/>
    <p:sldId id="456" r:id="rId89"/>
    <p:sldId id="457" r:id="rId90"/>
    <p:sldId id="458" r:id="rId91"/>
    <p:sldId id="459" r:id="rId92"/>
    <p:sldId id="463" r:id="rId93"/>
    <p:sldId id="464" r:id="rId94"/>
    <p:sldId id="465" r:id="rId95"/>
    <p:sldId id="466" r:id="rId96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ヒラギノ角ゴ ProN W3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78" y="82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98DB5D5-12A8-40BE-90D9-9B4FC4D512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4BD80F0-A5D3-4105-BB0F-9F7E2E44D23D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40755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6553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81865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9A72B01-1067-4F04-9B5D-E586188A4F7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36AC-9418-4547-8AA7-D6D810B08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0259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5831A36-AC67-4402-8B17-19501BD7559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B51ED-99C7-4D0D-A869-285D72261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3976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79F3BC6-01E3-40D8-B0D9-1D6BFA570DB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9BB67-264F-4DA0-BD5A-78990D0BF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9203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4A1C852-E311-4360-BAD2-D4F2F7FA9FC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A4DC1-7D2C-471F-91A5-C33E5B24C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1033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AEA67816-24D5-400A-8A4C-B7068CD9AC6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9DE20-7136-4CD7-8808-6817C295EF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9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1BE057C-FD7E-4633-B53B-7279517075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5A2D-2D06-4DD5-8789-0A4D52011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2093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399893B7-7EA5-4D6C-BCBB-FDFD1101C64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AE12-EAF4-4C09-8336-B0E5F8966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4300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A7AAFBBE-CE28-420B-A807-2AEA1B5289E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1803-4D4F-4916-A7CE-3ED5EDE96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2439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40377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DF32DFC-0BFC-4B9B-83D3-31EBC371321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6793-EF81-4028-AE82-046012F3BA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7216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1894FDD-B547-49D8-98D5-2278BCEB06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618D-6581-4A65-AEBD-26B3B7F11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87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02EBC0A-5FFB-4B1D-9D41-6CF288DDB5F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D337-E639-46A0-A7AA-50B3C6BC5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901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656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1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4337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849119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4113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79643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0437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53370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23841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564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26602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2274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7586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947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051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135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643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8556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041B4767-71C4-45F0-AA1A-CD0193B67774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892675" y="696436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36363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C65687-D1D9-42BE-BC4D-FC391E118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C2DA61E5-2DAD-4E20-A663-5EF549DEE4C8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EBEFFEA1-5B50-419E-B26E-D6359C64144F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741C8D88-DE11-4FB8-BED1-E7B90C66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defRPr/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2008 trainologic LTD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342E456-DC53-4692-A63A-8038C8C0BD42}"/>
              </a:ext>
            </a:extLst>
          </p:cNvPr>
          <p:cNvSpPr>
            <a:spLocks/>
          </p:cNvSpPr>
          <p:nvPr/>
        </p:nvSpPr>
        <p:spPr bwMode="auto">
          <a:xfrm>
            <a:off x="5918200" y="3452813"/>
            <a:ext cx="2882900" cy="977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algn="ctr" eaLnBrk="1" hangingPunct="1">
              <a:spcBef>
                <a:spcPts val="4050"/>
              </a:spcBef>
              <a:defRPr/>
            </a:pPr>
            <a:r>
              <a:rPr lang="en-US" sz="6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End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anose="020B0604020202020204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22275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22325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22375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795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13677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939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511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5083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6557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48EE12C9-2E04-4517-AFB7-736D0D27F69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>
            <a:extLst>
              <a:ext uri="{FF2B5EF4-FFF2-40B4-BE49-F238E27FC236}">
                <a16:creationId xmlns:a16="http://schemas.microsoft.com/office/drawing/2014/main" id="{A18FDAB8-37AE-491D-93EA-39D3B75AED8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>
            <a:extLst>
              <a:ext uri="{FF2B5EF4-FFF2-40B4-BE49-F238E27FC236}">
                <a16:creationId xmlns:a16="http://schemas.microsoft.com/office/drawing/2014/main" id="{15E7F85D-41A1-4D31-8056-5EB1B87F85C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55728FC-CDF5-42AA-A385-3A5DEA369937}"/>
              </a:ext>
            </a:extLst>
          </p:cNvPr>
          <p:cNvSpPr>
            <a:spLocks/>
          </p:cNvSpPr>
          <p:nvPr/>
        </p:nvSpPr>
        <p:spPr bwMode="auto">
          <a:xfrm>
            <a:off x="3327400" y="1600200"/>
            <a:ext cx="7810500" cy="6477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2700"/>
              </a:spcBef>
              <a:defRPr/>
            </a:pP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D20C1F6D-1F4C-44D1-A653-8FB95B1978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57943D8C-ECC5-4131-B820-F41867D3DE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>
            <a:extLst>
              <a:ext uri="{FF2B5EF4-FFF2-40B4-BE49-F238E27FC236}">
                <a16:creationId xmlns:a16="http://schemas.microsoft.com/office/drawing/2014/main" id="{031E7A31-BC24-472F-BD27-2C90C9B6E98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6777DD6-298B-4F6A-B3EA-174DC6436F1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D9D979D0-7BBF-43C8-8F05-0EAA890AAB6C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JavaScript was created in 10 days in May 1995 by Brendan Eich, then working at Netscape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asked why JavaScript does not have block scopes, Brendan replied: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BC57BCD-BD19-4C6E-B9E2-4D93D8C2FE1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Why No Block Scope?</a:t>
            </a:r>
          </a:p>
        </p:txBody>
      </p:sp>
      <p:pic>
        <p:nvPicPr>
          <p:cNvPr id="13320" name="Picture 2" descr="http://cdn.thedailybeast.com/content/dailybeast/articles/2014/05/05/yes-brendan-eich-is-like-donald-sterling-he-s-even-scarier/jcr:content/image.img.2000.jpg/1399318511169.cached.jpg">
            <a:extLst>
              <a:ext uri="{FF2B5EF4-FFF2-40B4-BE49-F238E27FC236}">
                <a16:creationId xmlns:a16="http://schemas.microsoft.com/office/drawing/2014/main" id="{E39BB069-1F87-42D7-A181-D440D13B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038600"/>
            <a:ext cx="373538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Oval Callout 10">
            <a:extLst>
              <a:ext uri="{FF2B5EF4-FFF2-40B4-BE49-F238E27FC236}">
                <a16:creationId xmlns:a16="http://schemas.microsoft.com/office/drawing/2014/main" id="{E6C30BF9-4F24-4CFD-B516-3EC1BB17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343400"/>
            <a:ext cx="3657600" cy="1981200"/>
          </a:xfrm>
          <a:prstGeom prst="wedgeEllipseCallout">
            <a:avLst>
              <a:gd name="adj1" fmla="val 102852"/>
              <a:gd name="adj2" fmla="val -30421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i="1">
                <a:solidFill>
                  <a:srgbClr val="0070C0"/>
                </a:solidFill>
              </a:rPr>
              <a:t>There wasn’t enough time</a:t>
            </a:r>
          </a:p>
        </p:txBody>
      </p:sp>
      <p:sp>
        <p:nvSpPr>
          <p:cNvPr id="13322" name="Rectangle 8">
            <a:extLst>
              <a:ext uri="{FF2B5EF4-FFF2-40B4-BE49-F238E27FC236}">
                <a16:creationId xmlns:a16="http://schemas.microsoft.com/office/drawing/2014/main" id="{A795C44B-2237-46D3-84D3-71BB9E528D8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06F995E-8620-457E-A028-680ED0DDD5B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986C4EE-EEC5-4B18-9720-8AF7877483E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20BB7F88-8C58-4669-BF72-E25D090E0A7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>
            <a:extLst>
              <a:ext uri="{FF2B5EF4-FFF2-40B4-BE49-F238E27FC236}">
                <a16:creationId xmlns:a16="http://schemas.microsoft.com/office/drawing/2014/main" id="{9873F68D-D7FC-486C-8559-4878E3539EF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7282CAE-9EF5-4B8F-8CC5-F00EE921078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08B2611-7B1C-4404-B7D4-0670695613C0}"/>
              </a:ext>
            </a:extLst>
          </p:cNvPr>
          <p:cNvSpPr>
            <a:spLocks/>
          </p:cNvSpPr>
          <p:nvPr/>
        </p:nvSpPr>
        <p:spPr bwMode="auto">
          <a:xfrm>
            <a:off x="508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Scoping is confusing for developers coming from other languages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Local vs. Global confusion, accidental shadowing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Confusing workaround patterns: IIFE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Misconceptions about hoisting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C00B640-63B6-47C5-810E-7D7EDC47589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Challenges</a:t>
            </a:r>
          </a:p>
        </p:txBody>
      </p:sp>
      <p:grpSp>
        <p:nvGrpSpPr>
          <p:cNvPr id="14344" name="Group 9">
            <a:extLst>
              <a:ext uri="{FF2B5EF4-FFF2-40B4-BE49-F238E27FC236}">
                <a16:creationId xmlns:a16="http://schemas.microsoft.com/office/drawing/2014/main" id="{EA9EC715-F0BA-4A36-95D9-95C966D8D968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4648200"/>
            <a:ext cx="7543800" cy="1752600"/>
            <a:chOff x="0" y="0"/>
            <a:chExt cx="4752" cy="1524"/>
          </a:xfrm>
        </p:grpSpPr>
        <p:grpSp>
          <p:nvGrpSpPr>
            <p:cNvPr id="14346" name="Group 10">
              <a:extLst>
                <a:ext uri="{FF2B5EF4-FFF2-40B4-BE49-F238E27FC236}">
                  <a16:creationId xmlns:a16="http://schemas.microsoft.com/office/drawing/2014/main" id="{D84CD509-33DF-418A-8DAA-C26238C95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4348" name="AutoShape 11">
                <a:extLst>
                  <a:ext uri="{FF2B5EF4-FFF2-40B4-BE49-F238E27FC236}">
                    <a16:creationId xmlns:a16="http://schemas.microsoft.com/office/drawing/2014/main" id="{9DAE1041-F61A-41B6-A98F-7C79E9298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40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49" name="Rectangle 12">
                <a:extLst>
                  <a:ext uri="{FF2B5EF4-FFF2-40B4-BE49-F238E27FC236}">
                    <a16:creationId xmlns:a16="http://schemas.microsoft.com/office/drawing/2014/main" id="{CCE28E9A-3AE2-42F6-9A49-80EF41B38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347" name="Rectangle 13">
              <a:extLst>
                <a:ext uri="{FF2B5EF4-FFF2-40B4-BE49-F238E27FC236}">
                  <a16:creationId xmlns:a16="http://schemas.microsoft.com/office/drawing/2014/main" id="{51AFBDF1-96FA-46EE-A07B-DF7FD08E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if (!hoisty)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    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hoisty</a:t>
              </a:r>
              <a:r>
                <a:rPr lang="en-US" altLang="en-US" sz="1400">
                  <a:cs typeface="Arial" panose="020B0604020202020204" pitchFamily="34" charset="0"/>
                </a:rPr>
                <a:t> = “gotcha";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alert(hoisty);  </a:t>
              </a:r>
              <a:r>
                <a:rPr lang="en-US" altLang="en-US" sz="1400" i="1">
                  <a:solidFill>
                    <a:srgbClr val="00B050"/>
                  </a:solidFill>
                  <a:cs typeface="Arial" panose="020B0604020202020204" pitchFamily="34" charset="0"/>
                </a:rPr>
                <a:t>// alerts “gotcha" instead of reference error</a:t>
              </a:r>
              <a:br>
                <a:rPr lang="en-US" altLang="en-US" sz="1400" i="1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 i="1"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();</a:t>
              </a:r>
              <a:br>
                <a:rPr lang="en-US" altLang="en-US" sz="1400"/>
              </a:br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14345" name="Rectangle 8">
            <a:extLst>
              <a:ext uri="{FF2B5EF4-FFF2-40B4-BE49-F238E27FC236}">
                <a16:creationId xmlns:a16="http://schemas.microsoft.com/office/drawing/2014/main" id="{B58FABDD-1DFD-431A-92AA-DB7E66144AD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5011CF2-4B36-4828-A761-F82588204F9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85737DD1-3D45-4B1B-BF4A-2539A8F4058E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F6F3F602-FC48-426F-BC69-7E90F87025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092ED416-DABE-43E6-A1F3-FBDBF4CE67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>
            <a:extLst>
              <a:ext uri="{FF2B5EF4-FFF2-40B4-BE49-F238E27FC236}">
                <a16:creationId xmlns:a16="http://schemas.microsoft.com/office/drawing/2014/main" id="{FF370D5A-B168-41D3-8340-4D849B28874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8FE32BA-9490-4820-A671-BBC9C72E1D5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C9A56A17-646E-47FD-BCC2-9AE6173683CF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“let” instead (ECMAScript 6) is more intuitive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Syntax (similar to “var”):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nn-NO" altLang="en-US" sz="2400"/>
              <a:t>let var1 [= value1] [, var2 [= value2]] [, ..., varN [= valueN]];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E47B249E-7216-4DD0-A0A2-074588CDB78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let Statement</a:t>
            </a:r>
          </a:p>
        </p:txBody>
      </p:sp>
      <p:grpSp>
        <p:nvGrpSpPr>
          <p:cNvPr id="15369" name="Group 9">
            <a:extLst>
              <a:ext uri="{FF2B5EF4-FFF2-40B4-BE49-F238E27FC236}">
                <a16:creationId xmlns:a16="http://schemas.microsoft.com/office/drawing/2014/main" id="{C706FE0E-ED7D-4AA0-831D-38828CA8FA03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971800"/>
            <a:ext cx="7543800" cy="2133600"/>
            <a:chOff x="0" y="0"/>
            <a:chExt cx="4752" cy="1414"/>
          </a:xfrm>
        </p:grpSpPr>
        <p:grpSp>
          <p:nvGrpSpPr>
            <p:cNvPr id="15371" name="Group 10">
              <a:extLst>
                <a:ext uri="{FF2B5EF4-FFF2-40B4-BE49-F238E27FC236}">
                  <a16:creationId xmlns:a16="http://schemas.microsoft.com/office/drawing/2014/main" id="{3AAE121D-09ED-40E0-A6A8-923CB9A94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5373" name="AutoShape 11">
                <a:extLst>
                  <a:ext uri="{FF2B5EF4-FFF2-40B4-BE49-F238E27FC236}">
                    <a16:creationId xmlns:a16="http://schemas.microsoft.com/office/drawing/2014/main" id="{D9ED0473-E592-4494-8737-3EE54D997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74" name="Rectangle 12">
                <a:extLst>
                  <a:ext uri="{FF2B5EF4-FFF2-40B4-BE49-F238E27FC236}">
                    <a16:creationId xmlns:a16="http://schemas.microsoft.com/office/drawing/2014/main" id="{48DFEDEA-2263-482C-BF7F-7D3F7E06B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372" name="Rectangle 13">
              <a:extLst>
                <a:ext uri="{FF2B5EF4-FFF2-40B4-BE49-F238E27FC236}">
                  <a16:creationId xmlns:a16="http://schemas.microsoft.com/office/drawing/2014/main" id="{A0CB5158-EFC6-4722-9C78-82B2DB4D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if (!hoisty) {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    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hoisty</a:t>
              </a:r>
              <a:r>
                <a:rPr lang="en-US" altLang="en-US" sz="1400">
                  <a:cs typeface="Arial" panose="020B0604020202020204" pitchFamily="34" charset="0"/>
                </a:rPr>
                <a:t> = “gotcha";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    alert(hoisty);  </a:t>
              </a:r>
              <a:r>
                <a:rPr lang="en-US" altLang="en-US" sz="1400" i="1">
                  <a:solidFill>
                    <a:srgbClr val="00B050"/>
                  </a:solidFill>
                  <a:cs typeface="Arial" panose="020B0604020202020204" pitchFamily="34" charset="0"/>
                </a:rPr>
                <a:t>// reference error: hoisty is not defined</a:t>
              </a:r>
              <a:br>
                <a:rPr lang="en-US" altLang="en-US" sz="1400" i="1">
                  <a:cs typeface="Arial" panose="020B0604020202020204" pitchFamily="34" charset="0"/>
                </a:rPr>
              </a:br>
              <a:r>
                <a:rPr lang="en-US" altLang="en-US" sz="1400">
                  <a:cs typeface="Arial" panose="020B0604020202020204" pitchFamily="34" charset="0"/>
                </a:rPr>
                <a:t>}</a:t>
              </a:r>
              <a:br>
                <a:rPr lang="en-US" altLang="en-US" sz="1400">
                  <a:cs typeface="Arial" panose="020B0604020202020204" pitchFamily="34" charset="0"/>
                </a:rPr>
              </a:br>
              <a:r>
                <a:rPr lang="en-US" altLang="en-US" sz="1400" i="1">
                  <a:cs typeface="Arial" panose="020B0604020202020204" pitchFamily="34" charset="0"/>
                </a:rPr>
                <a:t>blocky</a:t>
              </a:r>
              <a:r>
                <a:rPr lang="en-US" altLang="en-US" sz="1400">
                  <a:cs typeface="Arial" panose="020B0604020202020204" pitchFamily="34" charset="0"/>
                </a:rPr>
                <a:t>();</a:t>
              </a:r>
              <a:br>
                <a:rPr lang="en-US" altLang="en-US" sz="1400"/>
              </a:br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15370" name="Rectangle 8">
            <a:extLst>
              <a:ext uri="{FF2B5EF4-FFF2-40B4-BE49-F238E27FC236}">
                <a16:creationId xmlns:a16="http://schemas.microsoft.com/office/drawing/2014/main" id="{B48F6C2E-3AFC-476E-A87F-47136D33015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DA6DA01-EA5D-4893-8D26-ABD07BAF73F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728CB29D-BAEB-4764-83F6-1A83041F0BDC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054EAD48-37AB-48C6-92B7-CA7C163113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>
            <a:extLst>
              <a:ext uri="{FF2B5EF4-FFF2-40B4-BE49-F238E27FC236}">
                <a16:creationId xmlns:a16="http://schemas.microsoft.com/office/drawing/2014/main" id="{572A83C0-4870-4506-9E6A-60C6C68FFA4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4">
            <a:extLst>
              <a:ext uri="{FF2B5EF4-FFF2-40B4-BE49-F238E27FC236}">
                <a16:creationId xmlns:a16="http://schemas.microsoft.com/office/drawing/2014/main" id="{C5E61308-54C7-4A50-9886-B55ECF375A3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D52A019-D4A6-4065-9095-9F149088038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A5F04333-8EFA-4797-8F8F-AECB66EE30FA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new ES6 keyword </a:t>
            </a:r>
            <a:r>
              <a:rPr lang="en-US" altLang="en-US" sz="2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allows scoping variables at the block level (the nearest curly brackets)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limited in scope to the block, statement, or expression on which it is used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E22D8CAE-B722-4678-A60E-4D0497E0A66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Semantics</a:t>
            </a:r>
          </a:p>
        </p:txBody>
      </p:sp>
      <p:grpSp>
        <p:nvGrpSpPr>
          <p:cNvPr id="16393" name="Group 9">
            <a:extLst>
              <a:ext uri="{FF2B5EF4-FFF2-40B4-BE49-F238E27FC236}">
                <a16:creationId xmlns:a16="http://schemas.microsoft.com/office/drawing/2014/main" id="{EEEB0E58-0A46-4DCC-88D5-29EA389C355A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962400"/>
            <a:ext cx="3200400" cy="2590800"/>
            <a:chOff x="0" y="0"/>
            <a:chExt cx="4752" cy="1414"/>
          </a:xfrm>
        </p:grpSpPr>
        <p:grpSp>
          <p:nvGrpSpPr>
            <p:cNvPr id="16400" name="Group 10">
              <a:extLst>
                <a:ext uri="{FF2B5EF4-FFF2-40B4-BE49-F238E27FC236}">
                  <a16:creationId xmlns:a16="http://schemas.microsoft.com/office/drawing/2014/main" id="{B83EA102-DCBD-4DC1-B4E7-60B492ABA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6402" name="AutoShape 11">
                <a:extLst>
                  <a:ext uri="{FF2B5EF4-FFF2-40B4-BE49-F238E27FC236}">
                    <a16:creationId xmlns:a16="http://schemas.microsoft.com/office/drawing/2014/main" id="{B47EFE7C-72D2-4AF0-B987-252531678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03" name="Rectangle 12">
                <a:extLst>
                  <a:ext uri="{FF2B5EF4-FFF2-40B4-BE49-F238E27FC236}">
                    <a16:creationId xmlns:a16="http://schemas.microsoft.com/office/drawing/2014/main" id="{DFBBB15B-95E8-425A-9B5C-1FACABD06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01" name="Rectangle 13">
              <a:extLst>
                <a:ext uri="{FF2B5EF4-FFF2-40B4-BE49-F238E27FC236}">
                  <a16:creationId xmlns:a16="http://schemas.microsoft.com/office/drawing/2014/main" id="{B4865AE5-E5E2-4DB4-9B0A-C0CD576B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fruit</a:t>
              </a:r>
              <a:r>
                <a:rPr lang="en-US" altLang="en-US" sz="1400">
                  <a:cs typeface="Arial" panose="020B0604020202020204" pitchFamily="34" charset="0"/>
                </a:rPr>
                <a:t> = “guava”;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if (true) {</a:t>
              </a:r>
            </a:p>
            <a:p>
              <a:pPr eaLnBrk="1" hangingPunct="1"/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    let</a:t>
              </a:r>
              <a:r>
                <a:rPr lang="en-US" altLang="en-US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fruit</a:t>
              </a:r>
              <a:r>
                <a:rPr lang="en-US" altLang="en-US" sz="1400">
                  <a:cs typeface="Arial" panose="020B0604020202020204" pitchFamily="34" charset="0"/>
                </a:rPr>
                <a:t> = “mango”;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console.log(fruit); // mango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console.log(fruit); // guava</a:t>
              </a:r>
            </a:p>
            <a:p>
              <a:pPr eaLnBrk="1" hangingPunct="1"/>
              <a:endPara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grpSp>
        <p:nvGrpSpPr>
          <p:cNvPr id="16394" name="Group 9">
            <a:extLst>
              <a:ext uri="{FF2B5EF4-FFF2-40B4-BE49-F238E27FC236}">
                <a16:creationId xmlns:a16="http://schemas.microsoft.com/office/drawing/2014/main" id="{A863861D-0177-43CE-87C1-A78E91B89359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3962400"/>
            <a:ext cx="4572000" cy="2590800"/>
            <a:chOff x="0" y="0"/>
            <a:chExt cx="4752" cy="1414"/>
          </a:xfrm>
        </p:grpSpPr>
        <p:grpSp>
          <p:nvGrpSpPr>
            <p:cNvPr id="16396" name="Group 10">
              <a:extLst>
                <a:ext uri="{FF2B5EF4-FFF2-40B4-BE49-F238E27FC236}">
                  <a16:creationId xmlns:a16="http://schemas.microsoft.com/office/drawing/2014/main" id="{D960D366-0832-473E-9078-92D21E7BC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6398" name="AutoShape 11">
                <a:extLst>
                  <a:ext uri="{FF2B5EF4-FFF2-40B4-BE49-F238E27FC236}">
                    <a16:creationId xmlns:a16="http://schemas.microsoft.com/office/drawing/2014/main" id="{8653A79C-94C6-4AA5-A4BE-FB2A4145A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99" name="Rectangle 12">
                <a:extLst>
                  <a:ext uri="{FF2B5EF4-FFF2-40B4-BE49-F238E27FC236}">
                    <a16:creationId xmlns:a16="http://schemas.microsoft.com/office/drawing/2014/main" id="{1C78EE51-B856-4FF4-B35A-4633711D0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397" name="Rectangle 13">
              <a:extLst>
                <a:ext uri="{FF2B5EF4-FFF2-40B4-BE49-F238E27FC236}">
                  <a16:creationId xmlns:a16="http://schemas.microsoft.com/office/drawing/2014/main" id="{0B11C181-3137-4CA5-9224-FF3D5FB07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var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listItems</a:t>
              </a:r>
              <a:r>
                <a:rPr lang="en-US" altLang="en-US" sz="1400">
                  <a:cs typeface="Arial" panose="020B0604020202020204" pitchFamily="34" charset="0"/>
                </a:rPr>
                <a:t> = document.querySelectorAll(‘li’);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for (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1400">
                  <a:cs typeface="Arial" panose="020B0604020202020204" pitchFamily="34" charset="0"/>
                </a:rPr>
                <a:t> = 0; i &lt; listItems.length; i++)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1400">
                  <a:cs typeface="Arial" panose="020B0604020202020204" pitchFamily="34" charset="0"/>
                </a:rPr>
                <a:t> </a:t>
              </a:r>
              <a:r>
                <a:rPr lang="en-US" altLang="en-US" sz="1400" b="1">
                  <a:solidFill>
                    <a:srgbClr val="0070C0"/>
                  </a:solidFill>
                  <a:cs typeface="Arial" panose="020B0604020202020204" pitchFamily="34" charset="0"/>
                </a:rPr>
                <a:t>element</a:t>
              </a:r>
              <a:r>
                <a:rPr lang="en-US" altLang="en-US" sz="1400">
                  <a:cs typeface="Arial" panose="020B0604020202020204" pitchFamily="34" charset="0"/>
                </a:rPr>
                <a:t> =  listItems[i];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element.addEventListenet(‘click’, function()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alert(‘Clicked item number ‘ + i);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});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16395" name="Rectangle 8">
            <a:extLst>
              <a:ext uri="{FF2B5EF4-FFF2-40B4-BE49-F238E27FC236}">
                <a16:creationId xmlns:a16="http://schemas.microsoft.com/office/drawing/2014/main" id="{D6A5379F-330D-4902-A7C1-2066B70F588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1FDA26C-0081-462F-9CA2-B8651A88F62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1E07FA6C-6503-4894-A06C-575FB1284631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E18DE7D8-6EAB-40E1-922A-411E8EEC46B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>
            <a:extLst>
              <a:ext uri="{FF2B5EF4-FFF2-40B4-BE49-F238E27FC236}">
                <a16:creationId xmlns:a16="http://schemas.microsoft.com/office/drawing/2014/main" id="{D30C6504-01D0-4DEE-B27C-D0F05A43949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4">
            <a:extLst>
              <a:ext uri="{FF2B5EF4-FFF2-40B4-BE49-F238E27FC236}">
                <a16:creationId xmlns:a16="http://schemas.microsoft.com/office/drawing/2014/main" id="{89E546CA-95F2-4A02-B901-90BCDF8FCE2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2AA23E9-E41F-4405-A461-92F4AD05F9C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B9008143-E7ED-4F51-908D-3836FEAC5076}"/>
              </a:ext>
            </a:extLst>
          </p:cNvPr>
          <p:cNvSpPr>
            <a:spLocks/>
          </p:cNvSpPr>
          <p:nvPr/>
        </p:nvSpPr>
        <p:spPr bwMode="auto">
          <a:xfrm>
            <a:off x="736600" y="21336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Cannot be re-declared in same block scope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SyntaxError: Identifier … has already been declared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Also applies in switch-case blocks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Also applies to using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x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after </a:t>
            </a: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x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statement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Can’t shadow function argument names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variables cannot be referenced before their declaration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variable </a:t>
            </a:r>
            <a:r>
              <a:rPr lang="en-US" altLang="en-US" sz="2000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hoisted to top of block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however it is in “temporal dead zone” and cannot be accessed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Will result in ReferenceError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61087A9C-C8BE-49D3-ADFE-F19F2D1E351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 Limitations</a:t>
            </a:r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8014B05C-8192-4024-93B3-4D32FA4EAC5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6722945-E5B2-4B5B-8240-E1F034E6025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FD7ECE09-4B07-4804-8A1B-295AEC877613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8D1C0184-C8C4-45F2-AB9B-D333D91F74E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>
            <a:extLst>
              <a:ext uri="{FF2B5EF4-FFF2-40B4-BE49-F238E27FC236}">
                <a16:creationId xmlns:a16="http://schemas.microsoft.com/office/drawing/2014/main" id="{F4690A08-293E-4AA2-8BD8-54D68A43758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id="{5F77A794-ACA7-4F56-883F-7D0A0B3E771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05838F8-157A-429D-B480-B5E26FCEDB0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D867EBE8-4388-4E1B-A44D-1D203356214D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CD81C733-2C7A-4BFF-A827-D40E643617C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vs. let</a:t>
            </a:r>
          </a:p>
        </p:txBody>
      </p:sp>
      <p:grpSp>
        <p:nvGrpSpPr>
          <p:cNvPr id="18441" name="Group 9">
            <a:extLst>
              <a:ext uri="{FF2B5EF4-FFF2-40B4-BE49-F238E27FC236}">
                <a16:creationId xmlns:a16="http://schemas.microsoft.com/office/drawing/2014/main" id="{8601089C-AE67-4B09-BE6F-2470AC5AF64F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971800"/>
            <a:ext cx="7543800" cy="2590800"/>
            <a:chOff x="0" y="0"/>
            <a:chExt cx="4752" cy="1414"/>
          </a:xfrm>
        </p:grpSpPr>
        <p:grpSp>
          <p:nvGrpSpPr>
            <p:cNvPr id="18443" name="Group 10">
              <a:extLst>
                <a:ext uri="{FF2B5EF4-FFF2-40B4-BE49-F238E27FC236}">
                  <a16:creationId xmlns:a16="http://schemas.microsoft.com/office/drawing/2014/main" id="{894A5A1C-5B41-4182-B41E-B22A9E64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18445" name="AutoShape 11">
                <a:extLst>
                  <a:ext uri="{FF2B5EF4-FFF2-40B4-BE49-F238E27FC236}">
                    <a16:creationId xmlns:a16="http://schemas.microsoft.com/office/drawing/2014/main" id="{52313733-595F-4344-9EEB-F70A0A78E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46" name="Rectangle 12">
                <a:extLst>
                  <a:ext uri="{FF2B5EF4-FFF2-40B4-BE49-F238E27FC236}">
                    <a16:creationId xmlns:a16="http://schemas.microsoft.com/office/drawing/2014/main" id="{9A6BC3B5-5B3D-4332-AAA1-4B0710EF1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44" name="Rectangle 13">
              <a:extLst>
                <a:ext uri="{FF2B5EF4-FFF2-40B4-BE49-F238E27FC236}">
                  <a16:creationId xmlns:a16="http://schemas.microsoft.com/office/drawing/2014/main" id="{98353C6A-66E3-43BD-84A9-7C400FBA6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var</a:t>
              </a:r>
              <a:r>
                <a:rPr lang="en-US" altLang="en-US" sz="2400">
                  <a:cs typeface="Arial" panose="020B0604020202020204" pitchFamily="34" charset="0"/>
                </a:rPr>
                <a:t> </a:t>
              </a:r>
              <a:r>
                <a:rPr lang="en-US" altLang="en-US" sz="2400" b="1">
                  <a:cs typeface="Arial" panose="020B0604020202020204" pitchFamily="34" charset="0"/>
                </a:rPr>
                <a:t>x</a:t>
              </a:r>
              <a:r>
                <a:rPr lang="en-US" altLang="en-US" sz="2400">
                  <a:cs typeface="Arial" panose="020B0604020202020204" pitchFamily="34" charset="0"/>
                </a:rPr>
                <a:t> = ‘global’;</a:t>
              </a:r>
            </a:p>
            <a:p>
              <a:pPr eaLnBrk="1" hangingPunct="1"/>
              <a:r>
                <a:rPr lang="en-US" alt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let</a:t>
              </a:r>
              <a:r>
                <a:rPr lang="en-US" altLang="en-US" sz="2400">
                  <a:cs typeface="Arial" panose="020B0604020202020204" pitchFamily="34" charset="0"/>
                </a:rPr>
                <a:t> </a:t>
              </a:r>
              <a:r>
                <a:rPr lang="en-US" altLang="en-US" sz="2400" b="1">
                  <a:cs typeface="Arial" panose="020B0604020202020204" pitchFamily="34" charset="0"/>
                </a:rPr>
                <a:t>y</a:t>
              </a:r>
              <a:r>
                <a:rPr lang="en-US" altLang="en-US" sz="2400">
                  <a:cs typeface="Arial" panose="020B0604020202020204" pitchFamily="34" charset="0"/>
                </a:rPr>
                <a:t> = ‘not global’;</a:t>
              </a:r>
            </a:p>
            <a:p>
              <a:pPr eaLnBrk="1" hangingPunct="1"/>
              <a:endParaRPr lang="en-US" altLang="en-US" sz="2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400">
                  <a:cs typeface="Arial" panose="020B0604020202020204" pitchFamily="34" charset="0"/>
                </a:rPr>
                <a:t>console.log(this.</a:t>
              </a:r>
              <a:r>
                <a:rPr lang="en-US" altLang="en-US" sz="2400" b="1">
                  <a:cs typeface="Arial" panose="020B0604020202020204" pitchFamily="34" charset="0"/>
                </a:rPr>
                <a:t>x</a:t>
              </a:r>
              <a:r>
                <a:rPr lang="en-US" altLang="en-US" sz="2400">
                  <a:cs typeface="Arial" panose="020B0604020202020204" pitchFamily="34" charset="0"/>
                </a:rPr>
                <a:t>);  </a:t>
              </a:r>
              <a:r>
                <a:rPr lang="en-US" altLang="en-US" sz="2400" i="1">
                  <a:solidFill>
                    <a:srgbClr val="00B050"/>
                  </a:solidFill>
                  <a:cs typeface="Arial" panose="020B0604020202020204" pitchFamily="34" charset="0"/>
                </a:rPr>
                <a:t>// “global”</a:t>
              </a:r>
            </a:p>
            <a:p>
              <a:pPr eaLnBrk="1" hangingPunct="1"/>
              <a:r>
                <a:rPr lang="en-US" altLang="en-US" sz="2400">
                  <a:cs typeface="Arial" panose="020B0604020202020204" pitchFamily="34" charset="0"/>
                </a:rPr>
                <a:t>console.log(this.</a:t>
              </a:r>
              <a:r>
                <a:rPr lang="en-US" altLang="en-US" sz="2400" b="1">
                  <a:cs typeface="Arial" panose="020B0604020202020204" pitchFamily="34" charset="0"/>
                </a:rPr>
                <a:t>y</a:t>
              </a:r>
              <a:r>
                <a:rPr lang="en-US" altLang="en-US" sz="2400">
                  <a:cs typeface="Arial" panose="020B0604020202020204" pitchFamily="34" charset="0"/>
                </a:rPr>
                <a:t>);  </a:t>
              </a:r>
              <a:r>
                <a:rPr lang="en-US" altLang="en-US" sz="2400" i="1">
                  <a:solidFill>
                    <a:srgbClr val="00B050"/>
                  </a:solidFill>
                  <a:cs typeface="Arial" panose="020B0604020202020204" pitchFamily="34" charset="0"/>
                </a:rPr>
                <a:t>//  undefined</a:t>
              </a:r>
            </a:p>
          </p:txBody>
        </p:sp>
      </p:grpSp>
      <p:sp>
        <p:nvSpPr>
          <p:cNvPr id="18442" name="Rectangle 8">
            <a:extLst>
              <a:ext uri="{FF2B5EF4-FFF2-40B4-BE49-F238E27FC236}">
                <a16:creationId xmlns:a16="http://schemas.microsoft.com/office/drawing/2014/main" id="{18B1CFB3-77F9-456B-9828-063362808AC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47F27B3-4F8C-471D-9836-96D0599D87F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03024EAF-AEE7-4E44-9AFB-B3E45B1415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A9CA3D95-343A-459E-8C14-2CA6BFC6E24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A0EF22F7-B082-4515-8274-2ADEAF16FD5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7A5A3A0-0F02-4AB8-AB2C-275FC1C7603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C03A2312-4BA1-483B-8705-265A4B90BBE6}"/>
              </a:ext>
            </a:extLst>
          </p:cNvPr>
          <p:cNvSpPr>
            <a:spLocks/>
          </p:cNvSpPr>
          <p:nvPr/>
        </p:nvSpPr>
        <p:spPr bwMode="auto">
          <a:xfrm>
            <a:off x="965200" y="1828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/>
              <a:t> const </a:t>
            </a:r>
            <a:r>
              <a:rPr lang="en-US" altLang="en-US" sz="2000" i="1"/>
              <a:t>name1 = value1 [, name2 = value2 [, ... [</a:t>
            </a:r>
            <a:r>
              <a:rPr lang="en-US" altLang="en-US" sz="2000"/>
              <a:t>, </a:t>
            </a:r>
            <a:r>
              <a:rPr lang="en-US" altLang="en-US" sz="2000" i="1"/>
              <a:t>nameN</a:t>
            </a:r>
            <a:r>
              <a:rPr lang="en-US" altLang="en-US" sz="2000"/>
              <a:t> = </a:t>
            </a:r>
            <a:r>
              <a:rPr lang="en-US" altLang="en-US" sz="2000" i="1"/>
              <a:t>valueN]]]</a:t>
            </a:r>
            <a:r>
              <a:rPr lang="en-US" altLang="en-US" sz="2000"/>
              <a:t>;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Creates a read-only reference to a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Doesn’t mean the value is immutable; only the variable identifier can’t be reassigned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Constant declarations must be initialized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Constants are block-scoped, similar to let variables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Constants values cannot be re-assigned nor re-declared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 “temporal dead zone” considerations applying to “let” apply here too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A71C8C7E-6BA2-44E6-A247-BDD77BFA470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F97E621A-F4AB-44D4-A9E4-6BC472ECAEC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D99E221-9B12-436B-80EC-C9CB905DBB7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FE3FEFCB-A2A6-4AD6-90C8-3C619D9788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>
            <a:extLst>
              <a:ext uri="{FF2B5EF4-FFF2-40B4-BE49-F238E27FC236}">
                <a16:creationId xmlns:a16="http://schemas.microsoft.com/office/drawing/2014/main" id="{5C5B90ED-73AE-4850-8C1A-0C55F992200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>
            <a:extLst>
              <a:ext uri="{FF2B5EF4-FFF2-40B4-BE49-F238E27FC236}">
                <a16:creationId xmlns:a16="http://schemas.microsoft.com/office/drawing/2014/main" id="{E867719D-434C-4E13-963B-11961BA0618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DA8FD2C-F7DC-4DFB-A79E-B3B0608D2B9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C33E792A-E668-4AE0-ADEF-1885F7E025F6}"/>
              </a:ext>
            </a:extLst>
          </p:cNvPr>
          <p:cNvSpPr>
            <a:spLocks/>
          </p:cNvSpPr>
          <p:nvPr/>
        </p:nvSpPr>
        <p:spPr bwMode="auto">
          <a:xfrm>
            <a:off x="889000" y="2514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C8D45281-FC49-41A0-A3E0-9A525EB4DDC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 – Examples</a:t>
            </a:r>
          </a:p>
        </p:txBody>
      </p:sp>
      <p:grpSp>
        <p:nvGrpSpPr>
          <p:cNvPr id="20488" name="Group 9">
            <a:extLst>
              <a:ext uri="{FF2B5EF4-FFF2-40B4-BE49-F238E27FC236}">
                <a16:creationId xmlns:a16="http://schemas.microsoft.com/office/drawing/2014/main" id="{89E72623-F80F-419C-8BC8-3772A79AD680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057400"/>
            <a:ext cx="7543800" cy="4419600"/>
            <a:chOff x="0" y="0"/>
            <a:chExt cx="4752" cy="1414"/>
          </a:xfrm>
        </p:grpSpPr>
        <p:grpSp>
          <p:nvGrpSpPr>
            <p:cNvPr id="20490" name="Group 10">
              <a:extLst>
                <a:ext uri="{FF2B5EF4-FFF2-40B4-BE49-F238E27FC236}">
                  <a16:creationId xmlns:a16="http://schemas.microsoft.com/office/drawing/2014/main" id="{6437B557-8F86-4184-87C4-55E970EDF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0492" name="AutoShape 11">
                <a:extLst>
                  <a:ext uri="{FF2B5EF4-FFF2-40B4-BE49-F238E27FC236}">
                    <a16:creationId xmlns:a16="http://schemas.microsoft.com/office/drawing/2014/main" id="{33D4F421-3F9C-4F1A-9C41-3D20A4DBC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493" name="Rectangle 12">
                <a:extLst>
                  <a:ext uri="{FF2B5EF4-FFF2-40B4-BE49-F238E27FC236}">
                    <a16:creationId xmlns:a16="http://schemas.microsoft.com/office/drawing/2014/main" id="{B3A987B2-9E6A-4F67-B1CB-6B9B3F648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491" name="Rectangle 13">
              <a:extLst>
                <a:ext uri="{FF2B5EF4-FFF2-40B4-BE49-F238E27FC236}">
                  <a16:creationId xmlns:a16="http://schemas.microsoft.com/office/drawing/2014/main" id="{EBADF70A-8C07-4B6C-82D1-4E328CE34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 </a:t>
              </a:r>
              <a:r>
                <a:rPr lang="en-US" altLang="en-US" sz="2000" b="1">
                  <a:cs typeface="Arial" panose="020B0604020202020204" pitchFamily="34" charset="0"/>
                </a:rPr>
                <a:t>PI</a:t>
              </a:r>
              <a:r>
                <a:rPr lang="en-US" altLang="en-US" sz="2000">
                  <a:cs typeface="Arial" panose="020B0604020202020204" pitchFamily="34" charset="0"/>
                </a:rPr>
                <a:t> = 3.141592;</a:t>
              </a:r>
            </a:p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 </a:t>
              </a:r>
              <a:r>
                <a:rPr lang="en-US" altLang="en-US" sz="2000" b="1">
                  <a:cs typeface="Arial" panose="020B0604020202020204" pitchFamily="34" charset="0"/>
                </a:rPr>
                <a:t>API_KEY</a:t>
              </a:r>
              <a:r>
                <a:rPr lang="en-US" altLang="en-US" sz="2000">
                  <a:cs typeface="Arial" panose="020B0604020202020204" pitchFamily="34" charset="0"/>
                </a:rPr>
                <a:t> = ‘super*secret*123’;</a:t>
              </a:r>
            </a:p>
            <a:p>
              <a:pPr eaLnBrk="1" hangingPunct="1"/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const </a:t>
              </a:r>
              <a:r>
                <a:rPr lang="en-US" altLang="en-US" sz="2000" b="1">
                  <a:cs typeface="Arial" panose="020B0604020202020204" pitchFamily="34" charset="0"/>
                </a:rPr>
                <a:t>HEROES </a:t>
              </a:r>
              <a:r>
                <a:rPr lang="en-US" altLang="en-US" sz="2000">
                  <a:cs typeface="Arial" panose="020B0604020202020204" pitchFamily="34" charset="0"/>
                </a:rPr>
                <a:t>= [];</a:t>
              </a:r>
            </a:p>
            <a:p>
              <a:pPr eaLnBrk="1" hangingPunct="1"/>
              <a:endParaRPr lang="en-US" altLang="en-US" sz="20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cs typeface="Arial" panose="020B0604020202020204" pitchFamily="34" charset="0"/>
                </a:rPr>
                <a:t>HEROES.push(‘Jon Snow’);  </a:t>
              </a:r>
              <a:r>
                <a:rPr lang="en-US" altLang="en-US" sz="2000" i="1">
                  <a:solidFill>
                    <a:srgbClr val="00B050"/>
                  </a:solidFill>
                  <a:cs typeface="Arial" panose="020B0604020202020204" pitchFamily="34" charset="0"/>
                </a:rPr>
                <a:t>//  okay</a:t>
              </a:r>
            </a:p>
            <a:p>
              <a:pPr eaLnBrk="1" hangingPunct="1"/>
              <a:r>
                <a:rPr lang="en-US" altLang="en-US" sz="2000">
                  <a:cs typeface="Arial" panose="020B0604020202020204" pitchFamily="34" charset="0"/>
                </a:rPr>
                <a:t>HEROES.push(‘Tyrian Lannister’);  </a:t>
              </a:r>
              <a:r>
                <a:rPr lang="en-US" altLang="en-US" sz="2000" i="1">
                  <a:solidFill>
                    <a:srgbClr val="00B050"/>
                  </a:solidFill>
                  <a:cs typeface="Arial" panose="020B0604020202020204" pitchFamily="34" charset="0"/>
                </a:rPr>
                <a:t>//  okay</a:t>
              </a:r>
            </a:p>
            <a:p>
              <a:pPr eaLnBrk="1" hangingPunct="1"/>
              <a:r>
                <a:rPr lang="en-US" altLang="en-US" sz="2000">
                  <a:cs typeface="Arial" panose="020B0604020202020204" pitchFamily="34" charset="0"/>
                </a:rPr>
                <a:t>HEROES = [‘Ramsay Bolton’, ‘Walder Frey’];   </a:t>
              </a:r>
              <a:r>
                <a:rPr lang="en-US" altLang="en-US" sz="2000" i="1">
                  <a:solidFill>
                    <a:srgbClr val="00B050"/>
                  </a:solidFill>
                  <a:cs typeface="Arial" panose="020B0604020202020204" pitchFamily="34" charset="0"/>
                </a:rPr>
                <a:t>//  </a:t>
              </a:r>
              <a:r>
                <a:rPr lang="en-US" altLang="en-US" sz="2000" i="1">
                  <a:solidFill>
                    <a:srgbClr val="FF0000"/>
                  </a:solidFill>
                  <a:cs typeface="Arial" panose="020B0604020202020204" pitchFamily="34" charset="0"/>
                </a:rPr>
                <a:t>error</a:t>
              </a:r>
            </a:p>
          </p:txBody>
        </p:sp>
      </p:grpSp>
      <p:sp>
        <p:nvSpPr>
          <p:cNvPr id="20489" name="Rectangle 8">
            <a:extLst>
              <a:ext uri="{FF2B5EF4-FFF2-40B4-BE49-F238E27FC236}">
                <a16:creationId xmlns:a16="http://schemas.microsoft.com/office/drawing/2014/main" id="{5DCC5F59-5954-4253-BF44-28EA86E32C0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CA9260D-2C07-487A-9A66-E2845A54883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DA409371-CE12-4217-BA49-52F7052FD3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C2095D15-E949-4749-8837-D20237F734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>
            <a:extLst>
              <a:ext uri="{FF2B5EF4-FFF2-40B4-BE49-F238E27FC236}">
                <a16:creationId xmlns:a16="http://schemas.microsoft.com/office/drawing/2014/main" id="{F850646B-F26C-4B70-913E-2303F51A5F9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22E2AD9-8F84-4135-B779-6965D4AF86E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482A6FA4-C309-4BDB-AD35-D42BAA09D527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recommendation: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by default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let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if you have to rebind a variable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signal untouched legacy code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But other opinions exist: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 </a:t>
            </a:r>
            <a:r>
              <a:rPr lang="en-US" altLang="en-US" sz="24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</a:t>
            </a: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to signal variables used throughout the function (i.e. function scope)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AE73438-AFE5-4993-BBDD-0F9656FB6C6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Do We Use Which?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04FC9E1D-42A9-4C0F-A801-241B290169B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D7C5C25-69C8-461C-92BB-F2C86C56CA2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87284BD1-1043-4F6E-9C99-51DD2074127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CF193A83-577A-40DA-8052-21AF65EC12D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B73F5514-86F1-4D59-97D4-1A8F99D9781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A8E4C5E-FE8C-4123-AE56-899E609EB05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B2460E48-AC02-4525-B187-1A7060F70D5E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A.k.a. “Fat Arrow”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(because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-&gt;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is a thin arrow and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=&gt;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is a fat arrow)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A.k.a. “Lambda Function”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(because of other languages)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Promotes the functional programming paradigm in JS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Addresses a JS pain-point of losing the meaning of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Motivation: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 need to keep typing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Lexically captures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from the surrounding context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Lexically captures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arguments 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of a function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C91446E-B4B3-4B11-BAE4-3710BA917C9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920EA4A2-A876-457F-94E7-B84E8F6D150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6E9A1C7-D18F-49D3-97BC-79AFBECF11D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19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E9A9BBAB-D371-4A70-82D3-769B8CFAF71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>
            <a:extLst>
              <a:ext uri="{FF2B5EF4-FFF2-40B4-BE49-F238E27FC236}">
                <a16:creationId xmlns:a16="http://schemas.microsoft.com/office/drawing/2014/main" id="{585A10FB-0429-4284-A1D8-772501FB21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0B2F4C09-4A33-4BE2-B211-37E4C6AD5E4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8E38E7C-CF2B-4C51-860C-42A6F5ECFB79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BBFC3558-BFEA-4CA4-B155-4A4E6438F895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5127" name="Group 6">
            <a:extLst>
              <a:ext uri="{FF2B5EF4-FFF2-40B4-BE49-F238E27FC236}">
                <a16:creationId xmlns:a16="http://schemas.microsoft.com/office/drawing/2014/main" id="{D1BF1AC6-100B-40D3-BBDD-6827144B8342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1676400"/>
            <a:ext cx="7175500" cy="508000"/>
            <a:chOff x="0" y="0"/>
            <a:chExt cx="4520" cy="320"/>
          </a:xfrm>
        </p:grpSpPr>
        <p:sp>
          <p:nvSpPr>
            <p:cNvPr id="5129" name="AutoShape 7">
              <a:extLst>
                <a:ext uri="{FF2B5EF4-FFF2-40B4-BE49-F238E27FC236}">
                  <a16:creationId xmlns:a16="http://schemas.microsoft.com/office/drawing/2014/main" id="{BB761E18-4D68-4376-BD79-12420FF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0" name="Rectangle 8">
              <a:extLst>
                <a:ext uri="{FF2B5EF4-FFF2-40B4-BE49-F238E27FC236}">
                  <a16:creationId xmlns:a16="http://schemas.microsoft.com/office/drawing/2014/main" id="{6CDBCEDA-3BA6-4F23-A406-AED11D896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Intro</a:t>
              </a:r>
            </a:p>
          </p:txBody>
        </p:sp>
      </p:grpSp>
      <p:sp>
        <p:nvSpPr>
          <p:cNvPr id="5128" name="Rectangle 8">
            <a:extLst>
              <a:ext uri="{FF2B5EF4-FFF2-40B4-BE49-F238E27FC236}">
                <a16:creationId xmlns:a16="http://schemas.microsoft.com/office/drawing/2014/main" id="{E40C220A-E83B-43D2-899A-EB1A4B5F075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C89D971-61E8-47C9-A137-4D7E954A974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B41D4934-495A-444C-AE0C-0561CBAF8ED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>
            <a:extLst>
              <a:ext uri="{FF2B5EF4-FFF2-40B4-BE49-F238E27FC236}">
                <a16:creationId xmlns:a16="http://schemas.microsoft.com/office/drawing/2014/main" id="{1BF913C1-068F-455C-89D4-25B4FF10A4C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>
            <a:extLst>
              <a:ext uri="{FF2B5EF4-FFF2-40B4-BE49-F238E27FC236}">
                <a16:creationId xmlns:a16="http://schemas.microsoft.com/office/drawing/2014/main" id="{3E7391A2-BA93-4482-BD57-813DAD0474E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7A0EF1F-C26D-4644-A591-A9768BC418C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DC2AEFB-549C-4CEF-BA80-3894EA8A1697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0729325B-96E4-41BF-9C44-70BAB3778E34}"/>
              </a:ext>
            </a:extLst>
          </p:cNvPr>
          <p:cNvSpPr>
            <a:spLocks/>
          </p:cNvSpPr>
          <p:nvPr/>
        </p:nvSpPr>
        <p:spPr bwMode="auto">
          <a:xfrm>
            <a:off x="1270000" y="1219200"/>
            <a:ext cx="7772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Basic Syntax</a:t>
            </a: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84C214AF-54A6-4D42-898B-FFC9C7A8A0EB}"/>
              </a:ext>
            </a:extLst>
          </p:cNvPr>
          <p:cNvSpPr>
            <a:spLocks/>
          </p:cNvSpPr>
          <p:nvPr/>
        </p:nvSpPr>
        <p:spPr bwMode="auto">
          <a:xfrm>
            <a:off x="736600" y="21336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(param1, param2, …, paramN) 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=&gt;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(param1, param2, …, paramN) =&gt; 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expression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        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equivalent to:  =&gt; { return expression;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Parentheses are optional with a single parameter: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(singleParam)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singleParam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A function with no parameters </a:t>
            </a:r>
            <a:r>
              <a:rPr lang="en-US" altLang="en-US" sz="2000" u="sng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requires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parentheses: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()</a:t>
            </a:r>
            <a:r>
              <a:rPr lang="en-US" altLang="en-US" sz="2000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=&gt; { statements }</a:t>
            </a:r>
          </a:p>
        </p:txBody>
      </p:sp>
      <p:sp>
        <p:nvSpPr>
          <p:cNvPr id="26633" name="Rectangle 8">
            <a:extLst>
              <a:ext uri="{FF2B5EF4-FFF2-40B4-BE49-F238E27FC236}">
                <a16:creationId xmlns:a16="http://schemas.microsoft.com/office/drawing/2014/main" id="{8DB74261-58B1-44D6-B1F2-15E9AD7A3EE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FD5BFA5-AC82-433B-8234-5B8CA08097C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4E81A4D7-7DB5-4050-AB6D-065A62D549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FFCE1BE4-38AE-4EA0-82BB-FB3D8EAD415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A2E47377-AD71-4470-9213-918FDD4BBD0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9624EFF-523D-4684-A7B9-5915FDFE956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E00853A-7209-4B60-AA92-3E34EA9CECD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B0323F72-B0FC-4C7B-A11D-BAA76561902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</a:t>
            </a:r>
          </a:p>
        </p:txBody>
      </p:sp>
      <p:grpSp>
        <p:nvGrpSpPr>
          <p:cNvPr id="27656" name="Group 9">
            <a:extLst>
              <a:ext uri="{FF2B5EF4-FFF2-40B4-BE49-F238E27FC236}">
                <a16:creationId xmlns:a16="http://schemas.microsoft.com/office/drawing/2014/main" id="{2023F5D0-4F6F-4936-8319-1AC17AB47D9F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828800"/>
            <a:ext cx="8001000" cy="4876800"/>
            <a:chOff x="0" y="0"/>
            <a:chExt cx="4752" cy="1414"/>
          </a:xfrm>
        </p:grpSpPr>
        <p:grpSp>
          <p:nvGrpSpPr>
            <p:cNvPr id="27658" name="Group 10">
              <a:extLst>
                <a:ext uri="{FF2B5EF4-FFF2-40B4-BE49-F238E27FC236}">
                  <a16:creationId xmlns:a16="http://schemas.microsoft.com/office/drawing/2014/main" id="{13FC76F6-7E5D-496E-9E57-09B9169F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27660" name="AutoShape 11">
                <a:extLst>
                  <a:ext uri="{FF2B5EF4-FFF2-40B4-BE49-F238E27FC236}">
                    <a16:creationId xmlns:a16="http://schemas.microsoft.com/office/drawing/2014/main" id="{A2A35329-B007-4C42-B345-8E6D7A3FF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61" name="Rectangle 12">
                <a:extLst>
                  <a:ext uri="{FF2B5EF4-FFF2-40B4-BE49-F238E27FC236}">
                    <a16:creationId xmlns:a16="http://schemas.microsoft.com/office/drawing/2014/main" id="{36CE9326-6B3F-4800-9DC2-EA5574A9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7659" name="Rectangle 13">
              <a:extLst>
                <a:ext uri="{FF2B5EF4-FFF2-40B4-BE49-F238E27FC236}">
                  <a16:creationId xmlns:a16="http://schemas.microsoft.com/office/drawing/2014/main" id="{067039B2-0E1E-48E8-9D0B-B8BF7F1D1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var f_1 = 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(x) =&gt; x + 1</a:t>
              </a:r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;  </a:t>
              </a:r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increment by 1</a:t>
              </a:r>
            </a:p>
            <a:p>
              <a:pPr eaLnBrk="1" hangingPunct="1"/>
              <a:endParaRPr lang="en-US" altLang="en-US" sz="20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let f_2 = 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x =&gt; 2 * x</a:t>
              </a:r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;  </a:t>
              </a:r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muiply by 2</a:t>
              </a:r>
            </a:p>
            <a:p>
              <a:pPr eaLnBrk="1" hangingPunct="1"/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zero arguments requires using parentheses </a:t>
              </a:r>
            </a:p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const f_3 = 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() =&gt; </a:t>
              </a:r>
              <a:r>
                <a:rPr lang="en-US" altLang="en-US" sz="2000" b="1">
                  <a:cs typeface="Arial" panose="020B0604020202020204" pitchFamily="34" charset="0"/>
                </a:rPr>
                <a:t>console.log(‘look ma, no arguments’)</a:t>
              </a:r>
              <a:r>
                <a:rPr lang="en-US" altLang="en-US" sz="2000">
                  <a:cs typeface="Arial" panose="020B0604020202020204" pitchFamily="34" charset="0"/>
                </a:rPr>
                <a:t>;</a:t>
              </a:r>
            </a:p>
            <a:p>
              <a:pPr eaLnBrk="1" hangingPunct="1"/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  <a:cs typeface="Arial" panose="020B0604020202020204" pitchFamily="34" charset="0"/>
                </a:rPr>
                <a:t>// as anonymous timer callback</a:t>
              </a:r>
            </a:p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cs typeface="Arial" panose="020B0604020202020204" pitchFamily="34" charset="0"/>
                </a:rPr>
                <a:t>setTimeout(</a:t>
              </a:r>
              <a:r>
                <a:rPr lang="en-US" altLang="en-US" sz="2000" b="1">
                  <a:solidFill>
                    <a:schemeClr val="tx1"/>
                  </a:solidFill>
                  <a:cs typeface="Arial" panose="020B0604020202020204" pitchFamily="34" charset="0"/>
                </a:rPr>
                <a:t>() =&gt; </a:t>
              </a:r>
              <a:r>
                <a:rPr lang="en-US" altLang="en-US" sz="2000" b="1">
                  <a:cs typeface="Arial" panose="020B0604020202020204" pitchFamily="34" charset="0"/>
                </a:rPr>
                <a:t>{ console.log('well, it is about time'); }</a:t>
              </a:r>
              <a:r>
                <a:rPr lang="en-US" altLang="en-US" sz="2000">
                  <a:cs typeface="Arial" panose="020B0604020202020204" pitchFamily="34" charset="0"/>
                </a:rPr>
                <a:t>, 1000);</a:t>
              </a:r>
              <a:endParaRPr lang="en-US" altLang="en-US" sz="2000">
                <a:solidFill>
                  <a:srgbClr val="00B050"/>
                </a:solidFill>
                <a:cs typeface="Arial" panose="020B0604020202020204" pitchFamily="34" charset="0"/>
              </a:endParaRPr>
            </a:p>
            <a:p>
              <a:pPr eaLnBrk="1" hangingPunct="1"/>
              <a:br>
                <a:rPr lang="en-US" altLang="en-US" sz="2000"/>
              </a:br>
              <a:endParaRPr lang="en-US" alt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27657" name="Rectangle 8">
            <a:extLst>
              <a:ext uri="{FF2B5EF4-FFF2-40B4-BE49-F238E27FC236}">
                <a16:creationId xmlns:a16="http://schemas.microsoft.com/office/drawing/2014/main" id="{40C87911-A1B8-4907-8600-824E61F94F8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2914315-0017-40B6-866D-80510F8F22F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55C0EE5F-05FB-43F4-BBDB-0D399143A29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0716811E-D6D8-4756-8AB4-58749785C1B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8EC636C3-AB63-4107-85C6-0792D1C0706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FFA6C72-E417-4F2C-BA59-8BFDA4688FE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BAF11FCF-FFF0-4286-AABE-E94FAAF8A8D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73359A2-8DDD-49D3-B02C-0D1E136997E3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Advanced Syntax</a:t>
            </a:r>
          </a:p>
        </p:txBody>
      </p:sp>
      <p:sp>
        <p:nvSpPr>
          <p:cNvPr id="28680" name="Rectangle 6">
            <a:extLst>
              <a:ext uri="{FF2B5EF4-FFF2-40B4-BE49-F238E27FC236}">
                <a16:creationId xmlns:a16="http://schemas.microsoft.com/office/drawing/2014/main" id="{AD2F6C31-295A-49B5-B0DF-8EFF99487228}"/>
              </a:ext>
            </a:extLst>
          </p:cNvPr>
          <p:cNvSpPr>
            <a:spLocks/>
          </p:cNvSpPr>
          <p:nvPr/>
        </p:nvSpPr>
        <p:spPr bwMode="auto">
          <a:xfrm>
            <a:off x="889000" y="21717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Parenthesize the body to return an object literal expression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params =&gt;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</a:t>
            </a: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{foo: bar}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Rest parameters and default parameter values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(param1, param2,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...rest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(param1 = defaultValue1, param2, …,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paramN = defaultValueN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=&gt; { statements 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// Destructuring within the parameter list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 f = </a:t>
            </a:r>
            <a:r>
              <a:rPr lang="en-US" altLang="en-US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([a, b] = [1, 2], {x: c} = {x: a + b}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=&gt; a + b + c;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f();  // 6</a:t>
            </a: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61DAEF1D-525A-4978-8A9A-4EB808A0551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9C2A68C-CA00-4041-BB92-31986C1E5CE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2F3B063F-859D-4AFC-9DC5-9D5D022010A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40455CF3-291D-4D6D-A1C2-FD0C09C0E94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>
            <a:extLst>
              <a:ext uri="{FF2B5EF4-FFF2-40B4-BE49-F238E27FC236}">
                <a16:creationId xmlns:a16="http://schemas.microsoft.com/office/drawing/2014/main" id="{DFC25FB3-B605-4583-884A-77096E7A762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B73A334-FA8F-4A35-B461-B7FA615FD68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04668EE-0FB2-41D7-85AD-9D35C9EDCED6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79F12E3D-EE01-402F-AB6A-A753ABCE19F5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Lexical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endParaRPr lang="en-US" altLang="en-US" sz="31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BD9AF9D9-4634-4BB1-8113-F708B7F5FFF1}"/>
              </a:ext>
            </a:extLst>
          </p:cNvPr>
          <p:cNvSpPr>
            <a:spLocks/>
          </p:cNvSpPr>
          <p:nvPr/>
        </p:nvSpPr>
        <p:spPr bwMode="auto">
          <a:xfrm>
            <a:off x="10414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Until arrow functions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every new function defined its own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value: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Constructor: new object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Strict Mode: undefined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“Object Method”: the context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had to use a capture variable to keep hold of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9ED01976-73A3-4ED1-944D-E095947E572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D76D32D-FAFC-4197-B247-7E5BA6044B2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DBDEEB42-9061-4861-A6A2-590AA8DFD0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679AD14B-8C2F-435D-AB74-AC912522E8E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>
            <a:extLst>
              <a:ext uri="{FF2B5EF4-FFF2-40B4-BE49-F238E27FC236}">
                <a16:creationId xmlns:a16="http://schemas.microsoft.com/office/drawing/2014/main" id="{30E92EBF-0F28-4A64-AD2D-AB49BE41331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4A5E571-6D7C-4BCA-83AC-2C24E07CD75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FB8E5AC5-2D0A-47F6-9F76-896E4B193135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C669EC03-3AC8-41E2-AB1B-6A47AB23413D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a Capture Variable</a:t>
            </a:r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8EFF917A-F1DB-490F-B22E-66EC5C24873E}"/>
              </a:ext>
            </a:extLst>
          </p:cNvPr>
          <p:cNvSpPr>
            <a:spLocks/>
          </p:cNvSpPr>
          <p:nvPr/>
        </p:nvSpPr>
        <p:spPr bwMode="auto">
          <a:xfrm>
            <a:off x="10414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30729" name="Picture 2" descr="http://www.hercampus.com/sites/default/files/2015/09/17/AnnoyedWoman.jpg">
            <a:extLst>
              <a:ext uri="{FF2B5EF4-FFF2-40B4-BE49-F238E27FC236}">
                <a16:creationId xmlns:a16="http://schemas.microsoft.com/office/drawing/2014/main" id="{F46EAB1B-B5FD-4253-91F5-4BDB7C85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3657600"/>
            <a:ext cx="4286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0" name="Group 9">
            <a:extLst>
              <a:ext uri="{FF2B5EF4-FFF2-40B4-BE49-F238E27FC236}">
                <a16:creationId xmlns:a16="http://schemas.microsoft.com/office/drawing/2014/main" id="{31A4E22C-B2F8-4F8B-AD8A-0B033021CC2E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2895600"/>
            <a:ext cx="4267200" cy="3810000"/>
            <a:chOff x="0" y="0"/>
            <a:chExt cx="4752" cy="1414"/>
          </a:xfrm>
        </p:grpSpPr>
        <p:grpSp>
          <p:nvGrpSpPr>
            <p:cNvPr id="30733" name="Group 10">
              <a:extLst>
                <a:ext uri="{FF2B5EF4-FFF2-40B4-BE49-F238E27FC236}">
                  <a16:creationId xmlns:a16="http://schemas.microsoft.com/office/drawing/2014/main" id="{F3ED9500-078F-4DE2-B32A-46721E6A5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0735" name="AutoShape 11">
                <a:extLst>
                  <a:ext uri="{FF2B5EF4-FFF2-40B4-BE49-F238E27FC236}">
                    <a16:creationId xmlns:a16="http://schemas.microsoft.com/office/drawing/2014/main" id="{877D856D-DB64-426D-88A3-5DBCC94D6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6" name="Rectangle 12">
                <a:extLst>
                  <a:ext uri="{FF2B5EF4-FFF2-40B4-BE49-F238E27FC236}">
                    <a16:creationId xmlns:a16="http://schemas.microsoft.com/office/drawing/2014/main" id="{35378B45-15A2-4446-96C6-712BF3A08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0734" name="Rectangle 13">
              <a:extLst>
                <a:ext uri="{FF2B5EF4-FFF2-40B4-BE49-F238E27FC236}">
                  <a16:creationId xmlns:a16="http://schemas.microsoft.com/office/drawing/2014/main" id="{0BD67D32-4868-43C0-B4C7-13D5AEECD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annoying.js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cs typeface="Arial" panose="020B0604020202020204" pitchFamily="34" charset="0"/>
                </a:rPr>
                <a:t>QuoteMaster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>
                  <a:cs typeface="Arial" panose="020B0604020202020204" pitchFamily="34" charset="0"/>
                </a:rPr>
                <a:t>   </a:t>
              </a:r>
              <a:r>
                <a:rPr lang="en-US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var self = this;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this.quote = ‘if only we had arrow functions’;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this.sayIt = function() {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    console.log(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self</a:t>
              </a:r>
              <a:r>
                <a:rPr lang="en-US" altLang="en-US" sz="1400">
                  <a:cs typeface="Arial" panose="020B0604020202020204" pitchFamily="34" charset="0"/>
                </a:rPr>
                <a:t>.quote);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 };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setTimeout(this.sayIt, 1000);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30731" name="Rectangle 6">
            <a:extLst>
              <a:ext uri="{FF2B5EF4-FFF2-40B4-BE49-F238E27FC236}">
                <a16:creationId xmlns:a16="http://schemas.microsoft.com/office/drawing/2014/main" id="{223C3DE0-9877-42C1-A375-263EB636E1E1}"/>
              </a:ext>
            </a:extLst>
          </p:cNvPr>
          <p:cNvSpPr>
            <a:spLocks/>
          </p:cNvSpPr>
          <p:nvPr/>
        </p:nvSpPr>
        <p:spPr bwMode="auto">
          <a:xfrm>
            <a:off x="1041400" y="2209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That can become very annoying, especially with OOP</a:t>
            </a:r>
          </a:p>
        </p:txBody>
      </p:sp>
      <p:sp>
        <p:nvSpPr>
          <p:cNvPr id="30732" name="Rectangle 8">
            <a:extLst>
              <a:ext uri="{FF2B5EF4-FFF2-40B4-BE49-F238E27FC236}">
                <a16:creationId xmlns:a16="http://schemas.microsoft.com/office/drawing/2014/main" id="{6A1D1F80-53E7-4E5A-9AE3-709CC4C1F3E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5B965D6-EB2B-45F9-B71F-2EDF5AB2BBF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1D72CF7D-2EAD-4C49-9A55-7F51742D950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149B6350-10AF-4E92-97E6-D9C63B469BF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>
            <a:extLst>
              <a:ext uri="{FF2B5EF4-FFF2-40B4-BE49-F238E27FC236}">
                <a16:creationId xmlns:a16="http://schemas.microsoft.com/office/drawing/2014/main" id="{615B8A58-7FD7-4827-A2B2-D130C225893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9AD2E04-07C1-4E45-B3D1-6D6129788E1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6B6852C2-7D19-4C24-A0CD-97E1B09E26F1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FE943C27-2DD2-45D7-9C88-EE514232E8B3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534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Using an Arrow Function</a:t>
            </a:r>
          </a:p>
        </p:txBody>
      </p:sp>
      <p:sp>
        <p:nvSpPr>
          <p:cNvPr id="31752" name="Rectangle 6">
            <a:extLst>
              <a:ext uri="{FF2B5EF4-FFF2-40B4-BE49-F238E27FC236}">
                <a16:creationId xmlns:a16="http://schemas.microsoft.com/office/drawing/2014/main" id="{317A4449-4F18-4C52-8522-E9F96F91D630}"/>
              </a:ext>
            </a:extLst>
          </p:cNvPr>
          <p:cNvSpPr>
            <a:spLocks/>
          </p:cNvSpPr>
          <p:nvPr/>
        </p:nvSpPr>
        <p:spPr bwMode="auto">
          <a:xfrm>
            <a:off x="584200" y="2209800"/>
            <a:ext cx="8991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reference is captured from outside the function body</a:t>
            </a:r>
          </a:p>
        </p:txBody>
      </p:sp>
      <p:grpSp>
        <p:nvGrpSpPr>
          <p:cNvPr id="31753" name="Group 9">
            <a:extLst>
              <a:ext uri="{FF2B5EF4-FFF2-40B4-BE49-F238E27FC236}">
                <a16:creationId xmlns:a16="http://schemas.microsoft.com/office/drawing/2014/main" id="{7B77B51C-92B6-4D2A-A6B8-A8AD66BB3E4C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2895600"/>
            <a:ext cx="4267200" cy="3810000"/>
            <a:chOff x="0" y="0"/>
            <a:chExt cx="4752" cy="1414"/>
          </a:xfrm>
        </p:grpSpPr>
        <p:grpSp>
          <p:nvGrpSpPr>
            <p:cNvPr id="31756" name="Group 10">
              <a:extLst>
                <a:ext uri="{FF2B5EF4-FFF2-40B4-BE49-F238E27FC236}">
                  <a16:creationId xmlns:a16="http://schemas.microsoft.com/office/drawing/2014/main" id="{DFDC5649-9207-4CC4-8329-EB63CD203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1758" name="AutoShape 11">
                <a:extLst>
                  <a:ext uri="{FF2B5EF4-FFF2-40B4-BE49-F238E27FC236}">
                    <a16:creationId xmlns:a16="http://schemas.microsoft.com/office/drawing/2014/main" id="{E9A6F129-B88C-47B3-BD13-87C352B41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59" name="Rectangle 12">
                <a:extLst>
                  <a:ext uri="{FF2B5EF4-FFF2-40B4-BE49-F238E27FC236}">
                    <a16:creationId xmlns:a16="http://schemas.microsoft.com/office/drawing/2014/main" id="{EAA5DDCF-E5B4-4BDC-8A63-32ADBA67F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757" name="Rectangle 13">
              <a:extLst>
                <a:ext uri="{FF2B5EF4-FFF2-40B4-BE49-F238E27FC236}">
                  <a16:creationId xmlns:a16="http://schemas.microsoft.com/office/drawing/2014/main" id="{CFB7F3A6-F8D7-4ED4-866D-0B9690CA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cs typeface="Arial" panose="020B0604020202020204" pitchFamily="34" charset="0"/>
                </a:rPr>
                <a:t>// relaxing.js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function </a:t>
              </a:r>
              <a:r>
                <a:rPr lang="en-US" altLang="en-US" sz="1400" b="1">
                  <a:cs typeface="Arial" panose="020B0604020202020204" pitchFamily="34" charset="0"/>
                </a:rPr>
                <a:t>QuoteMaster</a:t>
              </a:r>
              <a:r>
                <a:rPr lang="en-US" altLang="en-US" sz="1400">
                  <a:cs typeface="Arial" panose="020B0604020202020204" pitchFamily="34" charset="0"/>
                </a:rPr>
                <a:t>() {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this.quote = ‘luckily we have arrow functions’;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this.sayIt = () </a:t>
              </a:r>
              <a:r>
                <a:rPr lang="en-US" altLang="en-US" sz="1400" b="1">
                  <a:solidFill>
                    <a:srgbClr val="FF0000"/>
                  </a:solidFill>
                  <a:cs typeface="Arial" panose="020B0604020202020204" pitchFamily="34" charset="0"/>
                </a:rPr>
                <a:t>=&gt;</a:t>
              </a:r>
              <a:r>
                <a:rPr lang="en-US" altLang="en-US" sz="1400">
                  <a:cs typeface="Arial" panose="020B0604020202020204" pitchFamily="34" charset="0"/>
                </a:rPr>
                <a:t> console.log(</a:t>
              </a:r>
              <a:r>
                <a:rPr lang="en-US" altLang="en-US" sz="2000" b="1">
                  <a:solidFill>
                    <a:srgbClr val="FF0000"/>
                  </a:solidFill>
                  <a:cs typeface="Arial" panose="020B0604020202020204" pitchFamily="34" charset="0"/>
                </a:rPr>
                <a:t>this</a:t>
              </a:r>
              <a:r>
                <a:rPr lang="en-US" altLang="en-US" sz="1400">
                  <a:cs typeface="Arial" panose="020B0604020202020204" pitchFamily="34" charset="0"/>
                </a:rPr>
                <a:t>.quote);</a:t>
              </a:r>
            </a:p>
            <a:p>
              <a:pPr eaLnBrk="1" hangingPunct="1"/>
              <a:endParaRPr lang="en-US" altLang="en-US" sz="1400"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    setTimeout(this.sayIt, 1000);</a:t>
              </a:r>
            </a:p>
            <a:p>
              <a:pPr eaLnBrk="1" hangingPunct="1"/>
              <a:r>
                <a:rPr lang="en-US" altLang="en-US" sz="1400">
                  <a:cs typeface="Arial" panose="020B0604020202020204" pitchFamily="34" charset="0"/>
                </a:rPr>
                <a:t>}</a:t>
              </a:r>
            </a:p>
          </p:txBody>
        </p:sp>
      </p:grpSp>
      <p:pic>
        <p:nvPicPr>
          <p:cNvPr id="31754" name="Picture 2" descr="https://leadingpersonality.files.wordpress.com/2013/05/smile.jpg">
            <a:extLst>
              <a:ext uri="{FF2B5EF4-FFF2-40B4-BE49-F238E27FC236}">
                <a16:creationId xmlns:a16="http://schemas.microsoft.com/office/drawing/2014/main" id="{C27779CE-1F4D-4939-8A5A-99BAF615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3505200"/>
            <a:ext cx="3452813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8">
            <a:extLst>
              <a:ext uri="{FF2B5EF4-FFF2-40B4-BE49-F238E27FC236}">
                <a16:creationId xmlns:a16="http://schemas.microsoft.com/office/drawing/2014/main" id="{A99A4B85-5E8E-4741-86B0-747D46A8803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AFDBC56-2943-4F28-BB67-8F1EA4E9392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F6A3755B-056E-46C7-A1F4-41FD6453DA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AAE9BF8B-8FFC-4D9A-BCF0-62B7D00B1D8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>
            <a:extLst>
              <a:ext uri="{FF2B5EF4-FFF2-40B4-BE49-F238E27FC236}">
                <a16:creationId xmlns:a16="http://schemas.microsoft.com/office/drawing/2014/main" id="{7E4EB34B-DCA2-4DE5-A8D9-ACB656D6008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B0EA03D-DCC7-4F3E-AF81-4BE3E9BCBA2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BD62172-03AD-47AF-9731-0E310CB6BC3F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Convenient way to accept multiple parameters as array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Denoted by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...restArgsName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the last argument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ellipsis notation (…) is a new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spread operator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Reduce boilerplate code induced by the arguments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 be used in any function (plain function / fat arrow)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/>
              <a:t> 	</a:t>
            </a:r>
            <a:r>
              <a:rPr lang="en-US" altLang="en-US" sz="2400"/>
              <a:t>function(a, b, </a:t>
            </a:r>
            <a:r>
              <a:rPr lang="en-US" altLang="en-US" sz="2400" b="1"/>
              <a:t>...allTheRest</a:t>
            </a:r>
            <a:r>
              <a:rPr lang="en-US" altLang="en-US" sz="2400"/>
              <a:t>) {  // … }</a:t>
            </a:r>
            <a:endParaRPr lang="en-US" altLang="en-US" sz="20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3291C302-7913-4B0B-8672-8D195C95C51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</p:txBody>
      </p:sp>
      <p:sp>
        <p:nvSpPr>
          <p:cNvPr id="35848" name="Notched Right Arrow 10">
            <a:extLst>
              <a:ext uri="{FF2B5EF4-FFF2-40B4-BE49-F238E27FC236}">
                <a16:creationId xmlns:a16="http://schemas.microsoft.com/office/drawing/2014/main" id="{87BE3D12-A182-4CE7-A7AC-D750C4FD0D9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94000" y="5334000"/>
            <a:ext cx="1866900" cy="1257300"/>
          </a:xfrm>
          <a:prstGeom prst="notchedRightArrow">
            <a:avLst>
              <a:gd name="adj1" fmla="val 50000"/>
              <a:gd name="adj2" fmla="val 49997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Spread operator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F992F05F-3325-4BAC-9325-20A4E97AF0F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6BFF05D-4EDA-49C9-A806-C799FC192B4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CC8A1A2E-2F96-4C6A-A5E1-8570103D1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44031237-999C-4DB4-B989-59311B0D542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>
            <a:extLst>
              <a:ext uri="{FF2B5EF4-FFF2-40B4-BE49-F238E27FC236}">
                <a16:creationId xmlns:a16="http://schemas.microsoft.com/office/drawing/2014/main" id="{35C8A0E8-B69A-40A1-A1EA-3E00B536DBB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47C616F-C13E-4E19-AC1C-16DEC4F63A4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0E891CB-A5D2-464D-A401-5BB1D8A4D08C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Differences between rest parameters and arguments object: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72955919-2B88-442C-AD0D-7B50286102B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30D4A2-FE29-4B28-844E-857DA51563F7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743200"/>
          <a:ext cx="77724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03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r>
                        <a:rPr lang="en-US" baseline="0" dirty="0"/>
                        <a:t>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those not given separate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arguments passed to the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004">
                <a:tc>
                  <a:txBody>
                    <a:bodyPr/>
                    <a:lstStyle/>
                    <a:p>
                      <a:r>
                        <a:rPr lang="en-US" dirty="0"/>
                        <a:t>Is Array?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array (supports</a:t>
                      </a:r>
                      <a:r>
                        <a:rPr lang="en-US" baseline="0" dirty="0"/>
                        <a:t> sort, map, </a:t>
                      </a:r>
                      <a:r>
                        <a:rPr lang="en-US" baseline="0" dirty="0" err="1"/>
                        <a:t>forEach</a:t>
                      </a:r>
                      <a:r>
                        <a:rPr lang="en-US" baseline="0" dirty="0"/>
                        <a:t>, pop)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real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203">
                <a:tc>
                  <a:txBody>
                    <a:bodyPr/>
                    <a:lstStyle/>
                    <a:p>
                      <a:r>
                        <a:rPr lang="en-US" dirty="0"/>
                        <a:t>Special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specific functionality,</a:t>
                      </a:r>
                      <a:r>
                        <a:rPr lang="en-US" baseline="0" dirty="0"/>
                        <a:t> e.g. </a:t>
                      </a:r>
                      <a:r>
                        <a:rPr lang="en-US" i="1" baseline="0" dirty="0" err="1"/>
                        <a:t>callee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94" name="Rectangle 8">
            <a:extLst>
              <a:ext uri="{FF2B5EF4-FFF2-40B4-BE49-F238E27FC236}">
                <a16:creationId xmlns:a16="http://schemas.microsoft.com/office/drawing/2014/main" id="{D6A9F498-A4CE-4CCE-8664-802944CFB4F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7704655-E35B-4369-8647-ACA5421CFC7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96DBD28C-B197-4C56-8AB3-598237ADDD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3C543A1B-7618-41B7-962A-FD377633CFA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>
            <a:extLst>
              <a:ext uri="{FF2B5EF4-FFF2-40B4-BE49-F238E27FC236}">
                <a16:creationId xmlns:a16="http://schemas.microsoft.com/office/drawing/2014/main" id="{BA2644A8-9F28-46EC-8544-2C9802729BB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16982BC-7AA6-4F28-97EB-59D7DB8ED36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C786C31F-6D70-4A92-AC44-CEF8C695FFBD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8C142ABD-B65B-4AE6-AFA8-AB0C09E1342C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Rest Parameters</a:t>
            </a:r>
          </a:p>
        </p:txBody>
      </p:sp>
      <p:grpSp>
        <p:nvGrpSpPr>
          <p:cNvPr id="37896" name="Group 10">
            <a:extLst>
              <a:ext uri="{FF2B5EF4-FFF2-40B4-BE49-F238E27FC236}">
                <a16:creationId xmlns:a16="http://schemas.microsoft.com/office/drawing/2014/main" id="{3ECCAA96-84C3-4B37-9406-F186420A19D8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209800"/>
            <a:ext cx="8001000" cy="4267200"/>
            <a:chOff x="0" y="0"/>
            <a:chExt cx="4752" cy="1414"/>
          </a:xfrm>
        </p:grpSpPr>
        <p:grpSp>
          <p:nvGrpSpPr>
            <p:cNvPr id="37898" name="Group 10">
              <a:extLst>
                <a:ext uri="{FF2B5EF4-FFF2-40B4-BE49-F238E27FC236}">
                  <a16:creationId xmlns:a16="http://schemas.microsoft.com/office/drawing/2014/main" id="{57A44869-238F-462E-BBAF-39AAD05E2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37900" name="AutoShape 11">
                <a:extLst>
                  <a:ext uri="{FF2B5EF4-FFF2-40B4-BE49-F238E27FC236}">
                    <a16:creationId xmlns:a16="http://schemas.microsoft.com/office/drawing/2014/main" id="{90329F20-D666-42F3-B4FA-76CE35710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1" name="Rectangle 12">
                <a:extLst>
                  <a:ext uri="{FF2B5EF4-FFF2-40B4-BE49-F238E27FC236}">
                    <a16:creationId xmlns:a16="http://schemas.microsoft.com/office/drawing/2014/main" id="{2F6B1A99-8808-4014-AE3E-0226A8D9E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7899" name="Rectangle 13">
              <a:extLst>
                <a:ext uri="{FF2B5EF4-FFF2-40B4-BE49-F238E27FC236}">
                  <a16:creationId xmlns:a16="http://schemas.microsoft.com/office/drawing/2014/main" id="{5C3372A8-E872-4975-8A13-C00E4E701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function </a:t>
              </a:r>
              <a:r>
                <a:rPr lang="en-US" altLang="en-US" sz="2000" b="1" i="1">
                  <a:solidFill>
                    <a:srgbClr val="0070C0"/>
                  </a:solidFill>
                </a:rPr>
                <a:t>getTheOthers</a:t>
              </a:r>
              <a:r>
                <a:rPr lang="en-US" altLang="en-US" sz="2000"/>
                <a:t>(first, second, </a:t>
              </a:r>
              <a:r>
                <a:rPr lang="en-US" altLang="en-US" sz="2000" b="1">
                  <a:solidFill>
                    <a:srgbClr val="FF0000"/>
                  </a:solidFill>
                </a:rPr>
                <a:t>...allOthers</a:t>
              </a:r>
              <a:r>
                <a:rPr lang="en-US" altLang="en-US" sz="2000"/>
                <a:t>) {</a:t>
              </a:r>
              <a:br>
                <a:rPr lang="en-US" altLang="en-US" sz="2000"/>
              </a:br>
              <a:r>
                <a:rPr lang="en-US" altLang="en-US" sz="2000"/>
                <a:t>    </a:t>
              </a:r>
              <a:r>
                <a:rPr lang="en-US" altLang="en-US" sz="2000" i="1"/>
                <a:t>console</a:t>
              </a:r>
              <a:r>
                <a:rPr lang="en-US" altLang="en-US" sz="2000"/>
                <a:t>.log(allOthers);</a:t>
              </a:r>
              <a:br>
                <a:rPr lang="en-US" altLang="en-US" sz="2000"/>
              </a:br>
              <a:r>
                <a:rPr lang="en-US" altLang="en-US" sz="2000"/>
                <a:t>}</a:t>
              </a:r>
              <a:br>
                <a:rPr lang="en-US" altLang="en-US" sz="2000"/>
              </a:br>
              <a:endParaRPr lang="en-US" altLang="en-US" sz="2000"/>
            </a:p>
            <a:p>
              <a:pPr eaLnBrk="1" hangingPunct="1"/>
              <a:r>
                <a:rPr lang="en-US" altLang="en-US" sz="2000" i="1">
                  <a:solidFill>
                    <a:srgbClr val="00B050"/>
                  </a:solidFill>
                </a:rPr>
                <a:t>// [] empty array since first two args are named (“first”, “second”)</a:t>
              </a:r>
              <a:endParaRPr lang="en-US" altLang="en-US" sz="2000"/>
            </a:p>
            <a:p>
              <a:pPr eaLnBrk="1" hangingPunct="1"/>
              <a:r>
                <a:rPr lang="en-US" altLang="en-US" sz="2000" i="1"/>
                <a:t>getTheOthers</a:t>
              </a:r>
              <a:r>
                <a:rPr lang="en-US" altLang="en-US" sz="2000"/>
                <a:t>('Cersei Lannister', 'Daenerys Targaryen'); </a:t>
              </a:r>
              <a:endParaRPr lang="en-US" altLang="en-US" sz="2000" i="1">
                <a:solidFill>
                  <a:srgbClr val="00B050"/>
                </a:solidFill>
              </a:endParaRPr>
            </a:p>
            <a:p>
              <a:pPr eaLnBrk="1" hangingPunct="1"/>
              <a:endParaRPr lang="en-US" altLang="en-US" sz="2000" i="1"/>
            </a:p>
            <a:p>
              <a:pPr eaLnBrk="1" hangingPunct="1"/>
              <a:r>
                <a:rPr lang="en-US" altLang="en-US" sz="2000" i="1">
                  <a:solidFill>
                    <a:srgbClr val="00B050"/>
                  </a:solidFill>
                </a:rPr>
                <a:t>// ['Khal Drogo', 'Roose Bolton', 'Robert Baratheon']</a:t>
              </a:r>
              <a:br>
                <a:rPr lang="en-US" altLang="en-US" sz="2000" i="1"/>
              </a:br>
              <a:r>
                <a:rPr lang="en-US" altLang="en-US" sz="2000" i="1"/>
                <a:t>getTheOthers</a:t>
              </a:r>
              <a:r>
                <a:rPr lang="en-US" altLang="en-US" sz="2000"/>
                <a:t>('Cersei Lannister', 'Daenerys Targaryen', </a:t>
              </a:r>
            </a:p>
            <a:p>
              <a:pPr eaLnBrk="1" hangingPunct="1"/>
              <a:r>
                <a:rPr lang="en-US" altLang="en-US" sz="2000"/>
                <a:t>	           'Khal Drogo', 'Roose Bolton', 'Robert Baratheon');</a:t>
              </a:r>
              <a:endParaRPr lang="en-US" alt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37897" name="Rectangle 8">
            <a:extLst>
              <a:ext uri="{FF2B5EF4-FFF2-40B4-BE49-F238E27FC236}">
                <a16:creationId xmlns:a16="http://schemas.microsoft.com/office/drawing/2014/main" id="{75C976AA-736A-4262-A126-CBC93335EA8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75FC7F3-1A52-490A-A8E1-D930F686CAA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A8E3FF7B-0105-4353-B3FF-A7C139C7F8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>
            <a:extLst>
              <a:ext uri="{FF2B5EF4-FFF2-40B4-BE49-F238E27FC236}">
                <a16:creationId xmlns:a16="http://schemas.microsoft.com/office/drawing/2014/main" id="{16F6EBFD-EDE3-4DA5-9166-FE549C36A45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4898A49A-5CCF-4BC0-8E05-DCFA84E60B9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AE0FD8B-9F94-4DB3-9D20-FACC279895C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472C49B1-4C4F-4625-BBAE-48881FA15CCE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Syntactically these are strings that use backticks</a:t>
            </a: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11500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Motivation: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Multiline strings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interpolation (i.e. parameterized)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Tagged templates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DE96CDE3-2F68-472A-9F49-97344860A808}"/>
              </a:ext>
            </a:extLst>
          </p:cNvPr>
          <p:cNvSpPr>
            <a:spLocks/>
          </p:cNvSpPr>
          <p:nvPr/>
        </p:nvSpPr>
        <p:spPr bwMode="auto">
          <a:xfrm>
            <a:off x="584200" y="1219200"/>
            <a:ext cx="8763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(also: String Literals)</a:t>
            </a:r>
          </a:p>
        </p:txBody>
      </p:sp>
      <p:sp>
        <p:nvSpPr>
          <p:cNvPr id="39944" name="Right Arrow 9">
            <a:extLst>
              <a:ext uri="{FF2B5EF4-FFF2-40B4-BE49-F238E27FC236}">
                <a16:creationId xmlns:a16="http://schemas.microsoft.com/office/drawing/2014/main" id="{8B7FCBD4-4F5C-4238-9060-6CF531796B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9600" y="2590800"/>
            <a:ext cx="3962400" cy="76200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  </a:t>
            </a:r>
            <a:r>
              <a:rPr lang="en-US" altLang="en-US">
                <a:solidFill>
                  <a:srgbClr val="002060"/>
                </a:solidFill>
              </a:rPr>
              <a:t>This is a backtick right here</a:t>
            </a:r>
          </a:p>
        </p:txBody>
      </p:sp>
      <p:sp>
        <p:nvSpPr>
          <p:cNvPr id="39945" name="Rectangle 8">
            <a:extLst>
              <a:ext uri="{FF2B5EF4-FFF2-40B4-BE49-F238E27FC236}">
                <a16:creationId xmlns:a16="http://schemas.microsoft.com/office/drawing/2014/main" id="{3C39A867-E33D-46DF-8BE4-A02FBEB45DC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44152A5-F315-49A0-89EC-BDE70F40F37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29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>
            <a:extLst>
              <a:ext uri="{FF2B5EF4-FFF2-40B4-BE49-F238E27FC236}">
                <a16:creationId xmlns:a16="http://schemas.microsoft.com/office/drawing/2014/main" id="{574E2F46-F679-4E66-8FAB-7E913428513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2">
            <a:extLst>
              <a:ext uri="{FF2B5EF4-FFF2-40B4-BE49-F238E27FC236}">
                <a16:creationId xmlns:a16="http://schemas.microsoft.com/office/drawing/2014/main" id="{DB031B7B-397C-4ACF-804D-31542BDFFB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Rectangle 3">
            <a:extLst>
              <a:ext uri="{FF2B5EF4-FFF2-40B4-BE49-F238E27FC236}">
                <a16:creationId xmlns:a16="http://schemas.microsoft.com/office/drawing/2014/main" id="{005D4FE1-9334-4681-B478-5CF708F2C7A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1845005-75E3-4EF9-A07E-DAFDA9940B23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229B977D-7DD8-4BE4-AFF2-4915C7DF6BCE}"/>
              </a:ext>
            </a:extLst>
          </p:cNvPr>
          <p:cNvSpPr>
            <a:spLocks/>
          </p:cNvSpPr>
          <p:nvPr/>
        </p:nvSpPr>
        <p:spPr bwMode="auto">
          <a:xfrm>
            <a:off x="1778000" y="20320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Types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 dirty="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Maps, Sets &amp; Friends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endParaRPr lang="en-US" altLang="en-US" sz="2400" dirty="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91143" name="Group 6">
            <a:extLst>
              <a:ext uri="{FF2B5EF4-FFF2-40B4-BE49-F238E27FC236}">
                <a16:creationId xmlns:a16="http://schemas.microsoft.com/office/drawing/2014/main" id="{CA508EFD-6D9F-466F-BE6B-62AFBB1485CD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463800"/>
            <a:ext cx="7213600" cy="508000"/>
            <a:chOff x="0" y="0"/>
            <a:chExt cx="4544" cy="320"/>
          </a:xfrm>
        </p:grpSpPr>
        <p:sp>
          <p:nvSpPr>
            <p:cNvPr id="91145" name="AutoShape 7">
              <a:extLst>
                <a:ext uri="{FF2B5EF4-FFF2-40B4-BE49-F238E27FC236}">
                  <a16:creationId xmlns:a16="http://schemas.microsoft.com/office/drawing/2014/main" id="{5F436B17-E9DF-41B0-B6F1-5118B678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146" name="Rectangle 8">
              <a:extLst>
                <a:ext uri="{FF2B5EF4-FFF2-40B4-BE49-F238E27FC236}">
                  <a16:creationId xmlns:a16="http://schemas.microsoft.com/office/drawing/2014/main" id="{C6E7F791-8BE5-47B2-8399-58980A4DB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Modules</a:t>
              </a:r>
            </a:p>
          </p:txBody>
        </p:sp>
      </p:grpSp>
      <p:sp>
        <p:nvSpPr>
          <p:cNvPr id="91144" name="Rectangle 8">
            <a:extLst>
              <a:ext uri="{FF2B5EF4-FFF2-40B4-BE49-F238E27FC236}">
                <a16:creationId xmlns:a16="http://schemas.microsoft.com/office/drawing/2014/main" id="{DD407A3C-6A2E-434F-A19C-2E31DDB3BBB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DD23FCD-62E4-4F03-B1CB-BFAD659BF0A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1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30F2F1C6-C158-4578-8F5D-AD03FA01F5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>
            <a:extLst>
              <a:ext uri="{FF2B5EF4-FFF2-40B4-BE49-F238E27FC236}">
                <a16:creationId xmlns:a16="http://schemas.microsoft.com/office/drawing/2014/main" id="{2201295B-4A4A-4855-BD4D-870E2551679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AD0721DB-7E77-4E66-BB29-5756FC3D9C5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5835927-D957-4391-BE48-522BA39570A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013D67AB-4D53-448B-95B0-B0D1BAFE934C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Mutiline Strings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easily create a string spanning multiple lines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Interpolation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 us to create string templates with placeholders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Placeholder expressions are evaluated into the resulting string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Tagged Templates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 us to place a function (called a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) before the template string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tag function gets the opportunity to pre-process the template string literals and placeholder expressions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Can be used for example for escaping the string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3841E7C0-6CFC-4FCE-B8F7-285AC1A2003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– cont.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1B0F4DB2-75BF-4A43-B56C-A35E27766A5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125556F-3BDB-46AB-A1E4-846D9F740BC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14003E63-4083-4C20-93C7-24F7C8430CD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1F4C978A-0ABE-4845-BDB8-3B4B9BE0C5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>
            <a:extLst>
              <a:ext uri="{FF2B5EF4-FFF2-40B4-BE49-F238E27FC236}">
                <a16:creationId xmlns:a16="http://schemas.microsoft.com/office/drawing/2014/main" id="{2F42C456-06A6-4F1C-904F-1212BD45DFF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C003090-4F72-4998-B6C2-A960396BC8A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0A341D71-B09E-458C-BEB3-D92CE388E85E}"/>
              </a:ext>
            </a:extLst>
          </p:cNvPr>
          <p:cNvSpPr>
            <a:spLocks/>
          </p:cNvSpPr>
          <p:nvPr/>
        </p:nvSpPr>
        <p:spPr bwMode="auto">
          <a:xfrm>
            <a:off x="812800" y="23622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text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simple string literal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text line 1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string text line 2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multiline string literal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`string text </a:t>
            </a: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${expression}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string text` 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interpolation literal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 b="1">
                <a:solidFill>
                  <a:srgbClr val="FF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tag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`string text ${expression} string text`</a:t>
            </a:r>
            <a:r>
              <a:rPr lang="en-US" altLang="en-US" sz="20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// tagged template</a:t>
            </a:r>
            <a:endParaRPr lang="en-US" altLang="en-US" sz="20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AA845489-5ED5-4336-94CF-502DE15C44A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 – Syntax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DBE3BC02-6FAE-493B-ADA3-F9AC9225C75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E639B44-5F9D-4424-9416-CA1004581E3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56F037EA-9DD1-4F9A-A56C-17FB3366D80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C46261FD-34CB-4CE1-BEAC-D88CD920E42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>
            <a:extLst>
              <a:ext uri="{FF2B5EF4-FFF2-40B4-BE49-F238E27FC236}">
                <a16:creationId xmlns:a16="http://schemas.microsoft.com/office/drawing/2014/main" id="{E6309F93-6D4B-46DE-8AC4-97F9CDCF9B1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C7D59CD-10D0-4B53-A7DE-87340A0B0A3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631F7DCD-30F0-459D-BBF8-0BFBF396B60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29398E02-8711-4EC1-9211-B1A5CD2DA731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Multiline &amp; Interpolation</a:t>
            </a:r>
          </a:p>
        </p:txBody>
      </p:sp>
      <p:grpSp>
        <p:nvGrpSpPr>
          <p:cNvPr id="43016" name="Group 10">
            <a:extLst>
              <a:ext uri="{FF2B5EF4-FFF2-40B4-BE49-F238E27FC236}">
                <a16:creationId xmlns:a16="http://schemas.microsoft.com/office/drawing/2014/main" id="{CEBE0249-8D3F-4E71-B4B9-8AEC3CA568F6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981200"/>
            <a:ext cx="8001000" cy="4724400"/>
            <a:chOff x="0" y="0"/>
            <a:chExt cx="4752" cy="1414"/>
          </a:xfrm>
        </p:grpSpPr>
        <p:grpSp>
          <p:nvGrpSpPr>
            <p:cNvPr id="43018" name="Group 10">
              <a:extLst>
                <a:ext uri="{FF2B5EF4-FFF2-40B4-BE49-F238E27FC236}">
                  <a16:creationId xmlns:a16="http://schemas.microsoft.com/office/drawing/2014/main" id="{92E88282-196F-40D6-A91E-E3AE47AC5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43020" name="AutoShape 11">
                <a:extLst>
                  <a:ext uri="{FF2B5EF4-FFF2-40B4-BE49-F238E27FC236}">
                    <a16:creationId xmlns:a16="http://schemas.microsoft.com/office/drawing/2014/main" id="{9F02A23B-F674-465E-BEF4-FF079223D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021" name="Rectangle 12">
                <a:extLst>
                  <a:ext uri="{FF2B5EF4-FFF2-40B4-BE49-F238E27FC236}">
                    <a16:creationId xmlns:a16="http://schemas.microsoft.com/office/drawing/2014/main" id="{2BA12E42-3F9F-400A-A6CA-20E63749E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3019" name="Rectangle 13">
              <a:extLst>
                <a:ext uri="{FF2B5EF4-FFF2-40B4-BE49-F238E27FC236}">
                  <a16:creationId xmlns:a16="http://schemas.microsoft.com/office/drawing/2014/main" id="{B24A3CE5-3594-46BD-8025-A9F2D4C2A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</a:rPr>
                <a:t>// multiline</a:t>
              </a:r>
            </a:p>
            <a:p>
              <a:pPr eaLnBrk="1" hangingPunct="1"/>
              <a:r>
                <a:rPr lang="en-US" altLang="en-US" sz="2000"/>
                <a:t>var debugLyrics = </a:t>
              </a:r>
              <a:r>
                <a:rPr lang="en-US" altLang="en-US" sz="28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rgbClr val="0070C0"/>
                  </a:solidFill>
                </a:rPr>
                <a:t>Catch, catch, catch a bug. </a:t>
              </a:r>
              <a:br>
                <a:rPr lang="en-US" altLang="en-US" sz="2000">
                  <a:solidFill>
                    <a:srgbClr val="0070C0"/>
                  </a:solidFill>
                </a:rPr>
              </a:br>
              <a:r>
                <a:rPr lang="en-US" altLang="en-US" sz="2000">
                  <a:solidFill>
                    <a:srgbClr val="0070C0"/>
                  </a:solidFill>
                </a:rPr>
                <a:t>Put it in a jar. </a:t>
              </a:r>
              <a:br>
                <a:rPr lang="en-US" altLang="en-US" sz="2000">
                  <a:solidFill>
                    <a:srgbClr val="0070C0"/>
                  </a:solidFill>
                </a:rPr>
              </a:br>
              <a:r>
                <a:rPr lang="en-US" altLang="en-US" sz="2000">
                  <a:solidFill>
                    <a:srgbClr val="0070C0"/>
                  </a:solidFill>
                </a:rPr>
                <a:t>Sometimes they fly, sometimes they die, </a:t>
              </a:r>
              <a:br>
                <a:rPr lang="en-US" altLang="en-US" sz="2000">
                  <a:solidFill>
                    <a:srgbClr val="0070C0"/>
                  </a:solidFill>
                </a:rPr>
              </a:br>
              <a:r>
                <a:rPr lang="en-US" altLang="en-US" sz="2000">
                  <a:solidFill>
                    <a:srgbClr val="0070C0"/>
                  </a:solidFill>
                </a:rPr>
                <a:t>but most get squashed on your car.</a:t>
              </a:r>
              <a:r>
                <a:rPr lang="en-US" altLang="en-US" sz="28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chemeClr val="tx1"/>
                  </a:solidFill>
                </a:rPr>
                <a:t>;</a:t>
              </a:r>
            </a:p>
            <a:p>
              <a:pPr eaLnBrk="1" hangingPunct="1"/>
              <a:endParaRPr lang="en-US" altLang="en-US" sz="2000">
                <a:solidFill>
                  <a:srgbClr val="0070C0"/>
                </a:solidFill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</a:rPr>
                <a:t>// interpolation</a:t>
              </a:r>
            </a:p>
            <a:p>
              <a:pPr eaLnBrk="1" hangingPunct="1"/>
              <a:r>
                <a:rPr lang="en-US" altLang="en-US" sz="2000"/>
                <a:t>let htmlString = </a:t>
              </a:r>
              <a:r>
                <a:rPr lang="en-US" altLang="en-US" sz="20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rgbClr val="0070C0"/>
                  </a:solidFill>
                </a:rPr>
                <a:t>&lt;div class=“song”&gt;</a:t>
              </a:r>
              <a:r>
                <a:rPr lang="en-US" altLang="en-US" sz="2000" b="1">
                  <a:solidFill>
                    <a:srgbClr val="FF0000"/>
                  </a:solidFill>
                </a:rPr>
                <a:t>${debugLyrics}</a:t>
              </a:r>
              <a:r>
                <a:rPr lang="en-US" altLang="en-US" sz="2000">
                  <a:solidFill>
                    <a:srgbClr val="0070C0"/>
                  </a:solidFill>
                </a:rPr>
                <a:t>&lt;/div&gt;</a:t>
              </a:r>
              <a:r>
                <a:rPr lang="en-US" altLang="en-US" sz="20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chemeClr val="tx1"/>
                  </a:solidFill>
                </a:rPr>
                <a:t>;</a:t>
              </a:r>
            </a:p>
            <a:p>
              <a:pPr eaLnBrk="1" hangingPunct="1"/>
              <a:endParaRPr lang="en-US" altLang="en-US" sz="20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2000">
                  <a:solidFill>
                    <a:srgbClr val="00B050"/>
                  </a:solidFill>
                </a:rPr>
                <a:t>// hack, we can practically interpolate any expression</a:t>
              </a:r>
            </a:p>
            <a:p>
              <a:pPr eaLnBrk="1" hangingPunct="1"/>
              <a:r>
                <a:rPr lang="en-US" altLang="en-US" sz="2000"/>
                <a:t>const theAnswer = </a:t>
              </a:r>
              <a:r>
                <a:rPr lang="en-US" altLang="en-US" sz="2000" b="1">
                  <a:solidFill>
                    <a:srgbClr val="FF0000"/>
                  </a:solidFill>
                </a:rPr>
                <a:t>`</a:t>
              </a:r>
              <a:r>
                <a:rPr lang="en-US" altLang="en-US" sz="2000">
                  <a:solidFill>
                    <a:srgbClr val="0070C0"/>
                  </a:solidFill>
                </a:rPr>
                <a:t>2 times 21 make </a:t>
              </a:r>
              <a:r>
                <a:rPr lang="en-US" altLang="en-US" sz="2000" b="1">
                  <a:solidFill>
                    <a:srgbClr val="FF0000"/>
                  </a:solidFill>
                </a:rPr>
                <a:t>${2 * 21}`</a:t>
              </a:r>
              <a:r>
                <a:rPr lang="en-US" altLang="en-US" sz="2000">
                  <a:solidFill>
                    <a:schemeClr val="tx1"/>
                  </a:solidFill>
                </a:rPr>
                <a:t>;</a:t>
              </a:r>
              <a:endParaRPr lang="en-US" altLang="en-US" sz="20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43017" name="Rectangle 8">
            <a:extLst>
              <a:ext uri="{FF2B5EF4-FFF2-40B4-BE49-F238E27FC236}">
                <a16:creationId xmlns:a16="http://schemas.microsoft.com/office/drawing/2014/main" id="{0A55D35F-F2AC-46F3-A8B2-B76F970ADBD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A710982-D5A9-4D2D-8928-29E6762B13C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F521B44E-C8F0-424E-9A92-8A1007A87C6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43E5BA3D-9041-4FDF-BFA7-70D5F4F0A41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>
            <a:extLst>
              <a:ext uri="{FF2B5EF4-FFF2-40B4-BE49-F238E27FC236}">
                <a16:creationId xmlns:a16="http://schemas.microsoft.com/office/drawing/2014/main" id="{100068E3-E553-4DEC-848C-D2C5BF24D6D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AA07EDC-2F43-46D4-ACA8-2DFE4D7CF39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174B3EC1-B59F-4D80-AE62-2CB5875B99E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2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F8AA2749-C078-4037-963B-F9BA54C58D38}"/>
              </a:ext>
            </a:extLst>
          </p:cNvPr>
          <p:cNvSpPr>
            <a:spLocks/>
          </p:cNvSpPr>
          <p:nvPr/>
        </p:nvSpPr>
        <p:spPr bwMode="auto">
          <a:xfrm>
            <a:off x="736600" y="1219200"/>
            <a:ext cx="838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Tagged Template</a:t>
            </a:r>
          </a:p>
        </p:txBody>
      </p:sp>
      <p:grpSp>
        <p:nvGrpSpPr>
          <p:cNvPr id="44040" name="Group 10">
            <a:extLst>
              <a:ext uri="{FF2B5EF4-FFF2-40B4-BE49-F238E27FC236}">
                <a16:creationId xmlns:a16="http://schemas.microsoft.com/office/drawing/2014/main" id="{09B713D0-3773-4A6F-A6C4-8ED8D5BF01D7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981200"/>
            <a:ext cx="8001000" cy="4724400"/>
            <a:chOff x="0" y="0"/>
            <a:chExt cx="4752" cy="1414"/>
          </a:xfrm>
        </p:grpSpPr>
        <p:grpSp>
          <p:nvGrpSpPr>
            <p:cNvPr id="44042" name="Group 10">
              <a:extLst>
                <a:ext uri="{FF2B5EF4-FFF2-40B4-BE49-F238E27FC236}">
                  <a16:creationId xmlns:a16="http://schemas.microsoft.com/office/drawing/2014/main" id="{4FDFB1B6-2541-4150-90A8-1CB1791AE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752" cy="1414"/>
              <a:chOff x="0" y="0"/>
              <a:chExt cx="4752" cy="1414"/>
            </a:xfrm>
          </p:grpSpPr>
          <p:sp>
            <p:nvSpPr>
              <p:cNvPr id="44044" name="AutoShape 11">
                <a:extLst>
                  <a:ext uri="{FF2B5EF4-FFF2-40B4-BE49-F238E27FC236}">
                    <a16:creationId xmlns:a16="http://schemas.microsoft.com/office/drawing/2014/main" id="{52ABF7E1-0A15-466A-8902-4D94E3DFA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752" cy="1364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45" name="Rectangle 12">
                <a:extLst>
                  <a:ext uri="{FF2B5EF4-FFF2-40B4-BE49-F238E27FC236}">
                    <a16:creationId xmlns:a16="http://schemas.microsoft.com/office/drawing/2014/main" id="{FA750B1A-DFDA-4413-B735-62EA9A2CC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4043" name="Rectangle 13">
              <a:extLst>
                <a:ext uri="{FF2B5EF4-FFF2-40B4-BE49-F238E27FC236}">
                  <a16:creationId xmlns:a16="http://schemas.microsoft.com/office/drawing/2014/main" id="{57F5C5AA-1472-406F-9049-800DA1398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var animal = "dog";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var result = </a:t>
              </a:r>
              <a:r>
                <a:rPr lang="en-US" altLang="en-US" sz="1600" b="1">
                  <a:solidFill>
                    <a:srgbClr val="FF0000"/>
                  </a:solidFill>
                </a:rPr>
                <a:t>myTagFunc</a:t>
              </a:r>
              <a:r>
                <a:rPr lang="en-US" altLang="en-US" sz="1600">
                  <a:solidFill>
                    <a:schemeClr val="tx1"/>
                  </a:solidFill>
                </a:rPr>
                <a:t> `${animal}s are the best!`;</a:t>
              </a:r>
            </a:p>
            <a:p>
              <a:pPr eaLnBrk="1" hangingPunct="1"/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function </a:t>
              </a:r>
              <a:r>
                <a:rPr lang="en-US" altLang="en-US" sz="1600" b="1">
                  <a:solidFill>
                    <a:srgbClr val="0070C0"/>
                  </a:solidFill>
                </a:rPr>
                <a:t>myTagFunc</a:t>
              </a:r>
              <a:r>
                <a:rPr lang="en-US" altLang="en-US" sz="1600">
                  <a:solidFill>
                    <a:schemeClr val="tx1"/>
                  </a:solidFill>
                </a:rPr>
                <a:t>(literals, ...values) {   </a:t>
              </a:r>
              <a:r>
                <a:rPr lang="en-US" altLang="en-US" sz="1600">
                  <a:solidFill>
                    <a:srgbClr val="00B050"/>
                  </a:solidFill>
                </a:rPr>
                <a:t>// a sample tag function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let result = "";</a:t>
              </a:r>
            </a:p>
            <a:p>
              <a:pPr eaLnBrk="1" hangingPunct="1"/>
              <a:endParaRPr lang="en-US" altLang="en-US" sz="1600">
                <a:solidFill>
                  <a:srgbClr val="00B050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for (let i = 0; i &lt; values.length; i++) {   </a:t>
              </a:r>
              <a:r>
                <a:rPr lang="en-US" altLang="en-US" sz="1600">
                  <a:solidFill>
                    <a:srgbClr val="00B050"/>
                  </a:solidFill>
                </a:rPr>
                <a:t>// interleave the literals with the values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    result += literals[i];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    result += values[i] === animal ? 'literal string' : values[i];   </a:t>
              </a:r>
              <a:r>
                <a:rPr lang="en-US" altLang="en-US" sz="1600">
                  <a:solidFill>
                    <a:srgbClr val="00B050"/>
                  </a:solidFill>
                </a:rPr>
                <a:t>// replace dawg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result += literals[literals.length - 1]; </a:t>
              </a:r>
              <a:r>
                <a:rPr lang="en-US" altLang="en-US" sz="1600">
                  <a:solidFill>
                    <a:srgbClr val="00B050"/>
                  </a:solidFill>
                </a:rPr>
                <a:t>// add the last literal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    return result;</a:t>
              </a: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altLang="en-US" sz="1600">
                  <a:solidFill>
                    <a:schemeClr val="tx1"/>
                  </a:solidFill>
                </a:rPr>
                <a:t>console.log(result);  </a:t>
              </a:r>
              <a:r>
                <a:rPr lang="en-US" altLang="en-US" sz="1600">
                  <a:solidFill>
                    <a:srgbClr val="00B050"/>
                  </a:solidFill>
                </a:rPr>
                <a:t>// </a:t>
              </a:r>
              <a:r>
                <a:rPr lang="en-US" altLang="en-US" sz="1600" b="1">
                  <a:solidFill>
                    <a:srgbClr val="00B050"/>
                  </a:solidFill>
                </a:rPr>
                <a:t>literal strings</a:t>
              </a:r>
              <a:r>
                <a:rPr lang="en-US" altLang="en-US" sz="1600">
                  <a:solidFill>
                    <a:srgbClr val="00B050"/>
                  </a:solidFill>
                </a:rPr>
                <a:t> are the best!</a:t>
              </a:r>
              <a:endParaRPr lang="en-US" altLang="en-US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44041" name="Rectangle 8">
            <a:extLst>
              <a:ext uri="{FF2B5EF4-FFF2-40B4-BE49-F238E27FC236}">
                <a16:creationId xmlns:a16="http://schemas.microsoft.com/office/drawing/2014/main" id="{1AF98DAD-F7C7-473B-94C8-75750CC3BDE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D07AF31-962A-49A2-A5CB-75EA5FA0AE3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>
            <a:extLst>
              <a:ext uri="{FF2B5EF4-FFF2-40B4-BE49-F238E27FC236}">
                <a16:creationId xmlns:a16="http://schemas.microsoft.com/office/drawing/2014/main" id="{2B5185A9-4558-4ABF-8A50-BFA59BA57E3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2">
            <a:extLst>
              <a:ext uri="{FF2B5EF4-FFF2-40B4-BE49-F238E27FC236}">
                <a16:creationId xmlns:a16="http://schemas.microsoft.com/office/drawing/2014/main" id="{9635DDEF-6800-486D-B183-EDE407620E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>
            <a:extLst>
              <a:ext uri="{FF2B5EF4-FFF2-40B4-BE49-F238E27FC236}">
                <a16:creationId xmlns:a16="http://schemas.microsoft.com/office/drawing/2014/main" id="{135758FD-6AFD-45FA-85EA-988494CDD31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4B4B9BB-90BB-4F06-9C8F-F1F1A6ADED6D}"/>
              </a:ext>
            </a:extLst>
          </p:cNvPr>
          <p:cNvSpPr>
            <a:spLocks/>
          </p:cNvSpPr>
          <p:nvPr/>
        </p:nvSpPr>
        <p:spPr bwMode="auto">
          <a:xfrm>
            <a:off x="1536700" y="520700"/>
            <a:ext cx="7708900" cy="431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AC2F550E-DB37-402D-AD3A-F9964F14DA32}"/>
              </a:ext>
            </a:extLst>
          </p:cNvPr>
          <p:cNvSpPr>
            <a:spLocks/>
          </p:cNvSpPr>
          <p:nvPr/>
        </p:nvSpPr>
        <p:spPr bwMode="auto">
          <a:xfrm>
            <a:off x="1778000" y="1752600"/>
            <a:ext cx="74168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2700" bIns="0"/>
          <a:lstStyle>
            <a:lvl1pPr marL="279400" indent="-2794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Block Scoped Variables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Arrow Functions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Template Strings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  <a:p>
            <a:pPr eaLnBrk="1" hangingPunct="1">
              <a:spcBef>
                <a:spcPts val="1050"/>
              </a:spcBef>
              <a:buClr>
                <a:srgbClr val="64626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grpSp>
        <p:nvGrpSpPr>
          <p:cNvPr id="48135" name="Group 6">
            <a:extLst>
              <a:ext uri="{FF2B5EF4-FFF2-40B4-BE49-F238E27FC236}">
                <a16:creationId xmlns:a16="http://schemas.microsoft.com/office/drawing/2014/main" id="{BF892B5A-BD0F-4D0B-8524-007DE4DB9D4D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216400"/>
            <a:ext cx="7175500" cy="508000"/>
            <a:chOff x="0" y="0"/>
            <a:chExt cx="4520" cy="320"/>
          </a:xfrm>
        </p:grpSpPr>
        <p:sp>
          <p:nvSpPr>
            <p:cNvPr id="48137" name="AutoShape 7">
              <a:extLst>
                <a:ext uri="{FF2B5EF4-FFF2-40B4-BE49-F238E27FC236}">
                  <a16:creationId xmlns:a16="http://schemas.microsoft.com/office/drawing/2014/main" id="{0F0C5598-D2B6-4699-9B36-FC7992595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520" cy="320"/>
            </a:xfrm>
            <a:prstGeom prst="roundRect">
              <a:avLst>
                <a:gd name="adj" fmla="val 11250"/>
              </a:avLst>
            </a:prstGeom>
            <a:gradFill rotWithShape="0">
              <a:gsLst>
                <a:gs pos="0">
                  <a:srgbClr val="A5C6C9"/>
                </a:gs>
                <a:gs pos="100000">
                  <a:srgbClr val="BBE0E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8" name="Rectangle 8">
              <a:extLst>
                <a:ext uri="{FF2B5EF4-FFF2-40B4-BE49-F238E27FC236}">
                  <a16:creationId xmlns:a16="http://schemas.microsoft.com/office/drawing/2014/main" id="{C19B7F95-E952-47F0-B457-AC7C3EF1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44"/>
              <a:ext cx="44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12670" bIns="0" anchor="ctr"/>
            <a:lstStyle>
              <a:lvl1pPr marL="279400" indent="-2794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050"/>
                </a:spcBef>
                <a:buClr>
                  <a:srgbClr val="646260"/>
                </a:buClr>
                <a:buSzPct val="100000"/>
                <a:buFont typeface="Verdana" panose="020B0604030504040204" pitchFamily="34" charset="0"/>
                <a:buChar char="•"/>
              </a:pPr>
              <a:r>
                <a:rPr lang="en-US" altLang="en-US" sz="2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Default Parameters</a:t>
              </a:r>
            </a:p>
          </p:txBody>
        </p:sp>
      </p:grpSp>
      <p:sp>
        <p:nvSpPr>
          <p:cNvPr id="48136" name="Rectangle 8">
            <a:extLst>
              <a:ext uri="{FF2B5EF4-FFF2-40B4-BE49-F238E27FC236}">
                <a16:creationId xmlns:a16="http://schemas.microsoft.com/office/drawing/2014/main" id="{E0D4F6BC-B411-44C1-A453-FD43957AC58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22E336B-3B5E-43B8-A68D-10F72A88C74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23BD545B-576C-46FA-B168-CB7F3A5EC2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5238" cy="76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>
            <a:extLst>
              <a:ext uri="{FF2B5EF4-FFF2-40B4-BE49-F238E27FC236}">
                <a16:creationId xmlns:a16="http://schemas.microsoft.com/office/drawing/2014/main" id="{5E5A4370-1300-4016-9D6E-83584BA973F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>
            <a:extLst>
              <a:ext uri="{FF2B5EF4-FFF2-40B4-BE49-F238E27FC236}">
                <a16:creationId xmlns:a16="http://schemas.microsoft.com/office/drawing/2014/main" id="{32DA36B3-F318-4DF8-B6B7-87155F29855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54416BD-C2FB-4D22-9B85-9333947C937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4F0EFB3A-8C13-42DA-A905-97ED1EA73AC5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 JavaScript, parameters of functions default to undefined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 is useful in some situations to set different defaults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function parameters allow formal parameters to be initialized with default values if no value or undefined is passed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400"/>
              <a:t> 	</a:t>
            </a:r>
            <a:r>
              <a:rPr lang="en-US" altLang="en-US" sz="2800"/>
              <a:t> </a:t>
            </a:r>
            <a:r>
              <a:rPr lang="en-US" altLang="en-US" sz="2400"/>
              <a:t>function [</a:t>
            </a:r>
            <a:r>
              <a:rPr lang="en-US" altLang="en-US" sz="2400" i="1"/>
              <a:t>name</a:t>
            </a:r>
            <a:r>
              <a:rPr lang="en-US" altLang="en-US" sz="2400"/>
              <a:t>]([</a:t>
            </a:r>
            <a:r>
              <a:rPr lang="en-US" altLang="en-US" sz="2400" i="1"/>
              <a:t>param1</a:t>
            </a:r>
            <a:r>
              <a:rPr lang="en-US" altLang="en-US" sz="2400"/>
              <a:t>[ = defaultValue1 ]</a:t>
            </a:r>
            <a:br>
              <a:rPr lang="en-US" altLang="en-US" sz="2400"/>
            </a:br>
            <a:r>
              <a:rPr lang="en-US" altLang="en-US" sz="2400"/>
              <a:t>                                   [, ..., </a:t>
            </a:r>
            <a:r>
              <a:rPr lang="en-US" altLang="en-US" sz="2400" i="1"/>
              <a:t>paramN</a:t>
            </a:r>
            <a:r>
              <a:rPr lang="en-US" altLang="en-US" sz="2400"/>
              <a:t>[ = defaultValueN ]]]) </a:t>
            </a:r>
            <a:br>
              <a:rPr lang="en-US" altLang="en-US" sz="2400"/>
            </a:br>
            <a:r>
              <a:rPr lang="en-US" altLang="en-US" sz="2400"/>
              <a:t>                                   { </a:t>
            </a:r>
            <a:r>
              <a:rPr lang="en-US" altLang="en-US" sz="2400" i="1"/>
              <a:t>statements</a:t>
            </a:r>
            <a:r>
              <a:rPr lang="en-US" altLang="en-US" sz="2400"/>
              <a:t> }</a:t>
            </a:r>
            <a:endParaRPr lang="en-US" altLang="en-US" sz="20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60D2046B-CDC0-4734-A143-A118D054C86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EDB25C9F-B853-4A47-AE5C-4C605E78751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C6499C4-0071-4575-A80F-48681DE1995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9C587E69-2313-4CF4-BC02-92663809816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>
            <a:extLst>
              <a:ext uri="{FF2B5EF4-FFF2-40B4-BE49-F238E27FC236}">
                <a16:creationId xmlns:a16="http://schemas.microsoft.com/office/drawing/2014/main" id="{DEC9F5DD-4E99-4EB2-97FD-14FE2CC5D3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>
            <a:extLst>
              <a:ext uri="{FF2B5EF4-FFF2-40B4-BE49-F238E27FC236}">
                <a16:creationId xmlns:a16="http://schemas.microsoft.com/office/drawing/2014/main" id="{7942B538-8B61-4439-90B7-10DFB06FB70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D694BD6-1C61-4B04-8A62-BDB03971434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4D49CF0F-D767-4930-9347-E3B2BD93DBFC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Replaces the common strategy of testing values in function body: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000"/>
              <a:t> function </a:t>
            </a:r>
            <a:r>
              <a:rPr lang="en-US" altLang="en-US" sz="2000" b="1">
                <a:solidFill>
                  <a:srgbClr val="0070C0"/>
                </a:solidFill>
              </a:rPr>
              <a:t>multiply</a:t>
            </a:r>
            <a:r>
              <a:rPr lang="en-US" altLang="en-US" sz="2000"/>
              <a:t>(a, b) { </a:t>
            </a:r>
            <a:br>
              <a:rPr lang="en-US" altLang="en-US" sz="2000"/>
            </a:br>
            <a:r>
              <a:rPr lang="en-US" altLang="en-US" sz="2000"/>
              <a:t>                </a:t>
            </a:r>
            <a:r>
              <a:rPr lang="en-US" altLang="en-US" sz="2400">
                <a:solidFill>
                  <a:srgbClr val="FF0000"/>
                </a:solidFill>
              </a:rPr>
              <a:t>var b = b !== undefined ? b : 1;</a:t>
            </a:r>
            <a:r>
              <a:rPr lang="en-US" altLang="en-US" sz="2400">
                <a:solidFill>
                  <a:srgbClr val="00B050"/>
                </a:solidFill>
              </a:rPr>
              <a:t> // yuck!</a:t>
            </a:r>
            <a:br>
              <a:rPr lang="en-US" altLang="en-US" sz="2000"/>
            </a:br>
            <a:r>
              <a:rPr lang="en-US" altLang="en-US" sz="2000"/>
              <a:t>                 …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Instead we can more elegantly write: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 </a:t>
            </a:r>
            <a:r>
              <a:rPr lang="en-US" altLang="en-US" sz="2000"/>
              <a:t>function </a:t>
            </a:r>
            <a:r>
              <a:rPr lang="en-US" altLang="en-US" sz="2000" b="1">
                <a:solidFill>
                  <a:srgbClr val="0070C0"/>
                </a:solidFill>
              </a:rPr>
              <a:t>multiply</a:t>
            </a:r>
            <a:r>
              <a:rPr lang="en-US" altLang="en-US" sz="2000"/>
              <a:t>(a, </a:t>
            </a:r>
            <a:r>
              <a:rPr lang="en-US" altLang="en-US" sz="2800" b="1">
                <a:solidFill>
                  <a:srgbClr val="FF0000"/>
                </a:solidFill>
              </a:rPr>
              <a:t>b = 1</a:t>
            </a:r>
            <a:r>
              <a:rPr lang="en-US" altLang="en-US" sz="2000"/>
              <a:t>) {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596568ED-A162-4397-BF9B-4BF9EA183AD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02C01835-CA5E-4F90-8897-4F948A7DDAD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386E86B-F7C7-4183-9E56-D6486C005A0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BE471AD1-3BBC-4583-8D44-5CD3E3B2A2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17657838-60E9-4BE7-BE33-C559E62D3D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4">
            <a:extLst>
              <a:ext uri="{FF2B5EF4-FFF2-40B4-BE49-F238E27FC236}">
                <a16:creationId xmlns:a16="http://schemas.microsoft.com/office/drawing/2014/main" id="{4E0846C3-CE4E-48A5-9C55-4B97F0C1CDB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A87FC6A-C531-4B34-B26F-EF6E8B6E3F6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5CDA4C73-A7FB-43B0-B442-2D1E8BB8788C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22CEBD28-3473-4FC7-A92E-95C2BC161FF9}"/>
              </a:ext>
            </a:extLst>
          </p:cNvPr>
          <p:cNvSpPr>
            <a:spLocks/>
          </p:cNvSpPr>
          <p:nvPr/>
        </p:nvSpPr>
        <p:spPr bwMode="auto">
          <a:xfrm>
            <a:off x="1003300" y="1219200"/>
            <a:ext cx="7848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Example</a:t>
            </a:r>
          </a:p>
        </p:txBody>
      </p:sp>
      <p:grpSp>
        <p:nvGrpSpPr>
          <p:cNvPr id="51208" name="Group 10">
            <a:extLst>
              <a:ext uri="{FF2B5EF4-FFF2-40B4-BE49-F238E27FC236}">
                <a16:creationId xmlns:a16="http://schemas.microsoft.com/office/drawing/2014/main" id="{F71BC910-8E3C-4353-9661-3CAA6FF376AE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1828800"/>
            <a:ext cx="8637588" cy="5030788"/>
            <a:chOff x="-128" y="-24"/>
            <a:chExt cx="4852" cy="1438"/>
          </a:xfrm>
        </p:grpSpPr>
        <p:grpSp>
          <p:nvGrpSpPr>
            <p:cNvPr id="51210" name="Group 10">
              <a:extLst>
                <a:ext uri="{FF2B5EF4-FFF2-40B4-BE49-F238E27FC236}">
                  <a16:creationId xmlns:a16="http://schemas.microsoft.com/office/drawing/2014/main" id="{4F19BC2B-2F44-4559-98EA-DD5C48CD4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8" y="-24"/>
              <a:ext cx="4839" cy="1438"/>
              <a:chOff x="-128" y="-24"/>
              <a:chExt cx="4839" cy="1438"/>
            </a:xfrm>
          </p:grpSpPr>
          <p:sp>
            <p:nvSpPr>
              <p:cNvPr id="51212" name="AutoShape 11">
                <a:extLst>
                  <a:ext uri="{FF2B5EF4-FFF2-40B4-BE49-F238E27FC236}">
                    <a16:creationId xmlns:a16="http://schemas.microsoft.com/office/drawing/2014/main" id="{4D375140-FAF5-4C3C-B4D1-A3A199E14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" y="-24"/>
                <a:ext cx="4752" cy="13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lvl="1" eaLnBrk="1" hangingPunct="1"/>
                <a:r>
                  <a:rPr lang="en-US" altLang="en-US"/>
                  <a:t>function </a:t>
                </a:r>
                <a:r>
                  <a:rPr lang="en-US" altLang="en-US" b="1" i="1">
                    <a:solidFill>
                      <a:srgbClr val="0070C0"/>
                    </a:solidFill>
                  </a:rPr>
                  <a:t>sendRaven</a:t>
                </a:r>
                <a:r>
                  <a:rPr lang="en-US" altLang="en-US"/>
                  <a:t>(to, body, </a:t>
                </a:r>
                <a:r>
                  <a:rPr lang="en-US" altLang="en-US" sz="2400" b="1">
                    <a:solidFill>
                      <a:srgbClr val="FF0000"/>
                    </a:solidFill>
                  </a:rPr>
                  <a:t>subject = 'New Raven Mail'</a:t>
                </a:r>
                <a:r>
                  <a:rPr lang="en-US" altLang="en-US"/>
                  <a:t>) {</a:t>
                </a:r>
                <a:br>
                  <a:rPr lang="en-US" altLang="en-US"/>
                </a:br>
                <a:r>
                  <a:rPr lang="en-US" altLang="en-US"/>
                  <a:t>    </a:t>
                </a:r>
                <a:r>
                  <a:rPr lang="en-US" altLang="en-US" i="1"/>
                  <a:t>console</a:t>
                </a:r>
                <a:r>
                  <a:rPr lang="en-US" altLang="en-US"/>
                  <a:t>.log(`Sending mail with subject "${subject}"`);</a:t>
                </a:r>
                <a:br>
                  <a:rPr lang="en-US" altLang="en-US"/>
                </a:br>
                <a:r>
                  <a:rPr lang="en-US" altLang="en-US"/>
                  <a:t>}</a:t>
                </a:r>
                <a:br>
                  <a:rPr lang="en-US" altLang="en-US"/>
                </a:br>
                <a:br>
                  <a:rPr lang="en-US" altLang="en-US"/>
                </a:br>
                <a:r>
                  <a:rPr lang="en-US" altLang="en-US"/>
                  <a:t>var </a:t>
                </a:r>
                <a:r>
                  <a:rPr lang="en-US" altLang="en-US" i="1"/>
                  <a:t>recipients </a:t>
                </a:r>
                <a:r>
                  <a:rPr lang="en-US" altLang="en-US"/>
                  <a:t>= ['Lord Commander&lt;lord.commander@castleblack.org',</a:t>
                </a:r>
                <a:br>
                  <a:rPr lang="en-US" altLang="en-US"/>
                </a:br>
                <a:r>
                  <a:rPr lang="en-US" altLang="en-US"/>
                  <a:t>                          'Maester&lt;maester@castleblack.org'];</a:t>
                </a:r>
                <a:br>
                  <a:rPr lang="en-US" altLang="en-US"/>
                </a:br>
                <a:endParaRPr lang="en-US" altLang="en-US"/>
              </a:p>
              <a:p>
                <a:pPr lvl="1" eaLnBrk="1" hangingPunct="1"/>
                <a:r>
                  <a:rPr lang="en-US" altLang="en-US">
                    <a:solidFill>
                      <a:srgbClr val="00B050"/>
                    </a:solidFill>
                  </a:rPr>
                  <a:t>// Sending mail with subject "New Raven Mail"</a:t>
                </a:r>
                <a:br>
                  <a:rPr lang="en-US" altLang="en-US"/>
                </a:br>
                <a:r>
                  <a:rPr lang="en-US" altLang="en-US" i="1"/>
                  <a:t>sendRaven</a:t>
                </a:r>
                <a:r>
                  <a:rPr lang="en-US" altLang="en-US"/>
                  <a:t>(</a:t>
                </a:r>
                <a:r>
                  <a:rPr lang="en-US" altLang="en-US" i="1"/>
                  <a:t>recipients</a:t>
                </a:r>
                <a:r>
                  <a:rPr lang="en-US" altLang="en-US"/>
                  <a:t>, "The winter is coming");</a:t>
                </a:r>
              </a:p>
              <a:p>
                <a:pPr lvl="1" eaLnBrk="1" hangingPunct="1"/>
                <a:endParaRPr lang="en-US" altLang="en-US"/>
              </a:p>
              <a:p>
                <a:pPr lvl="1" eaLnBrk="1" hangingPunct="1"/>
                <a:r>
                  <a:rPr lang="en-US" altLang="en-US">
                    <a:solidFill>
                      <a:srgbClr val="00B050"/>
                    </a:solidFill>
                  </a:rPr>
                  <a:t>// Sending mail with subject "New Raven Mail" </a:t>
                </a:r>
                <a:br>
                  <a:rPr lang="en-US" altLang="en-US"/>
                </a:br>
                <a:r>
                  <a:rPr lang="en-US" altLang="en-US" i="1"/>
                  <a:t>sendRaven</a:t>
                </a:r>
                <a:r>
                  <a:rPr lang="en-US" altLang="en-US"/>
                  <a:t>(</a:t>
                </a:r>
                <a:r>
                  <a:rPr lang="en-US" altLang="en-US" i="1"/>
                  <a:t>recipients</a:t>
                </a:r>
                <a:r>
                  <a:rPr lang="en-US" altLang="en-US"/>
                  <a:t>, "The winter is coming", </a:t>
                </a:r>
                <a:r>
                  <a:rPr lang="en-US" altLang="en-US" sz="2400" b="1">
                    <a:solidFill>
                      <a:srgbClr val="FF0000"/>
                    </a:solidFill>
                  </a:rPr>
                  <a:t>undefined</a:t>
                </a:r>
                <a:r>
                  <a:rPr lang="en-US" altLang="en-US"/>
                  <a:t>);</a:t>
                </a:r>
              </a:p>
              <a:p>
                <a:pPr lvl="1" eaLnBrk="1" hangingPunct="1"/>
                <a:endParaRPr lang="en-US" altLang="en-US"/>
              </a:p>
              <a:p>
                <a:pPr lvl="1" eaLnBrk="1" hangingPunct="1"/>
                <a:r>
                  <a:rPr lang="en-US" altLang="en-US">
                    <a:solidFill>
                      <a:srgbClr val="00B050"/>
                    </a:solidFill>
                  </a:rPr>
                  <a:t>// Sending mail with subject “Winter Sale!" </a:t>
                </a:r>
                <a:br>
                  <a:rPr lang="en-US" altLang="en-US"/>
                </a:br>
                <a:r>
                  <a:rPr lang="en-US" altLang="en-US" i="1"/>
                  <a:t>sendRaven</a:t>
                </a:r>
                <a:r>
                  <a:rPr lang="en-US" altLang="en-US"/>
                  <a:t>(</a:t>
                </a:r>
                <a:r>
                  <a:rPr lang="en-US" altLang="en-US" i="1"/>
                  <a:t>recipients</a:t>
                </a:r>
                <a:r>
                  <a:rPr lang="en-US" altLang="en-US"/>
                  <a:t>, "The winter is coming", </a:t>
                </a:r>
                <a:r>
                  <a:rPr lang="en-US" altLang="en-US" sz="2400" b="1">
                    <a:solidFill>
                      <a:srgbClr val="FF0000"/>
                    </a:solidFill>
                  </a:rPr>
                  <a:t>“Winter Sale!"</a:t>
                </a:r>
                <a:r>
                  <a:rPr lang="en-US" altLang="en-US"/>
                  <a:t>);</a:t>
                </a:r>
              </a:p>
            </p:txBody>
          </p:sp>
          <p:sp>
            <p:nvSpPr>
              <p:cNvPr id="51213" name="Rectangle 12">
                <a:extLst>
                  <a:ext uri="{FF2B5EF4-FFF2-40B4-BE49-F238E27FC236}">
                    <a16:creationId xmlns:a16="http://schemas.microsoft.com/office/drawing/2014/main" id="{9D229057-46AF-42AD-93FC-CDA499259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1211" name="Rectangle 13">
              <a:extLst>
                <a:ext uri="{FF2B5EF4-FFF2-40B4-BE49-F238E27FC236}">
                  <a16:creationId xmlns:a16="http://schemas.microsoft.com/office/drawing/2014/main" id="{EC34E446-DC8A-4628-BAB1-5F4CD2107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" y="60"/>
              <a:ext cx="4696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</p:grpSp>
      <p:sp>
        <p:nvSpPr>
          <p:cNvPr id="51209" name="Rectangle 8">
            <a:extLst>
              <a:ext uri="{FF2B5EF4-FFF2-40B4-BE49-F238E27FC236}">
                <a16:creationId xmlns:a16="http://schemas.microsoft.com/office/drawing/2014/main" id="{E876F9E6-5F00-46D0-836C-2790C91F9FD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1005CDC-8B5A-4BAE-B49F-E54CE046CC3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405F832F-F9CC-4949-84A3-C18468B7DE7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D4EE3E01-2CB9-4146-BE10-3A608C4ADDD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>
            <a:extLst>
              <a:ext uri="{FF2B5EF4-FFF2-40B4-BE49-F238E27FC236}">
                <a16:creationId xmlns:a16="http://schemas.microsoft.com/office/drawing/2014/main" id="{F35F1EB5-F931-41EB-AC0B-44113D208BB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4C12429-69AD-4BC3-80FD-7A880EF4D79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7FC0985C-CCB1-45B9-AA63-3339FD05DF6B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are available to consequent default parameters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601C2A5-08F0-4017-81BA-EAE55BB7DD3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2232" name="AutoShape 11">
            <a:extLst>
              <a:ext uri="{FF2B5EF4-FFF2-40B4-BE49-F238E27FC236}">
                <a16:creationId xmlns:a16="http://schemas.microsoft.com/office/drawing/2014/main" id="{27D03EDA-984F-4E95-92F1-E2FF9942CA15}"/>
              </a:ext>
            </a:extLst>
          </p:cNvPr>
          <p:cNvSpPr>
            <a:spLocks/>
          </p:cNvSpPr>
          <p:nvPr/>
        </p:nvSpPr>
        <p:spPr bwMode="auto">
          <a:xfrm>
            <a:off x="736600" y="2971800"/>
            <a:ext cx="8458200" cy="3189288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runWeirdCalc</a:t>
            </a:r>
            <a:r>
              <a:rPr lang="en-US" altLang="en-US" sz="1600"/>
              <a:t>(a, b, c = 42, </a:t>
            </a:r>
            <a:r>
              <a:rPr lang="en-US" altLang="en-US" sz="2000" b="1">
                <a:solidFill>
                  <a:srgbClr val="FF0000"/>
                </a:solidFill>
              </a:rPr>
              <a:t>d = c / 2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console.log(`Calculation yields: ${a * b + c + d} (${a} * ${b} + ${c} + ${d})`;</a:t>
            </a:r>
          </a:p>
          <a:p>
            <a:pPr lvl="1" eaLnBrk="1" hangingPunct="1"/>
            <a:r>
              <a:rPr lang="en-US" altLang="en-US" sz="1600"/>
              <a:t>    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/>
              <a:t>runWeirdCalc();  </a:t>
            </a:r>
            <a:r>
              <a:rPr lang="en-US" altLang="en-US" sz="1600">
                <a:solidFill>
                  <a:srgbClr val="00B050"/>
                </a:solidFill>
              </a:rPr>
              <a:t>// Calculation yields: NaN (undefined * undefined + 42 + 21)</a:t>
            </a:r>
            <a:br>
              <a:rPr lang="en-US" altLang="en-US" sz="1600">
                <a:solidFill>
                  <a:srgbClr val="00B050"/>
                </a:solidFill>
              </a:rPr>
            </a:br>
            <a:r>
              <a:rPr lang="en-US" altLang="en-US" sz="1600"/>
              <a:t>runWeirdCalc(1);  </a:t>
            </a:r>
            <a:r>
              <a:rPr lang="en-US" altLang="en-US" sz="1600">
                <a:solidFill>
                  <a:srgbClr val="00B050"/>
                </a:solidFill>
              </a:rPr>
              <a:t>// Calculation yields: NaN (1 * undefined + 42 + 21)</a:t>
            </a:r>
          </a:p>
          <a:p>
            <a:pPr lvl="1" eaLnBrk="1" hangingPunct="1"/>
            <a:r>
              <a:rPr lang="en-US" altLang="en-US" sz="1600"/>
              <a:t>runWeirdCalc(1, 2);  </a:t>
            </a:r>
            <a:r>
              <a:rPr lang="en-US" altLang="en-US" sz="1600">
                <a:solidFill>
                  <a:srgbClr val="00B050"/>
                </a:solidFill>
              </a:rPr>
              <a:t>// Calculation yields: 65 (1 * 2 + 42 + 21)</a:t>
            </a:r>
          </a:p>
          <a:p>
            <a:pPr lvl="1" eaLnBrk="1" hangingPunct="1"/>
            <a:r>
              <a:rPr lang="en-US" altLang="en-US" sz="1600"/>
              <a:t>runWeirdCalc(1, 2, 3);  </a:t>
            </a:r>
            <a:r>
              <a:rPr lang="en-US" altLang="en-US" sz="1600">
                <a:solidFill>
                  <a:srgbClr val="00B050"/>
                </a:solidFill>
              </a:rPr>
              <a:t>// Calculation yields: 6.5 (1 * 2 + 3 + 1.5)</a:t>
            </a:r>
          </a:p>
          <a:p>
            <a:pPr lvl="1" eaLnBrk="1" hangingPunct="1"/>
            <a:r>
              <a:rPr lang="en-US" altLang="en-US" sz="1600"/>
              <a:t>runWeirdCalc(1, 2, 3, 4);  </a:t>
            </a:r>
            <a:r>
              <a:rPr lang="en-US" altLang="en-US" sz="1600">
                <a:solidFill>
                  <a:srgbClr val="00B050"/>
                </a:solidFill>
              </a:rPr>
              <a:t>// Calculation yields: 9 (1 * 2 + 3 + 4)</a:t>
            </a:r>
          </a:p>
          <a:p>
            <a:pPr lvl="1" eaLnBrk="1" hangingPunct="1"/>
            <a:endParaRPr lang="en-US" altLang="en-US" sz="1600"/>
          </a:p>
        </p:txBody>
      </p:sp>
      <p:sp>
        <p:nvSpPr>
          <p:cNvPr id="52233" name="Rectangle 8">
            <a:extLst>
              <a:ext uri="{FF2B5EF4-FFF2-40B4-BE49-F238E27FC236}">
                <a16:creationId xmlns:a16="http://schemas.microsoft.com/office/drawing/2014/main" id="{AB9BC928-454A-4F81-AE2B-FE08AE5E80B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B46300D-F7E4-4C28-92F1-85CF74E35CB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CF1903A1-9F24-4271-8267-989766B5465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>
            <a:extLst>
              <a:ext uri="{FF2B5EF4-FFF2-40B4-BE49-F238E27FC236}">
                <a16:creationId xmlns:a16="http://schemas.microsoft.com/office/drawing/2014/main" id="{4FE9EF34-D979-48CE-AB84-F55DEECBAD9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>
            <a:extLst>
              <a:ext uri="{FF2B5EF4-FFF2-40B4-BE49-F238E27FC236}">
                <a16:creationId xmlns:a16="http://schemas.microsoft.com/office/drawing/2014/main" id="{C52A214D-D3A1-4C26-B546-F41A0E35647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BE74AF7-88FD-4215-A29E-D7B463A1B52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E03A8915-82D0-408D-A7E7-6F6B2550099C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can even accept other default values, such as function calls,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and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arguments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object</a:t>
            </a:r>
            <a:endParaRPr lang="en-US" altLang="en-US" sz="2000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9D64DC42-E32D-4B1D-80D7-64E19AB8F69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3256" name="AutoShape 11">
            <a:extLst>
              <a:ext uri="{FF2B5EF4-FFF2-40B4-BE49-F238E27FC236}">
                <a16:creationId xmlns:a16="http://schemas.microsoft.com/office/drawing/2014/main" id="{8978F98D-A0C9-4B06-8441-47ED377AD2A8}"/>
              </a:ext>
            </a:extLst>
          </p:cNvPr>
          <p:cNvSpPr>
            <a:spLocks/>
          </p:cNvSpPr>
          <p:nvPr/>
        </p:nvSpPr>
        <p:spPr bwMode="auto">
          <a:xfrm>
            <a:off x="736600" y="3048000"/>
            <a:ext cx="8458200" cy="35052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getD</a:t>
            </a:r>
            <a:r>
              <a:rPr lang="en-US" altLang="en-US" sz="1600"/>
              <a:t>() {</a:t>
            </a:r>
            <a:br>
              <a:rPr lang="en-US" altLang="en-US" sz="1600"/>
            </a:br>
            <a:r>
              <a:rPr lang="en-US" altLang="en-US" sz="1600"/>
              <a:t>    return "You got Dee!"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checkThisOut</a:t>
            </a:r>
            <a:r>
              <a:rPr lang="en-US" altLang="en-US" sz="1600"/>
              <a:t>(a, b = 5, c = b, d = </a:t>
            </a:r>
            <a:r>
              <a:rPr lang="en-US" altLang="en-US" sz="1600" b="1" i="1">
                <a:solidFill>
                  <a:srgbClr val="FF0000"/>
                </a:solidFill>
              </a:rPr>
              <a:t>getD</a:t>
            </a:r>
            <a:r>
              <a:rPr lang="en-US" altLang="en-US" sz="1600" b="1">
                <a:solidFill>
                  <a:srgbClr val="FF0000"/>
                </a:solidFill>
              </a:rPr>
              <a:t>()</a:t>
            </a:r>
            <a:r>
              <a:rPr lang="en-US" altLang="en-US" sz="1600"/>
              <a:t>, e = </a:t>
            </a:r>
            <a:r>
              <a:rPr lang="en-US" altLang="en-US" sz="1600" b="1">
                <a:solidFill>
                  <a:srgbClr val="FF0000"/>
                </a:solidFill>
              </a:rPr>
              <a:t>this</a:t>
            </a:r>
            <a:r>
              <a:rPr lang="en-US" altLang="en-US" sz="1600"/>
              <a:t>,</a:t>
            </a:r>
            <a:br>
              <a:rPr lang="en-US" altLang="en-US" sz="1600"/>
            </a:br>
            <a:r>
              <a:rPr lang="en-US" altLang="en-US" sz="1600"/>
              <a:t>                      f = </a:t>
            </a:r>
            <a:r>
              <a:rPr lang="en-US" altLang="en-US" sz="1600" b="1">
                <a:solidFill>
                  <a:srgbClr val="FF0000"/>
                </a:solidFill>
              </a:rPr>
              <a:t>arguments</a:t>
            </a:r>
            <a:r>
              <a:rPr lang="en-US" altLang="en-US" sz="1600"/>
              <a:t>, g = </a:t>
            </a:r>
            <a:r>
              <a:rPr lang="en-US" altLang="en-US" sz="1600" b="1">
                <a:solidFill>
                  <a:srgbClr val="FF0000"/>
                </a:solidFill>
              </a:rPr>
              <a:t>this.whatsThis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return [a,b,c,d,e,f,g];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["Whoa", 5, 5, "You got Dee!", Window, Arguments[1], undefined]</a:t>
            </a:r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(Note: Arguments only contains “Whoa”)</a:t>
            </a:r>
            <a:br>
              <a:rPr lang="en-US" altLang="en-US" sz="1600"/>
            </a:br>
            <a:r>
              <a:rPr lang="en-US" altLang="en-US" sz="1600"/>
              <a:t>console.log(</a:t>
            </a:r>
            <a:r>
              <a:rPr lang="en-US" altLang="en-US" sz="1600" i="1"/>
              <a:t>checkThisOut</a:t>
            </a:r>
            <a:r>
              <a:rPr lang="en-US" altLang="en-US" sz="1600"/>
              <a:t>("Whoa")); </a:t>
            </a:r>
          </a:p>
        </p:txBody>
      </p:sp>
      <p:sp>
        <p:nvSpPr>
          <p:cNvPr id="53257" name="Rectangle 8">
            <a:extLst>
              <a:ext uri="{FF2B5EF4-FFF2-40B4-BE49-F238E27FC236}">
                <a16:creationId xmlns:a16="http://schemas.microsoft.com/office/drawing/2014/main" id="{BCE3C54F-95A7-4425-9C6E-C87FEF5D50B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9649069-BACB-4A1B-94B6-AA2002069B9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39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BA9D987-735F-41BE-88B8-1B696C2A04B4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D6264D9-DD8D-42B6-8F29-88678581D44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>
            <a:extLst>
              <a:ext uri="{FF2B5EF4-FFF2-40B4-BE49-F238E27FC236}">
                <a16:creationId xmlns:a16="http://schemas.microsoft.com/office/drawing/2014/main" id="{9DD40AB1-1FD7-4561-B679-A3A9AE1141D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4">
            <a:extLst>
              <a:ext uri="{FF2B5EF4-FFF2-40B4-BE49-F238E27FC236}">
                <a16:creationId xmlns:a16="http://schemas.microsoft.com/office/drawing/2014/main" id="{56114B82-7507-4BA6-899E-4EDFB9E785C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283CA32-2EC7-46CE-BD84-3970D208EA1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F2FE67DE-5ED5-4237-A0AF-973EF7B7ECB5}"/>
              </a:ext>
            </a:extLst>
          </p:cNvPr>
          <p:cNvSpPr>
            <a:spLocks/>
          </p:cNvSpPr>
          <p:nvPr/>
        </p:nvSpPr>
        <p:spPr bwMode="auto">
          <a:xfrm>
            <a:off x="1003300" y="20955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ECMAScript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(or ES)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trademarked scripting language specification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Owned by ECMA International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 International</a:t>
            </a: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uropean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omputer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anufacturers </a:t>
            </a: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ssociation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private, non-profit international standards organization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Develop standards &amp; reports to facilitate and standardize the use of information communication technology and consumer electronics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Members: Adobe, HP, Google, IBM, PayPal, MS, Intel, Hitachi, …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Spec implementations include: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JavaScript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ActionScript (Macromedia)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JScript (Microsoft)</a:t>
            </a:r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FA148C22-64E8-4239-9FA6-38908E245EB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 Who?</a:t>
            </a:r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5CAB4629-A20A-49BD-8D3E-34A3C5DA8191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4B0065C-005E-4777-BC68-2800277D311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6959DF12-A301-4836-A414-44E332BD236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>
            <a:extLst>
              <a:ext uri="{FF2B5EF4-FFF2-40B4-BE49-F238E27FC236}">
                <a16:creationId xmlns:a16="http://schemas.microsoft.com/office/drawing/2014/main" id="{9938E126-E214-4C10-8F0A-39D9E583F0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>
            <a:extLst>
              <a:ext uri="{FF2B5EF4-FFF2-40B4-BE49-F238E27FC236}">
                <a16:creationId xmlns:a16="http://schemas.microsoft.com/office/drawing/2014/main" id="{0E9FED6D-4DC4-4B0C-9820-D6675655EFA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6A2DD4C-1D3F-4805-8144-E947D5C44EA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9B71B98A-6733-4659-A5B4-EF4663827782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opposed to other languages (C# et al.), defaults can be provided to any parameter(s), not necessarily consecutive or in any particular order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A62EF4C9-EA31-45E1-BFF9-8D48824B05A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4280" name="AutoShape 11">
            <a:extLst>
              <a:ext uri="{FF2B5EF4-FFF2-40B4-BE49-F238E27FC236}">
                <a16:creationId xmlns:a16="http://schemas.microsoft.com/office/drawing/2014/main" id="{ECAA27A0-6D11-491A-84EE-9201E7D8E98E}"/>
              </a:ext>
            </a:extLst>
          </p:cNvPr>
          <p:cNvSpPr>
            <a:spLocks/>
          </p:cNvSpPr>
          <p:nvPr/>
        </p:nvSpPr>
        <p:spPr bwMode="auto">
          <a:xfrm>
            <a:off x="812800" y="3657600"/>
            <a:ext cx="8458200" cy="2209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function </a:t>
            </a:r>
            <a:r>
              <a:rPr lang="en-US" altLang="en-US" sz="1600" b="1" i="1">
                <a:solidFill>
                  <a:srgbClr val="0070C0"/>
                </a:solidFill>
              </a:rPr>
              <a:t>func </a:t>
            </a:r>
            <a:r>
              <a:rPr lang="en-US" altLang="en-US" sz="1600"/>
              <a:t>(a = 42, b, c = a, d, e = “Cool”) {</a:t>
            </a:r>
            <a:br>
              <a:rPr lang="en-US" altLang="en-US" sz="1600"/>
            </a:br>
            <a:r>
              <a:rPr lang="en-US" altLang="en-US" sz="1600"/>
              <a:t>    return [a,b,c,d,e];</a:t>
            </a:r>
            <a:br>
              <a:rPr lang="en-US" altLang="en-US" sz="1600"/>
            </a:br>
            <a:r>
              <a:rPr lang="en-US" altLang="en-US" sz="1600"/>
              <a:t>}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console.log(func(undefined, 15, “Yeah”));</a:t>
            </a:r>
            <a:r>
              <a:rPr lang="en-US" altLang="en-US" sz="1600">
                <a:solidFill>
                  <a:srgbClr val="00B050"/>
                </a:solidFill>
              </a:rPr>
              <a:t> // [42, 15, "Yeah", undefined, "Cool"] </a:t>
            </a:r>
            <a:br>
              <a:rPr lang="en-US" altLang="en-US" sz="1600"/>
            </a:br>
            <a:endParaRPr lang="en-US" altLang="en-US" sz="1600"/>
          </a:p>
        </p:txBody>
      </p:sp>
      <p:sp>
        <p:nvSpPr>
          <p:cNvPr id="54281" name="Rectangle 8">
            <a:extLst>
              <a:ext uri="{FF2B5EF4-FFF2-40B4-BE49-F238E27FC236}">
                <a16:creationId xmlns:a16="http://schemas.microsoft.com/office/drawing/2014/main" id="{19CAFE8B-F429-4865-885A-36D012D06A8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FE0E393-F6D6-4120-AA45-79333CAE884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C1024307-0D4C-4014-8635-9D3DEF4DBA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>
            <a:extLst>
              <a:ext uri="{FF2B5EF4-FFF2-40B4-BE49-F238E27FC236}">
                <a16:creationId xmlns:a16="http://schemas.microsoft.com/office/drawing/2014/main" id="{D335E5F9-A9CA-4F56-9CC5-079FA0B205B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4">
            <a:extLst>
              <a:ext uri="{FF2B5EF4-FFF2-40B4-BE49-F238E27FC236}">
                <a16:creationId xmlns:a16="http://schemas.microsoft.com/office/drawing/2014/main" id="{86B05364-66B6-4739-ABFF-0196603C592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8E51BC6-CF91-43F0-A891-F7797B6BED4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59106817-FC23-41E5-82F1-F0D1DF8A9AE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Destructured parameter with default value assignment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386BB23E-3203-4ACC-82E4-E681CF4810F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Parameters – cont.</a:t>
            </a:r>
          </a:p>
        </p:txBody>
      </p:sp>
      <p:sp>
        <p:nvSpPr>
          <p:cNvPr id="55304" name="AutoShape 11">
            <a:extLst>
              <a:ext uri="{FF2B5EF4-FFF2-40B4-BE49-F238E27FC236}">
                <a16:creationId xmlns:a16="http://schemas.microsoft.com/office/drawing/2014/main" id="{36112395-EB02-44D2-BC28-67F580FCD03F}"/>
              </a:ext>
            </a:extLst>
          </p:cNvPr>
          <p:cNvSpPr>
            <a:spLocks/>
          </p:cNvSpPr>
          <p:nvPr/>
        </p:nvSpPr>
        <p:spPr bwMode="auto">
          <a:xfrm>
            <a:off x="812800" y="3200400"/>
            <a:ext cx="8458200" cy="28956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function </a:t>
            </a:r>
            <a:r>
              <a:rPr lang="en-US" altLang="en-US" sz="2400" b="1" i="1">
                <a:solidFill>
                  <a:srgbClr val="0070C0"/>
                </a:solidFill>
              </a:rPr>
              <a:t>func</a:t>
            </a:r>
            <a:r>
              <a:rPr lang="en-US" altLang="en-US" sz="2400"/>
              <a:t>([x, y] = [1, 2], {z: z} = {z: 3}) { </a:t>
            </a:r>
          </a:p>
          <a:p>
            <a:pPr lvl="1" eaLnBrk="1" hangingPunct="1"/>
            <a:r>
              <a:rPr lang="en-US" altLang="en-US" sz="2400"/>
              <a:t>  return x + y + z; </a:t>
            </a:r>
          </a:p>
          <a:p>
            <a:pPr lvl="1" eaLnBrk="1" hangingPunct="1"/>
            <a:r>
              <a:rPr lang="en-US" altLang="en-US" sz="2400"/>
              <a:t>}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func(); </a:t>
            </a:r>
            <a:r>
              <a:rPr lang="en-US" altLang="en-US" sz="2400">
                <a:solidFill>
                  <a:srgbClr val="00B050"/>
                </a:solidFill>
              </a:rPr>
              <a:t>// 6</a:t>
            </a:r>
          </a:p>
        </p:txBody>
      </p:sp>
      <p:sp>
        <p:nvSpPr>
          <p:cNvPr id="55305" name="Rectangle 8">
            <a:extLst>
              <a:ext uri="{FF2B5EF4-FFF2-40B4-BE49-F238E27FC236}">
                <a16:creationId xmlns:a16="http://schemas.microsoft.com/office/drawing/2014/main" id="{9F763815-A0B6-4FFD-9939-9B16171084B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D8228B2-91BE-42ED-AEAB-D6A2D783409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>
            <a:extLst>
              <a:ext uri="{FF2B5EF4-FFF2-40B4-BE49-F238E27FC236}">
                <a16:creationId xmlns:a16="http://schemas.microsoft.com/office/drawing/2014/main" id="{F055FD40-BED5-4861-AC66-500FD69F4B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>
            <a:extLst>
              <a:ext uri="{FF2B5EF4-FFF2-40B4-BE49-F238E27FC236}">
                <a16:creationId xmlns:a16="http://schemas.microsoft.com/office/drawing/2014/main" id="{E6358FBF-72E1-487A-9065-1471F8A819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4">
            <a:extLst>
              <a:ext uri="{FF2B5EF4-FFF2-40B4-BE49-F238E27FC236}">
                <a16:creationId xmlns:a16="http://schemas.microsoft.com/office/drawing/2014/main" id="{AE17AFFE-0D1C-4964-9C67-4E7E493331F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5164325-ADCA-4D36-9BC4-F219CEC8F31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8265C2A1-77A7-4029-B13F-EDF1067EC604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ES6 introduces the ability to define object property names based on computed keys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400"/>
              <a:t> 	</a:t>
            </a:r>
            <a:r>
              <a:rPr lang="en-US" altLang="en-US" sz="2800"/>
              <a:t> </a:t>
            </a:r>
            <a:r>
              <a:rPr lang="en-US" altLang="en-US" sz="2400"/>
              <a:t>obj[{computed_expression}] = {value}</a:t>
            </a:r>
            <a:br>
              <a:rPr lang="en-US" altLang="en-US" sz="2400"/>
            </a:br>
            <a:r>
              <a:rPr lang="en-US" altLang="en-US" sz="2400"/>
              <a:t>         </a:t>
            </a:r>
            <a:br>
              <a:rPr lang="en-US" altLang="en-US" sz="2400"/>
            </a:br>
            <a:r>
              <a:rPr lang="en-US" altLang="en-US" sz="2400"/>
              <a:t>        // usage in object literals </a:t>
            </a:r>
            <a:br>
              <a:rPr lang="en-US" altLang="en-US" sz="2400"/>
            </a:br>
            <a:r>
              <a:rPr lang="en-US" altLang="en-US" sz="2400"/>
              <a:t>        obj = {</a:t>
            </a:r>
            <a:br>
              <a:rPr lang="en-US" altLang="en-US" sz="2400"/>
            </a:br>
            <a:r>
              <a:rPr lang="en-US" altLang="en-US" sz="2400"/>
              <a:t>              [{computed_expression}]: {value}</a:t>
            </a:r>
            <a:br>
              <a:rPr lang="en-US" altLang="en-US" sz="2400"/>
            </a:br>
            <a:r>
              <a:rPr lang="en-US" altLang="en-US" sz="2400"/>
              <a:t>        };</a:t>
            </a:r>
            <a:endParaRPr lang="en-US" altLang="en-US" sz="20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617183B8-9E12-41FB-A096-EBE9A29930E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Computed Property Names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96FE8536-D170-4CC3-9265-194A60AF716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4EFEAE7-A95D-41E0-AE3D-5CE33C282E5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0B8AACEA-5B29-403C-9DD8-090565922F2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>
            <a:extLst>
              <a:ext uri="{FF2B5EF4-FFF2-40B4-BE49-F238E27FC236}">
                <a16:creationId xmlns:a16="http://schemas.microsoft.com/office/drawing/2014/main" id="{545F96A9-455D-42F0-864E-C75C2F4A593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4">
            <a:extLst>
              <a:ext uri="{FF2B5EF4-FFF2-40B4-BE49-F238E27FC236}">
                <a16:creationId xmlns:a16="http://schemas.microsoft.com/office/drawing/2014/main" id="{AC0B155A-9A68-4793-B364-F42552D5D19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9A82CE9-AD8A-42C3-8B6E-A33F9D76453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233B3D8C-B594-4768-834D-5EC53B6872F3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2AF01EB0-5A4C-4A00-883D-EB5660F7F286}"/>
              </a:ext>
            </a:extLst>
          </p:cNvPr>
          <p:cNvSpPr>
            <a:spLocks/>
          </p:cNvSpPr>
          <p:nvPr/>
        </p:nvSpPr>
        <p:spPr bwMode="auto">
          <a:xfrm>
            <a:off x="1498600" y="10668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</a:t>
            </a:r>
          </a:p>
        </p:txBody>
      </p:sp>
      <p:sp>
        <p:nvSpPr>
          <p:cNvPr id="60424" name="AutoShape 11">
            <a:extLst>
              <a:ext uri="{FF2B5EF4-FFF2-40B4-BE49-F238E27FC236}">
                <a16:creationId xmlns:a16="http://schemas.microsoft.com/office/drawing/2014/main" id="{8021F175-C83D-4486-81C5-6D76ABCD1CA6}"/>
              </a:ext>
            </a:extLst>
          </p:cNvPr>
          <p:cNvSpPr>
            <a:spLocks/>
          </p:cNvSpPr>
          <p:nvPr/>
        </p:nvSpPr>
        <p:spPr bwMode="auto">
          <a:xfrm>
            <a:off x="736600" y="1676400"/>
            <a:ext cx="8458200" cy="4876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400"/>
              <a:t>var </a:t>
            </a:r>
            <a:r>
              <a:rPr lang="en-US" altLang="en-US" sz="1400" i="1"/>
              <a:t>x </a:t>
            </a:r>
            <a:r>
              <a:rPr lang="en-US" altLang="en-US" sz="1400"/>
              <a:t>= 100, </a:t>
            </a:r>
            <a:r>
              <a:rPr lang="en-US" altLang="en-US" sz="1400" i="1"/>
              <a:t>y </a:t>
            </a:r>
            <a:r>
              <a:rPr lang="en-US" altLang="en-US" sz="1400"/>
              <a:t>= "abc";</a:t>
            </a:r>
          </a:p>
          <a:p>
            <a:pPr lvl="1" eaLnBrk="1" hangingPunct="1"/>
            <a:br>
              <a:rPr lang="en-US" altLang="en-US" sz="1400"/>
            </a:br>
            <a:r>
              <a:rPr lang="en-US" altLang="en-US" sz="1400"/>
              <a:t>function </a:t>
            </a:r>
            <a:r>
              <a:rPr lang="en-US" altLang="en-US" sz="1400" b="1" i="1"/>
              <a:t>getPropName</a:t>
            </a:r>
            <a:r>
              <a:rPr lang="en-US" altLang="en-US" sz="1400"/>
              <a:t>() {</a:t>
            </a:r>
            <a:br>
              <a:rPr lang="en-US" altLang="en-US" sz="1400"/>
            </a:br>
            <a:r>
              <a:rPr lang="en-US" altLang="en-US" sz="1400"/>
              <a:t>    return ++</a:t>
            </a:r>
            <a:r>
              <a:rPr lang="en-US" altLang="en-US" sz="1400" i="1"/>
              <a:t>x</a:t>
            </a:r>
            <a:r>
              <a:rPr lang="en-US" altLang="en-US" sz="1400"/>
              <a:t>;</a:t>
            </a:r>
            <a:br>
              <a:rPr lang="en-US" altLang="en-US" sz="1400"/>
            </a:br>
            <a:r>
              <a:rPr lang="en-US" altLang="en-US" sz="1400"/>
              <a:t>}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 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 object literal 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</a:t>
            </a:r>
            <a:br>
              <a:rPr lang="en-US" altLang="en-US" sz="1400"/>
            </a:br>
            <a:r>
              <a:rPr lang="en-US" altLang="en-US" sz="1400"/>
              <a:t>var </a:t>
            </a:r>
            <a:r>
              <a:rPr lang="en-US" altLang="en-US" sz="1400" b="1" i="1">
                <a:solidFill>
                  <a:srgbClr val="0070C0"/>
                </a:solidFill>
              </a:rPr>
              <a:t>literal</a:t>
            </a:r>
            <a:r>
              <a:rPr lang="en-US" altLang="en-US" sz="1400" i="1"/>
              <a:t> </a:t>
            </a:r>
            <a:r>
              <a:rPr lang="en-US" altLang="en-US" sz="1400"/>
              <a:t>= {</a:t>
            </a:r>
            <a:br>
              <a:rPr lang="en-US" altLang="en-US" sz="1400"/>
            </a:br>
            <a:r>
              <a:rPr lang="en-US" altLang="en-US" sz="1400"/>
              <a:t>    </a:t>
            </a:r>
            <a:r>
              <a:rPr lang="en-US" altLang="en-US" b="1">
                <a:solidFill>
                  <a:srgbClr val="FF0000"/>
                </a:solidFill>
              </a:rPr>
              <a:t>["prop_" + </a:t>
            </a:r>
            <a:r>
              <a:rPr lang="en-US" altLang="en-US" b="1" i="1">
                <a:solidFill>
                  <a:srgbClr val="FF0000"/>
                </a:solidFill>
              </a:rPr>
              <a:t>getPropName</a:t>
            </a:r>
            <a:r>
              <a:rPr lang="en-US" altLang="en-US" b="1">
                <a:solidFill>
                  <a:srgbClr val="FF0000"/>
                </a:solidFill>
              </a:rPr>
              <a:t>()]</a:t>
            </a:r>
            <a:r>
              <a:rPr lang="en-US" altLang="en-US" sz="1400"/>
              <a:t>: "Example 1",</a:t>
            </a:r>
            <a:br>
              <a:rPr lang="en-US" altLang="en-US" sz="1400"/>
            </a:br>
            <a:r>
              <a:rPr lang="en-US" altLang="en-US" sz="1400"/>
              <a:t>    </a:t>
            </a:r>
            <a:r>
              <a:rPr lang="en-US" altLang="en-US" b="1">
                <a:solidFill>
                  <a:srgbClr val="FF0000"/>
                </a:solidFill>
              </a:rPr>
              <a:t>["prop_" + y]</a:t>
            </a:r>
            <a:r>
              <a:rPr lang="en-US" altLang="en-US" sz="1400"/>
              <a:t>: "Example 2"</a:t>
            </a:r>
            <a:br>
              <a:rPr lang="en-US" altLang="en-US" sz="1400"/>
            </a:br>
            <a:r>
              <a:rPr lang="en-US" altLang="en-US" sz="1400"/>
              <a:t>};</a:t>
            </a:r>
            <a:br>
              <a:rPr lang="en-US" altLang="en-US" sz="1400"/>
            </a:br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literal</a:t>
            </a:r>
            <a:r>
              <a:rPr lang="en-US" altLang="en-US" sz="1400"/>
              <a:t>);   </a:t>
            </a:r>
            <a:r>
              <a:rPr lang="en-US" altLang="en-US" sz="1400">
                <a:solidFill>
                  <a:srgbClr val="00B050"/>
                </a:solidFill>
              </a:rPr>
              <a:t>// {prop_101: "Example 1", prop_abc: "Example 2"}</a:t>
            </a:r>
          </a:p>
          <a:p>
            <a:pPr lvl="1" eaLnBrk="1" hangingPunct="1"/>
            <a:endParaRPr lang="en-US" altLang="en-US" sz="14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 create a new computed property name (member) on the function object</a:t>
            </a:r>
          </a:p>
          <a:p>
            <a:pPr lvl="1" eaLnBrk="1" hangingPunct="1"/>
            <a:r>
              <a:rPr lang="en-US" altLang="en-US" sz="1400">
                <a:solidFill>
                  <a:srgbClr val="00B050"/>
                </a:solidFill>
              </a:rPr>
              <a:t>//</a:t>
            </a:r>
            <a:endParaRPr lang="en-US" altLang="en-US" sz="1400"/>
          </a:p>
          <a:p>
            <a:pPr lvl="1" eaLnBrk="1" hangingPunct="1"/>
            <a:r>
              <a:rPr lang="en-US" altLang="en-US" sz="1400"/>
              <a:t>getPropName</a:t>
            </a:r>
            <a:r>
              <a:rPr lang="en-US" altLang="en-US" sz="2000" b="1">
                <a:solidFill>
                  <a:srgbClr val="FF0000"/>
                </a:solidFill>
              </a:rPr>
              <a:t>["static_" + getPropName()] </a:t>
            </a:r>
            <a:r>
              <a:rPr lang="en-US" altLang="en-US" sz="1400"/>
              <a:t>= </a:t>
            </a:r>
            <a:r>
              <a:rPr lang="en-US" altLang="en-US" sz="1400" b="1" i="1"/>
              <a:t>y</a:t>
            </a:r>
            <a:r>
              <a:rPr lang="en-US" altLang="en-US" sz="1400"/>
              <a:t>;</a:t>
            </a:r>
            <a:br>
              <a:rPr lang="en-US" altLang="en-US" sz="1400"/>
            </a:br>
            <a:endParaRPr lang="en-US" altLang="en-US" sz="1400"/>
          </a:p>
          <a:p>
            <a:pPr lvl="1" eaLnBrk="1" hangingPunct="1"/>
            <a:r>
              <a:rPr lang="en-US" altLang="en-US" sz="1400" i="1"/>
              <a:t>console</a:t>
            </a:r>
            <a:r>
              <a:rPr lang="en-US" altLang="en-US" sz="1400"/>
              <a:t>.log(getPropName.</a:t>
            </a:r>
            <a:r>
              <a:rPr lang="en-US" altLang="en-US" sz="1400" b="1">
                <a:solidFill>
                  <a:srgbClr val="FF0000"/>
                </a:solidFill>
              </a:rPr>
              <a:t>static_102</a:t>
            </a:r>
            <a:r>
              <a:rPr lang="en-US" altLang="en-US" sz="1400"/>
              <a:t>); </a:t>
            </a:r>
            <a:r>
              <a:rPr lang="en-US" altLang="en-US" sz="1400">
                <a:solidFill>
                  <a:srgbClr val="00B050"/>
                </a:solidFill>
              </a:rPr>
              <a:t>// abc</a:t>
            </a:r>
          </a:p>
          <a:p>
            <a:pPr lvl="1" eaLnBrk="1" hangingPunct="1"/>
            <a:endParaRPr lang="en-US" altLang="en-US" sz="1400">
              <a:solidFill>
                <a:srgbClr val="00B050"/>
              </a:solidFill>
            </a:endParaRPr>
          </a:p>
          <a:p>
            <a:pPr lvl="1" eaLnBrk="1" hangingPunct="1"/>
            <a:endParaRPr lang="en-US" altLang="en-US" sz="1400">
              <a:solidFill>
                <a:srgbClr val="00B050"/>
              </a:solidFill>
            </a:endParaRPr>
          </a:p>
        </p:txBody>
      </p:sp>
      <p:sp>
        <p:nvSpPr>
          <p:cNvPr id="60425" name="Rectangle 8">
            <a:extLst>
              <a:ext uri="{FF2B5EF4-FFF2-40B4-BE49-F238E27FC236}">
                <a16:creationId xmlns:a16="http://schemas.microsoft.com/office/drawing/2014/main" id="{24274170-A4A1-4C94-BA39-AC5BDF4A486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399ECE7-16F6-4441-93A7-41E17CCC2E9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0A99463A-8612-4EB0-9E64-C7A64C7438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>
            <a:extLst>
              <a:ext uri="{FF2B5EF4-FFF2-40B4-BE49-F238E27FC236}">
                <a16:creationId xmlns:a16="http://schemas.microsoft.com/office/drawing/2014/main" id="{AFF7329C-A0E4-4209-9541-78369CEF4B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BDA91FB4-40A0-4EAA-A9ED-587244DD358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E4E5ADF-DF29-4F02-B323-C65DE99C563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5863A350-6E6C-4272-BEDD-80B60DD55BF0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De-structuring literally means breaking up a structure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Expressions that extract array/object data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distinct variables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Two destructuring types are supported: Array and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/>
              <a:t> 	</a:t>
            </a:r>
            <a:r>
              <a:rPr lang="en-US" altLang="en-US" sz="2000">
                <a:solidFill>
                  <a:srgbClr val="0070C0"/>
                </a:solidFill>
              </a:rPr>
              <a:t>// array destructuring assignment</a:t>
            </a:r>
            <a:br>
              <a:rPr lang="en-US" altLang="en-US" sz="2000"/>
            </a:br>
            <a:r>
              <a:rPr lang="en-US" altLang="en-US" sz="2000"/>
              <a:t>	[a, b] = [1, 2];</a:t>
            </a:r>
            <a:r>
              <a:rPr lang="en-US" altLang="en-US" sz="2000">
                <a:solidFill>
                  <a:srgbClr val="00B050"/>
                </a:solidFill>
              </a:rPr>
              <a:t> // a=1, b=2</a:t>
            </a:r>
            <a:br>
              <a:rPr lang="en-US" altLang="en-US" sz="2000">
                <a:solidFill>
                  <a:srgbClr val="00B050"/>
                </a:solidFill>
              </a:rPr>
            </a:br>
            <a:r>
              <a:rPr lang="en-US" altLang="en-US" sz="2000"/>
              <a:t> 	[a, b, ...rest] = [1, 2, 3, 4, 5] </a:t>
            </a:r>
            <a:r>
              <a:rPr lang="en-US" altLang="en-US" sz="2000">
                <a:solidFill>
                  <a:srgbClr val="00B050"/>
                </a:solidFill>
              </a:rPr>
              <a:t>// a=1, b=2, rest= [3,4,5]</a:t>
            </a:r>
            <a:br>
              <a:rPr lang="en-US" altLang="en-US" sz="2000">
                <a:solidFill>
                  <a:srgbClr val="00B050"/>
                </a:solidFill>
              </a:rPr>
            </a:br>
            <a:br>
              <a:rPr lang="en-US" altLang="en-US" sz="2000">
                <a:solidFill>
                  <a:srgbClr val="00B050"/>
                </a:solidFill>
              </a:rPr>
            </a:br>
            <a:r>
              <a:rPr lang="en-US" altLang="en-US" sz="2000">
                <a:solidFill>
                  <a:srgbClr val="00B050"/>
                </a:solidFill>
              </a:rPr>
              <a:t>         </a:t>
            </a:r>
            <a:r>
              <a:rPr lang="en-US" altLang="en-US" sz="2000">
                <a:solidFill>
                  <a:srgbClr val="0070C0"/>
                </a:solidFill>
              </a:rPr>
              <a:t>// object destructuring assignment </a:t>
            </a:r>
            <a:br>
              <a:rPr lang="en-US" altLang="en-US" sz="2000"/>
            </a:br>
            <a:r>
              <a:rPr lang="en-US" altLang="en-US" sz="2000"/>
              <a:t> 	({a, b} = {a:1, b:2}) </a:t>
            </a:r>
            <a:r>
              <a:rPr lang="en-US" altLang="en-US" sz="2000">
                <a:solidFill>
                  <a:srgbClr val="00B050"/>
                </a:solidFill>
              </a:rPr>
              <a:t>// a=1, b=2 </a:t>
            </a:r>
            <a:br>
              <a:rPr lang="en-US" altLang="en-US" sz="2000"/>
            </a:br>
            <a:r>
              <a:rPr lang="en-US" altLang="en-US" sz="2000"/>
              <a:t> 	({a, b, ...rest} = {a:1, b:2, c:3, d:4}); </a:t>
            </a:r>
            <a:r>
              <a:rPr lang="en-US" altLang="en-US" sz="2000">
                <a:solidFill>
                  <a:srgbClr val="00B050"/>
                </a:solidFill>
              </a:rPr>
              <a:t>// a=1, b=2, rest={c:3,d:4}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A6FC99C1-A2F3-4A1F-8506-DB66E006FCC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Destructuring Assignment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47170B0-9C65-4188-B3EC-9E0CF797685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A383B01-22A8-4641-88E0-D86DB9AA0ED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87C85065-730C-4AD2-BB29-B068DAB23C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>
            <a:extLst>
              <a:ext uri="{FF2B5EF4-FFF2-40B4-BE49-F238E27FC236}">
                <a16:creationId xmlns:a16="http://schemas.microsoft.com/office/drawing/2014/main" id="{FE0CE10B-2976-49DB-84F8-68AFC99AB1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4">
            <a:extLst>
              <a:ext uri="{FF2B5EF4-FFF2-40B4-BE49-F238E27FC236}">
                <a16:creationId xmlns:a16="http://schemas.microsoft.com/office/drawing/2014/main" id="{4ACC905F-3462-44DD-94BB-EA8E06FA0A72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B9000ED-2C5D-49A9-9F6A-A1FD58DD761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5542" name="Rectangle 7">
            <a:extLst>
              <a:ext uri="{FF2B5EF4-FFF2-40B4-BE49-F238E27FC236}">
                <a16:creationId xmlns:a16="http://schemas.microsoft.com/office/drawing/2014/main" id="{78D15163-B369-42D5-99BF-CEA1447AECF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Object Destructuring</a:t>
            </a:r>
          </a:p>
        </p:txBody>
      </p:sp>
      <p:sp>
        <p:nvSpPr>
          <p:cNvPr id="65543" name="AutoShape 11">
            <a:extLst>
              <a:ext uri="{FF2B5EF4-FFF2-40B4-BE49-F238E27FC236}">
                <a16:creationId xmlns:a16="http://schemas.microsoft.com/office/drawing/2014/main" id="{D6731E65-E5A2-4E29-8C43-C69768744DE9}"/>
              </a:ext>
            </a:extLst>
          </p:cNvPr>
          <p:cNvSpPr>
            <a:spLocks/>
          </p:cNvSpPr>
          <p:nvPr/>
        </p:nvSpPr>
        <p:spPr bwMode="auto">
          <a:xfrm>
            <a:off x="736600" y="2057400"/>
            <a:ext cx="8458200" cy="41910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400"/>
          </a:p>
          <a:p>
            <a:pPr lvl="1" eaLnBrk="1" hangingPunct="1"/>
            <a:r>
              <a:rPr lang="en-US" altLang="en-US" sz="1400"/>
              <a:t>var </a:t>
            </a:r>
            <a:r>
              <a:rPr lang="en-US" altLang="en-US" sz="1400" b="1" i="1">
                <a:solidFill>
                  <a:srgbClr val="0070C0"/>
                </a:solidFill>
              </a:rPr>
              <a:t>lastEpisode</a:t>
            </a:r>
            <a:r>
              <a:rPr lang="en-US" altLang="en-US" sz="1400" i="1"/>
              <a:t> </a:t>
            </a:r>
            <a:r>
              <a:rPr lang="en-US" altLang="en-US" sz="1400"/>
              <a:t>= { season: 6, episode: 10, title: "The Winds of Winter", aired: "2016-06-26" };</a:t>
            </a:r>
            <a:br>
              <a:rPr lang="en-US" altLang="en-US" sz="1400"/>
            </a:br>
            <a:endParaRPr lang="en-US" altLang="en-US" sz="1400"/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 dstructuring assignment of </a:t>
            </a:r>
            <a:r>
              <a:rPr lang="en-US" altLang="en-US" sz="1400" i="1" u="sng">
                <a:solidFill>
                  <a:srgbClr val="00B050"/>
                </a:solidFill>
              </a:rPr>
              <a:t>all</a:t>
            </a:r>
            <a:r>
              <a:rPr lang="en-US" altLang="en-US" sz="1400" i="1">
                <a:solidFill>
                  <a:srgbClr val="00B050"/>
                </a:solidFill>
              </a:rPr>
              <a:t> properties</a:t>
            </a: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</a:t>
            </a:r>
            <a:br>
              <a:rPr lang="en-US" altLang="en-US" sz="1400" i="1"/>
            </a:br>
            <a:r>
              <a:rPr lang="en-US" altLang="en-US" sz="1400"/>
              <a:t>var </a:t>
            </a:r>
            <a:r>
              <a:rPr lang="en-US" altLang="en-US" b="1">
                <a:solidFill>
                  <a:srgbClr val="FF0000"/>
                </a:solidFill>
              </a:rPr>
              <a:t>{</a:t>
            </a:r>
            <a:r>
              <a:rPr lang="en-US" altLang="en-US" b="1" i="1">
                <a:solidFill>
                  <a:srgbClr val="FF0000"/>
                </a:solidFill>
              </a:rPr>
              <a:t>season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episode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title</a:t>
            </a:r>
            <a:r>
              <a:rPr lang="en-US" altLang="en-US" b="1">
                <a:solidFill>
                  <a:srgbClr val="FF0000"/>
                </a:solidFill>
              </a:rPr>
              <a:t>, aired}</a:t>
            </a:r>
            <a:r>
              <a:rPr lang="en-US" altLang="en-US" sz="1400"/>
              <a:t> = </a:t>
            </a:r>
            <a:r>
              <a:rPr lang="en-US" altLang="en-US" sz="1400" i="1"/>
              <a:t>lastEpisode</a:t>
            </a:r>
            <a:r>
              <a:rPr lang="en-US" altLang="en-US" sz="1400"/>
              <a:t>;</a:t>
            </a:r>
          </a:p>
          <a:p>
            <a:pPr lvl="1" eaLnBrk="1" hangingPunct="1"/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season</a:t>
            </a:r>
            <a:r>
              <a:rPr lang="en-US" altLang="en-US" sz="1400"/>
              <a:t>, </a:t>
            </a:r>
            <a:r>
              <a:rPr lang="en-US" altLang="en-US" sz="1400" i="1"/>
              <a:t>episode</a:t>
            </a:r>
            <a:r>
              <a:rPr lang="en-US" altLang="en-US" sz="1400"/>
              <a:t>, </a:t>
            </a:r>
            <a:r>
              <a:rPr lang="en-US" altLang="en-US" sz="1400" i="1"/>
              <a:t>title</a:t>
            </a:r>
            <a:r>
              <a:rPr lang="en-US" altLang="en-US" sz="1400"/>
              <a:t>, aired); </a:t>
            </a:r>
            <a:r>
              <a:rPr lang="en-US" altLang="en-US" sz="1400" i="1">
                <a:solidFill>
                  <a:srgbClr val="00B050"/>
                </a:solidFill>
              </a:rPr>
              <a:t>// 6, 10, "The Winds of Winter", "2016-06-26“</a:t>
            </a:r>
          </a:p>
          <a:p>
            <a:pPr lvl="1" eaLnBrk="1" hangingPunct="1"/>
            <a:endParaRPr lang="en-US" altLang="en-US" sz="1400" b="1" i="1"/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 dstructuring assignment of </a:t>
            </a:r>
            <a:r>
              <a:rPr lang="en-US" altLang="en-US" sz="1400" i="1" u="sng">
                <a:solidFill>
                  <a:srgbClr val="00B050"/>
                </a:solidFill>
              </a:rPr>
              <a:t>only few </a:t>
            </a:r>
            <a:r>
              <a:rPr lang="en-US" altLang="en-US" sz="1400" i="1">
                <a:solidFill>
                  <a:srgbClr val="00B050"/>
                </a:solidFill>
              </a:rPr>
              <a:t>properties</a:t>
            </a: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</a:t>
            </a:r>
          </a:p>
          <a:p>
            <a:pPr lvl="1" eaLnBrk="1" hangingPunct="1"/>
            <a:r>
              <a:rPr lang="en-US" altLang="en-US" sz="1400"/>
              <a:t>var </a:t>
            </a:r>
            <a:r>
              <a:rPr lang="en-US" altLang="en-US" b="1">
                <a:solidFill>
                  <a:srgbClr val="FF0000"/>
                </a:solidFill>
              </a:rPr>
              <a:t>{</a:t>
            </a:r>
            <a:r>
              <a:rPr lang="en-US" altLang="en-US" b="1" i="1">
                <a:solidFill>
                  <a:srgbClr val="FF0000"/>
                </a:solidFill>
              </a:rPr>
              <a:t>title</a:t>
            </a:r>
            <a:r>
              <a:rPr lang="en-US" altLang="en-US" b="1">
                <a:solidFill>
                  <a:srgbClr val="FF0000"/>
                </a:solidFill>
              </a:rPr>
              <a:t>, aired}</a:t>
            </a:r>
            <a:r>
              <a:rPr lang="en-US" altLang="en-US" sz="1400"/>
              <a:t> = </a:t>
            </a:r>
            <a:r>
              <a:rPr lang="en-US" altLang="en-US" sz="1400" i="1"/>
              <a:t>lastEpisode</a:t>
            </a:r>
            <a:r>
              <a:rPr lang="en-US" altLang="en-US" sz="1400"/>
              <a:t>;</a:t>
            </a:r>
            <a:endParaRPr lang="en-US" altLang="en-US" i="1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title</a:t>
            </a:r>
            <a:r>
              <a:rPr lang="en-US" altLang="en-US" sz="1400"/>
              <a:t>, </a:t>
            </a:r>
            <a:r>
              <a:rPr lang="en-US" altLang="en-US" sz="1400" i="1"/>
              <a:t>aired</a:t>
            </a:r>
            <a:r>
              <a:rPr lang="en-US" altLang="en-US" sz="1400"/>
              <a:t>); </a:t>
            </a:r>
            <a:r>
              <a:rPr lang="en-US" altLang="en-US" sz="1400" i="1">
                <a:solidFill>
                  <a:srgbClr val="00B050"/>
                </a:solidFill>
              </a:rPr>
              <a:t>// "The Winds of Winter", "2016-06-26“</a:t>
            </a:r>
          </a:p>
          <a:p>
            <a:pPr lvl="1" eaLnBrk="1" hangingPunct="1"/>
            <a:endParaRPr lang="en-US" altLang="en-US" sz="1400" i="1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 assign extracted variable to </a:t>
            </a:r>
            <a:r>
              <a:rPr lang="en-US" altLang="en-US" sz="1400" i="1" u="sng">
                <a:solidFill>
                  <a:srgbClr val="00B050"/>
                </a:solidFill>
              </a:rPr>
              <a:t>new variable name</a:t>
            </a:r>
          </a:p>
          <a:p>
            <a:pPr lvl="1" eaLnBrk="1" hangingPunct="1"/>
            <a:r>
              <a:rPr lang="en-US" altLang="en-US" sz="1400" i="1">
                <a:solidFill>
                  <a:srgbClr val="00B050"/>
                </a:solidFill>
              </a:rPr>
              <a:t>//</a:t>
            </a:r>
          </a:p>
          <a:p>
            <a:pPr lvl="1" eaLnBrk="1" hangingPunct="1"/>
            <a:r>
              <a:rPr lang="en-US" altLang="en-US" sz="1400"/>
              <a:t>var {</a:t>
            </a:r>
            <a:r>
              <a:rPr lang="en-US" altLang="en-US" sz="1400" i="1"/>
              <a:t>title</a:t>
            </a:r>
            <a:r>
              <a:rPr lang="en-US" altLang="en-US" sz="1400"/>
              <a:t>, </a:t>
            </a:r>
            <a:r>
              <a:rPr lang="en-US" altLang="en-US" b="1">
                <a:solidFill>
                  <a:srgbClr val="FF0000"/>
                </a:solidFill>
              </a:rPr>
              <a:t>"aired": </a:t>
            </a:r>
            <a:r>
              <a:rPr lang="en-US" altLang="en-US" b="1" i="1">
                <a:solidFill>
                  <a:srgbClr val="FF0000"/>
                </a:solidFill>
              </a:rPr>
              <a:t>releaseDate</a:t>
            </a:r>
            <a:r>
              <a:rPr lang="en-US" altLang="en-US" sz="1400"/>
              <a:t>} = </a:t>
            </a:r>
            <a:r>
              <a:rPr lang="en-US" altLang="en-US" sz="1400" i="1"/>
              <a:t>lastEpisode</a:t>
            </a:r>
            <a:r>
              <a:rPr lang="en-US" altLang="en-US" sz="1400"/>
              <a:t>;</a:t>
            </a:r>
            <a:br>
              <a:rPr lang="en-US" altLang="en-US" sz="1400"/>
            </a:br>
            <a:r>
              <a:rPr lang="en-US" altLang="en-US" sz="1400" i="1"/>
              <a:t>console</a:t>
            </a:r>
            <a:r>
              <a:rPr lang="en-US" altLang="en-US" sz="1400"/>
              <a:t>.log(</a:t>
            </a:r>
            <a:r>
              <a:rPr lang="en-US" altLang="en-US" sz="1400" i="1"/>
              <a:t>releaseDate</a:t>
            </a:r>
            <a:r>
              <a:rPr lang="en-US" altLang="en-US" sz="1400"/>
              <a:t>); </a:t>
            </a:r>
            <a:r>
              <a:rPr lang="en-US" altLang="en-US" sz="1400" i="1"/>
              <a:t>// "2016-06-26“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CE275DA6-AD56-4701-8F16-425FCE8FB9F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2437EAA-7D15-4444-AED1-8B8ABAACFEA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>
            <a:extLst>
              <a:ext uri="{FF2B5EF4-FFF2-40B4-BE49-F238E27FC236}">
                <a16:creationId xmlns:a16="http://schemas.microsoft.com/office/drawing/2014/main" id="{AC0588FF-44A6-4230-9076-EA2241DF70B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>
            <a:extLst>
              <a:ext uri="{FF2B5EF4-FFF2-40B4-BE49-F238E27FC236}">
                <a16:creationId xmlns:a16="http://schemas.microsoft.com/office/drawing/2014/main" id="{51E0C90A-A946-44EB-8B41-8B129BE7399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>
            <a:extLst>
              <a:ext uri="{FF2B5EF4-FFF2-40B4-BE49-F238E27FC236}">
                <a16:creationId xmlns:a16="http://schemas.microsoft.com/office/drawing/2014/main" id="{6FF08C18-1F26-4C0A-B9C1-635AA1B2AAD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B9D0978-F118-4CF3-AF2B-7CAE741DFBE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6566" name="Rectangle 7">
            <a:extLst>
              <a:ext uri="{FF2B5EF4-FFF2-40B4-BE49-F238E27FC236}">
                <a16:creationId xmlns:a16="http://schemas.microsoft.com/office/drawing/2014/main" id="{5AE4AAE8-058A-427F-8EBB-B61D68E0B150}"/>
              </a:ext>
            </a:extLst>
          </p:cNvPr>
          <p:cNvSpPr>
            <a:spLocks/>
          </p:cNvSpPr>
          <p:nvPr/>
        </p:nvSpPr>
        <p:spPr bwMode="auto">
          <a:xfrm>
            <a:off x="965200" y="1219200"/>
            <a:ext cx="82375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Deep Object Destructuring</a:t>
            </a:r>
          </a:p>
        </p:txBody>
      </p:sp>
      <p:sp>
        <p:nvSpPr>
          <p:cNvPr id="66567" name="AutoShape 11">
            <a:extLst>
              <a:ext uri="{FF2B5EF4-FFF2-40B4-BE49-F238E27FC236}">
                <a16:creationId xmlns:a16="http://schemas.microsoft.com/office/drawing/2014/main" id="{441A2D84-D367-48DE-83F1-84DF405BD2E5}"/>
              </a:ext>
            </a:extLst>
          </p:cNvPr>
          <p:cNvSpPr>
            <a:spLocks/>
          </p:cNvSpPr>
          <p:nvPr/>
        </p:nvSpPr>
        <p:spPr bwMode="auto">
          <a:xfrm>
            <a:off x="736600" y="2133600"/>
            <a:ext cx="8588375" cy="41910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create an object with nested properties</a:t>
            </a:r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lastEpisodeWithInfo</a:t>
            </a:r>
            <a:r>
              <a:rPr lang="en-US" altLang="en-US" sz="1600" i="1"/>
              <a:t> </a:t>
            </a:r>
            <a:r>
              <a:rPr lang="en-US" altLang="en-US" sz="1600"/>
              <a:t>= {</a:t>
            </a:r>
          </a:p>
          <a:p>
            <a:pPr lvl="1" eaLnBrk="1" hangingPunct="1"/>
            <a:r>
              <a:rPr lang="en-US" altLang="en-US" sz="1600"/>
              <a:t>    season: 6, episode: 10, title: "The Winds of Winter", aired: "2016-06-26",  extraInfo: {</a:t>
            </a:r>
          </a:p>
          <a:p>
            <a:pPr lvl="1" eaLnBrk="1" hangingPunct="1"/>
            <a:r>
              <a:rPr lang="en-US" altLang="en-US" sz="1600"/>
              <a:t>        chapter: 60, director: "Miguel Sapochnik", author: "David Benioff &amp; D.B. Weiss“</a:t>
            </a:r>
          </a:p>
          <a:p>
            <a:pPr lvl="1" eaLnBrk="1" hangingPunct="1"/>
            <a:r>
              <a:rPr lang="en-US" altLang="en-US" sz="1600"/>
              <a:t>    }</a:t>
            </a:r>
          </a:p>
          <a:p>
            <a:pPr lvl="1" eaLnBrk="1" hangingPunct="1"/>
            <a:r>
              <a:rPr lang="en-US" altLang="en-US" sz="1600"/>
              <a:t>};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 note the deep object destructuring</a:t>
            </a:r>
            <a:br>
              <a:rPr lang="en-US" altLang="en-US" sz="1600"/>
            </a:br>
            <a:r>
              <a:rPr lang="en-US" altLang="en-US" sz="1600"/>
              <a:t>var </a:t>
            </a:r>
            <a:r>
              <a:rPr lang="en-US" altLang="en-US" sz="2000">
                <a:solidFill>
                  <a:srgbClr val="FF0000"/>
                </a:solidFill>
              </a:rPr>
              <a:t>{extraInfo: </a:t>
            </a:r>
            <a:r>
              <a:rPr lang="en-US" altLang="en-US" sz="2000" b="1">
                <a:solidFill>
                  <a:srgbClr val="FF0000"/>
                </a:solidFill>
              </a:rPr>
              <a:t>{</a:t>
            </a:r>
            <a:r>
              <a:rPr lang="en-US" altLang="en-US" sz="2000" b="1" i="1">
                <a:solidFill>
                  <a:srgbClr val="FF0000"/>
                </a:solidFill>
              </a:rPr>
              <a:t>chapter</a:t>
            </a:r>
            <a:r>
              <a:rPr lang="en-US" altLang="en-US" sz="2000" b="1">
                <a:solidFill>
                  <a:srgbClr val="FF0000"/>
                </a:solidFill>
              </a:rPr>
              <a:t>, "director": </a:t>
            </a:r>
            <a:r>
              <a:rPr lang="en-US" altLang="en-US" sz="2000" b="1" i="1">
                <a:solidFill>
                  <a:srgbClr val="FF0000"/>
                </a:solidFill>
              </a:rPr>
              <a:t>directedBy</a:t>
            </a:r>
            <a:r>
              <a:rPr lang="en-US" altLang="en-US" sz="2000" b="1">
                <a:solidFill>
                  <a:srgbClr val="FF0000"/>
                </a:solidFill>
              </a:rPr>
              <a:t>}</a:t>
            </a:r>
            <a:r>
              <a:rPr lang="en-US" altLang="en-US" sz="2000">
                <a:solidFill>
                  <a:srgbClr val="FF0000"/>
                </a:solidFill>
              </a:rPr>
              <a:t>}</a:t>
            </a:r>
            <a:r>
              <a:rPr lang="en-US" altLang="en-US" sz="1400"/>
              <a:t> </a:t>
            </a:r>
            <a:r>
              <a:rPr lang="en-US" altLang="en-US" sz="1600"/>
              <a:t>= </a:t>
            </a:r>
            <a:r>
              <a:rPr lang="en-US" altLang="en-US" sz="1600" i="1"/>
              <a:t>lastEpisodeWithInfo</a:t>
            </a:r>
            <a:r>
              <a:rPr lang="en-US" altLang="en-US" sz="1600"/>
              <a:t>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 i="1"/>
              <a:t>console</a:t>
            </a:r>
            <a:r>
              <a:rPr lang="en-US" altLang="en-US" sz="1600"/>
              <a:t>.log("directed by " + </a:t>
            </a:r>
            <a:r>
              <a:rPr lang="en-US" altLang="en-US" sz="1600" i="1"/>
              <a:t>directedBy</a:t>
            </a:r>
            <a:r>
              <a:rPr lang="en-US" altLang="en-US" sz="1600"/>
              <a:t>);  </a:t>
            </a:r>
            <a:r>
              <a:rPr lang="en-US" altLang="en-US" sz="1600">
                <a:solidFill>
                  <a:srgbClr val="00B050"/>
                </a:solidFill>
              </a:rPr>
              <a:t>//  directed by Miguel Sapochnik</a:t>
            </a:r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6C3B4BC3-4297-470D-8BDD-6E5FD45B2F5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BCE16DF-8C59-4FC4-911B-7DF9DC53A22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>
            <a:extLst>
              <a:ext uri="{FF2B5EF4-FFF2-40B4-BE49-F238E27FC236}">
                <a16:creationId xmlns:a16="http://schemas.microsoft.com/office/drawing/2014/main" id="{80789317-7812-4BD9-9A60-6D6307238B7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>
            <a:extLst>
              <a:ext uri="{FF2B5EF4-FFF2-40B4-BE49-F238E27FC236}">
                <a16:creationId xmlns:a16="http://schemas.microsoft.com/office/drawing/2014/main" id="{170AD634-C818-4C0D-A755-CB32472DBEF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4">
            <a:extLst>
              <a:ext uri="{FF2B5EF4-FFF2-40B4-BE49-F238E27FC236}">
                <a16:creationId xmlns:a16="http://schemas.microsoft.com/office/drawing/2014/main" id="{DAC40FC5-F00B-4E45-AA20-6CB80120FBE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E9C9DD4-0010-4BC8-BD04-219ED64896A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7590" name="Rectangle 7">
            <a:extLst>
              <a:ext uri="{FF2B5EF4-FFF2-40B4-BE49-F238E27FC236}">
                <a16:creationId xmlns:a16="http://schemas.microsoft.com/office/drawing/2014/main" id="{E655CF3A-7E2E-4C81-AFDC-41E5D31A12C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Array Destructuring</a:t>
            </a:r>
          </a:p>
        </p:txBody>
      </p:sp>
      <p:sp>
        <p:nvSpPr>
          <p:cNvPr id="67591" name="AutoShape 11">
            <a:extLst>
              <a:ext uri="{FF2B5EF4-FFF2-40B4-BE49-F238E27FC236}">
                <a16:creationId xmlns:a16="http://schemas.microsoft.com/office/drawing/2014/main" id="{6A73978E-3221-4203-95C0-2BB31A2972CE}"/>
              </a:ext>
            </a:extLst>
          </p:cNvPr>
          <p:cNvSpPr>
            <a:spLocks/>
          </p:cNvSpPr>
          <p:nvPr/>
        </p:nvSpPr>
        <p:spPr bwMode="auto">
          <a:xfrm>
            <a:off x="736600" y="1828800"/>
            <a:ext cx="8458200" cy="4724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s-ES" altLang="en-US" sz="2000"/>
              <a:t>var </a:t>
            </a:r>
            <a:r>
              <a:rPr lang="es-ES" altLang="en-US" sz="2000" i="1"/>
              <a:t>x </a:t>
            </a:r>
            <a:r>
              <a:rPr lang="es-ES" altLang="en-US" sz="2000"/>
              <a:t>= 1, </a:t>
            </a:r>
            <a:r>
              <a:rPr lang="es-ES" altLang="en-US" sz="2000" i="1"/>
              <a:t>y </a:t>
            </a:r>
            <a:r>
              <a:rPr lang="es-ES" altLang="en-US" sz="2000"/>
              <a:t>= 2, z = “Zed”;</a:t>
            </a:r>
            <a:br>
              <a:rPr lang="es-ES" altLang="en-US" sz="2000"/>
            </a:br>
            <a:r>
              <a:rPr lang="es-ES" altLang="en-US" sz="2000"/>
              <a:t>var </a:t>
            </a:r>
            <a:r>
              <a:rPr lang="es-ES" altLang="en-US" sz="2000" i="1"/>
              <a:t>a</a:t>
            </a:r>
            <a:r>
              <a:rPr lang="es-ES" altLang="en-US" sz="2000"/>
              <a:t>, </a:t>
            </a:r>
            <a:r>
              <a:rPr lang="es-ES" altLang="en-US" sz="2000" i="1"/>
              <a:t>b, others</a:t>
            </a:r>
            <a:r>
              <a:rPr lang="es-ES" altLang="en-US" sz="2000"/>
              <a:t>;</a:t>
            </a:r>
          </a:p>
          <a:p>
            <a:pPr lvl="1" eaLnBrk="1" hangingPunct="1"/>
            <a:endParaRPr lang="es-ES" altLang="en-US" sz="2000"/>
          </a:p>
          <a:p>
            <a:pPr lvl="1" eaLnBrk="1" hangingPunct="1"/>
            <a:r>
              <a:rPr lang="es-ES" altLang="en-US" sz="2000">
                <a:solidFill>
                  <a:srgbClr val="00B050"/>
                </a:solidFill>
              </a:rPr>
              <a:t>// array destructuring + variable renaming </a:t>
            </a:r>
            <a:br>
              <a:rPr lang="es-ES" altLang="en-US" sz="2000"/>
            </a:br>
            <a:r>
              <a:rPr lang="es-ES" altLang="en-US" sz="2000" b="1">
                <a:solidFill>
                  <a:srgbClr val="FF0000"/>
                </a:solidFill>
              </a:rPr>
              <a:t>[</a:t>
            </a:r>
            <a:r>
              <a:rPr lang="es-ES" altLang="en-US" sz="2000" b="1" i="1">
                <a:solidFill>
                  <a:srgbClr val="FF0000"/>
                </a:solidFill>
              </a:rPr>
              <a:t>a</a:t>
            </a:r>
            <a:r>
              <a:rPr lang="es-ES" altLang="en-US" sz="2000" b="1">
                <a:solidFill>
                  <a:srgbClr val="FF0000"/>
                </a:solidFill>
              </a:rPr>
              <a:t>, </a:t>
            </a:r>
            <a:r>
              <a:rPr lang="es-ES" altLang="en-US" sz="2000" b="1" i="1">
                <a:solidFill>
                  <a:srgbClr val="FF0000"/>
                </a:solidFill>
              </a:rPr>
              <a:t>b</a:t>
            </a:r>
            <a:r>
              <a:rPr lang="es-ES" altLang="en-US" sz="2000" b="1">
                <a:solidFill>
                  <a:srgbClr val="FF0000"/>
                </a:solidFill>
              </a:rPr>
              <a:t>] = [</a:t>
            </a:r>
            <a:r>
              <a:rPr lang="es-ES" altLang="en-US" sz="2000" b="1" i="1">
                <a:solidFill>
                  <a:srgbClr val="FF0000"/>
                </a:solidFill>
              </a:rPr>
              <a:t>x, y</a:t>
            </a:r>
            <a:r>
              <a:rPr lang="es-ES" altLang="en-US" sz="2000" b="1">
                <a:solidFill>
                  <a:srgbClr val="FF0000"/>
                </a:solidFill>
              </a:rPr>
              <a:t>];</a:t>
            </a:r>
            <a:endParaRPr lang="es-ES" altLang="en-US" sz="2000"/>
          </a:p>
          <a:p>
            <a:pPr lvl="1" eaLnBrk="1" hangingPunct="1"/>
            <a:r>
              <a:rPr lang="es-ES" altLang="en-US" sz="2000" i="1"/>
              <a:t>console</a:t>
            </a:r>
            <a:r>
              <a:rPr lang="es-ES" altLang="en-US" sz="2000"/>
              <a:t>.log(</a:t>
            </a:r>
            <a:r>
              <a:rPr lang="es-ES" altLang="en-US" sz="2000" i="1"/>
              <a:t>a</a:t>
            </a:r>
            <a:r>
              <a:rPr lang="es-ES" altLang="en-US" sz="2000"/>
              <a:t>, </a:t>
            </a:r>
            <a:r>
              <a:rPr lang="es-ES" altLang="en-US" sz="2000" i="1"/>
              <a:t>b</a:t>
            </a:r>
            <a:r>
              <a:rPr lang="es-ES" altLang="en-US" sz="2000"/>
              <a:t>);  </a:t>
            </a:r>
            <a:r>
              <a:rPr lang="es-ES" altLang="en-US" sz="2000" i="1">
                <a:solidFill>
                  <a:srgbClr val="00B050"/>
                </a:solidFill>
              </a:rPr>
              <a:t>// 1,2</a:t>
            </a: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r>
              <a:rPr lang="es-ES" altLang="en-US" sz="2000">
                <a:solidFill>
                  <a:srgbClr val="00B050"/>
                </a:solidFill>
              </a:rPr>
              <a:t>// swap variables</a:t>
            </a:r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r>
              <a:rPr lang="es-ES" altLang="en-US" sz="2000" b="1">
                <a:solidFill>
                  <a:srgbClr val="FF0000"/>
                </a:solidFill>
              </a:rPr>
              <a:t>[</a:t>
            </a:r>
            <a:r>
              <a:rPr lang="es-ES" altLang="en-US" sz="2000" b="1" i="1">
                <a:solidFill>
                  <a:srgbClr val="FF0000"/>
                </a:solidFill>
              </a:rPr>
              <a:t>y</a:t>
            </a:r>
            <a:r>
              <a:rPr lang="es-ES" altLang="en-US" sz="2000" b="1">
                <a:solidFill>
                  <a:srgbClr val="FF0000"/>
                </a:solidFill>
              </a:rPr>
              <a:t>, </a:t>
            </a:r>
            <a:r>
              <a:rPr lang="es-ES" altLang="en-US" sz="2000" b="1" i="1">
                <a:solidFill>
                  <a:srgbClr val="FF0000"/>
                </a:solidFill>
              </a:rPr>
              <a:t>x</a:t>
            </a:r>
            <a:r>
              <a:rPr lang="es-ES" altLang="en-US" sz="2000" b="1">
                <a:solidFill>
                  <a:srgbClr val="FF0000"/>
                </a:solidFill>
              </a:rPr>
              <a:t>] = [</a:t>
            </a:r>
            <a:r>
              <a:rPr lang="es-ES" altLang="en-US" sz="2000" b="1" i="1">
                <a:solidFill>
                  <a:srgbClr val="FF0000"/>
                </a:solidFill>
              </a:rPr>
              <a:t>x</a:t>
            </a:r>
            <a:r>
              <a:rPr lang="es-ES" altLang="en-US" sz="2000" b="1">
                <a:solidFill>
                  <a:srgbClr val="FF0000"/>
                </a:solidFill>
              </a:rPr>
              <a:t>, </a:t>
            </a:r>
            <a:r>
              <a:rPr lang="es-ES" altLang="en-US" sz="2000" b="1" i="1">
                <a:solidFill>
                  <a:srgbClr val="FF0000"/>
                </a:solidFill>
              </a:rPr>
              <a:t>y</a:t>
            </a:r>
            <a:r>
              <a:rPr lang="es-ES" altLang="en-US" sz="2000" b="1">
                <a:solidFill>
                  <a:srgbClr val="FF0000"/>
                </a:solidFill>
              </a:rPr>
              <a:t>];</a:t>
            </a:r>
            <a:br>
              <a:rPr lang="es-ES" altLang="en-US" sz="2000"/>
            </a:br>
            <a:r>
              <a:rPr lang="es-ES" altLang="en-US" sz="2000" b="1" i="1"/>
              <a:t>console</a:t>
            </a:r>
            <a:r>
              <a:rPr lang="es-ES" altLang="en-US" sz="2000"/>
              <a:t>.log(</a:t>
            </a:r>
            <a:r>
              <a:rPr lang="es-ES" altLang="en-US" sz="2000" b="1" i="1"/>
              <a:t>x</a:t>
            </a:r>
            <a:r>
              <a:rPr lang="es-ES" altLang="en-US" sz="2000"/>
              <a:t>, </a:t>
            </a:r>
            <a:r>
              <a:rPr lang="es-ES" altLang="en-US" sz="2000" b="1" i="1"/>
              <a:t>y</a:t>
            </a:r>
            <a:r>
              <a:rPr lang="es-ES" altLang="en-US" sz="2000"/>
              <a:t>);  </a:t>
            </a:r>
            <a:r>
              <a:rPr lang="es-ES" altLang="en-US" sz="2000" i="1">
                <a:solidFill>
                  <a:srgbClr val="00B050"/>
                </a:solidFill>
              </a:rPr>
              <a:t>// 2,1</a:t>
            </a: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r>
              <a:rPr lang="es-ES" altLang="en-US" sz="2000" i="1">
                <a:solidFill>
                  <a:srgbClr val="00B050"/>
                </a:solidFill>
              </a:rPr>
              <a:t>// </a:t>
            </a:r>
            <a:r>
              <a:rPr lang="es-ES" altLang="en-US" sz="2000">
                <a:solidFill>
                  <a:srgbClr val="00B050"/>
                </a:solidFill>
              </a:rPr>
              <a:t>destructuring with rest parameters</a:t>
            </a:r>
          </a:p>
          <a:p>
            <a:pPr lvl="1" eaLnBrk="1" hangingPunct="1"/>
            <a:r>
              <a:rPr lang="en-US" altLang="en-US" sz="2000" b="1">
                <a:solidFill>
                  <a:srgbClr val="FF0000"/>
                </a:solidFill>
              </a:rPr>
              <a:t>[x, </a:t>
            </a:r>
            <a:r>
              <a:rPr lang="en-US" altLang="en-US" sz="2800" b="1">
                <a:solidFill>
                  <a:srgbClr val="FF0000"/>
                </a:solidFill>
              </a:rPr>
              <a:t>...others</a:t>
            </a:r>
            <a:r>
              <a:rPr lang="en-US" altLang="en-US" sz="2000" b="1">
                <a:solidFill>
                  <a:srgbClr val="FF0000"/>
                </a:solidFill>
              </a:rPr>
              <a:t>] = [x, y, z];</a:t>
            </a:r>
            <a:br>
              <a:rPr lang="en-US" altLang="en-US" sz="2000"/>
            </a:br>
            <a:r>
              <a:rPr lang="en-US" altLang="en-US" sz="2000" b="1"/>
              <a:t>console</a:t>
            </a:r>
            <a:r>
              <a:rPr lang="en-US" altLang="en-US" sz="2000"/>
              <a:t>.log(</a:t>
            </a:r>
            <a:r>
              <a:rPr lang="en-US" altLang="en-US" sz="2000" b="1"/>
              <a:t>others</a:t>
            </a:r>
            <a:r>
              <a:rPr lang="en-US" altLang="en-US" sz="2000"/>
              <a:t>); </a:t>
            </a:r>
            <a:r>
              <a:rPr lang="es-ES" altLang="en-US" sz="2000" i="1">
                <a:solidFill>
                  <a:srgbClr val="00B050"/>
                </a:solidFill>
              </a:rPr>
              <a:t> </a:t>
            </a:r>
            <a:r>
              <a:rPr lang="es-ES" altLang="en-US" sz="2000">
                <a:solidFill>
                  <a:srgbClr val="00B050"/>
                </a:solidFill>
              </a:rPr>
              <a:t>// [1, "Zed"]</a:t>
            </a: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s-ES" altLang="en-US" sz="2000" i="1">
              <a:solidFill>
                <a:srgbClr val="00B050"/>
              </a:solidFill>
            </a:endParaRPr>
          </a:p>
          <a:p>
            <a:pPr lvl="1" eaLnBrk="1" hangingPunct="1"/>
            <a:endParaRPr lang="en-US" altLang="en-US" sz="2000" i="1">
              <a:solidFill>
                <a:srgbClr val="00B050"/>
              </a:solidFill>
            </a:endParaRP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35D3F350-9354-4280-B5CD-AA360FEF333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76CF5AD4-A96C-491E-B033-7E6E2D7EAF5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>
            <a:extLst>
              <a:ext uri="{FF2B5EF4-FFF2-40B4-BE49-F238E27FC236}">
                <a16:creationId xmlns:a16="http://schemas.microsoft.com/office/drawing/2014/main" id="{0A8B3CE3-2336-44A9-B3DF-42662E1DF7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>
            <a:extLst>
              <a:ext uri="{FF2B5EF4-FFF2-40B4-BE49-F238E27FC236}">
                <a16:creationId xmlns:a16="http://schemas.microsoft.com/office/drawing/2014/main" id="{03FD68A2-8EA0-431B-B8D7-9DFB3F4AF5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4">
            <a:extLst>
              <a:ext uri="{FF2B5EF4-FFF2-40B4-BE49-F238E27FC236}">
                <a16:creationId xmlns:a16="http://schemas.microsoft.com/office/drawing/2014/main" id="{45B50AF6-56D6-4681-86ED-D66850F8F7A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B8F3076-E3F1-4831-BA59-DB4E8905F58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68614" name="Rectangle 7">
            <a:extLst>
              <a:ext uri="{FF2B5EF4-FFF2-40B4-BE49-F238E27FC236}">
                <a16:creationId xmlns:a16="http://schemas.microsoft.com/office/drawing/2014/main" id="{050AE799-2494-4342-917E-6B41A86B9D4E}"/>
              </a:ext>
            </a:extLst>
          </p:cNvPr>
          <p:cNvSpPr>
            <a:spLocks/>
          </p:cNvSpPr>
          <p:nvPr/>
        </p:nvSpPr>
        <p:spPr bwMode="auto">
          <a:xfrm>
            <a:off x="687388" y="1219200"/>
            <a:ext cx="8480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28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– Array Destructuring – cont.</a:t>
            </a:r>
          </a:p>
        </p:txBody>
      </p:sp>
      <p:sp>
        <p:nvSpPr>
          <p:cNvPr id="68615" name="AutoShape 11">
            <a:extLst>
              <a:ext uri="{FF2B5EF4-FFF2-40B4-BE49-F238E27FC236}">
                <a16:creationId xmlns:a16="http://schemas.microsoft.com/office/drawing/2014/main" id="{D97E816B-0F5C-4300-8A90-E10769CE2009}"/>
              </a:ext>
            </a:extLst>
          </p:cNvPr>
          <p:cNvSpPr>
            <a:spLocks/>
          </p:cNvSpPr>
          <p:nvPr/>
        </p:nvSpPr>
        <p:spPr bwMode="auto">
          <a:xfrm>
            <a:off x="660400" y="3124200"/>
            <a:ext cx="8915400" cy="3352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var </a:t>
            </a:r>
            <a:r>
              <a:rPr lang="en-US" altLang="en-US" i="1"/>
              <a:t>v1 </a:t>
            </a:r>
            <a:r>
              <a:rPr lang="en-US" altLang="en-US"/>
              <a:t>= "take me", </a:t>
            </a:r>
            <a:r>
              <a:rPr lang="en-US" altLang="en-US" i="1"/>
              <a:t>v2 </a:t>
            </a:r>
            <a:r>
              <a:rPr lang="en-US" altLang="en-US"/>
              <a:t>= "ignore me", </a:t>
            </a:r>
            <a:r>
              <a:rPr lang="en-US" altLang="en-US" i="1"/>
              <a:t>v3 </a:t>
            </a:r>
            <a:r>
              <a:rPr lang="en-US" altLang="en-US"/>
              <a:t>= "take me too", </a:t>
            </a:r>
          </a:p>
          <a:p>
            <a:pPr lvl="1" eaLnBrk="1" hangingPunct="1"/>
            <a:r>
              <a:rPr lang="en-US" altLang="en-US" i="1"/>
              <a:t>      v4 </a:t>
            </a:r>
            <a:r>
              <a:rPr lang="en-US" altLang="en-US"/>
              <a:t>= "I’m in", </a:t>
            </a:r>
            <a:r>
              <a:rPr lang="en-US" altLang="en-US" i="1"/>
              <a:t>v5 </a:t>
            </a:r>
            <a:r>
              <a:rPr lang="en-US" altLang="en-US"/>
              <a:t>= "last but not least";</a:t>
            </a:r>
          </a:p>
          <a:p>
            <a:pPr lvl="1" eaLnBrk="1" hangingPunct="1"/>
            <a:br>
              <a:rPr lang="en-US" altLang="en-US"/>
            </a:br>
            <a:r>
              <a:rPr lang="en-US" altLang="en-US"/>
              <a:t>var </a:t>
            </a:r>
            <a:r>
              <a:rPr lang="en-US" altLang="en-US" i="1"/>
              <a:t>one</a:t>
            </a:r>
            <a:r>
              <a:rPr lang="en-US" altLang="en-US"/>
              <a:t>, </a:t>
            </a:r>
            <a:r>
              <a:rPr lang="en-US" altLang="en-US" i="1"/>
              <a:t>three</a:t>
            </a:r>
            <a:r>
              <a:rPr lang="en-US" altLang="en-US"/>
              <a:t>, </a:t>
            </a:r>
            <a:r>
              <a:rPr lang="en-US" altLang="en-US" i="1"/>
              <a:t>others</a:t>
            </a:r>
            <a:r>
              <a:rPr lang="en-US" altLang="en-US"/>
              <a:t>;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F0000"/>
                </a:solidFill>
              </a:rPr>
              <a:t>[</a:t>
            </a:r>
            <a:r>
              <a:rPr lang="en-US" altLang="en-US" b="1" i="1">
                <a:solidFill>
                  <a:srgbClr val="FF0000"/>
                </a:solidFill>
              </a:rPr>
              <a:t>one</a:t>
            </a:r>
            <a:r>
              <a:rPr lang="en-US" altLang="en-US" b="1">
                <a:solidFill>
                  <a:srgbClr val="FF0000"/>
                </a:solidFill>
              </a:rPr>
              <a:t>,    , </a:t>
            </a:r>
            <a:r>
              <a:rPr lang="en-US" altLang="en-US" b="1" i="1">
                <a:solidFill>
                  <a:srgbClr val="FF0000"/>
                </a:solidFill>
              </a:rPr>
              <a:t>three</a:t>
            </a:r>
            <a:r>
              <a:rPr lang="en-US" altLang="en-US" b="1">
                <a:solidFill>
                  <a:srgbClr val="FF0000"/>
                </a:solidFill>
              </a:rPr>
              <a:t>, ...</a:t>
            </a:r>
            <a:r>
              <a:rPr lang="en-US" altLang="en-US" b="1" i="1">
                <a:solidFill>
                  <a:srgbClr val="FF0000"/>
                </a:solidFill>
              </a:rPr>
              <a:t>others</a:t>
            </a:r>
            <a:r>
              <a:rPr lang="en-US" altLang="en-US" b="1">
                <a:solidFill>
                  <a:srgbClr val="FF0000"/>
                </a:solidFill>
              </a:rPr>
              <a:t>] = [</a:t>
            </a:r>
            <a:r>
              <a:rPr lang="en-US" altLang="en-US" b="1" i="1">
                <a:solidFill>
                  <a:srgbClr val="FF0000"/>
                </a:solidFill>
              </a:rPr>
              <a:t>v1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v2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v3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v4</a:t>
            </a:r>
            <a:r>
              <a:rPr lang="en-US" altLang="en-US" b="1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v5</a:t>
            </a:r>
            <a:r>
              <a:rPr lang="en-US" altLang="en-US" b="1">
                <a:solidFill>
                  <a:srgbClr val="FF0000"/>
                </a:solidFill>
              </a:rPr>
              <a:t>];</a:t>
            </a:r>
            <a:br>
              <a:rPr lang="en-US" altLang="en-US"/>
            </a:br>
            <a:r>
              <a:rPr lang="en-US" altLang="en-US">
                <a:solidFill>
                  <a:srgbClr val="00B050"/>
                </a:solidFill>
              </a:rPr>
              <a:t>//        ^-- note the empty location here. v2 will be ignored</a:t>
            </a:r>
          </a:p>
          <a:p>
            <a:pPr lvl="1" eaLnBrk="1" hangingPunct="1"/>
            <a:endParaRPr lang="en-US" altLang="en-US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en-US" i="1"/>
              <a:t>console</a:t>
            </a:r>
            <a:r>
              <a:rPr lang="en-US" altLang="en-US"/>
              <a:t>.log(</a:t>
            </a:r>
            <a:r>
              <a:rPr lang="en-US" altLang="en-US" i="1"/>
              <a:t>one</a:t>
            </a:r>
            <a:r>
              <a:rPr lang="en-US" altLang="en-US"/>
              <a:t>, </a:t>
            </a:r>
            <a:r>
              <a:rPr lang="en-US" altLang="en-US" i="1"/>
              <a:t>three</a:t>
            </a:r>
            <a:r>
              <a:rPr lang="en-US" altLang="en-US"/>
              <a:t>, </a:t>
            </a:r>
            <a:r>
              <a:rPr lang="en-US" altLang="en-US" i="1"/>
              <a:t>others</a:t>
            </a:r>
            <a:r>
              <a:rPr lang="en-US" altLang="en-US"/>
              <a:t>); </a:t>
            </a:r>
            <a:r>
              <a:rPr lang="en-US" altLang="en-US" i="1"/>
              <a:t> </a:t>
            </a:r>
          </a:p>
          <a:p>
            <a:pPr lvl="1" eaLnBrk="1" hangingPunct="1"/>
            <a:r>
              <a:rPr lang="en-US" altLang="en-US">
                <a:solidFill>
                  <a:srgbClr val="00B050"/>
                </a:solidFill>
              </a:rPr>
              <a:t>// “take me”, “take me too”, ["I’m in", "last but not least"]</a:t>
            </a:r>
          </a:p>
        </p:txBody>
      </p:sp>
      <p:sp>
        <p:nvSpPr>
          <p:cNvPr id="68616" name="Rectangle 6">
            <a:extLst>
              <a:ext uri="{FF2B5EF4-FFF2-40B4-BE49-F238E27FC236}">
                <a16:creationId xmlns:a16="http://schemas.microsoft.com/office/drawing/2014/main" id="{3A4D4AB9-4137-470D-863A-C4B282ADEBE6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can ignore any index by using a sparse assignments array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Ignore particular values by leaving a location empty (i.e. , ,) in the left hand side of the assignment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8617" name="Rectangle 8">
            <a:extLst>
              <a:ext uri="{FF2B5EF4-FFF2-40B4-BE49-F238E27FC236}">
                <a16:creationId xmlns:a16="http://schemas.microsoft.com/office/drawing/2014/main" id="{BFFD1DD7-3A03-47AF-BB2C-BADBE9CFC9C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6B81559-3A1A-4669-96B6-718762FA06C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F863D2C4-C88E-4FD8-A4EC-E45339A56E0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>
            <a:extLst>
              <a:ext uri="{FF2B5EF4-FFF2-40B4-BE49-F238E27FC236}">
                <a16:creationId xmlns:a16="http://schemas.microsoft.com/office/drawing/2014/main" id="{B3CC32B2-78A7-4CAD-BD38-4D65FC08F47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>
            <a:extLst>
              <a:ext uri="{FF2B5EF4-FFF2-40B4-BE49-F238E27FC236}">
                <a16:creationId xmlns:a16="http://schemas.microsoft.com/office/drawing/2014/main" id="{2F2E90B9-94FA-43B4-AFE9-7EF68F307A8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0984CC6-CBAD-4CAC-8145-47C09641FF2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DEACF54E-E41F-40F2-B06A-D8DA0CDF58CD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Creates a loop iterating over all values of an iterable object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Iterable: Array, Map, Set, String, TypedArray, arguments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Each iteration invokes a custom iteration hook (callback)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/>
              <a:t> </a:t>
            </a:r>
            <a:r>
              <a:rPr lang="en-US" altLang="en-US" sz="2000"/>
              <a:t>	for (</a:t>
            </a:r>
            <a:r>
              <a:rPr lang="en-US" altLang="en-US" sz="2000" i="1"/>
              <a:t>variable</a:t>
            </a:r>
            <a:r>
              <a:rPr lang="en-US" altLang="en-US" sz="2000"/>
              <a:t> of </a:t>
            </a:r>
            <a:r>
              <a:rPr lang="en-US" altLang="en-US" sz="2000" i="1"/>
              <a:t>iterable</a:t>
            </a:r>
            <a:r>
              <a:rPr lang="en-US" altLang="en-US" sz="2000"/>
              <a:t>) {</a:t>
            </a:r>
            <a:br>
              <a:rPr lang="en-US" altLang="en-US" sz="2000"/>
            </a:br>
            <a:r>
              <a:rPr lang="en-US" altLang="en-US" sz="2000"/>
              <a:t>              {statement}</a:t>
            </a:r>
            <a:br>
              <a:rPr lang="en-US" altLang="en-US" sz="2000"/>
            </a:br>
            <a:r>
              <a:rPr lang="en-US" altLang="en-US" sz="2000"/>
              <a:t>         }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for ([k, v] of iterable) {  </a:t>
            </a:r>
            <a:r>
              <a:rPr lang="en-US" altLang="en-US" sz="2000">
                <a:solidFill>
                  <a:srgbClr val="00B050"/>
                </a:solidFill>
              </a:rPr>
              <a:t>// key-value destructuring for Maps</a:t>
            </a:r>
            <a:br>
              <a:rPr lang="en-US" altLang="en-US" sz="2000"/>
            </a:br>
            <a:r>
              <a:rPr lang="en-US" altLang="en-US" sz="2000"/>
              <a:t>             {statement}</a:t>
            </a:r>
            <a:br>
              <a:rPr lang="en-US" altLang="en-US" sz="2000"/>
            </a:br>
            <a:r>
              <a:rPr lang="en-US" altLang="en-US" sz="2000"/>
              <a:t>        }</a:t>
            </a:r>
            <a:br>
              <a:rPr lang="en-US" altLang="en-US">
                <a:solidFill>
                  <a:srgbClr val="00B050"/>
                </a:solidFill>
              </a:rPr>
            </a:br>
            <a:endParaRPr lang="en-US" altLang="en-US" sz="2000">
              <a:solidFill>
                <a:srgbClr val="00B050"/>
              </a:solidFill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Wingdings" panose="05000000000000000000" pitchFamily="2" charset="2"/>
              <a:buChar char=""/>
            </a:pP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that for…of iterates over the iterable’s </a:t>
            </a:r>
            <a:r>
              <a:rPr lang="en-US" altLang="en-US" sz="1600" u="sng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values</a:t>
            </a: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as opposed to for…in which iterates the iterable’s </a:t>
            </a:r>
            <a:r>
              <a:rPr lang="en-US" altLang="en-US" sz="1600" u="sng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enumerable properties</a:t>
            </a:r>
            <a:r>
              <a:rPr lang="en-US" altLang="en-US" sz="1600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(keys)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000"/>
              <a:t> 	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1A41917A-0BA9-4DC7-BF22-FDD757858DF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</a:t>
            </a: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6CE2A7B2-232C-4080-9C3B-8CC9D76873E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504DACC-1293-4477-83B5-CCB448381AB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49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A7E31A9-8960-4788-ACF7-C51C7DAB0816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0F72128E-C265-4B64-A0B3-B2DA5E132D2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>
            <a:extLst>
              <a:ext uri="{FF2B5EF4-FFF2-40B4-BE49-F238E27FC236}">
                <a16:creationId xmlns:a16="http://schemas.microsoft.com/office/drawing/2014/main" id="{EDD17FBE-03AD-46B2-B644-2BBDBD29B5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4">
            <a:extLst>
              <a:ext uri="{FF2B5EF4-FFF2-40B4-BE49-F238E27FC236}">
                <a16:creationId xmlns:a16="http://schemas.microsoft.com/office/drawing/2014/main" id="{E60105F1-635E-4DDB-A198-C92CC690D72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C44069D-AA98-43C6-8110-B7145F7B5EB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7175" name="Rectangle 6">
            <a:extLst>
              <a:ext uri="{FF2B5EF4-FFF2-40B4-BE49-F238E27FC236}">
                <a16:creationId xmlns:a16="http://schemas.microsoft.com/office/drawing/2014/main" id="{AF1F8A31-DCBB-4FBD-9F90-EB26C269AE37}"/>
              </a:ext>
            </a:extLst>
          </p:cNvPr>
          <p:cNvSpPr>
            <a:spLocks/>
          </p:cNvSpPr>
          <p:nvPr/>
        </p:nvSpPr>
        <p:spPr bwMode="auto">
          <a:xfrm>
            <a:off x="965200" y="19812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1995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Mocha (JavaScript’s original name) developed at Netscape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Developed in only 10 days. Interestingly, they soon after also </a:t>
            </a:r>
            <a:b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released a server-side scripting version</a:t>
            </a:r>
            <a:endParaRPr lang="en-US" altLang="en-US" sz="1600">
              <a:solidFill>
                <a:srgbClr val="FF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1996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JS taken to ECMA for standartization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1997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ECMAScript standard edition 1 released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1998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2, ISO alignments (no new features)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1999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3, introducing regex, better string handling, new control statements, try/catch ex. handling and more.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In-between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4 dropped due to political differences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2009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5, introducing “strict mode”, JSON support, object properties reflection and more.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2011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5.1, ISO-3 alignments (no new features)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2015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6, a.k.a. ES6 / ECMAScript 2015 / ES6 Harmony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June 2016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: edition 7, with only two features: exponentiation operator (**) and Array.prototype.includes</a:t>
            </a:r>
            <a:endParaRPr lang="en-US" altLang="en-US" sz="1600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1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5475905E-611E-47C6-8616-A9B45BE42DB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ECMAScript – Bit of History</a:t>
            </a:r>
          </a:p>
        </p:txBody>
      </p:sp>
      <p:sp>
        <p:nvSpPr>
          <p:cNvPr id="7177" name="Rectangle 8">
            <a:extLst>
              <a:ext uri="{FF2B5EF4-FFF2-40B4-BE49-F238E27FC236}">
                <a16:creationId xmlns:a16="http://schemas.microsoft.com/office/drawing/2014/main" id="{DA7FA713-686A-4748-AE73-E9F11080378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09A387F-8160-444C-B18E-ACCDDF98EB7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552D883E-2601-4575-9747-00D6DD9FBCF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>
            <a:extLst>
              <a:ext uri="{FF2B5EF4-FFF2-40B4-BE49-F238E27FC236}">
                <a16:creationId xmlns:a16="http://schemas.microsoft.com/office/drawing/2014/main" id="{DD5007DF-2C92-4CB1-8E0B-579859A643F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4">
            <a:extLst>
              <a:ext uri="{FF2B5EF4-FFF2-40B4-BE49-F238E27FC236}">
                <a16:creationId xmlns:a16="http://schemas.microsoft.com/office/drawing/2014/main" id="{63127C14-4290-42B5-956C-A8E5E89AFCD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5F4AF2A-3AD9-4843-8D18-F2CC39FC0C6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7BA34CD0-AEAD-41CC-BC47-A9C8023B4DF1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Arrays and for...in vs. for…of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5BFDA17-DE18-4398-9833-024051BB263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- for...of</a:t>
            </a:r>
          </a:p>
        </p:txBody>
      </p:sp>
      <p:sp>
        <p:nvSpPr>
          <p:cNvPr id="75784" name="AutoShape 11">
            <a:extLst>
              <a:ext uri="{FF2B5EF4-FFF2-40B4-BE49-F238E27FC236}">
                <a16:creationId xmlns:a16="http://schemas.microsoft.com/office/drawing/2014/main" id="{AA63F6F4-2BD9-4C23-8205-8C86876AF3ED}"/>
              </a:ext>
            </a:extLst>
          </p:cNvPr>
          <p:cNvSpPr>
            <a:spLocks/>
          </p:cNvSpPr>
          <p:nvPr/>
        </p:nvSpPr>
        <p:spPr bwMode="auto">
          <a:xfrm>
            <a:off x="736600" y="2667000"/>
            <a:ext cx="8458200" cy="37338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i="1"/>
              <a:t>houses </a:t>
            </a:r>
            <a:r>
              <a:rPr lang="en-US" altLang="en-US" sz="1600"/>
              <a:t>= ["Lannister", "Bolton", "Greyjoy", "Arryn", "Baratheon", "Frey"];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 i="1">
                <a:solidFill>
                  <a:srgbClr val="00B050"/>
                </a:solidFill>
              </a:rPr>
              <a:t>// 0, 1, 2, 3, 4, 5</a:t>
            </a:r>
            <a:br>
              <a:rPr lang="en-US" altLang="en-US" sz="1600" i="1"/>
            </a:br>
            <a:r>
              <a:rPr lang="en-US" altLang="en-US" sz="1600"/>
              <a:t>for (var </a:t>
            </a:r>
            <a:r>
              <a:rPr lang="en-US" altLang="en-US" sz="1600" i="1"/>
              <a:t>house </a:t>
            </a:r>
            <a:r>
              <a:rPr lang="en-US" altLang="en-US" sz="2400" b="1">
                <a:solidFill>
                  <a:srgbClr val="FF0000"/>
                </a:solidFill>
              </a:rPr>
              <a:t>in</a:t>
            </a:r>
            <a:r>
              <a:rPr lang="en-US" altLang="en-US" sz="1600"/>
              <a:t> </a:t>
            </a:r>
            <a:r>
              <a:rPr lang="en-US" altLang="en-US" sz="1600" i="1"/>
              <a:t>houses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house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 i="1">
                <a:solidFill>
                  <a:srgbClr val="00B050"/>
                </a:solidFill>
              </a:rPr>
              <a:t>// "Lannister", "Bolton", "Greyjoy", "Arryn", "Baratheon", "Frey"</a:t>
            </a:r>
            <a:br>
              <a:rPr lang="en-US" altLang="en-US" sz="1600" i="1">
                <a:solidFill>
                  <a:srgbClr val="00B050"/>
                </a:solidFill>
              </a:rPr>
            </a:br>
            <a:r>
              <a:rPr lang="en-US" altLang="en-US" sz="1600"/>
              <a:t>for (var </a:t>
            </a:r>
            <a:r>
              <a:rPr lang="en-US" altLang="en-US" sz="1600" i="1"/>
              <a:t>house </a:t>
            </a:r>
            <a:r>
              <a:rPr lang="en-US" altLang="en-US" sz="2400" b="1">
                <a:solidFill>
                  <a:srgbClr val="FF0000"/>
                </a:solidFill>
              </a:rPr>
              <a:t>of</a:t>
            </a:r>
            <a:r>
              <a:rPr lang="en-US" altLang="en-US" sz="2400"/>
              <a:t> </a:t>
            </a:r>
            <a:r>
              <a:rPr lang="en-US" altLang="en-US" sz="1600" i="1"/>
              <a:t>houses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house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75785" name="Rectangle 8">
            <a:extLst>
              <a:ext uri="{FF2B5EF4-FFF2-40B4-BE49-F238E27FC236}">
                <a16:creationId xmlns:a16="http://schemas.microsoft.com/office/drawing/2014/main" id="{F39294D1-7979-4A5D-BCA8-743FB5DDE30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A8C798C-33D4-4A6A-8A11-01682237715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>
            <a:extLst>
              <a:ext uri="{FF2B5EF4-FFF2-40B4-BE49-F238E27FC236}">
                <a16:creationId xmlns:a16="http://schemas.microsoft.com/office/drawing/2014/main" id="{25316DC9-4DF7-4D99-93B9-FDDA8A8A4E8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>
            <a:extLst>
              <a:ext uri="{FF2B5EF4-FFF2-40B4-BE49-F238E27FC236}">
                <a16:creationId xmlns:a16="http://schemas.microsoft.com/office/drawing/2014/main" id="{1AF6C8F8-9403-480E-8CD1-796FF91C126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4">
            <a:extLst>
              <a:ext uri="{FF2B5EF4-FFF2-40B4-BE49-F238E27FC236}">
                <a16:creationId xmlns:a16="http://schemas.microsoft.com/office/drawing/2014/main" id="{FBFB97A4-B70D-4A4A-BBAD-E16853CDB08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B2C7F6A-B27A-4B30-BCA2-CBA72D125DB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987AB07A-21CD-41D2-A82A-9924BB4F7BD1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 with Maps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F5200161-0F1B-42AE-A43D-7DD434A37B6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- for...of</a:t>
            </a:r>
          </a:p>
        </p:txBody>
      </p:sp>
      <p:sp>
        <p:nvSpPr>
          <p:cNvPr id="76808" name="AutoShape 11">
            <a:extLst>
              <a:ext uri="{FF2B5EF4-FFF2-40B4-BE49-F238E27FC236}">
                <a16:creationId xmlns:a16="http://schemas.microsoft.com/office/drawing/2014/main" id="{13679382-DF0C-4EE2-885E-4E3D8F0EE12F}"/>
              </a:ext>
            </a:extLst>
          </p:cNvPr>
          <p:cNvSpPr>
            <a:spLocks/>
          </p:cNvSpPr>
          <p:nvPr/>
        </p:nvSpPr>
        <p:spPr bwMode="auto">
          <a:xfrm>
            <a:off x="736600" y="2590800"/>
            <a:ext cx="8458200" cy="3962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books</a:t>
            </a:r>
            <a:r>
              <a:rPr lang="en-US" altLang="en-US" sz="1600" i="1"/>
              <a:t> </a:t>
            </a:r>
            <a:r>
              <a:rPr lang="en-US" altLang="en-US" sz="1600"/>
              <a:t>= new Map();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.set(1, "A Game of Thrones");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.set(2, "A Clash of Kings");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.set(3, "A Storm of Swords");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[1, "A Game of Thrones"], [2, "A Clash of Kings"], [3, "A Storm of Swords"]</a:t>
            </a:r>
            <a:endParaRPr lang="en-US" altLang="en-US" sz="1600"/>
          </a:p>
          <a:p>
            <a:pPr lvl="1" eaLnBrk="1" hangingPunct="1"/>
            <a:r>
              <a:rPr lang="en-US" altLang="en-US" sz="1600"/>
              <a:t>for (</a:t>
            </a:r>
            <a:r>
              <a:rPr lang="en-US" altLang="en-US" sz="1600" b="1">
                <a:solidFill>
                  <a:srgbClr val="FF0000"/>
                </a:solidFill>
              </a:rPr>
              <a:t>var </a:t>
            </a:r>
            <a:r>
              <a:rPr lang="en-US" altLang="en-US" sz="2000" b="1">
                <a:solidFill>
                  <a:srgbClr val="FF0000"/>
                </a:solidFill>
              </a:rPr>
              <a:t>book </a:t>
            </a:r>
            <a:r>
              <a:rPr lang="en-US" altLang="en-US" sz="1600" b="1">
                <a:solidFill>
                  <a:srgbClr val="FF0000"/>
                </a:solidFill>
              </a:rPr>
              <a:t>of books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book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"A Game of Thrones", "A Clash of Kings", "A Storm of Swords" </a:t>
            </a:r>
            <a:br>
              <a:rPr lang="en-US" altLang="en-US" sz="1600"/>
            </a:br>
            <a:r>
              <a:rPr lang="en-US" altLang="en-US" sz="1600"/>
              <a:t>for (</a:t>
            </a:r>
            <a:r>
              <a:rPr lang="en-US" altLang="en-US" sz="1600" b="1">
                <a:solidFill>
                  <a:srgbClr val="FF0000"/>
                </a:solidFill>
              </a:rPr>
              <a:t>var </a:t>
            </a:r>
            <a:r>
              <a:rPr lang="en-US" altLang="en-US" sz="2000" b="1">
                <a:solidFill>
                  <a:srgbClr val="FF0000"/>
                </a:solidFill>
              </a:rPr>
              <a:t>[</a:t>
            </a:r>
            <a:r>
              <a:rPr lang="en-US" altLang="en-US" sz="2000" b="1" i="1">
                <a:solidFill>
                  <a:srgbClr val="FF0000"/>
                </a:solidFill>
              </a:rPr>
              <a:t>sequence</a:t>
            </a:r>
            <a:r>
              <a:rPr lang="en-US" altLang="en-US" sz="2000" b="1">
                <a:solidFill>
                  <a:srgbClr val="FF0000"/>
                </a:solidFill>
              </a:rPr>
              <a:t>, </a:t>
            </a:r>
            <a:r>
              <a:rPr lang="en-US" altLang="en-US" sz="2000" b="1" i="1">
                <a:solidFill>
                  <a:srgbClr val="FF0000"/>
                </a:solidFill>
              </a:rPr>
              <a:t>name</a:t>
            </a:r>
            <a:r>
              <a:rPr lang="en-US" altLang="en-US" sz="2000" b="1">
                <a:solidFill>
                  <a:srgbClr val="FF0000"/>
                </a:solidFill>
              </a:rPr>
              <a:t>]</a:t>
            </a:r>
            <a:r>
              <a:rPr lang="en-US" altLang="en-US" sz="1600" b="1">
                <a:solidFill>
                  <a:srgbClr val="FF0000"/>
                </a:solidFill>
              </a:rPr>
              <a:t> of books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name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76809" name="Rectangle 8">
            <a:extLst>
              <a:ext uri="{FF2B5EF4-FFF2-40B4-BE49-F238E27FC236}">
                <a16:creationId xmlns:a16="http://schemas.microsoft.com/office/drawing/2014/main" id="{E27B4481-B633-4011-BA5F-A0A7D233464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A3F1226-D6C9-403B-B185-AE5ADB673BD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06EF4BC6-2851-4885-AD6A-AB28B35AFC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AE6EBE11-BA89-439E-B61F-61EAEEFC349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4">
            <a:extLst>
              <a:ext uri="{FF2B5EF4-FFF2-40B4-BE49-F238E27FC236}">
                <a16:creationId xmlns:a16="http://schemas.microsoft.com/office/drawing/2014/main" id="{161C0397-13AA-42A0-A7A0-B92C9D80999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7A3DDDB-5D84-4651-8107-040C22568EC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E61E7CB3-814F-47F1-ACE3-A22057122208}"/>
              </a:ext>
            </a:extLst>
          </p:cNvPr>
          <p:cNvSpPr>
            <a:spLocks/>
          </p:cNvSpPr>
          <p:nvPr/>
        </p:nvSpPr>
        <p:spPr bwMode="auto">
          <a:xfrm>
            <a:off x="889000" y="2057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for...of with Maps</a:t>
            </a:r>
            <a:endParaRPr lang="en-US" altLang="en-US" sz="2000">
              <a:solidFill>
                <a:srgbClr val="00B05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97CCE0D0-8482-403C-A239-ABAD6C26FB6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Examples - for...of</a:t>
            </a:r>
          </a:p>
        </p:txBody>
      </p:sp>
      <p:sp>
        <p:nvSpPr>
          <p:cNvPr id="77832" name="AutoShape 11">
            <a:extLst>
              <a:ext uri="{FF2B5EF4-FFF2-40B4-BE49-F238E27FC236}">
                <a16:creationId xmlns:a16="http://schemas.microsoft.com/office/drawing/2014/main" id="{0F780C69-D51D-4167-BC9A-B89B28DFA13C}"/>
              </a:ext>
            </a:extLst>
          </p:cNvPr>
          <p:cNvSpPr>
            <a:spLocks/>
          </p:cNvSpPr>
          <p:nvPr/>
        </p:nvSpPr>
        <p:spPr bwMode="auto">
          <a:xfrm>
            <a:off x="736600" y="2590800"/>
            <a:ext cx="8458200" cy="3962400"/>
          </a:xfrm>
          <a:prstGeom prst="roundRect">
            <a:avLst>
              <a:gd name="adj" fmla="val 8764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0" tIns="0" rIns="0" bIns="0"/>
          <a:lstStyle>
            <a:lvl1pPr marL="342900" indent="-3429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var </a:t>
            </a:r>
            <a:r>
              <a:rPr lang="en-US" altLang="en-US" sz="1600" b="1" i="1">
                <a:solidFill>
                  <a:srgbClr val="0070C0"/>
                </a:solidFill>
              </a:rPr>
              <a:t>books</a:t>
            </a:r>
            <a:r>
              <a:rPr lang="en-US" altLang="en-US" sz="1600" i="1"/>
              <a:t> </a:t>
            </a:r>
            <a:r>
              <a:rPr lang="en-US" altLang="en-US" sz="1600"/>
              <a:t>= new Map();</a:t>
            </a:r>
          </a:p>
          <a:p>
            <a:pPr lvl="1" eaLnBrk="1" hangingPunct="1"/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.set(1, "A Game of Thrones");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.set(2, "A Clash of Kings");</a:t>
            </a:r>
            <a:br>
              <a:rPr lang="en-US" altLang="en-US" sz="1600"/>
            </a:br>
            <a:r>
              <a:rPr lang="en-US" altLang="en-US" sz="1600" i="1"/>
              <a:t>books</a:t>
            </a:r>
            <a:r>
              <a:rPr lang="en-US" altLang="en-US" sz="1600"/>
              <a:t>.set(3, "A Storm of Swords");</a:t>
            </a:r>
            <a:br>
              <a:rPr lang="en-US" altLang="en-US" sz="1600"/>
            </a:br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00B050"/>
                </a:solidFill>
              </a:rPr>
              <a:t>// "A Game of Thrones", "A Clash of Kings", "A Storm of Swords" </a:t>
            </a:r>
            <a:br>
              <a:rPr lang="en-US" altLang="en-US" sz="1600">
                <a:solidFill>
                  <a:srgbClr val="00B050"/>
                </a:solidFill>
              </a:rPr>
            </a:br>
            <a:r>
              <a:rPr lang="en-US" altLang="en-US" sz="1600"/>
              <a:t>for (</a:t>
            </a:r>
            <a:r>
              <a:rPr lang="en-US" altLang="en-US" sz="1600" b="1">
                <a:solidFill>
                  <a:srgbClr val="FF0000"/>
                </a:solidFill>
              </a:rPr>
              <a:t>var name of </a:t>
            </a:r>
            <a:r>
              <a:rPr lang="en-US" altLang="en-US" sz="2400" b="1">
                <a:solidFill>
                  <a:srgbClr val="FF0000"/>
                </a:solidFill>
              </a:rPr>
              <a:t>books.keys()</a:t>
            </a:r>
            <a:r>
              <a:rPr lang="en-US" altLang="en-US" sz="1600"/>
              <a:t>) {</a:t>
            </a:r>
            <a:br>
              <a:rPr lang="en-US" altLang="en-US" sz="1600"/>
            </a:br>
            <a:r>
              <a:rPr lang="en-US" altLang="en-US" sz="1600"/>
              <a:t>    </a:t>
            </a:r>
            <a:r>
              <a:rPr lang="en-US" altLang="en-US" sz="1600" i="1"/>
              <a:t>console</a:t>
            </a:r>
            <a:r>
              <a:rPr lang="en-US" altLang="en-US" sz="1600"/>
              <a:t>.log(</a:t>
            </a:r>
            <a:r>
              <a:rPr lang="en-US" altLang="en-US" sz="1600" i="1"/>
              <a:t>book</a:t>
            </a:r>
            <a:r>
              <a:rPr lang="en-US" altLang="en-US" sz="1600"/>
              <a:t>);</a:t>
            </a:r>
            <a:br>
              <a:rPr lang="en-US" altLang="en-US" sz="1600"/>
            </a:br>
            <a:r>
              <a:rPr lang="en-US" altLang="en-US" sz="1600"/>
              <a:t>}</a:t>
            </a:r>
            <a:br>
              <a:rPr lang="en-US" altLang="en-US" sz="1600"/>
            </a:br>
            <a:endParaRPr lang="en-US" altLang="en-US" sz="1600">
              <a:solidFill>
                <a:srgbClr val="00B050"/>
              </a:solidFill>
            </a:endParaRPr>
          </a:p>
        </p:txBody>
      </p:sp>
      <p:sp>
        <p:nvSpPr>
          <p:cNvPr id="77833" name="Rectangle 8">
            <a:extLst>
              <a:ext uri="{FF2B5EF4-FFF2-40B4-BE49-F238E27FC236}">
                <a16:creationId xmlns:a16="http://schemas.microsoft.com/office/drawing/2014/main" id="{27D79238-7A1D-4625-8FB6-D2E57B3CC1B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C122DF4-7568-4A39-B9CA-34DFDC7707E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>
            <a:extLst>
              <a:ext uri="{FF2B5EF4-FFF2-40B4-BE49-F238E27FC236}">
                <a16:creationId xmlns:a16="http://schemas.microsoft.com/office/drawing/2014/main" id="{538EC6DB-13E2-4882-BE4D-BB4561495D7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>
            <a:extLst>
              <a:ext uri="{FF2B5EF4-FFF2-40B4-BE49-F238E27FC236}">
                <a16:creationId xmlns:a16="http://schemas.microsoft.com/office/drawing/2014/main" id="{8636C294-7390-4DB8-8C88-8455FA27540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4">
            <a:extLst>
              <a:ext uri="{FF2B5EF4-FFF2-40B4-BE49-F238E27FC236}">
                <a16:creationId xmlns:a16="http://schemas.microsoft.com/office/drawing/2014/main" id="{BFAADDF8-6E6E-4387-A3A9-BE10E6FC81F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B6462F1-F168-4F61-B7EA-A61368FECD3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5BA7459B-B95F-42DF-AA3C-DE9EE2491DF8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Before ES6, JS did not have modules, and so libraries were used instead. Now, ES6 finally introduced modules.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 are executed within their own scope: declarations do not pollute the global namespace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 are stored in files: one module per file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 name is the file name (w/o extension)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export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import 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statements are used to import/export module declarations respectively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Two export types exist: named and default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Named exports are useful to export several values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Default exports are considered the “main” exported module value. Limited to single default per module.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E1625C29-BE9A-4F74-AFC7-8EF5079C70B6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Modules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EFC45657-1B81-48E8-BBCE-CF18F12B8BD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44E1134-3DF4-4290-96BB-6300A8EAAA9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>
            <a:extLst>
              <a:ext uri="{FF2B5EF4-FFF2-40B4-BE49-F238E27FC236}">
                <a16:creationId xmlns:a16="http://schemas.microsoft.com/office/drawing/2014/main" id="{7EF57DC5-C165-4357-B141-1837C618E2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>
            <a:extLst>
              <a:ext uri="{FF2B5EF4-FFF2-40B4-BE49-F238E27FC236}">
                <a16:creationId xmlns:a16="http://schemas.microsoft.com/office/drawing/2014/main" id="{B9691BFB-AF43-4D46-BDF1-9069C815116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4">
            <a:extLst>
              <a:ext uri="{FF2B5EF4-FFF2-40B4-BE49-F238E27FC236}">
                <a16:creationId xmlns:a16="http://schemas.microsoft.com/office/drawing/2014/main" id="{3BE4E02C-3F50-458C-A305-0587ADF0506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1097854-E48B-4165-8E83-22E7C7D265E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93190" name="Rectangle 7">
            <a:extLst>
              <a:ext uri="{FF2B5EF4-FFF2-40B4-BE49-F238E27FC236}">
                <a16:creationId xmlns:a16="http://schemas.microsoft.com/office/drawing/2014/main" id="{622CBEF3-EE73-4F14-9E6A-8E305C84C0F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Named Exports</a:t>
            </a:r>
          </a:p>
        </p:txBody>
      </p:sp>
      <p:grpSp>
        <p:nvGrpSpPr>
          <p:cNvPr id="93191" name="Group 9">
            <a:extLst>
              <a:ext uri="{FF2B5EF4-FFF2-40B4-BE49-F238E27FC236}">
                <a16:creationId xmlns:a16="http://schemas.microsoft.com/office/drawing/2014/main" id="{421E2211-BBBB-425F-85DC-8A21F6293458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828800"/>
            <a:ext cx="8915400" cy="2743200"/>
            <a:chOff x="0" y="-177"/>
            <a:chExt cx="8424" cy="1591"/>
          </a:xfrm>
        </p:grpSpPr>
        <p:grpSp>
          <p:nvGrpSpPr>
            <p:cNvPr id="93198" name="Group 10">
              <a:extLst>
                <a:ext uri="{FF2B5EF4-FFF2-40B4-BE49-F238E27FC236}">
                  <a16:creationId xmlns:a16="http://schemas.microsoft.com/office/drawing/2014/main" id="{CCD6CCA0-7A81-47F6-B845-14B29A0B9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93200" name="AutoShape 11">
                <a:extLst>
                  <a:ext uri="{FF2B5EF4-FFF2-40B4-BE49-F238E27FC236}">
                    <a16:creationId xmlns:a16="http://schemas.microsoft.com/office/drawing/2014/main" id="{14ABA0D2-8C34-403F-A293-B9C5E30FB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02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201" name="Rectangle 12">
                <a:extLst>
                  <a:ext uri="{FF2B5EF4-FFF2-40B4-BE49-F238E27FC236}">
                    <a16:creationId xmlns:a16="http://schemas.microsoft.com/office/drawing/2014/main" id="{398006D5-FDA4-447B-A141-99BC6E06E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3199" name="Rectangle 13">
              <a:extLst>
                <a:ext uri="{FF2B5EF4-FFF2-40B4-BE49-F238E27FC236}">
                  <a16:creationId xmlns:a16="http://schemas.microsoft.com/office/drawing/2014/main" id="{7A54BF7C-BE59-45A0-BC04-934BEF43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44"/>
              <a:ext cx="8251" cy="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calculator.js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fr-FR" altLang="en-US"/>
                <a:t>const </a:t>
              </a:r>
              <a:r>
                <a:rPr lang="fr-FR" altLang="en-US" b="1">
                  <a:solidFill>
                    <a:srgbClr val="0070C0"/>
                  </a:solidFill>
                </a:rPr>
                <a:t>COEFFICIENT</a:t>
              </a:r>
              <a:r>
                <a:rPr lang="fr-FR" altLang="en-US"/>
                <a:t> = 42;</a:t>
              </a:r>
            </a:p>
            <a:p>
              <a:pPr lvl="1" eaLnBrk="1" hangingPunct="1"/>
              <a:endParaRPr lang="fr-FR" altLang="en-US"/>
            </a:p>
            <a:p>
              <a:pPr lvl="1" eaLnBrk="1" hangingPunct="1"/>
              <a:r>
                <a:rPr lang="fr-FR" altLang="en-US" b="1">
                  <a:solidFill>
                    <a:srgbClr val="FF0000"/>
                  </a:solidFill>
                </a:rPr>
                <a:t>export</a:t>
              </a:r>
              <a:r>
                <a:rPr lang="fr-FR" altLang="en-US"/>
                <a:t> </a:t>
              </a:r>
              <a:r>
                <a:rPr lang="fr-FR" altLang="en-US" b="1">
                  <a:solidFill>
                    <a:srgbClr val="0070C0"/>
                  </a:solidFill>
                </a:rPr>
                <a:t>function</a:t>
              </a:r>
              <a:r>
                <a:rPr lang="fr-FR" altLang="en-US" sz="1400"/>
                <a:t> </a:t>
              </a:r>
              <a:r>
                <a:rPr lang="fr-FR" altLang="en-US"/>
                <a:t>calculate(x, y) {</a:t>
              </a:r>
            </a:p>
            <a:p>
              <a:pPr lvl="1" eaLnBrk="1" hangingPunct="1"/>
              <a:r>
                <a:rPr lang="fr-FR" altLang="en-US"/>
                <a:t>    return x + COEFFICIENT * y;</a:t>
              </a:r>
            </a:p>
            <a:p>
              <a:pPr lvl="1" eaLnBrk="1" hangingPunct="1"/>
              <a:r>
                <a:rPr lang="fr-FR" altLang="en-US"/>
                <a:t>}</a:t>
              </a:r>
            </a:p>
            <a:p>
              <a:pPr lvl="1" eaLnBrk="1" hangingPunct="1"/>
              <a:endParaRPr lang="fr-FR" altLang="en-US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fr-FR" altLang="en-US" b="1">
                  <a:solidFill>
                    <a:srgbClr val="FF0000"/>
                  </a:solidFill>
                </a:rPr>
                <a:t>export { COEFFICIENT }; </a:t>
              </a:r>
              <a:endParaRPr lang="en-US" altLang="en-US" b="1">
                <a:solidFill>
                  <a:srgbClr val="FF0000"/>
                </a:solidFill>
                <a:sym typeface="Courier New" panose="02070309020205020404" pitchFamily="49" charset="0"/>
              </a:endParaRPr>
            </a:p>
          </p:txBody>
        </p:sp>
      </p:grpSp>
      <p:sp>
        <p:nvSpPr>
          <p:cNvPr id="93192" name="Rectangle 8">
            <a:extLst>
              <a:ext uri="{FF2B5EF4-FFF2-40B4-BE49-F238E27FC236}">
                <a16:creationId xmlns:a16="http://schemas.microsoft.com/office/drawing/2014/main" id="{DA954C47-9435-4449-A87D-D33CBC3C64B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1202CA1-F065-4C4A-A6EB-834DF11EEB0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93193" name="Group 9">
            <a:extLst>
              <a:ext uri="{FF2B5EF4-FFF2-40B4-BE49-F238E27FC236}">
                <a16:creationId xmlns:a16="http://schemas.microsoft.com/office/drawing/2014/main" id="{8A86E1AC-E844-48DF-91CE-300C8D34D057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95800"/>
            <a:ext cx="8915400" cy="2514600"/>
            <a:chOff x="0" y="-88"/>
            <a:chExt cx="8424" cy="1502"/>
          </a:xfrm>
        </p:grpSpPr>
        <p:grpSp>
          <p:nvGrpSpPr>
            <p:cNvPr id="93194" name="Group 10">
              <a:extLst>
                <a:ext uri="{FF2B5EF4-FFF2-40B4-BE49-F238E27FC236}">
                  <a16:creationId xmlns:a16="http://schemas.microsoft.com/office/drawing/2014/main" id="{C331EAF6-A19B-4295-A378-8B29E7B2C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8424" cy="1411"/>
              <a:chOff x="0" y="3"/>
              <a:chExt cx="8424" cy="1411"/>
            </a:xfrm>
          </p:grpSpPr>
          <p:sp>
            <p:nvSpPr>
              <p:cNvPr id="93196" name="AutoShape 11">
                <a:extLst>
                  <a:ext uri="{FF2B5EF4-FFF2-40B4-BE49-F238E27FC236}">
                    <a16:creationId xmlns:a16="http://schemas.microsoft.com/office/drawing/2014/main" id="{B1B5B409-8377-4BED-9889-B732AE2C9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"/>
                <a:ext cx="8424" cy="1138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197" name="Rectangle 12">
                <a:extLst>
                  <a:ext uri="{FF2B5EF4-FFF2-40B4-BE49-F238E27FC236}">
                    <a16:creationId xmlns:a16="http://schemas.microsoft.com/office/drawing/2014/main" id="{96A1409B-E8F8-4567-92CB-AD0930BE3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3195" name="Rectangle 13">
              <a:extLst>
                <a:ext uri="{FF2B5EF4-FFF2-40B4-BE49-F238E27FC236}">
                  <a16:creationId xmlns:a16="http://schemas.microsoft.com/office/drawing/2014/main" id="{3008FC7E-27DB-4A54-A15F-877CFCA17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88"/>
              <a:ext cx="8251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application.js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en-US" altLang="en-US" b="1">
                  <a:solidFill>
                    <a:srgbClr val="FF0000"/>
                  </a:solidFill>
                </a:rPr>
                <a:t>import { calculate, COEFFICIENT } from "./calculator";</a:t>
              </a:r>
            </a:p>
            <a:p>
              <a:pPr lvl="1" eaLnBrk="1" hangingPunct="1"/>
              <a:br>
                <a:rPr lang="en-US" altLang="en-US"/>
              </a:br>
              <a:r>
                <a:rPr lang="en-US" altLang="en-US"/>
                <a:t>console.log(calculate(10, 20));</a:t>
              </a:r>
              <a:r>
                <a:rPr lang="en-US" altLang="en-US">
                  <a:solidFill>
                    <a:srgbClr val="00B050"/>
                  </a:solidFill>
                </a:rPr>
                <a:t> </a:t>
              </a:r>
              <a:r>
                <a:rPr lang="en-US" altLang="en-US" sz="1600">
                  <a:solidFill>
                    <a:srgbClr val="00B050"/>
                  </a:solidFill>
                </a:rPr>
                <a:t>// 42</a:t>
              </a:r>
              <a:br>
                <a:rPr lang="en-US" altLang="en-US"/>
              </a:br>
              <a:r>
                <a:rPr lang="en-US" altLang="en-US"/>
                <a:t>console.log(COEFFICIENT); </a:t>
              </a:r>
              <a:r>
                <a:rPr lang="en-US" altLang="en-US" sz="1600">
                  <a:solidFill>
                    <a:srgbClr val="00B050"/>
                  </a:solidFill>
                </a:rPr>
                <a:t>// 850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>
            <a:extLst>
              <a:ext uri="{FF2B5EF4-FFF2-40B4-BE49-F238E27FC236}">
                <a16:creationId xmlns:a16="http://schemas.microsoft.com/office/drawing/2014/main" id="{E6F04270-A57C-49FB-A7E4-53B2BCEA1AE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>
            <a:extLst>
              <a:ext uri="{FF2B5EF4-FFF2-40B4-BE49-F238E27FC236}">
                <a16:creationId xmlns:a16="http://schemas.microsoft.com/office/drawing/2014/main" id="{DA914B55-CE5A-45DC-BAF0-DA42B839890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4">
            <a:extLst>
              <a:ext uri="{FF2B5EF4-FFF2-40B4-BE49-F238E27FC236}">
                <a16:creationId xmlns:a16="http://schemas.microsoft.com/office/drawing/2014/main" id="{1DB98823-B023-4DC5-A91F-83E7F0E2341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A2EF87F-F141-497A-B769-BD2F83C6BD4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94214" name="Rectangle 7">
            <a:extLst>
              <a:ext uri="{FF2B5EF4-FFF2-40B4-BE49-F238E27FC236}">
                <a16:creationId xmlns:a16="http://schemas.microsoft.com/office/drawing/2014/main" id="{FB86CFAB-71CA-4CD8-950B-FB35547B675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Default Exports</a:t>
            </a:r>
          </a:p>
        </p:txBody>
      </p:sp>
      <p:grpSp>
        <p:nvGrpSpPr>
          <p:cNvPr id="94215" name="Group 9">
            <a:extLst>
              <a:ext uri="{FF2B5EF4-FFF2-40B4-BE49-F238E27FC236}">
                <a16:creationId xmlns:a16="http://schemas.microsoft.com/office/drawing/2014/main" id="{318A79B2-77EB-4DA4-868B-2FCF92267F5F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828800"/>
            <a:ext cx="8915400" cy="2743200"/>
            <a:chOff x="0" y="-177"/>
            <a:chExt cx="8424" cy="1591"/>
          </a:xfrm>
        </p:grpSpPr>
        <p:grpSp>
          <p:nvGrpSpPr>
            <p:cNvPr id="94222" name="Group 10">
              <a:extLst>
                <a:ext uri="{FF2B5EF4-FFF2-40B4-BE49-F238E27FC236}">
                  <a16:creationId xmlns:a16="http://schemas.microsoft.com/office/drawing/2014/main" id="{7470DD9F-FC10-47A2-A860-5995341F3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94224" name="AutoShape 11">
                <a:extLst>
                  <a:ext uri="{FF2B5EF4-FFF2-40B4-BE49-F238E27FC236}">
                    <a16:creationId xmlns:a16="http://schemas.microsoft.com/office/drawing/2014/main" id="{E21A5080-D104-4DB8-ACF9-14F1F310F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02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4225" name="Rectangle 12">
                <a:extLst>
                  <a:ext uri="{FF2B5EF4-FFF2-40B4-BE49-F238E27FC236}">
                    <a16:creationId xmlns:a16="http://schemas.microsoft.com/office/drawing/2014/main" id="{E6802EC6-E372-4175-91E7-6AA9D2080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4223" name="Rectangle 13">
              <a:extLst>
                <a:ext uri="{FF2B5EF4-FFF2-40B4-BE49-F238E27FC236}">
                  <a16:creationId xmlns:a16="http://schemas.microsoft.com/office/drawing/2014/main" id="{3AE848CB-A618-4E69-8995-FC8FDE2F4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44"/>
              <a:ext cx="8251" cy="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calculator.js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fr-FR" altLang="en-US"/>
                <a:t>const </a:t>
              </a:r>
              <a:r>
                <a:rPr lang="fr-FR" altLang="en-US" b="1">
                  <a:solidFill>
                    <a:srgbClr val="0070C0"/>
                  </a:solidFill>
                </a:rPr>
                <a:t>COEFFICIENT</a:t>
              </a:r>
              <a:r>
                <a:rPr lang="fr-FR" altLang="en-US"/>
                <a:t> = 42;</a:t>
              </a:r>
            </a:p>
            <a:p>
              <a:pPr lvl="1" eaLnBrk="1" hangingPunct="1"/>
              <a:endParaRPr lang="fr-FR" altLang="en-US"/>
            </a:p>
            <a:p>
              <a:pPr lvl="1" eaLnBrk="1" hangingPunct="1"/>
              <a:r>
                <a:rPr lang="fr-FR" altLang="en-US" b="1">
                  <a:solidFill>
                    <a:srgbClr val="FF0000"/>
                  </a:solidFill>
                </a:rPr>
                <a:t>export </a:t>
              </a:r>
              <a:r>
                <a:rPr lang="fr-FR" altLang="en-US" sz="2400" b="1">
                  <a:solidFill>
                    <a:srgbClr val="FF0000"/>
                  </a:solidFill>
                </a:rPr>
                <a:t>default</a:t>
              </a:r>
              <a:r>
                <a:rPr lang="fr-FR" altLang="en-US"/>
                <a:t> </a:t>
              </a:r>
              <a:r>
                <a:rPr lang="fr-FR" altLang="en-US" b="1">
                  <a:solidFill>
                    <a:srgbClr val="0070C0"/>
                  </a:solidFill>
                </a:rPr>
                <a:t>function</a:t>
              </a:r>
              <a:r>
                <a:rPr lang="fr-FR" altLang="en-US" sz="1400"/>
                <a:t> </a:t>
              </a:r>
              <a:r>
                <a:rPr lang="fr-FR" altLang="en-US"/>
                <a:t>calculate(x, y) {</a:t>
              </a:r>
            </a:p>
            <a:p>
              <a:pPr lvl="1" eaLnBrk="1" hangingPunct="1"/>
              <a:r>
                <a:rPr lang="fr-FR" altLang="en-US"/>
                <a:t>    return x + COEFFICIENT * y;</a:t>
              </a:r>
            </a:p>
            <a:p>
              <a:pPr lvl="1" eaLnBrk="1" hangingPunct="1"/>
              <a:r>
                <a:rPr lang="fr-FR" altLang="en-US"/>
                <a:t>}</a:t>
              </a:r>
            </a:p>
          </p:txBody>
        </p:sp>
      </p:grpSp>
      <p:sp>
        <p:nvSpPr>
          <p:cNvPr id="94216" name="Rectangle 8">
            <a:extLst>
              <a:ext uri="{FF2B5EF4-FFF2-40B4-BE49-F238E27FC236}">
                <a16:creationId xmlns:a16="http://schemas.microsoft.com/office/drawing/2014/main" id="{18BC2E99-BFD8-4712-AE7B-8C11B206268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E509E64-1D36-4279-B73A-E70B9272B9F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94217" name="Group 9">
            <a:extLst>
              <a:ext uri="{FF2B5EF4-FFF2-40B4-BE49-F238E27FC236}">
                <a16:creationId xmlns:a16="http://schemas.microsoft.com/office/drawing/2014/main" id="{905DDF48-B61A-452B-8255-8ED084DFBCEA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95800"/>
            <a:ext cx="8915400" cy="2514600"/>
            <a:chOff x="0" y="-88"/>
            <a:chExt cx="8424" cy="1502"/>
          </a:xfrm>
        </p:grpSpPr>
        <p:grpSp>
          <p:nvGrpSpPr>
            <p:cNvPr id="94218" name="Group 10">
              <a:extLst>
                <a:ext uri="{FF2B5EF4-FFF2-40B4-BE49-F238E27FC236}">
                  <a16:creationId xmlns:a16="http://schemas.microsoft.com/office/drawing/2014/main" id="{EEEB0105-00A2-4C85-99DE-B36B0C541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8424" cy="1411"/>
              <a:chOff x="0" y="3"/>
              <a:chExt cx="8424" cy="1411"/>
            </a:xfrm>
          </p:grpSpPr>
          <p:sp>
            <p:nvSpPr>
              <p:cNvPr id="94220" name="AutoShape 11">
                <a:extLst>
                  <a:ext uri="{FF2B5EF4-FFF2-40B4-BE49-F238E27FC236}">
                    <a16:creationId xmlns:a16="http://schemas.microsoft.com/office/drawing/2014/main" id="{9840D2A5-9593-4809-8789-3D926ABCF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"/>
                <a:ext cx="8424" cy="1138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4221" name="Rectangle 12">
                <a:extLst>
                  <a:ext uri="{FF2B5EF4-FFF2-40B4-BE49-F238E27FC236}">
                    <a16:creationId xmlns:a16="http://schemas.microsoft.com/office/drawing/2014/main" id="{5ACC2CC5-A591-4824-B704-C03F80A42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4219" name="Rectangle 13">
              <a:extLst>
                <a:ext uri="{FF2B5EF4-FFF2-40B4-BE49-F238E27FC236}">
                  <a16:creationId xmlns:a16="http://schemas.microsoft.com/office/drawing/2014/main" id="{5A88C029-EFFE-4328-BC08-8A01A539B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88"/>
              <a:ext cx="8251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fr-FR" altLang="en-US" sz="1600">
                  <a:solidFill>
                    <a:srgbClr val="00B050"/>
                  </a:solidFill>
                </a:rPr>
                <a:t>/* application.js */</a:t>
              </a:r>
            </a:p>
            <a:p>
              <a:pPr lvl="1" eaLnBrk="1" hangingPunct="1"/>
              <a:endParaRPr lang="fr-FR" altLang="en-US" sz="1400"/>
            </a:p>
            <a:p>
              <a:pPr lvl="1" eaLnBrk="1" hangingPunct="1"/>
              <a:r>
                <a:rPr lang="en-US" altLang="en-US" b="1">
                  <a:solidFill>
                    <a:srgbClr val="FF0000"/>
                  </a:solidFill>
                </a:rPr>
                <a:t>import calculate from "./calculator";</a:t>
              </a:r>
              <a:r>
                <a:rPr lang="en-US" altLang="en-US" sz="1600">
                  <a:solidFill>
                    <a:srgbClr val="00B050"/>
                  </a:solidFill>
                </a:rPr>
                <a:t>   // no curly braces around </a:t>
              </a:r>
              <a:r>
                <a:rPr lang="en-US" altLang="en-US" sz="1600" i="1">
                  <a:solidFill>
                    <a:srgbClr val="00B050"/>
                  </a:solidFill>
                </a:rPr>
                <a:t>calculate</a:t>
              </a:r>
              <a:endParaRPr lang="en-US" altLang="en-US" sz="1600">
                <a:solidFill>
                  <a:srgbClr val="00B050"/>
                </a:solidFill>
              </a:endParaRPr>
            </a:p>
            <a:p>
              <a:pPr lvl="1" eaLnBrk="1" hangingPunct="1"/>
              <a:br>
                <a:rPr lang="en-US" altLang="en-US"/>
              </a:br>
              <a:r>
                <a:rPr lang="en-US" altLang="en-US"/>
                <a:t>console.log(calculate(10, 20)); </a:t>
              </a:r>
              <a:r>
                <a:rPr lang="en-US" altLang="en-US" sz="1600">
                  <a:solidFill>
                    <a:srgbClr val="00B050"/>
                  </a:solidFill>
                </a:rPr>
                <a:t>// 850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>
            <a:extLst>
              <a:ext uri="{FF2B5EF4-FFF2-40B4-BE49-F238E27FC236}">
                <a16:creationId xmlns:a16="http://schemas.microsoft.com/office/drawing/2014/main" id="{467ED92D-DCDB-43D6-9BC9-10EF916F4E4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>
            <a:extLst>
              <a:ext uri="{FF2B5EF4-FFF2-40B4-BE49-F238E27FC236}">
                <a16:creationId xmlns:a16="http://schemas.microsoft.com/office/drawing/2014/main" id="{214431D6-47C6-43D9-B03D-E43F83383AB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4">
            <a:extLst>
              <a:ext uri="{FF2B5EF4-FFF2-40B4-BE49-F238E27FC236}">
                <a16:creationId xmlns:a16="http://schemas.microsoft.com/office/drawing/2014/main" id="{2C49438B-B48F-4042-8C2E-DD60EE97F6E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D06B1F0-E354-4E32-9427-BA01C941A32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8E3F38A9-23C0-4395-9904-E8F5A6D50F9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we’ve seen, modules can import/use one another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actual module files loading is performed by a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module loader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responsible for:</a:t>
            </a:r>
            <a:endParaRPr lang="en-US" altLang="en-US" sz="2200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Locating the module files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Fetching/loading them into memory 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Handling module dependencies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Executing their code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usually done in runtime (although can be done in compile time e.g. for dist bundling)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Common module loaders include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requirejs</a:t>
            </a: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lang="en-US" altLang="en-US" sz="22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systemjs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CACBE7DA-4CA9-4757-AC86-0F5C1BA54B0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Word about Module Loaders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28D55512-455E-4644-A27B-CC376FC3ED9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027226E9-157B-4883-936C-6F1ACDF48CB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>
            <a:extLst>
              <a:ext uri="{FF2B5EF4-FFF2-40B4-BE49-F238E27FC236}">
                <a16:creationId xmlns:a16="http://schemas.microsoft.com/office/drawing/2014/main" id="{54C7EDF5-A755-4179-895B-E138D68CED6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1" name="Picture 3">
            <a:extLst>
              <a:ext uri="{FF2B5EF4-FFF2-40B4-BE49-F238E27FC236}">
                <a16:creationId xmlns:a16="http://schemas.microsoft.com/office/drawing/2014/main" id="{44852622-FDC9-47E6-900A-3C00D82F1BB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4">
            <a:extLst>
              <a:ext uri="{FF2B5EF4-FFF2-40B4-BE49-F238E27FC236}">
                <a16:creationId xmlns:a16="http://schemas.microsoft.com/office/drawing/2014/main" id="{531DE1F7-FBB5-4EEC-9495-2D0694AE471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040A758-5D6A-4378-B44F-1147DE803CB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94FE8934-1D2A-4109-9FD0-4E7B2F9C5E0C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ES5 classes are syntactic sugar over prototypical inheritance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provide simpler &amp; clearer syntax for dealing with inheritance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can be defined in similar manner to function expressions and function declarations: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BD19F3A6-269D-43DF-9640-58DB68C3BBF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</a:t>
            </a:r>
          </a:p>
        </p:txBody>
      </p:sp>
      <p:sp>
        <p:nvSpPr>
          <p:cNvPr id="124936" name="Rectangle 8">
            <a:extLst>
              <a:ext uri="{FF2B5EF4-FFF2-40B4-BE49-F238E27FC236}">
                <a16:creationId xmlns:a16="http://schemas.microsoft.com/office/drawing/2014/main" id="{08F6AED7-56CF-4020-8EC6-45F1A8564A9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DCFBEC4-AC1A-4460-96BB-2455F5CECCA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4937" name="Group 9">
            <a:extLst>
              <a:ext uri="{FF2B5EF4-FFF2-40B4-BE49-F238E27FC236}">
                <a16:creationId xmlns:a16="http://schemas.microsoft.com/office/drawing/2014/main" id="{B1D11580-1241-46D9-A213-5CAAD5F9CCAC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895725"/>
            <a:ext cx="3505200" cy="2657475"/>
            <a:chOff x="0" y="-177"/>
            <a:chExt cx="8424" cy="1591"/>
          </a:xfrm>
        </p:grpSpPr>
        <p:grpSp>
          <p:nvGrpSpPr>
            <p:cNvPr id="124943" name="Group 10">
              <a:extLst>
                <a:ext uri="{FF2B5EF4-FFF2-40B4-BE49-F238E27FC236}">
                  <a16:creationId xmlns:a16="http://schemas.microsoft.com/office/drawing/2014/main" id="{1977C997-60D6-4896-97D4-FA43FBF91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4945" name="AutoShape 11">
                <a:extLst>
                  <a:ext uri="{FF2B5EF4-FFF2-40B4-BE49-F238E27FC236}">
                    <a16:creationId xmlns:a16="http://schemas.microsoft.com/office/drawing/2014/main" id="{B7F66ADA-BB91-41EA-8115-0E5D741E1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46" name="Rectangle 12">
                <a:extLst>
                  <a:ext uri="{FF2B5EF4-FFF2-40B4-BE49-F238E27FC236}">
                    <a16:creationId xmlns:a16="http://schemas.microsoft.com/office/drawing/2014/main" id="{2F25C1AE-A778-447E-AEC3-8448D2556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4944" name="Rectangle 13">
              <a:extLst>
                <a:ext uri="{FF2B5EF4-FFF2-40B4-BE49-F238E27FC236}">
                  <a16:creationId xmlns:a16="http://schemas.microsoft.com/office/drawing/2014/main" id="{B4C8EA1B-BDD1-4423-B5CC-FC95031B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class declaration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6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constructor(x, y)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p = new Point(10, 20);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24938" name="Group 9">
            <a:extLst>
              <a:ext uri="{FF2B5EF4-FFF2-40B4-BE49-F238E27FC236}">
                <a16:creationId xmlns:a16="http://schemas.microsoft.com/office/drawing/2014/main" id="{82C16C32-F1D1-4D1F-B131-7257B0699320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886200"/>
            <a:ext cx="3505200" cy="2667000"/>
            <a:chOff x="0" y="-177"/>
            <a:chExt cx="8424" cy="1591"/>
          </a:xfrm>
        </p:grpSpPr>
        <p:grpSp>
          <p:nvGrpSpPr>
            <p:cNvPr id="124939" name="Group 10">
              <a:extLst>
                <a:ext uri="{FF2B5EF4-FFF2-40B4-BE49-F238E27FC236}">
                  <a16:creationId xmlns:a16="http://schemas.microsoft.com/office/drawing/2014/main" id="{5EAA4291-6F98-4524-BD20-34F9EF2AC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4941" name="AutoShape 11">
                <a:extLst>
                  <a:ext uri="{FF2B5EF4-FFF2-40B4-BE49-F238E27FC236}">
                    <a16:creationId xmlns:a16="http://schemas.microsoft.com/office/drawing/2014/main" id="{CA9B9E79-7EA9-454B-B22F-A4ADC43A6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42" name="Rectangle 17">
                <a:extLst>
                  <a:ext uri="{FF2B5EF4-FFF2-40B4-BE49-F238E27FC236}">
                    <a16:creationId xmlns:a16="http://schemas.microsoft.com/office/drawing/2014/main" id="{706FC9CB-B5FF-43B2-A4FC-B3BA551F7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4940" name="Rectangle 13">
              <a:extLst>
                <a:ext uri="{FF2B5EF4-FFF2-40B4-BE49-F238E27FC236}">
                  <a16:creationId xmlns:a16="http://schemas.microsoft.com/office/drawing/2014/main" id="{0B879093-2C9B-4900-8F88-629B064ED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69"/>
              <a:ext cx="8251" cy="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class expression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</a:t>
              </a:r>
              <a:r>
                <a:rPr lang="en-US" altLang="en-US" sz="16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= class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constructor(x, y) {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</a:p>
            <a:p>
              <a:pPr eaLnBrk="1" hangingPunct="1"/>
              <a:endPara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marL="0" lvl="1" eaLnBrk="1" hangingPunct="1"/>
              <a:r>
                <a:rPr lang="en-US" altLang="en-US" sz="16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p = new Point(10, 20);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>
            <a:extLst>
              <a:ext uri="{FF2B5EF4-FFF2-40B4-BE49-F238E27FC236}">
                <a16:creationId xmlns:a16="http://schemas.microsoft.com/office/drawing/2014/main" id="{36AFAA6D-6854-426C-990A-1632D9A226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3">
            <a:extLst>
              <a:ext uri="{FF2B5EF4-FFF2-40B4-BE49-F238E27FC236}">
                <a16:creationId xmlns:a16="http://schemas.microsoft.com/office/drawing/2014/main" id="{86D57E24-BC9F-427B-897D-34EC17B8AFE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4">
            <a:extLst>
              <a:ext uri="{FF2B5EF4-FFF2-40B4-BE49-F238E27FC236}">
                <a16:creationId xmlns:a16="http://schemas.microsoft.com/office/drawing/2014/main" id="{C39496F5-F1BD-461A-81E7-F33DCF75CA0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E1B0898-9F4A-4D10-BB12-226A3262A06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817500B2-FDAB-4770-9A2F-3295DE5D2766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001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As opposed to function declarations, class declarations are </a:t>
            </a:r>
            <a:r>
              <a:rPr lang="en-US" altLang="en-US" sz="2000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 hoisted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Thus class declarations cannot be used before the declaration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5959" name="Rectangle 7">
            <a:extLst>
              <a:ext uri="{FF2B5EF4-FFF2-40B4-BE49-F238E27FC236}">
                <a16:creationId xmlns:a16="http://schemas.microsoft.com/office/drawing/2014/main" id="{021CE340-DD68-47E6-930B-F8C17DD44A0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Hoisting</a:t>
            </a:r>
          </a:p>
        </p:txBody>
      </p:sp>
      <p:sp>
        <p:nvSpPr>
          <p:cNvPr id="125960" name="Rectangle 8">
            <a:extLst>
              <a:ext uri="{FF2B5EF4-FFF2-40B4-BE49-F238E27FC236}">
                <a16:creationId xmlns:a16="http://schemas.microsoft.com/office/drawing/2014/main" id="{C5A6A309-4846-415F-9FAF-4B04FA0A987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87B10AE-9A93-47D8-B1F5-82593DC3854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5961" name="Group 9">
            <a:extLst>
              <a:ext uri="{FF2B5EF4-FFF2-40B4-BE49-F238E27FC236}">
                <a16:creationId xmlns:a16="http://schemas.microsoft.com/office/drawing/2014/main" id="{6A4062A5-9B2E-4DB8-B215-9148699CD695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3581400"/>
            <a:ext cx="3657600" cy="2514600"/>
            <a:chOff x="0" y="-177"/>
            <a:chExt cx="8424" cy="1591"/>
          </a:xfrm>
        </p:grpSpPr>
        <p:grpSp>
          <p:nvGrpSpPr>
            <p:cNvPr id="125967" name="Group 10">
              <a:extLst>
                <a:ext uri="{FF2B5EF4-FFF2-40B4-BE49-F238E27FC236}">
                  <a16:creationId xmlns:a16="http://schemas.microsoft.com/office/drawing/2014/main" id="{6F9B37C4-0DB9-43E0-BBE7-7F1777E05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5969" name="AutoShape 11">
                <a:extLst>
                  <a:ext uri="{FF2B5EF4-FFF2-40B4-BE49-F238E27FC236}">
                    <a16:creationId xmlns:a16="http://schemas.microsoft.com/office/drawing/2014/main" id="{F0E8BD7E-135D-4967-B118-4926FE529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970" name="Rectangle 12">
                <a:extLst>
                  <a:ext uri="{FF2B5EF4-FFF2-40B4-BE49-F238E27FC236}">
                    <a16:creationId xmlns:a16="http://schemas.microsoft.com/office/drawing/2014/main" id="{2168F2AD-4BFF-4ECA-BEFC-675D50B3C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5968" name="Rectangle 13">
              <a:extLst>
                <a:ext uri="{FF2B5EF4-FFF2-40B4-BE49-F238E27FC236}">
                  <a16:creationId xmlns:a16="http://schemas.microsoft.com/office/drawing/2014/main" id="{267B14A2-27AF-4B80-9E3C-B8495B2F3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29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</a:t>
              </a:r>
              <a:r>
                <a:rPr lang="en-US" altLang="en-US" sz="1400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ReferenceError !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p = new Point(10, 20); </a:t>
              </a:r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class declaration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constructor(x, y)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25962" name="Group 9">
            <a:extLst>
              <a:ext uri="{FF2B5EF4-FFF2-40B4-BE49-F238E27FC236}">
                <a16:creationId xmlns:a16="http://schemas.microsoft.com/office/drawing/2014/main" id="{20EEE5BD-54FC-4D48-B6FF-7460BCE1E904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3581400"/>
            <a:ext cx="3657600" cy="2514600"/>
            <a:chOff x="0" y="-177"/>
            <a:chExt cx="8424" cy="1591"/>
          </a:xfrm>
        </p:grpSpPr>
        <p:grpSp>
          <p:nvGrpSpPr>
            <p:cNvPr id="125963" name="Group 10">
              <a:extLst>
                <a:ext uri="{FF2B5EF4-FFF2-40B4-BE49-F238E27FC236}">
                  <a16:creationId xmlns:a16="http://schemas.microsoft.com/office/drawing/2014/main" id="{B5EA5B23-C434-42F7-A67A-3BB4DAFA0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5965" name="AutoShape 11">
                <a:extLst>
                  <a:ext uri="{FF2B5EF4-FFF2-40B4-BE49-F238E27FC236}">
                    <a16:creationId xmlns:a16="http://schemas.microsoft.com/office/drawing/2014/main" id="{0ABB2422-31D6-4477-BE19-9280AE383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966" name="Rectangle 23">
                <a:extLst>
                  <a:ext uri="{FF2B5EF4-FFF2-40B4-BE49-F238E27FC236}">
                    <a16:creationId xmlns:a16="http://schemas.microsoft.com/office/drawing/2014/main" id="{33B6FF02-4464-46F1-A2FF-51938867E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5964" name="Rectangle 13">
              <a:extLst>
                <a:ext uri="{FF2B5EF4-FFF2-40B4-BE49-F238E27FC236}">
                  <a16:creationId xmlns:a16="http://schemas.microsoft.com/office/drawing/2014/main" id="{3BF02C0D-5F58-42FD-9FF8-F79AA2D0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29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Okay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f = calc(10, 20); </a:t>
              </a:r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function declaration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function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calc 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(x, y)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return x * y;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>
            <a:extLst>
              <a:ext uri="{FF2B5EF4-FFF2-40B4-BE49-F238E27FC236}">
                <a16:creationId xmlns:a16="http://schemas.microsoft.com/office/drawing/2014/main" id="{F84003C5-CA3C-4709-8475-57B7269A6E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3">
            <a:extLst>
              <a:ext uri="{FF2B5EF4-FFF2-40B4-BE49-F238E27FC236}">
                <a16:creationId xmlns:a16="http://schemas.microsoft.com/office/drawing/2014/main" id="{C97D9D29-DB08-4EEC-93B5-8497D12A83B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4">
            <a:extLst>
              <a:ext uri="{FF2B5EF4-FFF2-40B4-BE49-F238E27FC236}">
                <a16:creationId xmlns:a16="http://schemas.microsoft.com/office/drawing/2014/main" id="{8F67CB12-90BD-4B8E-9B76-20D6B257F20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E23CFDA-9FEC-4C23-BAD2-FC7FB1CAC94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1DE931D0-6D7C-4E3B-B045-75B1874AC06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body class is the part within the curly braces {}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where we define properties and methods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Body code is executed in strict mode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special method is 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constructor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for creating and initializing a class object instance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A00C2AB5-7DED-4594-91D4-242DF69CACDF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Body &amp; CTor</a:t>
            </a:r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86C7E1AC-9FDD-4DE9-8966-582CE0C28E76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F852E45-56E4-4578-A512-AE3C9E1E083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59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6985" name="Group 9">
            <a:extLst>
              <a:ext uri="{FF2B5EF4-FFF2-40B4-BE49-F238E27FC236}">
                <a16:creationId xmlns:a16="http://schemas.microsoft.com/office/drawing/2014/main" id="{5A255506-4B2F-48CB-8AD6-A08B427C4CA8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4038600"/>
            <a:ext cx="7620000" cy="2209800"/>
            <a:chOff x="0" y="-177"/>
            <a:chExt cx="8424" cy="1591"/>
          </a:xfrm>
        </p:grpSpPr>
        <p:grpSp>
          <p:nvGrpSpPr>
            <p:cNvPr id="126986" name="Group 10">
              <a:extLst>
                <a:ext uri="{FF2B5EF4-FFF2-40B4-BE49-F238E27FC236}">
                  <a16:creationId xmlns:a16="http://schemas.microsoft.com/office/drawing/2014/main" id="{6410D34B-4179-4922-96C6-01A2A518E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6988" name="AutoShape 11">
                <a:extLst>
                  <a:ext uri="{FF2B5EF4-FFF2-40B4-BE49-F238E27FC236}">
                    <a16:creationId xmlns:a16="http://schemas.microsoft.com/office/drawing/2014/main" id="{595E841B-91C8-4DEE-9CAF-9A786544D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989" name="Rectangle 35">
                <a:extLst>
                  <a:ext uri="{FF2B5EF4-FFF2-40B4-BE49-F238E27FC236}">
                    <a16:creationId xmlns:a16="http://schemas.microsoft.com/office/drawing/2014/main" id="{C40CC8B6-72E8-4DA5-AA1E-6A31D8F65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6987" name="Rectangle 13">
              <a:extLst>
                <a:ext uri="{FF2B5EF4-FFF2-40B4-BE49-F238E27FC236}">
                  <a16:creationId xmlns:a16="http://schemas.microsoft.com/office/drawing/2014/main" id="{2D9FC286-6359-45CF-9FAD-C0D0BCE9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29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Point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{ </a:t>
              </a:r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body starts here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</a:t>
              </a:r>
              <a:r>
                <a:rPr lang="en-US" altLang="en-US" b="1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constructor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(x, y)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this.x = x;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this.y = y;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	 console.log(‘new point created’);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 </a:t>
              </a:r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body ends here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8CBB879-B875-42FF-8007-ABAC19F0FD48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2E36C3BD-34B6-4BAC-9DE9-4287A385078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>
            <a:extLst>
              <a:ext uri="{FF2B5EF4-FFF2-40B4-BE49-F238E27FC236}">
                <a16:creationId xmlns:a16="http://schemas.microsoft.com/office/drawing/2014/main" id="{0B47EBBD-F5E5-4572-815E-190B77620B4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4">
            <a:extLst>
              <a:ext uri="{FF2B5EF4-FFF2-40B4-BE49-F238E27FC236}">
                <a16:creationId xmlns:a16="http://schemas.microsoft.com/office/drawing/2014/main" id="{ABFBBC44-C60A-4C67-B885-CAB409D710F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723E01C-DEA3-449B-8446-48DA8F524BA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98CA2A4C-60BA-44A1-958B-6865433A08EE}"/>
              </a:ext>
            </a:extLst>
          </p:cNvPr>
          <p:cNvSpPr>
            <a:spLocks/>
          </p:cNvSpPr>
          <p:nvPr/>
        </p:nvSpPr>
        <p:spPr bwMode="auto">
          <a:xfrm>
            <a:off x="965200" y="2438400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ES7 / ECMAScript 2016 is so small due to the new release process, which is actually good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New features are only included after they are completely ready and after there were at least two implementations that were sufficiently field-tested.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Releases will now happen much more frequently (once a year) and will be more incremental</a:t>
            </a:r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FD2FD2E5-3760-42F7-A360-B176F55F64FE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ES7 – Why So Small?</a:t>
            </a:r>
          </a:p>
        </p:txBody>
      </p:sp>
      <p:sp>
        <p:nvSpPr>
          <p:cNvPr id="8201" name="Rectangle 8">
            <a:extLst>
              <a:ext uri="{FF2B5EF4-FFF2-40B4-BE49-F238E27FC236}">
                <a16:creationId xmlns:a16="http://schemas.microsoft.com/office/drawing/2014/main" id="{76ADDE77-6940-4129-96ED-B9173481812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E39A3B2-011B-473F-B080-BEC39F7ABF3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>
            <a:extLst>
              <a:ext uri="{FF2B5EF4-FFF2-40B4-BE49-F238E27FC236}">
                <a16:creationId xmlns:a16="http://schemas.microsoft.com/office/drawing/2014/main" id="{37C2A2DB-ED9A-4134-A552-E86A7CFE32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>
            <a:extLst>
              <a:ext uri="{FF2B5EF4-FFF2-40B4-BE49-F238E27FC236}">
                <a16:creationId xmlns:a16="http://schemas.microsoft.com/office/drawing/2014/main" id="{9E53A962-BFF1-41AC-B9DC-B4C8DAA0FED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4">
            <a:extLst>
              <a:ext uri="{FF2B5EF4-FFF2-40B4-BE49-F238E27FC236}">
                <a16:creationId xmlns:a16="http://schemas.microsoft.com/office/drawing/2014/main" id="{2BCB5319-3DF0-407A-978D-25C0DC0790B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8389D18-CB06-485A-BE77-718130E723A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66876766-9C74-4766-8D18-4F02F56CAF16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are defined within the body as follows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8007" name="Rectangle 7">
            <a:extLst>
              <a:ext uri="{FF2B5EF4-FFF2-40B4-BE49-F238E27FC236}">
                <a16:creationId xmlns:a16="http://schemas.microsoft.com/office/drawing/2014/main" id="{2F652435-C104-4FC1-B750-C0459685474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Prototype Methods</a:t>
            </a:r>
          </a:p>
        </p:txBody>
      </p:sp>
      <p:sp>
        <p:nvSpPr>
          <p:cNvPr id="128008" name="Rectangle 8">
            <a:extLst>
              <a:ext uri="{FF2B5EF4-FFF2-40B4-BE49-F238E27FC236}">
                <a16:creationId xmlns:a16="http://schemas.microsoft.com/office/drawing/2014/main" id="{72F9B32F-9764-4F2E-8856-A6E0B6FF317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1DBB373-F09E-48EC-BA87-A0C923E0378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8009" name="Group 9">
            <a:extLst>
              <a:ext uri="{FF2B5EF4-FFF2-40B4-BE49-F238E27FC236}">
                <a16:creationId xmlns:a16="http://schemas.microsoft.com/office/drawing/2014/main" id="{5FDA607B-9F54-4AEB-9C0D-5D5A7CCC8A47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2438400"/>
            <a:ext cx="8458200" cy="4191000"/>
            <a:chOff x="0" y="-177"/>
            <a:chExt cx="8424" cy="1591"/>
          </a:xfrm>
        </p:grpSpPr>
        <p:grpSp>
          <p:nvGrpSpPr>
            <p:cNvPr id="128010" name="Group 10">
              <a:extLst>
                <a:ext uri="{FF2B5EF4-FFF2-40B4-BE49-F238E27FC236}">
                  <a16:creationId xmlns:a16="http://schemas.microsoft.com/office/drawing/2014/main" id="{7BDDCC00-4BFE-43A1-8BED-02F1B080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8012" name="AutoShape 11">
                <a:extLst>
                  <a:ext uri="{FF2B5EF4-FFF2-40B4-BE49-F238E27FC236}">
                    <a16:creationId xmlns:a16="http://schemas.microsoft.com/office/drawing/2014/main" id="{945937FD-4205-4DCD-8E7F-C156B39F8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013" name="Rectangle 25">
                <a:extLst>
                  <a:ext uri="{FF2B5EF4-FFF2-40B4-BE49-F238E27FC236}">
                    <a16:creationId xmlns:a16="http://schemas.microsoft.com/office/drawing/2014/main" id="{5B9ED951-F988-4DB7-AD03-5A9B00415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8011" name="Rectangle 13">
              <a:extLst>
                <a:ext uri="{FF2B5EF4-FFF2-40B4-BE49-F238E27FC236}">
                  <a16:creationId xmlns:a16="http://schemas.microsoft.com/office/drawing/2014/main" id="{4005240F-83AA-4FC7-A88F-447658B5D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Westeros 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{</a:t>
              </a: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this.kingdoms = [];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this.maxKingdoms = 7;</a:t>
              </a:r>
            </a:p>
            <a:p>
              <a:pPr lvl="1" eaLnBrk="1" hangingPunct="1"/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constructor() {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console.log(“Westeros initialized”);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</a:p>
            <a:p>
              <a:pPr lvl="1"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addKingdom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(name) {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if (this.kingdoms.length &gt;= 7) {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    console.log(“Sorry, max kingdoms reached”);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    return;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}      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this.kingdoms.push(name);</a:t>
              </a:r>
            </a:p>
            <a:p>
              <a:pPr lvl="1"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>
            <a:extLst>
              <a:ext uri="{FF2B5EF4-FFF2-40B4-BE49-F238E27FC236}">
                <a16:creationId xmlns:a16="http://schemas.microsoft.com/office/drawing/2014/main" id="{9006FB2A-4C26-4017-8A6C-8B981849DA1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>
            <a:extLst>
              <a:ext uri="{FF2B5EF4-FFF2-40B4-BE49-F238E27FC236}">
                <a16:creationId xmlns:a16="http://schemas.microsoft.com/office/drawing/2014/main" id="{C6E25719-6490-4102-8B98-88C93C6F8C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Rectangle 4">
            <a:extLst>
              <a:ext uri="{FF2B5EF4-FFF2-40B4-BE49-F238E27FC236}">
                <a16:creationId xmlns:a16="http://schemas.microsoft.com/office/drawing/2014/main" id="{7B9C3844-CC5E-49DF-9A19-0442C0C32618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9698B55-55DF-4426-AAEF-92402CED5F8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0491C17A-C4B3-44E9-9058-BCD165AA8C0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extends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keyword is used to create a child class (sub-class)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class can only have a single superclass (i.e. single inheritance)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super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keyword is used to access the parent class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super()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invokes the object’s parent constructor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super.someMethod()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invokes </a:t>
            </a:r>
            <a:r>
              <a:rPr lang="en-US" altLang="en-US" sz="16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someMethod </a:t>
            </a:r>
            <a:r>
              <a:rPr lang="en-US" altLang="en-US" sz="16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 the object's parent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577EC5E7-35A8-4DD2-B38C-F57CD642868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- Sub Classing</a:t>
            </a:r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D81DAAED-1885-434B-A74E-F4020390DEE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596AD7F-97ED-4553-94D3-2A7FFCB3946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29033" name="Group 9">
            <a:extLst>
              <a:ext uri="{FF2B5EF4-FFF2-40B4-BE49-F238E27FC236}">
                <a16:creationId xmlns:a16="http://schemas.microsoft.com/office/drawing/2014/main" id="{4C0D1B59-D1DF-45B0-9418-2BD67DBF48DD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810000"/>
            <a:ext cx="3429000" cy="1752600"/>
            <a:chOff x="0" y="-177"/>
            <a:chExt cx="8424" cy="1591"/>
          </a:xfrm>
        </p:grpSpPr>
        <p:grpSp>
          <p:nvGrpSpPr>
            <p:cNvPr id="129044" name="Group 10">
              <a:extLst>
                <a:ext uri="{FF2B5EF4-FFF2-40B4-BE49-F238E27FC236}">
                  <a16:creationId xmlns:a16="http://schemas.microsoft.com/office/drawing/2014/main" id="{26FF44F2-6F0F-4AD2-AE83-2F0A08F30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9046" name="AutoShape 11">
                <a:extLst>
                  <a:ext uri="{FF2B5EF4-FFF2-40B4-BE49-F238E27FC236}">
                    <a16:creationId xmlns:a16="http://schemas.microsoft.com/office/drawing/2014/main" id="{61BF3BE5-D819-4A6D-97CB-E0692A9A9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047" name="Rectangle 25">
                <a:extLst>
                  <a:ext uri="{FF2B5EF4-FFF2-40B4-BE49-F238E27FC236}">
                    <a16:creationId xmlns:a16="http://schemas.microsoft.com/office/drawing/2014/main" id="{20C5117A-E8F1-40A1-84DA-69869CB92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9045" name="Rectangle 13">
              <a:extLst>
                <a:ext uri="{FF2B5EF4-FFF2-40B4-BE49-F238E27FC236}">
                  <a16:creationId xmlns:a16="http://schemas.microsoft.com/office/drawing/2014/main" id="{6C6FFDA3-487B-4155-882C-729A187F7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Dothraki 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constructor(name) 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this.name = name;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console.log(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        name + “ created”);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29034" name="Group 9">
            <a:extLst>
              <a:ext uri="{FF2B5EF4-FFF2-40B4-BE49-F238E27FC236}">
                <a16:creationId xmlns:a16="http://schemas.microsoft.com/office/drawing/2014/main" id="{5E7460A8-59B2-4E76-B3A4-DFAB7537D944}"/>
              </a:ext>
            </a:extLst>
          </p:cNvPr>
          <p:cNvGrpSpPr>
            <a:grpSpLocks/>
          </p:cNvGrpSpPr>
          <p:nvPr/>
        </p:nvGrpSpPr>
        <p:grpSpPr bwMode="auto">
          <a:xfrm>
            <a:off x="4318000" y="3810000"/>
            <a:ext cx="5105400" cy="1752600"/>
            <a:chOff x="0" y="-177"/>
            <a:chExt cx="8424" cy="1591"/>
          </a:xfrm>
        </p:grpSpPr>
        <p:grpSp>
          <p:nvGrpSpPr>
            <p:cNvPr id="129040" name="Group 10">
              <a:extLst>
                <a:ext uri="{FF2B5EF4-FFF2-40B4-BE49-F238E27FC236}">
                  <a16:creationId xmlns:a16="http://schemas.microsoft.com/office/drawing/2014/main" id="{17791FF5-B3A4-44D4-B5A7-EE768DB0E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9042" name="AutoShape 11">
                <a:extLst>
                  <a:ext uri="{FF2B5EF4-FFF2-40B4-BE49-F238E27FC236}">
                    <a16:creationId xmlns:a16="http://schemas.microsoft.com/office/drawing/2014/main" id="{C1E1C0B5-5205-45C5-9BD6-D137C76D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043" name="Rectangle 30">
                <a:extLst>
                  <a:ext uri="{FF2B5EF4-FFF2-40B4-BE49-F238E27FC236}">
                    <a16:creationId xmlns:a16="http://schemas.microsoft.com/office/drawing/2014/main" id="{D7BB5EDB-2DA0-4F62-AE46-E02565C4D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9041" name="Rectangle 13">
              <a:extLst>
                <a:ext uri="{FF2B5EF4-FFF2-40B4-BE49-F238E27FC236}">
                  <a16:creationId xmlns:a16="http://schemas.microsoft.com/office/drawing/2014/main" id="{BD3CE942-7FCC-42A4-9F48-6CE982436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class </a:t>
              </a:r>
              <a:r>
                <a:rPr lang="en-US" altLang="en-US" sz="1400" b="1">
                  <a:solidFill>
                    <a:srgbClr val="0070C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DothrakiWarrior </a:t>
              </a:r>
              <a:r>
                <a:rPr lang="en-US" altLang="en-US" b="1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extends Dothraki</a:t>
              </a: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{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constructor(name, weapon) {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</a:t>
              </a:r>
              <a:r>
                <a:rPr lang="en-US" altLang="en-US" b="1">
                  <a:solidFill>
                    <a:srgbClr val="FF000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super(name);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this.weapon= weapon;</a:t>
              </a:r>
            </a:p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    console.log(“Weapon = “ + weapon);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    }</a:t>
              </a:r>
              <a:b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</a:br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}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29035" name="Group 9">
            <a:extLst>
              <a:ext uri="{FF2B5EF4-FFF2-40B4-BE49-F238E27FC236}">
                <a16:creationId xmlns:a16="http://schemas.microsoft.com/office/drawing/2014/main" id="{80FE7CF3-A967-45D2-A3E6-0E22FFC152A1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5715000"/>
            <a:ext cx="8686800" cy="838200"/>
            <a:chOff x="0" y="-177"/>
            <a:chExt cx="8424" cy="1591"/>
          </a:xfrm>
        </p:grpSpPr>
        <p:grpSp>
          <p:nvGrpSpPr>
            <p:cNvPr id="129036" name="Group 10">
              <a:extLst>
                <a:ext uri="{FF2B5EF4-FFF2-40B4-BE49-F238E27FC236}">
                  <a16:creationId xmlns:a16="http://schemas.microsoft.com/office/drawing/2014/main" id="{C4266737-8561-4A2E-9913-C46F0026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29038" name="AutoShape 11">
                <a:extLst>
                  <a:ext uri="{FF2B5EF4-FFF2-40B4-BE49-F238E27FC236}">
                    <a16:creationId xmlns:a16="http://schemas.microsoft.com/office/drawing/2014/main" id="{03E26B75-02A7-4AB4-9629-D7315AE6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039" name="Rectangle 23">
                <a:extLst>
                  <a:ext uri="{FF2B5EF4-FFF2-40B4-BE49-F238E27FC236}">
                    <a16:creationId xmlns:a16="http://schemas.microsoft.com/office/drawing/2014/main" id="{821B8B16-6893-45CB-B217-2BC4D4FA5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29037" name="Rectangle 13">
              <a:extLst>
                <a:ext uri="{FF2B5EF4-FFF2-40B4-BE49-F238E27FC236}">
                  <a16:creationId xmlns:a16="http://schemas.microsoft.com/office/drawing/2014/main" id="{F304B040-F123-4D75-811A-C6A0A9160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11"/>
              <a:ext cx="8251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64626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var khalDrogo = new DothrakiWarrior(“Khal Drogo”, “Sword”);</a:t>
              </a:r>
            </a:p>
            <a:p>
              <a:pPr eaLnBrk="1" hangingPunct="1"/>
              <a:endParaRPr lang="en-US" altLang="en-US" sz="1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endParaRPr>
            </a:p>
            <a:p>
              <a:pPr eaLnBrk="1" hangingPunct="1"/>
              <a:r>
                <a:rPr lang="en-US" altLang="en-US" sz="1400">
                  <a:solidFill>
                    <a:srgbClr val="00B050"/>
                  </a:solidFill>
                  <a:latin typeface="Verdana" panose="020B0604030504040204" pitchFamily="34" charset="0"/>
                  <a:sym typeface="Verdana" panose="020B0604030504040204" pitchFamily="34" charset="0"/>
                </a:rPr>
                <a:t>// Khal Drogo created \n Weapon = Sword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>
            <a:extLst>
              <a:ext uri="{FF2B5EF4-FFF2-40B4-BE49-F238E27FC236}">
                <a16:creationId xmlns:a16="http://schemas.microsoft.com/office/drawing/2014/main" id="{58426A08-CDA0-4091-B99A-FA073095486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>
            <a:extLst>
              <a:ext uri="{FF2B5EF4-FFF2-40B4-BE49-F238E27FC236}">
                <a16:creationId xmlns:a16="http://schemas.microsoft.com/office/drawing/2014/main" id="{212296D9-8421-4405-AE9C-E6B269B5AB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4">
            <a:extLst>
              <a:ext uri="{FF2B5EF4-FFF2-40B4-BE49-F238E27FC236}">
                <a16:creationId xmlns:a16="http://schemas.microsoft.com/office/drawing/2014/main" id="{4AEB30A7-5188-4794-BAF6-AD4B66A69B1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BEDD599-57EA-49CC-BB41-7D0BAE9C296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DCEA7F30-D73D-4671-8711-FF5DC213CBE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static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keyword defines static methods (shared across all class instances)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They are called using the class name (not an instance)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9FC04551-FCEC-463F-9536-66DD2A6DB3C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Classes – Static Methods</a:t>
            </a:r>
          </a:p>
        </p:txBody>
      </p:sp>
      <p:sp>
        <p:nvSpPr>
          <p:cNvPr id="130056" name="Rectangle 8">
            <a:extLst>
              <a:ext uri="{FF2B5EF4-FFF2-40B4-BE49-F238E27FC236}">
                <a16:creationId xmlns:a16="http://schemas.microsoft.com/office/drawing/2014/main" id="{895ECB0B-FBC8-40CC-908B-AE46CFB1C5B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15416F6-2FF9-4DC5-9F82-8DE731FFDF5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0057" name="Group 9">
            <a:extLst>
              <a:ext uri="{FF2B5EF4-FFF2-40B4-BE49-F238E27FC236}">
                <a16:creationId xmlns:a16="http://schemas.microsoft.com/office/drawing/2014/main" id="{2D61AB46-51F9-423F-89D9-5087FC7FA923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3124200"/>
            <a:ext cx="8458200" cy="3505200"/>
            <a:chOff x="0" y="-177"/>
            <a:chExt cx="8424" cy="1591"/>
          </a:xfrm>
        </p:grpSpPr>
        <p:grpSp>
          <p:nvGrpSpPr>
            <p:cNvPr id="130058" name="Group 10">
              <a:extLst>
                <a:ext uri="{FF2B5EF4-FFF2-40B4-BE49-F238E27FC236}">
                  <a16:creationId xmlns:a16="http://schemas.microsoft.com/office/drawing/2014/main" id="{8C0C1BB7-4C5E-4C4A-8DDD-2FD40CF54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0060" name="AutoShape 11">
                <a:extLst>
                  <a:ext uri="{FF2B5EF4-FFF2-40B4-BE49-F238E27FC236}">
                    <a16:creationId xmlns:a16="http://schemas.microsoft.com/office/drawing/2014/main" id="{396F405E-F592-4478-8E24-CB649F86E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0061" name="Rectangle 25">
                <a:extLst>
                  <a:ext uri="{FF2B5EF4-FFF2-40B4-BE49-F238E27FC236}">
                    <a16:creationId xmlns:a16="http://schemas.microsoft.com/office/drawing/2014/main" id="{07EA4633-3B98-4F12-B009-23E0220C3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0059" name="Rectangle 13">
              <a:extLst>
                <a:ext uri="{FF2B5EF4-FFF2-40B4-BE49-F238E27FC236}">
                  <a16:creationId xmlns:a16="http://schemas.microsoft.com/office/drawing/2014/main" id="{6A40AB47-A520-444C-B116-13AF1E030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class </a:t>
              </a:r>
              <a:r>
                <a:rPr lang="en-US" altLang="en-US" sz="1400" b="1">
                  <a:solidFill>
                    <a:srgbClr val="0070C0"/>
                  </a:solidFill>
                </a:rPr>
                <a:t>Dothraki</a:t>
              </a:r>
              <a:r>
                <a:rPr lang="en-US" altLang="en-US" sz="1400"/>
                <a:t> {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    constructor(name) {</a:t>
              </a:r>
              <a:br>
                <a:rPr lang="en-US" altLang="en-US" sz="1400"/>
              </a:br>
              <a:r>
                <a:rPr lang="en-US" altLang="en-US" sz="1400"/>
                <a:t>        this.name = name;</a:t>
              </a:r>
              <a:br>
                <a:rPr lang="en-US" altLang="en-US" sz="1400"/>
              </a:br>
              <a:r>
                <a:rPr lang="en-US" altLang="en-US" sz="1400"/>
                <a:t>        </a:t>
              </a:r>
              <a:r>
                <a:rPr lang="en-US" altLang="en-US" sz="1400" i="1"/>
                <a:t>console</a:t>
              </a:r>
              <a:r>
                <a:rPr lang="en-US" altLang="en-US" sz="1400"/>
                <a:t>.log(name + " created");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2000" b="1">
                  <a:solidFill>
                    <a:srgbClr val="FF0000"/>
                  </a:solidFill>
                </a:rPr>
                <a:t>static</a:t>
              </a:r>
              <a:r>
                <a:rPr lang="en-US" altLang="en-US" sz="1400"/>
                <a:t> </a:t>
              </a:r>
              <a:r>
                <a:rPr lang="en-US" altLang="en-US" sz="1400" i="1"/>
                <a:t>greet</a:t>
              </a:r>
              <a:r>
                <a:rPr lang="en-US" altLang="en-US" sz="1400"/>
                <a:t>() {</a:t>
              </a:r>
              <a:br>
                <a:rPr lang="en-US" altLang="en-US" sz="1400"/>
              </a:br>
              <a:r>
                <a:rPr lang="en-US" altLang="en-US" sz="1400"/>
                <a:t>        </a:t>
              </a:r>
              <a:r>
                <a:rPr lang="en-US" altLang="en-US" sz="1400" i="1"/>
                <a:t>console</a:t>
              </a:r>
              <a:r>
                <a:rPr lang="en-US" altLang="en-US" sz="1400"/>
                <a:t>.log("Hello, kirekosi are yeri?");</a:t>
              </a:r>
              <a:br>
                <a:rPr lang="en-US" altLang="en-US" sz="1400"/>
              </a:br>
              <a:r>
                <a:rPr lang="en-US" altLang="en-US" sz="1400"/>
                <a:t>    }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</a:p>
            <a:p>
              <a:pPr lvl="1" eaLnBrk="1" hangingPunct="1"/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  <a:p>
              <a:pPr lvl="1" eaLnBrk="1" hangingPunct="1"/>
              <a:r>
                <a:rPr lang="en-US" altLang="en-US" sz="1400" i="1"/>
                <a:t>console</a:t>
              </a:r>
              <a:r>
                <a:rPr lang="en-US" altLang="en-US" sz="1400"/>
                <a:t>.log(</a:t>
              </a:r>
              <a:r>
                <a:rPr lang="en-US" altLang="en-US" sz="2000" b="1">
                  <a:solidFill>
                    <a:srgbClr val="FF0000"/>
                  </a:solidFill>
                </a:rPr>
                <a:t>Dothraki.greet()</a:t>
              </a:r>
              <a:r>
                <a:rPr lang="en-US" altLang="en-US" sz="1400"/>
                <a:t>); </a:t>
              </a:r>
              <a:r>
                <a:rPr lang="en-US" altLang="en-US" sz="1400" i="1">
                  <a:solidFill>
                    <a:srgbClr val="00B050"/>
                  </a:solidFill>
                </a:rPr>
                <a:t>// Hello, kirekosi are yeri?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>
            <a:extLst>
              <a:ext uri="{FF2B5EF4-FFF2-40B4-BE49-F238E27FC236}">
                <a16:creationId xmlns:a16="http://schemas.microsoft.com/office/drawing/2014/main" id="{6ABC9917-97BB-4D4C-B597-802F60B32B2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>
            <a:extLst>
              <a:ext uri="{FF2B5EF4-FFF2-40B4-BE49-F238E27FC236}">
                <a16:creationId xmlns:a16="http://schemas.microsoft.com/office/drawing/2014/main" id="{05616B73-A2D9-4CA1-8622-5706297BA1A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Rectangle 4">
            <a:extLst>
              <a:ext uri="{FF2B5EF4-FFF2-40B4-BE49-F238E27FC236}">
                <a16:creationId xmlns:a16="http://schemas.microsoft.com/office/drawing/2014/main" id="{C0312899-2CF8-4FCB-A928-0565BF15B59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E5D9D4-EDAF-4A0B-AF71-C5EAD81176C7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E6F98A35-1BA2-4119-87A5-EEBEB885D78F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 are a Behavioral Design Pattern common for OOP languages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Used for processing/going over collations, which is a very common task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bring the iteration concept directly into core JS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Provide a mechanism for customizing the behavior of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for…of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loops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 are objects that know how to access collection items one at a time, keeping track of the current item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 iterator’s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next()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method returns an object with two properties: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done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boolean indicating whether no more items left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the item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0C2A5E2E-E894-488E-925E-368EDBAB241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Iterators</a:t>
            </a: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08E0A7D6-70F3-49EA-9694-94C96BB7CF4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47989A2C-25E1-4F90-809B-FF82063CF12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>
            <a:extLst>
              <a:ext uri="{FF2B5EF4-FFF2-40B4-BE49-F238E27FC236}">
                <a16:creationId xmlns:a16="http://schemas.microsoft.com/office/drawing/2014/main" id="{40777C6A-6426-47D8-8D68-FA7C4227BAD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7" name="Picture 3">
            <a:extLst>
              <a:ext uri="{FF2B5EF4-FFF2-40B4-BE49-F238E27FC236}">
                <a16:creationId xmlns:a16="http://schemas.microsoft.com/office/drawing/2014/main" id="{3851602A-BE16-4B0D-A0C0-6DE4839D6D0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4">
            <a:extLst>
              <a:ext uri="{FF2B5EF4-FFF2-40B4-BE49-F238E27FC236}">
                <a16:creationId xmlns:a16="http://schemas.microsoft.com/office/drawing/2014/main" id="{EC0AD0B8-FE97-49C7-B02F-FEA45A94610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E6E3E26-C9A5-449E-8C69-00A50C72FA9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FB7D5DD7-2990-4115-9204-21EAF7B767E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5B81D3AF-685C-4A31-A400-1B5B50B8D2F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73450287-85D2-4A09-8AD7-148683A7010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70E3F7C-57C6-4F78-9449-D93257B2705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39273" name="Group 9">
            <a:extLst>
              <a:ext uri="{FF2B5EF4-FFF2-40B4-BE49-F238E27FC236}">
                <a16:creationId xmlns:a16="http://schemas.microsoft.com/office/drawing/2014/main" id="{813F7D66-6096-4540-8C9F-768BDD982334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724400"/>
            <a:chOff x="0" y="-177"/>
            <a:chExt cx="8424" cy="1591"/>
          </a:xfrm>
        </p:grpSpPr>
        <p:grpSp>
          <p:nvGrpSpPr>
            <p:cNvPr id="139274" name="Group 10">
              <a:extLst>
                <a:ext uri="{FF2B5EF4-FFF2-40B4-BE49-F238E27FC236}">
                  <a16:creationId xmlns:a16="http://schemas.microsoft.com/office/drawing/2014/main" id="{1C16B307-B600-4616-A584-7D586F04C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39276" name="AutoShape 11">
                <a:extLst>
                  <a:ext uri="{FF2B5EF4-FFF2-40B4-BE49-F238E27FC236}">
                    <a16:creationId xmlns:a16="http://schemas.microsoft.com/office/drawing/2014/main" id="{5F2847AA-07FB-49BC-A03F-320465AAD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277" name="Rectangle 15">
                <a:extLst>
                  <a:ext uri="{FF2B5EF4-FFF2-40B4-BE49-F238E27FC236}">
                    <a16:creationId xmlns:a16="http://schemas.microsoft.com/office/drawing/2014/main" id="{E314DAD7-9E09-42A7-B8B6-CBEE47D48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9275" name="Rectangle 13">
              <a:extLst>
                <a:ext uri="{FF2B5EF4-FFF2-40B4-BE49-F238E27FC236}">
                  <a16:creationId xmlns:a16="http://schemas.microsoft.com/office/drawing/2014/main" id="{8F770D77-2430-4EDB-9DD7-345F0BAA4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function </a:t>
              </a:r>
              <a:r>
                <a:rPr lang="en-US" altLang="en-US" sz="1400" b="1">
                  <a:solidFill>
                    <a:srgbClr val="0070C0"/>
                  </a:solidFill>
                </a:rPr>
                <a:t>makeOddIterator </a:t>
              </a:r>
              <a:r>
                <a:rPr lang="en-US" altLang="en-US" sz="1400"/>
                <a:t>(array){</a:t>
              </a:r>
              <a:br>
                <a:rPr lang="en-US" altLang="en-US" sz="1400"/>
              </a:br>
              <a:r>
                <a:rPr lang="en-US" altLang="en-US" sz="1400"/>
                <a:t>    var nextIndex = 0;</a:t>
              </a:r>
            </a:p>
            <a:p>
              <a:pPr lvl="1" eaLnBrk="1" hangingPunct="1"/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1400" b="1"/>
                <a:t>return { </a:t>
              </a:r>
              <a:r>
                <a:rPr lang="en-US" altLang="en-US" sz="1400">
                  <a:solidFill>
                    <a:srgbClr val="00B050"/>
                  </a:solidFill>
                </a:rPr>
                <a:t>// the iterator</a:t>
              </a:r>
              <a:br>
                <a:rPr lang="en-US" altLang="en-US" sz="1400"/>
              </a:br>
              <a:r>
                <a:rPr lang="en-US" altLang="en-US" sz="1400"/>
                <a:t>        next: function() {</a:t>
              </a:r>
              <a:br>
                <a:rPr lang="en-US" altLang="en-US" sz="1400"/>
              </a:br>
              <a:r>
                <a:rPr lang="en-US" altLang="en-US" sz="1400"/>
                <a:t>            var retval = nextIndex &lt; array.length ?  {</a:t>
              </a:r>
              <a:r>
                <a:rPr lang="en-US" altLang="en-US" sz="1400" b="1"/>
                <a:t>value</a:t>
              </a:r>
              <a:r>
                <a:rPr lang="en-US" altLang="en-US" sz="1400"/>
                <a:t>: array[nextIndex], </a:t>
              </a:r>
              <a:r>
                <a:rPr lang="en-US" altLang="en-US" sz="1400" b="1"/>
                <a:t>done</a:t>
              </a:r>
              <a:r>
                <a:rPr lang="en-US" altLang="en-US" sz="1400"/>
                <a:t>: false} : {</a:t>
              </a:r>
              <a:r>
                <a:rPr lang="en-US" altLang="en-US" sz="1400" b="1"/>
                <a:t>done</a:t>
              </a:r>
              <a:r>
                <a:rPr lang="en-US" altLang="en-US" sz="1400"/>
                <a:t>: true};</a:t>
              </a:r>
              <a:br>
                <a:rPr lang="en-US" altLang="en-US" sz="1400"/>
              </a:br>
              <a:r>
                <a:rPr lang="en-US" altLang="en-US" sz="1400"/>
                <a:t>            nextIndex += 2;</a:t>
              </a:r>
              <a:br>
                <a:rPr lang="en-US" altLang="en-US" sz="1400"/>
              </a:br>
              <a:r>
                <a:rPr lang="en-US" altLang="en-US" sz="1400"/>
                <a:t>            return retval;</a:t>
              </a:r>
              <a:br>
                <a:rPr lang="en-US" altLang="en-US" sz="1400"/>
              </a:br>
              <a:r>
                <a:rPr lang="en-US" altLang="en-US" sz="1400"/>
                <a:t>        }</a:t>
              </a:r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1400" b="1"/>
                <a:t>}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var iter = makeOddIterator(['one', 'two', 'three', 'four', 'five', 'six', 'seven', 'eight']);</a:t>
              </a:r>
            </a:p>
            <a:p>
              <a:pPr lvl="1" eaLnBrk="1" hangingPunct="1"/>
              <a:br>
                <a:rPr lang="en-US" altLang="en-US" sz="1400"/>
              </a:br>
              <a:r>
                <a:rPr lang="en-US" altLang="en-US" sz="1400"/>
                <a:t>for (var item = </a:t>
              </a:r>
              <a:r>
                <a:rPr lang="en-US" altLang="en-US" sz="1400" b="1">
                  <a:solidFill>
                    <a:srgbClr val="FF0000"/>
                  </a:solidFill>
                </a:rPr>
                <a:t>iter.next();</a:t>
              </a:r>
              <a:r>
                <a:rPr lang="en-US" altLang="en-US" sz="1400" b="1"/>
                <a:t> </a:t>
              </a:r>
              <a:r>
                <a:rPr lang="en-US" altLang="en-US" sz="1400"/>
                <a:t>!item.done; item = </a:t>
              </a:r>
              <a:r>
                <a:rPr lang="en-US" altLang="en-US" sz="1400" b="1">
                  <a:solidFill>
                    <a:srgbClr val="FF0000"/>
                  </a:solidFill>
                </a:rPr>
                <a:t>iter.next()</a:t>
              </a:r>
              <a:r>
                <a:rPr lang="en-US" altLang="en-US" sz="1400"/>
                <a:t>) {</a:t>
              </a:r>
              <a:br>
                <a:rPr lang="en-US" altLang="en-US" sz="1400"/>
              </a:br>
              <a:r>
                <a:rPr lang="en-US" altLang="en-US" sz="1400"/>
                <a:t>    console.log(item.value);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</a:p>
            <a:p>
              <a:pPr lvl="1" eaLnBrk="1" hangingPunct="1"/>
              <a:r>
                <a:rPr lang="en-US" altLang="en-US" sz="1400" b="1">
                  <a:solidFill>
                    <a:srgbClr val="00B050"/>
                  </a:solidFill>
                  <a:sym typeface="Courier New" panose="02070309020205020404" pitchFamily="49" charset="0"/>
                </a:rPr>
                <a:t>// one, three, five, seven</a:t>
              </a:r>
            </a:p>
          </p:txBody>
        </p:sp>
      </p:grp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>
            <a:extLst>
              <a:ext uri="{FF2B5EF4-FFF2-40B4-BE49-F238E27FC236}">
                <a16:creationId xmlns:a16="http://schemas.microsoft.com/office/drawing/2014/main" id="{B78B177A-C48A-4DDD-8E01-2DE9898B76D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3">
            <a:extLst>
              <a:ext uri="{FF2B5EF4-FFF2-40B4-BE49-F238E27FC236}">
                <a16:creationId xmlns:a16="http://schemas.microsoft.com/office/drawing/2014/main" id="{4D8CD0A7-E0D8-45E0-A9EC-C7401ED018A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4">
            <a:extLst>
              <a:ext uri="{FF2B5EF4-FFF2-40B4-BE49-F238E27FC236}">
                <a16:creationId xmlns:a16="http://schemas.microsoft.com/office/drawing/2014/main" id="{C3DB6145-AF95-49F7-A581-CC3CA901441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3E1F8CD-9005-41F4-8ED8-87C515AFEC2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77CB4968-18A1-4CB1-8C56-631DE06FB1F6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 object is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if it defines its iteration behavior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Such as which values are looped over in a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for..of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construct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To be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, an object must implement the @@iterator method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 built-in types, such as Array or Map, have a default iteration behavior (e.g. Array, Map, String), while others (e.g Object) do not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Some statements and expressions actually </a:t>
            </a:r>
            <a:r>
              <a:rPr lang="en-US" altLang="en-US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expect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iterables:</a:t>
            </a:r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F9228C50-F9F3-445D-8298-02CB8EC3EFE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Iterables</a:t>
            </a:r>
          </a:p>
        </p:txBody>
      </p:sp>
      <p:sp>
        <p:nvSpPr>
          <p:cNvPr id="140296" name="Rectangle 8">
            <a:extLst>
              <a:ext uri="{FF2B5EF4-FFF2-40B4-BE49-F238E27FC236}">
                <a16:creationId xmlns:a16="http://schemas.microsoft.com/office/drawing/2014/main" id="{52041D89-8BCF-4C22-A399-2544E3A5188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41A387A-DDDC-414F-BEB2-DA34DC767F5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0297" name="Group 9">
            <a:extLst>
              <a:ext uri="{FF2B5EF4-FFF2-40B4-BE49-F238E27FC236}">
                <a16:creationId xmlns:a16="http://schemas.microsoft.com/office/drawing/2014/main" id="{B5B79769-DEF2-4631-8C3C-FC6123D82055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4191000"/>
            <a:ext cx="8686800" cy="2286000"/>
            <a:chOff x="0" y="-177"/>
            <a:chExt cx="8424" cy="1591"/>
          </a:xfrm>
        </p:grpSpPr>
        <p:grpSp>
          <p:nvGrpSpPr>
            <p:cNvPr id="140298" name="Group 10">
              <a:extLst>
                <a:ext uri="{FF2B5EF4-FFF2-40B4-BE49-F238E27FC236}">
                  <a16:creationId xmlns:a16="http://schemas.microsoft.com/office/drawing/2014/main" id="{DA2A12B2-29D5-48D0-A0C8-FC3F802A3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0300" name="AutoShape 11">
                <a:extLst>
                  <a:ext uri="{FF2B5EF4-FFF2-40B4-BE49-F238E27FC236}">
                    <a16:creationId xmlns:a16="http://schemas.microsoft.com/office/drawing/2014/main" id="{E25A5715-2BB8-4CD5-92DB-9D825EC8C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301" name="Rectangle 15">
                <a:extLst>
                  <a:ext uri="{FF2B5EF4-FFF2-40B4-BE49-F238E27FC236}">
                    <a16:creationId xmlns:a16="http://schemas.microsoft.com/office/drawing/2014/main" id="{CCF4DA1A-BCE5-48D8-B70F-3441F9ACE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0299" name="Rectangle 13">
              <a:extLst>
                <a:ext uri="{FF2B5EF4-FFF2-40B4-BE49-F238E27FC236}">
                  <a16:creationId xmlns:a16="http://schemas.microsoft.com/office/drawing/2014/main" id="{EBCC0CCA-855A-4F95-8F8F-9815BC4F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for(let value of ["a", "b", "c"]){ </a:t>
              </a:r>
              <a:r>
                <a:rPr lang="en-US" altLang="en-US" sz="1400">
                  <a:solidFill>
                    <a:srgbClr val="00B050"/>
                  </a:solidFill>
                </a:rPr>
                <a:t>// for...of loop</a:t>
              </a:r>
            </a:p>
            <a:p>
              <a:pPr lvl="1" eaLnBrk="1" hangingPunct="1"/>
              <a:r>
                <a:rPr lang="en-US" altLang="en-US" sz="1400"/>
                <a:t>	// ...</a:t>
              </a:r>
            </a:p>
            <a:p>
              <a:pPr lvl="1" eaLnBrk="1" hangingPunct="1"/>
              <a:r>
                <a:rPr lang="en-US" altLang="en-US" sz="1400"/>
                <a:t>}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[..."abc"]; // ["a", "b", "c"] </a:t>
              </a:r>
              <a:r>
                <a:rPr lang="en-US" altLang="en-US" sz="1400">
                  <a:solidFill>
                    <a:srgbClr val="00B050"/>
                  </a:solidFill>
                </a:rPr>
                <a:t>// spread operator</a:t>
              </a:r>
            </a:p>
            <a:p>
              <a:pPr lvl="1" eaLnBrk="1" hangingPunct="1"/>
              <a:endParaRPr lang="en-US" altLang="en-US" sz="1400"/>
            </a:p>
            <a:p>
              <a:pPr lvl="1" eaLnBrk="1" hangingPunct="1"/>
              <a:r>
                <a:rPr lang="en-US" altLang="en-US" sz="1400"/>
                <a:t>[a, b, c] = new Set(["a", "b", "c"]); </a:t>
              </a:r>
              <a:r>
                <a:rPr lang="en-US" altLang="en-US" sz="1400">
                  <a:solidFill>
                    <a:srgbClr val="00B050"/>
                  </a:solidFill>
                </a:rPr>
                <a:t>// destructuring assignment</a:t>
              </a:r>
            </a:p>
          </p:txBody>
        </p:sp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>
            <a:extLst>
              <a:ext uri="{FF2B5EF4-FFF2-40B4-BE49-F238E27FC236}">
                <a16:creationId xmlns:a16="http://schemas.microsoft.com/office/drawing/2014/main" id="{598332A8-0040-4BC3-90E0-26B7BED0130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5" name="Picture 3">
            <a:extLst>
              <a:ext uri="{FF2B5EF4-FFF2-40B4-BE49-F238E27FC236}">
                <a16:creationId xmlns:a16="http://schemas.microsoft.com/office/drawing/2014/main" id="{37739AC6-F4ED-4898-9E2C-319A0AE57B4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Rectangle 4">
            <a:extLst>
              <a:ext uri="{FF2B5EF4-FFF2-40B4-BE49-F238E27FC236}">
                <a16:creationId xmlns:a16="http://schemas.microsoft.com/office/drawing/2014/main" id="{D90AE4B1-29E1-4C4D-B06C-12F2489070D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8D89CF8-BE69-4209-AE2B-37AFA6E30ED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91264D14-B578-4FD2-9D9A-26D71E18AAE8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60992BF1-9812-4ECA-AC5A-EB88338E980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User Defined Iterable - ES6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3BB6C1AB-5BBF-42A3-BEAE-9322CABF7324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6F10DFD-4C53-419C-A2C0-2EC573DFA9A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41321" name="Rectangle 6">
            <a:extLst>
              <a:ext uri="{FF2B5EF4-FFF2-40B4-BE49-F238E27FC236}">
                <a16:creationId xmlns:a16="http://schemas.microsoft.com/office/drawing/2014/main" id="{4A2E2785-206F-40EA-ACAB-404D3B01DF46}"/>
              </a:ext>
            </a:extLst>
          </p:cNvPr>
          <p:cNvSpPr>
            <a:spLocks/>
          </p:cNvSpPr>
          <p:nvPr/>
        </p:nvSpPr>
        <p:spPr bwMode="auto">
          <a:xfrm>
            <a:off x="1041400" y="2057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141322" name="Group 9">
            <a:extLst>
              <a:ext uri="{FF2B5EF4-FFF2-40B4-BE49-F238E27FC236}">
                <a16:creationId xmlns:a16="http://schemas.microsoft.com/office/drawing/2014/main" id="{5CEAACD3-30B3-49F7-A83B-B88DF5BC9E2D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724400"/>
            <a:chOff x="0" y="-177"/>
            <a:chExt cx="8424" cy="1591"/>
          </a:xfrm>
        </p:grpSpPr>
        <p:grpSp>
          <p:nvGrpSpPr>
            <p:cNvPr id="141323" name="Group 10">
              <a:extLst>
                <a:ext uri="{FF2B5EF4-FFF2-40B4-BE49-F238E27FC236}">
                  <a16:creationId xmlns:a16="http://schemas.microsoft.com/office/drawing/2014/main" id="{0A7FD37E-5587-4D3D-89F4-7449F79B2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1325" name="AutoShape 11">
                <a:extLst>
                  <a:ext uri="{FF2B5EF4-FFF2-40B4-BE49-F238E27FC236}">
                    <a16:creationId xmlns:a16="http://schemas.microsoft.com/office/drawing/2014/main" id="{DF2296FF-D442-4A15-85FF-3DE904BC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26" name="Rectangle 15">
                <a:extLst>
                  <a:ext uri="{FF2B5EF4-FFF2-40B4-BE49-F238E27FC236}">
                    <a16:creationId xmlns:a16="http://schemas.microsoft.com/office/drawing/2014/main" id="{C0F0DB59-03D4-4185-8E69-EEF30A721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1324" name="Rectangle 13">
              <a:extLst>
                <a:ext uri="{FF2B5EF4-FFF2-40B4-BE49-F238E27FC236}">
                  <a16:creationId xmlns:a16="http://schemas.microsoft.com/office/drawing/2014/main" id="{0EAB3EF7-A874-4125-8F1D-454E3AB9E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let </a:t>
              </a:r>
              <a:r>
                <a:rPr lang="en-US" altLang="en-US" sz="1400" b="1">
                  <a:solidFill>
                    <a:srgbClr val="0070C0"/>
                  </a:solidFill>
                </a:rPr>
                <a:t>iterable</a:t>
              </a:r>
              <a:r>
                <a:rPr lang="en-US" altLang="en-US" sz="1400"/>
                <a:t> = {</a:t>
              </a:r>
            </a:p>
            <a:p>
              <a:pPr lvl="1" eaLnBrk="1" hangingPunct="1"/>
              <a:r>
                <a:rPr lang="en-US" altLang="en-US" sz="1400"/>
                <a:t>    0: 'a',</a:t>
              </a:r>
            </a:p>
            <a:p>
              <a:pPr lvl="1" eaLnBrk="1" hangingPunct="1"/>
              <a:r>
                <a:rPr lang="en-US" altLang="en-US" sz="1400"/>
                <a:t>    1: 'b',</a:t>
              </a:r>
            </a:p>
            <a:p>
              <a:pPr lvl="1" eaLnBrk="1" hangingPunct="1"/>
              <a:r>
                <a:rPr lang="en-US" altLang="en-US" sz="1400"/>
                <a:t>    2: 'c',</a:t>
              </a:r>
            </a:p>
            <a:p>
              <a:pPr lvl="1" eaLnBrk="1" hangingPunct="1"/>
              <a:r>
                <a:rPr lang="en-US" altLang="en-US" sz="1400"/>
                <a:t>    length: 3,</a:t>
              </a:r>
            </a:p>
            <a:p>
              <a:pPr lvl="1" eaLnBrk="1" hangingPunct="1"/>
              <a:r>
                <a:rPr lang="en-US" altLang="en-US" sz="1400"/>
                <a:t>    </a:t>
              </a:r>
              <a:r>
                <a:rPr lang="en-US" altLang="en-US" sz="2000" b="1">
                  <a:solidFill>
                    <a:srgbClr val="FF0000"/>
                  </a:solidFill>
                </a:rPr>
                <a:t>[Symbol.iterator]()</a:t>
              </a:r>
              <a:r>
                <a:rPr lang="en-US" altLang="en-US" sz="1400"/>
                <a:t> {</a:t>
              </a:r>
            </a:p>
            <a:p>
              <a:pPr lvl="1" eaLnBrk="1" hangingPunct="1"/>
              <a:r>
                <a:rPr lang="en-US" altLang="en-US" sz="1400"/>
                <a:t>        let index = 0;</a:t>
              </a:r>
            </a:p>
            <a:p>
              <a:pPr lvl="1" eaLnBrk="1" hangingPunct="1"/>
              <a:r>
                <a:rPr lang="en-US" altLang="en-US" sz="1400"/>
                <a:t>        return {</a:t>
              </a:r>
            </a:p>
            <a:p>
              <a:pPr lvl="1" eaLnBrk="1" hangingPunct="1"/>
              <a:r>
                <a:rPr lang="en-US" altLang="en-US" sz="1400"/>
                <a:t>            next: () =&gt; {</a:t>
              </a:r>
            </a:p>
            <a:p>
              <a:pPr lvl="1" eaLnBrk="1" hangingPunct="1"/>
              <a:r>
                <a:rPr lang="en-US" altLang="en-US" sz="1400"/>
                <a:t>                let value = this[index];</a:t>
              </a:r>
            </a:p>
            <a:p>
              <a:pPr lvl="1" eaLnBrk="1" hangingPunct="1"/>
              <a:r>
                <a:rPr lang="en-US" altLang="en-US" sz="1400"/>
                <a:t>                let done = index &gt;= this.length;</a:t>
              </a:r>
            </a:p>
            <a:p>
              <a:pPr lvl="1" eaLnBrk="1" hangingPunct="1"/>
              <a:r>
                <a:rPr lang="en-US" altLang="en-US" sz="1400"/>
                <a:t>                index++;</a:t>
              </a:r>
            </a:p>
            <a:p>
              <a:pPr lvl="1" eaLnBrk="1" hangingPunct="1"/>
              <a:r>
                <a:rPr lang="en-US" altLang="en-US" sz="1400"/>
                <a:t>                return { value, done };</a:t>
              </a:r>
            </a:p>
            <a:p>
              <a:pPr lvl="1" eaLnBrk="1" hangingPunct="1"/>
              <a:r>
                <a:rPr lang="en-US" altLang="en-US" sz="1400"/>
                <a:t>            }</a:t>
              </a:r>
            </a:p>
            <a:p>
              <a:pPr lvl="1" eaLnBrk="1" hangingPunct="1"/>
              <a:r>
                <a:rPr lang="en-US" altLang="en-US" sz="1400"/>
                <a:t>        };</a:t>
              </a:r>
            </a:p>
            <a:p>
              <a:pPr lvl="1" eaLnBrk="1" hangingPunct="1"/>
              <a:r>
                <a:rPr lang="en-US" altLang="en-US" sz="1400"/>
                <a:t>    }</a:t>
              </a:r>
            </a:p>
            <a:p>
              <a:pPr lvl="1" eaLnBrk="1" hangingPunct="1"/>
              <a:r>
                <a:rPr lang="en-US" altLang="en-US" sz="1400"/>
                <a:t>};</a:t>
              </a:r>
            </a:p>
            <a:p>
              <a:pPr lvl="1" eaLnBrk="1" hangingPunct="1"/>
              <a:r>
                <a:rPr lang="en-US" altLang="en-US" sz="1400"/>
                <a:t>for (let item of iterable) {</a:t>
              </a:r>
            </a:p>
            <a:p>
              <a:pPr lvl="1" eaLnBrk="1" hangingPunct="1"/>
              <a:r>
                <a:rPr lang="en-US" altLang="en-US" sz="1400"/>
                <a:t>    console.log(item); // 'a', 'b', 'c'</a:t>
              </a:r>
            </a:p>
            <a:p>
              <a:pPr lvl="1" eaLnBrk="1" hangingPunct="1"/>
              <a:r>
                <a:rPr lang="en-US" altLang="en-US" sz="1400"/>
                <a:t>}</a:t>
              </a:r>
              <a:endParaRPr lang="en-US" altLang="en-US" sz="1400" b="1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>
            <a:extLst>
              <a:ext uri="{FF2B5EF4-FFF2-40B4-BE49-F238E27FC236}">
                <a16:creationId xmlns:a16="http://schemas.microsoft.com/office/drawing/2014/main" id="{8D0F8760-9DFC-4D2E-8012-DA14ED3F83B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59" name="Picture 3">
            <a:extLst>
              <a:ext uri="{FF2B5EF4-FFF2-40B4-BE49-F238E27FC236}">
                <a16:creationId xmlns:a16="http://schemas.microsoft.com/office/drawing/2014/main" id="{6EA27A0B-81B0-4343-BEB5-3B8250E5666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0" name="Rectangle 4">
            <a:extLst>
              <a:ext uri="{FF2B5EF4-FFF2-40B4-BE49-F238E27FC236}">
                <a16:creationId xmlns:a16="http://schemas.microsoft.com/office/drawing/2014/main" id="{A2A78466-FCFD-4F5D-924C-3F99731E0427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0BD4D8C-D0BB-4641-9572-97674ADB096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7A658FC7-B116-4291-BF7C-492DDFCA180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are a new breed of functions in JS, with a new syntax:</a:t>
            </a: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b="1" i="1">
                <a:solidFill>
                  <a:schemeClr val="tx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function *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Calling a generator function does not execute its body immediately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Instead, an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iterator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object for the function is returned 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then iterate the generator by repeatedly calling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next()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next() executes the body function until the next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yield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expression returns a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Since the generator is really a function, we can call next() with arguments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Execution can be further delegated to another generator function using a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yield * generator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expression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58D0BD9D-0D3A-42CE-B07C-0D3E87D439C9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0768129B-4EDB-4C68-A63C-72CEF972300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59C24F0F-BBFB-4AB1-AA18-985BA21D52D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>
            <a:extLst>
              <a:ext uri="{FF2B5EF4-FFF2-40B4-BE49-F238E27FC236}">
                <a16:creationId xmlns:a16="http://schemas.microsoft.com/office/drawing/2014/main" id="{F0F2ED86-78DC-4391-8B49-7E156B50E6E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3" name="Picture 3">
            <a:extLst>
              <a:ext uri="{FF2B5EF4-FFF2-40B4-BE49-F238E27FC236}">
                <a16:creationId xmlns:a16="http://schemas.microsoft.com/office/drawing/2014/main" id="{C83C8149-33B6-45AD-BB88-80CD2CA980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4">
            <a:extLst>
              <a:ext uri="{FF2B5EF4-FFF2-40B4-BE49-F238E27FC236}">
                <a16:creationId xmlns:a16="http://schemas.microsoft.com/office/drawing/2014/main" id="{DBB9F4A5-ECFE-4664-AC26-6A287265F61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AA146B2-94A3-47BC-9B97-8FFBC10A6C7B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4514F17B-4955-4334-9831-5CA7D5D0F6FB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endParaRPr lang="en-US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387350" indent="-3429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+mj-lt"/>
              <a:buAutoNum type="arabicPeriod"/>
              <a:defRPr/>
            </a:pPr>
            <a:r>
              <a:rPr lang="en-US" b="1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Lazy </a:t>
            </a:r>
            <a:r>
              <a:rPr lang="en-US" b="1" dirty="0" err="1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Iterators</a:t>
            </a: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 – examples:</a:t>
            </a:r>
            <a:endParaRPr lang="en-US" b="1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Return a finite or infinite list of values</a:t>
            </a: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Lazy execution/loading</a:t>
            </a:r>
          </a:p>
          <a:p>
            <a:pPr marL="387350" indent="-3429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+mj-lt"/>
              <a:buAutoNum type="arabicPeriod"/>
              <a:defRPr/>
            </a:pPr>
            <a:endParaRPr lang="en-US" b="1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387350" indent="-3429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+mj-lt"/>
              <a:buAutoNum type="arabicPeriod"/>
              <a:defRPr/>
            </a:pPr>
            <a:r>
              <a:rPr lang="en-US" b="1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Externally Controlled Execution</a:t>
            </a:r>
            <a:endParaRPr lang="en-US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Allows a function to pause execution and pass control to the caller</a:t>
            </a: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Re-entering the function again later, while keeping context (variable bindings) across re-entrances</a:t>
            </a:r>
          </a:p>
          <a:p>
            <a:pPr marL="755650" lvl="1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r>
              <a:rPr lang="en-US" dirty="0">
                <a:solidFill>
                  <a:srgbClr val="6462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 pitchFamily="34" charset="0"/>
              </a:rPr>
              <a:t>We can control its behavior by passing arguments to the generator</a:t>
            </a:r>
          </a:p>
          <a:p>
            <a:pPr marL="298450" indent="-254000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  <a:defRPr/>
            </a:pPr>
            <a:endParaRPr lang="en-US" dirty="0">
              <a:solidFill>
                <a:srgbClr val="646260"/>
              </a:solidFill>
              <a:latin typeface="Verdana" pitchFamily="34" charset="0"/>
              <a:ea typeface="Verdana" pitchFamily="34" charset="0"/>
              <a:cs typeface="Verdana" pitchFamily="34" charset="0"/>
              <a:sym typeface="Verdana" pitchFamily="34" charset="0"/>
            </a:endParaRP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AE65D75-96D2-4F98-B64B-444FF77EFB6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- Motivation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5098D708-AF3A-465B-B0FF-092567B7139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158B7BF-17F9-4ECA-9AA0-33F2AB982A7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>
            <a:extLst>
              <a:ext uri="{FF2B5EF4-FFF2-40B4-BE49-F238E27FC236}">
                <a16:creationId xmlns:a16="http://schemas.microsoft.com/office/drawing/2014/main" id="{B301B9A5-EE18-482B-BFED-5655F068D5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>
            <a:extLst>
              <a:ext uri="{FF2B5EF4-FFF2-40B4-BE49-F238E27FC236}">
                <a16:creationId xmlns:a16="http://schemas.microsoft.com/office/drawing/2014/main" id="{BDB435BD-7B0D-4108-A7FB-33E610F18FF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>
            <a:extLst>
              <a:ext uri="{FF2B5EF4-FFF2-40B4-BE49-F238E27FC236}">
                <a16:creationId xmlns:a16="http://schemas.microsoft.com/office/drawing/2014/main" id="{B1189FC7-BCE5-4B8E-ABD0-C2D3453D4B31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3BE4226-3079-4A88-9062-C23A1733F22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C1BD0397-4EE9-46FA-B436-EC563E8ADFB1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09BE604D-B798-4EF9-B6FE-8A4A6BAC12F8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– Lazy Iteration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9CD03A6A-B44B-4162-92AF-D1C9B3308373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961E835-E28D-42FA-9EE7-D31D173382C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69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49513" name="Group 9">
            <a:extLst>
              <a:ext uri="{FF2B5EF4-FFF2-40B4-BE49-F238E27FC236}">
                <a16:creationId xmlns:a16="http://schemas.microsoft.com/office/drawing/2014/main" id="{18B6840F-5C16-415E-A31D-874EF138658B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49514" name="Group 10">
              <a:extLst>
                <a:ext uri="{FF2B5EF4-FFF2-40B4-BE49-F238E27FC236}">
                  <a16:creationId xmlns:a16="http://schemas.microsoft.com/office/drawing/2014/main" id="{973B12AC-E8AF-4104-B923-978A8CDD3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49516" name="AutoShape 11">
                <a:extLst>
                  <a:ext uri="{FF2B5EF4-FFF2-40B4-BE49-F238E27FC236}">
                    <a16:creationId xmlns:a16="http://schemas.microsoft.com/office/drawing/2014/main" id="{2D1CA23A-DB12-4D32-B43C-8FDAACC59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517" name="Rectangle 15">
                <a:extLst>
                  <a:ext uri="{FF2B5EF4-FFF2-40B4-BE49-F238E27FC236}">
                    <a16:creationId xmlns:a16="http://schemas.microsoft.com/office/drawing/2014/main" id="{95E16859-9B4A-4C48-98E4-1244F2F8F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9515" name="Rectangle 13">
              <a:extLst>
                <a:ext uri="{FF2B5EF4-FFF2-40B4-BE49-F238E27FC236}">
                  <a16:creationId xmlns:a16="http://schemas.microsoft.com/office/drawing/2014/main" id="{E8EF673F-BE41-42CE-A962-1F6FF5AE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800" b="1">
                  <a:solidFill>
                    <a:srgbClr val="FF0000"/>
                  </a:solidFill>
                </a:rPr>
                <a:t>function* </a:t>
              </a:r>
              <a:r>
                <a:rPr lang="en-US" altLang="en-US" sz="2000" b="1">
                  <a:solidFill>
                    <a:srgbClr val="00B0F0"/>
                  </a:solidFill>
                </a:rPr>
                <a:t>idMaker</a:t>
              </a:r>
              <a:r>
                <a:rPr lang="en-US" altLang="en-US" sz="2000"/>
                <a:t>() {   </a:t>
              </a:r>
              <a:r>
                <a:rPr lang="en-US" altLang="en-US" sz="2000">
                  <a:solidFill>
                    <a:srgbClr val="00B050"/>
                  </a:solidFill>
                </a:rPr>
                <a:t>// generator function</a:t>
              </a:r>
              <a:endParaRPr lang="en-US" altLang="en-US" sz="2000"/>
            </a:p>
            <a:p>
              <a:pPr lvl="1" eaLnBrk="1" hangingPunct="1"/>
              <a:r>
                <a:rPr lang="en-US" altLang="en-US" sz="2000"/>
                <a:t>  var index = 0;</a:t>
              </a:r>
            </a:p>
            <a:p>
              <a:pPr lvl="1" eaLnBrk="1" hangingPunct="1"/>
              <a:r>
                <a:rPr lang="en-US" altLang="en-US" sz="2000"/>
                <a:t>  while(index &lt; 3)   </a:t>
              </a:r>
              <a:r>
                <a:rPr lang="en-US" altLang="en-US" sz="2000">
                  <a:solidFill>
                    <a:srgbClr val="00B050"/>
                  </a:solidFill>
                </a:rPr>
                <a:t>// note this is a finite iterator</a:t>
              </a:r>
              <a:endParaRPr lang="en-US" altLang="en-US" sz="2000"/>
            </a:p>
            <a:p>
              <a:pPr lvl="1" eaLnBrk="1" hangingPunct="1"/>
              <a:r>
                <a:rPr lang="en-US" altLang="en-US" sz="2000"/>
                <a:t>    yield index++;</a:t>
              </a:r>
            </a:p>
            <a:p>
              <a:pPr lvl="1" eaLnBrk="1" hangingPunct="1"/>
              <a:r>
                <a:rPr lang="en-US" altLang="en-US" sz="2000"/>
                <a:t>}</a:t>
              </a:r>
            </a:p>
            <a:p>
              <a:pPr lvl="1" eaLnBrk="1" hangingPunct="1"/>
              <a:endParaRPr lang="en-US" altLang="en-US" sz="2000"/>
            </a:p>
            <a:p>
              <a:pPr lvl="1" eaLnBrk="1" hangingPunct="1"/>
              <a:r>
                <a:rPr lang="en-US" altLang="en-US" sz="2000"/>
                <a:t>var gen = </a:t>
              </a:r>
              <a:r>
                <a:rPr lang="en-US" altLang="en-US" sz="2800" b="1">
                  <a:solidFill>
                    <a:srgbClr val="FF0000"/>
                  </a:solidFill>
                </a:rPr>
                <a:t>idMaker(); </a:t>
              </a:r>
              <a:r>
                <a:rPr lang="en-US" altLang="en-US" sz="2000">
                  <a:solidFill>
                    <a:srgbClr val="00B050"/>
                  </a:solidFill>
                </a:rPr>
                <a:t>// returns iterator</a:t>
              </a:r>
            </a:p>
            <a:p>
              <a:pPr lvl="1" eaLnBrk="1" hangingPunct="1"/>
              <a:endParaRPr lang="en-US" altLang="en-US" sz="2000"/>
            </a:p>
            <a:p>
              <a:pPr lvl="1" eaLnBrk="1" hangingPunct="1"/>
              <a:r>
                <a:rPr lang="en-US" altLang="en-US" sz="2000"/>
                <a:t>console.log(gen.</a:t>
              </a:r>
              <a:r>
                <a:rPr lang="en-US" altLang="en-US" sz="2800" b="1">
                  <a:solidFill>
                    <a:srgbClr val="FF0000"/>
                  </a:solidFill>
                </a:rPr>
                <a:t>next()</a:t>
              </a:r>
              <a:r>
                <a:rPr lang="en-US" altLang="en-US" sz="2000"/>
                <a:t>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0</a:t>
              </a:r>
            </a:p>
            <a:p>
              <a:pPr lvl="1" eaLnBrk="1" hangingPunct="1"/>
              <a:r>
                <a:rPr lang="en-US" altLang="en-US" sz="2000"/>
                <a:t>console.log(gen.next().value);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1</a:t>
              </a:r>
            </a:p>
            <a:p>
              <a:pPr lvl="1" eaLnBrk="1" hangingPunct="1"/>
              <a:r>
                <a:rPr lang="en-US" altLang="en-US" sz="2000"/>
                <a:t>console.log(gen.next().value);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2</a:t>
              </a:r>
            </a:p>
            <a:p>
              <a:pPr lvl="1" eaLnBrk="1" hangingPunct="1"/>
              <a:r>
                <a:rPr lang="en-US" altLang="en-US" sz="2000"/>
                <a:t>console.log(gen.next().value); 	</a:t>
              </a:r>
              <a:r>
                <a:rPr lang="en-US" altLang="en-US" sz="2000">
                  <a:solidFill>
                    <a:srgbClr val="00B050"/>
                  </a:solidFill>
                </a:rPr>
                <a:t>// undefined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A3DF4B91-C0E0-41CA-91A1-F84126494AED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1150D8A5-97E9-4C34-9019-1DF1C2BC13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>
            <a:extLst>
              <a:ext uri="{FF2B5EF4-FFF2-40B4-BE49-F238E27FC236}">
                <a16:creationId xmlns:a16="http://schemas.microsoft.com/office/drawing/2014/main" id="{E57F1DE0-916D-4D49-B7F7-2167EB2C1BF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>
            <a:extLst>
              <a:ext uri="{FF2B5EF4-FFF2-40B4-BE49-F238E27FC236}">
                <a16:creationId xmlns:a16="http://schemas.microsoft.com/office/drawing/2014/main" id="{76674C30-19CB-4849-A0FF-D67F955A128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FD906FB-1902-4894-8B06-FCD5119E77C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322DCC27-23CA-4A10-91B7-49E16AA62237}"/>
              </a:ext>
            </a:extLst>
          </p:cNvPr>
          <p:cNvSpPr>
            <a:spLocks/>
          </p:cNvSpPr>
          <p:nvPr/>
        </p:nvSpPr>
        <p:spPr bwMode="auto">
          <a:xfrm>
            <a:off x="1498600" y="2743200"/>
            <a:ext cx="6934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altLang="en-US" sz="2800" i="1">
                <a:solidFill>
                  <a:srgbClr val="0070C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“Any application that can be written in JavaScript will eventually be written in JavaScript</a:t>
            </a:r>
            <a:r>
              <a:rPr lang="en-US" altLang="en-US" sz="28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”</a:t>
            </a:r>
          </a:p>
          <a:p>
            <a:pPr eaLnBrk="1" hangingPunct="1">
              <a:lnSpc>
                <a:spcPct val="15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altLang="en-US" sz="28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004BBE34-A673-4988-97E1-619BE448591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Atwood’s Law</a:t>
            </a:r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F0260774-30D1-41C7-99E1-B0FF633D018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94D6513-77E0-40F6-91CC-88C771BCA1D9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>
            <a:extLst>
              <a:ext uri="{FF2B5EF4-FFF2-40B4-BE49-F238E27FC236}">
                <a16:creationId xmlns:a16="http://schemas.microsoft.com/office/drawing/2014/main" id="{B14FB6D7-7D6A-40C6-B249-B30F24190DA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>
            <a:extLst>
              <a:ext uri="{FF2B5EF4-FFF2-40B4-BE49-F238E27FC236}">
                <a16:creationId xmlns:a16="http://schemas.microsoft.com/office/drawing/2014/main" id="{22575D24-1CA3-4BD2-9507-BE0CBD6954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Rectangle 4">
            <a:extLst>
              <a:ext uri="{FF2B5EF4-FFF2-40B4-BE49-F238E27FC236}">
                <a16:creationId xmlns:a16="http://schemas.microsoft.com/office/drawing/2014/main" id="{1D35EB9A-7AD7-49CE-BE66-B4E7ACA3871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43D66B8-21C1-4CF5-88FA-E92600D6EE65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DA2556D3-D097-423F-9135-D83B3FB331F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C0A00910-A350-45D8-800D-C5428A84F877}"/>
              </a:ext>
            </a:extLst>
          </p:cNvPr>
          <p:cNvSpPr>
            <a:spLocks/>
          </p:cNvSpPr>
          <p:nvPr/>
        </p:nvSpPr>
        <p:spPr bwMode="auto">
          <a:xfrm>
            <a:off x="760413" y="1219200"/>
            <a:ext cx="8334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– Function Args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A8CEB17C-96DC-4296-8729-CBD2AC54537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B34B9A7-5055-4332-9083-36910638F65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50537" name="Group 9">
            <a:extLst>
              <a:ext uri="{FF2B5EF4-FFF2-40B4-BE49-F238E27FC236}">
                <a16:creationId xmlns:a16="http://schemas.microsoft.com/office/drawing/2014/main" id="{70F00C5B-23A6-4194-8F49-BAD3E457C51F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905000"/>
            <a:ext cx="8956675" cy="4572000"/>
            <a:chOff x="29" y="-177"/>
            <a:chExt cx="8251" cy="1591"/>
          </a:xfrm>
        </p:grpSpPr>
        <p:sp>
          <p:nvSpPr>
            <p:cNvPr id="150543" name="Rectangle 15">
              <a:extLst>
                <a:ext uri="{FF2B5EF4-FFF2-40B4-BE49-F238E27FC236}">
                  <a16:creationId xmlns:a16="http://schemas.microsoft.com/office/drawing/2014/main" id="{66FACF6D-8A97-47BC-865C-3492F863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40"/>
              <a:ext cx="4671" cy="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544" name="Rectangle 13">
              <a:extLst>
                <a:ext uri="{FF2B5EF4-FFF2-40B4-BE49-F238E27FC236}">
                  <a16:creationId xmlns:a16="http://schemas.microsoft.com/office/drawing/2014/main" id="{451CBA22-9241-4594-874D-D8D4A8EB3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50538" name="Group 9">
            <a:extLst>
              <a:ext uri="{FF2B5EF4-FFF2-40B4-BE49-F238E27FC236}">
                <a16:creationId xmlns:a16="http://schemas.microsoft.com/office/drawing/2014/main" id="{82462D3C-1588-4282-8200-E3CF5A8B1D7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50539" name="Group 10">
              <a:extLst>
                <a:ext uri="{FF2B5EF4-FFF2-40B4-BE49-F238E27FC236}">
                  <a16:creationId xmlns:a16="http://schemas.microsoft.com/office/drawing/2014/main" id="{135EC047-8F2A-48FE-8280-F4A2BF756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0541" name="AutoShape 11">
                <a:extLst>
                  <a:ext uri="{FF2B5EF4-FFF2-40B4-BE49-F238E27FC236}">
                    <a16:creationId xmlns:a16="http://schemas.microsoft.com/office/drawing/2014/main" id="{65CC9B3F-54E8-44DF-9C00-C3813B661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42" name="Rectangle 15">
                <a:extLst>
                  <a:ext uri="{FF2B5EF4-FFF2-40B4-BE49-F238E27FC236}">
                    <a16:creationId xmlns:a16="http://schemas.microsoft.com/office/drawing/2014/main" id="{545A2AC8-8784-42C0-8911-A82030307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0540" name="Rectangle 13">
              <a:extLst>
                <a:ext uri="{FF2B5EF4-FFF2-40B4-BE49-F238E27FC236}">
                  <a16:creationId xmlns:a16="http://schemas.microsoft.com/office/drawing/2014/main" id="{7F6F739D-F466-4D6D-8DCA-4C225808D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/>
                <a:t>function* </a:t>
              </a:r>
              <a:r>
                <a:rPr lang="en-US" altLang="en-US" sz="2000" b="1">
                  <a:solidFill>
                    <a:srgbClr val="0070C0"/>
                  </a:solidFill>
                </a:rPr>
                <a:t>addCallNumber </a:t>
              </a:r>
              <a:r>
                <a:rPr lang="en-US" altLang="en-US" sz="2000"/>
                <a:t>(</a:t>
              </a:r>
              <a:r>
                <a:rPr lang="en-US" altLang="en-US" sz="2800" b="1">
                  <a:solidFill>
                    <a:srgbClr val="FF0000"/>
                  </a:solidFill>
                </a:rPr>
                <a:t>base</a:t>
              </a:r>
              <a:r>
                <a:rPr lang="en-US" altLang="en-US" sz="2000"/>
                <a:t>) {</a:t>
              </a:r>
              <a:br>
                <a:rPr lang="en-US" altLang="en-US" sz="2000"/>
              </a:br>
              <a:r>
                <a:rPr lang="en-US" altLang="en-US" sz="2000"/>
                <a:t>    var callNumber = 0;</a:t>
              </a:r>
              <a:br>
                <a:rPr lang="en-US" altLang="en-US" sz="2000"/>
              </a:br>
              <a:r>
                <a:rPr lang="en-US" altLang="en-US" sz="2000"/>
                <a:t>    while (true) {</a:t>
              </a:r>
              <a:br>
                <a:rPr lang="en-US" altLang="en-US" sz="2000"/>
              </a:br>
              <a:r>
                <a:rPr lang="en-US" altLang="en-US" sz="2000"/>
                <a:t>        yield base + callNumber++;</a:t>
              </a:r>
              <a:br>
                <a:rPr lang="en-US" altLang="en-US" sz="2000"/>
              </a:br>
              <a:r>
                <a:rPr lang="en-US" altLang="en-US" sz="2000"/>
                <a:t>    }</a:t>
              </a:r>
              <a:br>
                <a:rPr lang="en-US" altLang="en-US" sz="2000"/>
              </a:br>
              <a:r>
                <a:rPr lang="en-US" altLang="en-US" sz="2000"/>
                <a:t>}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var gen = addCallNumber(</a:t>
              </a:r>
              <a:r>
                <a:rPr lang="en-US" altLang="en-US" sz="2800" b="1">
                  <a:solidFill>
                    <a:srgbClr val="FF0000"/>
                  </a:solidFill>
                </a:rPr>
                <a:t>10</a:t>
              </a:r>
              <a:r>
                <a:rPr lang="en-US" altLang="en-US" sz="2000"/>
                <a:t>); </a:t>
              </a:r>
              <a:r>
                <a:rPr lang="en-US" altLang="en-US" sz="2000">
                  <a:solidFill>
                    <a:srgbClr val="00B050"/>
                  </a:solidFill>
                </a:rPr>
                <a:t>// invoke generator with argument(s)</a:t>
              </a:r>
              <a:br>
                <a:rPr lang="en-US" altLang="en-US" sz="2000"/>
              </a:br>
              <a:r>
                <a:rPr lang="en-US" altLang="en-US" sz="2000"/>
                <a:t>console.log(gen.next().value);  </a:t>
              </a:r>
              <a:r>
                <a:rPr lang="en-US" altLang="en-US" sz="2000">
                  <a:solidFill>
                    <a:srgbClr val="00B050"/>
                  </a:solidFill>
                </a:rPr>
                <a:t>// 10</a:t>
              </a:r>
              <a:br>
                <a:rPr lang="en-US" altLang="en-US" sz="2000"/>
              </a:br>
              <a:r>
                <a:rPr lang="en-US" altLang="en-US" sz="2000"/>
                <a:t>console.log(gen.next().value);  </a:t>
              </a:r>
              <a:r>
                <a:rPr lang="en-US" altLang="en-US" sz="2000">
                  <a:solidFill>
                    <a:srgbClr val="00B050"/>
                  </a:solidFill>
                </a:rPr>
                <a:t>// 11</a:t>
              </a:r>
              <a:br>
                <a:rPr lang="en-US" altLang="en-US" sz="2000"/>
              </a:br>
              <a:r>
                <a:rPr lang="en-US" altLang="en-US" sz="2000"/>
                <a:t>console.log(gen.next().value);  </a:t>
              </a:r>
              <a:r>
                <a:rPr lang="en-US" altLang="en-US" sz="2000">
                  <a:solidFill>
                    <a:srgbClr val="00B050"/>
                  </a:solidFill>
                </a:rPr>
                <a:t>// 12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>
            <a:extLst>
              <a:ext uri="{FF2B5EF4-FFF2-40B4-BE49-F238E27FC236}">
                <a16:creationId xmlns:a16="http://schemas.microsoft.com/office/drawing/2014/main" id="{31E85D1B-0828-4D47-80CE-19C32DA22F7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5" name="Picture 3">
            <a:extLst>
              <a:ext uri="{FF2B5EF4-FFF2-40B4-BE49-F238E27FC236}">
                <a16:creationId xmlns:a16="http://schemas.microsoft.com/office/drawing/2014/main" id="{79E628D6-FB6C-4412-BF0A-DAEEC9846CC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Rectangle 4">
            <a:extLst>
              <a:ext uri="{FF2B5EF4-FFF2-40B4-BE49-F238E27FC236}">
                <a16:creationId xmlns:a16="http://schemas.microsoft.com/office/drawing/2014/main" id="{F3951D14-5CE7-4076-8E80-D5087AAD3A4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0A21B26-4090-4A6E-BD21-D5618C9215D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C698E541-750F-47CB-9C20-83B78E3DB6DF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535B3D27-3595-4039-A90C-5C9A4506854C}"/>
              </a:ext>
            </a:extLst>
          </p:cNvPr>
          <p:cNvSpPr>
            <a:spLocks/>
          </p:cNvSpPr>
          <p:nvPr/>
        </p:nvSpPr>
        <p:spPr bwMode="auto">
          <a:xfrm>
            <a:off x="406400" y="1219200"/>
            <a:ext cx="9042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2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Passing Arguments Into Generators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79424D5-BC8A-44B8-BF69-7D96E21B1719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D3229A2-804A-408F-AE16-20A74F620B4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51561" name="Group 9">
            <a:extLst>
              <a:ext uri="{FF2B5EF4-FFF2-40B4-BE49-F238E27FC236}">
                <a16:creationId xmlns:a16="http://schemas.microsoft.com/office/drawing/2014/main" id="{2C4F4A1A-A016-4FB4-B54B-89613C7833D6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905000"/>
            <a:ext cx="8956675" cy="4572000"/>
            <a:chOff x="29" y="-177"/>
            <a:chExt cx="8251" cy="1591"/>
          </a:xfrm>
        </p:grpSpPr>
        <p:sp>
          <p:nvSpPr>
            <p:cNvPr id="151573" name="Rectangle 15">
              <a:extLst>
                <a:ext uri="{FF2B5EF4-FFF2-40B4-BE49-F238E27FC236}">
                  <a16:creationId xmlns:a16="http://schemas.microsoft.com/office/drawing/2014/main" id="{819CFAE2-2666-4C31-A688-840922F6C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" y="40"/>
              <a:ext cx="4671" cy="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1574" name="Rectangle 13">
              <a:extLst>
                <a:ext uri="{FF2B5EF4-FFF2-40B4-BE49-F238E27FC236}">
                  <a16:creationId xmlns:a16="http://schemas.microsoft.com/office/drawing/2014/main" id="{EA399A06-9586-46CD-A9F0-F7C7F1D1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51562" name="Group 9">
            <a:extLst>
              <a:ext uri="{FF2B5EF4-FFF2-40B4-BE49-F238E27FC236}">
                <a16:creationId xmlns:a16="http://schemas.microsoft.com/office/drawing/2014/main" id="{8B4CCD1B-ECA8-441F-B3D9-11F58BEEE189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1905000"/>
            <a:ext cx="3810000" cy="4572000"/>
            <a:chOff x="0" y="-177"/>
            <a:chExt cx="8424" cy="1591"/>
          </a:xfrm>
        </p:grpSpPr>
        <p:grpSp>
          <p:nvGrpSpPr>
            <p:cNvPr id="151569" name="Group 10">
              <a:extLst>
                <a:ext uri="{FF2B5EF4-FFF2-40B4-BE49-F238E27FC236}">
                  <a16:creationId xmlns:a16="http://schemas.microsoft.com/office/drawing/2014/main" id="{A297B23F-D645-4D09-9CB3-527124B41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1571" name="AutoShape 11">
                <a:extLst>
                  <a:ext uri="{FF2B5EF4-FFF2-40B4-BE49-F238E27FC236}">
                    <a16:creationId xmlns:a16="http://schemas.microsoft.com/office/drawing/2014/main" id="{1E037452-3E92-47E7-98CF-DCAC9B35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572" name="Rectangle 15">
                <a:extLst>
                  <a:ext uri="{FF2B5EF4-FFF2-40B4-BE49-F238E27FC236}">
                    <a16:creationId xmlns:a16="http://schemas.microsoft.com/office/drawing/2014/main" id="{0A150869-3575-427A-8938-3711A3E6F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1570" name="Rectangle 13">
              <a:extLst>
                <a:ext uri="{FF2B5EF4-FFF2-40B4-BE49-F238E27FC236}">
                  <a16:creationId xmlns:a16="http://schemas.microsoft.com/office/drawing/2014/main" id="{2984A4B1-2735-4C9C-BB95-1D8669C80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"use strict";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function* </a:t>
              </a:r>
              <a:r>
                <a:rPr lang="en-US" altLang="en-US" sz="1200" b="1">
                  <a:solidFill>
                    <a:srgbClr val="0070C0"/>
                  </a:solidFill>
                </a:rPr>
                <a:t>showPrevCurrGenerator</a:t>
              </a:r>
              <a:r>
                <a:rPr lang="en-US" altLang="en-US" sz="1200"/>
                <a:t>() {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    var prev, curr;</a:t>
              </a:r>
              <a:br>
                <a:rPr lang="en-US" altLang="en-US" sz="1200"/>
              </a:br>
              <a:r>
                <a:rPr lang="en-US" altLang="en-US" sz="1200"/>
                <a:t>    while (true) {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.log('-------');</a:t>
              </a:r>
              <a:br>
                <a:rPr lang="en-US" altLang="en-US" sz="1200"/>
              </a:br>
              <a:r>
                <a:rPr lang="en-US" altLang="en-US" sz="1200"/>
                <a:t>        prev = curr;</a:t>
              </a:r>
              <a:br>
                <a:rPr lang="en-US" altLang="en-US" sz="1200"/>
              </a:br>
              <a:r>
                <a:rPr lang="en-US" altLang="en-US" sz="1200"/>
                <a:t>        curr = yield;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.log('prev = ' + prev);</a:t>
              </a:r>
              <a:br>
                <a:rPr lang="en-US" altLang="en-US" sz="1200"/>
              </a:br>
              <a:r>
                <a:rPr lang="en-US" altLang="en-US" sz="1200"/>
                <a:t>        </a:t>
              </a:r>
              <a:r>
                <a:rPr lang="en-US" altLang="en-US" sz="1200" i="1"/>
                <a:t>console</a:t>
              </a:r>
              <a:r>
                <a:rPr lang="en-US" altLang="en-US" sz="1200"/>
                <a:t>.log('curr = ' + curr);</a:t>
              </a:r>
              <a:br>
                <a:rPr lang="en-US" altLang="en-US" sz="1200"/>
              </a:br>
              <a:r>
                <a:rPr lang="en-US" altLang="en-US" sz="1200"/>
                <a:t>    }</a:t>
              </a:r>
              <a:br>
                <a:rPr lang="en-US" altLang="en-US" sz="1200"/>
              </a:br>
              <a:r>
                <a:rPr lang="en-US" altLang="en-US" sz="1200"/>
                <a:t>}</a:t>
              </a:r>
              <a:br>
                <a:rPr lang="en-US" altLang="en-US" sz="1200"/>
              </a:br>
              <a:br>
                <a:rPr lang="en-US" altLang="en-US" sz="1200"/>
              </a:br>
              <a:r>
                <a:rPr lang="en-US" altLang="en-US" sz="1200"/>
                <a:t>var </a:t>
              </a:r>
              <a:r>
                <a:rPr lang="en-US" altLang="en-US" sz="1200" i="1"/>
                <a:t>gen </a:t>
              </a:r>
              <a:r>
                <a:rPr lang="en-US" altLang="en-US" sz="1200"/>
                <a:t>= showPrevCurrGenerator();</a:t>
              </a:r>
              <a:br>
                <a:rPr lang="en-US" altLang="en-US" sz="1200"/>
              </a:br>
              <a:br>
                <a:rPr lang="en-US" altLang="en-US" sz="1200" i="1"/>
              </a:br>
              <a:r>
                <a:rPr lang="en-US" altLang="en-US" sz="1200" i="1"/>
                <a:t>gen</a:t>
              </a:r>
              <a:r>
                <a:rPr lang="en-US" altLang="en-US" sz="1200"/>
                <a:t>.next(); </a:t>
              </a:r>
              <a:r>
                <a:rPr lang="en-US" altLang="en-US" sz="1200">
                  <a:solidFill>
                    <a:srgbClr val="00B050"/>
                  </a:solidFill>
                </a:rPr>
                <a:t>// executes until the first yield</a:t>
              </a:r>
              <a:br>
                <a:rPr lang="en-US" altLang="en-US" sz="1200">
                  <a:solidFill>
                    <a:srgbClr val="00B050"/>
                  </a:solidFill>
                </a:rPr>
              </a:br>
              <a:r>
                <a:rPr lang="en-US" altLang="en-US" sz="1200" i="1"/>
                <a:t>gen</a:t>
              </a:r>
              <a:r>
                <a:rPr lang="en-US" altLang="en-US" sz="1200"/>
                <a:t>.next(</a:t>
              </a:r>
              <a:r>
                <a:rPr lang="en-US" altLang="en-US" b="1">
                  <a:solidFill>
                    <a:srgbClr val="FF0000"/>
                  </a:solidFill>
                </a:rPr>
                <a:t>'First'</a:t>
              </a:r>
              <a:r>
                <a:rPr lang="en-US" altLang="en-US" sz="1200"/>
                <a:t>); </a:t>
              </a:r>
              <a:br>
                <a:rPr lang="en-US" altLang="en-US" sz="1200" i="1"/>
              </a:br>
              <a:r>
                <a:rPr lang="en-US" altLang="en-US" sz="1200" i="1"/>
                <a:t>gen</a:t>
              </a:r>
              <a:r>
                <a:rPr lang="en-US" altLang="en-US" sz="1200"/>
                <a:t>.next(</a:t>
              </a:r>
              <a:r>
                <a:rPr lang="en-US" altLang="en-US" b="1">
                  <a:solidFill>
                    <a:srgbClr val="FF0000"/>
                  </a:solidFill>
                </a:rPr>
                <a:t>'Second'</a:t>
              </a:r>
              <a:r>
                <a:rPr lang="en-US" altLang="en-US" sz="1200"/>
                <a:t>); </a:t>
              </a:r>
              <a:br>
                <a:rPr lang="en-US" altLang="en-US" sz="1200" i="1"/>
              </a:br>
              <a:r>
                <a:rPr lang="en-US" altLang="en-US" sz="1200" i="1"/>
                <a:t>gen</a:t>
              </a:r>
              <a:r>
                <a:rPr lang="en-US" altLang="en-US" sz="1200"/>
                <a:t>.next(</a:t>
              </a:r>
              <a:r>
                <a:rPr lang="en-US" altLang="en-US" b="1">
                  <a:solidFill>
                    <a:srgbClr val="FF0000"/>
                  </a:solidFill>
                </a:rPr>
                <a:t>'Third'</a:t>
              </a:r>
              <a:r>
                <a:rPr lang="en-US" altLang="en-US" sz="1200"/>
                <a:t>); 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grpSp>
        <p:nvGrpSpPr>
          <p:cNvPr id="151563" name="Group 9">
            <a:extLst>
              <a:ext uri="{FF2B5EF4-FFF2-40B4-BE49-F238E27FC236}">
                <a16:creationId xmlns:a16="http://schemas.microsoft.com/office/drawing/2014/main" id="{B2866CAC-0A04-446B-A5B1-FA7687A40ADD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1905000"/>
            <a:ext cx="3810000" cy="4572000"/>
            <a:chOff x="0" y="-177"/>
            <a:chExt cx="8424" cy="1591"/>
          </a:xfrm>
        </p:grpSpPr>
        <p:grpSp>
          <p:nvGrpSpPr>
            <p:cNvPr id="151565" name="Group 10">
              <a:extLst>
                <a:ext uri="{FF2B5EF4-FFF2-40B4-BE49-F238E27FC236}">
                  <a16:creationId xmlns:a16="http://schemas.microsoft.com/office/drawing/2014/main" id="{C6C0F48F-6933-4043-AFE7-F0BFDA687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1567" name="AutoShape 11">
                <a:extLst>
                  <a:ext uri="{FF2B5EF4-FFF2-40B4-BE49-F238E27FC236}">
                    <a16:creationId xmlns:a16="http://schemas.microsoft.com/office/drawing/2014/main" id="{1DFBC0C7-F635-4C4B-BF32-5AA4B7B8C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568" name="Rectangle 15">
                <a:extLst>
                  <a:ext uri="{FF2B5EF4-FFF2-40B4-BE49-F238E27FC236}">
                    <a16:creationId xmlns:a16="http://schemas.microsoft.com/office/drawing/2014/main" id="{87B2AFFF-B192-4366-8F27-C659E3B20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1566" name="Rectangle 13">
              <a:extLst>
                <a:ext uri="{FF2B5EF4-FFF2-40B4-BE49-F238E27FC236}">
                  <a16:creationId xmlns:a16="http://schemas.microsoft.com/office/drawing/2014/main" id="{550C9BB1-D01E-4CF3-B51D-F3F908C4E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prev = undefined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curr = First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prev = First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curr = Second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prev = Second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curr = Third</a:t>
              </a:r>
            </a:p>
            <a:p>
              <a:pPr lvl="1" eaLnBrk="1" hangingPunct="1"/>
              <a:r>
                <a:rPr lang="en-US" altLang="en-US" sz="2000">
                  <a:solidFill>
                    <a:srgbClr val="00B050"/>
                  </a:solidFill>
                </a:rPr>
                <a:t>-------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  <p:sp>
        <p:nvSpPr>
          <p:cNvPr id="151564" name="Notched Right Arrow 27">
            <a:extLst>
              <a:ext uri="{FF2B5EF4-FFF2-40B4-BE49-F238E27FC236}">
                <a16:creationId xmlns:a16="http://schemas.microsoft.com/office/drawing/2014/main" id="{03438138-11A1-4841-A744-D69D17DB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3657600"/>
            <a:ext cx="1371600" cy="9906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>
            <a:extLst>
              <a:ext uri="{FF2B5EF4-FFF2-40B4-BE49-F238E27FC236}">
                <a16:creationId xmlns:a16="http://schemas.microsoft.com/office/drawing/2014/main" id="{5E7FB028-2D96-463E-BA70-DBCFC53FA34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9" name="Picture 3">
            <a:extLst>
              <a:ext uri="{FF2B5EF4-FFF2-40B4-BE49-F238E27FC236}">
                <a16:creationId xmlns:a16="http://schemas.microsoft.com/office/drawing/2014/main" id="{C9E29D6E-CFA8-4EB0-8798-168EA6E887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0" name="Rectangle 4">
            <a:extLst>
              <a:ext uri="{FF2B5EF4-FFF2-40B4-BE49-F238E27FC236}">
                <a16:creationId xmlns:a16="http://schemas.microsoft.com/office/drawing/2014/main" id="{22373657-370D-43C4-A554-B9D047DAEFEC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2A04408-E273-47DA-9CD6-D4828E61890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C327CC72-201C-4B6A-9B8A-2DCC3B2A049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F71CA4AC-B633-4353-8F60-9452D4514FE3}"/>
              </a:ext>
            </a:extLst>
          </p:cNvPr>
          <p:cNvSpPr>
            <a:spLocks/>
          </p:cNvSpPr>
          <p:nvPr/>
        </p:nvSpPr>
        <p:spPr bwMode="auto">
          <a:xfrm>
            <a:off x="760413" y="1219200"/>
            <a:ext cx="8334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Generators – yield*</a:t>
            </a:r>
          </a:p>
        </p:txBody>
      </p:sp>
      <p:sp>
        <p:nvSpPr>
          <p:cNvPr id="152584" name="Rectangle 8">
            <a:extLst>
              <a:ext uri="{FF2B5EF4-FFF2-40B4-BE49-F238E27FC236}">
                <a16:creationId xmlns:a16="http://schemas.microsoft.com/office/drawing/2014/main" id="{88E8CEE4-A5E3-4C42-BC9E-B3438A17239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4F39FCB-F6FB-4D57-B161-2D7A8822B34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52585" name="Group 9">
            <a:extLst>
              <a:ext uri="{FF2B5EF4-FFF2-40B4-BE49-F238E27FC236}">
                <a16:creationId xmlns:a16="http://schemas.microsoft.com/office/drawing/2014/main" id="{CA77AEC5-29A5-4270-A2BC-197151D5EC73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52586" name="Group 10">
              <a:extLst>
                <a:ext uri="{FF2B5EF4-FFF2-40B4-BE49-F238E27FC236}">
                  <a16:creationId xmlns:a16="http://schemas.microsoft.com/office/drawing/2014/main" id="{6DAB361A-9C8D-403F-9E70-35E131356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52588" name="AutoShape 11">
                <a:extLst>
                  <a:ext uri="{FF2B5EF4-FFF2-40B4-BE49-F238E27FC236}">
                    <a16:creationId xmlns:a16="http://schemas.microsoft.com/office/drawing/2014/main" id="{CA106D9B-D4E3-4D04-B6BE-FFF533087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589" name="Rectangle 15">
                <a:extLst>
                  <a:ext uri="{FF2B5EF4-FFF2-40B4-BE49-F238E27FC236}">
                    <a16:creationId xmlns:a16="http://schemas.microsoft.com/office/drawing/2014/main" id="{DD7E670A-5B34-4E19-9B66-80CC735E4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2587" name="Rectangle 13">
              <a:extLst>
                <a:ext uri="{FF2B5EF4-FFF2-40B4-BE49-F238E27FC236}">
                  <a16:creationId xmlns:a16="http://schemas.microsoft.com/office/drawing/2014/main" id="{80397248-6420-482D-94C3-148E7E3AA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400"/>
                <a:t>function* </a:t>
              </a:r>
              <a:r>
                <a:rPr lang="en-US" altLang="en-US" sz="1400" b="1">
                  <a:solidFill>
                    <a:srgbClr val="0070C0"/>
                  </a:solidFill>
                </a:rPr>
                <a:t>anotherGenerator</a:t>
              </a:r>
              <a:r>
                <a:rPr lang="en-US" altLang="en-US" sz="1400"/>
                <a:t>(i) {</a:t>
              </a:r>
              <a:br>
                <a:rPr lang="en-US" altLang="en-US" sz="1400"/>
              </a:br>
              <a:r>
                <a:rPr lang="en-US" altLang="en-US" sz="1400"/>
                <a:t>    yield i + 0.1;</a:t>
              </a:r>
              <a:br>
                <a:rPr lang="en-US" altLang="en-US" sz="1400"/>
              </a:br>
              <a:r>
                <a:rPr lang="en-US" altLang="en-US" sz="1400"/>
                <a:t>    yield i + 0.2;</a:t>
              </a:r>
              <a:br>
                <a:rPr lang="en-US" altLang="en-US" sz="1400"/>
              </a:br>
              <a:r>
                <a:rPr lang="en-US" altLang="en-US" sz="1400"/>
                <a:t>    yield i + 0.3;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function* </a:t>
              </a:r>
              <a:r>
                <a:rPr lang="en-US" altLang="en-US" sz="1400" b="1">
                  <a:solidFill>
                    <a:srgbClr val="0070C0"/>
                  </a:solidFill>
                </a:rPr>
                <a:t>generator</a:t>
              </a:r>
              <a:r>
                <a:rPr lang="en-US" altLang="en-US" sz="1400"/>
                <a:t>(i){</a:t>
              </a:r>
              <a:br>
                <a:rPr lang="en-US" altLang="en-US" sz="1400"/>
              </a:br>
              <a:r>
                <a:rPr lang="en-US" altLang="en-US" sz="1400"/>
                <a:t>    yield '0.01';</a:t>
              </a:r>
              <a:br>
                <a:rPr lang="en-US" altLang="en-US" sz="1400"/>
              </a:br>
              <a:r>
                <a:rPr lang="en-US" altLang="en-US" sz="1400"/>
                <a:t>    </a:t>
              </a:r>
              <a:r>
                <a:rPr lang="en-US" altLang="en-US" sz="2000" b="1">
                  <a:solidFill>
                    <a:srgbClr val="FF0000"/>
                  </a:solidFill>
                </a:rPr>
                <a:t>yield* anotherGenerator(i);</a:t>
              </a:r>
              <a:br>
                <a:rPr lang="en-US" altLang="en-US" sz="1400"/>
              </a:br>
              <a:r>
                <a:rPr lang="en-US" altLang="en-US" sz="1400"/>
                <a:t>    yield i * 10;</a:t>
              </a:r>
              <a:br>
                <a:rPr lang="en-US" altLang="en-US" sz="1400"/>
              </a:br>
              <a:r>
                <a:rPr lang="en-US" altLang="en-US" sz="1400"/>
                <a:t>}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var gen = generator(10);</a:t>
              </a:r>
              <a:br>
                <a:rPr lang="en-US" altLang="en-US" sz="1400"/>
              </a:b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0.01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10.1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10.2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10.3</a:t>
              </a:r>
              <a:br>
                <a:rPr lang="en-US" altLang="en-US" sz="1400"/>
              </a:br>
              <a:r>
                <a:rPr lang="en-US" altLang="en-US" sz="1400"/>
                <a:t>console.log(gen.next().value); </a:t>
              </a:r>
              <a:r>
                <a:rPr lang="en-US" altLang="en-US" sz="1400">
                  <a:solidFill>
                    <a:srgbClr val="00B050"/>
                  </a:solidFill>
                </a:rPr>
                <a:t>// 100</a:t>
              </a:r>
              <a:endParaRPr lang="en-US" altLang="en-US" sz="14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>
            <a:extLst>
              <a:ext uri="{FF2B5EF4-FFF2-40B4-BE49-F238E27FC236}">
                <a16:creationId xmlns:a16="http://schemas.microsoft.com/office/drawing/2014/main" id="{70E49D26-429F-468F-B813-375B064862F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>
            <a:extLst>
              <a:ext uri="{FF2B5EF4-FFF2-40B4-BE49-F238E27FC236}">
                <a16:creationId xmlns:a16="http://schemas.microsoft.com/office/drawing/2014/main" id="{C984A848-DF2C-4BA2-B089-6B473CA9795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Rectangle 4">
            <a:extLst>
              <a:ext uri="{FF2B5EF4-FFF2-40B4-BE49-F238E27FC236}">
                <a16:creationId xmlns:a16="http://schemas.microsoft.com/office/drawing/2014/main" id="{73B5FEE2-076B-41B4-9D6E-71119E62437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CAC587D-DAE3-40FC-BAC1-1E56590BDBB4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E03BEDCC-3F16-47E2-972D-8DF086B28875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 Promise represents an operation that hasn't completed yet, but is expected in the future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Used for asynchronous computations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 are chainable. This is a key benefit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400"/>
              <a:t>new Promise(function(resolve, reject) { ... } );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12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promise Ctor takes a single argument: an executor function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Executed immediately (even before returning the new Promise object)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and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reject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functions are bound to the promise and calling them fulfills or rejects the promise, respectively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executor function is expected to initiate some async work, and then invoke either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or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reject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68DCA6B3-9F51-4692-8FC4-A04857DE6B02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Promises</a:t>
            </a:r>
          </a:p>
        </p:txBody>
      </p:sp>
      <p:sp>
        <p:nvSpPr>
          <p:cNvPr id="157704" name="Rectangle 8">
            <a:extLst>
              <a:ext uri="{FF2B5EF4-FFF2-40B4-BE49-F238E27FC236}">
                <a16:creationId xmlns:a16="http://schemas.microsoft.com/office/drawing/2014/main" id="{29721CDD-9EA6-4526-8C9E-0139D660193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FF95000-4982-4160-86D0-8A4321C6C19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>
            <a:extLst>
              <a:ext uri="{FF2B5EF4-FFF2-40B4-BE49-F238E27FC236}">
                <a16:creationId xmlns:a16="http://schemas.microsoft.com/office/drawing/2014/main" id="{96D7A9A4-B497-4127-9C9A-A1B4D772A54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3" name="Picture 3">
            <a:extLst>
              <a:ext uri="{FF2B5EF4-FFF2-40B4-BE49-F238E27FC236}">
                <a16:creationId xmlns:a16="http://schemas.microsoft.com/office/drawing/2014/main" id="{F987608F-AB06-4BCF-82BA-203B9CB2D2C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4">
            <a:extLst>
              <a:ext uri="{FF2B5EF4-FFF2-40B4-BE49-F238E27FC236}">
                <a16:creationId xmlns:a16="http://schemas.microsoft.com/office/drawing/2014/main" id="{2EBD5CE3-C28E-464F-BE4E-AEBB3389104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5F61247-539D-4FC3-B5AE-0624976C085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E3B2D79B-E8C1-4B17-B2A3-C8BF3ACBEB93}"/>
              </a:ext>
            </a:extLst>
          </p:cNvPr>
          <p:cNvSpPr>
            <a:spLocks/>
          </p:cNvSpPr>
          <p:nvPr/>
        </p:nvSpPr>
        <p:spPr bwMode="auto">
          <a:xfrm>
            <a:off x="1193800" y="17526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23613933-AD43-417C-A36B-C983E126218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 States</a:t>
            </a:r>
          </a:p>
        </p:txBody>
      </p:sp>
      <p:sp>
        <p:nvSpPr>
          <p:cNvPr id="158728" name="Rectangle 8">
            <a:extLst>
              <a:ext uri="{FF2B5EF4-FFF2-40B4-BE49-F238E27FC236}">
                <a16:creationId xmlns:a16="http://schemas.microsoft.com/office/drawing/2014/main" id="{DEA5E5EF-8B8F-47F2-9BE5-A7C2AB33501D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B8858FE-741A-4438-99FF-CDFDB61022E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sp>
        <p:nvSpPr>
          <p:cNvPr id="158729" name="Rectangle 9">
            <a:extLst>
              <a:ext uri="{FF2B5EF4-FFF2-40B4-BE49-F238E27FC236}">
                <a16:creationId xmlns:a16="http://schemas.microsoft.com/office/drawing/2014/main" id="{6BD23B5F-203C-4E93-BB39-13C470E1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209800"/>
            <a:ext cx="2327275" cy="1228725"/>
          </a:xfrm>
          <a:prstGeom prst="rect">
            <a:avLst/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>
              <a:solidFill>
                <a:srgbClr val="00B0F0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rgbClr val="00B0F0"/>
                </a:solidFill>
              </a:rPr>
              <a:t>Pending</a:t>
            </a:r>
          </a:p>
        </p:txBody>
      </p:sp>
      <p:sp>
        <p:nvSpPr>
          <p:cNvPr id="158730" name="Rectangle 10">
            <a:extLst>
              <a:ext uri="{FF2B5EF4-FFF2-40B4-BE49-F238E27FC236}">
                <a16:creationId xmlns:a16="http://schemas.microsoft.com/office/drawing/2014/main" id="{5027F19A-47E1-4200-8415-EC0679AD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714875"/>
            <a:ext cx="2327275" cy="1228725"/>
          </a:xfrm>
          <a:prstGeom prst="rect">
            <a:avLst/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>
              <a:solidFill>
                <a:srgbClr val="00B050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rgbClr val="00B050"/>
                </a:solidFill>
              </a:rPr>
              <a:t>Fulfilled</a:t>
            </a:r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4A9ED873-3D4D-4004-AAD7-BB5ADDCF2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06938"/>
            <a:ext cx="2327275" cy="1227137"/>
          </a:xfrm>
          <a:prstGeom prst="rect">
            <a:avLst/>
          </a:prstGeom>
          <a:solidFill>
            <a:srgbClr val="BBE0E3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FF0000"/>
              </a:solidFill>
            </a:endParaRPr>
          </a:p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</a:rPr>
              <a:t>Rejected</a:t>
            </a:r>
          </a:p>
        </p:txBody>
      </p:sp>
      <p:cxnSp>
        <p:nvCxnSpPr>
          <p:cNvPr id="158732" name="Shape 13">
            <a:extLst>
              <a:ext uri="{FF2B5EF4-FFF2-40B4-BE49-F238E27FC236}">
                <a16:creationId xmlns:a16="http://schemas.microsoft.com/office/drawing/2014/main" id="{1ADD7AC5-620A-46A0-9CBE-737013C32EA6}"/>
              </a:ext>
            </a:extLst>
          </p:cNvPr>
          <p:cNvCxnSpPr>
            <a:cxnSpLocks noChangeShapeType="1"/>
            <a:stCxn id="158729" idx="1"/>
            <a:endCxn id="158730" idx="0"/>
          </p:cNvCxnSpPr>
          <p:nvPr/>
        </p:nvCxnSpPr>
        <p:spPr bwMode="auto">
          <a:xfrm rot="10800000" flipV="1">
            <a:off x="2281238" y="2824163"/>
            <a:ext cx="893762" cy="1890712"/>
          </a:xfrm>
          <a:prstGeom prst="curvedConnector2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733" name="Shape 14">
            <a:extLst>
              <a:ext uri="{FF2B5EF4-FFF2-40B4-BE49-F238E27FC236}">
                <a16:creationId xmlns:a16="http://schemas.microsoft.com/office/drawing/2014/main" id="{F4C6040B-15BC-4949-9280-6B058E1645D9}"/>
              </a:ext>
            </a:extLst>
          </p:cNvPr>
          <p:cNvCxnSpPr>
            <a:cxnSpLocks noChangeShapeType="1"/>
            <a:stCxn id="158729" idx="3"/>
            <a:endCxn id="158731" idx="0"/>
          </p:cNvCxnSpPr>
          <p:nvPr/>
        </p:nvCxnSpPr>
        <p:spPr bwMode="auto">
          <a:xfrm>
            <a:off x="5502275" y="2824163"/>
            <a:ext cx="893763" cy="1882775"/>
          </a:xfrm>
          <a:prstGeom prst="curvedConnector2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734" name="TextBox 19">
            <a:extLst>
              <a:ext uri="{FF2B5EF4-FFF2-40B4-BE49-F238E27FC236}">
                <a16:creationId xmlns:a16="http://schemas.microsoft.com/office/drawing/2014/main" id="{EB833797-4DA0-4D18-8660-FEF35F0A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35814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a </a:t>
            </a:r>
            <a:r>
              <a:rPr lang="en-US" altLang="en-US" i="1"/>
              <a:t>reason</a:t>
            </a:r>
          </a:p>
        </p:txBody>
      </p:sp>
      <p:sp>
        <p:nvSpPr>
          <p:cNvPr id="158735" name="TextBox 20">
            <a:extLst>
              <a:ext uri="{FF2B5EF4-FFF2-40B4-BE49-F238E27FC236}">
                <a16:creationId xmlns:a16="http://schemas.microsoft.com/office/drawing/2014/main" id="{7152E6A6-8390-492C-8B24-5D9022B4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5814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a </a:t>
            </a:r>
            <a:r>
              <a:rPr lang="en-US" altLang="en-US" i="1"/>
              <a:t>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6C4D9-3BEF-4C0A-9A3E-E366CC595F31}"/>
              </a:ext>
            </a:extLst>
          </p:cNvPr>
          <p:cNvSpPr/>
          <p:nvPr/>
        </p:nvSpPr>
        <p:spPr bwMode="auto">
          <a:xfrm>
            <a:off x="812800" y="4267200"/>
            <a:ext cx="7391400" cy="2133600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58737" name="TextBox 24">
            <a:extLst>
              <a:ext uri="{FF2B5EF4-FFF2-40B4-BE49-F238E27FC236}">
                <a16:creationId xmlns:a16="http://schemas.microsoft.com/office/drawing/2014/main" id="{3F1620DE-44AD-41DF-A921-758059566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518160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SETTLED</a:t>
            </a:r>
            <a:endParaRPr lang="en-US" altLang="en-US" i="1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>
            <a:extLst>
              <a:ext uri="{FF2B5EF4-FFF2-40B4-BE49-F238E27FC236}">
                <a16:creationId xmlns:a16="http://schemas.microsoft.com/office/drawing/2014/main" id="{BEFCCD95-F595-4A35-AE36-42C0BDAE226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7" name="Picture 3">
            <a:extLst>
              <a:ext uri="{FF2B5EF4-FFF2-40B4-BE49-F238E27FC236}">
                <a16:creationId xmlns:a16="http://schemas.microsoft.com/office/drawing/2014/main" id="{E7CE021E-A945-42F3-B4BF-90E3E46510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8" name="Rectangle 4">
            <a:extLst>
              <a:ext uri="{FF2B5EF4-FFF2-40B4-BE49-F238E27FC236}">
                <a16:creationId xmlns:a16="http://schemas.microsoft.com/office/drawing/2014/main" id="{46E0D6BF-01BE-4DAC-8518-2A110966C079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E36F496-549F-432B-8C39-2FA13F13628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413B677C-258E-4AD1-AA66-9F1290AF3EBE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2128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Promise.then(onFulfilled, onRejected)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Appends fulfillment and rejection handlers to the promise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promise resolving to 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return value of the called handler (onFulfilled / onRejected) 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to its original settled value if the promise was not handled (i.e. if the relevant handler onFulfilled or onRejected are not a function)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say that promises are “thenable” objects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create chains since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then()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returns a promise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 call this “composition”</a:t>
            </a: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1FACC0AA-2EDB-4294-B3BD-65F0329A411A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-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then</a:t>
            </a:r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A889DA43-631E-439F-9B44-F84AB068AF0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6C258EC-A03B-48C1-B32D-EC688DA24828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>
            <a:extLst>
              <a:ext uri="{FF2B5EF4-FFF2-40B4-BE49-F238E27FC236}">
                <a16:creationId xmlns:a16="http://schemas.microsoft.com/office/drawing/2014/main" id="{B46D1E47-5844-4DE2-AD61-A71117141D4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771" name="Picture 3">
            <a:extLst>
              <a:ext uri="{FF2B5EF4-FFF2-40B4-BE49-F238E27FC236}">
                <a16:creationId xmlns:a16="http://schemas.microsoft.com/office/drawing/2014/main" id="{361D29F1-3123-4A69-AA93-66C06CD686A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Rectangle 4">
            <a:extLst>
              <a:ext uri="{FF2B5EF4-FFF2-40B4-BE49-F238E27FC236}">
                <a16:creationId xmlns:a16="http://schemas.microsoft.com/office/drawing/2014/main" id="{2DAE5D7A-9FBF-4D5D-B94F-ACE1353C11D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397E6DC-D316-4D70-9C8F-43E70DC6831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1B085460-1439-4822-9129-ABF84A77B709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2128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Promise.catch(onRejected)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Appends a rejection handler callback to the promise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promise resolving to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return value of the callback if it is called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to original fulfillment value if the promise is fulfilled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Allows us to create chains since </a:t>
            </a:r>
            <a:r>
              <a:rPr lang="en-US" altLang="en-US" sz="2000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catch()</a:t>
            </a: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returns a promise</a:t>
            </a:r>
          </a:p>
        </p:txBody>
      </p:sp>
      <p:sp>
        <p:nvSpPr>
          <p:cNvPr id="160775" name="Rectangle 7">
            <a:extLst>
              <a:ext uri="{FF2B5EF4-FFF2-40B4-BE49-F238E27FC236}">
                <a16:creationId xmlns:a16="http://schemas.microsoft.com/office/drawing/2014/main" id="{2A0DE0EB-04E4-405D-B3D9-203A43048603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–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catch</a:t>
            </a:r>
          </a:p>
        </p:txBody>
      </p:sp>
      <p:sp>
        <p:nvSpPr>
          <p:cNvPr id="160776" name="Rectangle 8">
            <a:extLst>
              <a:ext uri="{FF2B5EF4-FFF2-40B4-BE49-F238E27FC236}">
                <a16:creationId xmlns:a16="http://schemas.microsoft.com/office/drawing/2014/main" id="{857FD695-25AE-40B3-B70F-CD915241588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EC7EB16-38F0-4251-9ECB-B513BF3A4E2D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>
            <a:extLst>
              <a:ext uri="{FF2B5EF4-FFF2-40B4-BE49-F238E27FC236}">
                <a16:creationId xmlns:a16="http://schemas.microsoft.com/office/drawing/2014/main" id="{53E1D58C-BFC1-4256-8B97-8CAECA27D06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5" name="Picture 3">
            <a:extLst>
              <a:ext uri="{FF2B5EF4-FFF2-40B4-BE49-F238E27FC236}">
                <a16:creationId xmlns:a16="http://schemas.microsoft.com/office/drawing/2014/main" id="{5C566908-6B06-4B8A-8E82-16DEF4BCDB5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4">
            <a:extLst>
              <a:ext uri="{FF2B5EF4-FFF2-40B4-BE49-F238E27FC236}">
                <a16:creationId xmlns:a16="http://schemas.microsoft.com/office/drawing/2014/main" id="{B64F09F6-9043-44E1-A3DE-927E311BDAE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92647D9-044D-4B74-844A-53A79BB1820A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86FAFBF0-AB0F-40B0-9E64-257F3B4C4BB5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2128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700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Promise.all(iterable)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Takes a list of promises and returns a promise that </a:t>
            </a:r>
          </a:p>
          <a:p>
            <a:pPr lvl="3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Resolves when all promises resolve</a:t>
            </a:r>
          </a:p>
          <a:p>
            <a:pPr lvl="3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rejects as soon as any promise fails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Promise.race(iterable)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Takes a list of promises and returns a promise that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Resolves as soon as any promise resolves</a:t>
            </a:r>
          </a:p>
          <a:p>
            <a:pPr lvl="2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rejects as soon as any promise rejects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Promise.resolve(value) / Promise.reject(reason)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Shortcuts returning an already resolved/rejected promise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Useful for example for initiating a chain</a:t>
            </a: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A3D96444-E341-4074-A9ED-BDA39C070BFC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Methods – Other</a:t>
            </a:r>
          </a:p>
        </p:txBody>
      </p:sp>
      <p:sp>
        <p:nvSpPr>
          <p:cNvPr id="161800" name="Rectangle 8">
            <a:extLst>
              <a:ext uri="{FF2B5EF4-FFF2-40B4-BE49-F238E27FC236}">
                <a16:creationId xmlns:a16="http://schemas.microsoft.com/office/drawing/2014/main" id="{EBB70B0A-D41C-40E6-B3AF-3E5CCA8C8C7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CDC3BB4-8985-4BEA-A90A-5A80DF8C313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>
            <a:extLst>
              <a:ext uri="{FF2B5EF4-FFF2-40B4-BE49-F238E27FC236}">
                <a16:creationId xmlns:a16="http://schemas.microsoft.com/office/drawing/2014/main" id="{C34590B2-8C0F-40A4-8371-A79638C8D9F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3">
            <a:extLst>
              <a:ext uri="{FF2B5EF4-FFF2-40B4-BE49-F238E27FC236}">
                <a16:creationId xmlns:a16="http://schemas.microsoft.com/office/drawing/2014/main" id="{B87704C1-35F3-4DD4-A458-04FE1AC45A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0" name="Rectangle 4">
            <a:extLst>
              <a:ext uri="{FF2B5EF4-FFF2-40B4-BE49-F238E27FC236}">
                <a16:creationId xmlns:a16="http://schemas.microsoft.com/office/drawing/2014/main" id="{7AACB7D8-7E2B-496C-A0AB-0DD652263D6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0FA3929-AC1C-4246-9F48-D2A09BDF22A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1B1FC4EF-AB9B-4192-82E2-098846849079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9F12DBF8-6F21-40D5-8693-1CC590863ADF}"/>
              </a:ext>
            </a:extLst>
          </p:cNvPr>
          <p:cNvSpPr>
            <a:spLocks/>
          </p:cNvSpPr>
          <p:nvPr/>
        </p:nvSpPr>
        <p:spPr bwMode="auto">
          <a:xfrm>
            <a:off x="760413" y="1219200"/>
            <a:ext cx="8334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- Chaining</a:t>
            </a:r>
          </a:p>
        </p:txBody>
      </p:sp>
      <p:sp>
        <p:nvSpPr>
          <p:cNvPr id="162824" name="Rectangle 8">
            <a:extLst>
              <a:ext uri="{FF2B5EF4-FFF2-40B4-BE49-F238E27FC236}">
                <a16:creationId xmlns:a16="http://schemas.microsoft.com/office/drawing/2014/main" id="{06B91D73-4396-4B44-9BD7-03CAA1A5CD6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8FB8727-337D-4966-8D75-231008B5DA1A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2825" name="Group 9">
            <a:extLst>
              <a:ext uri="{FF2B5EF4-FFF2-40B4-BE49-F238E27FC236}">
                <a16:creationId xmlns:a16="http://schemas.microsoft.com/office/drawing/2014/main" id="{ABD319AB-6FAF-4139-98D8-1CD86233B9F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62826" name="Group 10">
              <a:extLst>
                <a:ext uri="{FF2B5EF4-FFF2-40B4-BE49-F238E27FC236}">
                  <a16:creationId xmlns:a16="http://schemas.microsoft.com/office/drawing/2014/main" id="{E9D01181-7570-4AF8-AB52-09FDF0737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2828" name="AutoShape 11">
                <a:extLst>
                  <a:ext uri="{FF2B5EF4-FFF2-40B4-BE49-F238E27FC236}">
                    <a16:creationId xmlns:a16="http://schemas.microsoft.com/office/drawing/2014/main" id="{9318CFE4-33EF-49BE-B03D-D8045450E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2829" name="Rectangle 15">
                <a:extLst>
                  <a:ext uri="{FF2B5EF4-FFF2-40B4-BE49-F238E27FC236}">
                    <a16:creationId xmlns:a16="http://schemas.microsoft.com/office/drawing/2014/main" id="{DEF03670-E059-4782-8F2B-065DACAEE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2827" name="Rectangle 13">
              <a:extLst>
                <a:ext uri="{FF2B5EF4-FFF2-40B4-BE49-F238E27FC236}">
                  <a16:creationId xmlns:a16="http://schemas.microsoft.com/office/drawing/2014/main" id="{8242A2F2-9DE1-4D22-9E39-0A92D343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/>
                <a:t>Promise.resolve(123)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</a:t>
              </a:r>
              <a:r>
                <a:rPr lang="en-US" altLang="en-US">
                  <a:solidFill>
                    <a:srgbClr val="00B050"/>
                  </a:solidFill>
                </a:rPr>
                <a:t>// 123</a:t>
              </a:r>
            </a:p>
            <a:p>
              <a:pPr lvl="1" eaLnBrk="1" hangingPunct="1"/>
              <a:r>
                <a:rPr lang="en-US" altLang="en-US"/>
                <a:t>        return 456;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</a:t>
              </a:r>
              <a:r>
                <a:rPr lang="en-US" altLang="en-US">
                  <a:solidFill>
                    <a:srgbClr val="00B050"/>
                  </a:solidFill>
                </a:rPr>
                <a:t>// 456</a:t>
              </a:r>
            </a:p>
            <a:p>
              <a:pPr lvl="1" eaLnBrk="1" hangingPunct="1"/>
              <a:r>
                <a:rPr lang="en-US" altLang="en-US"/>
                <a:t>        return Promise.resolve(123);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 </a:t>
              </a:r>
              <a:r>
                <a:rPr lang="en-US" altLang="en-US">
                  <a:solidFill>
                    <a:srgbClr val="00B050"/>
                  </a:solidFill>
                </a:rPr>
                <a:t>// 123 : Notice `this` is called with the resolved value</a:t>
              </a:r>
            </a:p>
            <a:p>
              <a:pPr lvl="1" eaLnBrk="1" hangingPunct="1"/>
              <a:r>
                <a:rPr lang="en-US" altLang="en-US"/>
                <a:t>        return Promise.resolve(123);</a:t>
              </a:r>
            </a:p>
            <a:p>
              <a:pPr lvl="1" eaLnBrk="1" hangingPunct="1"/>
              <a:r>
                <a:rPr lang="en-US" altLang="en-US"/>
                <a:t>    })</a:t>
              </a:r>
              <a:endParaRPr lang="en-US" altLang="en-US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>
            <a:extLst>
              <a:ext uri="{FF2B5EF4-FFF2-40B4-BE49-F238E27FC236}">
                <a16:creationId xmlns:a16="http://schemas.microsoft.com/office/drawing/2014/main" id="{166D9579-D3E9-4488-955C-CE05035D03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3">
            <a:extLst>
              <a:ext uri="{FF2B5EF4-FFF2-40B4-BE49-F238E27FC236}">
                <a16:creationId xmlns:a16="http://schemas.microsoft.com/office/drawing/2014/main" id="{454AE4F5-43FD-48F2-BCAE-26ED30D2E4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4" name="Rectangle 4">
            <a:extLst>
              <a:ext uri="{FF2B5EF4-FFF2-40B4-BE49-F238E27FC236}">
                <a16:creationId xmlns:a16="http://schemas.microsoft.com/office/drawing/2014/main" id="{7827BFCF-8B63-404F-A65A-4359359D675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5CF8123-B78C-406E-8022-0C18ED930E8F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EEAC9EF7-D00F-491F-91CF-77065EAB34FF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E907E3CC-EEAC-42A9-8E70-6D21555BC289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Aggregated Error Handling</a:t>
            </a:r>
          </a:p>
        </p:txBody>
      </p:sp>
      <p:sp>
        <p:nvSpPr>
          <p:cNvPr id="163848" name="Rectangle 8">
            <a:extLst>
              <a:ext uri="{FF2B5EF4-FFF2-40B4-BE49-F238E27FC236}">
                <a16:creationId xmlns:a16="http://schemas.microsoft.com/office/drawing/2014/main" id="{F98340F3-743D-45B2-AD8E-04315602994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865BFEB-D032-40E4-8FA4-D96B9EB42093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79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3849" name="Group 9">
            <a:extLst>
              <a:ext uri="{FF2B5EF4-FFF2-40B4-BE49-F238E27FC236}">
                <a16:creationId xmlns:a16="http://schemas.microsoft.com/office/drawing/2014/main" id="{CF804E79-FA96-42F6-9754-B732D8930F65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63850" name="Group 10">
              <a:extLst>
                <a:ext uri="{FF2B5EF4-FFF2-40B4-BE49-F238E27FC236}">
                  <a16:creationId xmlns:a16="http://schemas.microsoft.com/office/drawing/2014/main" id="{2BC980D8-DB4E-4A3C-9DD5-FD9B8B136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3852" name="AutoShape 11">
                <a:extLst>
                  <a:ext uri="{FF2B5EF4-FFF2-40B4-BE49-F238E27FC236}">
                    <a16:creationId xmlns:a16="http://schemas.microsoft.com/office/drawing/2014/main" id="{8A1DE1E7-4AF2-45F4-8408-473C10593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853" name="Rectangle 15">
                <a:extLst>
                  <a:ext uri="{FF2B5EF4-FFF2-40B4-BE49-F238E27FC236}">
                    <a16:creationId xmlns:a16="http://schemas.microsoft.com/office/drawing/2014/main" id="{EF122506-8418-4C1E-9C74-345719407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3851" name="Rectangle 13">
              <a:extLst>
                <a:ext uri="{FF2B5EF4-FFF2-40B4-BE49-F238E27FC236}">
                  <a16:creationId xmlns:a16="http://schemas.microsoft.com/office/drawing/2014/main" id="{AEAD6A73-D365-4438-8089-04CF92722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600"/>
                <a:t>Promise.reject(new Error('something bad happened'))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/>
                <a:t>        console.log(res); </a:t>
              </a:r>
              <a:r>
                <a:rPr lang="en-US" altLang="en-US" sz="1600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 sz="1600"/>
                <a:t>        return 456;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/>
                <a:t>        console.log(res); </a:t>
              </a:r>
              <a:r>
                <a:rPr lang="en-US" altLang="en-US" sz="1600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 sz="1600"/>
                <a:t>        return Promise.resolve(123);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.then((res) =&gt; {</a:t>
              </a:r>
            </a:p>
            <a:p>
              <a:pPr lvl="1" eaLnBrk="1" hangingPunct="1"/>
              <a:r>
                <a:rPr lang="en-US" altLang="en-US" sz="1600"/>
                <a:t>        console.log(res); </a:t>
              </a:r>
              <a:r>
                <a:rPr lang="en-US" altLang="en-US" sz="1600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 sz="1600"/>
                <a:t>        return Promise.resolve(123);</a:t>
              </a:r>
            </a:p>
            <a:p>
              <a:pPr lvl="1" eaLnBrk="1" hangingPunct="1"/>
              <a:r>
                <a:rPr lang="en-US" altLang="en-US" sz="1600"/>
                <a:t>    })</a:t>
              </a:r>
            </a:p>
            <a:p>
              <a:pPr lvl="1" eaLnBrk="1" hangingPunct="1"/>
              <a:r>
                <a:rPr lang="en-US" altLang="en-US" sz="1600"/>
                <a:t>    </a:t>
              </a:r>
              <a:r>
                <a:rPr lang="en-US" altLang="en-US" sz="1600" b="1">
                  <a:solidFill>
                    <a:srgbClr val="FF0000"/>
                  </a:solidFill>
                </a:rPr>
                <a:t>.catch</a:t>
              </a:r>
              <a:r>
                <a:rPr lang="en-US" altLang="en-US" sz="1600"/>
                <a:t>((err) =&gt; {</a:t>
              </a:r>
            </a:p>
            <a:p>
              <a:pPr lvl="1" eaLnBrk="1" hangingPunct="1"/>
              <a:r>
                <a:rPr lang="en-US" altLang="en-US" sz="1600"/>
                <a:t>        console.log(err.message); </a:t>
              </a:r>
              <a:r>
                <a:rPr lang="en-US" altLang="en-US" sz="1600">
                  <a:solidFill>
                    <a:srgbClr val="00B050"/>
                  </a:solidFill>
                </a:rPr>
                <a:t>// something bad happened </a:t>
              </a:r>
              <a:r>
                <a:rPr lang="en-US" altLang="en-US" sz="1600"/>
                <a:t>       </a:t>
              </a:r>
            </a:p>
            <a:p>
              <a:pPr lvl="1" eaLnBrk="1" hangingPunct="1"/>
              <a:r>
                <a:rPr lang="en-US" altLang="en-US" sz="1600"/>
                <a:t>    });</a:t>
              </a:r>
              <a:endParaRPr lang="en-US" altLang="en-US" sz="16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B29B2982-EA07-475E-8312-711B4EAEDD4A}"/>
              </a:ext>
            </a:extLst>
          </p:cNvPr>
          <p:cNvSpPr>
            <a:spLocks/>
          </p:cNvSpPr>
          <p:nvPr/>
        </p:nvSpPr>
        <p:spPr bwMode="auto">
          <a:xfrm>
            <a:off x="4922838" y="6964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E05265E3-CB7D-4500-8D75-03943E86693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>
            <a:extLst>
              <a:ext uri="{FF2B5EF4-FFF2-40B4-BE49-F238E27FC236}">
                <a16:creationId xmlns:a16="http://schemas.microsoft.com/office/drawing/2014/main" id="{B72F81AA-D4B7-4557-97A1-399D8C4C86D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4">
            <a:extLst>
              <a:ext uri="{FF2B5EF4-FFF2-40B4-BE49-F238E27FC236}">
                <a16:creationId xmlns:a16="http://schemas.microsoft.com/office/drawing/2014/main" id="{E389D143-E4CA-4F10-9396-E31BCCD8CA05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40DA26B-90D1-4539-8241-E74EAA470B0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EC811A63-673D-421C-AF95-44C1D72AB4BA}"/>
              </a:ext>
            </a:extLst>
          </p:cNvPr>
          <p:cNvSpPr>
            <a:spLocks/>
          </p:cNvSpPr>
          <p:nvPr/>
        </p:nvSpPr>
        <p:spPr bwMode="auto">
          <a:xfrm>
            <a:off x="889000" y="2247900"/>
            <a:ext cx="8343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 this presentation you might see mentions of the term “Sloppy Mode”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This is a common (but unofficial) term referring to the normal, non-strict mode of JavaScript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4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6F32926-4789-4089-9329-8F9932DAEBB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Note about Sloppy Mode</a:t>
            </a:r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8760084B-E7E8-4B28-B216-99884A263F7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A15646B-F288-4C35-BE65-0ABE8D00B1D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pic>
        <p:nvPicPr>
          <p:cNvPr id="10250" name="Picture 2" descr="http://gabworthy.com/wp-content/uploads/2015/04/obese-man-sloppy-eating-burger-728x410.jpg">
            <a:extLst>
              <a:ext uri="{FF2B5EF4-FFF2-40B4-BE49-F238E27FC236}">
                <a16:creationId xmlns:a16="http://schemas.microsoft.com/office/drawing/2014/main" id="{DC256CA8-24F4-401B-BBB2-34F93EB5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95800"/>
            <a:ext cx="39576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>
            <a:extLst>
              <a:ext uri="{FF2B5EF4-FFF2-40B4-BE49-F238E27FC236}">
                <a16:creationId xmlns:a16="http://schemas.microsoft.com/office/drawing/2014/main" id="{1C4297C5-01A4-4247-9124-437E0B4153E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7" name="Picture 3">
            <a:extLst>
              <a:ext uri="{FF2B5EF4-FFF2-40B4-BE49-F238E27FC236}">
                <a16:creationId xmlns:a16="http://schemas.microsoft.com/office/drawing/2014/main" id="{E5DF547C-BED1-453D-89F6-7462C33D84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868" name="Rectangle 4">
            <a:extLst>
              <a:ext uri="{FF2B5EF4-FFF2-40B4-BE49-F238E27FC236}">
                <a16:creationId xmlns:a16="http://schemas.microsoft.com/office/drawing/2014/main" id="{E4666D7C-3D19-4D80-93CB-5B6D8934342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4C5C8D3-75DF-419F-9499-F3D66F3FCBC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1BBACCE7-8030-4207-A720-3037D8D51FB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B67BCA67-7D9D-4537-B6A0-50EEFBDF13E0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Example – </a:t>
            </a:r>
            <a:r>
              <a:rPr lang="en-US" altLang="en-US" sz="3100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catch</a:t>
            </a: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Chaining</a:t>
            </a:r>
          </a:p>
        </p:txBody>
      </p:sp>
      <p:sp>
        <p:nvSpPr>
          <p:cNvPr id="164872" name="Rectangle 8">
            <a:extLst>
              <a:ext uri="{FF2B5EF4-FFF2-40B4-BE49-F238E27FC236}">
                <a16:creationId xmlns:a16="http://schemas.microsoft.com/office/drawing/2014/main" id="{D448473F-6C9A-490D-B516-29DE6C6AD502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838C520-661D-4841-AEA3-48A867D73F7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64873" name="Group 9">
            <a:extLst>
              <a:ext uri="{FF2B5EF4-FFF2-40B4-BE49-F238E27FC236}">
                <a16:creationId xmlns:a16="http://schemas.microsoft.com/office/drawing/2014/main" id="{4C988570-0A62-4B6D-AD43-199F27EB0D0B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64874" name="Group 10">
              <a:extLst>
                <a:ext uri="{FF2B5EF4-FFF2-40B4-BE49-F238E27FC236}">
                  <a16:creationId xmlns:a16="http://schemas.microsoft.com/office/drawing/2014/main" id="{222AC424-C3C6-4614-8FDA-C9AE85E5A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64876" name="AutoShape 11">
                <a:extLst>
                  <a:ext uri="{FF2B5EF4-FFF2-40B4-BE49-F238E27FC236}">
                    <a16:creationId xmlns:a16="http://schemas.microsoft.com/office/drawing/2014/main" id="{6FB54166-A561-4BAB-A499-20F50B5FB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877" name="Rectangle 15">
                <a:extLst>
                  <a:ext uri="{FF2B5EF4-FFF2-40B4-BE49-F238E27FC236}">
                    <a16:creationId xmlns:a16="http://schemas.microsoft.com/office/drawing/2014/main" id="{6794CD74-4AB5-49F7-8C31-F50BEA6F5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875" name="Rectangle 13">
              <a:extLst>
                <a:ext uri="{FF2B5EF4-FFF2-40B4-BE49-F238E27FC236}">
                  <a16:creationId xmlns:a16="http://schemas.microsoft.com/office/drawing/2014/main" id="{6C1E7620-3AB9-4AE9-999C-61CD399E7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/>
                <a:t>Promise.reject(new Error('something bad happened'))</a:t>
              </a:r>
            </a:p>
            <a:p>
              <a:pPr lvl="1" eaLnBrk="1" hangingPunct="1"/>
              <a:r>
                <a:rPr lang="en-US" altLang="en-US"/>
                <a:t>    .then((res) =&gt; {</a:t>
              </a:r>
            </a:p>
            <a:p>
              <a:pPr lvl="1" eaLnBrk="1" hangingPunct="1"/>
              <a:r>
                <a:rPr lang="en-US" altLang="en-US"/>
                <a:t>        console.log(res);  </a:t>
              </a:r>
              <a:r>
                <a:rPr lang="en-US" altLang="en-US">
                  <a:solidFill>
                    <a:srgbClr val="00B050"/>
                  </a:solidFill>
                </a:rPr>
                <a:t>// not called</a:t>
              </a:r>
            </a:p>
            <a:p>
              <a:pPr lvl="1" eaLnBrk="1" hangingPunct="1"/>
              <a:r>
                <a:rPr lang="en-US" altLang="en-US"/>
                <a:t>        return 456;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.catch</a:t>
              </a:r>
              <a:r>
                <a:rPr lang="en-US" altLang="en-US"/>
                <a:t>((err) =&gt; {</a:t>
              </a:r>
            </a:p>
            <a:p>
              <a:pPr lvl="1" eaLnBrk="1" hangingPunct="1"/>
              <a:r>
                <a:rPr lang="en-US" altLang="en-US"/>
                <a:t>        console.log(err.message);  </a:t>
              </a:r>
              <a:r>
                <a:rPr lang="en-US" altLang="en-US">
                  <a:solidFill>
                    <a:srgbClr val="00B050"/>
                  </a:solidFill>
                </a:rPr>
                <a:t>// something bad happened</a:t>
              </a:r>
            </a:p>
            <a:p>
              <a:pPr lvl="1" eaLnBrk="1" hangingPunct="1"/>
              <a:r>
                <a:rPr lang="en-US" altLang="en-US"/>
                <a:t>        return Promise.resolve(123);</a:t>
              </a:r>
            </a:p>
            <a:p>
              <a:pPr lvl="1" eaLnBrk="1" hangingPunct="1"/>
              <a:r>
                <a:rPr lang="en-US" altLang="en-US"/>
                <a:t>    })</a:t>
              </a:r>
            </a:p>
            <a:p>
              <a:pPr lvl="1" eaLnBrk="1" hangingPunct="1"/>
              <a:r>
                <a:rPr lang="en-US" altLang="en-US"/>
                <a:t>    </a:t>
              </a:r>
              <a:r>
                <a:rPr lang="en-US" altLang="en-US" b="1">
                  <a:solidFill>
                    <a:srgbClr val="FF0000"/>
                  </a:solidFill>
                </a:rPr>
                <a:t>.then</a:t>
              </a:r>
              <a:r>
                <a:rPr lang="en-US" altLang="en-US"/>
                <a:t>((res) =&gt; {</a:t>
              </a:r>
            </a:p>
            <a:p>
              <a:pPr lvl="1" eaLnBrk="1" hangingPunct="1"/>
              <a:r>
                <a:rPr lang="en-US" altLang="en-US"/>
                <a:t>        console.log(res);  </a:t>
              </a:r>
              <a:r>
                <a:rPr lang="en-US" altLang="en-US">
                  <a:solidFill>
                    <a:srgbClr val="00B050"/>
                  </a:solidFill>
                </a:rPr>
                <a:t>// 123</a:t>
              </a:r>
            </a:p>
            <a:p>
              <a:pPr lvl="1" eaLnBrk="1" hangingPunct="1"/>
              <a:r>
                <a:rPr lang="en-US" altLang="en-US"/>
                <a:t>    });</a:t>
              </a:r>
              <a:endParaRPr lang="en-US" altLang="en-US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>
            <a:extLst>
              <a:ext uri="{FF2B5EF4-FFF2-40B4-BE49-F238E27FC236}">
                <a16:creationId xmlns:a16="http://schemas.microsoft.com/office/drawing/2014/main" id="{0FDBB23E-CAF0-4FEE-ADB9-C7E2DFAF4C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59" name="Picture 3">
            <a:extLst>
              <a:ext uri="{FF2B5EF4-FFF2-40B4-BE49-F238E27FC236}">
                <a16:creationId xmlns:a16="http://schemas.microsoft.com/office/drawing/2014/main" id="{E6E49F09-984B-4B56-9F3F-5B7B7B0D86D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Rectangle 4">
            <a:extLst>
              <a:ext uri="{FF2B5EF4-FFF2-40B4-BE49-F238E27FC236}">
                <a16:creationId xmlns:a16="http://schemas.microsoft.com/office/drawing/2014/main" id="{BA4570EB-F682-4380-ACB3-981A33BE2C0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4F50F6C-D76B-4947-8EC0-172024AB268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F3A45DC2-F4B8-4B29-974E-74BEC454B3C1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Map object is a simple key/value dictionary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Any value (both objects and primitive values) may be used as either a key or a value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800"/>
              <a:t> new Map([iterable])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Iterable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is an optional other iterable object whose elements are key-value pairs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for…of looping on a map returns an [key, value] array (in insertion order) each iteration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Key equality is based on “same value” algorithm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NaN is considered same as Nan (although in JS they’re not)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All other values go by the === semantics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2C07C9E9-30BE-4A85-9012-284B1A10C690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</a:t>
            </a:r>
          </a:p>
        </p:txBody>
      </p:sp>
      <p:sp>
        <p:nvSpPr>
          <p:cNvPr id="173064" name="Rectangle 8">
            <a:extLst>
              <a:ext uri="{FF2B5EF4-FFF2-40B4-BE49-F238E27FC236}">
                <a16:creationId xmlns:a16="http://schemas.microsoft.com/office/drawing/2014/main" id="{FDC2C0C7-59CE-441E-B2B5-2ABD75126D3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D28D4DA2-8022-4327-9D68-DD3B7A8545F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>
            <a:extLst>
              <a:ext uri="{FF2B5EF4-FFF2-40B4-BE49-F238E27FC236}">
                <a16:creationId xmlns:a16="http://schemas.microsoft.com/office/drawing/2014/main" id="{72934A79-6732-41F5-B72F-C12B588DF43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>
            <a:extLst>
              <a:ext uri="{FF2B5EF4-FFF2-40B4-BE49-F238E27FC236}">
                <a16:creationId xmlns:a16="http://schemas.microsoft.com/office/drawing/2014/main" id="{5DEF0894-41E9-4707-9F12-FFE7694CD67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Rectangle 4">
            <a:extLst>
              <a:ext uri="{FF2B5EF4-FFF2-40B4-BE49-F238E27FC236}">
                <a16:creationId xmlns:a16="http://schemas.microsoft.com/office/drawing/2014/main" id="{A0F096D5-3740-4C4F-83CE-2F3822610E6F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6BF58C5-DDE7-4E95-B8D9-88CE9926BB00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02BC8106-A128-472A-9BCA-E1116EAC5CCD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Similar in that both let us set/retrieve/delete/check values by keys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main differences are: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An Object has a prototype, so we might have default keys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Object keys are Strings or Symbols, but can be any value for Map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Map’s size can be retrieved easily, difficult with an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Still, in many cases it is perfectly okay to continue using Objects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64B29307-151E-41E8-A196-B8D7ABC810DD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 vs. JS Objects</a:t>
            </a:r>
          </a:p>
        </p:txBody>
      </p:sp>
      <p:sp>
        <p:nvSpPr>
          <p:cNvPr id="174088" name="Rectangle 8">
            <a:extLst>
              <a:ext uri="{FF2B5EF4-FFF2-40B4-BE49-F238E27FC236}">
                <a16:creationId xmlns:a16="http://schemas.microsoft.com/office/drawing/2014/main" id="{CD8BF676-D2FC-4894-A2BD-03F00199E2D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4C0A1EA-D638-4042-843B-506EE9BD4227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>
            <a:extLst>
              <a:ext uri="{FF2B5EF4-FFF2-40B4-BE49-F238E27FC236}">
                <a16:creationId xmlns:a16="http://schemas.microsoft.com/office/drawing/2014/main" id="{5D19E4C2-E4ED-43D7-BE72-4523C08AD3F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7" name="Picture 3">
            <a:extLst>
              <a:ext uri="{FF2B5EF4-FFF2-40B4-BE49-F238E27FC236}">
                <a16:creationId xmlns:a16="http://schemas.microsoft.com/office/drawing/2014/main" id="{4A25EBA0-5272-43E7-A5A4-BE6C337B4F7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Rectangle 4">
            <a:extLst>
              <a:ext uri="{FF2B5EF4-FFF2-40B4-BE49-F238E27FC236}">
                <a16:creationId xmlns:a16="http://schemas.microsoft.com/office/drawing/2014/main" id="{A9370F00-333F-401D-B12B-9768B6CA2670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36AE9AC-CE80-424E-BBC2-616AF5B11A7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6531DA9D-EB7B-49A0-9E59-BDF144EC889E}"/>
              </a:ext>
            </a:extLst>
          </p:cNvPr>
          <p:cNvSpPr>
            <a:spLocks/>
          </p:cNvSpPr>
          <p:nvPr/>
        </p:nvSpPr>
        <p:spPr bwMode="auto">
          <a:xfrm>
            <a:off x="889000" y="1524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size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Returns the number of k/v pairs in the Map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clear()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Removes all k/v pairs</a:t>
            </a: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delete(key)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Removes value, returns true/false if deleted/not-found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entries()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an array of [k,v] pairs per each iteration,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keys()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keys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values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forEach(cbFn [, this])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calls cbFn for each k/v pair in insertion order. If this is provided, will be applied to cbFn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has(k)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true if key exists in the Map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get(k)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the value if key k exists, undefined otherwise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set(k, v)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Sets the value for the key, returns the Map (for chaining)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[@@iterator]()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Iterator containing [k,v] array for each element in insertion order</a:t>
            </a:r>
            <a:endParaRPr lang="en-US" altLang="en-US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06AB6721-CD7D-412B-8B12-733A52F9C337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 Properties &amp; Methods</a:t>
            </a:r>
          </a:p>
        </p:txBody>
      </p:sp>
      <p:sp>
        <p:nvSpPr>
          <p:cNvPr id="175112" name="Rectangle 8">
            <a:extLst>
              <a:ext uri="{FF2B5EF4-FFF2-40B4-BE49-F238E27FC236}">
                <a16:creationId xmlns:a16="http://schemas.microsoft.com/office/drawing/2014/main" id="{4B22CF13-9161-42E8-B4DA-B73A656F2CE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C613F863-202C-403A-A356-4ED74BEDB5A2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>
            <a:extLst>
              <a:ext uri="{FF2B5EF4-FFF2-40B4-BE49-F238E27FC236}">
                <a16:creationId xmlns:a16="http://schemas.microsoft.com/office/drawing/2014/main" id="{D6A09A1E-B458-4F95-8C13-0DFEA3C2909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1" name="Picture 3">
            <a:extLst>
              <a:ext uri="{FF2B5EF4-FFF2-40B4-BE49-F238E27FC236}">
                <a16:creationId xmlns:a16="http://schemas.microsoft.com/office/drawing/2014/main" id="{168F9C98-CF13-449D-84CA-569E06AA773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2" name="Rectangle 4">
            <a:extLst>
              <a:ext uri="{FF2B5EF4-FFF2-40B4-BE49-F238E27FC236}">
                <a16:creationId xmlns:a16="http://schemas.microsoft.com/office/drawing/2014/main" id="{2052B048-A251-4A24-B953-0531B41E505A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60A254A-6E54-47FE-9EB8-3D1A355664FD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0B87F2D5-D902-4B90-A12E-362C2368EE27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1E5D3033-0162-4884-B3AF-238E101957B6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 – Example: Simple</a:t>
            </a: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C6DE8117-FCE9-4E2D-96A1-093998F6F8B5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698BA27F-9045-4A85-93CF-AC88C22B4DE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84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6137" name="Group 9">
            <a:extLst>
              <a:ext uri="{FF2B5EF4-FFF2-40B4-BE49-F238E27FC236}">
                <a16:creationId xmlns:a16="http://schemas.microsoft.com/office/drawing/2014/main" id="{65D5FB7B-A861-41CB-AE38-E2263EC15984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76138" name="Group 10">
              <a:extLst>
                <a:ext uri="{FF2B5EF4-FFF2-40B4-BE49-F238E27FC236}">
                  <a16:creationId xmlns:a16="http://schemas.microsoft.com/office/drawing/2014/main" id="{7B18E1E8-C808-434A-995D-7CD68F90E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6140" name="AutoShape 11">
                <a:extLst>
                  <a:ext uri="{FF2B5EF4-FFF2-40B4-BE49-F238E27FC236}">
                    <a16:creationId xmlns:a16="http://schemas.microsoft.com/office/drawing/2014/main" id="{F44DCCE5-44D6-4E84-B7AF-541F9D3E4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6141" name="Rectangle 15">
                <a:extLst>
                  <a:ext uri="{FF2B5EF4-FFF2-40B4-BE49-F238E27FC236}">
                    <a16:creationId xmlns:a16="http://schemas.microsoft.com/office/drawing/2014/main" id="{37BF2ADE-BE3A-4B7F-AAE9-2DE591064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6139" name="Rectangle 13">
              <a:extLst>
                <a:ext uri="{FF2B5EF4-FFF2-40B4-BE49-F238E27FC236}">
                  <a16:creationId xmlns:a16="http://schemas.microsoft.com/office/drawing/2014/main" id="{528776F0-3E3D-4468-A785-8BD18E055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var myMap = </a:t>
              </a:r>
              <a:r>
                <a:rPr lang="en-US" altLang="en-US" sz="1200" b="1">
                  <a:solidFill>
                    <a:srgbClr val="FF0000"/>
                  </a:solidFill>
                </a:rPr>
                <a:t>new Map();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var keyString = "a string",</a:t>
              </a:r>
            </a:p>
            <a:p>
              <a:pPr lvl="1" eaLnBrk="1" hangingPunct="1"/>
              <a:r>
                <a:rPr lang="en-US" altLang="en-US" sz="1200"/>
                <a:t>      keyObj = {},</a:t>
              </a:r>
            </a:p>
            <a:p>
              <a:pPr lvl="1" eaLnBrk="1" hangingPunct="1"/>
              <a:r>
                <a:rPr lang="en-US" altLang="en-US" sz="1200"/>
                <a:t>      keyFunc = function () {};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>
                  <a:solidFill>
                    <a:srgbClr val="00B050"/>
                  </a:solidFill>
                </a:rPr>
                <a:t>// setting the values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.set</a:t>
              </a:r>
              <a:r>
                <a:rPr lang="en-US" altLang="en-US" sz="1200"/>
                <a:t>(keyString, "value associated with 'a string'");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.set</a:t>
              </a:r>
              <a:r>
                <a:rPr lang="en-US" altLang="en-US" sz="1200"/>
                <a:t>(keyObj, "value associated with keyObj");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.set</a:t>
              </a:r>
              <a:r>
                <a:rPr lang="en-US" altLang="en-US" sz="1200"/>
                <a:t>(keyFunc, "value associated with keyFunc");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.size</a:t>
              </a:r>
              <a:r>
                <a:rPr lang="en-US" altLang="en-US" sz="1200"/>
                <a:t>;  </a:t>
              </a:r>
              <a:r>
                <a:rPr lang="en-US" altLang="en-US" sz="1200">
                  <a:solidFill>
                    <a:srgbClr val="00B050"/>
                  </a:solidFill>
                </a:rPr>
                <a:t>// 3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>
                  <a:solidFill>
                    <a:srgbClr val="00B050"/>
                  </a:solidFill>
                </a:rPr>
                <a:t>// getting the values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(keyString);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'a string'"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(keyObj);    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keyObj"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(keyFunc); 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keyFunc"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("a string");       </a:t>
              </a:r>
              <a:r>
                <a:rPr lang="en-US" altLang="en-US" sz="1200">
                  <a:solidFill>
                    <a:srgbClr val="00B050"/>
                  </a:solidFill>
                </a:rPr>
                <a:t>// "value associated with 'a string‘” because keyString === 'a string'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({});                   </a:t>
              </a:r>
              <a:r>
                <a:rPr lang="en-US" altLang="en-US" sz="1200">
                  <a:solidFill>
                    <a:srgbClr val="00B050"/>
                  </a:solidFill>
                </a:rPr>
                <a:t>// undefined, because keyObj !== {}</a:t>
              </a:r>
            </a:p>
            <a:p>
              <a:pPr lvl="1" eaLnBrk="1" hangingPunct="1"/>
              <a:r>
                <a:rPr lang="en-US" altLang="en-US" sz="1200"/>
                <a:t>myMap</a:t>
              </a:r>
              <a:r>
                <a:rPr lang="en-US" altLang="en-US" sz="1200" b="1">
                  <a:solidFill>
                    <a:srgbClr val="FF0000"/>
                  </a:solidFill>
                </a:rPr>
                <a:t>.get</a:t>
              </a:r>
              <a:r>
                <a:rPr lang="en-US" altLang="en-US" sz="1200"/>
                <a:t>(function() {}) ;  </a:t>
              </a:r>
              <a:r>
                <a:rPr lang="en-US" altLang="en-US" sz="1200">
                  <a:solidFill>
                    <a:srgbClr val="00B050"/>
                  </a:solidFill>
                </a:rPr>
                <a:t>// undefined, because keyFunc !== function () {}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>
            <a:extLst>
              <a:ext uri="{FF2B5EF4-FFF2-40B4-BE49-F238E27FC236}">
                <a16:creationId xmlns:a16="http://schemas.microsoft.com/office/drawing/2014/main" id="{CBD250B0-2BD1-4B55-B591-AD93C823B0D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5" name="Picture 3">
            <a:extLst>
              <a:ext uri="{FF2B5EF4-FFF2-40B4-BE49-F238E27FC236}">
                <a16:creationId xmlns:a16="http://schemas.microsoft.com/office/drawing/2014/main" id="{98C8CE2B-B5C3-40B4-92C3-A91BFF5D02F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6" name="Rectangle 4">
            <a:extLst>
              <a:ext uri="{FF2B5EF4-FFF2-40B4-BE49-F238E27FC236}">
                <a16:creationId xmlns:a16="http://schemas.microsoft.com/office/drawing/2014/main" id="{A0D41F66-F701-44E4-9E23-7B77A58BE7F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5054F5D-43CF-43C6-B178-15C6B7BBCE7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0C602EC1-765E-4F25-A8B2-EFA0E632058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E322EE3F-3D74-425A-A17E-1A6BB2096C2D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Maps – Example: Iterating</a:t>
            </a:r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7B63720D-E8A5-4C12-BBCA-E5C1621B46AF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31C88E93-B69D-465C-AE8A-13525198B3F5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85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77161" name="Group 9">
            <a:extLst>
              <a:ext uri="{FF2B5EF4-FFF2-40B4-BE49-F238E27FC236}">
                <a16:creationId xmlns:a16="http://schemas.microsoft.com/office/drawing/2014/main" id="{DEAAEC1E-0BAA-42F8-81A1-8F92F5EA34B2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77162" name="Group 10">
              <a:extLst>
                <a:ext uri="{FF2B5EF4-FFF2-40B4-BE49-F238E27FC236}">
                  <a16:creationId xmlns:a16="http://schemas.microsoft.com/office/drawing/2014/main" id="{CFC406B6-DE25-4B48-846F-A6CF59E8E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77164" name="AutoShape 11">
                <a:extLst>
                  <a:ext uri="{FF2B5EF4-FFF2-40B4-BE49-F238E27FC236}">
                    <a16:creationId xmlns:a16="http://schemas.microsoft.com/office/drawing/2014/main" id="{A011F376-0752-4A3D-821D-D8201955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7165" name="Rectangle 15">
                <a:extLst>
                  <a:ext uri="{FF2B5EF4-FFF2-40B4-BE49-F238E27FC236}">
                    <a16:creationId xmlns:a16="http://schemas.microsoft.com/office/drawing/2014/main" id="{C05506DA-FF45-4AF8-9F76-D0D2F97DA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7163" name="Rectangle 13">
              <a:extLst>
                <a:ext uri="{FF2B5EF4-FFF2-40B4-BE49-F238E27FC236}">
                  <a16:creationId xmlns:a16="http://schemas.microsoft.com/office/drawing/2014/main" id="{C5510FE2-82D9-4485-8D3C-1E5546F01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var myMap = new Map();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myMap.set(0, "zero");</a:t>
              </a:r>
            </a:p>
            <a:p>
              <a:pPr lvl="1" eaLnBrk="1" hangingPunct="1"/>
              <a:r>
                <a:rPr lang="en-US" altLang="en-US" sz="1100"/>
                <a:t>myMap.set(1, "one");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[key, value] of myMap) { </a:t>
              </a:r>
              <a:r>
                <a:rPr lang="en-US" altLang="en-US" sz="1100">
                  <a:solidFill>
                    <a:srgbClr val="00B050"/>
                  </a:solidFill>
                </a:rPr>
                <a:t> // 0 = zero, 1 = one</a:t>
              </a:r>
            </a:p>
            <a:p>
              <a:pPr lvl="1" eaLnBrk="1" hangingPunct="1"/>
              <a:r>
                <a:rPr lang="en-US" altLang="en-US" sz="1100"/>
                <a:t>     console.log(key + " = " + value);  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key of 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keys()</a:t>
              </a:r>
              <a:r>
                <a:rPr lang="en-US" altLang="en-US" sz="1100"/>
                <a:t>) {  </a:t>
              </a:r>
              <a:r>
                <a:rPr lang="en-US" altLang="en-US" sz="1100">
                  <a:solidFill>
                    <a:srgbClr val="00B050"/>
                  </a:solidFill>
                </a:rPr>
                <a:t>// 0, 1 </a:t>
              </a:r>
            </a:p>
            <a:p>
              <a:pPr lvl="1" eaLnBrk="1" hangingPunct="1"/>
              <a:r>
                <a:rPr lang="en-US" altLang="en-US" sz="1100"/>
                <a:t>     console.log(key);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value of 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values()</a:t>
              </a:r>
              <a:r>
                <a:rPr lang="en-US" altLang="en-US" sz="1100"/>
                <a:t>) {  </a:t>
              </a:r>
              <a:r>
                <a:rPr lang="en-US" altLang="en-US" sz="1100">
                  <a:solidFill>
                    <a:srgbClr val="00B050"/>
                  </a:solidFill>
                </a:rPr>
                <a:t>// zero, one</a:t>
              </a:r>
            </a:p>
            <a:p>
              <a:pPr lvl="1" eaLnBrk="1" hangingPunct="1"/>
              <a:r>
                <a:rPr lang="en-US" altLang="en-US" sz="1100"/>
                <a:t>     console.log(value);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for (var [key, value] of 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entries()</a:t>
              </a:r>
              <a:r>
                <a:rPr lang="en-US" altLang="en-US" sz="1100"/>
                <a:t>) </a:t>
              </a:r>
              <a:r>
                <a:rPr lang="en-US" altLang="en-US" sz="1100">
                  <a:solidFill>
                    <a:srgbClr val="00B050"/>
                  </a:solidFill>
                </a:rPr>
                <a:t>{  // 0 = zero, 1 = one</a:t>
              </a:r>
            </a:p>
            <a:p>
              <a:pPr lvl="1" eaLnBrk="1" hangingPunct="1"/>
              <a:r>
                <a:rPr lang="en-US" altLang="en-US" sz="1100"/>
                <a:t>     console.log(key + " = " + value);</a:t>
              </a:r>
            </a:p>
            <a:p>
              <a:pPr lvl="1" eaLnBrk="1" hangingPunct="1"/>
              <a:r>
                <a:rPr lang="en-US" altLang="en-US" sz="1100"/>
                <a:t>}</a:t>
              </a:r>
            </a:p>
            <a:p>
              <a:pPr lvl="1" eaLnBrk="1" hangingPunct="1"/>
              <a:endParaRPr lang="en-US" altLang="en-US" sz="1100"/>
            </a:p>
            <a:p>
              <a:pPr lvl="1" eaLnBrk="1" hangingPunct="1"/>
              <a:r>
                <a:rPr lang="en-US" altLang="en-US" sz="1100"/>
                <a:t>myMap.</a:t>
              </a:r>
              <a:r>
                <a:rPr lang="en-US" altLang="en-US" sz="1100" b="1">
                  <a:solidFill>
                    <a:srgbClr val="FF0000"/>
                  </a:solidFill>
                </a:rPr>
                <a:t>forEach</a:t>
              </a:r>
              <a:r>
                <a:rPr lang="en-US" altLang="en-US" sz="1100"/>
                <a:t>(function(value, key) {  </a:t>
              </a:r>
              <a:r>
                <a:rPr lang="en-US" altLang="en-US" sz="1100">
                  <a:solidFill>
                    <a:srgbClr val="00B050"/>
                  </a:solidFill>
                </a:rPr>
                <a:t>// 0 = zero, 1 = one</a:t>
              </a:r>
              <a:endParaRPr lang="en-US" altLang="en-US" sz="1100"/>
            </a:p>
            <a:p>
              <a:pPr lvl="1" eaLnBrk="1" hangingPunct="1"/>
              <a:r>
                <a:rPr lang="en-US" altLang="en-US" sz="1100"/>
                <a:t>    console.log(key + " = " + value);</a:t>
              </a:r>
            </a:p>
            <a:p>
              <a:pPr lvl="1" eaLnBrk="1" hangingPunct="1"/>
              <a:r>
                <a:rPr lang="en-US" altLang="en-US" sz="1100"/>
                <a:t>});</a:t>
              </a:r>
            </a:p>
            <a:p>
              <a:pPr lvl="1" eaLnBrk="1" hangingPunct="1"/>
              <a:endParaRPr lang="en-US" altLang="en-US" sz="1100"/>
            </a:p>
          </p:txBody>
        </p:sp>
      </p:grp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>
            <a:extLst>
              <a:ext uri="{FF2B5EF4-FFF2-40B4-BE49-F238E27FC236}">
                <a16:creationId xmlns:a16="http://schemas.microsoft.com/office/drawing/2014/main" id="{BAC8D4AE-F1FF-4B5A-B573-41B66C7B5DF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1" name="Picture 3">
            <a:extLst>
              <a:ext uri="{FF2B5EF4-FFF2-40B4-BE49-F238E27FC236}">
                <a16:creationId xmlns:a16="http://schemas.microsoft.com/office/drawing/2014/main" id="{D7046BFA-0590-4812-8A2A-AD3C618734E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4">
            <a:extLst>
              <a:ext uri="{FF2B5EF4-FFF2-40B4-BE49-F238E27FC236}">
                <a16:creationId xmlns:a16="http://schemas.microsoft.com/office/drawing/2014/main" id="{C103BB4A-1B16-442A-9BD3-601311A4B17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F07A239-9A7D-4CE1-8C74-9B0FB5D8BC4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65A1B33B-7188-4BDF-8815-F78C8EC296CF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 objects are collections of values, which we can iterate according to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Sets let us store </a:t>
            </a:r>
            <a:r>
              <a:rPr lang="en-US" altLang="en-US" u="sng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unique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values of any type, whether primitive values or object references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800"/>
              <a:t> new Set([iterable])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If an iterable object is passed, all of its elements will be added to the new Set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 equality is similar to ===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two objects are equal only if they </a:t>
            </a:r>
            <a:b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refer to the exact same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AFD04F7A-ECAA-4DD7-A21F-FC325B44D805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Sets</a:t>
            </a:r>
          </a:p>
        </p:txBody>
      </p:sp>
      <p:sp>
        <p:nvSpPr>
          <p:cNvPr id="181256" name="Rectangle 8">
            <a:extLst>
              <a:ext uri="{FF2B5EF4-FFF2-40B4-BE49-F238E27FC236}">
                <a16:creationId xmlns:a16="http://schemas.microsoft.com/office/drawing/2014/main" id="{7BD294E4-7B34-4112-BE68-68430300D86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18B7D22-7B1C-440E-80E9-E8C2DD6636BE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86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1257" name="Group 9">
            <a:extLst>
              <a:ext uri="{FF2B5EF4-FFF2-40B4-BE49-F238E27FC236}">
                <a16:creationId xmlns:a16="http://schemas.microsoft.com/office/drawing/2014/main" id="{7165C667-41EC-495E-8A23-33E4A9E54D57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5029200"/>
            <a:ext cx="4191000" cy="1447800"/>
            <a:chOff x="0" y="-177"/>
            <a:chExt cx="8424" cy="1591"/>
          </a:xfrm>
        </p:grpSpPr>
        <p:grpSp>
          <p:nvGrpSpPr>
            <p:cNvPr id="181258" name="Group 10">
              <a:extLst>
                <a:ext uri="{FF2B5EF4-FFF2-40B4-BE49-F238E27FC236}">
                  <a16:creationId xmlns:a16="http://schemas.microsoft.com/office/drawing/2014/main" id="{7419DB4F-C140-4F1A-9482-CF6211C5B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1260" name="AutoShape 11">
                <a:extLst>
                  <a:ext uri="{FF2B5EF4-FFF2-40B4-BE49-F238E27FC236}">
                    <a16:creationId xmlns:a16="http://schemas.microsoft.com/office/drawing/2014/main" id="{753089B3-68CA-4D5F-83C7-C5EBC606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1261" name="Rectangle 15">
                <a:extLst>
                  <a:ext uri="{FF2B5EF4-FFF2-40B4-BE49-F238E27FC236}">
                    <a16:creationId xmlns:a16="http://schemas.microsoft.com/office/drawing/2014/main" id="{02BC5575-C71E-4E6F-8526-B8223BBFF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1259" name="Rectangle 13">
              <a:extLst>
                <a:ext uri="{FF2B5EF4-FFF2-40B4-BE49-F238E27FC236}">
                  <a16:creationId xmlns:a16="http://schemas.microsoft.com/office/drawing/2014/main" id="{8D8D7A4C-39DF-4C4D-8A5F-EEB11796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var set = new Set();</a:t>
              </a:r>
            </a:p>
            <a:p>
              <a:pPr eaLnBrk="1" hangingPunct="1"/>
              <a:r>
                <a:rPr lang="en-US" altLang="en-US" sz="1200"/>
                <a:t>set.add({a:1});</a:t>
              </a:r>
            </a:p>
            <a:p>
              <a:pPr eaLnBrk="1" hangingPunct="1"/>
              <a:r>
                <a:rPr lang="en-US" altLang="en-US" sz="1200"/>
                <a:t>set.add({a:1});</a:t>
              </a:r>
            </a:p>
            <a:p>
              <a:pPr eaLnBrk="1" hangingPunct="1"/>
              <a:r>
                <a:rPr lang="en-US" altLang="en-US" sz="1200">
                  <a:sym typeface="Courier New" panose="02070309020205020404" pitchFamily="49" charset="0"/>
                </a:rPr>
                <a:t>console.log(set.size) </a:t>
              </a:r>
              <a:r>
                <a:rPr lang="en-US" altLang="en-US" sz="1200">
                  <a:solidFill>
                    <a:srgbClr val="00B050"/>
                  </a:solidFill>
                  <a:sym typeface="Courier New" panose="02070309020205020404" pitchFamily="49" charset="0"/>
                </a:rPr>
                <a:t>// 2</a:t>
              </a:r>
            </a:p>
            <a:p>
              <a:pPr eaLnBrk="1" hangingPunct="1"/>
              <a:r>
                <a:rPr lang="en-US" altLang="en-US" sz="1200"/>
                <a:t>console.log([...set.values()]); </a:t>
              </a:r>
              <a:r>
                <a:rPr lang="en-US" altLang="en-US" sz="1200">
                  <a:solidFill>
                    <a:srgbClr val="00B050"/>
                  </a:solidFill>
                </a:rPr>
                <a:t>// Array [ Object, Object ]</a:t>
              </a:r>
            </a:p>
            <a:p>
              <a:pPr eaLnBrk="1" hangingPunct="1"/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>
            <a:extLst>
              <a:ext uri="{FF2B5EF4-FFF2-40B4-BE49-F238E27FC236}">
                <a16:creationId xmlns:a16="http://schemas.microsoft.com/office/drawing/2014/main" id="{47E5359E-578C-4F31-8007-B15B306BCB7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5" name="Picture 3">
            <a:extLst>
              <a:ext uri="{FF2B5EF4-FFF2-40B4-BE49-F238E27FC236}">
                <a16:creationId xmlns:a16="http://schemas.microsoft.com/office/drawing/2014/main" id="{254D6364-815E-44DE-A41C-6FE967C3617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6" name="Rectangle 4">
            <a:extLst>
              <a:ext uri="{FF2B5EF4-FFF2-40B4-BE49-F238E27FC236}">
                <a16:creationId xmlns:a16="http://schemas.microsoft.com/office/drawing/2014/main" id="{34964C71-9F5A-4EC8-9EBD-A67DC7C5540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99583DA-B49D-42CC-B380-5E7BEDC0B778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AA1AE56A-2F45-4188-96B3-DE1A4DCD4439}"/>
              </a:ext>
            </a:extLst>
          </p:cNvPr>
          <p:cNvSpPr>
            <a:spLocks/>
          </p:cNvSpPr>
          <p:nvPr/>
        </p:nvSpPr>
        <p:spPr bwMode="auto">
          <a:xfrm>
            <a:off x="889000" y="1524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size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Returns the number of elements pairs in the Set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add()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Appends a new element</a:t>
            </a: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clear()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Removes all elements from the Set object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delete(value)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Removes element and returns true/false if value existed(deleted) or not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entries()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object containing an array of [value, value] for each element, in insertion order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forEach(cbFn [, this])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Calls cbFn for each value in the Set object in insertion order. If this is provided – will be applied to cbFn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has(value)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boolean indicating whether value exists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Returns a new Iterator containing all element values</a:t>
            </a: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keys()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– Same as 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values()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[@@iterator]()</a:t>
            </a:r>
            <a:r>
              <a:rPr lang="en-US" altLang="en-US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 – </a:t>
            </a: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Returns a new Iterator containing all values in insertion order</a:t>
            </a:r>
            <a:endParaRPr lang="en-US" altLang="en-US" b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b="1" i="1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FF1EA1E6-E189-455C-B639-615802F569B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 Properties &amp; Methods</a:t>
            </a:r>
          </a:p>
        </p:txBody>
      </p:sp>
      <p:sp>
        <p:nvSpPr>
          <p:cNvPr id="182280" name="Rectangle 8">
            <a:extLst>
              <a:ext uri="{FF2B5EF4-FFF2-40B4-BE49-F238E27FC236}">
                <a16:creationId xmlns:a16="http://schemas.microsoft.com/office/drawing/2014/main" id="{87FAA7BB-647B-4103-A0FD-6DA9987592EA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19335AC3-BD38-4DED-9B65-E4DF5E0E5D26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87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>
            <a:extLst>
              <a:ext uri="{FF2B5EF4-FFF2-40B4-BE49-F238E27FC236}">
                <a16:creationId xmlns:a16="http://schemas.microsoft.com/office/drawing/2014/main" id="{351EACE4-6EBC-48BB-AFBD-9A1A440E7A1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>
            <a:extLst>
              <a:ext uri="{FF2B5EF4-FFF2-40B4-BE49-F238E27FC236}">
                <a16:creationId xmlns:a16="http://schemas.microsoft.com/office/drawing/2014/main" id="{7FF5637D-B117-43C7-86CE-14D1E38E5DC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0" name="Rectangle 4">
            <a:extLst>
              <a:ext uri="{FF2B5EF4-FFF2-40B4-BE49-F238E27FC236}">
                <a16:creationId xmlns:a16="http://schemas.microsoft.com/office/drawing/2014/main" id="{0E42469A-20F8-4650-A9D2-A0188A20FAD3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D998C5-5879-482C-8993-8B8DD54E6406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651E859C-5A1F-46FE-B28A-7375014363AA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31EDA3FD-A67A-45A4-B578-80DC50EE812D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Sets – Example: Simple</a:t>
            </a:r>
          </a:p>
        </p:txBody>
      </p:sp>
      <p:sp>
        <p:nvSpPr>
          <p:cNvPr id="183304" name="Rectangle 8">
            <a:extLst>
              <a:ext uri="{FF2B5EF4-FFF2-40B4-BE49-F238E27FC236}">
                <a16:creationId xmlns:a16="http://schemas.microsoft.com/office/drawing/2014/main" id="{429DE005-1C44-46D6-BB72-39E8D61062E8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A5F3474D-D5BC-44E5-B9FF-5BE1CB72BB8B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88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3305" name="Group 9">
            <a:extLst>
              <a:ext uri="{FF2B5EF4-FFF2-40B4-BE49-F238E27FC236}">
                <a16:creationId xmlns:a16="http://schemas.microsoft.com/office/drawing/2014/main" id="{A7BCDCBC-3491-4020-A85C-B2C728C768D9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83306" name="Group 10">
              <a:extLst>
                <a:ext uri="{FF2B5EF4-FFF2-40B4-BE49-F238E27FC236}">
                  <a16:creationId xmlns:a16="http://schemas.microsoft.com/office/drawing/2014/main" id="{129677DD-A158-4D36-8A67-A83150F43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3308" name="AutoShape 11">
                <a:extLst>
                  <a:ext uri="{FF2B5EF4-FFF2-40B4-BE49-F238E27FC236}">
                    <a16:creationId xmlns:a16="http://schemas.microsoft.com/office/drawing/2014/main" id="{C78452DE-6259-4760-82FE-C1C058819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3309" name="Rectangle 15">
                <a:extLst>
                  <a:ext uri="{FF2B5EF4-FFF2-40B4-BE49-F238E27FC236}">
                    <a16:creationId xmlns:a16="http://schemas.microsoft.com/office/drawing/2014/main" id="{12DD5A92-9A44-41F9-88F7-E54E00AC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3307" name="Rectangle 13">
              <a:extLst>
                <a:ext uri="{FF2B5EF4-FFF2-40B4-BE49-F238E27FC236}">
                  <a16:creationId xmlns:a16="http://schemas.microsoft.com/office/drawing/2014/main" id="{79339254-C9A8-4223-9737-AC3BA946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1200"/>
                <a:t>var mySet = </a:t>
              </a:r>
              <a:r>
                <a:rPr lang="en-US" altLang="en-US" sz="1200" b="1">
                  <a:solidFill>
                    <a:srgbClr val="FF0000"/>
                  </a:solidFill>
                </a:rPr>
                <a:t>new Set();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add</a:t>
              </a:r>
              <a:r>
                <a:rPr lang="en-US" altLang="en-US" sz="1200"/>
                <a:t>(1);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add</a:t>
              </a:r>
              <a:r>
                <a:rPr lang="en-US" altLang="en-US" sz="1200"/>
                <a:t>(1);</a:t>
              </a:r>
              <a:r>
                <a:rPr lang="en-US" altLang="en-US" sz="1200">
                  <a:solidFill>
                    <a:srgbClr val="00B050"/>
                  </a:solidFill>
                </a:rPr>
                <a:t> // does nothing, 1 is already in the set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add</a:t>
              </a:r>
              <a:r>
                <a:rPr lang="en-US" altLang="en-US" sz="1200"/>
                <a:t>(5);</a:t>
              </a:r>
            </a:p>
            <a:p>
              <a:pPr lvl="1" eaLnBrk="1" hangingPunct="1"/>
              <a:r>
                <a:rPr lang="en-US" altLang="en-US" sz="1200"/>
                <a:t>mySet.a</a:t>
              </a:r>
              <a:r>
                <a:rPr lang="en-US" altLang="en-US" sz="1200" b="1">
                  <a:solidFill>
                    <a:srgbClr val="FF0000"/>
                  </a:solidFill>
                </a:rPr>
                <a:t>dd</a:t>
              </a:r>
              <a:r>
                <a:rPr lang="en-US" altLang="en-US" sz="1200"/>
                <a:t>("some text");</a:t>
              </a:r>
            </a:p>
            <a:p>
              <a:pPr lvl="1" eaLnBrk="1" hangingPunct="1"/>
              <a:r>
                <a:rPr lang="en-US" altLang="en-US" sz="1200"/>
                <a:t>var o = {a: 1, b: 2};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add</a:t>
              </a:r>
              <a:r>
                <a:rPr lang="en-US" altLang="en-US" sz="1200"/>
                <a:t>(o);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has</a:t>
              </a:r>
              <a:r>
                <a:rPr lang="en-US" altLang="en-US" sz="1200"/>
                <a:t>(1); </a:t>
              </a:r>
              <a:r>
                <a:rPr lang="en-US" altLang="en-US" sz="1200">
                  <a:solidFill>
                    <a:srgbClr val="00B050"/>
                  </a:solidFill>
                </a:rPr>
                <a:t>// true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has</a:t>
              </a:r>
              <a:r>
                <a:rPr lang="en-US" altLang="en-US" sz="1200"/>
                <a:t>(3); </a:t>
              </a:r>
              <a:r>
                <a:rPr lang="en-US" altLang="en-US" sz="1200">
                  <a:solidFill>
                    <a:srgbClr val="00B050"/>
                  </a:solidFill>
                </a:rPr>
                <a:t>// false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has</a:t>
              </a:r>
              <a:r>
                <a:rPr lang="en-US" altLang="en-US" sz="1200"/>
                <a:t>(Math.sqrt(25));  </a:t>
              </a:r>
              <a:r>
                <a:rPr lang="en-US" altLang="en-US" sz="1200">
                  <a:solidFill>
                    <a:srgbClr val="00B050"/>
                  </a:solidFill>
                </a:rPr>
                <a:t>// true (5 exists)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has</a:t>
              </a:r>
              <a:r>
                <a:rPr lang="en-US" altLang="en-US" sz="1200"/>
                <a:t>("Some Text".toLowerCase()); </a:t>
              </a:r>
              <a:r>
                <a:rPr lang="en-US" altLang="en-US" sz="1200">
                  <a:solidFill>
                    <a:srgbClr val="00B050"/>
                  </a:solidFill>
                </a:rPr>
                <a:t>// true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has</a:t>
              </a:r>
              <a:r>
                <a:rPr lang="en-US" altLang="en-US" sz="1200"/>
                <a:t>(o); </a:t>
              </a:r>
              <a:r>
                <a:rPr lang="en-US" altLang="en-US" sz="1200">
                  <a:solidFill>
                    <a:srgbClr val="00B050"/>
                  </a:solidFill>
                </a:rPr>
                <a:t>// true</a:t>
              </a:r>
            </a:p>
            <a:p>
              <a:pPr lvl="1" eaLnBrk="1" hangingPunct="1"/>
              <a:endParaRPr lang="en-US" altLang="en-US" sz="1200">
                <a:solidFill>
                  <a:srgbClr val="00B050"/>
                </a:solidFill>
              </a:endParaRP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size</a:t>
              </a:r>
              <a:r>
                <a:rPr lang="en-US" altLang="en-US" sz="1200"/>
                <a:t>; </a:t>
              </a:r>
              <a:r>
                <a:rPr lang="en-US" altLang="en-US" sz="1200">
                  <a:solidFill>
                    <a:srgbClr val="00B050"/>
                  </a:solidFill>
                </a:rPr>
                <a:t>// 4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delete</a:t>
              </a:r>
              <a:r>
                <a:rPr lang="en-US" altLang="en-US" sz="1200"/>
                <a:t>(5); </a:t>
              </a:r>
              <a:r>
                <a:rPr lang="en-US" altLang="en-US" sz="1200">
                  <a:solidFill>
                    <a:srgbClr val="00B050"/>
                  </a:solidFill>
                </a:rPr>
                <a:t>// removes 5 and returns </a:t>
              </a:r>
              <a:r>
                <a:rPr lang="en-US" altLang="en-US" sz="1200" i="1">
                  <a:solidFill>
                    <a:srgbClr val="00B050"/>
                  </a:solidFill>
                </a:rPr>
                <a:t>true</a:t>
              </a:r>
              <a:r>
                <a:rPr lang="en-US" altLang="en-US" sz="1200">
                  <a:solidFill>
                    <a:srgbClr val="00B050"/>
                  </a:solidFill>
                </a:rPr>
                <a:t> (5 existed before deletion)</a:t>
              </a:r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has</a:t>
              </a:r>
              <a:r>
                <a:rPr lang="en-US" altLang="en-US" sz="1200"/>
                <a:t>(5);    </a:t>
              </a:r>
              <a:r>
                <a:rPr lang="en-US" altLang="en-US" sz="1200">
                  <a:solidFill>
                    <a:srgbClr val="00B050"/>
                  </a:solidFill>
                </a:rPr>
                <a:t>// false, 5 has been removed</a:t>
              </a:r>
            </a:p>
            <a:p>
              <a:pPr lvl="1" eaLnBrk="1" hangingPunct="1"/>
              <a:endParaRPr lang="en-US" altLang="en-US" sz="1200"/>
            </a:p>
            <a:p>
              <a:pPr lvl="1" eaLnBrk="1" hangingPunct="1"/>
              <a:r>
                <a:rPr lang="en-US" altLang="en-US" sz="1200"/>
                <a:t>mySet.</a:t>
              </a:r>
              <a:r>
                <a:rPr lang="en-US" altLang="en-US" sz="1200" b="1">
                  <a:solidFill>
                    <a:srgbClr val="FF0000"/>
                  </a:solidFill>
                </a:rPr>
                <a:t>size</a:t>
              </a:r>
              <a:r>
                <a:rPr lang="en-US" altLang="en-US" sz="1200"/>
                <a:t>; </a:t>
              </a:r>
              <a:r>
                <a:rPr lang="en-US" altLang="en-US" sz="1200">
                  <a:solidFill>
                    <a:srgbClr val="00B050"/>
                  </a:solidFill>
                </a:rPr>
                <a:t>// 3, we just removed one value</a:t>
              </a:r>
              <a:endParaRPr lang="en-US" altLang="en-US" sz="12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>
            <a:extLst>
              <a:ext uri="{FF2B5EF4-FFF2-40B4-BE49-F238E27FC236}">
                <a16:creationId xmlns:a16="http://schemas.microsoft.com/office/drawing/2014/main" id="{C00FA5F8-B7EC-4DA9-8C2A-562CB2C56C5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3" name="Picture 3">
            <a:extLst>
              <a:ext uri="{FF2B5EF4-FFF2-40B4-BE49-F238E27FC236}">
                <a16:creationId xmlns:a16="http://schemas.microsoft.com/office/drawing/2014/main" id="{594B98F4-6AA2-4A0C-ADA8-F4A7D7211CD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>
            <a:extLst>
              <a:ext uri="{FF2B5EF4-FFF2-40B4-BE49-F238E27FC236}">
                <a16:creationId xmlns:a16="http://schemas.microsoft.com/office/drawing/2014/main" id="{315031D5-A7CF-418A-A09B-EA2CDCAAC3BB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4868C41-787D-4674-8CD4-DA692056A489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31FDA36A-F01E-496D-9F83-092BD2763E82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dsds</a:t>
            </a:r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20A65BD4-830D-49B0-A4DA-1829447D16AE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Sets – Example: Iterating</a:t>
            </a:r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98A83785-FE74-4BE1-BCDC-4E839AF68C27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E93FE4B1-F3DD-4345-9604-7BF53092A28C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89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84329" name="Group 9">
            <a:extLst>
              <a:ext uri="{FF2B5EF4-FFF2-40B4-BE49-F238E27FC236}">
                <a16:creationId xmlns:a16="http://schemas.microsoft.com/office/drawing/2014/main" id="{07652B5C-15AF-4289-93BD-E60645AC67F6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572000"/>
            <a:chOff x="0" y="-177"/>
            <a:chExt cx="8424" cy="1591"/>
          </a:xfrm>
        </p:grpSpPr>
        <p:grpSp>
          <p:nvGrpSpPr>
            <p:cNvPr id="184330" name="Group 10">
              <a:extLst>
                <a:ext uri="{FF2B5EF4-FFF2-40B4-BE49-F238E27FC236}">
                  <a16:creationId xmlns:a16="http://schemas.microsoft.com/office/drawing/2014/main" id="{6F1E3686-E000-4A03-BBC7-FAD5DAED9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84332" name="AutoShape 11">
                <a:extLst>
                  <a:ext uri="{FF2B5EF4-FFF2-40B4-BE49-F238E27FC236}">
                    <a16:creationId xmlns:a16="http://schemas.microsoft.com/office/drawing/2014/main" id="{3C2D01EF-60C2-4FD7-A074-CD575F2ED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333" name="Rectangle 15">
                <a:extLst>
                  <a:ext uri="{FF2B5EF4-FFF2-40B4-BE49-F238E27FC236}">
                    <a16:creationId xmlns:a16="http://schemas.microsoft.com/office/drawing/2014/main" id="{0C1FA01B-1212-4770-B863-3917AA8AD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331" name="Rectangle 13">
              <a:extLst>
                <a:ext uri="{FF2B5EF4-FFF2-40B4-BE49-F238E27FC236}">
                  <a16:creationId xmlns:a16="http://schemas.microsoft.com/office/drawing/2014/main" id="{6DCF154B-F88B-498D-84EE-966420D0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>
                  <a:solidFill>
                    <a:srgbClr val="00B050"/>
                  </a:solidFill>
                </a:rPr>
                <a:t>// ... continuing our previous example</a:t>
              </a:r>
            </a:p>
            <a:p>
              <a:pPr eaLnBrk="1" hangingPunct="1"/>
              <a:endParaRPr lang="en-US" altLang="en-US" sz="1600">
                <a:solidFill>
                  <a:srgbClr val="00B050"/>
                </a:solidFill>
              </a:endParaRP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for</a:t>
              </a:r>
              <a:r>
                <a:rPr lang="en-US" altLang="en-US" sz="1600"/>
                <a:t> (let item </a:t>
              </a:r>
              <a:r>
                <a:rPr lang="en-US" altLang="en-US" sz="1600" b="1">
                  <a:solidFill>
                    <a:srgbClr val="FF0000"/>
                  </a:solidFill>
                </a:rPr>
                <a:t>of</a:t>
              </a:r>
              <a:r>
                <a:rPr lang="en-US" altLang="en-US" sz="1600"/>
                <a:t> mySet) console.log(item); </a:t>
              </a:r>
              <a:r>
                <a:rPr lang="en-US" altLang="en-US" sz="1600">
                  <a:solidFill>
                    <a:srgbClr val="00B050"/>
                  </a:solidFill>
                </a:rPr>
                <a:t>//  1, some text, Object {a: 1, b: 2}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for</a:t>
              </a:r>
              <a:r>
                <a:rPr lang="en-US" altLang="en-US" sz="1600"/>
                <a:t> (let item </a:t>
              </a:r>
              <a:r>
                <a:rPr lang="en-US" altLang="en-US" sz="1600" b="1">
                  <a:solidFill>
                    <a:srgbClr val="FF0000"/>
                  </a:solidFill>
                </a:rPr>
                <a:t>of</a:t>
              </a:r>
              <a:r>
                <a:rPr lang="en-US" altLang="en-US" sz="1600"/>
                <a:t> mySet.</a:t>
              </a:r>
              <a:r>
                <a:rPr lang="en-US" altLang="en-US" sz="1600" b="1">
                  <a:solidFill>
                    <a:srgbClr val="FF0000"/>
                  </a:solidFill>
                </a:rPr>
                <a:t>keys()</a:t>
              </a:r>
              <a:r>
                <a:rPr lang="en-US" altLang="en-US" sz="1600"/>
                <a:t>) console.log(item); </a:t>
              </a:r>
              <a:r>
                <a:rPr lang="en-US" altLang="en-US" sz="1600">
                  <a:solidFill>
                    <a:srgbClr val="00B050"/>
                  </a:solidFill>
                </a:rPr>
                <a:t>//  1, some text, Object {a: 1, b: 2}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for</a:t>
              </a:r>
              <a:r>
                <a:rPr lang="en-US" altLang="en-US" sz="1600"/>
                <a:t> (let item </a:t>
              </a:r>
              <a:r>
                <a:rPr lang="en-US" altLang="en-US" sz="1600" b="1">
                  <a:solidFill>
                    <a:srgbClr val="FF0000"/>
                  </a:solidFill>
                </a:rPr>
                <a:t>of</a:t>
              </a:r>
              <a:r>
                <a:rPr lang="en-US" altLang="en-US" sz="1600"/>
                <a:t> mySet.</a:t>
              </a:r>
              <a:r>
                <a:rPr lang="en-US" altLang="en-US" sz="1600" b="1">
                  <a:solidFill>
                    <a:srgbClr val="FF0000"/>
                  </a:solidFill>
                </a:rPr>
                <a:t>values()</a:t>
              </a:r>
              <a:r>
                <a:rPr lang="en-US" altLang="en-US" sz="1600"/>
                <a:t>) console.log(item); </a:t>
              </a:r>
              <a:r>
                <a:rPr lang="en-US" altLang="en-US" sz="1600">
                  <a:solidFill>
                    <a:srgbClr val="00B050"/>
                  </a:solidFill>
                </a:rPr>
                <a:t>//  1, some text, Object {a: 1, b: 2}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/>
                <a:t>for (let [key, value] of mySet.</a:t>
              </a:r>
              <a:r>
                <a:rPr lang="en-US" altLang="en-US" sz="1600" b="1">
                  <a:solidFill>
                    <a:srgbClr val="FF0000"/>
                  </a:solidFill>
                </a:rPr>
                <a:t>entries()</a:t>
              </a:r>
              <a:r>
                <a:rPr lang="en-US" altLang="en-US" sz="1600"/>
                <a:t>) console.log(key); </a:t>
              </a:r>
              <a:r>
                <a:rPr lang="en-US" altLang="en-US" sz="1600">
                  <a:solidFill>
                    <a:srgbClr val="00B050"/>
                  </a:solidFill>
                </a:rPr>
                <a:t>//  1, some text, Object {a: 1, b: 2}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/>
                <a:t>mySet.</a:t>
              </a:r>
              <a:r>
                <a:rPr lang="en-US" altLang="en-US" sz="1600" b="1">
                  <a:solidFill>
                    <a:srgbClr val="FF0000"/>
                  </a:solidFill>
                </a:rPr>
                <a:t>forEach</a:t>
              </a:r>
              <a:r>
                <a:rPr lang="en-US" altLang="en-US" sz="1600"/>
                <a:t>(e =&gt; console.log(e)); </a:t>
              </a:r>
              <a:r>
                <a:rPr lang="en-US" altLang="en-US" sz="1600">
                  <a:solidFill>
                    <a:srgbClr val="00B050"/>
                  </a:solidFill>
                </a:rPr>
                <a:t>//  1, some text, Object {a: 1, b: 2}</a:t>
              </a:r>
            </a:p>
            <a:p>
              <a:pPr eaLnBrk="1" hangingPunct="1"/>
              <a:endParaRPr lang="en-US" altLang="en-US" sz="1600"/>
            </a:p>
            <a:p>
              <a:pPr eaLnBrk="1" hangingPunct="1"/>
              <a:r>
                <a:rPr lang="en-US" altLang="en-US" sz="1600"/>
                <a:t>console.log([</a:t>
              </a:r>
              <a:r>
                <a:rPr lang="en-US" altLang="en-US" sz="1600" b="1">
                  <a:solidFill>
                    <a:srgbClr val="FF0000"/>
                  </a:solidFill>
                </a:rPr>
                <a:t>...</a:t>
              </a:r>
              <a:r>
                <a:rPr lang="en-US" altLang="en-US" sz="1600"/>
                <a:t>mySet]); </a:t>
              </a:r>
              <a:r>
                <a:rPr lang="en-US" altLang="en-US" sz="1600">
                  <a:solidFill>
                    <a:srgbClr val="00B050"/>
                  </a:solidFill>
                </a:rPr>
                <a:t>// [1, “some text”, Object]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9D41E95-27C8-481C-86BF-1980B154A32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E3A96DAD-F527-4BD7-B0DB-21B42CD4328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>
            <a:extLst>
              <a:ext uri="{FF2B5EF4-FFF2-40B4-BE49-F238E27FC236}">
                <a16:creationId xmlns:a16="http://schemas.microsoft.com/office/drawing/2014/main" id="{20EC2D3B-C741-4EF6-861B-317E2FA1B576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06378DE-1008-46A5-8010-B11891220B6E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99457887-B34B-4B01-8D48-E1FF1DAD399F}"/>
              </a:ext>
            </a:extLst>
          </p:cNvPr>
          <p:cNvSpPr>
            <a:spLocks/>
          </p:cNvSpPr>
          <p:nvPr/>
        </p:nvSpPr>
        <p:spPr bwMode="auto">
          <a:xfrm>
            <a:off x="877888" y="2232025"/>
            <a:ext cx="8343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One of the common complaints has been JavaScript’s lack of block scope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Unlike other popular languages (C/Java/…), blocks ({...}) in JavaScript (pre-ES6) do not have a scope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Variables in JavaScript are scoped to their nearest parent function, or globally if there is no function present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944D8C9-5346-4F6A-B97C-7B49C2B955EB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var’s Function Scope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8D95182E-BAB5-47D2-B7DA-A2F9DDEB370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B75B6111-3CE0-49C4-BD73-94F862DCD5BF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>
            <a:extLst>
              <a:ext uri="{FF2B5EF4-FFF2-40B4-BE49-F238E27FC236}">
                <a16:creationId xmlns:a16="http://schemas.microsoft.com/office/drawing/2014/main" id="{241BC201-139B-4497-B6BD-EDC53B0B64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>
            <a:extLst>
              <a:ext uri="{FF2B5EF4-FFF2-40B4-BE49-F238E27FC236}">
                <a16:creationId xmlns:a16="http://schemas.microsoft.com/office/drawing/2014/main" id="{22370BB6-5BD9-4B27-971B-628A53899E2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0" name="Rectangle 4">
            <a:extLst>
              <a:ext uri="{FF2B5EF4-FFF2-40B4-BE49-F238E27FC236}">
                <a16:creationId xmlns:a16="http://schemas.microsoft.com/office/drawing/2014/main" id="{71B2A6E0-EBB2-4ACA-A8C2-6BB7BABC2B6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C8C0962-13CC-4EC7-83EF-9C3C3EF796F2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3DAD733-4B1F-457C-ABA0-D8B97A44D3A5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 “Weak” counterparts of Map and Set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Weakly hold references to keys/values stored</a:t>
            </a: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Adding an element to the collection does’nt increase reference count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the element is freed up, the collection will no longer contain that element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Syntax:</a:t>
            </a:r>
            <a:b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br>
              <a:rPr lang="en-US" altLang="en-US" sz="11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800"/>
              <a:t> new WeakMap([iterable])</a:t>
            </a:r>
            <a:br>
              <a:rPr lang="en-US" altLang="en-US" sz="2800"/>
            </a:br>
            <a:br>
              <a:rPr lang="en-US" altLang="en-US" sz="900"/>
            </a:br>
            <a:r>
              <a:rPr lang="en-US" altLang="en-US" sz="2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	</a:t>
            </a:r>
            <a:r>
              <a:rPr lang="en-US" altLang="en-US" sz="2800"/>
              <a:t> new WeakSet([iterable])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32EF021D-5851-438A-A0E0-7AEA5B22EDD1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WeakMap &amp; WeakSet</a:t>
            </a: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1020662F-01E2-449B-815A-C143BDFC964C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FD04A02B-63A3-4476-A77D-B724A430C8E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90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>
            <a:extLst>
              <a:ext uri="{FF2B5EF4-FFF2-40B4-BE49-F238E27FC236}">
                <a16:creationId xmlns:a16="http://schemas.microsoft.com/office/drawing/2014/main" id="{9BE35D01-5AD9-4237-9B2D-54964C7A990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>
            <a:extLst>
              <a:ext uri="{FF2B5EF4-FFF2-40B4-BE49-F238E27FC236}">
                <a16:creationId xmlns:a16="http://schemas.microsoft.com/office/drawing/2014/main" id="{2C616F99-2D99-4FD2-818B-863E9443FF2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4" name="Rectangle 4">
            <a:extLst>
              <a:ext uri="{FF2B5EF4-FFF2-40B4-BE49-F238E27FC236}">
                <a16:creationId xmlns:a16="http://schemas.microsoft.com/office/drawing/2014/main" id="{D56D06A4-C09C-4998-B293-A1E594A92624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A80FF79-E1E3-44DD-8F05-11362E6ACF01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B22F3897-9D26-4FFE-BD8B-0C3946A5B989}"/>
              </a:ext>
            </a:extLst>
          </p:cNvPr>
          <p:cNvSpPr>
            <a:spLocks/>
          </p:cNvSpPr>
          <p:nvPr/>
        </p:nvSpPr>
        <p:spPr bwMode="auto">
          <a:xfrm>
            <a:off x="889000" y="18288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556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When there are no more references (in our code) to an object stored in the collection, it is garbage collected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That means there is no list of objects stored in the collection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Therefore weak collections are not enumarable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Available methods – WeakMap: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delete(), get(key), has(key), set(key, value)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Available methods – WeakSet:</a:t>
            </a:r>
          </a:p>
          <a:p>
            <a:pPr lvl="1"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r>
              <a:rPr lang="en-US" altLang="en-US" b="1" i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add(value), get(value), has(value)</a:t>
            </a: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800"/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6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 sz="2000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B991DF4-7E3B-4AD2-9C16-4B72897C6F04}"/>
              </a:ext>
            </a:extLst>
          </p:cNvPr>
          <p:cNvSpPr>
            <a:spLocks/>
          </p:cNvSpPr>
          <p:nvPr/>
        </p:nvSpPr>
        <p:spPr bwMode="auto">
          <a:xfrm>
            <a:off x="1498600" y="1219200"/>
            <a:ext cx="6858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WeakMap &amp; WeakSet – Cont.</a:t>
            </a:r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CCE2E18E-763C-45E4-B6C5-530892F45E60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24300B23-C84E-444E-B8BA-0F067FEF04A1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91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>
            <a:extLst>
              <a:ext uri="{FF2B5EF4-FFF2-40B4-BE49-F238E27FC236}">
                <a16:creationId xmlns:a16="http://schemas.microsoft.com/office/drawing/2014/main" id="{792A169F-1E3B-412F-B7F3-91FBF379A1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3">
            <a:extLst>
              <a:ext uri="{FF2B5EF4-FFF2-40B4-BE49-F238E27FC236}">
                <a16:creationId xmlns:a16="http://schemas.microsoft.com/office/drawing/2014/main" id="{41F9C418-963A-4F1B-8C0D-C7FB34D1B29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Rectangle 4">
            <a:extLst>
              <a:ext uri="{FF2B5EF4-FFF2-40B4-BE49-F238E27FC236}">
                <a16:creationId xmlns:a16="http://schemas.microsoft.com/office/drawing/2014/main" id="{8DF9B0D3-C296-4BD4-89C0-45C0993F802E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D02CA01-4C06-48E5-8544-3F75A1DB2583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 6</a:t>
            </a:r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807A6DE5-95E0-4577-A6A0-B050A0CA09E8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0471" name="Rectangle 7">
            <a:extLst>
              <a:ext uri="{FF2B5EF4-FFF2-40B4-BE49-F238E27FC236}">
                <a16:creationId xmlns:a16="http://schemas.microsoft.com/office/drawing/2014/main" id="{63B54CF4-38D1-4B75-BB9A-003A4B409AB4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WeakMap - Example</a:t>
            </a:r>
          </a:p>
        </p:txBody>
      </p:sp>
      <p:sp>
        <p:nvSpPr>
          <p:cNvPr id="190472" name="Rectangle 8">
            <a:extLst>
              <a:ext uri="{FF2B5EF4-FFF2-40B4-BE49-F238E27FC236}">
                <a16:creationId xmlns:a16="http://schemas.microsoft.com/office/drawing/2014/main" id="{72BA73EE-96AF-4105-90B6-041BD96B56AE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8995DC37-B276-4C7C-827B-D24CCD109BA4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92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90473" name="Group 9">
            <a:extLst>
              <a:ext uri="{FF2B5EF4-FFF2-40B4-BE49-F238E27FC236}">
                <a16:creationId xmlns:a16="http://schemas.microsoft.com/office/drawing/2014/main" id="{F2EEB849-9E3C-4F46-B5FB-5A7216EF5A51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800600"/>
            <a:chOff x="0" y="-177"/>
            <a:chExt cx="8424" cy="1591"/>
          </a:xfrm>
        </p:grpSpPr>
        <p:grpSp>
          <p:nvGrpSpPr>
            <p:cNvPr id="190474" name="Group 10">
              <a:extLst>
                <a:ext uri="{FF2B5EF4-FFF2-40B4-BE49-F238E27FC236}">
                  <a16:creationId xmlns:a16="http://schemas.microsoft.com/office/drawing/2014/main" id="{C52EAA98-2E78-4BED-A44E-7C3465D4F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90476" name="AutoShape 11">
                <a:extLst>
                  <a:ext uri="{FF2B5EF4-FFF2-40B4-BE49-F238E27FC236}">
                    <a16:creationId xmlns:a16="http://schemas.microsoft.com/office/drawing/2014/main" id="{CC4925F5-52CD-47BF-826D-A0EE1AAD9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0477" name="Rectangle 15">
                <a:extLst>
                  <a:ext uri="{FF2B5EF4-FFF2-40B4-BE49-F238E27FC236}">
                    <a16:creationId xmlns:a16="http://schemas.microsoft.com/office/drawing/2014/main" id="{920F978D-9EF7-458A-90E6-F661409C8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0475" name="Rectangle 13">
              <a:extLst>
                <a:ext uri="{FF2B5EF4-FFF2-40B4-BE49-F238E27FC236}">
                  <a16:creationId xmlns:a16="http://schemas.microsoft.com/office/drawing/2014/main" id="{25AE5606-E215-4EAA-A35A-226A9B9E7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/>
                <a:t>var wm = new </a:t>
              </a:r>
              <a:r>
                <a:rPr lang="en-US" altLang="en-US" sz="2000" b="1">
                  <a:solidFill>
                    <a:srgbClr val="FF0000"/>
                  </a:solidFill>
                </a:rPr>
                <a:t>WeakMap()</a:t>
              </a:r>
              <a:r>
                <a:rPr lang="en-US" altLang="en-US" sz="2000"/>
                <a:t>;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var keys = {</a:t>
              </a:r>
              <a:br>
                <a:rPr lang="en-US" altLang="en-US" sz="2000"/>
              </a:br>
              <a:r>
                <a:rPr lang="en-US" altLang="en-US" sz="2000"/>
                <a:t>    key1: {}</a:t>
              </a:r>
              <a:br>
                <a:rPr lang="en-US" altLang="en-US" sz="2000"/>
              </a:br>
              <a:r>
                <a:rPr lang="en-US" altLang="en-US" sz="2000"/>
                <a:t>};</a:t>
              </a:r>
            </a:p>
            <a:p>
              <a:pPr lvl="1" eaLnBrk="1" hangingPunct="1"/>
              <a:br>
                <a:rPr lang="en-US" altLang="en-US" sz="2000"/>
              </a:br>
              <a:r>
                <a:rPr lang="en-US" altLang="en-US" sz="2000"/>
                <a:t>wm.set(keys.key1, "some value associated with key");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console.log(wm.get(keys.key1)); </a:t>
              </a:r>
              <a:r>
                <a:rPr lang="en-US" altLang="en-US" sz="2000">
                  <a:solidFill>
                    <a:srgbClr val="00B050"/>
                  </a:solidFill>
                </a:rPr>
                <a:t>// "some value associated with key"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 b="1">
                  <a:solidFill>
                    <a:srgbClr val="FF0000"/>
                  </a:solidFill>
                </a:rPr>
                <a:t>delete keys.key1; </a:t>
              </a:r>
              <a:r>
                <a:rPr lang="en-US" altLang="en-US" sz="2000">
                  <a:solidFill>
                    <a:srgbClr val="00B050"/>
                  </a:solidFill>
                </a:rPr>
                <a:t>// we’ll now delete the key object</a:t>
              </a:r>
              <a:endParaRPr lang="en-US" altLang="en-US" sz="2000" b="1">
                <a:solidFill>
                  <a:srgbClr val="FF0000"/>
                </a:solidFill>
              </a:endParaRPr>
            </a:p>
            <a:p>
              <a:pPr lvl="1" eaLnBrk="1" hangingPunct="1"/>
              <a:endParaRPr lang="en-US" altLang="en-US" sz="2000" b="1">
                <a:solidFill>
                  <a:srgbClr val="FF0000"/>
                </a:solidFill>
              </a:endParaRPr>
            </a:p>
            <a:p>
              <a:pPr lvl="1" eaLnBrk="1" hangingPunct="1"/>
              <a:r>
                <a:rPr lang="en-US" altLang="en-US" sz="2000"/>
                <a:t>console.log(wm.get(keys.key1)); </a:t>
              </a:r>
              <a:r>
                <a:rPr lang="en-US" altLang="en-US" sz="2000">
                  <a:solidFill>
                    <a:srgbClr val="00B050"/>
                  </a:solidFill>
                </a:rPr>
                <a:t>// undefined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>
            <a:extLst>
              <a:ext uri="{FF2B5EF4-FFF2-40B4-BE49-F238E27FC236}">
                <a16:creationId xmlns:a16="http://schemas.microsoft.com/office/drawing/2014/main" id="{B86DAC57-2C0D-44CB-977E-2F0BCC79A6A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>
            <a:extLst>
              <a:ext uri="{FF2B5EF4-FFF2-40B4-BE49-F238E27FC236}">
                <a16:creationId xmlns:a16="http://schemas.microsoft.com/office/drawing/2014/main" id="{C62B084D-3541-4774-BA5F-C1AE8551AA1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Rectangle 4">
            <a:extLst>
              <a:ext uri="{FF2B5EF4-FFF2-40B4-BE49-F238E27FC236}">
                <a16:creationId xmlns:a16="http://schemas.microsoft.com/office/drawing/2014/main" id="{4D781A65-FAF8-49F7-B82E-68D43EB56ACD}"/>
              </a:ext>
            </a:extLst>
          </p:cNvPr>
          <p:cNvSpPr>
            <a:spLocks/>
          </p:cNvSpPr>
          <p:nvPr/>
        </p:nvSpPr>
        <p:spPr bwMode="auto">
          <a:xfrm>
            <a:off x="7708900" y="7188200"/>
            <a:ext cx="262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1000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copyright 2016 Trainologic LTD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D0FEB0D-693C-40B4-9973-1A3ACBDC585C}"/>
              </a:ext>
            </a:extLst>
          </p:cNvPr>
          <p:cNvSpPr>
            <a:spLocks/>
          </p:cNvSpPr>
          <p:nvPr/>
        </p:nvSpPr>
        <p:spPr bwMode="auto">
          <a:xfrm>
            <a:off x="876300" y="152400"/>
            <a:ext cx="3898900" cy="304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eaLnBrk="1" hangingPunct="1">
              <a:spcBef>
                <a:spcPts val="1300"/>
              </a:spcBef>
              <a:defRPr/>
            </a:pPr>
            <a:r>
              <a:rPr lang="en-US" sz="200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ECMAScript</a:t>
            </a: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 6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C4EEF6CF-E3A6-4353-8551-DF1ECECB7AEF}"/>
              </a:ext>
            </a:extLst>
          </p:cNvPr>
          <p:cNvSpPr>
            <a:spLocks/>
          </p:cNvSpPr>
          <p:nvPr/>
        </p:nvSpPr>
        <p:spPr bwMode="auto">
          <a:xfrm>
            <a:off x="889000" y="19050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298450" indent="-2540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anose="020B0604030504040204" pitchFamily="34" charset="0"/>
              <a:buChar char="•"/>
            </a:pPr>
            <a:endParaRPr lang="en-US" altLang="en-US">
              <a:solidFill>
                <a:srgbClr val="64626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35D384E4-1DDB-47D9-9EA9-0B9576D2A67E}"/>
              </a:ext>
            </a:extLst>
          </p:cNvPr>
          <p:cNvSpPr>
            <a:spLocks/>
          </p:cNvSpPr>
          <p:nvPr/>
        </p:nvSpPr>
        <p:spPr bwMode="auto">
          <a:xfrm>
            <a:off x="382588" y="1219200"/>
            <a:ext cx="9090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5155" bIns="0"/>
          <a:lstStyle>
            <a:lvl1pPr marL="444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400"/>
              </a:spcBef>
            </a:pPr>
            <a:r>
              <a:rPr lang="en-US" altLang="en-US" sz="3100" b="1">
                <a:solidFill>
                  <a:srgbClr val="64626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WeakSet - Example</a:t>
            </a:r>
          </a:p>
        </p:txBody>
      </p:sp>
      <p:sp>
        <p:nvSpPr>
          <p:cNvPr id="191496" name="Rectangle 8">
            <a:extLst>
              <a:ext uri="{FF2B5EF4-FFF2-40B4-BE49-F238E27FC236}">
                <a16:creationId xmlns:a16="http://schemas.microsoft.com/office/drawing/2014/main" id="{51D39A97-40F1-4B2B-8A79-2DA23D62B6DB}"/>
              </a:ext>
            </a:extLst>
          </p:cNvPr>
          <p:cNvSpPr>
            <a:spLocks/>
          </p:cNvSpPr>
          <p:nvPr/>
        </p:nvSpPr>
        <p:spPr bwMode="auto">
          <a:xfrm>
            <a:off x="4959350" y="696436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fld id="{9ADB4A15-761D-436B-A171-C1889E8D9600}" type="slidenum">
              <a:rPr lang="en-US" altLang="en-US" sz="1400">
                <a:solidFill>
                  <a:srgbClr val="636363"/>
                </a:solidFill>
                <a:cs typeface="Arial" panose="020B0604020202020204" pitchFamily="34" charset="0"/>
              </a:rPr>
              <a:pPr algn="ctr" eaLnBrk="1" hangingPunct="1"/>
              <a:t>93</a:t>
            </a:fld>
            <a:endParaRPr lang="en-US" altLang="en-US" sz="1400">
              <a:solidFill>
                <a:srgbClr val="636363"/>
              </a:solidFill>
              <a:cs typeface="Arial" panose="020B0604020202020204" pitchFamily="34" charset="0"/>
            </a:endParaRPr>
          </a:p>
        </p:txBody>
      </p:sp>
      <p:grpSp>
        <p:nvGrpSpPr>
          <p:cNvPr id="191497" name="Group 9">
            <a:extLst>
              <a:ext uri="{FF2B5EF4-FFF2-40B4-BE49-F238E27FC236}">
                <a16:creationId xmlns:a16="http://schemas.microsoft.com/office/drawing/2014/main" id="{47676A34-5F8F-46F8-A238-6D945DCFA70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905000"/>
            <a:ext cx="9144000" cy="4800600"/>
            <a:chOff x="0" y="-177"/>
            <a:chExt cx="8424" cy="1591"/>
          </a:xfrm>
        </p:grpSpPr>
        <p:grpSp>
          <p:nvGrpSpPr>
            <p:cNvPr id="191498" name="Group 10">
              <a:extLst>
                <a:ext uri="{FF2B5EF4-FFF2-40B4-BE49-F238E27FC236}">
                  <a16:creationId xmlns:a16="http://schemas.microsoft.com/office/drawing/2014/main" id="{E24C8A22-130B-441A-8E1D-D7343B265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77"/>
              <a:ext cx="8424" cy="1591"/>
              <a:chOff x="0" y="-177"/>
              <a:chExt cx="8424" cy="1591"/>
            </a:xfrm>
          </p:grpSpPr>
          <p:sp>
            <p:nvSpPr>
              <p:cNvPr id="191500" name="AutoShape 11">
                <a:extLst>
                  <a:ext uri="{FF2B5EF4-FFF2-40B4-BE49-F238E27FC236}">
                    <a16:creationId xmlns:a16="http://schemas.microsoft.com/office/drawing/2014/main" id="{A1284ADC-8226-4DED-9DEF-765DCA250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-177"/>
                <a:ext cx="8424" cy="1591"/>
              </a:xfrm>
              <a:prstGeom prst="roundRect">
                <a:avLst>
                  <a:gd name="adj" fmla="val 8764"/>
                </a:avLst>
              </a:prstGeom>
              <a:gradFill rotWithShape="0"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5400000" scaled="1"/>
              </a:gradFill>
              <a:ln w="12700">
                <a:solidFill>
                  <a:srgbClr val="7F7F7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1501" name="Rectangle 15">
                <a:extLst>
                  <a:ext uri="{FF2B5EF4-FFF2-40B4-BE49-F238E27FC236}">
                    <a16:creationId xmlns:a16="http://schemas.microsoft.com/office/drawing/2014/main" id="{41361640-1873-41E6-8B3C-899FF8CF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" y="40"/>
                <a:ext cx="4671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1499" name="Rectangle 13">
              <a:extLst>
                <a:ext uri="{FF2B5EF4-FFF2-40B4-BE49-F238E27FC236}">
                  <a16:creationId xmlns:a16="http://schemas.microsoft.com/office/drawing/2014/main" id="{31898116-23C8-434E-BDFB-937967E9E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" y="-177"/>
              <a:ext cx="8251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5900" tIns="215900" rIns="216030" bIns="215900" anchor="ctr"/>
            <a:lstStyle>
              <a:lvl1pPr marL="342900" indent="-3429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ヒラギノ角ゴ ProN W3" charset="0"/>
                  <a:sym typeface="Arial" panose="020B0604020202020204" pitchFamily="34" charset="0"/>
                </a:defRPr>
              </a:lvl9pPr>
            </a:lstStyle>
            <a:p>
              <a:pPr lvl="1" eaLnBrk="1" hangingPunct="1"/>
              <a:r>
                <a:rPr lang="en-US" altLang="en-US" sz="2000"/>
                <a:t>var ws = new </a:t>
              </a:r>
              <a:r>
                <a:rPr lang="en-US" altLang="en-US" sz="2000" b="1">
                  <a:solidFill>
                    <a:srgbClr val="FF0000"/>
                  </a:solidFill>
                </a:rPr>
                <a:t>WeakSet()</a:t>
              </a:r>
              <a:r>
                <a:rPr lang="en-US" altLang="en-US" sz="2000"/>
                <a:t>;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var keys = {</a:t>
              </a:r>
              <a:br>
                <a:rPr lang="en-US" altLang="en-US" sz="2000"/>
              </a:br>
              <a:r>
                <a:rPr lang="en-US" altLang="en-US" sz="2000"/>
                <a:t>    key1: {}</a:t>
              </a:r>
              <a:br>
                <a:rPr lang="en-US" altLang="en-US" sz="2000"/>
              </a:br>
              <a:r>
                <a:rPr lang="en-US" altLang="en-US" sz="2000"/>
                <a:t>};</a:t>
              </a:r>
            </a:p>
            <a:p>
              <a:pPr lvl="1" eaLnBrk="1" hangingPunct="1"/>
              <a:br>
                <a:rPr lang="en-US" altLang="en-US" sz="2000"/>
              </a:br>
              <a:r>
                <a:rPr lang="en-US" altLang="en-US" sz="2000"/>
                <a:t>ws.add(keys.key1);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console.log(ws.has(keys.key1)); </a:t>
              </a:r>
              <a:r>
                <a:rPr lang="en-US" altLang="en-US" sz="2000">
                  <a:solidFill>
                    <a:srgbClr val="00B050"/>
                  </a:solidFill>
                </a:rPr>
                <a:t>// true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 b="1">
                  <a:solidFill>
                    <a:srgbClr val="FF0000"/>
                  </a:solidFill>
                </a:rPr>
                <a:t>delete keys.key1;</a:t>
              </a:r>
              <a:r>
                <a:rPr lang="en-US" altLang="en-US" sz="2000"/>
                <a:t> </a:t>
              </a:r>
              <a:r>
                <a:rPr lang="en-US" altLang="en-US" sz="2000">
                  <a:solidFill>
                    <a:srgbClr val="00B050"/>
                  </a:solidFill>
                </a:rPr>
                <a:t>// we'll now delete the key object</a:t>
              </a:r>
              <a:br>
                <a:rPr lang="en-US" altLang="en-US" sz="2000"/>
              </a:br>
              <a:br>
                <a:rPr lang="en-US" altLang="en-US" sz="2000"/>
              </a:br>
              <a:r>
                <a:rPr lang="en-US" altLang="en-US" sz="2000"/>
                <a:t>console.log(ws.has(keys.key1)); </a:t>
              </a:r>
              <a:r>
                <a:rPr lang="en-US" altLang="en-US" sz="2000">
                  <a:solidFill>
                    <a:srgbClr val="00B050"/>
                  </a:solidFill>
                </a:rPr>
                <a:t>// false</a:t>
              </a:r>
              <a:endParaRPr lang="en-US" altLang="en-US" sz="2000">
                <a:solidFill>
                  <a:srgbClr val="00B050"/>
                </a:solidFill>
                <a:sym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er 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 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hapter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os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ing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los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Pages>0</Pages>
  <Words>5969</Words>
  <Characters>0</Characters>
  <Application>Microsoft Office PowerPoint</Application>
  <PresentationFormat>Custom</PresentationFormat>
  <Lines>0</Lines>
  <Paragraphs>1254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Courier New</vt:lpstr>
      <vt:lpstr>Verdana</vt:lpstr>
      <vt:lpstr>Wingdings</vt:lpstr>
      <vt:lpstr>ヒラギノ角ゴ ProN W3</vt:lpstr>
      <vt:lpstr>Chapter Title</vt:lpstr>
      <vt:lpstr>Content</vt:lpstr>
      <vt:lpstr>Closing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zacky</dc:creator>
  <cp:lastModifiedBy>Ori Calvo</cp:lastModifiedBy>
  <cp:revision>810</cp:revision>
  <dcterms:modified xsi:type="dcterms:W3CDTF">2018-03-14T23:25:09Z</dcterms:modified>
</cp:coreProperties>
</file>