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7"/>
  </p:notesMasterIdLst>
  <p:sldIdLst>
    <p:sldId id="256" r:id="rId2"/>
    <p:sldId id="308" r:id="rId3"/>
    <p:sldId id="311" r:id="rId4"/>
    <p:sldId id="312" r:id="rId5"/>
    <p:sldId id="313" r:id="rId6"/>
    <p:sldId id="314" r:id="rId7"/>
    <p:sldId id="315" r:id="rId8"/>
    <p:sldId id="317" r:id="rId9"/>
    <p:sldId id="316" r:id="rId10"/>
    <p:sldId id="327" r:id="rId11"/>
    <p:sldId id="326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8" r:id="rId21"/>
    <p:sldId id="334" r:id="rId22"/>
    <p:sldId id="340" r:id="rId23"/>
    <p:sldId id="330" r:id="rId24"/>
    <p:sldId id="336" r:id="rId25"/>
    <p:sldId id="337" r:id="rId26"/>
    <p:sldId id="338" r:id="rId27"/>
    <p:sldId id="331" r:id="rId28"/>
    <p:sldId id="339" r:id="rId29"/>
    <p:sldId id="332" r:id="rId30"/>
    <p:sldId id="333" r:id="rId31"/>
    <p:sldId id="335" r:id="rId32"/>
    <p:sldId id="341" r:id="rId33"/>
    <p:sldId id="329" r:id="rId34"/>
    <p:sldId id="342" r:id="rId35"/>
    <p:sldId id="34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C603A5-CC55-4499-8C78-E7B740BFB862}">
          <p14:sldIdLst>
            <p14:sldId id="256"/>
            <p14:sldId id="308"/>
            <p14:sldId id="311"/>
            <p14:sldId id="312"/>
            <p14:sldId id="313"/>
            <p14:sldId id="314"/>
            <p14:sldId id="315"/>
            <p14:sldId id="317"/>
            <p14:sldId id="316"/>
            <p14:sldId id="327"/>
            <p14:sldId id="326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8"/>
            <p14:sldId id="334"/>
            <p14:sldId id="340"/>
            <p14:sldId id="330"/>
            <p14:sldId id="336"/>
            <p14:sldId id="337"/>
            <p14:sldId id="338"/>
            <p14:sldId id="331"/>
            <p14:sldId id="339"/>
            <p14:sldId id="332"/>
            <p14:sldId id="333"/>
            <p14:sldId id="335"/>
            <p14:sldId id="341"/>
            <p14:sldId id="329"/>
            <p14:sldId id="342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Core modules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ED05-48B7-439A-AFE9-102B62F0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ArrayBuffer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82D3F-AA80-4835-B522-EF24896C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F7A01-D14B-49AC-B952-5F11555E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C63FF8-91AD-40E4-9927-45589EF7D9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Fixed size</a:t>
            </a:r>
          </a:p>
          <a:p>
            <a:r>
              <a:rPr lang="en-US" dirty="0"/>
              <a:t>Raw binary data</a:t>
            </a:r>
          </a:p>
          <a:p>
            <a:r>
              <a:rPr lang="en-US" dirty="0"/>
              <a:t>You cannot read/manipulate its content</a:t>
            </a:r>
          </a:p>
          <a:p>
            <a:pPr lvl="1"/>
            <a:r>
              <a:rPr lang="en-US" dirty="0"/>
              <a:t>Need to create a typed array view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A3809-0AE9-4EF3-AE39-50B261BEB3E5}"/>
              </a:ext>
            </a:extLst>
          </p:cNvPr>
          <p:cNvSpPr/>
          <p:nvPr/>
        </p:nvSpPr>
        <p:spPr>
          <a:xfrm>
            <a:off x="2286000" y="4005064"/>
            <a:ext cx="457200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ArrayBuffer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.byteLength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9038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4B96-502C-4E6B-8525-CB6BD0FD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TypedArray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45F59-1216-470A-8B08-A7D43BDF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93BF7-2AEE-417C-A1B8-1C405639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0E4284-71B7-4D96-B7C1-9A7DEFA562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array-like view of an underline </a:t>
            </a:r>
            <a:r>
              <a:rPr lang="en-US" dirty="0" err="1">
                <a:solidFill>
                  <a:srgbClr val="FF0000"/>
                </a:solidFill>
              </a:rPr>
              <a:t>ArrayBuffer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No global property with that name</a:t>
            </a:r>
          </a:p>
          <a:p>
            <a:r>
              <a:rPr lang="en-US" dirty="0"/>
              <a:t>Represents a group of “view” classes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0DDB16-7D93-4B99-B043-5DA58D2DED42}"/>
              </a:ext>
            </a:extLst>
          </p:cNvPr>
          <p:cNvSpPr/>
          <p:nvPr/>
        </p:nvSpPr>
        <p:spPr>
          <a:xfrm>
            <a:off x="3419872" y="3440097"/>
            <a:ext cx="45720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ArrayBuffer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view8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Uint8Array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view8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view8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view16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Uint16Array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view16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B3A525-DD74-491A-BE9E-C507AAA70F2A}"/>
              </a:ext>
            </a:extLst>
          </p:cNvPr>
          <p:cNvSpPr/>
          <p:nvPr/>
        </p:nvSpPr>
        <p:spPr>
          <a:xfrm>
            <a:off x="827585" y="4704799"/>
            <a:ext cx="1224136" cy="8124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Prints 257 Why 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E55C5E-3450-4347-BC87-C5025E88322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051721" y="5111016"/>
            <a:ext cx="1368151" cy="4062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85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29F1-4F7F-4FF3-BF98-25F9AB92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5841C-0BC3-46FF-8368-05828EF6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44132-F647-4C40-9D4D-42293D74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86C8F1-7CD2-4EAF-BF91-4F5B3D3382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TypedArray</a:t>
            </a:r>
            <a:r>
              <a:rPr lang="en-US" dirty="0">
                <a:solidFill>
                  <a:srgbClr val="FF0000"/>
                </a:solidFill>
              </a:rPr>
              <a:t> &amp; </a:t>
            </a:r>
            <a:r>
              <a:rPr lang="en-US" dirty="0" err="1">
                <a:solidFill>
                  <a:srgbClr val="FF0000"/>
                </a:solidFill>
              </a:rPr>
              <a:t>ArrayBuffer</a:t>
            </a:r>
            <a:r>
              <a:rPr lang="en-US" dirty="0"/>
              <a:t> are part of ES6</a:t>
            </a:r>
          </a:p>
          <a:p>
            <a:r>
              <a:rPr lang="en-US" dirty="0"/>
              <a:t>Before ES6, Node.js had to offer its own implementation of binary data </a:t>
            </a:r>
            <a:r>
              <a:rPr lang="en-US" dirty="0">
                <a:sym typeface="Wingdings" panose="05000000000000000000" pitchFamily="2" charset="2"/>
              </a:rPr>
              <a:t> Buffer API</a:t>
            </a:r>
          </a:p>
          <a:p>
            <a:r>
              <a:rPr lang="en-US" dirty="0">
                <a:sym typeface="Wingdings" panose="05000000000000000000" pitchFamily="2" charset="2"/>
              </a:rPr>
              <a:t>Can think of it as an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Uint8Array</a:t>
            </a:r>
          </a:p>
          <a:p>
            <a:r>
              <a:rPr lang="en-US" dirty="0">
                <a:sym typeface="Wingdings" panose="05000000000000000000" pitchFamily="2" charset="2"/>
              </a:rPr>
              <a:t>Buffer is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Fixed size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Raw memory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Outside of V8 heap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More optimized than Uint8Array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019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DD4B-1B12-4510-B4E2-AA928634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Buffer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9DBFD-0B09-4134-BA63-7089AB57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AC1EC-7F8D-43C9-8C38-09AEC6E6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8E06BA-4B20-45C5-89CE-11B5D2F3C12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 not use constructor</a:t>
            </a:r>
          </a:p>
          <a:p>
            <a:r>
              <a:rPr lang="en-US" dirty="0"/>
              <a:t>Use static methods 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alloc</a:t>
            </a:r>
            <a:r>
              <a:rPr lang="en-US" dirty="0"/>
              <a:t> &amp; </a:t>
            </a:r>
            <a:r>
              <a:rPr lang="en-US" dirty="0" err="1">
                <a:solidFill>
                  <a:srgbClr val="FF0000"/>
                </a:solidFill>
              </a:rPr>
              <a:t>allocUnsafe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03F81-14BF-4230-BFBD-EFC2E4900C6E}"/>
              </a:ext>
            </a:extLst>
          </p:cNvPr>
          <p:cNvSpPr/>
          <p:nvPr/>
        </p:nvSpPr>
        <p:spPr>
          <a:xfrm>
            <a:off x="2403348" y="3140968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Buffer.alloc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byte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3278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36DA-ABB2-474B-A360-6EC366B6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Truncation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DC6A6-CB3B-4DBC-8456-D585CB4E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FD179-3C40-4AA4-8C3F-4A272C86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174A2-BCA8-4B39-9427-D55BDBB3BC4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index is of 1 byte size</a:t>
            </a:r>
          </a:p>
          <a:p>
            <a:r>
              <a:rPr lang="en-US" dirty="0"/>
              <a:t>Writing data larger than 1 byte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data loss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D73575-4671-4D16-B30A-D4017BB07A46}"/>
              </a:ext>
            </a:extLst>
          </p:cNvPr>
          <p:cNvSpPr/>
          <p:nvPr/>
        </p:nvSpPr>
        <p:spPr>
          <a:xfrm>
            <a:off x="3203848" y="3068960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Buffer.alloc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//0x000003e8</a:t>
            </a:r>
          </a:p>
          <a:p>
            <a:b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//0xe8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70E8B9-C766-453A-86E0-5D6272814DEF}"/>
              </a:ext>
            </a:extLst>
          </p:cNvPr>
          <p:cNvSpPr/>
          <p:nvPr/>
        </p:nvSpPr>
        <p:spPr>
          <a:xfrm>
            <a:off x="801499" y="3848100"/>
            <a:ext cx="1583721" cy="10436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Only the least significant byte is preserved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9B0A86-AFB3-477C-BA72-C3EDE32655CF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2385220" y="3807624"/>
            <a:ext cx="818628" cy="562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259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BE60-10BA-4C07-9488-70B87C03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&amp; String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9A824-FD74-4848-815B-1E89082D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46CDD-C5A1-46EA-9B78-4A368842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BBDF53-8D4A-444B-BA16-0C575EC457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Can be easily transformed from one to the other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encoding is </a:t>
            </a:r>
            <a:r>
              <a:rPr lang="en-US" dirty="0">
                <a:solidFill>
                  <a:srgbClr val="FF0000"/>
                </a:solidFill>
              </a:rPr>
              <a:t>utf8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9D04A5-8C22-4DE1-B0A8-3B51AB956942}"/>
              </a:ext>
            </a:extLst>
          </p:cNvPr>
          <p:cNvSpPr/>
          <p:nvPr/>
        </p:nvSpPr>
        <p:spPr>
          <a:xfrm>
            <a:off x="2951820" y="2420888"/>
            <a:ext cx="324036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7695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8620-9A7B-4B11-AF78-0FF02C2F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Base64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49AB7-FBCC-4DD9-A51E-2AFC40CC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3D049-B037-4A63-A905-AEBE1918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8BAF69-EC62-4425-943E-959B80948C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Is considered an encoding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B66E95-DAEC-4E47-BB48-F85191080EC6}"/>
              </a:ext>
            </a:extLst>
          </p:cNvPr>
          <p:cNvSpPr/>
          <p:nvPr/>
        </p:nvSpPr>
        <p:spPr>
          <a:xfrm>
            <a:off x="2403348" y="2228671"/>
            <a:ext cx="4572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"base64"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clone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"base64"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compare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clone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7A7837-581D-44E2-A4D2-91348BFA4FD9}"/>
              </a:ext>
            </a:extLst>
          </p:cNvPr>
          <p:cNvSpPr/>
          <p:nvPr/>
        </p:nvSpPr>
        <p:spPr>
          <a:xfrm>
            <a:off x="179512" y="3429000"/>
            <a:ext cx="1080120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str</a:t>
            </a:r>
            <a:r>
              <a:rPr lang="en-US" sz="1600" dirty="0"/>
              <a:t> equals </a:t>
            </a:r>
            <a:r>
              <a:rPr lang="en-US" sz="1600" dirty="0" err="1"/>
              <a:t>YWJj</a:t>
            </a:r>
            <a:endParaRPr lang="en-US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EFB03A-1BB7-4B70-93EE-0597F2F94C8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259632" y="2962954"/>
            <a:ext cx="1143716" cy="8620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243608-92D4-44F0-B35C-CA129536F973}"/>
              </a:ext>
            </a:extLst>
          </p:cNvPr>
          <p:cNvSpPr/>
          <p:nvPr/>
        </p:nvSpPr>
        <p:spPr>
          <a:xfrm>
            <a:off x="4031940" y="5579284"/>
            <a:ext cx="1080120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 the same reference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9DB905-6D20-4E61-B30E-FFE6B9E0D052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572000" y="4164659"/>
            <a:ext cx="973196" cy="14146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271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5A56-93A3-472B-B4E4-32E4F99B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as View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25FADD-1644-4C8F-A4B7-5A8F8559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428F2-C6E5-46CE-BEA4-EEB5AA7B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DC5195-3E09-4548-8FE6-0117A9BCB1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some cases a buffer instance is just a view over the raw data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F782B2-7DD1-42C1-8104-1D54D9EFD8A1}"/>
              </a:ext>
            </a:extLst>
          </p:cNvPr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abcde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slice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slice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slice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.buffer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.buffer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F15A39-AD9E-451D-A77A-B37E7869ADA1}"/>
              </a:ext>
            </a:extLst>
          </p:cNvPr>
          <p:cNvSpPr/>
          <p:nvPr/>
        </p:nvSpPr>
        <p:spPr>
          <a:xfrm>
            <a:off x="377952" y="4717740"/>
            <a:ext cx="1512168" cy="1080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buf</a:t>
            </a:r>
            <a:r>
              <a:rPr lang="en-US" sz="1600" dirty="0"/>
              <a:t> &amp; slice share the same internal buffer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6ACC41-289F-4D56-ABBB-A0BC25C190D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890120" y="4077072"/>
            <a:ext cx="1025696" cy="11807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223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3251-5E58-48A3-AF41-DF13741A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Crazy stuff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A62366-D9D0-48EF-A1A5-125FB18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BC632-0B7F-440E-9F58-292595A8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CEFEBC-9F74-4663-93E7-C13F276E9B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be printed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1BB41A-CE04-4C57-9DC6-03442433E480}"/>
              </a:ext>
            </a:extLst>
          </p:cNvPr>
          <p:cNvSpPr/>
          <p:nvPr/>
        </p:nvSpPr>
        <p:spPr>
          <a:xfrm>
            <a:off x="2286000" y="2276872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buf1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abcdef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buf2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.buffer,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0317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9E71-8F56-40A7-985B-43C24FA4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DA6FD-ECA0-4FA4-974C-18105F93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EDDDB-47C8-4A23-A2A7-3FCE0F4D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118ABC-3E99-4974-B2AF-89CA4ED8776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Buffer.compare</a:t>
            </a:r>
            <a:endParaRPr lang="en-US" dirty="0"/>
          </a:p>
          <a:p>
            <a:r>
              <a:rPr lang="en-US" dirty="0" err="1"/>
              <a:t>Buffer.concat</a:t>
            </a:r>
            <a:endParaRPr lang="en-US" dirty="0"/>
          </a:p>
          <a:p>
            <a:r>
              <a:rPr lang="en-US" dirty="0"/>
              <a:t>fill</a:t>
            </a:r>
          </a:p>
          <a:p>
            <a:r>
              <a:rPr lang="en-US" dirty="0"/>
              <a:t>includes</a:t>
            </a:r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readXXX</a:t>
            </a:r>
            <a:r>
              <a:rPr lang="en-US" dirty="0"/>
              <a:t>/</a:t>
            </a:r>
            <a:r>
              <a:rPr lang="en-US" dirty="0" err="1"/>
              <a:t>writeXXX</a:t>
            </a:r>
            <a:endParaRPr lang="en-US" dirty="0"/>
          </a:p>
          <a:p>
            <a:r>
              <a:rPr lang="en-US" dirty="0"/>
              <a:t>swap16/32/64</a:t>
            </a:r>
          </a:p>
        </p:txBody>
      </p:sp>
    </p:spTree>
    <p:extLst>
      <p:ext uri="{BB962C8B-B14F-4D97-AF65-F5344CB8AC3E}">
        <p14:creationId xmlns:p14="http://schemas.microsoft.com/office/powerpoint/2010/main" val="198142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and use Node.js core modules</a:t>
            </a:r>
          </a:p>
          <a:p>
            <a:r>
              <a:rPr lang="en-US" dirty="0"/>
              <a:t>Event Emitter</a:t>
            </a:r>
          </a:p>
          <a:p>
            <a:r>
              <a:rPr lang="en-US" dirty="0"/>
              <a:t>File System API</a:t>
            </a:r>
          </a:p>
          <a:p>
            <a:r>
              <a:rPr lang="en-US" dirty="0"/>
              <a:t>Stream API</a:t>
            </a:r>
          </a:p>
          <a:p>
            <a:r>
              <a:rPr lang="en-US" dirty="0"/>
              <a:t>Buffer and strings</a:t>
            </a:r>
          </a:p>
          <a:p>
            <a:r>
              <a:rPr lang="en-US" dirty="0"/>
              <a:t>Cluster API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8240-969F-4F45-BA5A-DE1DED21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Streams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A48409-7544-473A-81A7-D7682922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C56AC-E96C-48E6-A479-369AAE59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CF8CF3-7EAE-41D7-9127-FCCAFA8A93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Readable</a:t>
            </a:r>
          </a:p>
          <a:p>
            <a:r>
              <a:rPr lang="en-US" dirty="0"/>
              <a:t>Writable</a:t>
            </a:r>
          </a:p>
          <a:p>
            <a:r>
              <a:rPr lang="en-US" dirty="0"/>
              <a:t>Duplex</a:t>
            </a:r>
          </a:p>
          <a:p>
            <a:r>
              <a:rPr lang="en-US" dirty="0"/>
              <a:t>Transform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15D4B0-3C22-4347-B084-107D4A9519B0}"/>
              </a:ext>
            </a:extLst>
          </p:cNvPr>
          <p:cNvGrpSpPr/>
          <p:nvPr/>
        </p:nvGrpSpPr>
        <p:grpSpPr>
          <a:xfrm>
            <a:off x="4211960" y="2118806"/>
            <a:ext cx="3240360" cy="4049202"/>
            <a:chOff x="4211960" y="2118806"/>
            <a:chExt cx="3240360" cy="404920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EC5335C-D160-44E4-BBE1-88F89ECACEE7}"/>
                </a:ext>
              </a:extLst>
            </p:cNvPr>
            <p:cNvSpPr/>
            <p:nvPr/>
          </p:nvSpPr>
          <p:spPr>
            <a:xfrm>
              <a:off x="4211960" y="3212976"/>
              <a:ext cx="136815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Readable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C493255-6A9F-4866-813C-2AB5E8562AFF}"/>
                </a:ext>
              </a:extLst>
            </p:cNvPr>
            <p:cNvSpPr/>
            <p:nvPr/>
          </p:nvSpPr>
          <p:spPr>
            <a:xfrm>
              <a:off x="6084168" y="3212976"/>
              <a:ext cx="136815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Writable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1623786-A9A9-4F9A-BB3D-41822B8A96D1}"/>
                </a:ext>
              </a:extLst>
            </p:cNvPr>
            <p:cNvSpPr/>
            <p:nvPr/>
          </p:nvSpPr>
          <p:spPr>
            <a:xfrm>
              <a:off x="5221492" y="4402460"/>
              <a:ext cx="136815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Duplex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3875AFB-B42A-4E48-858F-C54A2B9E6F63}"/>
                </a:ext>
              </a:extLst>
            </p:cNvPr>
            <p:cNvSpPr/>
            <p:nvPr/>
          </p:nvSpPr>
          <p:spPr>
            <a:xfrm>
              <a:off x="5221492" y="5591944"/>
              <a:ext cx="136815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Transform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A7C1B43-E429-4BB7-BF9E-1B3DF4282A04}"/>
                </a:ext>
              </a:extLst>
            </p:cNvPr>
            <p:cNvCxnSpPr>
              <a:cxnSpLocks/>
              <a:stCxn id="8" idx="0"/>
              <a:endCxn id="6" idx="2"/>
            </p:cNvCxnSpPr>
            <p:nvPr/>
          </p:nvCxnSpPr>
          <p:spPr>
            <a:xfrm flipH="1" flipV="1">
              <a:off x="4896036" y="3789040"/>
              <a:ext cx="1009532" cy="6134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B2E22F2-B3DD-420B-BE5A-D74FD44AF636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5905568" y="3789040"/>
              <a:ext cx="862676" cy="6134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E73566-8B6B-4942-9A15-EBBB0929EBA6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5905568" y="4978524"/>
              <a:ext cx="0" cy="6134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EF4B965-5F26-4D9D-9E2C-2F203A88EF80}"/>
                </a:ext>
              </a:extLst>
            </p:cNvPr>
            <p:cNvSpPr/>
            <p:nvPr/>
          </p:nvSpPr>
          <p:spPr>
            <a:xfrm>
              <a:off x="5221492" y="2118806"/>
              <a:ext cx="136815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EventEmitter</a:t>
              </a:r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22E5EBB-0CA8-4484-A7D2-5755BCB4BE86}"/>
                </a:ext>
              </a:extLst>
            </p:cNvPr>
            <p:cNvCxnSpPr>
              <a:cxnSpLocks/>
              <a:stCxn id="6" idx="0"/>
              <a:endCxn id="15" idx="2"/>
            </p:cNvCxnSpPr>
            <p:nvPr/>
          </p:nvCxnSpPr>
          <p:spPr>
            <a:xfrm flipV="1">
              <a:off x="4896036" y="2694870"/>
              <a:ext cx="1009532" cy="51810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18EDE60-101F-40E6-8FBB-5BA1DA37A034}"/>
                </a:ext>
              </a:extLst>
            </p:cNvPr>
            <p:cNvCxnSpPr>
              <a:cxnSpLocks/>
              <a:stCxn id="7" idx="0"/>
              <a:endCxn id="15" idx="2"/>
            </p:cNvCxnSpPr>
            <p:nvPr/>
          </p:nvCxnSpPr>
          <p:spPr>
            <a:xfrm flipH="1" flipV="1">
              <a:off x="5905568" y="2694870"/>
              <a:ext cx="862676" cy="51810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7839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484F-8D6A-4874-931E-CA38AE8D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Readable Stream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87052-DE8F-4BBE-B70F-84E6679D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67235-6859-40B7-BCC7-B84775D8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931939-8F41-42C5-BBDD-63697635FF5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8153400" cy="4495800"/>
          </a:xfrm>
        </p:spPr>
        <p:txBody>
          <a:bodyPr/>
          <a:lstStyle/>
          <a:p>
            <a:r>
              <a:rPr lang="en-US" dirty="0"/>
              <a:t>A.K.A “pull”</a:t>
            </a:r>
          </a:p>
          <a:p>
            <a:r>
              <a:rPr lang="en-US" dirty="0"/>
              <a:t>Wait for the </a:t>
            </a:r>
            <a:r>
              <a:rPr lang="en-US" dirty="0">
                <a:solidFill>
                  <a:srgbClr val="FF0000"/>
                </a:solidFill>
              </a:rPr>
              <a:t>readable</a:t>
            </a:r>
            <a:r>
              <a:rPr lang="en-US" dirty="0"/>
              <a:t> event</a:t>
            </a:r>
          </a:p>
          <a:p>
            <a:r>
              <a:rPr lang="en-US" dirty="0"/>
              <a:t>Pull the buffered data using </a:t>
            </a:r>
            <a:r>
              <a:rPr lang="en-US" dirty="0">
                <a:solidFill>
                  <a:srgbClr val="FF0000"/>
                </a:solidFill>
              </a:rPr>
              <a:t>read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B02BA0-4AB0-4879-9FB4-8D95FA32B174}"/>
              </a:ext>
            </a:extLst>
          </p:cNvPr>
          <p:cNvSpPr/>
          <p:nvPr/>
        </p:nvSpPr>
        <p:spPr>
          <a:xfrm>
            <a:off x="2155526" y="3284984"/>
            <a:ext cx="483294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stream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.createReadStream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"main.js"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stream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"readable"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stream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87149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484F-8D6A-4874-931E-CA38AE8D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read(size)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87052-DE8F-4BBE-B70F-84E6679D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67235-6859-40B7-BCC7-B84775D8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931939-8F41-42C5-BBDD-63697635FF5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8153400" cy="4495800"/>
          </a:xfrm>
        </p:spPr>
        <p:txBody>
          <a:bodyPr/>
          <a:lstStyle/>
          <a:p>
            <a:r>
              <a:rPr lang="en-US" dirty="0"/>
              <a:t>You can limit of size of the returned buffer</a:t>
            </a:r>
          </a:p>
          <a:p>
            <a:r>
              <a:rPr lang="en-US" dirty="0"/>
              <a:t>Must invoke </a:t>
            </a:r>
            <a:r>
              <a:rPr lang="en-US" dirty="0">
                <a:solidFill>
                  <a:srgbClr val="FF0000"/>
                </a:solidFill>
              </a:rPr>
              <a:t>read</a:t>
            </a:r>
            <a:r>
              <a:rPr lang="en-US" dirty="0"/>
              <a:t> multiple times until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> is returned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96F474-1A89-463B-9D17-964251EBFD5C}"/>
              </a:ext>
            </a:extLst>
          </p:cNvPr>
          <p:cNvSpPr/>
          <p:nvPr/>
        </p:nvSpPr>
        <p:spPr>
          <a:xfrm>
            <a:off x="1268968" y="3284984"/>
            <a:ext cx="684076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stream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fs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.createReadStream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"main.js"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stream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"readable"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let 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chunk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chunk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stream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read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process.stdout.</a:t>
            </a:r>
            <a:r>
              <a:rPr lang="en-US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write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chunk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38281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B1AA-270C-40FF-B531-A1B41C5D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Flowing Mode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5CDBF-F4BE-4290-9D87-82125548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4F892-36BA-4684-8236-6D1F5851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BFC93C-C613-42D1-AFCF-AA62B90E3F5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Readable stream beings at </a:t>
            </a:r>
            <a:r>
              <a:rPr lang="en-US" dirty="0">
                <a:solidFill>
                  <a:srgbClr val="FF0000"/>
                </a:solidFill>
              </a:rPr>
              <a:t>paused</a:t>
            </a:r>
            <a:r>
              <a:rPr lang="en-US" dirty="0"/>
              <a:t> state</a:t>
            </a:r>
          </a:p>
          <a:p>
            <a:r>
              <a:rPr lang="en-US" dirty="0"/>
              <a:t>Registering to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 event causes stream to switch to </a:t>
            </a:r>
            <a:r>
              <a:rPr lang="en-US" dirty="0">
                <a:solidFill>
                  <a:srgbClr val="FF0000"/>
                </a:solidFill>
              </a:rPr>
              <a:t>flowing mode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69AB79-FAE0-407E-AE39-527B48363B2A}"/>
              </a:ext>
            </a:extLst>
          </p:cNvPr>
          <p:cNvSpPr/>
          <p:nvPr/>
        </p:nvSpPr>
        <p:spPr>
          <a:xfrm>
            <a:off x="2076085" y="3418344"/>
            <a:ext cx="5226525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require(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"fs"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stream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fs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.createReadStream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"main.js"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setTimeout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</a:t>
            </a:r>
            <a:b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//  Data is not lost because of this delay</a:t>
            </a:r>
            <a:b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//</a:t>
            </a:r>
            <a:b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stream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1500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BE640D-0A96-4DC6-A87B-ED23074755BF}"/>
              </a:ext>
            </a:extLst>
          </p:cNvPr>
          <p:cNvSpPr/>
          <p:nvPr/>
        </p:nvSpPr>
        <p:spPr>
          <a:xfrm>
            <a:off x="179512" y="3501008"/>
            <a:ext cx="1512168" cy="1080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Buffer object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576AAE-9A9B-4E3F-A039-AE8841BBC0C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91680" y="4041068"/>
            <a:ext cx="3960440" cy="11161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567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B7BD-E430-4608-8F20-C6AC5624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Event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30179-76BD-41E1-924C-6593F66B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BE2C0-12C7-4E68-ABCD-DCEC3E23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3FA36D-1A5A-468A-83EC-6D651731A0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Only relevant for readable streams</a:t>
            </a:r>
          </a:p>
          <a:p>
            <a:r>
              <a:rPr lang="en-US" dirty="0"/>
              <a:t>Signals the end of read operation</a:t>
            </a:r>
          </a:p>
          <a:p>
            <a:r>
              <a:rPr lang="en-US" dirty="0"/>
              <a:t>on returns the source stream </a:t>
            </a:r>
            <a:r>
              <a:rPr lang="en-US" dirty="0">
                <a:sym typeface="Wingdings" panose="05000000000000000000" pitchFamily="2" charset="2"/>
              </a:rPr>
              <a:t> Use chaining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DD7927-0295-42A9-84ED-422AB761AE26}"/>
              </a:ext>
            </a:extLst>
          </p:cNvPr>
          <p:cNvSpPr/>
          <p:nvPr/>
        </p:nvSpPr>
        <p:spPr>
          <a:xfrm>
            <a:off x="1952836" y="3573016"/>
            <a:ext cx="5238328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stream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.createReadStream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"main.js"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stream</a:t>
            </a:r>
            <a:b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.on(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"end"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"end"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90732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41BE-02A4-4727-BE00-A3508B92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Event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658C87-254B-4AEA-934F-EF9D8537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25A7C-F26C-4274-8D7C-81B913F2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58B047-C5EA-4930-B13A-ED36C931B90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 for any </a:t>
            </a:r>
            <a:r>
              <a:rPr lang="en-US" dirty="0" err="1">
                <a:solidFill>
                  <a:srgbClr val="FF0000"/>
                </a:solidFill>
              </a:rPr>
              <a:t>EventEmitter</a:t>
            </a:r>
            <a:r>
              <a:rPr lang="en-US" dirty="0"/>
              <a:t>, you must handle the error event. Else, Node.js kills your process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892C79-2A77-425B-949E-7CA8E97A1EB0}"/>
              </a:ext>
            </a:extLst>
          </p:cNvPr>
          <p:cNvSpPr/>
          <p:nvPr/>
        </p:nvSpPr>
        <p:spPr>
          <a:xfrm>
            <a:off x="2277080" y="2941141"/>
            <a:ext cx="4824536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'net'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.createServer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(socket)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"New connection"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socket.pipe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(socket).on(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"error"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.listen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1337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'127.0.0.1'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37044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9319-F29F-44E2-9E55-D45D925B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D8CE8-73BA-4767-B9F3-F89ED6E2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1A1A4-5880-4119-BBA9-2C2E3928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F31A8-70F5-468C-8C9B-8BA517B7F9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paradigm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F85539-F416-4BA1-875A-FF8DA338A4D1}"/>
              </a:ext>
            </a:extLst>
          </p:cNvPr>
          <p:cNvSpPr/>
          <p:nvPr/>
        </p:nvSpPr>
        <p:spPr>
          <a:xfrm>
            <a:off x="2312876" y="2348880"/>
            <a:ext cx="4518248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'net'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client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.Socket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client</a:t>
            </a:r>
            <a:b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1337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'127.0.0.1'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'Connected'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client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'Hello, server'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.on(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'data'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(data)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'Received: '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data);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client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.destroy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.on(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'close'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'Connection closed'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816849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9004-1ECA-414D-970E-084F49BD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25E59-66F8-4E7D-AB23-D33F4912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FF6A0-889A-48C3-8675-D23562EE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0AD5CF-C5DB-4AFD-8ABF-7DE255A2035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/>
          </a:bodyPr>
          <a:lstStyle/>
          <a:p>
            <a:r>
              <a:rPr lang="en-US" dirty="0"/>
              <a:t>Instead of handling the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 event directly you can </a:t>
            </a:r>
            <a:r>
              <a:rPr lang="en-US" dirty="0">
                <a:solidFill>
                  <a:srgbClr val="FF0000"/>
                </a:solidFill>
              </a:rPr>
              <a:t>pipe</a:t>
            </a:r>
            <a:r>
              <a:rPr lang="en-US" dirty="0"/>
              <a:t> into a writable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readable stream automatically switches to flowing mode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F7357B-4B14-4858-BBBC-ADBD69E76CAF}"/>
              </a:ext>
            </a:extLst>
          </p:cNvPr>
          <p:cNvSpPr/>
          <p:nvPr/>
        </p:nvSpPr>
        <p:spPr>
          <a:xfrm>
            <a:off x="2017411" y="2924944"/>
            <a:ext cx="53438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stream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.createReadStream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"main.js"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stream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.pipe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.createWriteStream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main.js.backup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77086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AA6E-1566-4497-8D69-413E7F5B6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Notes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130B9-F01E-4866-A932-0D46FBCC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DFF08-FE2B-453F-9D7C-45D1CDD3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189A6A-D32E-481C-99E6-956618A287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flow of data is controller by the pipe</a:t>
            </a:r>
          </a:p>
          <a:p>
            <a:pPr lvl="1"/>
            <a:r>
              <a:rPr lang="en-US" dirty="0"/>
              <a:t>For example, </a:t>
            </a:r>
            <a:r>
              <a:rPr lang="en-US" dirty="0">
                <a:solidFill>
                  <a:srgbClr val="FF0000"/>
                </a:solidFill>
              </a:rPr>
              <a:t>backpressure</a:t>
            </a:r>
          </a:p>
          <a:p>
            <a:r>
              <a:rPr lang="en-US" dirty="0"/>
              <a:t>Can attach multiple write streams</a:t>
            </a:r>
          </a:p>
          <a:p>
            <a:r>
              <a:rPr lang="en-US" dirty="0"/>
              <a:t>Automatically ends the write stream when the readable emits end</a:t>
            </a:r>
          </a:p>
          <a:p>
            <a:pPr lvl="1"/>
            <a:r>
              <a:rPr lang="en-US" dirty="0"/>
              <a:t>Can disable it using the option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case of an error the write stream is not closed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E0D95-2A86-44DA-B40E-79CD4DB952C6}"/>
              </a:ext>
            </a:extLst>
          </p:cNvPr>
          <p:cNvSpPr/>
          <p:nvPr/>
        </p:nvSpPr>
        <p:spPr>
          <a:xfrm>
            <a:off x="3320988" y="4653136"/>
            <a:ext cx="250202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reader.pipe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(writer, { 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 </a:t>
            </a:r>
            <a:b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81739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EA83-9F57-4B60-9FE4-8651296C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Pipes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E7BCC-6738-4F97-B3FA-3A440E87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034A6-436C-4658-866F-8A920FD1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B8E1AF-4AFD-48C5-B599-C2A3FE6F06B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pipe method returns a reference to the destination stream</a:t>
            </a:r>
          </a:p>
          <a:p>
            <a:r>
              <a:rPr lang="en-US" dirty="0"/>
              <a:t>Therefore, we can chain multiple pipes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EAE30-EE59-4000-BFC5-32159B530FFC}"/>
              </a:ext>
            </a:extLst>
          </p:cNvPr>
          <p:cNvSpPr/>
          <p:nvPr/>
        </p:nvSpPr>
        <p:spPr>
          <a:xfrm>
            <a:off x="2286000" y="3818875"/>
            <a:ext cx="457200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zlib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zlib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.createReadStream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"main.js"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.pipe(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zlib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.createGzip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.pipe(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.createWriteStream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"main.js.gz"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596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D34F-4971-4CE3-968F-89CB1CB1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EventEmitter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3260E-327C-4D72-8A98-7E2CFFFA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34013-06AA-4A76-8387-B7A7D58F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3B99C4-8D4A-42EB-81E7-7B73A1BAA0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core class of Node.js asynchronous event-driven architecture</a:t>
            </a:r>
          </a:p>
          <a:p>
            <a:r>
              <a:rPr lang="en-US" dirty="0"/>
              <a:t>Allows for publisher/subscriber implementation</a:t>
            </a:r>
          </a:p>
          <a:p>
            <a:r>
              <a:rPr lang="en-US" dirty="0"/>
              <a:t>Events are emitted using the </a:t>
            </a:r>
            <a:r>
              <a:rPr lang="en-US" dirty="0">
                <a:solidFill>
                  <a:srgbClr val="FF0000"/>
                </a:solidFill>
              </a:rPr>
              <a:t>emit</a:t>
            </a:r>
            <a:r>
              <a:rPr lang="en-US" dirty="0"/>
              <a:t> method</a:t>
            </a:r>
          </a:p>
          <a:p>
            <a:r>
              <a:rPr lang="en-US" dirty="0"/>
              <a:t>Listeners can subscribe using the </a:t>
            </a:r>
            <a:r>
              <a:rPr lang="en-US" dirty="0">
                <a:solidFill>
                  <a:srgbClr val="FF0000"/>
                </a:solidFill>
              </a:rPr>
              <a:t>on</a:t>
            </a:r>
            <a:r>
              <a:rPr lang="en-US" dirty="0"/>
              <a:t> method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B6C82E-AE6C-4275-808F-80D582379507}"/>
              </a:ext>
            </a:extLst>
          </p:cNvPr>
          <p:cNvSpPr/>
          <p:nvPr/>
        </p:nvSpPr>
        <p:spPr>
          <a:xfrm>
            <a:off x="2403348" y="4450850"/>
            <a:ext cx="4572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EventEmitter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require(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"events"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EventEmitter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.emit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766597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6CAA-0829-40AD-8B17-768CF7DE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 Event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7F177-3108-4F2E-B443-BA2E04F8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2284A-519C-4DAA-9810-CFBB81A4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F18F7A-A0D3-4A20-B81D-9E909E7115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finish</a:t>
            </a:r>
            <a:r>
              <a:rPr lang="en-US" dirty="0"/>
              <a:t> event can be used to determine the end of the writing operation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94B509-4EDD-49BC-9BB4-82A1E84485FE}"/>
              </a:ext>
            </a:extLst>
          </p:cNvPr>
          <p:cNvSpPr/>
          <p:nvPr/>
        </p:nvSpPr>
        <p:spPr>
          <a:xfrm>
            <a:off x="1926168" y="2691348"/>
            <a:ext cx="552636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function 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zip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"main.js"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"main.js.gz"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rename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"temp/main.js.gz"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"done/main.js.gz"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zip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source)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new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resolve,reject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)=&gt;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.createReadStream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"main.js"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.pipe(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zlib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.createGzip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.pipe(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.createWriteStream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"temp/main.js.gz"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.on(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"finish"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resolve();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1963611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3E36-B7B9-45D9-AFB4-B3E71C8E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&amp; Errors 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A9D7A-A76B-406A-BCB6-364142E0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00E88-3AD4-4F50-ABED-51DC8EB4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0C4C8B-03BF-403B-ABCD-70139AAB753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Errors are not propagated through the pipe chain</a:t>
            </a:r>
          </a:p>
          <a:p>
            <a:r>
              <a:rPr lang="en-US" dirty="0"/>
              <a:t>Instead, the destination stream is </a:t>
            </a:r>
            <a:r>
              <a:rPr lang="en-US" dirty="0" err="1"/>
              <a:t>unpiped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finish</a:t>
            </a:r>
            <a:r>
              <a:rPr lang="en-US" dirty="0"/>
              <a:t> event will never happen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085701-9504-4107-A6E6-A7AF72C97F01}"/>
              </a:ext>
            </a:extLst>
          </p:cNvPr>
          <p:cNvSpPr/>
          <p:nvPr/>
        </p:nvSpPr>
        <p:spPr>
          <a:xfrm>
            <a:off x="1304868" y="2924944"/>
            <a:ext cx="6534264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stream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MyReadable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stream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.pipe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.createWriteStream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"1.txt"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)).on(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"finish"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"finish"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58116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18D6-F8F6-401C-94E1-1270EFA9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&amp; Errors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B60EB-E92B-4B67-A057-913AF08A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2CB81-13C2-45C1-9707-9E71E82B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D30A18-A45F-4C34-A8F7-AAD4E0EEEDE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Must handle 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r>
              <a:rPr lang="en-US" dirty="0"/>
              <a:t> event after each pipe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445156-69EF-4F66-91B1-5A5B947C7453}"/>
              </a:ext>
            </a:extLst>
          </p:cNvPr>
          <p:cNvSpPr/>
          <p:nvPr/>
        </p:nvSpPr>
        <p:spPr>
          <a:xfrm>
            <a:off x="2286000" y="2291239"/>
            <a:ext cx="457200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compress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(source,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new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((resolve, reject)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.createReadStream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(source)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.on(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"error"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reject(err);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.pipe(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zlib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.createGzip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.on(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"error"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reject(err);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.pipe(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.createWriteStream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.on(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"error"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reject(err);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.on(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"finish"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resolve();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13952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8AF4-110E-46D7-8AEC-6396D98D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of what 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EA5588-2D85-4FD0-B3A9-92303FBE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EF4AF-D544-4C13-B841-7A5E215F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1A381B-F1D6-4621-8BA8-601B1C8F0A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Buffer | string | Uint8Array</a:t>
            </a:r>
          </a:p>
          <a:p>
            <a:r>
              <a:rPr lang="en-US" dirty="0"/>
              <a:t>However, the abstraction model is flexible enough to represent non bytes stream</a:t>
            </a:r>
          </a:p>
          <a:p>
            <a:r>
              <a:rPr lang="en-US" dirty="0"/>
              <a:t>AKA “Object Mode”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83174D-41AD-49C3-A19C-06B96515C01D}"/>
              </a:ext>
            </a:extLst>
          </p:cNvPr>
          <p:cNvSpPr/>
          <p:nvPr/>
        </p:nvSpPr>
        <p:spPr>
          <a:xfrm>
            <a:off x="2286000" y="4005064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gulp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"gulp"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gulp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"*.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).on(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(chunk)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chunk.path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81EAFC-C134-4419-ADD4-BFD021426D52}"/>
              </a:ext>
            </a:extLst>
          </p:cNvPr>
          <p:cNvSpPr/>
          <p:nvPr/>
        </p:nvSpPr>
        <p:spPr>
          <a:xfrm>
            <a:off x="412466" y="5549280"/>
            <a:ext cx="1512168" cy="1080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chunk is an object not a buffer/string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28AA12-FE08-456B-9F7F-422F30F2B9D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924634" y="5168280"/>
            <a:ext cx="1999294" cy="9210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164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119B-45F3-4A3B-9344-B49BC244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Read Stream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8E290-3EBE-46E3-B403-AF5445C3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27C6A-BEEC-41C8-BBA6-5ADBFAC8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B25B77-40B9-4F78-AB4E-05A1ECF1C7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Extends from </a:t>
            </a:r>
            <a:r>
              <a:rPr lang="en-US" dirty="0">
                <a:solidFill>
                  <a:srgbClr val="FF0000"/>
                </a:solidFill>
              </a:rPr>
              <a:t>Readable</a:t>
            </a:r>
            <a:r>
              <a:rPr lang="en-US" dirty="0"/>
              <a:t> class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this.push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send data </a:t>
            </a:r>
          </a:p>
          <a:p>
            <a:r>
              <a:rPr lang="en-US" dirty="0"/>
              <a:t>Must implement </a:t>
            </a:r>
            <a:r>
              <a:rPr lang="en-US" dirty="0">
                <a:solidFill>
                  <a:srgbClr val="FF0000"/>
                </a:solidFill>
              </a:rPr>
              <a:t>_read</a:t>
            </a:r>
            <a:r>
              <a:rPr lang="en-US" dirty="0"/>
              <a:t> method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BC9C54-EA0F-49C3-B3EF-B9562078D3B9}"/>
              </a:ext>
            </a:extLst>
          </p:cNvPr>
          <p:cNvSpPr/>
          <p:nvPr/>
        </p:nvSpPr>
        <p:spPr>
          <a:xfrm>
            <a:off x="2627784" y="3284984"/>
            <a:ext cx="4572000" cy="33085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1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Readable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require(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"stream"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MyStream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1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Readable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push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"1"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push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"2"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_read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(size)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MyStream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129670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77AE-DFFC-4B7B-A8BD-600ACB9C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push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DA182-EAC4-4D7D-BDE9-013B0230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65B7D-3F2B-4F97-9045-D5C808B5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7AB4E6-78EC-4B68-A1B5-ED15FA1CF20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most cases a read stream should push data only when requested</a:t>
            </a:r>
          </a:p>
          <a:p>
            <a:r>
              <a:rPr lang="en-US" dirty="0"/>
              <a:t>_read indicate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4601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0A5B-73A8-4B0E-BC22-F1AA606F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emit is synchronous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F8EEC-E205-4B10-8E15-B1008032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B0515-F11D-408D-9333-C372B6EC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D169BF-3453-4A51-809B-25B567909B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 listeners are notified synchronously in the same order of registration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50FB23-A979-499D-9CFB-3E24CB1CC06A}"/>
              </a:ext>
            </a:extLst>
          </p:cNvPr>
          <p:cNvSpPr/>
          <p:nvPr/>
        </p:nvSpPr>
        <p:spPr>
          <a:xfrm>
            <a:off x="2270222" y="2826166"/>
            <a:ext cx="457200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"events"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"listener1"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"listener2"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"before"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.emit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"after"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718FE2-97EB-45BF-BE94-ADD7764D8881}"/>
              </a:ext>
            </a:extLst>
          </p:cNvPr>
          <p:cNvSpPr/>
          <p:nvPr/>
        </p:nvSpPr>
        <p:spPr>
          <a:xfrm>
            <a:off x="5940152" y="5020936"/>
            <a:ext cx="1585982" cy="145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is:</a:t>
            </a:r>
          </a:p>
          <a:p>
            <a:pPr algn="ctr"/>
            <a:r>
              <a:rPr lang="en-US" dirty="0"/>
              <a:t>before</a:t>
            </a:r>
          </a:p>
          <a:p>
            <a:pPr algn="ctr"/>
            <a:r>
              <a:rPr lang="en-US" dirty="0"/>
              <a:t>listener1</a:t>
            </a:r>
          </a:p>
          <a:p>
            <a:pPr algn="ctr"/>
            <a:r>
              <a:rPr lang="en-US" dirty="0"/>
              <a:t>listener2</a:t>
            </a:r>
          </a:p>
          <a:p>
            <a:pPr algn="ctr"/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9854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62F3-694E-4BB7-9092-AD5256AE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BDABD-82A7-4DF4-A1CA-FF6BFCCA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9EF1A-A15F-4B6A-9B26-026233CB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4783D5-9099-4B9E-871B-9A4290DF160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emit</a:t>
            </a:r>
            <a:r>
              <a:rPr lang="en-US" dirty="0"/>
              <a:t> allows arbitrary set of arguments to be passed</a:t>
            </a:r>
          </a:p>
          <a:p>
            <a:r>
              <a:rPr lang="en-US" dirty="0"/>
              <a:t>Inside the callback,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references the </a:t>
            </a:r>
            <a:r>
              <a:rPr lang="en-US" dirty="0" err="1"/>
              <a:t>EventEmitter</a:t>
            </a:r>
            <a:r>
              <a:rPr lang="en-US" dirty="0"/>
              <a:t> instance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8E42AC-6071-4AAA-937A-8CE8FA74689E}"/>
              </a:ext>
            </a:extLst>
          </p:cNvPr>
          <p:cNvSpPr/>
          <p:nvPr/>
        </p:nvSpPr>
        <p:spPr>
          <a:xfrm>
            <a:off x="2403348" y="3429000"/>
            <a:ext cx="457200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"events"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.emit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14944C-2A94-4379-8850-92A845DBDD44}"/>
              </a:ext>
            </a:extLst>
          </p:cNvPr>
          <p:cNvSpPr/>
          <p:nvPr/>
        </p:nvSpPr>
        <p:spPr>
          <a:xfrm>
            <a:off x="6471292" y="5271861"/>
            <a:ext cx="1008112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226FBF-8193-4670-9F7F-200868A4254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220072" y="4951778"/>
            <a:ext cx="1251220" cy="5721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773792-CA4C-46E8-96FF-2D83411C4C97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004048" y="5271861"/>
            <a:ext cx="1467244" cy="2520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21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1797-D282-49B0-A923-495859D3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Event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65079-BF37-481E-A42C-37A251F7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E648C-24D2-40B8-B195-15AD7F52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2EE1C7-C0F2-45B0-A70E-186BDD5AAC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Node.js treats the 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r>
              <a:rPr lang="en-US" dirty="0"/>
              <a:t> event in a special way</a:t>
            </a:r>
          </a:p>
          <a:p>
            <a:r>
              <a:rPr lang="en-US" dirty="0"/>
              <a:t>If no listener is registered for the event</a:t>
            </a:r>
          </a:p>
          <a:p>
            <a:pPr lvl="1"/>
            <a:r>
              <a:rPr lang="en-US" dirty="0"/>
              <a:t>Stack trace is printed</a:t>
            </a:r>
          </a:p>
          <a:p>
            <a:pPr lvl="1"/>
            <a:r>
              <a:rPr lang="en-US" dirty="0"/>
              <a:t>Node.js kills the process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A8FF12-F8F1-4D8E-9F93-8DF95E120778}"/>
              </a:ext>
            </a:extLst>
          </p:cNvPr>
          <p:cNvSpPr/>
          <p:nvPr/>
        </p:nvSpPr>
        <p:spPr>
          <a:xfrm>
            <a:off x="2403348" y="3848100"/>
            <a:ext cx="4572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"events"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.emit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"error"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Oooops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"after"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7E6906-C9CE-4E69-A4F6-E4006C7F2C0D}"/>
              </a:ext>
            </a:extLst>
          </p:cNvPr>
          <p:cNvSpPr/>
          <p:nvPr/>
        </p:nvSpPr>
        <p:spPr>
          <a:xfrm>
            <a:off x="584931" y="5585778"/>
            <a:ext cx="1374304" cy="8912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line will not be executed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CA72C5-0228-481A-B4A4-10D12417BCC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959235" y="5661249"/>
            <a:ext cx="495644" cy="3701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92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12D0-CC4F-4503-913C-F81ECB4F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Event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FDDA38-B15D-4BB6-B289-CD56177A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D5791-BC81-436F-9C8D-99C4821B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9FE40-F5A9-45FC-BBEC-1FEBCBD9AA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Emitting error event without having a listener causes Node.js to throw the error</a:t>
            </a:r>
          </a:p>
          <a:p>
            <a:r>
              <a:rPr lang="en-US" dirty="0"/>
              <a:t>You can event catch it</a:t>
            </a:r>
          </a:p>
          <a:p>
            <a:pPr lvl="1"/>
            <a:r>
              <a:rPr lang="en-US" dirty="0"/>
              <a:t>Not common</a:t>
            </a:r>
          </a:p>
          <a:p>
            <a:pPr marL="365760" lvl="1" indent="0">
              <a:buNone/>
            </a:pP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39D21D-1D61-4C79-87A7-8D20D6F0927C}"/>
              </a:ext>
            </a:extLst>
          </p:cNvPr>
          <p:cNvSpPr/>
          <p:nvPr/>
        </p:nvSpPr>
        <p:spPr>
          <a:xfrm>
            <a:off x="2403348" y="3839464"/>
            <a:ext cx="457200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"events"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try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.emit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"error"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Oooops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"after"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9D6029-F6E5-4FF0-AF24-6B314BBDC622}"/>
              </a:ext>
            </a:extLst>
          </p:cNvPr>
          <p:cNvSpPr/>
          <p:nvPr/>
        </p:nvSpPr>
        <p:spPr>
          <a:xfrm>
            <a:off x="179512" y="4877847"/>
            <a:ext cx="1374304" cy="8912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Now, this line will be executed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899FD3-BEC0-4895-A5AB-6A39E8A08B3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553816" y="5323458"/>
            <a:ext cx="1073968" cy="6258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62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8EAF-BA9A-4E00-AA94-66AE437F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Listener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1FAA4-97DD-4174-8624-2A2DA67C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529F1-3C0C-4D52-80A3-FADEF31E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6741CB-F17B-4274-A7E0-76CF4BB53E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solidFill>
                  <a:srgbClr val="FF0000"/>
                </a:solidFill>
              </a:rPr>
              <a:t>removeListener</a:t>
            </a:r>
            <a:r>
              <a:rPr lang="en-US" dirty="0"/>
              <a:t> method</a:t>
            </a:r>
          </a:p>
          <a:p>
            <a:r>
              <a:rPr lang="en-US" dirty="0"/>
              <a:t>Does not effect the current emit call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B98D05-73E5-443E-BCE7-9470BC6CB750}"/>
              </a:ext>
            </a:extLst>
          </p:cNvPr>
          <p:cNvSpPr/>
          <p:nvPr/>
        </p:nvSpPr>
        <p:spPr>
          <a:xfrm>
            <a:off x="2403348" y="2852936"/>
            <a:ext cx="457200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"events"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"listener1"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removeListener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"listener2"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.emit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D1CB19-803F-4306-B9C6-B006F28300DD}"/>
              </a:ext>
            </a:extLst>
          </p:cNvPr>
          <p:cNvSpPr/>
          <p:nvPr/>
        </p:nvSpPr>
        <p:spPr>
          <a:xfrm>
            <a:off x="584930" y="5585778"/>
            <a:ext cx="1583721" cy="10436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Although removed, listener2 will be notified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98ABD6-D1C4-4422-B5E2-2866CEF4B1F5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168651" y="5661249"/>
            <a:ext cx="286228" cy="4463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3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100F-F9F3-4DDA-8C6F-B2EF2C9F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FDD24-3193-41F3-ACA1-863201D8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4E51A-225F-4113-80B3-93A87534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CCC52-8CB1-481C-A164-16715F5DE4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once</a:t>
            </a:r>
          </a:p>
          <a:p>
            <a:r>
              <a:rPr lang="en-US" dirty="0" err="1"/>
              <a:t>newListener</a:t>
            </a:r>
            <a:r>
              <a:rPr lang="en-US" dirty="0"/>
              <a:t>/</a:t>
            </a:r>
            <a:r>
              <a:rPr lang="en-US" dirty="0" err="1"/>
              <a:t>removeListener</a:t>
            </a:r>
            <a:r>
              <a:rPr lang="en-US" dirty="0"/>
              <a:t> events</a:t>
            </a:r>
          </a:p>
          <a:p>
            <a:r>
              <a:rPr lang="en-US" dirty="0" err="1"/>
              <a:t>prependListener</a:t>
            </a:r>
            <a:endParaRPr lang="en-US" dirty="0"/>
          </a:p>
          <a:p>
            <a:r>
              <a:rPr lang="en-US" dirty="0" err="1"/>
              <a:t>removeAllListeners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94706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7920</TotalTime>
  <Words>1127</Words>
  <Application>Microsoft Office PowerPoint</Application>
  <PresentationFormat>On-screen Show (4:3)</PresentationFormat>
  <Paragraphs>270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Core modules</vt:lpstr>
      <vt:lpstr>Agenda</vt:lpstr>
      <vt:lpstr>EventEmitter</vt:lpstr>
      <vt:lpstr>emit is synchronous</vt:lpstr>
      <vt:lpstr>Passing Arguments</vt:lpstr>
      <vt:lpstr>Error Event</vt:lpstr>
      <vt:lpstr>Error Event</vt:lpstr>
      <vt:lpstr>Removing a Listener</vt:lpstr>
      <vt:lpstr>More</vt:lpstr>
      <vt:lpstr>ArrayBuffer</vt:lpstr>
      <vt:lpstr>TypedArray</vt:lpstr>
      <vt:lpstr>Buffer</vt:lpstr>
      <vt:lpstr>Create Buffer</vt:lpstr>
      <vt:lpstr>Be aware of Truncation</vt:lpstr>
      <vt:lpstr>Buffer &amp; String</vt:lpstr>
      <vt:lpstr>Base64</vt:lpstr>
      <vt:lpstr>Buffer as View</vt:lpstr>
      <vt:lpstr>Crazy stuff</vt:lpstr>
      <vt:lpstr>More</vt:lpstr>
      <vt:lpstr>Type of Streams</vt:lpstr>
      <vt:lpstr>Consuming Readable Stream</vt:lpstr>
      <vt:lpstr>read(size)</vt:lpstr>
      <vt:lpstr>Flowing Mode</vt:lpstr>
      <vt:lpstr>end Event</vt:lpstr>
      <vt:lpstr>error Event</vt:lpstr>
      <vt:lpstr>TCP Client</vt:lpstr>
      <vt:lpstr>Pipe</vt:lpstr>
      <vt:lpstr>Pipe Notes</vt:lpstr>
      <vt:lpstr>Chain of Pipes</vt:lpstr>
      <vt:lpstr>finish Event</vt:lpstr>
      <vt:lpstr>Pipe &amp; Errors </vt:lpstr>
      <vt:lpstr>Pipe &amp; Errors</vt:lpstr>
      <vt:lpstr>Stream of what ?</vt:lpstr>
      <vt:lpstr>Custom Read Stream</vt:lpstr>
      <vt:lpstr>Don’t push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588</cp:revision>
  <dcterms:created xsi:type="dcterms:W3CDTF">2011-02-24T19:30:07Z</dcterms:created>
  <dcterms:modified xsi:type="dcterms:W3CDTF">2018-04-09T22:09:50Z</dcterms:modified>
</cp:coreProperties>
</file>