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9"/>
  </p:notesMasterIdLst>
  <p:sldIdLst>
    <p:sldId id="256" r:id="rId2"/>
    <p:sldId id="257" r:id="rId3"/>
    <p:sldId id="296" r:id="rId4"/>
    <p:sldId id="311" r:id="rId5"/>
    <p:sldId id="306" r:id="rId6"/>
    <p:sldId id="307" r:id="rId7"/>
    <p:sldId id="308" r:id="rId8"/>
    <p:sldId id="313" r:id="rId9"/>
    <p:sldId id="314" r:id="rId10"/>
    <p:sldId id="310" r:id="rId11"/>
    <p:sldId id="315" r:id="rId12"/>
    <p:sldId id="317" r:id="rId13"/>
    <p:sldId id="312" r:id="rId14"/>
    <p:sldId id="309" r:id="rId15"/>
    <p:sldId id="322" r:id="rId16"/>
    <p:sldId id="323" r:id="rId17"/>
    <p:sldId id="316" r:id="rId18"/>
    <p:sldId id="318" r:id="rId19"/>
    <p:sldId id="319" r:id="rId20"/>
    <p:sldId id="321" r:id="rId21"/>
    <p:sldId id="324" r:id="rId22"/>
    <p:sldId id="325" r:id="rId23"/>
    <p:sldId id="326" r:id="rId24"/>
    <p:sldId id="327" r:id="rId25"/>
    <p:sldId id="328" r:id="rId26"/>
    <p:sldId id="329" r:id="rId27"/>
    <p:sldId id="330" r:id="rId28"/>
  </p:sldIdLst>
  <p:sldSz cx="9144000" cy="6858000" type="screen4x3"/>
  <p:notesSz cx="9144000" cy="6858000"/>
  <p:embeddedFontLst>
    <p:embeddedFont>
      <p:font typeface="Questrial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94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39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04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90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2746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65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49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50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5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272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51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761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3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240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603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275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74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97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40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33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32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7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8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347058" y="2854752"/>
            <a:ext cx="6475146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Package Management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err="1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package.json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095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217058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Found under every package’s root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Holds metadata relevant to it.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latin typeface="Questrial" panose="020B0604020202020204" charset="0"/>
              </a:rPr>
              <a:t>Used to identify it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latin typeface="Questrial" panose="020B0604020202020204" charset="0"/>
              </a:rPr>
              <a:t>States its version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latin typeface="Questrial" panose="020B0604020202020204" charset="0"/>
              </a:rPr>
              <a:t>Specifies its dependencies</a:t>
            </a:r>
            <a:endParaRPr lang="en-US" sz="2400" dirty="0" smtClean="0">
              <a:solidFill>
                <a:srgbClr val="0070C0"/>
              </a:solidFill>
              <a:latin typeface="Questrial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2" y="4101175"/>
            <a:ext cx="5648613" cy="22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437826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package.json</a:t>
            </a:r>
            <a:r>
              <a:rPr lang="en-US" sz="3800" dirty="0" smtClean="0"/>
              <a:t> properties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5"/>
            <a:ext cx="8126690" cy="473121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Required – form the identifier for package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name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version</a:t>
            </a:r>
            <a:endParaRPr lang="en-US" sz="22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Most common but optional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dependencies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main – application’s entry point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scripts – start, test, build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dev-dependencies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description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Keywords – used for searches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repository - </a:t>
            </a:r>
            <a:r>
              <a:rPr lang="en-US" sz="2200" dirty="0">
                <a:latin typeface="Questrial" panose="020B0604020202020204" charset="0"/>
              </a:rPr>
              <a:t>Specifies where the code lives</a:t>
            </a:r>
            <a:endParaRPr lang="en-US" sz="2200" dirty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node</a:t>
            </a:r>
            <a:r>
              <a:rPr lang="en-US" sz="3800" dirty="0" err="1" smtClean="0">
                <a:latin typeface="+mj-lt"/>
              </a:rPr>
              <a:t>_</a:t>
            </a:r>
            <a:r>
              <a:rPr lang="en-US" sz="3800" dirty="0" err="1" smtClean="0"/>
              <a:t>modules</a:t>
            </a:r>
            <a:r>
              <a:rPr lang="en-US" sz="3800" dirty="0" smtClean="0"/>
              <a:t> folders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These contain the </a:t>
            </a:r>
            <a:r>
              <a:rPr lang="en-US" sz="2600" dirty="0">
                <a:latin typeface="Questrial" panose="020B0604020202020204" charset="0"/>
              </a:rPr>
              <a:t>installed </a:t>
            </a:r>
            <a:r>
              <a:rPr lang="en-US" sz="2600" dirty="0" smtClean="0">
                <a:latin typeface="Questrial" panose="020B0604020202020204" charset="0"/>
              </a:rPr>
              <a:t>packages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May be local (our project) or global (node folder)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L</a:t>
            </a:r>
            <a:r>
              <a:rPr lang="en-US" sz="2600" dirty="0" smtClean="0">
                <a:latin typeface="Questrial" panose="020B0604020202020204" charset="0"/>
              </a:rPr>
              <a:t>ocally Usually </a:t>
            </a:r>
            <a:r>
              <a:rPr lang="en-US" sz="2600" dirty="0">
                <a:latin typeface="Questrial" panose="020B0604020202020204" charset="0"/>
              </a:rPr>
              <a:t>may be deleted and re-built/ installed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Packages install usually from remote repos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need to include them when sharing our code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Package.json</a:t>
            </a:r>
            <a:r>
              <a:rPr lang="en-US" sz="2600" dirty="0" smtClean="0">
                <a:latin typeface="Questrial" panose="020B0604020202020204" charset="0"/>
              </a:rPr>
              <a:t> ensures package coherency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Should be .</a:t>
            </a:r>
            <a:r>
              <a:rPr lang="en-US" sz="2600" dirty="0" err="1" smtClean="0">
                <a:latin typeface="Questrial" panose="020B0604020202020204" charset="0"/>
              </a:rPr>
              <a:t>gitignore’d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Package managers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99530" cy="2368254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Are a bunch of CLI </a:t>
            </a:r>
            <a:r>
              <a:rPr lang="en-US" sz="2600" dirty="0" smtClean="0">
                <a:latin typeface="Questrial" panose="020B0604020202020204" charset="0"/>
              </a:rPr>
              <a:t>commands to handle </a:t>
            </a:r>
            <a:r>
              <a:rPr lang="en-US" sz="2600" dirty="0" err="1" smtClean="0">
                <a:latin typeface="Questrial" panose="020B0604020202020204" charset="0"/>
              </a:rPr>
              <a:t>pckgs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install/uninstall/update/publish.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Many more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Make </a:t>
            </a:r>
            <a:r>
              <a:rPr lang="en-US" sz="2600" dirty="0">
                <a:latin typeface="Questrial" panose="020B0604020202020204" charset="0"/>
              </a:rPr>
              <a:t>it easy </a:t>
            </a:r>
            <a:r>
              <a:rPr lang="en-US" sz="2600" dirty="0" smtClean="0">
                <a:latin typeface="Questrial" panose="020B0604020202020204" charset="0"/>
              </a:rPr>
              <a:t>to resolve dependencies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err="1">
                <a:latin typeface="Questrial" panose="020B0604020202020204" charset="0"/>
              </a:rPr>
              <a:t>package.json</a:t>
            </a:r>
            <a:r>
              <a:rPr lang="en-US" sz="2400" dirty="0">
                <a:latin typeface="Questrial" panose="020B0604020202020204" charset="0"/>
              </a:rPr>
              <a:t> is </a:t>
            </a:r>
            <a:r>
              <a:rPr lang="en-US" sz="2400" dirty="0" smtClean="0">
                <a:latin typeface="Questrial" panose="020B0604020202020204" charset="0"/>
              </a:rPr>
              <a:t>their </a:t>
            </a:r>
            <a:r>
              <a:rPr lang="en-US" sz="2400" dirty="0">
                <a:latin typeface="Questrial" panose="020B0604020202020204" charset="0"/>
              </a:rPr>
              <a:t>source for most actions</a:t>
            </a:r>
            <a:endParaRPr lang="en-US" sz="2400" dirty="0">
              <a:solidFill>
                <a:srgbClr val="0070C0"/>
              </a:solidFill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5" y="4478024"/>
            <a:ext cx="3018482" cy="1174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39" y="4140505"/>
            <a:ext cx="3210310" cy="16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- intro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The de-facto standard package manager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Installs with node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Current version 5.3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Major performance improvement over </a:t>
            </a:r>
            <a:r>
              <a:rPr lang="en-US" sz="2600" dirty="0" err="1" smtClean="0">
                <a:latin typeface="Questrial" panose="020B0604020202020204" charset="0"/>
              </a:rPr>
              <a:t>ver</a:t>
            </a:r>
            <a:r>
              <a:rPr lang="en-US" sz="2600" dirty="0" smtClean="0">
                <a:latin typeface="Questrial" panose="020B0604020202020204" charset="0"/>
              </a:rPr>
              <a:t> 4.x.x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Update </a:t>
            </a:r>
            <a:r>
              <a:rPr lang="en-US" sz="2600" dirty="0">
                <a:latin typeface="Questrial" panose="020B0604020202020204" charset="0"/>
              </a:rPr>
              <a:t>by typing</a:t>
            </a:r>
            <a:r>
              <a:rPr lang="en-US" sz="2800" dirty="0">
                <a:latin typeface="Questrial" panose="020B060402020202020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</a:rPr>
              <a:t>npm</a:t>
            </a:r>
            <a:r>
              <a:rPr lang="en-US" sz="2800" dirty="0">
                <a:solidFill>
                  <a:srgbClr val="0070C0"/>
                </a:solidFill>
              </a:rPr>
              <a:t> install </a:t>
            </a:r>
            <a:r>
              <a:rPr lang="en-US" sz="2800" dirty="0" err="1">
                <a:solidFill>
                  <a:srgbClr val="0070C0"/>
                </a:solidFill>
              </a:rPr>
              <a:t>npm@latest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–g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Some </a:t>
            </a:r>
            <a:r>
              <a:rPr lang="en-US" sz="2600" dirty="0" err="1" smtClean="0">
                <a:latin typeface="Questrial" panose="020B0604020202020204" charset="0"/>
                <a:cs typeface="Arial" panose="020B0604020202020204" pitchFamily="34" charset="0"/>
              </a:rPr>
              <a:t>npm</a:t>
            </a: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 commands </a:t>
            </a:r>
            <a:r>
              <a:rPr lang="en-US" sz="2600" dirty="0">
                <a:latin typeface="Questrial" panose="020B0604020202020204" charset="0"/>
                <a:cs typeface="Arial" panose="020B0604020202020204" pitchFamily="34" charset="0"/>
              </a:rPr>
              <a:t>have scope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Local, destined to the current project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Global, using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–g </a:t>
            </a:r>
            <a:r>
              <a:rPr lang="en-US" sz="2200" dirty="0" smtClean="0">
                <a:latin typeface="Questrial" panose="020B0604020202020204" charset="0"/>
              </a:rPr>
              <a:t>flag, typically destined to node folder</a:t>
            </a: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versioning rules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7927529" cy="507524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Packages are installed by versions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Written in </a:t>
            </a:r>
            <a:r>
              <a:rPr lang="en-US" sz="2600" dirty="0" err="1" smtClean="0">
                <a:latin typeface="Questrial" panose="020B0604020202020204" charset="0"/>
              </a:rPr>
              <a:t>package.json</a:t>
            </a:r>
            <a:r>
              <a:rPr lang="en-US" sz="2600" dirty="0" smtClean="0">
                <a:latin typeface="Questrial" panose="020B0604020202020204" charset="0"/>
              </a:rPr>
              <a:t> dependencies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Most </a:t>
            </a:r>
            <a:r>
              <a:rPr lang="en-US" sz="2600" dirty="0">
                <a:latin typeface="Questrial" panose="020B0604020202020204" charset="0"/>
              </a:rPr>
              <a:t>packages use </a:t>
            </a:r>
            <a:r>
              <a:rPr lang="en-US" sz="2600" dirty="0" err="1">
                <a:solidFill>
                  <a:srgbClr val="0070C0"/>
                </a:solidFill>
                <a:latin typeface="Questrial" panose="020B0604020202020204" charset="0"/>
              </a:rPr>
              <a:t>Semver</a:t>
            </a:r>
            <a:r>
              <a:rPr lang="en-US" sz="2600" dirty="0">
                <a:latin typeface="Questrial" panose="020B0604020202020204" charset="0"/>
              </a:rPr>
              <a:t> - Semantic Versioning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major.minor.patch</a:t>
            </a:r>
            <a:r>
              <a:rPr lang="en-US" sz="2200" dirty="0" smtClean="0">
                <a:latin typeface="Questrial" panose="020B0604020202020204" charset="0"/>
              </a:rPr>
              <a:t>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Packages update rapidly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uses version ranges to accommodate that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Installs and updates the latest allowed in the range</a:t>
            </a: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1" y="2832087"/>
            <a:ext cx="3199077" cy="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versioning rules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6"/>
            <a:ext cx="8020828" cy="158060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Caret (^)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upto</a:t>
            </a:r>
            <a:r>
              <a:rPr lang="en-US" sz="2200" dirty="0" smtClean="0">
                <a:latin typeface="Questrial" panose="020B0604020202020204" charset="0"/>
              </a:rPr>
              <a:t>, but not including, the next major number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53510" y="2538766"/>
            <a:ext cx="7658688" cy="40360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“immutable”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“^3.8.1” </a:t>
            </a:r>
            <a:r>
              <a:rPr lang="en-US" sz="2000" dirty="0">
                <a:latin typeface="Questrial" panose="020B0604020202020204" charset="0"/>
              </a:rPr>
              <a:t>- version </a:t>
            </a:r>
            <a:r>
              <a:rPr lang="en-US" sz="2000" dirty="0">
                <a:solidFill>
                  <a:srgbClr val="0070C0"/>
                </a:solidFill>
                <a:latin typeface="Questrial" panose="020B0604020202020204" charset="0"/>
              </a:rPr>
              <a:t>3.9.6</a:t>
            </a:r>
            <a:r>
              <a:rPr lang="en-US" sz="2000" dirty="0">
                <a:latin typeface="Questrial" panose="020B0604020202020204" charset="0"/>
              </a:rPr>
              <a:t> may be installed, but </a:t>
            </a:r>
            <a:r>
              <a:rPr lang="en-US" sz="2000" dirty="0" smtClean="0">
                <a:latin typeface="Questrial" panose="020B0604020202020204" charset="0"/>
              </a:rPr>
              <a:t>not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4.0.0</a:t>
            </a:r>
            <a:endParaRPr lang="en-US" sz="2000" dirty="0">
              <a:latin typeface="Questrial" panose="020B0604020202020204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83"/>
          <p:cNvSpPr txBox="1"/>
          <p:nvPr/>
        </p:nvSpPr>
        <p:spPr>
          <a:xfrm>
            <a:off x="691370" y="3195874"/>
            <a:ext cx="8020828" cy="167113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Tilde (~)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upto</a:t>
            </a:r>
            <a:r>
              <a:rPr lang="en-US" sz="2200" dirty="0" smtClean="0">
                <a:latin typeface="Questrial" panose="020B0604020202020204" charset="0"/>
              </a:rPr>
              <a:t>, but not including, the next minor number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2" name="Shape 190"/>
          <p:cNvSpPr txBox="1"/>
          <p:nvPr/>
        </p:nvSpPr>
        <p:spPr>
          <a:xfrm>
            <a:off x="1053509" y="4181885"/>
            <a:ext cx="7658689" cy="40360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“redux”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“~3.5.2” </a:t>
            </a:r>
            <a:r>
              <a:rPr lang="en-US" sz="2000" dirty="0">
                <a:latin typeface="Questrial" panose="020B0604020202020204" charset="0"/>
              </a:rPr>
              <a:t>- version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3.5.7</a:t>
            </a:r>
            <a:r>
              <a:rPr lang="en-US" sz="2000" dirty="0" smtClean="0">
                <a:latin typeface="Questrial" panose="020B0604020202020204" charset="0"/>
              </a:rPr>
              <a:t> </a:t>
            </a:r>
            <a:r>
              <a:rPr lang="en-US" sz="2000" dirty="0">
                <a:latin typeface="Questrial" panose="020B0604020202020204" charset="0"/>
              </a:rPr>
              <a:t>may be installed, but </a:t>
            </a:r>
            <a:r>
              <a:rPr lang="en-US" sz="2000" dirty="0" smtClean="0">
                <a:latin typeface="Questrial" panose="020B0604020202020204" charset="0"/>
              </a:rPr>
              <a:t>not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3.6.0</a:t>
            </a:r>
            <a:endParaRPr lang="en-US" sz="2000" dirty="0">
              <a:latin typeface="Questrial" panose="020B0604020202020204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Shape 83"/>
          <p:cNvSpPr txBox="1"/>
          <p:nvPr/>
        </p:nvSpPr>
        <p:spPr>
          <a:xfrm>
            <a:off x="691370" y="4867012"/>
            <a:ext cx="8020828" cy="167113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&lt;, &gt;, &lt;=, &gt;=</a:t>
            </a:r>
          </a:p>
          <a:p>
            <a:pPr marL="12700" lvl="0">
              <a:buClr>
                <a:srgbClr val="DD8046"/>
              </a:buClr>
              <a:buSzPct val="60344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4" name="Shape 190"/>
          <p:cNvSpPr txBox="1"/>
          <p:nvPr/>
        </p:nvSpPr>
        <p:spPr>
          <a:xfrm>
            <a:off x="1053508" y="5489331"/>
            <a:ext cx="7658689" cy="40360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</a:t>
            </a:r>
            <a:r>
              <a:rPr lang="en-US" sz="2000" b="1" dirty="0" err="1" smtClean="0">
                <a:solidFill>
                  <a:srgbClr val="7030A0"/>
                </a:solidFill>
                <a:latin typeface="Questrial" panose="020B0604020202020204" charset="0"/>
              </a:rPr>
              <a:t>lodash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“&lt;3.5.2” </a:t>
            </a:r>
            <a:r>
              <a:rPr lang="en-US" sz="2000" dirty="0" smtClean="0">
                <a:latin typeface="Questrial" panose="020B0604020202020204" charset="0"/>
              </a:rPr>
              <a:t>– must be less than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3.5.2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78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516423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init</a:t>
            </a:r>
            <a:r>
              <a:rPr lang="en-US" sz="2600" dirty="0" smtClean="0">
                <a:latin typeface="Questrial" panose="020B0604020202020204" charset="0"/>
              </a:rPr>
              <a:t> - Creates a package in the current project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  <a:cs typeface="Arial" panose="020B0604020202020204" pitchFamily="3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  <a:cs typeface="Arial" panose="020B0604020202020204" pitchFamily="34" charset="0"/>
              </a:rPr>
              <a:t>i</a:t>
            </a: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nstall - </a:t>
            </a: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>
                <a:latin typeface="Questrial" panose="020B0604020202020204" charset="0"/>
              </a:rPr>
              <a:t> </a:t>
            </a:r>
            <a:r>
              <a:rPr lang="en-US" sz="2200" dirty="0" smtClean="0">
                <a:latin typeface="Questrial" panose="020B0604020202020204" charset="0"/>
              </a:rPr>
              <a:t>                            Install all dependencies in </a:t>
            </a:r>
            <a:r>
              <a:rPr lang="en-US" sz="2200" dirty="0" err="1" smtClean="0">
                <a:latin typeface="Questrial" panose="020B0604020202020204" charset="0"/>
              </a:rPr>
              <a:t>package.json</a:t>
            </a:r>
            <a:endParaRPr lang="en-US" sz="2200" dirty="0" smtClean="0">
              <a:latin typeface="Questrial" panose="020B0604020202020204" charset="0"/>
            </a:endParaRP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 smtClean="0">
                <a:latin typeface="Questrial" panose="020B0604020202020204" charset="0"/>
              </a:rPr>
              <a:t>			Install and update </a:t>
            </a:r>
            <a:r>
              <a:rPr lang="en-US" sz="2200" dirty="0" err="1" smtClean="0">
                <a:latin typeface="Questrial" panose="020B0604020202020204" charset="0"/>
              </a:rPr>
              <a:t>package.json</a:t>
            </a:r>
            <a:endParaRPr lang="en-US" sz="2200" dirty="0" smtClean="0">
              <a:latin typeface="Questrial" panose="020B0604020202020204" charset="0"/>
            </a:endParaRP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 smtClean="0">
                <a:latin typeface="Questrial" panose="020B0604020202020204" charset="0"/>
              </a:rPr>
              <a:t>     </a:t>
            </a:r>
            <a:r>
              <a:rPr lang="en-US" sz="2200" i="1" dirty="0" smtClean="0">
                <a:latin typeface="Questrial" panose="020B0604020202020204" charset="0"/>
              </a:rPr>
              <a:t>Staring from v 5 </a:t>
            </a:r>
            <a:r>
              <a:rPr lang="en-US" sz="2200" i="1" dirty="0" smtClean="0">
                <a:solidFill>
                  <a:srgbClr val="0070C0"/>
                </a:solidFill>
                <a:latin typeface="Questrial" panose="020B0604020202020204" charset="0"/>
              </a:rPr>
              <a:t>--save </a:t>
            </a:r>
            <a:r>
              <a:rPr lang="en-US" sz="2200" i="1" dirty="0" smtClean="0">
                <a:latin typeface="Questrial" panose="020B0604020202020204" charset="0"/>
              </a:rPr>
              <a:t>is default</a:t>
            </a: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 smtClean="0">
                <a:latin typeface="Questrial" panose="020B0604020202020204" charset="0"/>
              </a:rPr>
              <a:t>                                               Install globally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uninstall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  <a:cs typeface="Arial" panose="020B0604020202020204" pitchFamily="34" charset="0"/>
              </a:rPr>
              <a:t>u</a:t>
            </a: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pdate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All installed packages to latest version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Install missing ones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7" name="Shape 190"/>
          <p:cNvSpPr txBox="1"/>
          <p:nvPr/>
        </p:nvSpPr>
        <p:spPr>
          <a:xfrm>
            <a:off x="1035404" y="2104201"/>
            <a:ext cx="1182695" cy="338666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init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35404" y="3069089"/>
            <a:ext cx="1300390" cy="338666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install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190"/>
          <p:cNvSpPr txBox="1"/>
          <p:nvPr/>
        </p:nvSpPr>
        <p:spPr>
          <a:xfrm>
            <a:off x="1035404" y="3507785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install react --save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90"/>
          <p:cNvSpPr txBox="1"/>
          <p:nvPr/>
        </p:nvSpPr>
        <p:spPr>
          <a:xfrm>
            <a:off x="1035404" y="438049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install  jest -g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69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292051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update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All installed packages to latest version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Install missing ones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0" name="Shape 190"/>
          <p:cNvSpPr txBox="1"/>
          <p:nvPr/>
        </p:nvSpPr>
        <p:spPr>
          <a:xfrm>
            <a:off x="1035404" y="305511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update</a:t>
            </a:r>
            <a:endParaRPr lang="en-US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90"/>
          <p:cNvSpPr txBox="1"/>
          <p:nvPr/>
        </p:nvSpPr>
        <p:spPr>
          <a:xfrm>
            <a:off x="1035404" y="4036468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update jest -g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" name="Shape 190"/>
          <p:cNvSpPr txBox="1"/>
          <p:nvPr/>
        </p:nvSpPr>
        <p:spPr>
          <a:xfrm>
            <a:off x="1035404" y="353907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update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react 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Shape 83"/>
          <p:cNvSpPr txBox="1"/>
          <p:nvPr/>
        </p:nvSpPr>
        <p:spPr>
          <a:xfrm>
            <a:off x="691370" y="4646673"/>
            <a:ext cx="8099545" cy="2042294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ls ( alias list )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List all installed locally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List all ‘react’ packages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 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4" name="Shape 190"/>
          <p:cNvSpPr txBox="1"/>
          <p:nvPr/>
        </p:nvSpPr>
        <p:spPr>
          <a:xfrm>
            <a:off x="1035404" y="5220963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ls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90"/>
          <p:cNvSpPr txBox="1"/>
          <p:nvPr/>
        </p:nvSpPr>
        <p:spPr>
          <a:xfrm>
            <a:off x="1035404" y="563696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ls react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90"/>
          <p:cNvSpPr txBox="1"/>
          <p:nvPr/>
        </p:nvSpPr>
        <p:spPr>
          <a:xfrm>
            <a:off x="1035404" y="6052961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list jest -g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230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</a:t>
            </a:r>
            <a:r>
              <a:rPr lang="en-US" sz="3800" dirty="0"/>
              <a:t>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start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Runs a command specified in ‘scripts’ 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If not exists runs ‘node server.js’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repo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Opens ‘react’ repo in </a:t>
            </a:r>
            <a:r>
              <a:rPr lang="en-US" sz="2200" dirty="0" err="1" smtClean="0">
                <a:latin typeface="Questrial" panose="020B0604020202020204" charset="0"/>
              </a:rPr>
              <a:t>github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home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                                   Opens ‘react’ </a:t>
            </a:r>
            <a:r>
              <a:rPr lang="en-US" sz="2200" dirty="0" smtClean="0">
                <a:latin typeface="Questrial" panose="020B0604020202020204" charset="0"/>
              </a:rPr>
              <a:t>home page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dedupe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attempts to </a:t>
            </a:r>
            <a:r>
              <a:rPr lang="en-US" sz="2200" dirty="0" smtClean="0">
                <a:latin typeface="Questrial" panose="020B0604020202020204" charset="0"/>
              </a:rPr>
              <a:t>simplify local dependency tree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7" name="Shape 190"/>
          <p:cNvSpPr txBox="1"/>
          <p:nvPr/>
        </p:nvSpPr>
        <p:spPr>
          <a:xfrm>
            <a:off x="1014423" y="3395081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repo react</a:t>
            </a:r>
            <a:endParaRPr lang="en-US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40081" y="4317030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home react</a:t>
            </a:r>
            <a:endParaRPr lang="en-US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817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7780783" cy="462256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Motivation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/>
                <a:ea typeface="Questrial"/>
                <a:cs typeface="Questrial"/>
                <a:sym typeface="Questrial"/>
              </a:rPr>
              <a:t>Modules &amp; packages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Dependencies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/>
                <a:ea typeface="Questrial"/>
                <a:cs typeface="Questrial"/>
                <a:sym typeface="Questrial"/>
              </a:rPr>
              <a:t>Package.json</a:t>
            </a:r>
            <a:endParaRPr lang="en-US" sz="2600" dirty="0" smtClean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Package managers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/>
                <a:ea typeface="Questrial"/>
                <a:cs typeface="Questrial"/>
                <a:sym typeface="Questrial"/>
              </a:rPr>
              <a:t>npm</a:t>
            </a:r>
            <a:endParaRPr lang="en-US" sz="2600" dirty="0" smtClean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</a:t>
            </a:r>
            <a:r>
              <a:rPr lang="en-US" sz="3800" dirty="0"/>
              <a:t>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start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Runs a command specified in ‘scripts’ 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If not exists runs ‘node server.js’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repo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Opens ‘react’ repo in </a:t>
            </a:r>
            <a:r>
              <a:rPr lang="en-US" sz="2200" dirty="0" err="1" smtClean="0">
                <a:latin typeface="Questrial" panose="020B0604020202020204" charset="0"/>
              </a:rPr>
              <a:t>github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home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                                   Opens ‘react’ </a:t>
            </a:r>
            <a:r>
              <a:rPr lang="en-US" sz="2200" dirty="0" smtClean="0">
                <a:latin typeface="Questrial" panose="020B0604020202020204" charset="0"/>
              </a:rPr>
              <a:t>home page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1014423" y="3395081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repo react</a:t>
            </a:r>
            <a:endParaRPr lang="en-US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40081" y="4317030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home react</a:t>
            </a:r>
            <a:endParaRPr lang="en-US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777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</a:t>
            </a:r>
            <a:r>
              <a:rPr lang="en-US" sz="3800" dirty="0"/>
              <a:t>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533326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dedupe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attempts to </a:t>
            </a:r>
            <a:r>
              <a:rPr lang="en-US" sz="2200" dirty="0" smtClean="0">
                <a:latin typeface="Questrial" panose="020B0604020202020204" charset="0"/>
              </a:rPr>
              <a:t>simplify local dependency tree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The dependency tree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will resolve to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1" name="Shape 190"/>
          <p:cNvSpPr txBox="1"/>
          <p:nvPr/>
        </p:nvSpPr>
        <p:spPr>
          <a:xfrm>
            <a:off x="1040079" y="2929860"/>
            <a:ext cx="4757228" cy="1723621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/>
              <a:t>	</a:t>
            </a:r>
            <a:r>
              <a:rPr lang="en-US" dirty="0" smtClean="0">
                <a:latin typeface="Questrial" panose="020B0604020202020204" charset="0"/>
              </a:rPr>
              <a:t>          </a:t>
            </a:r>
            <a:r>
              <a:rPr lang="en-US" sz="2000" dirty="0" smtClean="0">
                <a:latin typeface="Questrial" panose="020B0604020202020204" charset="0"/>
              </a:rPr>
              <a:t>app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├──foo </a:t>
            </a:r>
            <a:r>
              <a:rPr lang="en-US" sz="1800" dirty="0">
                <a:solidFill>
                  <a:srgbClr val="00B050"/>
                </a:solidFill>
              </a:rPr>
              <a:t>&lt;-- depends on </a:t>
            </a:r>
            <a:r>
              <a:rPr lang="en-US" sz="1800" dirty="0">
                <a:solidFill>
                  <a:srgbClr val="00B050"/>
                </a:solidFill>
                <a:latin typeface="Questrial" panose="020B0604020202020204" charset="0"/>
              </a:rPr>
              <a:t>who</a:t>
            </a:r>
            <a:r>
              <a:rPr lang="en-US" sz="1800" dirty="0" smtClean="0">
                <a:solidFill>
                  <a:srgbClr val="00B050"/>
                </a:solidFill>
              </a:rPr>
              <a:t>@1.0.x</a:t>
            </a:r>
            <a:endParaRPr lang="en-US" sz="1800" dirty="0" smtClean="0">
              <a:solidFill>
                <a:srgbClr val="00B050"/>
              </a:solidFill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	 </a:t>
            </a:r>
            <a:r>
              <a:rPr lang="en-US" sz="2000" dirty="0" smtClean="0">
                <a:latin typeface="Questrial" panose="020B0604020202020204" charset="0"/>
              </a:rPr>
              <a:t>        </a:t>
            </a:r>
            <a:r>
              <a:rPr lang="he-IL" sz="2000" dirty="0" smtClean="0"/>
              <a:t>│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Questrial" panose="020B0604020202020204" charset="0"/>
              </a:rPr>
              <a:t>    └──who@1.0.3 </a:t>
            </a: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 </a:t>
            </a:r>
            <a:r>
              <a:rPr lang="en-US" sz="2000" dirty="0" smtClean="0">
                <a:latin typeface="Questrial" panose="020B0604020202020204" charset="0"/>
              </a:rPr>
              <a:t>        └──goo</a:t>
            </a:r>
            <a:r>
              <a:rPr lang="en-US" sz="1800" dirty="0" smtClean="0">
                <a:solidFill>
                  <a:srgbClr val="00B050"/>
                </a:solidFill>
              </a:rPr>
              <a:t>&lt;-- </a:t>
            </a:r>
            <a:r>
              <a:rPr lang="en-US" sz="1800" dirty="0">
                <a:solidFill>
                  <a:srgbClr val="00B050"/>
                </a:solidFill>
              </a:rPr>
              <a:t>depends on </a:t>
            </a:r>
            <a:r>
              <a:rPr lang="en-US" sz="1800" dirty="0">
                <a:solidFill>
                  <a:srgbClr val="00B050"/>
                </a:solidFill>
                <a:latin typeface="Questrial" panose="020B0604020202020204" charset="0"/>
              </a:rPr>
              <a:t>who</a:t>
            </a:r>
            <a:r>
              <a:rPr lang="en-US" sz="1800" dirty="0" smtClean="0">
                <a:solidFill>
                  <a:srgbClr val="00B050"/>
                </a:solidFill>
              </a:rPr>
              <a:t>@~</a:t>
            </a:r>
            <a:r>
              <a:rPr lang="en-US" sz="1800" dirty="0">
                <a:solidFill>
                  <a:srgbClr val="00B050"/>
                </a:solidFill>
              </a:rPr>
              <a:t>1.0.9 </a:t>
            </a:r>
            <a:endParaRPr lang="en-US" sz="1800" dirty="0" smtClean="0">
              <a:solidFill>
                <a:srgbClr val="00B050"/>
              </a:solidFill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	   </a:t>
            </a:r>
            <a:r>
              <a:rPr lang="en-US" sz="2000" dirty="0" smtClean="0">
                <a:solidFill>
                  <a:schemeClr val="tx1"/>
                </a:solidFill>
                <a:latin typeface="Questrial" panose="020B0604020202020204" charset="0"/>
              </a:rPr>
              <a:t>└──who@1.0.10 </a:t>
            </a:r>
          </a:p>
        </p:txBody>
      </p:sp>
      <p:sp>
        <p:nvSpPr>
          <p:cNvPr id="12" name="Shape 190"/>
          <p:cNvSpPr txBox="1"/>
          <p:nvPr/>
        </p:nvSpPr>
        <p:spPr>
          <a:xfrm>
            <a:off x="1040079" y="5381637"/>
            <a:ext cx="4757228" cy="1353938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/>
              <a:t>	</a:t>
            </a:r>
            <a:r>
              <a:rPr lang="en-US" dirty="0" smtClean="0">
                <a:latin typeface="Questrial" panose="020B0604020202020204" charset="0"/>
              </a:rPr>
              <a:t>          </a:t>
            </a:r>
            <a:r>
              <a:rPr lang="en-US" sz="2000" dirty="0" smtClean="0">
                <a:latin typeface="Questrial" panose="020B0604020202020204" charset="0"/>
              </a:rPr>
              <a:t>app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├──foo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119379" marR="114935" lvl="0" indent="-5079">
              <a:buSzPct val="25000"/>
            </a:pPr>
            <a:r>
              <a:rPr lang="en-US" sz="1800" dirty="0" smtClean="0">
                <a:latin typeface="Questrial" panose="020B0604020202020204" charset="0"/>
              </a:rPr>
              <a:t>          </a:t>
            </a:r>
            <a:r>
              <a:rPr lang="en-US" sz="2000" dirty="0" smtClean="0">
                <a:latin typeface="Questrial" panose="020B0604020202020204" charset="0"/>
              </a:rPr>
              <a:t>├──goo</a:t>
            </a:r>
            <a:endParaRPr lang="en-US" sz="2000" dirty="0" smtClean="0">
              <a:solidFill>
                <a:srgbClr val="00B050"/>
              </a:solidFill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└──</a:t>
            </a:r>
            <a:r>
              <a:rPr lang="en-US" sz="2000" dirty="0" smtClean="0">
                <a:solidFill>
                  <a:schemeClr val="tx1"/>
                </a:solidFill>
                <a:latin typeface="Questrial" panose="020B0604020202020204" charset="0"/>
              </a:rPr>
              <a:t>who@1.0.10</a:t>
            </a:r>
          </a:p>
        </p:txBody>
      </p:sp>
    </p:spTree>
    <p:extLst>
      <p:ext uri="{BB962C8B-B14F-4D97-AF65-F5344CB8AC3E}">
        <p14:creationId xmlns:p14="http://schemas.microsoft.com/office/powerpoint/2010/main" val="15504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lock files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Version ranges may cause installation </a:t>
            </a:r>
            <a:r>
              <a:rPr lang="en-US" sz="2600" dirty="0" smtClean="0">
                <a:latin typeface="Questrial" panose="020B0604020202020204" charset="0"/>
              </a:rPr>
              <a:t>anomalies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Newer dependency versions from last </a:t>
            </a:r>
            <a:r>
              <a:rPr lang="en-US" sz="2200" dirty="0" smtClean="0">
                <a:latin typeface="Questrial" panose="020B0604020202020204" charset="0"/>
              </a:rPr>
              <a:t>install might </a:t>
            </a:r>
            <a:r>
              <a:rPr lang="en-US" sz="2200" dirty="0">
                <a:latin typeface="Questrial" panose="020B0604020202020204" charset="0"/>
              </a:rPr>
              <a:t>exist 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Different </a:t>
            </a: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versions might resolve </a:t>
            </a:r>
            <a:r>
              <a:rPr lang="en-US" sz="2200" dirty="0" err="1" smtClean="0">
                <a:latin typeface="Questrial" panose="020B0604020202020204" charset="0"/>
              </a:rPr>
              <a:t>slighty</a:t>
            </a:r>
            <a:r>
              <a:rPr lang="en-US" sz="2200" dirty="0" smtClean="0">
                <a:latin typeface="Questrial" panose="020B0604020202020204" charset="0"/>
              </a:rPr>
              <a:t> differently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One user might have a different tree from another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Need a way to settle this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emits </a:t>
            </a: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package-</a:t>
            </a:r>
            <a:r>
              <a:rPr lang="en-US" sz="2600" dirty="0" err="1" smtClean="0">
                <a:solidFill>
                  <a:srgbClr val="0070C0"/>
                </a:solidFill>
                <a:latin typeface="Questrial" panose="020B0604020202020204" charset="0"/>
              </a:rPr>
              <a:t>lock.json</a:t>
            </a:r>
            <a:r>
              <a:rPr lang="en-US" sz="2600" dirty="0" smtClean="0">
                <a:latin typeface="Questrial" panose="020B0604020202020204" charset="0"/>
              </a:rPr>
              <a:t> while installing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Starting from v5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holds an </a:t>
            </a:r>
            <a:r>
              <a:rPr lang="en-US" sz="2600" b="1" dirty="0">
                <a:latin typeface="Questrial" panose="020B0604020202020204" charset="0"/>
              </a:rPr>
              <a:t>exact</a:t>
            </a:r>
            <a:r>
              <a:rPr lang="en-US" sz="2600" dirty="0">
                <a:latin typeface="Questrial" panose="020B0604020202020204" charset="0"/>
              </a:rPr>
              <a:t> and </a:t>
            </a:r>
            <a:r>
              <a:rPr lang="en-US" sz="2600" b="1" dirty="0">
                <a:latin typeface="Questrial" panose="020B0604020202020204" charset="0"/>
              </a:rPr>
              <a:t>reproducible</a:t>
            </a:r>
            <a:r>
              <a:rPr lang="en-US" sz="2600" dirty="0">
                <a:latin typeface="Questrial" panose="020B0604020202020204" charset="0"/>
              </a:rPr>
              <a:t> </a:t>
            </a:r>
            <a:r>
              <a:rPr lang="en-US" sz="2600" dirty="0" err="1">
                <a:latin typeface="Questrial" panose="020B0604020202020204" charset="0"/>
              </a:rPr>
              <a:t>node</a:t>
            </a:r>
            <a:r>
              <a:rPr lang="en-US" sz="2600" dirty="0" err="1">
                <a:latin typeface="+mn-lt"/>
              </a:rPr>
              <a:t>_</a:t>
            </a:r>
            <a:r>
              <a:rPr lang="en-US" sz="2600" dirty="0" err="1">
                <a:latin typeface="Questrial" panose="020B0604020202020204" charset="0"/>
              </a:rPr>
              <a:t>modules</a:t>
            </a:r>
            <a:r>
              <a:rPr lang="en-US" sz="2600" dirty="0">
                <a:latin typeface="Questrial" panose="020B0604020202020204" charset="0"/>
              </a:rPr>
              <a:t> </a:t>
            </a:r>
            <a:r>
              <a:rPr lang="en-US" sz="2600" dirty="0" smtClean="0">
                <a:latin typeface="Questrial" panose="020B0604020202020204" charset="0"/>
              </a:rPr>
              <a:t>tree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When exists, future installations will differ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Will base on this file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Will not recalculate a tree from </a:t>
            </a:r>
            <a:r>
              <a:rPr lang="en-US" sz="2200" dirty="0" err="1" smtClean="0">
                <a:latin typeface="Questrial" panose="020B0604020202020204" charset="0"/>
              </a:rPr>
              <a:t>package.json</a:t>
            </a:r>
            <a:r>
              <a:rPr lang="en-US" sz="2200" dirty="0" smtClean="0">
                <a:latin typeface="Questrial" panose="020B0604020202020204" charset="0"/>
              </a:rPr>
              <a:t>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Include it in </a:t>
            </a:r>
            <a:r>
              <a:rPr lang="en-US" sz="2600" dirty="0" err="1" smtClean="0">
                <a:latin typeface="Questrial" panose="020B0604020202020204" charset="0"/>
              </a:rPr>
              <a:t>git</a:t>
            </a:r>
            <a:r>
              <a:rPr lang="en-US" sz="2600" dirty="0" smtClean="0">
                <a:latin typeface="Questrial" panose="020B0604020202020204" charset="0"/>
              </a:rPr>
              <a:t> commits!</a:t>
            </a:r>
            <a:endParaRPr lang="en-US" sz="2800" dirty="0">
              <a:solidFill>
                <a:srgbClr val="0070C0"/>
              </a:solidFill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configuring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>
                <a:latin typeface="Questrial" panose="020B0604020202020204" charset="0"/>
              </a:rPr>
              <a:t>Npm</a:t>
            </a:r>
            <a:r>
              <a:rPr lang="en-US" sz="2600" dirty="0">
                <a:latin typeface="Questrial" panose="020B0604020202020204" charset="0"/>
              </a:rPr>
              <a:t> is </a:t>
            </a:r>
            <a:r>
              <a:rPr lang="en-US" sz="2600" dirty="0" smtClean="0">
                <a:latin typeface="Questrial" panose="020B0604020202020204" charset="0"/>
              </a:rPr>
              <a:t>configurable via several sources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commandline</a:t>
            </a:r>
            <a:r>
              <a:rPr lang="en-US" sz="2200" dirty="0" smtClean="0">
                <a:latin typeface="Questrial" panose="020B0604020202020204" charset="0"/>
              </a:rPr>
              <a:t>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environment </a:t>
            </a:r>
            <a:r>
              <a:rPr lang="en-US" sz="2200" dirty="0" smtClean="0">
                <a:latin typeface="Questrial" panose="020B0604020202020204" charset="0"/>
              </a:rPr>
              <a:t>variables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.</a:t>
            </a:r>
            <a:r>
              <a:rPr lang="en-US" sz="2200" dirty="0" err="1">
                <a:latin typeface="Questrial" panose="020B0604020202020204" charset="0"/>
              </a:rPr>
              <a:t>npmrc</a:t>
            </a:r>
            <a:r>
              <a:rPr lang="en-US" sz="2200" dirty="0">
                <a:latin typeface="Questrial" panose="020B0604020202020204" charset="0"/>
              </a:rPr>
              <a:t> files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One user might have a different tree from another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Need a way to settle this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emits </a:t>
            </a: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package-</a:t>
            </a:r>
            <a:r>
              <a:rPr lang="en-US" sz="2600" dirty="0" err="1" smtClean="0">
                <a:solidFill>
                  <a:srgbClr val="0070C0"/>
                </a:solidFill>
                <a:latin typeface="Questrial" panose="020B0604020202020204" charset="0"/>
              </a:rPr>
              <a:t>lock.json</a:t>
            </a:r>
            <a:r>
              <a:rPr lang="en-US" sz="2600" dirty="0" smtClean="0">
                <a:latin typeface="Questrial" panose="020B0604020202020204" charset="0"/>
              </a:rPr>
              <a:t> while installing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Starting from v5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smtClean="0"/>
              <a:t>yarn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</a:t>
            </a:r>
            <a:r>
              <a:rPr lang="en-US" sz="2600" dirty="0">
                <a:latin typeface="Questrial" panose="020B0604020202020204" charset="0"/>
              </a:rPr>
              <a:t>is not the only player in the packaging </a:t>
            </a:r>
            <a:r>
              <a:rPr lang="en-US" sz="2600" dirty="0" smtClean="0">
                <a:latin typeface="Questrial" panose="020B0604020202020204" charset="0"/>
              </a:rPr>
              <a:t>game 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yarn is the newest kid in town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 public use from end of 2016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Developed </a:t>
            </a:r>
            <a:r>
              <a:rPr lang="en-US" sz="2600" dirty="0">
                <a:latin typeface="Questrial" panose="020B0604020202020204" charset="0"/>
              </a:rPr>
              <a:t>by Facebook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To answer performance problems using </a:t>
            </a: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at the time</a:t>
            </a:r>
            <a:endParaRPr lang="en-US" sz="2200" dirty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Utilizes lock files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Installs packages much faster than </a:t>
            </a: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4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Has no independent repository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Uses </a:t>
            </a: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repository as its package </a:t>
            </a:r>
            <a:r>
              <a:rPr lang="en-US" sz="2200" dirty="0" err="1" smtClean="0">
                <a:latin typeface="Questrial" panose="020B0604020202020204" charset="0"/>
              </a:rPr>
              <a:t>intalltion</a:t>
            </a:r>
            <a:r>
              <a:rPr lang="en-US" sz="2200" dirty="0" smtClean="0">
                <a:latin typeface="Questrial" panose="020B0604020202020204" charset="0"/>
              </a:rPr>
              <a:t> source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Was considered by many a better alternative to </a:t>
            </a:r>
            <a:r>
              <a:rPr lang="en-US" sz="2600" dirty="0" err="1" smtClean="0">
                <a:latin typeface="Questrial" panose="020B0604020202020204" charset="0"/>
              </a:rPr>
              <a:t>npm</a:t>
            </a: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smtClean="0"/>
              <a:t>yarn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Version 5 </a:t>
            </a:r>
            <a:r>
              <a:rPr lang="en-US" sz="2600" dirty="0" smtClean="0">
                <a:latin typeface="Questrial" panose="020B0604020202020204" charset="0"/>
              </a:rPr>
              <a:t>changed all that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Much better installation times rival those of yarn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Also utilizes lock files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Better flagging: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--save </a:t>
            </a:r>
            <a:r>
              <a:rPr lang="en-US" sz="2200" dirty="0" smtClean="0">
                <a:latin typeface="Questrial" panose="020B0604020202020204" charset="0"/>
              </a:rPr>
              <a:t>not necessary, as it’s the default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yarn seems to be the “cool newer thing </a:t>
            </a:r>
            <a:r>
              <a:rPr lang="en-US" sz="2200" dirty="0" smtClean="0">
                <a:latin typeface="Questrial" panose="020B0604020202020204" charset="0"/>
              </a:rPr>
              <a:t>Much better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seems to be more than enough</a:t>
            </a: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6768685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/>
              <a:t>Package Resolution at runtime</a:t>
            </a:r>
            <a:endParaRPr lang="en-US" sz="3800" i="0" u="none" strike="noStrike" cap="none" dirty="0">
              <a:solidFill>
                <a:srgbClr val="775F54"/>
              </a:solidFill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Suppose we have</a:t>
            </a: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Questrial" panose="020B0604020202020204" charset="0"/>
              </a:rPr>
              <a:t>A module in </a:t>
            </a:r>
            <a:r>
              <a:rPr lang="en-US" sz="2200" dirty="0" err="1" smtClean="0">
                <a:latin typeface="Questrial" panose="020B0604020202020204" charset="0"/>
              </a:rPr>
              <a:t>node</a:t>
            </a:r>
            <a:r>
              <a:rPr lang="en-US" sz="2200" dirty="0" err="1" smtClean="0">
                <a:latin typeface="+mn-lt"/>
              </a:rPr>
              <a:t>_</a:t>
            </a:r>
            <a:r>
              <a:rPr lang="en-US" sz="2200" dirty="0" err="1" smtClean="0">
                <a:latin typeface="Questrial" panose="020B0604020202020204" charset="0"/>
              </a:rPr>
              <a:t>modules</a:t>
            </a:r>
            <a:r>
              <a:rPr lang="en-US" sz="2200" dirty="0" smtClean="0">
                <a:latin typeface="Questrial" panose="020B0604020202020204" charset="0"/>
              </a:rPr>
              <a:t> called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foobar.js</a:t>
            </a:r>
            <a:r>
              <a:rPr lang="en-US" sz="2200" dirty="0" smtClean="0">
                <a:latin typeface="Questrial" panose="020B0604020202020204" charset="0"/>
              </a:rPr>
              <a:t>, containing</a:t>
            </a: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>
              <a:latin typeface="Questrial" panose="020B0604020202020204" charset="0"/>
            </a:endParaRP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 smtClean="0">
              <a:latin typeface="Questrial" panose="020B0604020202020204" charset="0"/>
            </a:endParaRP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 smtClean="0">
              <a:latin typeface="Questrial" panose="020B0604020202020204" charset="0"/>
            </a:endParaRP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Wingdings" panose="05000000000000000000" pitchFamily="2" charset="2"/>
              <a:buChar char="q"/>
            </a:pPr>
            <a:r>
              <a:rPr lang="en-US" sz="2200" dirty="0">
                <a:latin typeface="Questrial" panose="020B0604020202020204" charset="0"/>
              </a:rPr>
              <a:t>A file called ‘app.js</a:t>
            </a:r>
            <a:r>
              <a:rPr lang="en-US" sz="2200" dirty="0" smtClean="0">
                <a:latin typeface="Questrial" panose="020B0604020202020204" charset="0"/>
              </a:rPr>
              <a:t>’:</a:t>
            </a: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endParaRPr lang="en-US" sz="2200" dirty="0" smtClean="0">
              <a:solidFill>
                <a:srgbClr val="0070C0"/>
              </a:solidFill>
              <a:latin typeface="Questrial" panose="020B0604020202020204" charset="0"/>
            </a:endParaRPr>
          </a:p>
        </p:txBody>
      </p:sp>
      <p:sp>
        <p:nvSpPr>
          <p:cNvPr id="7" name="Shape 190"/>
          <p:cNvSpPr txBox="1"/>
          <p:nvPr/>
        </p:nvSpPr>
        <p:spPr>
          <a:xfrm>
            <a:off x="1378064" y="2577512"/>
            <a:ext cx="2269546" cy="932475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smtClean="0"/>
              <a:t>foo</a:t>
            </a:r>
            <a:r>
              <a:rPr lang="en-US" dirty="0"/>
              <a:t>() {</a:t>
            </a:r>
            <a:endParaRPr lang="en-US" dirty="0"/>
          </a:p>
          <a:p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'bar';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/>
              <a:t>module.exports.foo</a:t>
            </a:r>
            <a:r>
              <a:rPr lang="en-US" dirty="0"/>
              <a:t> = foo;</a:t>
            </a: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378064" y="4209592"/>
            <a:ext cx="3094349" cy="533154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{foo, bar} = require('</a:t>
            </a:r>
            <a:r>
              <a:rPr lang="en-US" dirty="0" err="1"/>
              <a:t>foobar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/>
              <a:t>console.log (foo());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20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6768685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/>
              <a:t>Package Resolution at runtime</a:t>
            </a:r>
            <a:endParaRPr lang="en-US" sz="3800" i="0" u="none" strike="noStrike" cap="none" dirty="0">
              <a:solidFill>
                <a:srgbClr val="775F54"/>
              </a:solidFill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>
                <a:latin typeface="Questrial" panose="020B0604020202020204" charset="0"/>
              </a:rPr>
              <a:t>When we run </a:t>
            </a:r>
            <a:r>
              <a:rPr lang="en-US" sz="2400" dirty="0">
                <a:solidFill>
                  <a:srgbClr val="FF0000"/>
                </a:solidFill>
                <a:latin typeface="Questrial" panose="020B0604020202020204" charset="0"/>
              </a:rPr>
              <a:t>node </a:t>
            </a:r>
            <a:r>
              <a:rPr lang="en-US" sz="2400" dirty="0" smtClean="0">
                <a:solidFill>
                  <a:srgbClr val="FF0000"/>
                </a:solidFill>
                <a:latin typeface="Questrial" panose="020B0604020202020204" charset="0"/>
              </a:rPr>
              <a:t>app.js</a:t>
            </a:r>
            <a:endParaRPr lang="en-US" sz="24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Node loads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app.js</a:t>
            </a:r>
            <a:r>
              <a:rPr lang="en-US" sz="2200" dirty="0">
                <a:latin typeface="Questrial" panose="020B0604020202020204" charset="0"/>
              </a:rPr>
              <a:t>, parses it and </a:t>
            </a:r>
            <a:r>
              <a:rPr lang="en-US" sz="2200" dirty="0" smtClean="0">
                <a:latin typeface="Questrial" panose="020B0604020202020204" charset="0"/>
              </a:rPr>
              <a:t>evaluates it.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It finds the absolute path of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 smtClean="0">
                <a:latin typeface="Questrial" panose="020B0604020202020204" charset="0"/>
              </a:rPr>
              <a:t>.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loads </a:t>
            </a:r>
            <a:r>
              <a:rPr lang="en-US" sz="2200" dirty="0">
                <a:latin typeface="Questrial" panose="020B0604020202020204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>
                <a:latin typeface="Questrial" panose="020B0604020202020204" charset="0"/>
              </a:rPr>
              <a:t> into memory.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wraps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>
                <a:latin typeface="Questrial" panose="020B0604020202020204" charset="0"/>
              </a:rPr>
              <a:t> giving it its private scope</a:t>
            </a:r>
            <a:r>
              <a:rPr lang="en-US" sz="2200" dirty="0" smtClean="0">
                <a:latin typeface="Questrial" panose="020B0604020202020204" charset="0"/>
              </a:rPr>
              <a:t>.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evaluates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>
                <a:latin typeface="Questrial" panose="020B0604020202020204" charset="0"/>
              </a:rPr>
              <a:t> 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assigns the return value </a:t>
            </a:r>
            <a:r>
              <a:rPr lang="en-US" sz="2200" dirty="0" smtClean="0">
                <a:latin typeface="Questrial" panose="020B0604020202020204" charset="0"/>
              </a:rPr>
              <a:t>in ‘exports’ in first code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to the ‘require’ in 2</a:t>
            </a:r>
            <a:r>
              <a:rPr lang="en-US" sz="2200" baseline="30000" dirty="0" smtClean="0">
                <a:latin typeface="Questrial" panose="020B0604020202020204" charset="0"/>
              </a:rPr>
              <a:t>nd</a:t>
            </a:r>
            <a:r>
              <a:rPr lang="en-US" sz="2200" dirty="0" smtClean="0">
                <a:latin typeface="Questrial" panose="020B0604020202020204" charset="0"/>
              </a:rPr>
              <a:t> code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it caches the result for reuse </a:t>
            </a:r>
            <a:endParaRPr lang="en-US" sz="22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r>
              <a:rPr lang="en-US" sz="2200" dirty="0" smtClean="0">
                <a:latin typeface="Questrial" panose="020B0604020202020204" charset="0"/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2157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Motivation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109322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Users and modules are growing in immense rate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Need a reliable packaging mechanism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02" y="2618800"/>
            <a:ext cx="5845663" cy="4100988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2679730" y="2993462"/>
            <a:ext cx="4627310" cy="3841904"/>
          </a:xfrm>
          <a:custGeom>
            <a:avLst/>
            <a:gdLst>
              <a:gd name="connsiteX0" fmla="*/ 2471692 w 4627310"/>
              <a:gd name="connsiteY0" fmla="*/ 818047 h 3841904"/>
              <a:gd name="connsiteX1" fmla="*/ 3223129 w 4627310"/>
              <a:gd name="connsiteY1" fmla="*/ 292946 h 3841904"/>
              <a:gd name="connsiteX2" fmla="*/ 3277450 w 4627310"/>
              <a:gd name="connsiteY2" fmla="*/ 247679 h 3841904"/>
              <a:gd name="connsiteX3" fmla="*/ 3331771 w 4627310"/>
              <a:gd name="connsiteY3" fmla="*/ 211465 h 3841904"/>
              <a:gd name="connsiteX4" fmla="*/ 3358931 w 4627310"/>
              <a:gd name="connsiteY4" fmla="*/ 184304 h 3841904"/>
              <a:gd name="connsiteX5" fmla="*/ 3413252 w 4627310"/>
              <a:gd name="connsiteY5" fmla="*/ 166197 h 3841904"/>
              <a:gd name="connsiteX6" fmla="*/ 3476626 w 4627310"/>
              <a:gd name="connsiteY6" fmla="*/ 129984 h 3841904"/>
              <a:gd name="connsiteX7" fmla="*/ 3503787 w 4627310"/>
              <a:gd name="connsiteY7" fmla="*/ 111877 h 3841904"/>
              <a:gd name="connsiteX8" fmla="*/ 3558108 w 4627310"/>
              <a:gd name="connsiteY8" fmla="*/ 93770 h 3841904"/>
              <a:gd name="connsiteX9" fmla="*/ 3585268 w 4627310"/>
              <a:gd name="connsiteY9" fmla="*/ 84716 h 3841904"/>
              <a:gd name="connsiteX10" fmla="*/ 3630535 w 4627310"/>
              <a:gd name="connsiteY10" fmla="*/ 75663 h 3841904"/>
              <a:gd name="connsiteX11" fmla="*/ 3657696 w 4627310"/>
              <a:gd name="connsiteY11" fmla="*/ 66609 h 3841904"/>
              <a:gd name="connsiteX12" fmla="*/ 3748230 w 4627310"/>
              <a:gd name="connsiteY12" fmla="*/ 48502 h 3841904"/>
              <a:gd name="connsiteX13" fmla="*/ 3829712 w 4627310"/>
              <a:gd name="connsiteY13" fmla="*/ 30395 h 3841904"/>
              <a:gd name="connsiteX14" fmla="*/ 3920246 w 4627310"/>
              <a:gd name="connsiteY14" fmla="*/ 21342 h 3841904"/>
              <a:gd name="connsiteX15" fmla="*/ 4200904 w 4627310"/>
              <a:gd name="connsiteY15" fmla="*/ 21342 h 3841904"/>
              <a:gd name="connsiteX16" fmla="*/ 4228064 w 4627310"/>
              <a:gd name="connsiteY16" fmla="*/ 39449 h 3841904"/>
              <a:gd name="connsiteX17" fmla="*/ 4309545 w 4627310"/>
              <a:gd name="connsiteY17" fmla="*/ 75663 h 3841904"/>
              <a:gd name="connsiteX18" fmla="*/ 4354813 w 4627310"/>
              <a:gd name="connsiteY18" fmla="*/ 102823 h 3841904"/>
              <a:gd name="connsiteX19" fmla="*/ 4372920 w 4627310"/>
              <a:gd name="connsiteY19" fmla="*/ 129984 h 3841904"/>
              <a:gd name="connsiteX20" fmla="*/ 4445347 w 4627310"/>
              <a:gd name="connsiteY20" fmla="*/ 175251 h 3841904"/>
              <a:gd name="connsiteX21" fmla="*/ 4472508 w 4627310"/>
              <a:gd name="connsiteY21" fmla="*/ 211465 h 3841904"/>
              <a:gd name="connsiteX22" fmla="*/ 4526828 w 4627310"/>
              <a:gd name="connsiteY22" fmla="*/ 256732 h 3841904"/>
              <a:gd name="connsiteX23" fmla="*/ 4553989 w 4627310"/>
              <a:gd name="connsiteY23" fmla="*/ 311053 h 3841904"/>
              <a:gd name="connsiteX24" fmla="*/ 4572096 w 4627310"/>
              <a:gd name="connsiteY24" fmla="*/ 365374 h 3841904"/>
              <a:gd name="connsiteX25" fmla="*/ 4590203 w 4627310"/>
              <a:gd name="connsiteY25" fmla="*/ 401588 h 3841904"/>
              <a:gd name="connsiteX26" fmla="*/ 4599256 w 4627310"/>
              <a:gd name="connsiteY26" fmla="*/ 428748 h 3841904"/>
              <a:gd name="connsiteX27" fmla="*/ 4617363 w 4627310"/>
              <a:gd name="connsiteY27" fmla="*/ 474015 h 3841904"/>
              <a:gd name="connsiteX28" fmla="*/ 4617363 w 4627310"/>
              <a:gd name="connsiteY28" fmla="*/ 646031 h 3841904"/>
              <a:gd name="connsiteX29" fmla="*/ 4599256 w 4627310"/>
              <a:gd name="connsiteY29" fmla="*/ 673191 h 3841904"/>
              <a:gd name="connsiteX30" fmla="*/ 4581149 w 4627310"/>
              <a:gd name="connsiteY30" fmla="*/ 709405 h 3841904"/>
              <a:gd name="connsiteX31" fmla="*/ 4563042 w 4627310"/>
              <a:gd name="connsiteY31" fmla="*/ 763726 h 3841904"/>
              <a:gd name="connsiteX32" fmla="*/ 4517775 w 4627310"/>
              <a:gd name="connsiteY32" fmla="*/ 836154 h 3841904"/>
              <a:gd name="connsiteX33" fmla="*/ 4499668 w 4627310"/>
              <a:gd name="connsiteY33" fmla="*/ 872368 h 3841904"/>
              <a:gd name="connsiteX34" fmla="*/ 4490615 w 4627310"/>
              <a:gd name="connsiteY34" fmla="*/ 899528 h 3841904"/>
              <a:gd name="connsiteX35" fmla="*/ 4454401 w 4627310"/>
              <a:gd name="connsiteY35" fmla="*/ 971956 h 3841904"/>
              <a:gd name="connsiteX36" fmla="*/ 4445347 w 4627310"/>
              <a:gd name="connsiteY36" fmla="*/ 999116 h 3841904"/>
              <a:gd name="connsiteX37" fmla="*/ 4418187 w 4627310"/>
              <a:gd name="connsiteY37" fmla="*/ 1026277 h 3841904"/>
              <a:gd name="connsiteX38" fmla="*/ 4400080 w 4627310"/>
              <a:gd name="connsiteY38" fmla="*/ 1080597 h 3841904"/>
              <a:gd name="connsiteX39" fmla="*/ 4354813 w 4627310"/>
              <a:gd name="connsiteY39" fmla="*/ 1153025 h 3841904"/>
              <a:gd name="connsiteX40" fmla="*/ 4345759 w 4627310"/>
              <a:gd name="connsiteY40" fmla="*/ 1180186 h 3841904"/>
              <a:gd name="connsiteX41" fmla="*/ 4327652 w 4627310"/>
              <a:gd name="connsiteY41" fmla="*/ 1216399 h 3841904"/>
              <a:gd name="connsiteX42" fmla="*/ 4318599 w 4627310"/>
              <a:gd name="connsiteY42" fmla="*/ 1243560 h 3841904"/>
              <a:gd name="connsiteX43" fmla="*/ 4291438 w 4627310"/>
              <a:gd name="connsiteY43" fmla="*/ 1279774 h 3841904"/>
              <a:gd name="connsiteX44" fmla="*/ 4255224 w 4627310"/>
              <a:gd name="connsiteY44" fmla="*/ 1343148 h 3841904"/>
              <a:gd name="connsiteX45" fmla="*/ 4246171 w 4627310"/>
              <a:gd name="connsiteY45" fmla="*/ 1370308 h 3841904"/>
              <a:gd name="connsiteX46" fmla="*/ 4209957 w 4627310"/>
              <a:gd name="connsiteY46" fmla="*/ 1424629 h 3841904"/>
              <a:gd name="connsiteX47" fmla="*/ 4173743 w 4627310"/>
              <a:gd name="connsiteY47" fmla="*/ 1488003 h 3841904"/>
              <a:gd name="connsiteX48" fmla="*/ 4164690 w 4627310"/>
              <a:gd name="connsiteY48" fmla="*/ 1515164 h 3841904"/>
              <a:gd name="connsiteX49" fmla="*/ 4128476 w 4627310"/>
              <a:gd name="connsiteY49" fmla="*/ 1569485 h 3841904"/>
              <a:gd name="connsiteX50" fmla="*/ 4101316 w 4627310"/>
              <a:gd name="connsiteY50" fmla="*/ 1623805 h 3841904"/>
              <a:gd name="connsiteX51" fmla="*/ 4074155 w 4627310"/>
              <a:gd name="connsiteY51" fmla="*/ 1650966 h 3841904"/>
              <a:gd name="connsiteX52" fmla="*/ 4037941 w 4627310"/>
              <a:gd name="connsiteY52" fmla="*/ 1705287 h 3841904"/>
              <a:gd name="connsiteX53" fmla="*/ 4001727 w 4627310"/>
              <a:gd name="connsiteY53" fmla="*/ 1741500 h 3841904"/>
              <a:gd name="connsiteX54" fmla="*/ 3938353 w 4627310"/>
              <a:gd name="connsiteY54" fmla="*/ 1813928 h 3841904"/>
              <a:gd name="connsiteX55" fmla="*/ 3893086 w 4627310"/>
              <a:gd name="connsiteY55" fmla="*/ 1877302 h 3841904"/>
              <a:gd name="connsiteX56" fmla="*/ 3865925 w 4627310"/>
              <a:gd name="connsiteY56" fmla="*/ 1904463 h 3841904"/>
              <a:gd name="connsiteX57" fmla="*/ 3847819 w 4627310"/>
              <a:gd name="connsiteY57" fmla="*/ 1940677 h 3841904"/>
              <a:gd name="connsiteX58" fmla="*/ 3820658 w 4627310"/>
              <a:gd name="connsiteY58" fmla="*/ 1967837 h 3841904"/>
              <a:gd name="connsiteX59" fmla="*/ 3802551 w 4627310"/>
              <a:gd name="connsiteY59" fmla="*/ 1994997 h 3841904"/>
              <a:gd name="connsiteX60" fmla="*/ 3775391 w 4627310"/>
              <a:gd name="connsiteY60" fmla="*/ 2022158 h 3841904"/>
              <a:gd name="connsiteX61" fmla="*/ 3757284 w 4627310"/>
              <a:gd name="connsiteY61" fmla="*/ 2049318 h 3841904"/>
              <a:gd name="connsiteX62" fmla="*/ 3730123 w 4627310"/>
              <a:gd name="connsiteY62" fmla="*/ 2085532 h 3841904"/>
              <a:gd name="connsiteX63" fmla="*/ 3702963 w 4627310"/>
              <a:gd name="connsiteY63" fmla="*/ 2112692 h 3841904"/>
              <a:gd name="connsiteX64" fmla="*/ 3666749 w 4627310"/>
              <a:gd name="connsiteY64" fmla="*/ 2157960 h 3841904"/>
              <a:gd name="connsiteX65" fmla="*/ 3603375 w 4627310"/>
              <a:gd name="connsiteY65" fmla="*/ 2221334 h 3841904"/>
              <a:gd name="connsiteX66" fmla="*/ 3549054 w 4627310"/>
              <a:gd name="connsiteY66" fmla="*/ 2257548 h 3841904"/>
              <a:gd name="connsiteX67" fmla="*/ 3476626 w 4627310"/>
              <a:gd name="connsiteY67" fmla="*/ 2339029 h 3841904"/>
              <a:gd name="connsiteX68" fmla="*/ 3449466 w 4627310"/>
              <a:gd name="connsiteY68" fmla="*/ 2366189 h 3841904"/>
              <a:gd name="connsiteX69" fmla="*/ 3431359 w 4627310"/>
              <a:gd name="connsiteY69" fmla="*/ 2393350 h 3841904"/>
              <a:gd name="connsiteX70" fmla="*/ 3404199 w 4627310"/>
              <a:gd name="connsiteY70" fmla="*/ 2420510 h 3841904"/>
              <a:gd name="connsiteX71" fmla="*/ 3349878 w 4627310"/>
              <a:gd name="connsiteY71" fmla="*/ 2501991 h 3841904"/>
              <a:gd name="connsiteX72" fmla="*/ 3322718 w 4627310"/>
              <a:gd name="connsiteY72" fmla="*/ 2520098 h 3841904"/>
              <a:gd name="connsiteX73" fmla="*/ 3250290 w 4627310"/>
              <a:gd name="connsiteY73" fmla="*/ 2610633 h 3841904"/>
              <a:gd name="connsiteX74" fmla="*/ 3205022 w 4627310"/>
              <a:gd name="connsiteY74" fmla="*/ 2655900 h 3841904"/>
              <a:gd name="connsiteX75" fmla="*/ 3186916 w 4627310"/>
              <a:gd name="connsiteY75" fmla="*/ 2692114 h 3841904"/>
              <a:gd name="connsiteX76" fmla="*/ 3159755 w 4627310"/>
              <a:gd name="connsiteY76" fmla="*/ 2728328 h 3841904"/>
              <a:gd name="connsiteX77" fmla="*/ 3123541 w 4627310"/>
              <a:gd name="connsiteY77" fmla="*/ 2764542 h 3841904"/>
              <a:gd name="connsiteX78" fmla="*/ 3078274 w 4627310"/>
              <a:gd name="connsiteY78" fmla="*/ 2818863 h 3841904"/>
              <a:gd name="connsiteX79" fmla="*/ 3042060 w 4627310"/>
              <a:gd name="connsiteY79" fmla="*/ 2855077 h 3841904"/>
              <a:gd name="connsiteX80" fmla="*/ 2969632 w 4627310"/>
              <a:gd name="connsiteY80" fmla="*/ 2963718 h 3841904"/>
              <a:gd name="connsiteX81" fmla="*/ 2879098 w 4627310"/>
              <a:gd name="connsiteY81" fmla="*/ 3054253 h 3841904"/>
              <a:gd name="connsiteX82" fmla="*/ 2842884 w 4627310"/>
              <a:gd name="connsiteY82" fmla="*/ 3090467 h 3841904"/>
              <a:gd name="connsiteX83" fmla="*/ 2797617 w 4627310"/>
              <a:gd name="connsiteY83" fmla="*/ 3144788 h 3841904"/>
              <a:gd name="connsiteX84" fmla="*/ 2734242 w 4627310"/>
              <a:gd name="connsiteY84" fmla="*/ 3208162 h 3841904"/>
              <a:gd name="connsiteX85" fmla="*/ 2688975 w 4627310"/>
              <a:gd name="connsiteY85" fmla="*/ 3244376 h 3841904"/>
              <a:gd name="connsiteX86" fmla="*/ 2661815 w 4627310"/>
              <a:gd name="connsiteY86" fmla="*/ 3280589 h 3841904"/>
              <a:gd name="connsiteX87" fmla="*/ 2489799 w 4627310"/>
              <a:gd name="connsiteY87" fmla="*/ 3389231 h 3841904"/>
              <a:gd name="connsiteX88" fmla="*/ 2435478 w 4627310"/>
              <a:gd name="connsiteY88" fmla="*/ 3416391 h 3841904"/>
              <a:gd name="connsiteX89" fmla="*/ 2372104 w 4627310"/>
              <a:gd name="connsiteY89" fmla="*/ 3452605 h 3841904"/>
              <a:gd name="connsiteX90" fmla="*/ 2263462 w 4627310"/>
              <a:gd name="connsiteY90" fmla="*/ 3506926 h 3841904"/>
              <a:gd name="connsiteX91" fmla="*/ 2163874 w 4627310"/>
              <a:gd name="connsiteY91" fmla="*/ 3570300 h 3841904"/>
              <a:gd name="connsiteX92" fmla="*/ 2037125 w 4627310"/>
              <a:gd name="connsiteY92" fmla="*/ 3660835 h 3841904"/>
              <a:gd name="connsiteX93" fmla="*/ 1991858 w 4627310"/>
              <a:gd name="connsiteY93" fmla="*/ 3687995 h 3841904"/>
              <a:gd name="connsiteX94" fmla="*/ 1837949 w 4627310"/>
              <a:gd name="connsiteY94" fmla="*/ 3778530 h 3841904"/>
              <a:gd name="connsiteX95" fmla="*/ 1792682 w 4627310"/>
              <a:gd name="connsiteY95" fmla="*/ 3787584 h 3841904"/>
              <a:gd name="connsiteX96" fmla="*/ 1720254 w 4627310"/>
              <a:gd name="connsiteY96" fmla="*/ 3823797 h 3841904"/>
              <a:gd name="connsiteX97" fmla="*/ 1611613 w 4627310"/>
              <a:gd name="connsiteY97" fmla="*/ 3832851 h 3841904"/>
              <a:gd name="connsiteX98" fmla="*/ 1376222 w 4627310"/>
              <a:gd name="connsiteY98" fmla="*/ 3841904 h 3841904"/>
              <a:gd name="connsiteX99" fmla="*/ 805854 w 4627310"/>
              <a:gd name="connsiteY99" fmla="*/ 3823797 h 3841904"/>
              <a:gd name="connsiteX100" fmla="*/ 706266 w 4627310"/>
              <a:gd name="connsiteY100" fmla="*/ 3805690 h 3841904"/>
              <a:gd name="connsiteX101" fmla="*/ 588571 w 4627310"/>
              <a:gd name="connsiteY101" fmla="*/ 3787584 h 3841904"/>
              <a:gd name="connsiteX102" fmla="*/ 425609 w 4627310"/>
              <a:gd name="connsiteY102" fmla="*/ 3751370 h 3841904"/>
              <a:gd name="connsiteX103" fmla="*/ 253593 w 4627310"/>
              <a:gd name="connsiteY103" fmla="*/ 3724209 h 3841904"/>
              <a:gd name="connsiteX104" fmla="*/ 199272 w 4627310"/>
              <a:gd name="connsiteY104" fmla="*/ 3687995 h 3841904"/>
              <a:gd name="connsiteX105" fmla="*/ 154005 w 4627310"/>
              <a:gd name="connsiteY105" fmla="*/ 3660835 h 3841904"/>
              <a:gd name="connsiteX106" fmla="*/ 108737 w 4627310"/>
              <a:gd name="connsiteY106" fmla="*/ 3624621 h 3841904"/>
              <a:gd name="connsiteX107" fmla="*/ 18203 w 4627310"/>
              <a:gd name="connsiteY107" fmla="*/ 3561247 h 3841904"/>
              <a:gd name="connsiteX108" fmla="*/ 96 w 4627310"/>
              <a:gd name="connsiteY108" fmla="*/ 3506926 h 3841904"/>
              <a:gd name="connsiteX109" fmla="*/ 18203 w 4627310"/>
              <a:gd name="connsiteY109" fmla="*/ 3343964 h 3841904"/>
              <a:gd name="connsiteX110" fmla="*/ 63470 w 4627310"/>
              <a:gd name="connsiteY110" fmla="*/ 3262483 h 3841904"/>
              <a:gd name="connsiteX111" fmla="*/ 99684 w 4627310"/>
              <a:gd name="connsiteY111" fmla="*/ 3190055 h 3841904"/>
              <a:gd name="connsiteX112" fmla="*/ 108737 w 4627310"/>
              <a:gd name="connsiteY112" fmla="*/ 3162894 h 3841904"/>
              <a:gd name="connsiteX113" fmla="*/ 126844 w 4627310"/>
              <a:gd name="connsiteY113" fmla="*/ 3135734 h 3841904"/>
              <a:gd name="connsiteX114" fmla="*/ 135898 w 4627310"/>
              <a:gd name="connsiteY114" fmla="*/ 3081413 h 3841904"/>
              <a:gd name="connsiteX115" fmla="*/ 181165 w 4627310"/>
              <a:gd name="connsiteY115" fmla="*/ 2972772 h 3841904"/>
              <a:gd name="connsiteX116" fmla="*/ 244539 w 4627310"/>
              <a:gd name="connsiteY116" fmla="*/ 2900344 h 3841904"/>
              <a:gd name="connsiteX117" fmla="*/ 362234 w 4627310"/>
              <a:gd name="connsiteY117" fmla="*/ 2782649 h 3841904"/>
              <a:gd name="connsiteX118" fmla="*/ 561411 w 4627310"/>
              <a:gd name="connsiteY118" fmla="*/ 2646847 h 3841904"/>
              <a:gd name="connsiteX119" fmla="*/ 733426 w 4627310"/>
              <a:gd name="connsiteY119" fmla="*/ 2511045 h 3841904"/>
              <a:gd name="connsiteX120" fmla="*/ 896389 w 4627310"/>
              <a:gd name="connsiteY120" fmla="*/ 2339029 h 3841904"/>
              <a:gd name="connsiteX121" fmla="*/ 1041244 w 4627310"/>
              <a:gd name="connsiteY121" fmla="*/ 2194174 h 3841904"/>
              <a:gd name="connsiteX122" fmla="*/ 1231367 w 4627310"/>
              <a:gd name="connsiteY122" fmla="*/ 2058372 h 3841904"/>
              <a:gd name="connsiteX123" fmla="*/ 1321902 w 4627310"/>
              <a:gd name="connsiteY123" fmla="*/ 1985944 h 3841904"/>
              <a:gd name="connsiteX124" fmla="*/ 1403383 w 4627310"/>
              <a:gd name="connsiteY124" fmla="*/ 1895409 h 3841904"/>
              <a:gd name="connsiteX125" fmla="*/ 1457704 w 4627310"/>
              <a:gd name="connsiteY125" fmla="*/ 1841088 h 3841904"/>
              <a:gd name="connsiteX126" fmla="*/ 1502971 w 4627310"/>
              <a:gd name="connsiteY126" fmla="*/ 1768661 h 3841904"/>
              <a:gd name="connsiteX127" fmla="*/ 1566345 w 4627310"/>
              <a:gd name="connsiteY127" fmla="*/ 1696233 h 3841904"/>
              <a:gd name="connsiteX128" fmla="*/ 1602559 w 4627310"/>
              <a:gd name="connsiteY128" fmla="*/ 1641912 h 3841904"/>
              <a:gd name="connsiteX129" fmla="*/ 1647826 w 4627310"/>
              <a:gd name="connsiteY129" fmla="*/ 1587591 h 3841904"/>
              <a:gd name="connsiteX130" fmla="*/ 1684040 w 4627310"/>
              <a:gd name="connsiteY130" fmla="*/ 1533271 h 3841904"/>
              <a:gd name="connsiteX131" fmla="*/ 1819842 w 4627310"/>
              <a:gd name="connsiteY131" fmla="*/ 1397469 h 3841904"/>
              <a:gd name="connsiteX132" fmla="*/ 1865110 w 4627310"/>
              <a:gd name="connsiteY132" fmla="*/ 1352201 h 3841904"/>
              <a:gd name="connsiteX133" fmla="*/ 1919430 w 4627310"/>
              <a:gd name="connsiteY133" fmla="*/ 1288827 h 3841904"/>
              <a:gd name="connsiteX134" fmla="*/ 1955644 w 4627310"/>
              <a:gd name="connsiteY134" fmla="*/ 1261667 h 3841904"/>
              <a:gd name="connsiteX135" fmla="*/ 1991858 w 4627310"/>
              <a:gd name="connsiteY135" fmla="*/ 1216399 h 3841904"/>
              <a:gd name="connsiteX136" fmla="*/ 2118607 w 4627310"/>
              <a:gd name="connsiteY136" fmla="*/ 1134918 h 3841904"/>
              <a:gd name="connsiteX137" fmla="*/ 2172927 w 4627310"/>
              <a:gd name="connsiteY137" fmla="*/ 1089651 h 3841904"/>
              <a:gd name="connsiteX138" fmla="*/ 2200088 w 4627310"/>
              <a:gd name="connsiteY138" fmla="*/ 1071544 h 3841904"/>
              <a:gd name="connsiteX139" fmla="*/ 2236302 w 4627310"/>
              <a:gd name="connsiteY139" fmla="*/ 1035330 h 3841904"/>
              <a:gd name="connsiteX140" fmla="*/ 2263462 w 4627310"/>
              <a:gd name="connsiteY140" fmla="*/ 1017223 h 3841904"/>
              <a:gd name="connsiteX141" fmla="*/ 2290622 w 4627310"/>
              <a:gd name="connsiteY141" fmla="*/ 990063 h 3841904"/>
              <a:gd name="connsiteX142" fmla="*/ 2308729 w 4627310"/>
              <a:gd name="connsiteY142" fmla="*/ 962902 h 3841904"/>
              <a:gd name="connsiteX143" fmla="*/ 2408318 w 4627310"/>
              <a:gd name="connsiteY143" fmla="*/ 908582 h 3841904"/>
              <a:gd name="connsiteX144" fmla="*/ 2444531 w 4627310"/>
              <a:gd name="connsiteY144" fmla="*/ 881421 h 3841904"/>
              <a:gd name="connsiteX145" fmla="*/ 2471692 w 4627310"/>
              <a:gd name="connsiteY145" fmla="*/ 872368 h 3841904"/>
              <a:gd name="connsiteX146" fmla="*/ 2507906 w 4627310"/>
              <a:gd name="connsiteY146" fmla="*/ 854261 h 3841904"/>
              <a:gd name="connsiteX147" fmla="*/ 2562226 w 4627310"/>
              <a:gd name="connsiteY147" fmla="*/ 763726 h 384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627310" h="3841904">
                <a:moveTo>
                  <a:pt x="2471692" y="818047"/>
                </a:moveTo>
                <a:lnTo>
                  <a:pt x="3223129" y="292946"/>
                </a:lnTo>
                <a:cubicBezTo>
                  <a:pt x="3357764" y="199015"/>
                  <a:pt x="3128671" y="363396"/>
                  <a:pt x="3277450" y="247679"/>
                </a:cubicBezTo>
                <a:cubicBezTo>
                  <a:pt x="3294628" y="234318"/>
                  <a:pt x="3316383" y="226853"/>
                  <a:pt x="3331771" y="211465"/>
                </a:cubicBezTo>
                <a:cubicBezTo>
                  <a:pt x="3340824" y="202411"/>
                  <a:pt x="3347739" y="190522"/>
                  <a:pt x="3358931" y="184304"/>
                </a:cubicBezTo>
                <a:cubicBezTo>
                  <a:pt x="3375615" y="175035"/>
                  <a:pt x="3413252" y="166197"/>
                  <a:pt x="3413252" y="166197"/>
                </a:cubicBezTo>
                <a:cubicBezTo>
                  <a:pt x="3500821" y="100521"/>
                  <a:pt x="3407500" y="164546"/>
                  <a:pt x="3476626" y="129984"/>
                </a:cubicBezTo>
                <a:cubicBezTo>
                  <a:pt x="3486358" y="125118"/>
                  <a:pt x="3493844" y="116296"/>
                  <a:pt x="3503787" y="111877"/>
                </a:cubicBezTo>
                <a:cubicBezTo>
                  <a:pt x="3521228" y="104125"/>
                  <a:pt x="3540001" y="99806"/>
                  <a:pt x="3558108" y="93770"/>
                </a:cubicBezTo>
                <a:cubicBezTo>
                  <a:pt x="3567161" y="90752"/>
                  <a:pt x="3575910" y="86587"/>
                  <a:pt x="3585268" y="84716"/>
                </a:cubicBezTo>
                <a:cubicBezTo>
                  <a:pt x="3600357" y="81698"/>
                  <a:pt x="3615607" y="79395"/>
                  <a:pt x="3630535" y="75663"/>
                </a:cubicBezTo>
                <a:cubicBezTo>
                  <a:pt x="3639793" y="73348"/>
                  <a:pt x="3648397" y="68755"/>
                  <a:pt x="3657696" y="66609"/>
                </a:cubicBezTo>
                <a:cubicBezTo>
                  <a:pt x="3687683" y="59689"/>
                  <a:pt x="3718373" y="55966"/>
                  <a:pt x="3748230" y="48502"/>
                </a:cubicBezTo>
                <a:cubicBezTo>
                  <a:pt x="3772812" y="42357"/>
                  <a:pt x="3805090" y="33678"/>
                  <a:pt x="3829712" y="30395"/>
                </a:cubicBezTo>
                <a:cubicBezTo>
                  <a:pt x="3859774" y="26387"/>
                  <a:pt x="3890068" y="24360"/>
                  <a:pt x="3920246" y="21342"/>
                </a:cubicBezTo>
                <a:cubicBezTo>
                  <a:pt x="4023406" y="-13046"/>
                  <a:pt x="3975210" y="-500"/>
                  <a:pt x="4200904" y="21342"/>
                </a:cubicBezTo>
                <a:cubicBezTo>
                  <a:pt x="4211734" y="22390"/>
                  <a:pt x="4218617" y="34051"/>
                  <a:pt x="4228064" y="39449"/>
                </a:cubicBezTo>
                <a:cubicBezTo>
                  <a:pt x="4295250" y="77842"/>
                  <a:pt x="4231955" y="36868"/>
                  <a:pt x="4309545" y="75663"/>
                </a:cubicBezTo>
                <a:cubicBezTo>
                  <a:pt x="4325284" y="83533"/>
                  <a:pt x="4339724" y="93770"/>
                  <a:pt x="4354813" y="102823"/>
                </a:cubicBezTo>
                <a:cubicBezTo>
                  <a:pt x="4360849" y="111877"/>
                  <a:pt x="4364561" y="123018"/>
                  <a:pt x="4372920" y="129984"/>
                </a:cubicBezTo>
                <a:cubicBezTo>
                  <a:pt x="4458990" y="201710"/>
                  <a:pt x="4357682" y="87586"/>
                  <a:pt x="4445347" y="175251"/>
                </a:cubicBezTo>
                <a:cubicBezTo>
                  <a:pt x="4456017" y="185921"/>
                  <a:pt x="4462688" y="200008"/>
                  <a:pt x="4472508" y="211465"/>
                </a:cubicBezTo>
                <a:cubicBezTo>
                  <a:pt x="4495744" y="238574"/>
                  <a:pt x="4498888" y="238105"/>
                  <a:pt x="4526828" y="256732"/>
                </a:cubicBezTo>
                <a:cubicBezTo>
                  <a:pt x="4559852" y="355798"/>
                  <a:pt x="4507181" y="205735"/>
                  <a:pt x="4553989" y="311053"/>
                </a:cubicBezTo>
                <a:cubicBezTo>
                  <a:pt x="4561741" y="328494"/>
                  <a:pt x="4565007" y="347653"/>
                  <a:pt x="4572096" y="365374"/>
                </a:cubicBezTo>
                <a:cubicBezTo>
                  <a:pt x="4577108" y="377905"/>
                  <a:pt x="4584887" y="389183"/>
                  <a:pt x="4590203" y="401588"/>
                </a:cubicBezTo>
                <a:cubicBezTo>
                  <a:pt x="4593962" y="410359"/>
                  <a:pt x="4595905" y="419813"/>
                  <a:pt x="4599256" y="428748"/>
                </a:cubicBezTo>
                <a:cubicBezTo>
                  <a:pt x="4604962" y="443965"/>
                  <a:pt x="4611327" y="458926"/>
                  <a:pt x="4617363" y="474015"/>
                </a:cubicBezTo>
                <a:cubicBezTo>
                  <a:pt x="4626443" y="546655"/>
                  <a:pt x="4634248" y="567236"/>
                  <a:pt x="4617363" y="646031"/>
                </a:cubicBezTo>
                <a:cubicBezTo>
                  <a:pt x="4615083" y="656670"/>
                  <a:pt x="4604654" y="663744"/>
                  <a:pt x="4599256" y="673191"/>
                </a:cubicBezTo>
                <a:cubicBezTo>
                  <a:pt x="4592560" y="684909"/>
                  <a:pt x="4586161" y="696874"/>
                  <a:pt x="4581149" y="709405"/>
                </a:cubicBezTo>
                <a:cubicBezTo>
                  <a:pt x="4574060" y="727126"/>
                  <a:pt x="4573629" y="747845"/>
                  <a:pt x="4563042" y="763726"/>
                </a:cubicBezTo>
                <a:cubicBezTo>
                  <a:pt x="4544177" y="792023"/>
                  <a:pt x="4535973" y="803397"/>
                  <a:pt x="4517775" y="836154"/>
                </a:cubicBezTo>
                <a:cubicBezTo>
                  <a:pt x="4511221" y="847952"/>
                  <a:pt x="4504984" y="859963"/>
                  <a:pt x="4499668" y="872368"/>
                </a:cubicBezTo>
                <a:cubicBezTo>
                  <a:pt x="4495909" y="881139"/>
                  <a:pt x="4494564" y="890840"/>
                  <a:pt x="4490615" y="899528"/>
                </a:cubicBezTo>
                <a:cubicBezTo>
                  <a:pt x="4479446" y="924101"/>
                  <a:pt x="4462937" y="946349"/>
                  <a:pt x="4454401" y="971956"/>
                </a:cubicBezTo>
                <a:cubicBezTo>
                  <a:pt x="4451383" y="981009"/>
                  <a:pt x="4450641" y="991176"/>
                  <a:pt x="4445347" y="999116"/>
                </a:cubicBezTo>
                <a:cubicBezTo>
                  <a:pt x="4438245" y="1009769"/>
                  <a:pt x="4427240" y="1017223"/>
                  <a:pt x="4418187" y="1026277"/>
                </a:cubicBezTo>
                <a:cubicBezTo>
                  <a:pt x="4412151" y="1044384"/>
                  <a:pt x="4407978" y="1063222"/>
                  <a:pt x="4400080" y="1080597"/>
                </a:cubicBezTo>
                <a:cubicBezTo>
                  <a:pt x="4342006" y="1208362"/>
                  <a:pt x="4398335" y="1065982"/>
                  <a:pt x="4354813" y="1153025"/>
                </a:cubicBezTo>
                <a:cubicBezTo>
                  <a:pt x="4350545" y="1161561"/>
                  <a:pt x="4349518" y="1171414"/>
                  <a:pt x="4345759" y="1180186"/>
                </a:cubicBezTo>
                <a:cubicBezTo>
                  <a:pt x="4340443" y="1192591"/>
                  <a:pt x="4332968" y="1203994"/>
                  <a:pt x="4327652" y="1216399"/>
                </a:cubicBezTo>
                <a:cubicBezTo>
                  <a:pt x="4323893" y="1225171"/>
                  <a:pt x="4323334" y="1235274"/>
                  <a:pt x="4318599" y="1243560"/>
                </a:cubicBezTo>
                <a:cubicBezTo>
                  <a:pt x="4311113" y="1256661"/>
                  <a:pt x="4300492" y="1267703"/>
                  <a:pt x="4291438" y="1279774"/>
                </a:cubicBezTo>
                <a:cubicBezTo>
                  <a:pt x="4270681" y="1342047"/>
                  <a:pt x="4299072" y="1266414"/>
                  <a:pt x="4255224" y="1343148"/>
                </a:cubicBezTo>
                <a:cubicBezTo>
                  <a:pt x="4250489" y="1351434"/>
                  <a:pt x="4250805" y="1361966"/>
                  <a:pt x="4246171" y="1370308"/>
                </a:cubicBezTo>
                <a:cubicBezTo>
                  <a:pt x="4235603" y="1389331"/>
                  <a:pt x="4219689" y="1405165"/>
                  <a:pt x="4209957" y="1424629"/>
                </a:cubicBezTo>
                <a:cubicBezTo>
                  <a:pt x="4186984" y="1470575"/>
                  <a:pt x="4199336" y="1449614"/>
                  <a:pt x="4173743" y="1488003"/>
                </a:cubicBezTo>
                <a:cubicBezTo>
                  <a:pt x="4170725" y="1497057"/>
                  <a:pt x="4169325" y="1506822"/>
                  <a:pt x="4164690" y="1515164"/>
                </a:cubicBezTo>
                <a:cubicBezTo>
                  <a:pt x="4154122" y="1534187"/>
                  <a:pt x="4135358" y="1548840"/>
                  <a:pt x="4128476" y="1569485"/>
                </a:cubicBezTo>
                <a:cubicBezTo>
                  <a:pt x="4119402" y="1596704"/>
                  <a:pt x="4120814" y="1600407"/>
                  <a:pt x="4101316" y="1623805"/>
                </a:cubicBezTo>
                <a:cubicBezTo>
                  <a:pt x="4093119" y="1633641"/>
                  <a:pt x="4082016" y="1640859"/>
                  <a:pt x="4074155" y="1650966"/>
                </a:cubicBezTo>
                <a:cubicBezTo>
                  <a:pt x="4060794" y="1668144"/>
                  <a:pt x="4053329" y="1689899"/>
                  <a:pt x="4037941" y="1705287"/>
                </a:cubicBezTo>
                <a:cubicBezTo>
                  <a:pt x="4025870" y="1717358"/>
                  <a:pt x="4012391" y="1728170"/>
                  <a:pt x="4001727" y="1741500"/>
                </a:cubicBezTo>
                <a:cubicBezTo>
                  <a:pt x="3941370" y="1816947"/>
                  <a:pt x="3992676" y="1777714"/>
                  <a:pt x="3938353" y="1813928"/>
                </a:cubicBezTo>
                <a:cubicBezTo>
                  <a:pt x="3924025" y="1835420"/>
                  <a:pt x="3909927" y="1857654"/>
                  <a:pt x="3893086" y="1877302"/>
                </a:cubicBezTo>
                <a:cubicBezTo>
                  <a:pt x="3884753" y="1887023"/>
                  <a:pt x="3874979" y="1895409"/>
                  <a:pt x="3865925" y="1904463"/>
                </a:cubicBezTo>
                <a:cubicBezTo>
                  <a:pt x="3859890" y="1916534"/>
                  <a:pt x="3855663" y="1929695"/>
                  <a:pt x="3847819" y="1940677"/>
                </a:cubicBezTo>
                <a:cubicBezTo>
                  <a:pt x="3840377" y="1951096"/>
                  <a:pt x="3828855" y="1958001"/>
                  <a:pt x="3820658" y="1967837"/>
                </a:cubicBezTo>
                <a:cubicBezTo>
                  <a:pt x="3813692" y="1976196"/>
                  <a:pt x="3809517" y="1986638"/>
                  <a:pt x="3802551" y="1994997"/>
                </a:cubicBezTo>
                <a:cubicBezTo>
                  <a:pt x="3794354" y="2004833"/>
                  <a:pt x="3783588" y="2012322"/>
                  <a:pt x="3775391" y="2022158"/>
                </a:cubicBezTo>
                <a:cubicBezTo>
                  <a:pt x="3768425" y="2030517"/>
                  <a:pt x="3763608" y="2040464"/>
                  <a:pt x="3757284" y="2049318"/>
                </a:cubicBezTo>
                <a:cubicBezTo>
                  <a:pt x="3748513" y="2061597"/>
                  <a:pt x="3739943" y="2074075"/>
                  <a:pt x="3730123" y="2085532"/>
                </a:cubicBezTo>
                <a:cubicBezTo>
                  <a:pt x="3721791" y="2095253"/>
                  <a:pt x="3712016" y="2103639"/>
                  <a:pt x="3702963" y="2112692"/>
                </a:cubicBezTo>
                <a:cubicBezTo>
                  <a:pt x="3687049" y="2160438"/>
                  <a:pt x="3705750" y="2122859"/>
                  <a:pt x="3666749" y="2157960"/>
                </a:cubicBezTo>
                <a:cubicBezTo>
                  <a:pt x="3644543" y="2177945"/>
                  <a:pt x="3628232" y="2204762"/>
                  <a:pt x="3603375" y="2221334"/>
                </a:cubicBezTo>
                <a:cubicBezTo>
                  <a:pt x="3585268" y="2233405"/>
                  <a:pt x="3564442" y="2242160"/>
                  <a:pt x="3549054" y="2257548"/>
                </a:cubicBezTo>
                <a:cubicBezTo>
                  <a:pt x="3468115" y="2338487"/>
                  <a:pt x="3558663" y="2245273"/>
                  <a:pt x="3476626" y="2339029"/>
                </a:cubicBezTo>
                <a:cubicBezTo>
                  <a:pt x="3468195" y="2348664"/>
                  <a:pt x="3457662" y="2356353"/>
                  <a:pt x="3449466" y="2366189"/>
                </a:cubicBezTo>
                <a:cubicBezTo>
                  <a:pt x="3442500" y="2374548"/>
                  <a:pt x="3438325" y="2384991"/>
                  <a:pt x="3431359" y="2393350"/>
                </a:cubicBezTo>
                <a:cubicBezTo>
                  <a:pt x="3423163" y="2403186"/>
                  <a:pt x="3411641" y="2410091"/>
                  <a:pt x="3404199" y="2420510"/>
                </a:cubicBezTo>
                <a:cubicBezTo>
                  <a:pt x="3356815" y="2486847"/>
                  <a:pt x="3424068" y="2427801"/>
                  <a:pt x="3349878" y="2501991"/>
                </a:cubicBezTo>
                <a:cubicBezTo>
                  <a:pt x="3342184" y="2509685"/>
                  <a:pt x="3330070" y="2512077"/>
                  <a:pt x="3322718" y="2520098"/>
                </a:cubicBezTo>
                <a:cubicBezTo>
                  <a:pt x="3296603" y="2548587"/>
                  <a:pt x="3250290" y="2610633"/>
                  <a:pt x="3250290" y="2610633"/>
                </a:cubicBezTo>
                <a:cubicBezTo>
                  <a:pt x="3229056" y="2674330"/>
                  <a:pt x="3260961" y="2599960"/>
                  <a:pt x="3205022" y="2655900"/>
                </a:cubicBezTo>
                <a:cubicBezTo>
                  <a:pt x="3195479" y="2665443"/>
                  <a:pt x="3194069" y="2680669"/>
                  <a:pt x="3186916" y="2692114"/>
                </a:cubicBezTo>
                <a:cubicBezTo>
                  <a:pt x="3178919" y="2704910"/>
                  <a:pt x="3169691" y="2716972"/>
                  <a:pt x="3159755" y="2728328"/>
                </a:cubicBezTo>
                <a:cubicBezTo>
                  <a:pt x="3148513" y="2741176"/>
                  <a:pt x="3134961" y="2751853"/>
                  <a:pt x="3123541" y="2764542"/>
                </a:cubicBezTo>
                <a:cubicBezTo>
                  <a:pt x="3107774" y="2782061"/>
                  <a:pt x="3094041" y="2801344"/>
                  <a:pt x="3078274" y="2818863"/>
                </a:cubicBezTo>
                <a:cubicBezTo>
                  <a:pt x="3066854" y="2831552"/>
                  <a:pt x="3052303" y="2841420"/>
                  <a:pt x="3042060" y="2855077"/>
                </a:cubicBezTo>
                <a:cubicBezTo>
                  <a:pt x="3015946" y="2889896"/>
                  <a:pt x="3000408" y="2932942"/>
                  <a:pt x="2969632" y="2963718"/>
                </a:cubicBezTo>
                <a:lnTo>
                  <a:pt x="2879098" y="3054253"/>
                </a:lnTo>
                <a:cubicBezTo>
                  <a:pt x="2867027" y="3066324"/>
                  <a:pt x="2853813" y="3077352"/>
                  <a:pt x="2842884" y="3090467"/>
                </a:cubicBezTo>
                <a:cubicBezTo>
                  <a:pt x="2827795" y="3108574"/>
                  <a:pt x="2813604" y="3127469"/>
                  <a:pt x="2797617" y="3144788"/>
                </a:cubicBezTo>
                <a:cubicBezTo>
                  <a:pt x="2777353" y="3166740"/>
                  <a:pt x="2756265" y="3187975"/>
                  <a:pt x="2734242" y="3208162"/>
                </a:cubicBezTo>
                <a:cubicBezTo>
                  <a:pt x="2719998" y="3221219"/>
                  <a:pt x="2702639" y="3230712"/>
                  <a:pt x="2688975" y="3244376"/>
                </a:cubicBezTo>
                <a:cubicBezTo>
                  <a:pt x="2678306" y="3255045"/>
                  <a:pt x="2673801" y="3271423"/>
                  <a:pt x="2661815" y="3280589"/>
                </a:cubicBezTo>
                <a:cubicBezTo>
                  <a:pt x="2661655" y="3280711"/>
                  <a:pt x="2528600" y="3368067"/>
                  <a:pt x="2489799" y="3389231"/>
                </a:cubicBezTo>
                <a:cubicBezTo>
                  <a:pt x="2472027" y="3398925"/>
                  <a:pt x="2453302" y="3406793"/>
                  <a:pt x="2435478" y="3416391"/>
                </a:cubicBezTo>
                <a:cubicBezTo>
                  <a:pt x="2414056" y="3427926"/>
                  <a:pt x="2393634" y="3441273"/>
                  <a:pt x="2372104" y="3452605"/>
                </a:cubicBezTo>
                <a:cubicBezTo>
                  <a:pt x="2336275" y="3471462"/>
                  <a:pt x="2295853" y="3482633"/>
                  <a:pt x="2263462" y="3506926"/>
                </a:cubicBezTo>
                <a:cubicBezTo>
                  <a:pt x="2153586" y="3589334"/>
                  <a:pt x="2327738" y="3461058"/>
                  <a:pt x="2163874" y="3570300"/>
                </a:cubicBezTo>
                <a:cubicBezTo>
                  <a:pt x="2120673" y="3599100"/>
                  <a:pt x="2081647" y="3634122"/>
                  <a:pt x="2037125" y="3660835"/>
                </a:cubicBezTo>
                <a:cubicBezTo>
                  <a:pt x="2022036" y="3669888"/>
                  <a:pt x="2006632" y="3678436"/>
                  <a:pt x="1991858" y="3687995"/>
                </a:cubicBezTo>
                <a:cubicBezTo>
                  <a:pt x="1928900" y="3728733"/>
                  <a:pt x="1901520" y="3759458"/>
                  <a:pt x="1837949" y="3778530"/>
                </a:cubicBezTo>
                <a:cubicBezTo>
                  <a:pt x="1823210" y="3782952"/>
                  <a:pt x="1807771" y="3784566"/>
                  <a:pt x="1792682" y="3787584"/>
                </a:cubicBezTo>
                <a:cubicBezTo>
                  <a:pt x="1768539" y="3799655"/>
                  <a:pt x="1746440" y="3817250"/>
                  <a:pt x="1720254" y="3823797"/>
                </a:cubicBezTo>
                <a:cubicBezTo>
                  <a:pt x="1685000" y="3832611"/>
                  <a:pt x="1647902" y="3830941"/>
                  <a:pt x="1611613" y="3832851"/>
                </a:cubicBezTo>
                <a:cubicBezTo>
                  <a:pt x="1533200" y="3836978"/>
                  <a:pt x="1454686" y="3838886"/>
                  <a:pt x="1376222" y="3841904"/>
                </a:cubicBezTo>
                <a:cubicBezTo>
                  <a:pt x="1349907" y="3841388"/>
                  <a:pt x="956540" y="3843452"/>
                  <a:pt x="805854" y="3823797"/>
                </a:cubicBezTo>
                <a:cubicBezTo>
                  <a:pt x="772397" y="3819433"/>
                  <a:pt x="739547" y="3811237"/>
                  <a:pt x="706266" y="3805690"/>
                </a:cubicBezTo>
                <a:cubicBezTo>
                  <a:pt x="667113" y="3799165"/>
                  <a:pt x="627803" y="3793619"/>
                  <a:pt x="588571" y="3787584"/>
                </a:cubicBezTo>
                <a:cubicBezTo>
                  <a:pt x="433177" y="3735785"/>
                  <a:pt x="581350" y="3778853"/>
                  <a:pt x="425609" y="3751370"/>
                </a:cubicBezTo>
                <a:cubicBezTo>
                  <a:pt x="230798" y="3716992"/>
                  <a:pt x="498574" y="3746481"/>
                  <a:pt x="253593" y="3724209"/>
                </a:cubicBezTo>
                <a:cubicBezTo>
                  <a:pt x="235486" y="3712138"/>
                  <a:pt x="217632" y="3699678"/>
                  <a:pt x="199272" y="3687995"/>
                </a:cubicBezTo>
                <a:cubicBezTo>
                  <a:pt x="184426" y="3678548"/>
                  <a:pt x="168421" y="3670926"/>
                  <a:pt x="154005" y="3660835"/>
                </a:cubicBezTo>
                <a:cubicBezTo>
                  <a:pt x="138174" y="3649754"/>
                  <a:pt x="124320" y="3636048"/>
                  <a:pt x="108737" y="3624621"/>
                </a:cubicBezTo>
                <a:cubicBezTo>
                  <a:pt x="79031" y="3602837"/>
                  <a:pt x="18203" y="3561247"/>
                  <a:pt x="18203" y="3561247"/>
                </a:cubicBezTo>
                <a:cubicBezTo>
                  <a:pt x="12167" y="3543140"/>
                  <a:pt x="-1264" y="3525964"/>
                  <a:pt x="96" y="3506926"/>
                </a:cubicBezTo>
                <a:cubicBezTo>
                  <a:pt x="2297" y="3476117"/>
                  <a:pt x="1149" y="3389441"/>
                  <a:pt x="18203" y="3343964"/>
                </a:cubicBezTo>
                <a:cubicBezTo>
                  <a:pt x="31282" y="3309087"/>
                  <a:pt x="46182" y="3297059"/>
                  <a:pt x="63470" y="3262483"/>
                </a:cubicBezTo>
                <a:cubicBezTo>
                  <a:pt x="107764" y="3173894"/>
                  <a:pt x="57735" y="3252978"/>
                  <a:pt x="99684" y="3190055"/>
                </a:cubicBezTo>
                <a:cubicBezTo>
                  <a:pt x="102702" y="3181001"/>
                  <a:pt x="104469" y="3171430"/>
                  <a:pt x="108737" y="3162894"/>
                </a:cubicBezTo>
                <a:cubicBezTo>
                  <a:pt x="113603" y="3153162"/>
                  <a:pt x="123403" y="3146056"/>
                  <a:pt x="126844" y="3135734"/>
                </a:cubicBezTo>
                <a:cubicBezTo>
                  <a:pt x="132649" y="3118319"/>
                  <a:pt x="132298" y="3099413"/>
                  <a:pt x="135898" y="3081413"/>
                </a:cubicBezTo>
                <a:cubicBezTo>
                  <a:pt x="143487" y="3043470"/>
                  <a:pt x="156763" y="3003274"/>
                  <a:pt x="181165" y="2972772"/>
                </a:cubicBezTo>
                <a:cubicBezTo>
                  <a:pt x="274659" y="2855903"/>
                  <a:pt x="171062" y="2981985"/>
                  <a:pt x="244539" y="2900344"/>
                </a:cubicBezTo>
                <a:cubicBezTo>
                  <a:pt x="308918" y="2828812"/>
                  <a:pt x="285784" y="2842110"/>
                  <a:pt x="362234" y="2782649"/>
                </a:cubicBezTo>
                <a:cubicBezTo>
                  <a:pt x="649800" y="2558985"/>
                  <a:pt x="277500" y="2855048"/>
                  <a:pt x="561411" y="2646847"/>
                </a:cubicBezTo>
                <a:cubicBezTo>
                  <a:pt x="620322" y="2603646"/>
                  <a:pt x="678220" y="2558890"/>
                  <a:pt x="733426" y="2511045"/>
                </a:cubicBezTo>
                <a:cubicBezTo>
                  <a:pt x="841060" y="2417762"/>
                  <a:pt x="812104" y="2426979"/>
                  <a:pt x="896389" y="2339029"/>
                </a:cubicBezTo>
                <a:cubicBezTo>
                  <a:pt x="943636" y="2289728"/>
                  <a:pt x="985678" y="2233864"/>
                  <a:pt x="1041244" y="2194174"/>
                </a:cubicBezTo>
                <a:cubicBezTo>
                  <a:pt x="1104618" y="2148907"/>
                  <a:pt x="1168821" y="2104777"/>
                  <a:pt x="1231367" y="2058372"/>
                </a:cubicBezTo>
                <a:cubicBezTo>
                  <a:pt x="1262404" y="2035344"/>
                  <a:pt x="1296049" y="2014670"/>
                  <a:pt x="1321902" y="1985944"/>
                </a:cubicBezTo>
                <a:cubicBezTo>
                  <a:pt x="1349062" y="1955766"/>
                  <a:pt x="1375615" y="1925029"/>
                  <a:pt x="1403383" y="1895409"/>
                </a:cubicBezTo>
                <a:cubicBezTo>
                  <a:pt x="1420897" y="1876728"/>
                  <a:pt x="1441883" y="1861223"/>
                  <a:pt x="1457704" y="1841088"/>
                </a:cubicBezTo>
                <a:cubicBezTo>
                  <a:pt x="1475293" y="1818702"/>
                  <a:pt x="1485889" y="1791437"/>
                  <a:pt x="1502971" y="1768661"/>
                </a:cubicBezTo>
                <a:cubicBezTo>
                  <a:pt x="1522219" y="1742997"/>
                  <a:pt x="1546525" y="1721458"/>
                  <a:pt x="1566345" y="1696233"/>
                </a:cubicBezTo>
                <a:cubicBezTo>
                  <a:pt x="1579790" y="1679121"/>
                  <a:pt x="1589502" y="1659322"/>
                  <a:pt x="1602559" y="1641912"/>
                </a:cubicBezTo>
                <a:cubicBezTo>
                  <a:pt x="1616701" y="1623056"/>
                  <a:pt x="1633684" y="1606447"/>
                  <a:pt x="1647826" y="1587591"/>
                </a:cubicBezTo>
                <a:cubicBezTo>
                  <a:pt x="1660883" y="1570182"/>
                  <a:pt x="1669710" y="1549648"/>
                  <a:pt x="1684040" y="1533271"/>
                </a:cubicBezTo>
                <a:lnTo>
                  <a:pt x="1819842" y="1397469"/>
                </a:lnTo>
                <a:cubicBezTo>
                  <a:pt x="1834931" y="1382380"/>
                  <a:pt x="1851222" y="1368403"/>
                  <a:pt x="1865110" y="1352201"/>
                </a:cubicBezTo>
                <a:cubicBezTo>
                  <a:pt x="1883217" y="1331076"/>
                  <a:pt x="1899756" y="1308501"/>
                  <a:pt x="1919430" y="1288827"/>
                </a:cubicBezTo>
                <a:cubicBezTo>
                  <a:pt x="1930100" y="1278157"/>
                  <a:pt x="1944974" y="1272337"/>
                  <a:pt x="1955644" y="1261667"/>
                </a:cubicBezTo>
                <a:cubicBezTo>
                  <a:pt x="1969308" y="1248003"/>
                  <a:pt x="1978194" y="1230063"/>
                  <a:pt x="1991858" y="1216399"/>
                </a:cubicBezTo>
                <a:cubicBezTo>
                  <a:pt x="2017151" y="1191106"/>
                  <a:pt x="2106275" y="1143397"/>
                  <a:pt x="2118607" y="1134918"/>
                </a:cubicBezTo>
                <a:cubicBezTo>
                  <a:pt x="2138029" y="1121565"/>
                  <a:pt x="2154322" y="1104121"/>
                  <a:pt x="2172927" y="1089651"/>
                </a:cubicBezTo>
                <a:cubicBezTo>
                  <a:pt x="2181516" y="1082971"/>
                  <a:pt x="2191826" y="1078625"/>
                  <a:pt x="2200088" y="1071544"/>
                </a:cubicBezTo>
                <a:cubicBezTo>
                  <a:pt x="2213050" y="1060434"/>
                  <a:pt x="2223340" y="1046440"/>
                  <a:pt x="2236302" y="1035330"/>
                </a:cubicBezTo>
                <a:cubicBezTo>
                  <a:pt x="2244563" y="1028249"/>
                  <a:pt x="2255103" y="1024189"/>
                  <a:pt x="2263462" y="1017223"/>
                </a:cubicBezTo>
                <a:cubicBezTo>
                  <a:pt x="2273298" y="1009026"/>
                  <a:pt x="2282426" y="999899"/>
                  <a:pt x="2290622" y="990063"/>
                </a:cubicBezTo>
                <a:cubicBezTo>
                  <a:pt x="2297588" y="981704"/>
                  <a:pt x="2300232" y="969699"/>
                  <a:pt x="2308729" y="962902"/>
                </a:cubicBezTo>
                <a:cubicBezTo>
                  <a:pt x="2359055" y="922641"/>
                  <a:pt x="2364269" y="923264"/>
                  <a:pt x="2408318" y="908582"/>
                </a:cubicBezTo>
                <a:cubicBezTo>
                  <a:pt x="2420389" y="899528"/>
                  <a:pt x="2431430" y="888907"/>
                  <a:pt x="2444531" y="881421"/>
                </a:cubicBezTo>
                <a:cubicBezTo>
                  <a:pt x="2452817" y="876686"/>
                  <a:pt x="2462920" y="876127"/>
                  <a:pt x="2471692" y="872368"/>
                </a:cubicBezTo>
                <a:cubicBezTo>
                  <a:pt x="2484097" y="867052"/>
                  <a:pt x="2495835" y="860297"/>
                  <a:pt x="2507906" y="854261"/>
                </a:cubicBezTo>
                <a:cubicBezTo>
                  <a:pt x="2570762" y="791404"/>
                  <a:pt x="2562226" y="825547"/>
                  <a:pt x="2562226" y="763726"/>
                </a:cubicBezTo>
              </a:path>
            </a:pathLst>
          </a:custGeom>
          <a:noFill/>
          <a:ln w="22225">
            <a:solidFill>
              <a:srgbClr val="00B05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Freeform 17"/>
          <p:cNvSpPr/>
          <p:nvPr/>
        </p:nvSpPr>
        <p:spPr>
          <a:xfrm>
            <a:off x="1692998" y="3730028"/>
            <a:ext cx="1828800" cy="254637"/>
          </a:xfrm>
          <a:custGeom>
            <a:avLst/>
            <a:gdLst>
              <a:gd name="connsiteX0" fmla="*/ 778598 w 1828800"/>
              <a:gd name="connsiteY0" fmla="*/ 208229 h 254637"/>
              <a:gd name="connsiteX1" fmla="*/ 45267 w 1828800"/>
              <a:gd name="connsiteY1" fmla="*/ 199176 h 254637"/>
              <a:gd name="connsiteX2" fmla="*/ 18107 w 1828800"/>
              <a:gd name="connsiteY2" fmla="*/ 190122 h 254637"/>
              <a:gd name="connsiteX3" fmla="*/ 0 w 1828800"/>
              <a:gd name="connsiteY3" fmla="*/ 135802 h 254637"/>
              <a:gd name="connsiteX4" fmla="*/ 27160 w 1828800"/>
              <a:gd name="connsiteY4" fmla="*/ 63374 h 254637"/>
              <a:gd name="connsiteX5" fmla="*/ 108642 w 1828800"/>
              <a:gd name="connsiteY5" fmla="*/ 27160 h 254637"/>
              <a:gd name="connsiteX6" fmla="*/ 217283 w 1828800"/>
              <a:gd name="connsiteY6" fmla="*/ 9053 h 254637"/>
              <a:gd name="connsiteX7" fmla="*/ 253497 w 1828800"/>
              <a:gd name="connsiteY7" fmla="*/ 0 h 254637"/>
              <a:gd name="connsiteX8" fmla="*/ 1086416 w 1828800"/>
              <a:gd name="connsiteY8" fmla="*/ 9053 h 254637"/>
              <a:gd name="connsiteX9" fmla="*/ 1593410 w 1828800"/>
              <a:gd name="connsiteY9" fmla="*/ 27160 h 254637"/>
              <a:gd name="connsiteX10" fmla="*/ 1674891 w 1828800"/>
              <a:gd name="connsiteY10" fmla="*/ 45267 h 254637"/>
              <a:gd name="connsiteX11" fmla="*/ 1702052 w 1828800"/>
              <a:gd name="connsiteY11" fmla="*/ 54321 h 254637"/>
              <a:gd name="connsiteX12" fmla="*/ 1765426 w 1828800"/>
              <a:gd name="connsiteY12" fmla="*/ 72427 h 254637"/>
              <a:gd name="connsiteX13" fmla="*/ 1801640 w 1828800"/>
              <a:gd name="connsiteY13" fmla="*/ 99588 h 254637"/>
              <a:gd name="connsiteX14" fmla="*/ 1828800 w 1828800"/>
              <a:gd name="connsiteY14" fmla="*/ 153909 h 254637"/>
              <a:gd name="connsiteX15" fmla="*/ 1801640 w 1828800"/>
              <a:gd name="connsiteY15" fmla="*/ 172016 h 254637"/>
              <a:gd name="connsiteX16" fmla="*/ 1729212 w 1828800"/>
              <a:gd name="connsiteY16" fmla="*/ 190122 h 254637"/>
              <a:gd name="connsiteX17" fmla="*/ 1702052 w 1828800"/>
              <a:gd name="connsiteY17" fmla="*/ 199176 h 254637"/>
              <a:gd name="connsiteX18" fmla="*/ 1584356 w 1828800"/>
              <a:gd name="connsiteY18" fmla="*/ 217283 h 254637"/>
              <a:gd name="connsiteX19" fmla="*/ 1403287 w 1828800"/>
              <a:gd name="connsiteY19" fmla="*/ 235390 h 254637"/>
              <a:gd name="connsiteX20" fmla="*/ 1240325 w 1828800"/>
              <a:gd name="connsiteY20" fmla="*/ 253497 h 254637"/>
              <a:gd name="connsiteX21" fmla="*/ 724277 w 1828800"/>
              <a:gd name="connsiteY21" fmla="*/ 253497 h 25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800" h="254637">
                <a:moveTo>
                  <a:pt x="778598" y="208229"/>
                </a:moveTo>
                <a:lnTo>
                  <a:pt x="45267" y="199176"/>
                </a:lnTo>
                <a:cubicBezTo>
                  <a:pt x="35727" y="198949"/>
                  <a:pt x="23654" y="197888"/>
                  <a:pt x="18107" y="190122"/>
                </a:cubicBezTo>
                <a:cubicBezTo>
                  <a:pt x="7013" y="174591"/>
                  <a:pt x="0" y="135802"/>
                  <a:pt x="0" y="135802"/>
                </a:cubicBezTo>
                <a:cubicBezTo>
                  <a:pt x="6477" y="103413"/>
                  <a:pt x="3847" y="86686"/>
                  <a:pt x="27160" y="63374"/>
                </a:cubicBezTo>
                <a:cubicBezTo>
                  <a:pt x="46977" y="43557"/>
                  <a:pt x="84737" y="33136"/>
                  <a:pt x="108642" y="27160"/>
                </a:cubicBezTo>
                <a:cubicBezTo>
                  <a:pt x="190134" y="6788"/>
                  <a:pt x="90125" y="30246"/>
                  <a:pt x="217283" y="9053"/>
                </a:cubicBezTo>
                <a:cubicBezTo>
                  <a:pt x="229557" y="7007"/>
                  <a:pt x="241426" y="3018"/>
                  <a:pt x="253497" y="0"/>
                </a:cubicBezTo>
                <a:lnTo>
                  <a:pt x="1086416" y="9053"/>
                </a:lnTo>
                <a:cubicBezTo>
                  <a:pt x="1257602" y="11499"/>
                  <a:pt x="1425528" y="1332"/>
                  <a:pt x="1593410" y="27160"/>
                </a:cubicBezTo>
                <a:cubicBezTo>
                  <a:pt x="1613623" y="30270"/>
                  <a:pt x="1653874" y="39262"/>
                  <a:pt x="1674891" y="45267"/>
                </a:cubicBezTo>
                <a:cubicBezTo>
                  <a:pt x="1684067" y="47889"/>
                  <a:pt x="1692876" y="51699"/>
                  <a:pt x="1702052" y="54321"/>
                </a:cubicBezTo>
                <a:cubicBezTo>
                  <a:pt x="1781655" y="77065"/>
                  <a:pt x="1700282" y="50714"/>
                  <a:pt x="1765426" y="72427"/>
                </a:cubicBezTo>
                <a:cubicBezTo>
                  <a:pt x="1777497" y="81481"/>
                  <a:pt x="1790970" y="88918"/>
                  <a:pt x="1801640" y="99588"/>
                </a:cubicBezTo>
                <a:cubicBezTo>
                  <a:pt x="1819192" y="117140"/>
                  <a:pt x="1821437" y="131817"/>
                  <a:pt x="1828800" y="153909"/>
                </a:cubicBezTo>
                <a:cubicBezTo>
                  <a:pt x="1819747" y="159945"/>
                  <a:pt x="1811372" y="167150"/>
                  <a:pt x="1801640" y="172016"/>
                </a:cubicBezTo>
                <a:cubicBezTo>
                  <a:pt x="1780947" y="182362"/>
                  <a:pt x="1749870" y="184957"/>
                  <a:pt x="1729212" y="190122"/>
                </a:cubicBezTo>
                <a:cubicBezTo>
                  <a:pt x="1719954" y="192437"/>
                  <a:pt x="1711310" y="196861"/>
                  <a:pt x="1702052" y="199176"/>
                </a:cubicBezTo>
                <a:cubicBezTo>
                  <a:pt x="1662131" y="209156"/>
                  <a:pt x="1625876" y="212398"/>
                  <a:pt x="1584356" y="217283"/>
                </a:cubicBezTo>
                <a:cubicBezTo>
                  <a:pt x="1409836" y="237815"/>
                  <a:pt x="1603166" y="214350"/>
                  <a:pt x="1403287" y="235390"/>
                </a:cubicBezTo>
                <a:cubicBezTo>
                  <a:pt x="1365068" y="239413"/>
                  <a:pt x="1274913" y="252981"/>
                  <a:pt x="1240325" y="253497"/>
                </a:cubicBezTo>
                <a:cubicBezTo>
                  <a:pt x="1068328" y="256064"/>
                  <a:pt x="896293" y="253497"/>
                  <a:pt x="724277" y="253497"/>
                </a:cubicBezTo>
              </a:path>
            </a:pathLst>
          </a:custGeom>
          <a:noFill/>
          <a:ln w="12700">
            <a:solidFill>
              <a:srgbClr val="00B050">
                <a:alpha val="6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Modules and Packages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227922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Module</a:t>
            </a:r>
            <a:r>
              <a:rPr lang="en-US" sz="2600" dirty="0" smtClean="0">
                <a:latin typeface="Questrial" panose="020B0604020202020204" charset="0"/>
              </a:rPr>
              <a:t> – Is a code library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 Node, files &amp; modules are in 1-to-1 relationship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e.g. foo.js loads module ./goo.js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Package</a:t>
            </a:r>
            <a:r>
              <a:rPr lang="en-US" sz="2600" dirty="0" smtClean="0">
                <a:latin typeface="Questrial" panose="020B0604020202020204" charset="0"/>
              </a:rPr>
              <a:t> - </a:t>
            </a:r>
            <a:r>
              <a:rPr lang="en-US" sz="2600" dirty="0" smtClean="0">
                <a:latin typeface="Questrial" panose="020B0604020202020204" charset="0"/>
              </a:rPr>
              <a:t>one or more modules packaged together</a:t>
            </a:r>
          </a:p>
        </p:txBody>
      </p:sp>
    </p:spTree>
    <p:extLst>
      <p:ext uri="{BB962C8B-B14F-4D97-AF65-F5344CB8AC3E}">
        <p14:creationId xmlns:p14="http://schemas.microsoft.com/office/powerpoint/2010/main" val="37488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Modules and Packages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7" y="2309947"/>
            <a:ext cx="6763350" cy="43790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696" y="1817505"/>
            <a:ext cx="6783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Our app uses packages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43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162587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Also are packages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Must be installed with our current package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May have different versions under different </a:t>
            </a:r>
            <a:r>
              <a:rPr lang="en-US" sz="2600" dirty="0" err="1">
                <a:latin typeface="Questrial" panose="020B0604020202020204" charset="0"/>
              </a:rPr>
              <a:t>pckgs</a:t>
            </a:r>
            <a:endParaRPr lang="en-US" sz="2600" dirty="0">
              <a:latin typeface="Questrial" panose="020B0604020202020204" charset="0"/>
            </a:endParaRPr>
          </a:p>
        </p:txBody>
      </p:sp>
      <p:sp>
        <p:nvSpPr>
          <p:cNvPr id="10" name="Shape 190"/>
          <p:cNvSpPr txBox="1"/>
          <p:nvPr/>
        </p:nvSpPr>
        <p:spPr>
          <a:xfrm>
            <a:off x="962974" y="3188308"/>
            <a:ext cx="3862523" cy="2669284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/>
              <a:t>		</a:t>
            </a:r>
          </a:p>
          <a:p>
            <a:pPr marL="119379" marR="114935" lvl="0" indent="-5079">
              <a:buSzPct val="25000"/>
            </a:pPr>
            <a:r>
              <a:rPr lang="en-US" dirty="0"/>
              <a:t>	</a:t>
            </a:r>
            <a:r>
              <a:rPr lang="en-US" dirty="0">
                <a:latin typeface="Questrial" panose="020B0604020202020204" charset="0"/>
              </a:rPr>
              <a:t> </a:t>
            </a:r>
            <a:r>
              <a:rPr lang="en-US" dirty="0" smtClean="0">
                <a:latin typeface="Questrial" panose="020B0604020202020204" charset="0"/>
              </a:rPr>
              <a:t>         </a:t>
            </a:r>
            <a:r>
              <a:rPr lang="en-US" sz="2000" dirty="0" smtClean="0">
                <a:latin typeface="Questrial" panose="020B0604020202020204" charset="0"/>
              </a:rPr>
              <a:t>app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├──foo </a:t>
            </a: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	         </a:t>
            </a:r>
            <a:r>
              <a:rPr lang="he-IL" sz="2000" dirty="0"/>
              <a:t>│</a:t>
            </a:r>
            <a:r>
              <a:rPr lang="en-US" sz="2000" dirty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latin typeface="Questrial" panose="020B0604020202020204" charset="0"/>
              </a:rPr>
              <a:t>├── </a:t>
            </a:r>
            <a:r>
              <a:rPr lang="en-US" sz="2000" dirty="0">
                <a:solidFill>
                  <a:srgbClr val="0070C0"/>
                </a:solidFill>
                <a:latin typeface="Questrial" panose="020B0604020202020204" charset="0"/>
              </a:rPr>
              <a:t>hello ^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0.7.2 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	         </a:t>
            </a:r>
            <a:r>
              <a:rPr lang="he-IL" sz="2000" dirty="0" smtClean="0"/>
              <a:t>│</a:t>
            </a:r>
            <a:r>
              <a:rPr lang="en-US" sz="2000" dirty="0" smtClean="0"/>
              <a:t> </a:t>
            </a:r>
            <a:r>
              <a:rPr lang="en-US" sz="2000" dirty="0">
                <a:latin typeface="Questrial" panose="020B0604020202020204" charset="0"/>
              </a:rPr>
              <a:t> </a:t>
            </a:r>
            <a:r>
              <a:rPr lang="en-US" sz="2000" dirty="0" smtClean="0">
                <a:latin typeface="Questrial" panose="020B0604020202020204" charset="0"/>
              </a:rPr>
              <a:t>   └── </a:t>
            </a:r>
            <a:r>
              <a:rPr lang="en-US" sz="2000" dirty="0">
                <a:latin typeface="Questrial" panose="020B0604020202020204" charset="0"/>
              </a:rPr>
              <a:t>world ^1.0.7 </a:t>
            </a:r>
            <a:endParaRPr lang="en-US" sz="2000" dirty="0" smtClean="0"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 </a:t>
            </a:r>
            <a:r>
              <a:rPr lang="en-US" sz="2000" dirty="0" smtClean="0">
                <a:latin typeface="Questrial" panose="020B0604020202020204" charset="0"/>
              </a:rPr>
              <a:t>        └── bar 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	├── </a:t>
            </a:r>
            <a:r>
              <a:rPr lang="en-US" sz="2000" dirty="0">
                <a:solidFill>
                  <a:srgbClr val="0070C0"/>
                </a:solidFill>
                <a:latin typeface="Questrial" panose="020B0604020202020204" charset="0"/>
              </a:rPr>
              <a:t>hello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^1.0.8 </a:t>
            </a: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	</a:t>
            </a:r>
            <a:r>
              <a:rPr lang="en-US" sz="2000" dirty="0" smtClean="0">
                <a:latin typeface="Questrial" panose="020B0604020202020204" charset="0"/>
              </a:rPr>
              <a:t>	└── </a:t>
            </a:r>
            <a:r>
              <a:rPr lang="en-US" sz="2000" dirty="0">
                <a:latin typeface="Questrial" panose="020B0604020202020204" charset="0"/>
              </a:rPr>
              <a:t>goodbye ^3.4.0</a:t>
            </a:r>
            <a:endParaRPr lang="en-US" sz="2000" dirty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162587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Which version should be installed?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Managing &amp; Updating packages is no easy task.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10" y="3326587"/>
            <a:ext cx="4517800" cy="29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Dev-Dependencies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2974836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Case of scenario – publishing your app.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Some dependencies are installed for </a:t>
            </a:r>
            <a:r>
              <a:rPr lang="en-US" sz="2600" dirty="0">
                <a:latin typeface="Questrial" panose="020B0604020202020204" charset="0"/>
              </a:rPr>
              <a:t>development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Typescript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Testing harnesses (jest)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800" dirty="0" smtClean="0">
                <a:latin typeface="Questrial" panose="020B0604020202020204" charset="0"/>
              </a:rPr>
              <a:t>No </a:t>
            </a:r>
            <a:r>
              <a:rPr lang="en-US" sz="2800" dirty="0">
                <a:latin typeface="Questrial" panose="020B0604020202020204" charset="0"/>
              </a:rPr>
              <a:t>need for them in your production package </a:t>
            </a:r>
            <a:endParaRPr lang="en-US" sz="28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800" dirty="0" smtClean="0">
                <a:latin typeface="Questrial" panose="020B0604020202020204" charset="0"/>
              </a:rPr>
              <a:t>These qualify as </a:t>
            </a:r>
            <a:r>
              <a:rPr lang="en-US" sz="2800" dirty="0" smtClean="0">
                <a:solidFill>
                  <a:srgbClr val="0070C0"/>
                </a:solidFill>
                <a:latin typeface="Questrial" panose="020B0604020202020204" charset="0"/>
              </a:rPr>
              <a:t>dev-dependencies</a:t>
            </a:r>
            <a:endParaRPr lang="en-US" sz="2800" dirty="0">
              <a:solidFill>
                <a:srgbClr val="0070C0"/>
              </a:solidFill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400" dirty="0" smtClean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Peer-Dependencies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2974836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Case scenario – plugins.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May have </a:t>
            </a:r>
            <a:r>
              <a:rPr lang="en-US" sz="2600" dirty="0">
                <a:latin typeface="Questrial" panose="020B0604020202020204" charset="0"/>
              </a:rPr>
              <a:t>dependencies their host </a:t>
            </a:r>
            <a:r>
              <a:rPr lang="en-US" sz="2600" dirty="0" smtClean="0">
                <a:latin typeface="Questrial" panose="020B0604020202020204" charset="0"/>
              </a:rPr>
              <a:t>also has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React depends on react-</a:t>
            </a:r>
            <a:r>
              <a:rPr lang="en-US" sz="2400" dirty="0" err="1" smtClean="0">
                <a:latin typeface="Questrial" panose="020B0604020202020204" charset="0"/>
              </a:rPr>
              <a:t>dom</a:t>
            </a:r>
            <a:r>
              <a:rPr lang="en-US" sz="2400" dirty="0" smtClean="0">
                <a:latin typeface="Questrial" panose="020B0604020202020204" charset="0"/>
              </a:rPr>
              <a:t>, its user does also</a:t>
            </a:r>
            <a:endParaRPr lang="en-US" sz="24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400" dirty="0" smtClean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1187</Words>
  <Application>Microsoft Office PowerPoint</Application>
  <PresentationFormat>On-screen Show (4:3)</PresentationFormat>
  <Paragraphs>344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Questrial</vt:lpstr>
      <vt:lpstr>Courier New</vt:lpstr>
      <vt:lpstr>Wingdings</vt:lpstr>
      <vt:lpstr>Calibri</vt:lpstr>
      <vt:lpstr>Arial</vt:lpstr>
      <vt:lpstr>Noto Sans Symbols</vt:lpstr>
      <vt:lpstr>Office Theme</vt:lpstr>
      <vt:lpstr>PowerPoint Presentation</vt:lpstr>
      <vt:lpstr>Objectives</vt:lpstr>
      <vt:lpstr>Motivation</vt:lpstr>
      <vt:lpstr>Modules and Packages</vt:lpstr>
      <vt:lpstr>Modules and Packages</vt:lpstr>
      <vt:lpstr>Dependencies</vt:lpstr>
      <vt:lpstr>Dependencies</vt:lpstr>
      <vt:lpstr>Dev-Dependencies</vt:lpstr>
      <vt:lpstr>Peer-Dependencies</vt:lpstr>
      <vt:lpstr>package.json</vt:lpstr>
      <vt:lpstr>package.json properties</vt:lpstr>
      <vt:lpstr>node_modules folders</vt:lpstr>
      <vt:lpstr>Package managers</vt:lpstr>
      <vt:lpstr>npm - intro</vt:lpstr>
      <vt:lpstr>npm – versioning rules</vt:lpstr>
      <vt:lpstr>npm – versioning rules</vt:lpstr>
      <vt:lpstr>npm commands</vt:lpstr>
      <vt:lpstr>npm commands</vt:lpstr>
      <vt:lpstr>npm commands</vt:lpstr>
      <vt:lpstr>npm commands</vt:lpstr>
      <vt:lpstr>npm commands</vt:lpstr>
      <vt:lpstr>npm – lock files</vt:lpstr>
      <vt:lpstr>npm – configuring</vt:lpstr>
      <vt:lpstr>yarn</vt:lpstr>
      <vt:lpstr>yarn</vt:lpstr>
      <vt:lpstr>Package Resolution at runtime</vt:lpstr>
      <vt:lpstr>Package Resolution at runtime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103</cp:revision>
  <dcterms:modified xsi:type="dcterms:W3CDTF">2017-11-08T11:28:07Z</dcterms:modified>
</cp:coreProperties>
</file>