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sldIdLst>
    <p:sldId id="256" r:id="rId2"/>
    <p:sldId id="308" r:id="rId3"/>
    <p:sldId id="323" r:id="rId4"/>
    <p:sldId id="350" r:id="rId5"/>
    <p:sldId id="313" r:id="rId6"/>
    <p:sldId id="396" r:id="rId7"/>
    <p:sldId id="395" r:id="rId8"/>
    <p:sldId id="360" r:id="rId9"/>
    <p:sldId id="319" r:id="rId10"/>
    <p:sldId id="361" r:id="rId11"/>
    <p:sldId id="397" r:id="rId12"/>
    <p:sldId id="312" r:id="rId13"/>
    <p:sldId id="347" r:id="rId14"/>
    <p:sldId id="351" r:id="rId15"/>
    <p:sldId id="320" r:id="rId16"/>
    <p:sldId id="322" r:id="rId17"/>
    <p:sldId id="328" r:id="rId18"/>
    <p:sldId id="326" r:id="rId19"/>
    <p:sldId id="355" r:id="rId20"/>
    <p:sldId id="324" r:id="rId21"/>
    <p:sldId id="325" r:id="rId22"/>
    <p:sldId id="398" r:id="rId23"/>
    <p:sldId id="327" r:id="rId24"/>
    <p:sldId id="402" r:id="rId25"/>
    <p:sldId id="316" r:id="rId26"/>
    <p:sldId id="356" r:id="rId27"/>
    <p:sldId id="399" r:id="rId28"/>
    <p:sldId id="400" r:id="rId29"/>
    <p:sldId id="330" r:id="rId30"/>
    <p:sldId id="403" r:id="rId31"/>
    <p:sldId id="332" r:id="rId32"/>
    <p:sldId id="335" r:id="rId33"/>
    <p:sldId id="333" r:id="rId34"/>
    <p:sldId id="401" r:id="rId35"/>
    <p:sldId id="334" r:id="rId36"/>
    <p:sldId id="357" r:id="rId37"/>
    <p:sldId id="336" r:id="rId38"/>
    <p:sldId id="352" r:id="rId39"/>
    <p:sldId id="404" r:id="rId40"/>
    <p:sldId id="353" r:id="rId41"/>
    <p:sldId id="405" r:id="rId42"/>
    <p:sldId id="358" r:id="rId43"/>
    <p:sldId id="406" r:id="rId44"/>
    <p:sldId id="337" r:id="rId45"/>
    <p:sldId id="407" r:id="rId46"/>
    <p:sldId id="339" r:id="rId47"/>
    <p:sldId id="340" r:id="rId48"/>
    <p:sldId id="348" r:id="rId49"/>
    <p:sldId id="343" r:id="rId50"/>
    <p:sldId id="344" r:id="rId51"/>
    <p:sldId id="345" r:id="rId52"/>
    <p:sldId id="349" r:id="rId53"/>
    <p:sldId id="359" r:id="rId54"/>
    <p:sldId id="342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Practical JavaScript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63D-F702-4908-B0D4-36EE19CC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989DF-E47D-4B31-89FC-78EB9FE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BD44-9B1B-417B-A697-325F511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DFA5D-D959-45B5-AC40-3FC21E492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NodeJS top level scope variables are not global</a:t>
            </a:r>
          </a:p>
          <a:p>
            <a:pPr lvl="1"/>
            <a:r>
              <a:rPr lang="en-US" dirty="0"/>
              <a:t>Are scoped to the current module</a:t>
            </a:r>
          </a:p>
          <a:p>
            <a:r>
              <a:rPr lang="en-US" dirty="0"/>
              <a:t>Can use the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 to create global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window</a:t>
            </a:r>
            <a:r>
              <a:rPr lang="en-US" dirty="0"/>
              <a:t> does not exist</a:t>
            </a:r>
          </a:p>
          <a:p>
            <a:pPr lvl="1"/>
            <a:r>
              <a:rPr lang="en-US" dirty="0"/>
              <a:t>Is considered bad practice</a:t>
            </a:r>
          </a:p>
        </p:txBody>
      </p:sp>
    </p:spTree>
    <p:extLst>
      <p:ext uri="{BB962C8B-B14F-4D97-AF65-F5344CB8AC3E}">
        <p14:creationId xmlns:p14="http://schemas.microsoft.com/office/powerpoint/2010/main" val="252707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71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be copied</a:t>
            </a:r>
          </a:p>
          <a:p>
            <a:pPr lvl="1"/>
            <a:r>
              <a:rPr lang="en-US" dirty="0"/>
              <a:t>You cannot get the address of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52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1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cases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263910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of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Pitfalls</a:t>
            </a:r>
          </a:p>
          <a:p>
            <a:r>
              <a:rPr lang="en-US" dirty="0"/>
              <a:t>ECMAScript 6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894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FD49-F1A7-43BF-B3DC-80B35BA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083E-C5D9-44C3-9D71-DFEDC5C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5FA8-3F86-4A29-BB78-FF17E11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96C5B-13F0-4F19-8B0A-BE280AC83F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values are considered false when being used inside if statement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Others values are considered Truthy</a:t>
            </a:r>
          </a:p>
        </p:txBody>
      </p:sp>
    </p:spTree>
    <p:extLst>
      <p:ext uri="{BB962C8B-B14F-4D97-AF65-F5344CB8AC3E}">
        <p14:creationId xmlns:p14="http://schemas.microsoft.com/office/powerpoint/2010/main" val="208331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65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“dog” is considered Truthy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2852936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716016" y="285293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751746" y="2708920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717032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716016" y="37170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5751746" y="3573016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94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0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61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F0EA1-9E6C-49C8-8376-6ACAB90FC380}"/>
              </a:ext>
            </a:extLst>
          </p:cNvPr>
          <p:cNvSpPr/>
          <p:nvPr/>
        </p:nvSpPr>
        <p:spPr>
          <a:xfrm>
            <a:off x="2438400" y="459165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6A951-B2DE-4276-AF86-2D69CE7EC9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ES5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ES6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FE0FD-8EB0-4976-98CF-88E5BFB6FE6A}"/>
              </a:ext>
            </a:extLst>
          </p:cNvPr>
          <p:cNvSpPr/>
          <p:nvPr/>
        </p:nvSpPr>
        <p:spPr>
          <a:xfrm>
            <a:off x="1736812" y="2420888"/>
            <a:ext cx="56703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798178D-2BE0-4CF3-90A0-21BE9DA5BF46}"/>
              </a:ext>
            </a:extLst>
          </p:cNvPr>
          <p:cNvSpPr/>
          <p:nvPr/>
        </p:nvSpPr>
        <p:spPr>
          <a:xfrm>
            <a:off x="7407188" y="4164906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23"/>
              <a:gd name="adj6" fmla="val -158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way to stop the loop</a:t>
            </a:r>
          </a:p>
        </p:txBody>
      </p:sp>
    </p:spTree>
    <p:extLst>
      <p:ext uri="{BB962C8B-B14F-4D97-AF65-F5344CB8AC3E}">
        <p14:creationId xmlns:p14="http://schemas.microsoft.com/office/powerpoint/2010/main" val="311452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0FE-DFEA-439A-944E-CD229AC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90E3-0893-4058-AA03-827A861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D537-35BE-4296-AA0A-378CD7D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45EC9-817E-4E8A-A235-2F232BBCA3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not be used with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BA3BC-324A-4421-BDE4-B0F349F3115A}"/>
              </a:ext>
            </a:extLst>
          </p:cNvPr>
          <p:cNvSpPr/>
          <p:nvPr/>
        </p:nvSpPr>
        <p:spPr>
          <a:xfrm>
            <a:off x="2672916" y="2370772"/>
            <a:ext cx="379816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D2BA80-5BE6-4F09-ADA2-1CE16505D6F9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740"/>
              <a:gd name="adj6" fmla="val -103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Prints 0,1,2</a:t>
            </a:r>
          </a:p>
        </p:txBody>
      </p:sp>
    </p:spTree>
    <p:extLst>
      <p:ext uri="{BB962C8B-B14F-4D97-AF65-F5344CB8AC3E}">
        <p14:creationId xmlns:p14="http://schemas.microsoft.com/office/powerpoint/2010/main" val="254410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04867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</a:p>
          <a:p>
            <a:r>
              <a:rPr lang="en-US" dirty="0" err="1"/>
              <a:t>arr.unshift</a:t>
            </a:r>
            <a:r>
              <a:rPr lang="en-US" dirty="0"/>
              <a:t>(111); </a:t>
            </a:r>
            <a:r>
              <a:rPr lang="en-US" dirty="0">
                <a:solidFill>
                  <a:srgbClr val="006400"/>
                </a:solidFill>
              </a:rPr>
              <a:t>// insert first</a:t>
            </a:r>
            <a:r>
              <a:rPr lang="en-US" dirty="0"/>
              <a:t>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arr.concat</a:t>
            </a:r>
            <a:r>
              <a:rPr lang="en-US" dirty="0"/>
              <a:t>([]); </a:t>
            </a:r>
            <a:r>
              <a:rPr lang="en-US" dirty="0">
                <a:solidFill>
                  <a:srgbClr val="006400"/>
                </a:solidFill>
              </a:rPr>
              <a:t>// clones an array</a:t>
            </a:r>
          </a:p>
          <a:p>
            <a:r>
              <a:rPr lang="en-US" dirty="0" err="1"/>
              <a:t>arr.slice</a:t>
            </a:r>
            <a:r>
              <a:rPr lang="en-US" dirty="0"/>
              <a:t>(0, 4); </a:t>
            </a:r>
            <a:r>
              <a:rPr lang="en-US" dirty="0">
                <a:solidFill>
                  <a:srgbClr val="006400"/>
                </a:solidFill>
              </a:rPr>
              <a:t>// returns part of the array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70B-2FB1-4C94-B71A-B55FEF21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Extras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633B-E0D1-4342-9BE0-E2A3CCC2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E757-EAA9-4F8F-A34C-9864BA3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4EE25-6680-4D7F-B7E4-53E2E223E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filter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every</a:t>
            </a:r>
          </a:p>
          <a:p>
            <a:r>
              <a:rPr lang="en-US" dirty="0"/>
              <a:t>some</a:t>
            </a:r>
          </a:p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7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A71-2B6A-4BB4-A749-7904212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FE00-9230-46D3-8B41-96B13873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BB4F-D174-47A7-B039-22B9A62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E296F-D3DB-41DD-9B58-76F5CCA6A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Prefer defining all fields up front</a:t>
            </a:r>
          </a:p>
          <a:p>
            <a:r>
              <a:rPr lang="en-US" dirty="0"/>
              <a:t>Adding new fields on demand increases object size and hurts read operation’s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51A31-38CE-4E3D-8221-16B627F65294}"/>
              </a:ext>
            </a:extLst>
          </p:cNvPr>
          <p:cNvSpPr/>
          <p:nvPr/>
        </p:nvSpPr>
        <p:spPr>
          <a:xfrm>
            <a:off x="2803598" y="3368457"/>
            <a:ext cx="353680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obj_number_string_boolen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400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34AB1FB-4123-4EAA-947F-EF587918D5EA}"/>
              </a:ext>
            </a:extLst>
          </p:cNvPr>
          <p:cNvSpPr/>
          <p:nvPr/>
        </p:nvSpPr>
        <p:spPr>
          <a:xfrm>
            <a:off x="7089813" y="3419227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514"/>
              <a:gd name="adj6" fmla="val -23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bytes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3CE75FC3-6915-4002-84C5-FEB41D52F706}"/>
              </a:ext>
            </a:extLst>
          </p:cNvPr>
          <p:cNvSpPr/>
          <p:nvPr/>
        </p:nvSpPr>
        <p:spPr>
          <a:xfrm>
            <a:off x="7629873" y="444584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05"/>
              <a:gd name="adj6" fmla="val -288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D318B47E-6B04-45BD-8BD8-69704A48545A}"/>
              </a:ext>
            </a:extLst>
          </p:cNvPr>
          <p:cNvSpPr/>
          <p:nvPr/>
        </p:nvSpPr>
        <p:spPr>
          <a:xfrm>
            <a:off x="7172650" y="543575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41"/>
              <a:gd name="adj6" fmla="val -1380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3516199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615683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an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3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5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10? </a:t>
            </a:r>
          </a:p>
          <a:p>
            <a:r>
              <a:rPr lang="en-US" dirty="0"/>
              <a:t>11?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6736" y="2996952"/>
            <a:ext cx="3390528" cy="2554545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8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F009B-29B9-4A37-BF97-379B5CE3A6DB}"/>
              </a:ext>
            </a:extLst>
          </p:cNvPr>
          <p:cNvSpPr/>
          <p:nvPr/>
        </p:nvSpPr>
        <p:spPr>
          <a:xfrm>
            <a:off x="2672916" y="3212976"/>
            <a:ext cx="37981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simulate overloading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63691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8762" y="394496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5018862" cy="30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11;</a:t>
            </a:r>
          </a:p>
          <a:p>
            <a:endParaRPr lang="da-DK" dirty="0"/>
          </a:p>
          <a:p>
            <a:r>
              <a:rPr lang="da-DK" dirty="0"/>
              <a:t>f.hasOwnProperty(”num”)</a:t>
            </a:r>
          </a:p>
          <a:p>
            <a:endParaRPr lang="da-DK" dirty="0">
              <a:solidFill>
                <a:srgbClr val="0000FF"/>
              </a:solidFill>
            </a:endParaRPr>
          </a:p>
          <a:p>
            <a:r>
              <a:rPr lang="da-DK" dirty="0">
                <a:solidFill>
                  <a:srgbClr val="0000FF"/>
                </a:solidFill>
              </a:rPr>
              <a:t>if(</a:t>
            </a:r>
            <a:r>
              <a:rPr lang="da-DK" dirty="0"/>
              <a:t>f==g</a:t>
            </a:r>
            <a:r>
              <a:rPr lang="da-DK" dirty="0">
                <a:solidFill>
                  <a:srgbClr val="0000FF"/>
                </a:solidFill>
              </a:rPr>
              <a:t>) </a:t>
            </a:r>
            <a:r>
              <a:rPr lang="da-DK" dirty="0"/>
              <a:t>{</a:t>
            </a:r>
          </a:p>
          <a:p>
            <a:r>
              <a:rPr lang="da-DK" dirty="0"/>
              <a:t>}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030257" y="2420888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8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412-30DD-4D11-BD27-6EEDE68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B90-73D0-4F6E-B13D-16C20EC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A766-F9D4-4A30-806C-E51B984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A6D79-FEFE-45B8-8AAD-50CCF48F7C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like which holds all function’s arguments </a:t>
            </a:r>
          </a:p>
          <a:p>
            <a:r>
              <a:rPr lang="en-US" dirty="0"/>
              <a:t>Does not support all Array functionality</a:t>
            </a:r>
          </a:p>
          <a:p>
            <a:pPr lvl="1"/>
            <a:r>
              <a:rPr lang="en-US" dirty="0"/>
              <a:t>You may use </a:t>
            </a:r>
            <a:r>
              <a:rPr lang="en-US" dirty="0" err="1"/>
              <a:t>Array.from</a:t>
            </a:r>
            <a:r>
              <a:rPr lang="en-US" dirty="0"/>
              <a:t>(arguments)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2BB6D-2F44-4089-9CE7-086B27758C1D}"/>
              </a:ext>
            </a:extLst>
          </p:cNvPr>
          <p:cNvSpPr/>
          <p:nvPr/>
        </p:nvSpPr>
        <p:spPr>
          <a:xfrm>
            <a:off x="2286000" y="3573016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3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7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state-full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2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"dumping..."</a:t>
            </a:r>
            <a:r>
              <a:rPr lang="en-US" dirty="0"/>
              <a:t>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that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4320480" cy="18722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g() {         </a:t>
            </a:r>
          </a:p>
          <a:p>
            <a:r>
              <a:rPr lang="en-US" dirty="0"/>
              <a:t>    global = 12;           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g();</a:t>
            </a:r>
          </a:p>
          <a:p>
            <a:endParaRPr lang="en-US" dirty="0"/>
          </a:p>
          <a:p>
            <a:r>
              <a:rPr lang="en-US" dirty="0"/>
              <a:t>alert(local);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window/global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5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98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declared without a name</a:t>
            </a:r>
          </a:p>
          <a:p>
            <a:r>
              <a:rPr lang="en-US" dirty="0"/>
              <a:t>Since no name exist no one can invoke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21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3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to simulate major Object Oriented concepts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Instance and Static members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Namespace</a:t>
            </a:r>
          </a:p>
          <a:p>
            <a:r>
              <a:rPr lang="en-US" dirty="0" err="1"/>
              <a:t>altJS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7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chapter suggested a technique to implement a module</a:t>
            </a:r>
          </a:p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2174590"/>
            <a:ext cx="3029355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17866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0A7-1A1A-472B-B7C0-DEB0AEA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F7993-BA7F-40F1-95DC-FD15641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A2D6-F90D-4E88-9D9E-DFF4E75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D5187-63AF-475B-AAE7-ACCC0F8F94FB}"/>
              </a:ext>
            </a:extLst>
          </p:cNvPr>
          <p:cNvSpPr/>
          <p:nvPr/>
        </p:nvSpPr>
        <p:spPr>
          <a:xfrm>
            <a:off x="3186308" y="1916832"/>
            <a:ext cx="30060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"use strict"</a:t>
            </a: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x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A369A76-B2A8-4E9D-A54C-709E92BCBC18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440"/>
              <a:gd name="adj6" fmla="val -124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</p:spTree>
    <p:extLst>
      <p:ext uri="{BB962C8B-B14F-4D97-AF65-F5344CB8AC3E}">
        <p14:creationId xmlns:p14="http://schemas.microsoft.com/office/powerpoint/2010/main" val="3715798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C77-4341-4F03-B817-9149D19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CCFA-C9BA-4864-BBE8-46263FEA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1633-A11B-493E-AA5E-7269641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1CFC2-8763-4E03-9D29-3C79AE186A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way to </a:t>
            </a:r>
            <a:r>
              <a:rPr lang="en-US" i="1" dirty="0"/>
              <a:t>opt in</a:t>
            </a:r>
            <a:r>
              <a:rPr lang="en-US" dirty="0"/>
              <a:t> to a restricted variant of JavaScript</a:t>
            </a:r>
          </a:p>
          <a:p>
            <a:r>
              <a:rPr lang="en-US" dirty="0"/>
              <a:t>Strict mode makes the following changes</a:t>
            </a:r>
          </a:p>
          <a:p>
            <a:pPr lvl="1"/>
            <a:r>
              <a:rPr lang="en-US" dirty="0"/>
              <a:t>Eliminates some JavaScript silent errors</a:t>
            </a:r>
          </a:p>
          <a:p>
            <a:pPr lvl="1"/>
            <a:r>
              <a:rPr lang="en-US" dirty="0"/>
              <a:t>Fixes mistakes that make it difficult for JavaScript engines to perform optimizations</a:t>
            </a:r>
          </a:p>
          <a:p>
            <a:pPr lvl="1"/>
            <a:r>
              <a:rPr lang="en-US" dirty="0"/>
              <a:t>Prohibits some syntax likely to be defined in future versions of ECMAScript</a:t>
            </a:r>
          </a:p>
        </p:txBody>
      </p:sp>
    </p:spTree>
    <p:extLst>
      <p:ext uri="{BB962C8B-B14F-4D97-AF65-F5344CB8AC3E}">
        <p14:creationId xmlns:p14="http://schemas.microsoft.com/office/powerpoint/2010/main" val="3309527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128495"/>
            <a:ext cx="5960478" cy="3693319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Object.create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093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086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5860</TotalTime>
  <Words>3080</Words>
  <Application>Microsoft Office PowerPoint</Application>
  <PresentationFormat>On-screen Show (4:3)</PresentationFormat>
  <Paragraphs>1144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Practical JavaScript</vt:lpstr>
      <vt:lpstr>Agenda</vt:lpstr>
      <vt:lpstr>JavaScript is dynamic</vt:lpstr>
      <vt:lpstr>Declaring Variables</vt:lpstr>
      <vt:lpstr>Implicit Variable Declaration</vt:lpstr>
      <vt:lpstr>Strict Mode</vt:lpstr>
      <vt:lpstr>Strict Mode</vt:lpstr>
      <vt:lpstr>Automatic Initialization</vt:lpstr>
      <vt:lpstr>Undeclared Variable</vt:lpstr>
      <vt:lpstr>Window is the Global Scope</vt:lpstr>
      <vt:lpstr>NodeJS</vt:lpstr>
      <vt:lpstr>Built-in types</vt:lpstr>
      <vt:lpstr>Built-in types</vt:lpstr>
      <vt:lpstr>Value vs. Reference type</vt:lpstr>
      <vt:lpstr>Number</vt:lpstr>
      <vt:lpstr>String (1)</vt:lpstr>
      <vt:lpstr>String (2)</vt:lpstr>
      <vt:lpstr>Undefined</vt:lpstr>
      <vt:lpstr>Comparison Operators</vt:lpstr>
      <vt:lpstr>Data Type Conversion</vt:lpstr>
      <vt:lpstr>Conversion Tricks</vt:lpstr>
      <vt:lpstr>Falsy values</vt:lpstr>
      <vt:lpstr>Logical Operators</vt:lpstr>
      <vt:lpstr>Logical Operators</vt:lpstr>
      <vt:lpstr>Array</vt:lpstr>
      <vt:lpstr>Iterating an Array</vt:lpstr>
      <vt:lpstr>Iterating an Array</vt:lpstr>
      <vt:lpstr>in syntax</vt:lpstr>
      <vt:lpstr>Array is dynamic</vt:lpstr>
      <vt:lpstr>Array Extras</vt:lpstr>
      <vt:lpstr>Object</vt:lpstr>
      <vt:lpstr>Initializing an Object</vt:lpstr>
      <vt:lpstr>Object is dynamic</vt:lpstr>
      <vt:lpstr>Performance</vt:lpstr>
      <vt:lpstr>Object Content</vt:lpstr>
      <vt:lpstr>Array is an Object</vt:lpstr>
      <vt:lpstr>Function</vt:lpstr>
      <vt:lpstr>Pass by value</vt:lpstr>
      <vt:lpstr>What will be printed ?</vt:lpstr>
      <vt:lpstr>Where to declare variables ?</vt:lpstr>
      <vt:lpstr>Overloading</vt:lpstr>
      <vt:lpstr>Overloading</vt:lpstr>
      <vt:lpstr>Function – The Dark Side</vt:lpstr>
      <vt:lpstr>Function – The Dark Side</vt:lpstr>
      <vt:lpstr>arguments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</vt:lpstr>
      <vt:lpstr>Agenda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542</cp:revision>
  <dcterms:created xsi:type="dcterms:W3CDTF">2011-02-24T19:30:07Z</dcterms:created>
  <dcterms:modified xsi:type="dcterms:W3CDTF">2018-03-14T22:46:30Z</dcterms:modified>
</cp:coreProperties>
</file>