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31"/>
  </p:notesMasterIdLst>
  <p:sldIdLst>
    <p:sldId id="256" r:id="rId2"/>
    <p:sldId id="257" r:id="rId3"/>
    <p:sldId id="296" r:id="rId4"/>
    <p:sldId id="311" r:id="rId5"/>
    <p:sldId id="306" r:id="rId6"/>
    <p:sldId id="307" r:id="rId7"/>
    <p:sldId id="308" r:id="rId8"/>
    <p:sldId id="313" r:id="rId9"/>
    <p:sldId id="314" r:id="rId10"/>
    <p:sldId id="310" r:id="rId11"/>
    <p:sldId id="315" r:id="rId12"/>
    <p:sldId id="317" r:id="rId13"/>
    <p:sldId id="312" r:id="rId14"/>
    <p:sldId id="309" r:id="rId15"/>
    <p:sldId id="322" r:id="rId16"/>
    <p:sldId id="323" r:id="rId17"/>
    <p:sldId id="316" r:id="rId18"/>
    <p:sldId id="318" r:id="rId19"/>
    <p:sldId id="319" r:id="rId20"/>
    <p:sldId id="321" r:id="rId21"/>
    <p:sldId id="324" r:id="rId22"/>
    <p:sldId id="325" r:id="rId23"/>
    <p:sldId id="331" r:id="rId24"/>
    <p:sldId id="326" r:id="rId25"/>
    <p:sldId id="332" r:id="rId26"/>
    <p:sldId id="327" r:id="rId27"/>
    <p:sldId id="328" r:id="rId28"/>
    <p:sldId id="329" r:id="rId29"/>
    <p:sldId id="330" r:id="rId30"/>
  </p:sldIdLst>
  <p:sldSz cx="9144000" cy="6858000" type="screen4x3"/>
  <p:notesSz cx="9144000" cy="6858000"/>
  <p:embeddedFontLst>
    <p:embeddedFont>
      <p:font typeface="Arial Unicode MS" panose="020B0604020202020204" pitchFamily="34" charset="-128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Questrial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15712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280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8942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391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3043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902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2746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965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497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5503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9318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4557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0528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4272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0511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07618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4409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21032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90168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1240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26037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2758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474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337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3977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8407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9339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7327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5177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083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89"/>
                </a:moveTo>
                <a:lnTo>
                  <a:pt x="120000" y="119989"/>
                </a:lnTo>
                <a:lnTo>
                  <a:pt x="120000" y="0"/>
                </a:lnTo>
                <a:lnTo>
                  <a:pt x="0" y="0"/>
                </a:lnTo>
                <a:lnTo>
                  <a:pt x="0" y="119989"/>
                </a:lnTo>
                <a:close/>
              </a:path>
            </a:pathLst>
          </a:custGeom>
          <a:solidFill>
            <a:srgbClr val="775F54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4" name="Shape 24"/>
          <p:cNvSpPr/>
          <p:nvPr/>
        </p:nvSpPr>
        <p:spPr>
          <a:xfrm>
            <a:off x="0" y="5971031"/>
            <a:ext cx="9144000" cy="88709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82"/>
                </a:moveTo>
                <a:lnTo>
                  <a:pt x="120000" y="119982"/>
                </a:lnTo>
                <a:lnTo>
                  <a:pt x="120000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5" name="Shape 25"/>
          <p:cNvSpPr/>
          <p:nvPr/>
        </p:nvSpPr>
        <p:spPr>
          <a:xfrm>
            <a:off x="0" y="6053328"/>
            <a:ext cx="2240280" cy="7137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14"/>
                </a:moveTo>
                <a:lnTo>
                  <a:pt x="120000" y="119914"/>
                </a:lnTo>
                <a:lnTo>
                  <a:pt x="120000" y="0"/>
                </a:lnTo>
                <a:lnTo>
                  <a:pt x="0" y="0"/>
                </a:lnTo>
                <a:lnTo>
                  <a:pt x="0" y="119914"/>
                </a:lnTo>
                <a:close/>
              </a:path>
            </a:pathLst>
          </a:custGeom>
          <a:solidFill>
            <a:srgbClr val="DD8046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6" name="Shape 26"/>
          <p:cNvSpPr/>
          <p:nvPr/>
        </p:nvSpPr>
        <p:spPr>
          <a:xfrm>
            <a:off x="2359151" y="6044184"/>
            <a:ext cx="6784975" cy="7137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14"/>
                </a:moveTo>
                <a:lnTo>
                  <a:pt x="119997" y="119914"/>
                </a:lnTo>
                <a:lnTo>
                  <a:pt x="119997" y="0"/>
                </a:lnTo>
                <a:lnTo>
                  <a:pt x="0" y="0"/>
                </a:lnTo>
                <a:lnTo>
                  <a:pt x="0" y="119914"/>
                </a:lnTo>
                <a:close/>
              </a:path>
            </a:pathLst>
          </a:custGeom>
          <a:solidFill>
            <a:srgbClr val="93B6D2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2145919" y="3117291"/>
            <a:ext cx="4852161" cy="6807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19252" y="52577"/>
            <a:ext cx="8905494" cy="2393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154047" y="2994406"/>
            <a:ext cx="4835905" cy="19437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9252" y="52577"/>
            <a:ext cx="8905494" cy="2393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19252" y="52577"/>
            <a:ext cx="8905494" cy="2393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DD8046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7" name="Shape 7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19998" y="120000"/>
                </a:lnTo>
                <a:lnTo>
                  <a:pt x="119998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93B6D2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8" name="Shape 8"/>
          <p:cNvSpPr/>
          <p:nvPr/>
        </p:nvSpPr>
        <p:spPr>
          <a:xfrm>
            <a:off x="7690119" y="406319"/>
            <a:ext cx="298450" cy="1866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70" y="0"/>
                </a:moveTo>
                <a:lnTo>
                  <a:pt x="8651" y="86715"/>
                </a:lnTo>
                <a:lnTo>
                  <a:pt x="0" y="119863"/>
                </a:lnTo>
                <a:lnTo>
                  <a:pt x="119970" y="0"/>
                </a:lnTo>
                <a:close/>
              </a:path>
            </a:pathLst>
          </a:custGeom>
          <a:solidFill>
            <a:srgbClr val="EE6EAA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9" name="Shape 9"/>
          <p:cNvSpPr/>
          <p:nvPr/>
        </p:nvSpPr>
        <p:spPr>
          <a:xfrm>
            <a:off x="7712292" y="406185"/>
            <a:ext cx="276860" cy="1752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63" y="0"/>
                </a:moveTo>
                <a:lnTo>
                  <a:pt x="0" y="93387"/>
                </a:lnTo>
                <a:lnTo>
                  <a:pt x="15081" y="94327"/>
                </a:lnTo>
                <a:lnTo>
                  <a:pt x="24666" y="97398"/>
                </a:lnTo>
                <a:lnTo>
                  <a:pt x="32856" y="105081"/>
                </a:lnTo>
                <a:lnTo>
                  <a:pt x="43752" y="119857"/>
                </a:lnTo>
                <a:lnTo>
                  <a:pt x="119863" y="0"/>
                </a:lnTo>
                <a:close/>
              </a:path>
            </a:pathLst>
          </a:custGeom>
          <a:solidFill>
            <a:srgbClr val="17A75B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0" name="Shape 10"/>
          <p:cNvSpPr/>
          <p:nvPr/>
        </p:nvSpPr>
        <p:spPr>
          <a:xfrm>
            <a:off x="7579296" y="406037"/>
            <a:ext cx="410209" cy="123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39" y="0"/>
                </a:moveTo>
                <a:lnTo>
                  <a:pt x="0" y="104768"/>
                </a:lnTo>
                <a:lnTo>
                  <a:pt x="13484" y="105328"/>
                </a:lnTo>
                <a:lnTo>
                  <a:pt x="20957" y="107053"/>
                </a:lnTo>
                <a:lnTo>
                  <a:pt x="25101" y="111327"/>
                </a:lnTo>
                <a:lnTo>
                  <a:pt x="28596" y="119534"/>
                </a:lnTo>
                <a:lnTo>
                  <a:pt x="119839" y="0"/>
                </a:lnTo>
                <a:close/>
              </a:path>
            </a:pathLst>
          </a:custGeom>
          <a:solidFill>
            <a:srgbClr val="6AC4ED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1" name="Shape 11"/>
          <p:cNvSpPr/>
          <p:nvPr/>
        </p:nvSpPr>
        <p:spPr>
          <a:xfrm>
            <a:off x="7676943" y="405948"/>
            <a:ext cx="312420" cy="187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31" y="0"/>
                </a:moveTo>
                <a:lnTo>
                  <a:pt x="0" y="78957"/>
                </a:lnTo>
                <a:lnTo>
                  <a:pt x="5047" y="119775"/>
                </a:lnTo>
                <a:lnTo>
                  <a:pt x="13529" y="87501"/>
                </a:lnTo>
                <a:lnTo>
                  <a:pt x="119831" y="0"/>
                </a:lnTo>
                <a:close/>
              </a:path>
            </a:pathLst>
          </a:custGeom>
          <a:solidFill>
            <a:srgbClr val="FACF47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2" name="Shape 12"/>
          <p:cNvSpPr/>
          <p:nvPr/>
        </p:nvSpPr>
        <p:spPr>
          <a:xfrm>
            <a:off x="8004311" y="405176"/>
            <a:ext cx="243150" cy="14928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" name="Shape 13"/>
          <p:cNvSpPr/>
          <p:nvPr/>
        </p:nvSpPr>
        <p:spPr>
          <a:xfrm>
            <a:off x="8269081" y="393193"/>
            <a:ext cx="19050" cy="241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58" y="0"/>
                </a:moveTo>
                <a:lnTo>
                  <a:pt x="0" y="0"/>
                </a:lnTo>
                <a:lnTo>
                  <a:pt x="0" y="117707"/>
                </a:lnTo>
                <a:lnTo>
                  <a:pt x="117058" y="117707"/>
                </a:lnTo>
                <a:lnTo>
                  <a:pt x="117058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4" name="Shape 14"/>
          <p:cNvSpPr/>
          <p:nvPr/>
        </p:nvSpPr>
        <p:spPr>
          <a:xfrm>
            <a:off x="8278372" y="437486"/>
            <a:ext cx="0" cy="11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428"/>
                </a:lnTo>
              </a:path>
            </a:pathLst>
          </a:custGeom>
          <a:noFill/>
          <a:ln w="18575" cap="flat" cmpd="sng">
            <a:solidFill>
              <a:srgbClr val="221F1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5" name="Shape 15"/>
          <p:cNvSpPr/>
          <p:nvPr/>
        </p:nvSpPr>
        <p:spPr>
          <a:xfrm>
            <a:off x="8309638" y="393196"/>
            <a:ext cx="479056" cy="20140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" name="Shape 16"/>
          <p:cNvSpPr/>
          <p:nvPr/>
        </p:nvSpPr>
        <p:spPr>
          <a:xfrm>
            <a:off x="8810435" y="393193"/>
            <a:ext cx="124322" cy="16095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19252" y="52577"/>
            <a:ext cx="8905494" cy="2393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154047" y="2994406"/>
            <a:ext cx="4835905" cy="19437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 lang="he-IL" dirty="0"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 u="none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rainologic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proxy.company.com:8080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/>
        </p:nvSpPr>
        <p:spPr>
          <a:xfrm>
            <a:off x="1347058" y="2854752"/>
            <a:ext cx="6475146" cy="680700"/>
          </a:xfrm>
          <a:prstGeom prst="rect">
            <a:avLst/>
          </a:prstGeom>
          <a:noFill/>
          <a:ln>
            <a:noFill/>
          </a:ln>
        </p:spPr>
        <p:txBody>
          <a:bodyPr wrap="square" lIns="0" tIns="12050" rIns="0" bIns="0" anchor="t" anchorCtr="0">
            <a:noAutofit/>
          </a:bodyPr>
          <a:lstStyle/>
          <a:p>
            <a:pPr marL="12700" lvl="0" algn="ctr">
              <a:buSzPct val="25000"/>
            </a:pPr>
            <a:r>
              <a:rPr lang="en-US" sz="4300" dirty="0" smtClean="0">
                <a:solidFill>
                  <a:srgbClr val="EBDDC3"/>
                </a:solidFill>
                <a:latin typeface="Questrial"/>
                <a:ea typeface="Questrial"/>
                <a:cs typeface="Questrial"/>
                <a:sym typeface="Questrial"/>
              </a:rPr>
              <a:t>Package Management</a:t>
            </a:r>
            <a:endParaRPr lang="en-US" sz="4300" dirty="0">
              <a:solidFill>
                <a:srgbClr val="EBDDC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402437" y="4418689"/>
            <a:ext cx="2314456" cy="1114425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5080" lvl="0" indent="0" algn="l" rtl="0">
              <a:lnSpc>
                <a:spcPct val="132300"/>
              </a:lnSpc>
              <a:spcBef>
                <a:spcPts val="0"/>
              </a:spcBef>
              <a:buSzPct val="25000"/>
              <a:buNone/>
            </a:pPr>
            <a:r>
              <a:rPr lang="en-US" sz="1600" dirty="0" smtClean="0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Ori </a:t>
            </a:r>
            <a:r>
              <a:rPr lang="en-US" sz="1600" dirty="0" err="1" smtClean="0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Calvo</a:t>
            </a:r>
            <a:r>
              <a:rPr lang="en-US" sz="1600" dirty="0" smtClean="0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2017  oric@trainologic.com  http://trainologic.com</a:t>
            </a:r>
            <a:endParaRPr lang="en-US" sz="1600" dirty="0">
              <a:solidFill>
                <a:schemeClr val="bg1"/>
              </a:solidFill>
              <a:latin typeface="Questrial"/>
              <a:ea typeface="Questrial"/>
              <a:cs typeface="Questrial"/>
              <a:sym typeface="Questrial"/>
              <a:hlinkClick r:id="rId3"/>
            </a:endParaRPr>
          </a:p>
        </p:txBody>
      </p:sp>
      <p:sp>
        <p:nvSpPr>
          <p:cNvPr id="21" name="Shape 60"/>
          <p:cNvSpPr/>
          <p:nvPr/>
        </p:nvSpPr>
        <p:spPr>
          <a:xfrm>
            <a:off x="2998667" y="1337099"/>
            <a:ext cx="758825" cy="47370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70" y="0"/>
                </a:moveTo>
                <a:lnTo>
                  <a:pt x="8651" y="86731"/>
                </a:lnTo>
                <a:lnTo>
                  <a:pt x="0" y="119885"/>
                </a:lnTo>
                <a:lnTo>
                  <a:pt x="119970" y="0"/>
                </a:lnTo>
                <a:close/>
              </a:path>
            </a:pathLst>
          </a:custGeom>
          <a:solidFill>
            <a:srgbClr val="EE6EAA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2" name="Shape 61"/>
          <p:cNvSpPr/>
          <p:nvPr/>
        </p:nvSpPr>
        <p:spPr>
          <a:xfrm>
            <a:off x="3055042" y="1336760"/>
            <a:ext cx="703580" cy="444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23" y="0"/>
                </a:moveTo>
                <a:lnTo>
                  <a:pt x="0" y="93446"/>
                </a:lnTo>
                <a:lnTo>
                  <a:pt x="15089" y="94387"/>
                </a:lnTo>
                <a:lnTo>
                  <a:pt x="24678" y="97460"/>
                </a:lnTo>
                <a:lnTo>
                  <a:pt x="32872" y="105148"/>
                </a:lnTo>
                <a:lnTo>
                  <a:pt x="43774" y="119934"/>
                </a:lnTo>
                <a:lnTo>
                  <a:pt x="119923" y="0"/>
                </a:lnTo>
                <a:close/>
              </a:path>
            </a:pathLst>
          </a:custGeom>
          <a:solidFill>
            <a:srgbClr val="17A75B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3" name="Shape 62"/>
          <p:cNvSpPr/>
          <p:nvPr/>
        </p:nvSpPr>
        <p:spPr>
          <a:xfrm>
            <a:off x="2716893" y="1336383"/>
            <a:ext cx="1042035" cy="31305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47" y="0"/>
                </a:moveTo>
                <a:lnTo>
                  <a:pt x="0" y="105169"/>
                </a:lnTo>
                <a:lnTo>
                  <a:pt x="13496" y="105731"/>
                </a:lnTo>
                <a:lnTo>
                  <a:pt x="20976" y="107463"/>
                </a:lnTo>
                <a:lnTo>
                  <a:pt x="25124" y="111753"/>
                </a:lnTo>
                <a:lnTo>
                  <a:pt x="28622" y="119992"/>
                </a:lnTo>
                <a:lnTo>
                  <a:pt x="119947" y="0"/>
                </a:lnTo>
                <a:close/>
              </a:path>
            </a:pathLst>
          </a:custGeom>
          <a:solidFill>
            <a:srgbClr val="6AC4ED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4" name="Shape 63"/>
          <p:cNvSpPr/>
          <p:nvPr/>
        </p:nvSpPr>
        <p:spPr>
          <a:xfrm>
            <a:off x="2965168" y="1336157"/>
            <a:ext cx="793750" cy="4749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21" y="0"/>
                </a:moveTo>
                <a:lnTo>
                  <a:pt x="0" y="79028"/>
                </a:lnTo>
                <a:lnTo>
                  <a:pt x="5050" y="119882"/>
                </a:lnTo>
                <a:lnTo>
                  <a:pt x="13539" y="87580"/>
                </a:lnTo>
                <a:lnTo>
                  <a:pt x="119921" y="0"/>
                </a:lnTo>
                <a:close/>
              </a:path>
            </a:pathLst>
          </a:custGeom>
          <a:solidFill>
            <a:srgbClr val="FACF47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5" name="Shape 64"/>
          <p:cNvSpPr/>
          <p:nvPr/>
        </p:nvSpPr>
        <p:spPr>
          <a:xfrm>
            <a:off x="3797514" y="1334198"/>
            <a:ext cx="180340" cy="3708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4937" y="38460"/>
                </a:moveTo>
                <a:lnTo>
                  <a:pt x="23222" y="38460"/>
                </a:lnTo>
                <a:lnTo>
                  <a:pt x="23222" y="89182"/>
                </a:lnTo>
                <a:lnTo>
                  <a:pt x="26714" y="104003"/>
                </a:lnTo>
                <a:lnTo>
                  <a:pt x="45438" y="116238"/>
                </a:lnTo>
                <a:lnTo>
                  <a:pt x="70642" y="119541"/>
                </a:lnTo>
                <a:lnTo>
                  <a:pt x="87505" y="119954"/>
                </a:lnTo>
                <a:lnTo>
                  <a:pt x="119846" y="119954"/>
                </a:lnTo>
                <a:lnTo>
                  <a:pt x="119846" y="107121"/>
                </a:lnTo>
                <a:lnTo>
                  <a:pt x="87505" y="107121"/>
                </a:lnTo>
                <a:lnTo>
                  <a:pt x="78486" y="106918"/>
                </a:lnTo>
                <a:lnTo>
                  <a:pt x="56541" y="98571"/>
                </a:lnTo>
                <a:lnTo>
                  <a:pt x="54937" y="89182"/>
                </a:lnTo>
                <a:lnTo>
                  <a:pt x="54937" y="38460"/>
                </a:lnTo>
                <a:close/>
              </a:path>
              <a:path w="120000" h="120000" extrusionOk="0">
                <a:moveTo>
                  <a:pt x="119846" y="26533"/>
                </a:moveTo>
                <a:lnTo>
                  <a:pt x="0" y="26533"/>
                </a:lnTo>
                <a:lnTo>
                  <a:pt x="0" y="38460"/>
                </a:lnTo>
                <a:lnTo>
                  <a:pt x="119846" y="38460"/>
                </a:lnTo>
                <a:lnTo>
                  <a:pt x="119846" y="26533"/>
                </a:lnTo>
                <a:close/>
              </a:path>
              <a:path w="120000" h="120000" extrusionOk="0">
                <a:moveTo>
                  <a:pt x="54937" y="0"/>
                </a:moveTo>
                <a:lnTo>
                  <a:pt x="23147" y="0"/>
                </a:lnTo>
                <a:lnTo>
                  <a:pt x="23147" y="26533"/>
                </a:lnTo>
                <a:lnTo>
                  <a:pt x="54937" y="26533"/>
                </a:lnTo>
                <a:lnTo>
                  <a:pt x="54937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6" name="Shape 65"/>
          <p:cNvSpPr/>
          <p:nvPr/>
        </p:nvSpPr>
        <p:spPr>
          <a:xfrm>
            <a:off x="4002809" y="1409414"/>
            <a:ext cx="169545" cy="2959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707" y="2750"/>
                </a:moveTo>
                <a:lnTo>
                  <a:pt x="0" y="2750"/>
                </a:lnTo>
                <a:lnTo>
                  <a:pt x="0" y="119826"/>
                </a:lnTo>
                <a:lnTo>
                  <a:pt x="33707" y="119826"/>
                </a:lnTo>
                <a:lnTo>
                  <a:pt x="33707" y="58161"/>
                </a:lnTo>
                <a:lnTo>
                  <a:pt x="34661" y="48806"/>
                </a:lnTo>
                <a:lnTo>
                  <a:pt x="42284" y="33563"/>
                </a:lnTo>
                <a:lnTo>
                  <a:pt x="63487" y="21024"/>
                </a:lnTo>
                <a:lnTo>
                  <a:pt x="33707" y="21024"/>
                </a:lnTo>
                <a:lnTo>
                  <a:pt x="33707" y="2750"/>
                </a:lnTo>
                <a:close/>
              </a:path>
              <a:path w="120000" h="120000" extrusionOk="0">
                <a:moveTo>
                  <a:pt x="102455" y="0"/>
                </a:moveTo>
                <a:lnTo>
                  <a:pt x="71072" y="2795"/>
                </a:lnTo>
                <a:lnTo>
                  <a:pt x="45475" y="11961"/>
                </a:lnTo>
                <a:lnTo>
                  <a:pt x="33707" y="21024"/>
                </a:lnTo>
                <a:lnTo>
                  <a:pt x="63487" y="21024"/>
                </a:lnTo>
                <a:lnTo>
                  <a:pt x="67475" y="19712"/>
                </a:lnTo>
                <a:lnTo>
                  <a:pt x="79211" y="17721"/>
                </a:lnTo>
                <a:lnTo>
                  <a:pt x="92596" y="17057"/>
                </a:lnTo>
                <a:lnTo>
                  <a:pt x="119554" y="17034"/>
                </a:lnTo>
                <a:lnTo>
                  <a:pt x="119402" y="1054"/>
                </a:lnTo>
                <a:lnTo>
                  <a:pt x="116018" y="687"/>
                </a:lnTo>
                <a:lnTo>
                  <a:pt x="112900" y="427"/>
                </a:lnTo>
                <a:lnTo>
                  <a:pt x="110103" y="259"/>
                </a:lnTo>
                <a:lnTo>
                  <a:pt x="107571" y="91"/>
                </a:lnTo>
                <a:lnTo>
                  <a:pt x="105013" y="15"/>
                </a:lnTo>
                <a:lnTo>
                  <a:pt x="102455" y="0"/>
                </a:lnTo>
                <a:close/>
              </a:path>
              <a:path w="120000" h="120000" extrusionOk="0">
                <a:moveTo>
                  <a:pt x="119554" y="17034"/>
                </a:moveTo>
                <a:lnTo>
                  <a:pt x="97552" y="17034"/>
                </a:lnTo>
                <a:lnTo>
                  <a:pt x="102482" y="17335"/>
                </a:lnTo>
                <a:lnTo>
                  <a:pt x="111622" y="18522"/>
                </a:lnTo>
                <a:lnTo>
                  <a:pt x="115751" y="19459"/>
                </a:lnTo>
                <a:lnTo>
                  <a:pt x="119589" y="20731"/>
                </a:lnTo>
                <a:lnTo>
                  <a:pt x="119554" y="17034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7" name="Shape 66"/>
          <p:cNvSpPr/>
          <p:nvPr/>
        </p:nvSpPr>
        <p:spPr>
          <a:xfrm>
            <a:off x="4171963" y="1409187"/>
            <a:ext cx="243840" cy="3035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550" y="15934"/>
                </a:moveTo>
                <a:lnTo>
                  <a:pt x="56286" y="15934"/>
                </a:lnTo>
                <a:lnTo>
                  <a:pt x="65325" y="16393"/>
                </a:lnTo>
                <a:lnTo>
                  <a:pt x="73295" y="17734"/>
                </a:lnTo>
                <a:lnTo>
                  <a:pt x="90657" y="26972"/>
                </a:lnTo>
                <a:lnTo>
                  <a:pt x="96621" y="43089"/>
                </a:lnTo>
                <a:lnTo>
                  <a:pt x="96621" y="44871"/>
                </a:lnTo>
                <a:lnTo>
                  <a:pt x="63901" y="44871"/>
                </a:lnTo>
                <a:lnTo>
                  <a:pt x="48977" y="45482"/>
                </a:lnTo>
                <a:lnTo>
                  <a:pt x="25049" y="50373"/>
                </a:lnTo>
                <a:lnTo>
                  <a:pt x="9027" y="60136"/>
                </a:lnTo>
                <a:lnTo>
                  <a:pt x="1003" y="74657"/>
                </a:lnTo>
                <a:lnTo>
                  <a:pt x="0" y="83695"/>
                </a:lnTo>
                <a:lnTo>
                  <a:pt x="805" y="91536"/>
                </a:lnTo>
                <a:lnTo>
                  <a:pt x="12876" y="110049"/>
                </a:lnTo>
                <a:lnTo>
                  <a:pt x="37211" y="119269"/>
                </a:lnTo>
                <a:lnTo>
                  <a:pt x="47560" y="119884"/>
                </a:lnTo>
                <a:lnTo>
                  <a:pt x="55081" y="119710"/>
                </a:lnTo>
                <a:lnTo>
                  <a:pt x="76722" y="114949"/>
                </a:lnTo>
                <a:lnTo>
                  <a:pt x="92646" y="104293"/>
                </a:lnTo>
                <a:lnTo>
                  <a:pt x="53692" y="104293"/>
                </a:lnTo>
                <a:lnTo>
                  <a:pt x="47064" y="103927"/>
                </a:lnTo>
                <a:lnTo>
                  <a:pt x="27878" y="95092"/>
                </a:lnTo>
                <a:lnTo>
                  <a:pt x="23363" y="82573"/>
                </a:lnTo>
                <a:lnTo>
                  <a:pt x="24043" y="76729"/>
                </a:lnTo>
                <a:lnTo>
                  <a:pt x="40791" y="62479"/>
                </a:lnTo>
                <a:lnTo>
                  <a:pt x="60384" y="59878"/>
                </a:lnTo>
                <a:lnTo>
                  <a:pt x="73443" y="59553"/>
                </a:lnTo>
                <a:lnTo>
                  <a:pt x="119966" y="59553"/>
                </a:lnTo>
                <a:lnTo>
                  <a:pt x="119966" y="51801"/>
                </a:lnTo>
                <a:lnTo>
                  <a:pt x="119003" y="39579"/>
                </a:lnTo>
                <a:lnTo>
                  <a:pt x="116142" y="29013"/>
                </a:lnTo>
                <a:lnTo>
                  <a:pt x="111381" y="20104"/>
                </a:lnTo>
                <a:lnTo>
                  <a:pt x="107550" y="15934"/>
                </a:lnTo>
                <a:close/>
              </a:path>
              <a:path w="120000" h="120000" extrusionOk="0">
                <a:moveTo>
                  <a:pt x="119966" y="99606"/>
                </a:moveTo>
                <a:lnTo>
                  <a:pt x="96658" y="99606"/>
                </a:lnTo>
                <a:lnTo>
                  <a:pt x="96658" y="116907"/>
                </a:lnTo>
                <a:lnTo>
                  <a:pt x="119966" y="116907"/>
                </a:lnTo>
                <a:lnTo>
                  <a:pt x="119966" y="99606"/>
                </a:lnTo>
                <a:close/>
              </a:path>
              <a:path w="120000" h="120000" extrusionOk="0">
                <a:moveTo>
                  <a:pt x="119966" y="59553"/>
                </a:moveTo>
                <a:lnTo>
                  <a:pt x="96436" y="59553"/>
                </a:lnTo>
                <a:lnTo>
                  <a:pt x="96436" y="63829"/>
                </a:lnTo>
                <a:lnTo>
                  <a:pt x="95703" y="72542"/>
                </a:lnTo>
                <a:lnTo>
                  <a:pt x="89839" y="87241"/>
                </a:lnTo>
                <a:lnTo>
                  <a:pt x="70777" y="101627"/>
                </a:lnTo>
                <a:lnTo>
                  <a:pt x="53692" y="104293"/>
                </a:lnTo>
                <a:lnTo>
                  <a:pt x="92646" y="104293"/>
                </a:lnTo>
                <a:lnTo>
                  <a:pt x="96658" y="99606"/>
                </a:lnTo>
                <a:lnTo>
                  <a:pt x="119966" y="99606"/>
                </a:lnTo>
                <a:lnTo>
                  <a:pt x="119966" y="59553"/>
                </a:lnTo>
                <a:close/>
              </a:path>
              <a:path w="120000" h="120000" extrusionOk="0">
                <a:moveTo>
                  <a:pt x="58695" y="0"/>
                </a:moveTo>
                <a:lnTo>
                  <a:pt x="35257" y="1996"/>
                </a:lnTo>
                <a:lnTo>
                  <a:pt x="16503" y="6171"/>
                </a:lnTo>
                <a:lnTo>
                  <a:pt x="10412" y="7970"/>
                </a:lnTo>
                <a:lnTo>
                  <a:pt x="10412" y="25324"/>
                </a:lnTo>
                <a:lnTo>
                  <a:pt x="15734" y="23143"/>
                </a:lnTo>
                <a:lnTo>
                  <a:pt x="21214" y="21240"/>
                </a:lnTo>
                <a:lnTo>
                  <a:pt x="44338" y="16518"/>
                </a:lnTo>
                <a:lnTo>
                  <a:pt x="56286" y="15934"/>
                </a:lnTo>
                <a:lnTo>
                  <a:pt x="107550" y="15934"/>
                </a:lnTo>
                <a:lnTo>
                  <a:pt x="104718" y="12852"/>
                </a:lnTo>
                <a:lnTo>
                  <a:pt x="96140" y="7232"/>
                </a:lnTo>
                <a:lnTo>
                  <a:pt x="85611" y="3215"/>
                </a:lnTo>
                <a:lnTo>
                  <a:pt x="73129" y="804"/>
                </a:lnTo>
                <a:lnTo>
                  <a:pt x="58695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8" name="Shape 67"/>
          <p:cNvSpPr/>
          <p:nvPr/>
        </p:nvSpPr>
        <p:spPr>
          <a:xfrm>
            <a:off x="4470702" y="1303787"/>
            <a:ext cx="47625" cy="60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050" y="0"/>
                </a:moveTo>
                <a:lnTo>
                  <a:pt x="0" y="0"/>
                </a:lnTo>
                <a:lnTo>
                  <a:pt x="0" y="119486"/>
                </a:lnTo>
                <a:lnTo>
                  <a:pt x="119050" y="119486"/>
                </a:lnTo>
                <a:lnTo>
                  <a:pt x="119050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9" name="Shape 68"/>
          <p:cNvSpPr/>
          <p:nvPr/>
        </p:nvSpPr>
        <p:spPr>
          <a:xfrm>
            <a:off x="4494326" y="1416197"/>
            <a:ext cx="0" cy="288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906"/>
                </a:lnTo>
              </a:path>
            </a:pathLst>
          </a:custGeom>
          <a:noFill/>
          <a:ln w="47225" cap="flat" cmpd="sng">
            <a:solidFill>
              <a:srgbClr val="221F1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0" name="Shape 69"/>
          <p:cNvSpPr/>
          <p:nvPr/>
        </p:nvSpPr>
        <p:spPr>
          <a:xfrm>
            <a:off x="4573820" y="1409263"/>
            <a:ext cx="241935" cy="2959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3659" y="2811"/>
                </a:moveTo>
                <a:lnTo>
                  <a:pt x="0" y="2811"/>
                </a:lnTo>
                <a:lnTo>
                  <a:pt x="0" y="119887"/>
                </a:lnTo>
                <a:lnTo>
                  <a:pt x="23659" y="119887"/>
                </a:lnTo>
                <a:lnTo>
                  <a:pt x="23659" y="53726"/>
                </a:lnTo>
                <a:lnTo>
                  <a:pt x="24345" y="45590"/>
                </a:lnTo>
                <a:lnTo>
                  <a:pt x="34639" y="26623"/>
                </a:lnTo>
                <a:lnTo>
                  <a:pt x="43333" y="21085"/>
                </a:lnTo>
                <a:lnTo>
                  <a:pt x="23659" y="21085"/>
                </a:lnTo>
                <a:lnTo>
                  <a:pt x="23659" y="2811"/>
                </a:lnTo>
                <a:close/>
              </a:path>
              <a:path w="120000" h="120000" extrusionOk="0">
                <a:moveTo>
                  <a:pt x="110557" y="16698"/>
                </a:moveTo>
                <a:lnTo>
                  <a:pt x="64666" y="16698"/>
                </a:lnTo>
                <a:lnTo>
                  <a:pt x="72085" y="17214"/>
                </a:lnTo>
                <a:lnTo>
                  <a:pt x="78517" y="18763"/>
                </a:lnTo>
                <a:lnTo>
                  <a:pt x="94369" y="35313"/>
                </a:lnTo>
                <a:lnTo>
                  <a:pt x="96355" y="119887"/>
                </a:lnTo>
                <a:lnTo>
                  <a:pt x="119847" y="119887"/>
                </a:lnTo>
                <a:lnTo>
                  <a:pt x="119847" y="49231"/>
                </a:lnTo>
                <a:lnTo>
                  <a:pt x="119098" y="37846"/>
                </a:lnTo>
                <a:lnTo>
                  <a:pt x="116740" y="27929"/>
                </a:lnTo>
                <a:lnTo>
                  <a:pt x="112775" y="19478"/>
                </a:lnTo>
                <a:lnTo>
                  <a:pt x="110557" y="16698"/>
                </a:lnTo>
                <a:close/>
              </a:path>
              <a:path w="120000" h="120000" extrusionOk="0">
                <a:moveTo>
                  <a:pt x="69876" y="0"/>
                </a:moveTo>
                <a:lnTo>
                  <a:pt x="49763" y="2926"/>
                </a:lnTo>
                <a:lnTo>
                  <a:pt x="32410" y="12193"/>
                </a:lnTo>
                <a:lnTo>
                  <a:pt x="23659" y="21085"/>
                </a:lnTo>
                <a:lnTo>
                  <a:pt x="43333" y="21085"/>
                </a:lnTo>
                <a:lnTo>
                  <a:pt x="47636" y="19179"/>
                </a:lnTo>
                <a:lnTo>
                  <a:pt x="55647" y="17318"/>
                </a:lnTo>
                <a:lnTo>
                  <a:pt x="64666" y="16698"/>
                </a:lnTo>
                <a:lnTo>
                  <a:pt x="110557" y="16698"/>
                </a:lnTo>
                <a:lnTo>
                  <a:pt x="107205" y="12495"/>
                </a:lnTo>
                <a:lnTo>
                  <a:pt x="100090" y="7024"/>
                </a:lnTo>
                <a:lnTo>
                  <a:pt x="91495" y="3120"/>
                </a:lnTo>
                <a:lnTo>
                  <a:pt x="81423" y="779"/>
                </a:lnTo>
                <a:lnTo>
                  <a:pt x="69876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1" name="Shape 70"/>
          <p:cNvSpPr/>
          <p:nvPr/>
        </p:nvSpPr>
        <p:spPr>
          <a:xfrm>
            <a:off x="4851853" y="1409263"/>
            <a:ext cx="265430" cy="3035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61" y="0"/>
                </a:moveTo>
                <a:lnTo>
                  <a:pt x="34840" y="3928"/>
                </a:lnTo>
                <a:lnTo>
                  <a:pt x="15897" y="15833"/>
                </a:lnTo>
                <a:lnTo>
                  <a:pt x="3978" y="34787"/>
                </a:lnTo>
                <a:lnTo>
                  <a:pt x="0" y="59861"/>
                </a:lnTo>
                <a:lnTo>
                  <a:pt x="1014" y="73087"/>
                </a:lnTo>
                <a:lnTo>
                  <a:pt x="8987" y="95074"/>
                </a:lnTo>
                <a:lnTo>
                  <a:pt x="24660" y="110852"/>
                </a:lnTo>
                <a:lnTo>
                  <a:pt x="46642" y="118870"/>
                </a:lnTo>
                <a:lnTo>
                  <a:pt x="59912" y="119872"/>
                </a:lnTo>
                <a:lnTo>
                  <a:pt x="73140" y="118836"/>
                </a:lnTo>
                <a:lnTo>
                  <a:pt x="84869" y="115818"/>
                </a:lnTo>
                <a:lnTo>
                  <a:pt x="95097" y="110818"/>
                </a:lnTo>
                <a:lnTo>
                  <a:pt x="103826" y="103836"/>
                </a:lnTo>
                <a:lnTo>
                  <a:pt x="103912" y="103728"/>
                </a:lnTo>
                <a:lnTo>
                  <a:pt x="55176" y="103728"/>
                </a:lnTo>
                <a:lnTo>
                  <a:pt x="42754" y="100046"/>
                </a:lnTo>
                <a:lnTo>
                  <a:pt x="28180" y="85750"/>
                </a:lnTo>
                <a:lnTo>
                  <a:pt x="23208" y="69633"/>
                </a:lnTo>
                <a:lnTo>
                  <a:pt x="22589" y="59986"/>
                </a:lnTo>
                <a:lnTo>
                  <a:pt x="22590" y="59861"/>
                </a:lnTo>
                <a:lnTo>
                  <a:pt x="25088" y="41621"/>
                </a:lnTo>
                <a:lnTo>
                  <a:pt x="32594" y="27665"/>
                </a:lnTo>
                <a:lnTo>
                  <a:pt x="51936" y="16514"/>
                </a:lnTo>
                <a:lnTo>
                  <a:pt x="59861" y="15887"/>
                </a:lnTo>
                <a:lnTo>
                  <a:pt x="103757" y="15887"/>
                </a:lnTo>
                <a:lnTo>
                  <a:pt x="95029" y="8933"/>
                </a:lnTo>
                <a:lnTo>
                  <a:pt x="84803" y="3968"/>
                </a:lnTo>
                <a:lnTo>
                  <a:pt x="73079" y="991"/>
                </a:lnTo>
                <a:lnTo>
                  <a:pt x="59861" y="0"/>
                </a:lnTo>
                <a:close/>
              </a:path>
              <a:path w="120000" h="120000" extrusionOk="0">
                <a:moveTo>
                  <a:pt x="103757" y="15887"/>
                </a:moveTo>
                <a:lnTo>
                  <a:pt x="59861" y="15887"/>
                </a:lnTo>
                <a:lnTo>
                  <a:pt x="67779" y="16571"/>
                </a:lnTo>
                <a:lnTo>
                  <a:pt x="75154" y="18900"/>
                </a:lnTo>
                <a:lnTo>
                  <a:pt x="91354" y="34302"/>
                </a:lnTo>
                <a:lnTo>
                  <a:pt x="96358" y="50338"/>
                </a:lnTo>
                <a:lnTo>
                  <a:pt x="96983" y="59986"/>
                </a:lnTo>
                <a:lnTo>
                  <a:pt x="96358" y="69643"/>
                </a:lnTo>
                <a:lnTo>
                  <a:pt x="91342" y="85767"/>
                </a:lnTo>
                <a:lnTo>
                  <a:pt x="80490" y="97868"/>
                </a:lnTo>
                <a:lnTo>
                  <a:pt x="55176" y="103728"/>
                </a:lnTo>
                <a:lnTo>
                  <a:pt x="103912" y="103728"/>
                </a:lnTo>
                <a:lnTo>
                  <a:pt x="110808" y="95108"/>
                </a:lnTo>
                <a:lnTo>
                  <a:pt x="115797" y="84869"/>
                </a:lnTo>
                <a:lnTo>
                  <a:pt x="118792" y="73120"/>
                </a:lnTo>
                <a:lnTo>
                  <a:pt x="119791" y="59861"/>
                </a:lnTo>
                <a:lnTo>
                  <a:pt x="118754" y="46559"/>
                </a:lnTo>
                <a:lnTo>
                  <a:pt x="115744" y="34827"/>
                </a:lnTo>
                <a:lnTo>
                  <a:pt x="110743" y="24595"/>
                </a:lnTo>
                <a:lnTo>
                  <a:pt x="103757" y="15887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2" name="Shape 71"/>
          <p:cNvSpPr/>
          <p:nvPr/>
        </p:nvSpPr>
        <p:spPr>
          <a:xfrm>
            <a:off x="5180623" y="1303795"/>
            <a:ext cx="0" cy="4013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934"/>
                </a:lnTo>
              </a:path>
            </a:pathLst>
          </a:custGeom>
          <a:noFill/>
          <a:ln w="47400" cap="flat" cmpd="sng">
            <a:solidFill>
              <a:srgbClr val="221F1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3" name="Shape 72"/>
          <p:cNvSpPr/>
          <p:nvPr/>
        </p:nvSpPr>
        <p:spPr>
          <a:xfrm>
            <a:off x="5245427" y="1409263"/>
            <a:ext cx="264795" cy="3035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55" y="0"/>
                </a:moveTo>
                <a:lnTo>
                  <a:pt x="34939" y="3928"/>
                </a:lnTo>
                <a:lnTo>
                  <a:pt x="15952" y="15833"/>
                </a:lnTo>
                <a:lnTo>
                  <a:pt x="3989" y="34787"/>
                </a:lnTo>
                <a:lnTo>
                  <a:pt x="0" y="59861"/>
                </a:lnTo>
                <a:lnTo>
                  <a:pt x="982" y="73087"/>
                </a:lnTo>
                <a:lnTo>
                  <a:pt x="8929" y="95074"/>
                </a:lnTo>
                <a:lnTo>
                  <a:pt x="24634" y="110852"/>
                </a:lnTo>
                <a:lnTo>
                  <a:pt x="46669" y="118870"/>
                </a:lnTo>
                <a:lnTo>
                  <a:pt x="59970" y="119872"/>
                </a:lnTo>
                <a:lnTo>
                  <a:pt x="73230" y="118836"/>
                </a:lnTo>
                <a:lnTo>
                  <a:pt x="84987" y="115818"/>
                </a:lnTo>
                <a:lnTo>
                  <a:pt x="95240" y="110818"/>
                </a:lnTo>
                <a:lnTo>
                  <a:pt x="103989" y="103836"/>
                </a:lnTo>
                <a:lnTo>
                  <a:pt x="104076" y="103728"/>
                </a:lnTo>
                <a:lnTo>
                  <a:pt x="55368" y="103728"/>
                </a:lnTo>
                <a:lnTo>
                  <a:pt x="42910" y="100046"/>
                </a:lnTo>
                <a:lnTo>
                  <a:pt x="28298" y="85750"/>
                </a:lnTo>
                <a:lnTo>
                  <a:pt x="23315" y="69633"/>
                </a:lnTo>
                <a:lnTo>
                  <a:pt x="22694" y="59986"/>
                </a:lnTo>
                <a:lnTo>
                  <a:pt x="22696" y="59861"/>
                </a:lnTo>
                <a:lnTo>
                  <a:pt x="25208" y="41621"/>
                </a:lnTo>
                <a:lnTo>
                  <a:pt x="32740" y="27665"/>
                </a:lnTo>
                <a:lnTo>
                  <a:pt x="52122" y="16514"/>
                </a:lnTo>
                <a:lnTo>
                  <a:pt x="60055" y="15887"/>
                </a:lnTo>
                <a:lnTo>
                  <a:pt x="104074" y="15887"/>
                </a:lnTo>
                <a:lnTo>
                  <a:pt x="95325" y="8933"/>
                </a:lnTo>
                <a:lnTo>
                  <a:pt x="85072" y="3968"/>
                </a:lnTo>
                <a:lnTo>
                  <a:pt x="73316" y="991"/>
                </a:lnTo>
                <a:lnTo>
                  <a:pt x="60055" y="0"/>
                </a:lnTo>
                <a:close/>
              </a:path>
              <a:path w="120000" h="120000" extrusionOk="0">
                <a:moveTo>
                  <a:pt x="104074" y="15887"/>
                </a:moveTo>
                <a:lnTo>
                  <a:pt x="60055" y="15887"/>
                </a:lnTo>
                <a:lnTo>
                  <a:pt x="67968" y="16554"/>
                </a:lnTo>
                <a:lnTo>
                  <a:pt x="75343" y="18854"/>
                </a:lnTo>
                <a:lnTo>
                  <a:pt x="91612" y="34231"/>
                </a:lnTo>
                <a:lnTo>
                  <a:pt x="96653" y="50330"/>
                </a:lnTo>
                <a:lnTo>
                  <a:pt x="97284" y="59986"/>
                </a:lnTo>
                <a:lnTo>
                  <a:pt x="96657" y="69643"/>
                </a:lnTo>
                <a:lnTo>
                  <a:pt x="91622" y="85767"/>
                </a:lnTo>
                <a:lnTo>
                  <a:pt x="80751" y="97868"/>
                </a:lnTo>
                <a:lnTo>
                  <a:pt x="55368" y="103728"/>
                </a:lnTo>
                <a:lnTo>
                  <a:pt x="104076" y="103728"/>
                </a:lnTo>
                <a:lnTo>
                  <a:pt x="110988" y="95108"/>
                </a:lnTo>
                <a:lnTo>
                  <a:pt x="115989" y="84869"/>
                </a:lnTo>
                <a:lnTo>
                  <a:pt x="118992" y="73120"/>
                </a:lnTo>
                <a:lnTo>
                  <a:pt x="119992" y="59861"/>
                </a:lnTo>
                <a:lnTo>
                  <a:pt x="119021" y="46559"/>
                </a:lnTo>
                <a:lnTo>
                  <a:pt x="116051" y="34827"/>
                </a:lnTo>
                <a:lnTo>
                  <a:pt x="111067" y="24595"/>
                </a:lnTo>
                <a:lnTo>
                  <a:pt x="104074" y="15887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4" name="Shape 73"/>
          <p:cNvSpPr/>
          <p:nvPr/>
        </p:nvSpPr>
        <p:spPr>
          <a:xfrm>
            <a:off x="5533925" y="1409036"/>
            <a:ext cx="258445" cy="40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204" y="101692"/>
                </a:moveTo>
                <a:lnTo>
                  <a:pt x="16204" y="115332"/>
                </a:lnTo>
                <a:lnTo>
                  <a:pt x="21095" y="116405"/>
                </a:lnTo>
                <a:lnTo>
                  <a:pt x="41610" y="119220"/>
                </a:lnTo>
                <a:lnTo>
                  <a:pt x="58052" y="119830"/>
                </a:lnTo>
                <a:lnTo>
                  <a:pt x="72713" y="119155"/>
                </a:lnTo>
                <a:lnTo>
                  <a:pt x="85355" y="117156"/>
                </a:lnTo>
                <a:lnTo>
                  <a:pt x="95975" y="113832"/>
                </a:lnTo>
                <a:lnTo>
                  <a:pt x="104568" y="109184"/>
                </a:lnTo>
                <a:lnTo>
                  <a:pt x="105614" y="108239"/>
                </a:lnTo>
                <a:lnTo>
                  <a:pt x="54591" y="108239"/>
                </a:lnTo>
                <a:lnTo>
                  <a:pt x="49723" y="108141"/>
                </a:lnTo>
                <a:lnTo>
                  <a:pt x="30381" y="105678"/>
                </a:lnTo>
                <a:lnTo>
                  <a:pt x="20807" y="103200"/>
                </a:lnTo>
                <a:lnTo>
                  <a:pt x="16204" y="101692"/>
                </a:lnTo>
                <a:close/>
              </a:path>
              <a:path w="120000" h="120000" extrusionOk="0">
                <a:moveTo>
                  <a:pt x="119754" y="72376"/>
                </a:moveTo>
                <a:lnTo>
                  <a:pt x="97751" y="72376"/>
                </a:lnTo>
                <a:lnTo>
                  <a:pt x="97751" y="79309"/>
                </a:lnTo>
                <a:lnTo>
                  <a:pt x="97079" y="86116"/>
                </a:lnTo>
                <a:lnTo>
                  <a:pt x="91704" y="96982"/>
                </a:lnTo>
                <a:lnTo>
                  <a:pt x="73510" y="106440"/>
                </a:lnTo>
                <a:lnTo>
                  <a:pt x="54591" y="108239"/>
                </a:lnTo>
                <a:lnTo>
                  <a:pt x="105614" y="108239"/>
                </a:lnTo>
                <a:lnTo>
                  <a:pt x="111212" y="103177"/>
                </a:lnTo>
                <a:lnTo>
                  <a:pt x="115959" y="95777"/>
                </a:lnTo>
                <a:lnTo>
                  <a:pt x="118809" y="86982"/>
                </a:lnTo>
                <a:lnTo>
                  <a:pt x="119759" y="76793"/>
                </a:lnTo>
                <a:lnTo>
                  <a:pt x="119754" y="72376"/>
                </a:lnTo>
                <a:close/>
              </a:path>
              <a:path w="120000" h="120000" extrusionOk="0">
                <a:moveTo>
                  <a:pt x="54801" y="0"/>
                </a:moveTo>
                <a:lnTo>
                  <a:pt x="32679" y="2948"/>
                </a:lnTo>
                <a:lnTo>
                  <a:pt x="15067" y="11972"/>
                </a:lnTo>
                <a:lnTo>
                  <a:pt x="3764" y="25929"/>
                </a:lnTo>
                <a:lnTo>
                  <a:pt x="0" y="43711"/>
                </a:lnTo>
                <a:lnTo>
                  <a:pt x="940" y="53076"/>
                </a:lnTo>
                <a:lnTo>
                  <a:pt x="8473" y="68912"/>
                </a:lnTo>
                <a:lnTo>
                  <a:pt x="23095" y="80588"/>
                </a:lnTo>
                <a:lnTo>
                  <a:pt x="43391" y="86706"/>
                </a:lnTo>
                <a:lnTo>
                  <a:pt x="54801" y="87359"/>
                </a:lnTo>
                <a:lnTo>
                  <a:pt x="61393" y="87208"/>
                </a:lnTo>
                <a:lnTo>
                  <a:pt x="80201" y="83647"/>
                </a:lnTo>
                <a:lnTo>
                  <a:pt x="94330" y="75759"/>
                </a:lnTo>
                <a:lnTo>
                  <a:pt x="94441" y="75649"/>
                </a:lnTo>
                <a:lnTo>
                  <a:pt x="60185" y="75649"/>
                </a:lnTo>
                <a:lnTo>
                  <a:pt x="51801" y="75126"/>
                </a:lnTo>
                <a:lnTo>
                  <a:pt x="32618" y="67279"/>
                </a:lnTo>
                <a:lnTo>
                  <a:pt x="23358" y="50900"/>
                </a:lnTo>
                <a:lnTo>
                  <a:pt x="22742" y="43750"/>
                </a:lnTo>
                <a:lnTo>
                  <a:pt x="23358" y="36567"/>
                </a:lnTo>
                <a:lnTo>
                  <a:pt x="28295" y="24770"/>
                </a:lnTo>
                <a:lnTo>
                  <a:pt x="44441" y="13878"/>
                </a:lnTo>
                <a:lnTo>
                  <a:pt x="60185" y="11786"/>
                </a:lnTo>
                <a:lnTo>
                  <a:pt x="94347" y="11786"/>
                </a:lnTo>
                <a:lnTo>
                  <a:pt x="94242" y="11682"/>
                </a:lnTo>
                <a:lnTo>
                  <a:pt x="80201" y="3783"/>
                </a:lnTo>
                <a:lnTo>
                  <a:pt x="61393" y="166"/>
                </a:lnTo>
                <a:lnTo>
                  <a:pt x="54801" y="0"/>
                </a:lnTo>
                <a:close/>
              </a:path>
              <a:path w="120000" h="120000" extrusionOk="0">
                <a:moveTo>
                  <a:pt x="94347" y="11786"/>
                </a:moveTo>
                <a:lnTo>
                  <a:pt x="60185" y="11786"/>
                </a:lnTo>
                <a:lnTo>
                  <a:pt x="68600" y="12309"/>
                </a:lnTo>
                <a:lnTo>
                  <a:pt x="76016" y="13878"/>
                </a:lnTo>
                <a:lnTo>
                  <a:pt x="92188" y="24770"/>
                </a:lnTo>
                <a:lnTo>
                  <a:pt x="97118" y="36567"/>
                </a:lnTo>
                <a:lnTo>
                  <a:pt x="97734" y="43750"/>
                </a:lnTo>
                <a:lnTo>
                  <a:pt x="97118" y="50905"/>
                </a:lnTo>
                <a:lnTo>
                  <a:pt x="92188" y="62669"/>
                </a:lnTo>
                <a:lnTo>
                  <a:pt x="76016" y="73556"/>
                </a:lnTo>
                <a:lnTo>
                  <a:pt x="60185" y="75649"/>
                </a:lnTo>
                <a:lnTo>
                  <a:pt x="94441" y="75649"/>
                </a:lnTo>
                <a:lnTo>
                  <a:pt x="97751" y="72376"/>
                </a:lnTo>
                <a:lnTo>
                  <a:pt x="119754" y="72376"/>
                </a:lnTo>
                <a:lnTo>
                  <a:pt x="119687" y="15060"/>
                </a:lnTo>
                <a:lnTo>
                  <a:pt x="97646" y="15060"/>
                </a:lnTo>
                <a:lnTo>
                  <a:pt x="94347" y="11786"/>
                </a:lnTo>
                <a:close/>
              </a:path>
              <a:path w="120000" h="120000" extrusionOk="0">
                <a:moveTo>
                  <a:pt x="119672" y="2113"/>
                </a:moveTo>
                <a:lnTo>
                  <a:pt x="97646" y="2113"/>
                </a:lnTo>
                <a:lnTo>
                  <a:pt x="97646" y="15060"/>
                </a:lnTo>
                <a:lnTo>
                  <a:pt x="119687" y="15060"/>
                </a:lnTo>
                <a:lnTo>
                  <a:pt x="119672" y="2113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5" name="Shape 74"/>
          <p:cNvSpPr/>
          <p:nvPr/>
        </p:nvSpPr>
        <p:spPr>
          <a:xfrm>
            <a:off x="5847121" y="1303787"/>
            <a:ext cx="47625" cy="60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23" y="0"/>
                </a:moveTo>
                <a:lnTo>
                  <a:pt x="0" y="0"/>
                </a:lnTo>
                <a:lnTo>
                  <a:pt x="0" y="119486"/>
                </a:lnTo>
                <a:lnTo>
                  <a:pt x="119523" y="119486"/>
                </a:lnTo>
                <a:lnTo>
                  <a:pt x="119523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6" name="Shape 75"/>
          <p:cNvSpPr/>
          <p:nvPr/>
        </p:nvSpPr>
        <p:spPr>
          <a:xfrm>
            <a:off x="5870839" y="1416197"/>
            <a:ext cx="0" cy="288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906"/>
                </a:lnTo>
              </a:path>
            </a:pathLst>
          </a:custGeom>
          <a:noFill/>
          <a:ln w="47425" cap="flat" cmpd="sng">
            <a:solidFill>
              <a:srgbClr val="221F1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7" name="Shape 76"/>
          <p:cNvSpPr/>
          <p:nvPr/>
        </p:nvSpPr>
        <p:spPr>
          <a:xfrm>
            <a:off x="5934804" y="1408961"/>
            <a:ext cx="228600" cy="3035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125" y="0"/>
                </a:moveTo>
                <a:lnTo>
                  <a:pt x="44468" y="4021"/>
                </a:lnTo>
                <a:lnTo>
                  <a:pt x="20355" y="16042"/>
                </a:lnTo>
                <a:lnTo>
                  <a:pt x="5086" y="35035"/>
                </a:lnTo>
                <a:lnTo>
                  <a:pt x="0" y="59980"/>
                </a:lnTo>
                <a:lnTo>
                  <a:pt x="1337" y="73007"/>
                </a:lnTo>
                <a:lnTo>
                  <a:pt x="11513" y="94842"/>
                </a:lnTo>
                <a:lnTo>
                  <a:pt x="31312" y="110745"/>
                </a:lnTo>
                <a:lnTo>
                  <a:pt x="58488" y="118853"/>
                </a:lnTo>
                <a:lnTo>
                  <a:pt x="74703" y="119866"/>
                </a:lnTo>
                <a:lnTo>
                  <a:pt x="80656" y="119779"/>
                </a:lnTo>
                <a:lnTo>
                  <a:pt x="103873" y="117049"/>
                </a:lnTo>
                <a:lnTo>
                  <a:pt x="119900" y="112578"/>
                </a:lnTo>
                <a:lnTo>
                  <a:pt x="119900" y="104009"/>
                </a:lnTo>
                <a:lnTo>
                  <a:pt x="77193" y="104009"/>
                </a:lnTo>
                <a:lnTo>
                  <a:pt x="65764" y="103286"/>
                </a:lnTo>
                <a:lnTo>
                  <a:pt x="46975" y="97504"/>
                </a:lnTo>
                <a:lnTo>
                  <a:pt x="33753" y="86079"/>
                </a:lnTo>
                <a:lnTo>
                  <a:pt x="27061" y="69847"/>
                </a:lnTo>
                <a:lnTo>
                  <a:pt x="26225" y="59980"/>
                </a:lnTo>
                <a:lnTo>
                  <a:pt x="27010" y="50137"/>
                </a:lnTo>
                <a:lnTo>
                  <a:pt x="33642" y="33932"/>
                </a:lnTo>
                <a:lnTo>
                  <a:pt x="46857" y="22511"/>
                </a:lnTo>
                <a:lnTo>
                  <a:pt x="65646" y="16729"/>
                </a:lnTo>
                <a:lnTo>
                  <a:pt x="77075" y="16006"/>
                </a:lnTo>
                <a:lnTo>
                  <a:pt x="119782" y="16006"/>
                </a:lnTo>
                <a:lnTo>
                  <a:pt x="119782" y="7240"/>
                </a:lnTo>
                <a:lnTo>
                  <a:pt x="98576" y="1787"/>
                </a:lnTo>
                <a:lnTo>
                  <a:pt x="81782" y="111"/>
                </a:lnTo>
                <a:lnTo>
                  <a:pt x="76125" y="0"/>
                </a:lnTo>
                <a:close/>
              </a:path>
              <a:path w="120000" h="120000" extrusionOk="0">
                <a:moveTo>
                  <a:pt x="119900" y="95241"/>
                </a:moveTo>
                <a:lnTo>
                  <a:pt x="98636" y="101817"/>
                </a:lnTo>
                <a:lnTo>
                  <a:pt x="77193" y="104009"/>
                </a:lnTo>
                <a:lnTo>
                  <a:pt x="119900" y="104009"/>
                </a:lnTo>
                <a:lnTo>
                  <a:pt x="119900" y="95241"/>
                </a:lnTo>
                <a:close/>
              </a:path>
              <a:path w="120000" h="120000" extrusionOk="0">
                <a:moveTo>
                  <a:pt x="119782" y="16006"/>
                </a:moveTo>
                <a:lnTo>
                  <a:pt x="77075" y="16006"/>
                </a:lnTo>
                <a:lnTo>
                  <a:pt x="82501" y="16146"/>
                </a:lnTo>
                <a:lnTo>
                  <a:pt x="87892" y="16558"/>
                </a:lnTo>
                <a:lnTo>
                  <a:pt x="109409" y="21008"/>
                </a:lnTo>
                <a:lnTo>
                  <a:pt x="119782" y="24773"/>
                </a:lnTo>
                <a:lnTo>
                  <a:pt x="119782" y="16006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err="1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package.json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10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767120" y="4879818"/>
            <a:ext cx="8020813" cy="1809148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r>
              <a:rPr lang="en-US" dirty="0"/>
              <a:t>	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68195" y="1275243"/>
            <a:ext cx="193945" cy="209525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10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843785" y="1622817"/>
            <a:ext cx="8020813" cy="2170585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solidFill>
                  <a:schemeClr val="tx1"/>
                </a:solidFill>
                <a:latin typeface="Questrial" panose="020B0604020202020204" charset="0"/>
              </a:rPr>
              <a:t>Found under every package’s root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Holds metadata relevant to it.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400" dirty="0" smtClean="0">
                <a:latin typeface="Questrial" panose="020B0604020202020204" charset="0"/>
              </a:rPr>
              <a:t>Used to identify it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400" dirty="0" smtClean="0">
                <a:latin typeface="Questrial" panose="020B0604020202020204" charset="0"/>
              </a:rPr>
              <a:t>States its version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400" dirty="0" smtClean="0">
                <a:latin typeface="Questrial" panose="020B0604020202020204" charset="0"/>
              </a:rPr>
              <a:t>Specifies its dependencies</a:t>
            </a:r>
            <a:endParaRPr lang="en-US" sz="2400" dirty="0" smtClean="0">
              <a:solidFill>
                <a:srgbClr val="0070C0"/>
              </a:solidFill>
              <a:latin typeface="Questrial" panose="020B0604020202020204" charset="0"/>
            </a:endParaRPr>
          </a:p>
        </p:txBody>
      </p:sp>
      <p:sp>
        <p:nvSpPr>
          <p:cNvPr id="9" name="Shape 190"/>
          <p:cNvSpPr txBox="1"/>
          <p:nvPr/>
        </p:nvSpPr>
        <p:spPr>
          <a:xfrm>
            <a:off x="1053509" y="3774487"/>
            <a:ext cx="7658689" cy="3006559"/>
          </a:xfrm>
          <a:prstGeom prst="rect">
            <a:avLst/>
          </a:prstGeom>
          <a:solidFill>
            <a:schemeClr val="bg1"/>
          </a:solidFill>
          <a:ln w="198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r>
              <a:rPr lang="en-US" b="1" dirty="0" smtClean="0">
                <a:latin typeface="Questrial" panose="020B0604020202020204" charset="0"/>
              </a:rPr>
              <a:t> {</a:t>
            </a:r>
          </a:p>
          <a:p>
            <a:r>
              <a:rPr lang="en-US" sz="2000" b="1" dirty="0" smtClean="0">
                <a:solidFill>
                  <a:srgbClr val="7030A0"/>
                </a:solidFill>
                <a:latin typeface="Questrial" panose="020B0604020202020204" charset="0"/>
              </a:rPr>
              <a:t>   “name” </a:t>
            </a:r>
            <a:r>
              <a:rPr lang="en-US" sz="2000" b="1" dirty="0" smtClean="0">
                <a:latin typeface="Questrial" panose="020B0604020202020204" charset="0"/>
              </a:rPr>
              <a:t>: </a:t>
            </a:r>
            <a:r>
              <a:rPr lang="en-US" sz="2000" b="1" dirty="0" smtClean="0">
                <a:solidFill>
                  <a:srgbClr val="008000"/>
                </a:solidFill>
                <a:latin typeface="Questrial" panose="020B0604020202020204" charset="0"/>
              </a:rPr>
              <a:t>“interview”</a:t>
            </a:r>
            <a:r>
              <a:rPr lang="en-US" sz="2000" dirty="0" smtClean="0">
                <a:solidFill>
                  <a:schemeClr val="tx1"/>
                </a:solidFill>
                <a:latin typeface="Questrial"/>
                <a:sym typeface="Questrial"/>
              </a:rPr>
              <a:t>,</a:t>
            </a:r>
          </a:p>
          <a:p>
            <a:r>
              <a:rPr lang="en-US" sz="2000" b="1" dirty="0">
                <a:solidFill>
                  <a:srgbClr val="7030A0"/>
                </a:solidFill>
                <a:latin typeface="Questrial" panose="020B0604020202020204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Questrial" panose="020B0604020202020204" charset="0"/>
              </a:rPr>
              <a:t>  “version” </a:t>
            </a:r>
            <a:r>
              <a:rPr lang="en-US" sz="2000" b="1" dirty="0">
                <a:latin typeface="Questrial" panose="020B0604020202020204" charset="0"/>
              </a:rPr>
              <a:t>: </a:t>
            </a:r>
            <a:r>
              <a:rPr lang="en-US" sz="2000" b="1" dirty="0" smtClean="0">
                <a:solidFill>
                  <a:srgbClr val="008000"/>
                </a:solidFill>
                <a:latin typeface="Questrial" panose="020B0604020202020204" charset="0"/>
              </a:rPr>
              <a:t>“0.1.0”</a:t>
            </a:r>
            <a:r>
              <a:rPr lang="en-US" sz="2000" dirty="0" smtClean="0">
                <a:solidFill>
                  <a:schemeClr val="tx1"/>
                </a:solidFill>
                <a:latin typeface="Questrial"/>
                <a:sym typeface="Questrial"/>
              </a:rPr>
              <a:t>,</a:t>
            </a:r>
          </a:p>
          <a:p>
            <a:r>
              <a:rPr lang="en-US" sz="2000" b="1" dirty="0" smtClean="0">
                <a:solidFill>
                  <a:srgbClr val="7030A0"/>
                </a:solidFill>
                <a:latin typeface="Questrial" panose="020B0604020202020204" charset="0"/>
              </a:rPr>
              <a:t>   “dependencies” </a:t>
            </a:r>
            <a:r>
              <a:rPr lang="en-US" sz="2000" b="1" dirty="0">
                <a:latin typeface="Questrial" panose="020B0604020202020204" charset="0"/>
              </a:rPr>
              <a:t>: </a:t>
            </a:r>
            <a:r>
              <a:rPr lang="en-US" sz="2000" b="1" dirty="0" smtClean="0">
                <a:solidFill>
                  <a:schemeClr val="tx1"/>
                </a:solidFill>
                <a:latin typeface="Questrial" panose="020B0604020202020204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Questrial" panose="020B0604020202020204" charset="0"/>
              </a:rPr>
              <a:t>        …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Questrial" panose="020B0604020202020204" charset="0"/>
              </a:rPr>
              <a:t>   },</a:t>
            </a:r>
          </a:p>
          <a:p>
            <a:r>
              <a:rPr lang="en-US" sz="2000" b="1" dirty="0" smtClean="0">
                <a:solidFill>
                  <a:srgbClr val="7030A0"/>
                </a:solidFill>
                <a:latin typeface="Questrial" panose="020B0604020202020204" charset="0"/>
              </a:rPr>
              <a:t>   “scripts” </a:t>
            </a:r>
            <a:r>
              <a:rPr lang="en-US" sz="2000" b="1" dirty="0">
                <a:latin typeface="Questrial" panose="020B0604020202020204" charset="0"/>
              </a:rPr>
              <a:t>: </a:t>
            </a:r>
            <a:r>
              <a:rPr lang="en-US" sz="2000" b="1" dirty="0">
                <a:solidFill>
                  <a:schemeClr val="tx1"/>
                </a:solidFill>
                <a:latin typeface="Questrial" panose="020B0604020202020204" charset="0"/>
              </a:rPr>
              <a:t>{</a:t>
            </a:r>
          </a:p>
          <a:p>
            <a:r>
              <a:rPr lang="en-US" sz="2000" b="1" dirty="0">
                <a:solidFill>
                  <a:schemeClr val="tx1"/>
                </a:solidFill>
                <a:latin typeface="Questrial" panose="020B0604020202020204" charset="0"/>
              </a:rPr>
              <a:t>        </a:t>
            </a:r>
            <a:r>
              <a:rPr lang="en-US" sz="2000" b="1" dirty="0" smtClean="0">
                <a:solidFill>
                  <a:srgbClr val="7030A0"/>
                </a:solidFill>
                <a:latin typeface="Questrial" panose="020B0604020202020204" charset="0"/>
              </a:rPr>
              <a:t>“test” </a:t>
            </a:r>
            <a:r>
              <a:rPr lang="en-US" sz="2000" b="1" dirty="0">
                <a:latin typeface="Questrial" panose="020B0604020202020204" charset="0"/>
              </a:rPr>
              <a:t>: </a:t>
            </a:r>
            <a:r>
              <a:rPr lang="en-US" sz="2000" b="1" dirty="0" smtClean="0">
                <a:solidFill>
                  <a:srgbClr val="008000"/>
                </a:solidFill>
                <a:latin typeface="Questrial" panose="020B0604020202020204" charset="0"/>
              </a:rPr>
              <a:t>“…..”</a:t>
            </a:r>
            <a:endParaRPr lang="en-US" sz="2000" b="1" dirty="0">
              <a:solidFill>
                <a:schemeClr val="tx1"/>
              </a:solidFill>
              <a:latin typeface="Questrial" panose="020B060402020202020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Questrial" panose="020B0604020202020204" charset="0"/>
              </a:rPr>
              <a:t>   </a:t>
            </a:r>
            <a:r>
              <a:rPr lang="en-US" sz="2000" b="1" dirty="0" smtClean="0">
                <a:solidFill>
                  <a:schemeClr val="tx1"/>
                </a:solidFill>
                <a:latin typeface="Questrial" panose="020B0604020202020204" charset="0"/>
              </a:rPr>
              <a:t>}, …</a:t>
            </a:r>
          </a:p>
          <a:p>
            <a:r>
              <a:rPr lang="en-US" sz="2000" b="1" dirty="0">
                <a:solidFill>
                  <a:schemeClr val="tx1"/>
                </a:solidFill>
                <a:latin typeface="Questrial" panose="020B0604020202020204" charset="0"/>
              </a:rPr>
              <a:t>}</a:t>
            </a:r>
          </a:p>
          <a:p>
            <a:endParaRPr lang="en-US" sz="2000" b="1" dirty="0" smtClean="0">
              <a:solidFill>
                <a:schemeClr val="tx1"/>
              </a:solidFill>
              <a:latin typeface="Questrial" panose="020B0604020202020204" charset="0"/>
            </a:endParaRPr>
          </a:p>
          <a:p>
            <a:endParaRPr lang="en-US" sz="2000" dirty="0">
              <a:solidFill>
                <a:schemeClr val="tx1"/>
              </a:solidFill>
              <a:latin typeface="Questrial" panose="020B0604020202020204" charset="0"/>
            </a:endParaRPr>
          </a:p>
          <a:p>
            <a:endParaRPr lang="en-US" sz="2000" dirty="0">
              <a:latin typeface="Questrial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14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437826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lvl="0">
              <a:buSzPct val="25000"/>
            </a:pPr>
            <a:r>
              <a:rPr lang="en-US" sz="3800" dirty="0" err="1" smtClean="0"/>
              <a:t>package.json</a:t>
            </a:r>
            <a:r>
              <a:rPr lang="en-US" sz="3800" dirty="0" smtClean="0"/>
              <a:t> properties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11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44854" y="1275243"/>
            <a:ext cx="202446" cy="249493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11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691385" y="1524735"/>
            <a:ext cx="8126690" cy="4731210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Required – form the identifier for package</a:t>
            </a:r>
            <a:endParaRPr lang="en-US" sz="2600" dirty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name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version</a:t>
            </a:r>
            <a:endParaRPr lang="en-US" sz="2200" dirty="0">
              <a:latin typeface="Questrial" panose="020B0604020202020204" charset="0"/>
            </a:endParaRP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Most common</a:t>
            </a:r>
            <a:endParaRPr lang="en-US" sz="2600" dirty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dependencies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main – package’s entry point  e.g. </a:t>
            </a:r>
            <a:r>
              <a:rPr lang="en-US" sz="2200" dirty="0" smtClean="0">
                <a:solidFill>
                  <a:srgbClr val="FF0000"/>
                </a:solidFill>
                <a:latin typeface="Questrial" panose="020B0604020202020204" charset="0"/>
              </a:rPr>
              <a:t>“index.js”</a:t>
            </a:r>
            <a:endParaRPr lang="en-US" sz="2200" dirty="0" smtClean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scripts – start, test, build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dev-dependencies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description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Keywords – used for searches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repository - </a:t>
            </a:r>
            <a:r>
              <a:rPr lang="en-US" sz="2200" dirty="0">
                <a:latin typeface="Questrial" panose="020B0604020202020204" charset="0"/>
              </a:rPr>
              <a:t>Specifies where the code lives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16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lvl="0">
              <a:buSzPct val="25000"/>
            </a:pPr>
            <a:r>
              <a:rPr lang="en-US" sz="3800" dirty="0" err="1" smtClean="0"/>
              <a:t>node</a:t>
            </a:r>
            <a:r>
              <a:rPr lang="en-US" sz="3800" dirty="0" err="1" smtClean="0">
                <a:latin typeface="+mj-lt"/>
              </a:rPr>
              <a:t>_</a:t>
            </a:r>
            <a:r>
              <a:rPr lang="en-US" sz="3800" dirty="0" err="1" smtClean="0"/>
              <a:t>modules</a:t>
            </a:r>
            <a:r>
              <a:rPr lang="en-US" sz="3800" dirty="0" smtClean="0"/>
              <a:t> folders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12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44854" y="1275243"/>
            <a:ext cx="202446" cy="249493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12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691370" y="1524735"/>
            <a:ext cx="8099545" cy="4079359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These contain the </a:t>
            </a:r>
            <a:r>
              <a:rPr lang="en-US" sz="2600" dirty="0">
                <a:latin typeface="Questrial" panose="020B0604020202020204" charset="0"/>
              </a:rPr>
              <a:t>installed </a:t>
            </a:r>
            <a:r>
              <a:rPr lang="en-US" sz="2600" dirty="0" smtClean="0">
                <a:latin typeface="Questrial" panose="020B0604020202020204" charset="0"/>
              </a:rPr>
              <a:t>packages</a:t>
            </a: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May be local (our project) or global (node folder)</a:t>
            </a: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L</a:t>
            </a:r>
            <a:r>
              <a:rPr lang="en-US" sz="2600" dirty="0" smtClean="0">
                <a:latin typeface="Questrial" panose="020B0604020202020204" charset="0"/>
              </a:rPr>
              <a:t>ocally Usually </a:t>
            </a:r>
            <a:r>
              <a:rPr lang="en-US" sz="2600" dirty="0">
                <a:latin typeface="Questrial" panose="020B0604020202020204" charset="0"/>
              </a:rPr>
              <a:t>may be deleted and re-built/ installed</a:t>
            </a: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Packages install usually from remote repos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No need to include them when sharing our code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err="1" smtClean="0">
                <a:latin typeface="Questrial" panose="020B0604020202020204" charset="0"/>
              </a:rPr>
              <a:t>Package.json</a:t>
            </a:r>
            <a:r>
              <a:rPr lang="en-US" sz="2600" dirty="0" smtClean="0">
                <a:latin typeface="Questrial" panose="020B0604020202020204" charset="0"/>
              </a:rPr>
              <a:t> ensures package coherency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Should be .</a:t>
            </a:r>
            <a:r>
              <a:rPr lang="en-US" sz="2600" dirty="0" err="1" smtClean="0">
                <a:latin typeface="Questrial" panose="020B0604020202020204" charset="0"/>
              </a:rPr>
              <a:t>gitignore’d</a:t>
            </a:r>
            <a:r>
              <a:rPr lang="en-US" sz="2800" dirty="0"/>
              <a:t/>
            </a:r>
            <a:br>
              <a:rPr lang="en-US" sz="2800" dirty="0"/>
            </a:b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06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Package managers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13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68195" y="1275243"/>
            <a:ext cx="193945" cy="249493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13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691385" y="1524736"/>
            <a:ext cx="8099530" cy="2368254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Are a bunch of CLI </a:t>
            </a:r>
            <a:r>
              <a:rPr lang="en-US" sz="2600" dirty="0" smtClean="0">
                <a:latin typeface="Questrial" panose="020B0604020202020204" charset="0"/>
              </a:rPr>
              <a:t>commands to handle </a:t>
            </a:r>
            <a:r>
              <a:rPr lang="en-US" sz="2600" dirty="0" err="1" smtClean="0">
                <a:latin typeface="Questrial" panose="020B0604020202020204" charset="0"/>
              </a:rPr>
              <a:t>pckgs</a:t>
            </a: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install/uninstall/update/publish.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Many more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Make </a:t>
            </a:r>
            <a:r>
              <a:rPr lang="en-US" sz="2600" dirty="0">
                <a:latin typeface="Questrial" panose="020B0604020202020204" charset="0"/>
              </a:rPr>
              <a:t>it easy </a:t>
            </a:r>
            <a:r>
              <a:rPr lang="en-US" sz="2600" dirty="0" smtClean="0">
                <a:latin typeface="Questrial" panose="020B0604020202020204" charset="0"/>
              </a:rPr>
              <a:t>to resolve dependencies</a:t>
            </a: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400" dirty="0" err="1">
                <a:latin typeface="Questrial" panose="020B0604020202020204" charset="0"/>
              </a:rPr>
              <a:t>package.json</a:t>
            </a:r>
            <a:r>
              <a:rPr lang="en-US" sz="2400" dirty="0">
                <a:latin typeface="Questrial" panose="020B0604020202020204" charset="0"/>
              </a:rPr>
              <a:t> is </a:t>
            </a:r>
            <a:r>
              <a:rPr lang="en-US" sz="2400" dirty="0" smtClean="0">
                <a:latin typeface="Questrial" panose="020B0604020202020204" charset="0"/>
              </a:rPr>
              <a:t>their </a:t>
            </a:r>
            <a:r>
              <a:rPr lang="en-US" sz="2400" dirty="0">
                <a:latin typeface="Questrial" panose="020B0604020202020204" charset="0"/>
              </a:rPr>
              <a:t>source for most actions</a:t>
            </a:r>
            <a:endParaRPr lang="en-US" sz="2400" dirty="0">
              <a:solidFill>
                <a:srgbClr val="0070C0"/>
              </a:solidFill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95" y="4478024"/>
            <a:ext cx="3018482" cy="1174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839" y="4140505"/>
            <a:ext cx="3210310" cy="168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0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lvl="0">
              <a:buSzPct val="25000"/>
            </a:pPr>
            <a:r>
              <a:rPr lang="en-US" sz="3800" dirty="0" err="1" smtClean="0"/>
              <a:t>npm</a:t>
            </a:r>
            <a:r>
              <a:rPr lang="en-US" sz="3800" dirty="0" smtClean="0"/>
              <a:t> - intro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14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44854" y="1275243"/>
            <a:ext cx="202446" cy="249493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14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691370" y="1524735"/>
            <a:ext cx="8099545" cy="4079359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The de-facto standard package manager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Installs with node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Current version 5.3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Major performance improvement over </a:t>
            </a:r>
            <a:r>
              <a:rPr lang="en-US" sz="2600" dirty="0" err="1" smtClean="0">
                <a:latin typeface="Questrial" panose="020B0604020202020204" charset="0"/>
              </a:rPr>
              <a:t>ver</a:t>
            </a:r>
            <a:r>
              <a:rPr lang="en-US" sz="2600" dirty="0" smtClean="0">
                <a:latin typeface="Questrial" panose="020B0604020202020204" charset="0"/>
              </a:rPr>
              <a:t> 4.x.x</a:t>
            </a: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Update </a:t>
            </a:r>
            <a:r>
              <a:rPr lang="en-US" sz="2600" dirty="0">
                <a:latin typeface="Questrial" panose="020B0604020202020204" charset="0"/>
              </a:rPr>
              <a:t>by typing</a:t>
            </a:r>
            <a:r>
              <a:rPr lang="en-US" sz="2800" dirty="0">
                <a:latin typeface="Questrial" panose="020B0604020202020204" charset="0"/>
              </a:rPr>
              <a:t>: </a:t>
            </a:r>
            <a:r>
              <a:rPr lang="en-US" sz="2800" dirty="0" err="1">
                <a:solidFill>
                  <a:srgbClr val="FF0000"/>
                </a:solidFill>
              </a:rPr>
              <a:t>npm</a:t>
            </a:r>
            <a:r>
              <a:rPr lang="en-US" sz="2800" dirty="0">
                <a:solidFill>
                  <a:srgbClr val="FF0000"/>
                </a:solidFill>
              </a:rPr>
              <a:t> install </a:t>
            </a:r>
            <a:r>
              <a:rPr lang="en-US" sz="2800" dirty="0" err="1">
                <a:solidFill>
                  <a:srgbClr val="FF0000"/>
                </a:solidFill>
              </a:rPr>
              <a:t>npm@latest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–g</a:t>
            </a: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cs typeface="Arial" panose="020B0604020202020204" pitchFamily="34" charset="0"/>
              </a:rPr>
              <a:t>Some </a:t>
            </a:r>
            <a:r>
              <a:rPr lang="en-US" sz="2600" dirty="0" err="1" smtClean="0">
                <a:latin typeface="Questrial" panose="020B0604020202020204" charset="0"/>
                <a:cs typeface="Arial" panose="020B0604020202020204" pitchFamily="34" charset="0"/>
              </a:rPr>
              <a:t>npm</a:t>
            </a:r>
            <a:r>
              <a:rPr lang="en-US" sz="2600" dirty="0" smtClean="0">
                <a:latin typeface="Questrial" panose="020B0604020202020204" charset="0"/>
                <a:cs typeface="Arial" panose="020B0604020202020204" pitchFamily="34" charset="0"/>
              </a:rPr>
              <a:t> commands </a:t>
            </a:r>
            <a:r>
              <a:rPr lang="en-US" sz="2600" dirty="0">
                <a:latin typeface="Questrial" panose="020B0604020202020204" charset="0"/>
                <a:cs typeface="Arial" panose="020B0604020202020204" pitchFamily="34" charset="0"/>
              </a:rPr>
              <a:t>have scope</a:t>
            </a:r>
            <a:endParaRPr lang="en-US" sz="2600" dirty="0" smtClean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Local, destined to the current project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Global, using </a:t>
            </a:r>
            <a:r>
              <a:rPr lang="en-US" sz="2200" dirty="0" smtClean="0">
                <a:solidFill>
                  <a:srgbClr val="0070C0"/>
                </a:solidFill>
                <a:latin typeface="Questrial" panose="020B0604020202020204" charset="0"/>
              </a:rPr>
              <a:t>–g </a:t>
            </a:r>
            <a:r>
              <a:rPr lang="en-US" sz="2200" dirty="0" smtClean="0">
                <a:latin typeface="Questrial" panose="020B0604020202020204" charset="0"/>
              </a:rPr>
              <a:t>flag, typically destined to node folder</a:t>
            </a:r>
          </a:p>
          <a:p>
            <a:pPr marL="12700" lvl="0">
              <a:buClr>
                <a:srgbClr val="DD8046"/>
              </a:buClr>
              <a:buSzPct val="60344"/>
            </a:pPr>
            <a:r>
              <a:rPr lang="en-US" sz="2800" dirty="0"/>
              <a:t/>
            </a:r>
            <a:br>
              <a:rPr lang="en-US" sz="2800" dirty="0"/>
            </a:b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76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lvl="0">
              <a:buSzPct val="25000"/>
            </a:pPr>
            <a:r>
              <a:rPr lang="en-US" sz="3800" dirty="0" err="1" smtClean="0"/>
              <a:t>npm</a:t>
            </a:r>
            <a:r>
              <a:rPr lang="en-US" sz="3800" dirty="0" smtClean="0"/>
              <a:t> – versioning rules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15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44854" y="1275243"/>
            <a:ext cx="202446" cy="249493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15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691370" y="1524735"/>
            <a:ext cx="7927529" cy="5075241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Packages are installed by versions</a:t>
            </a: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Written in </a:t>
            </a:r>
            <a:r>
              <a:rPr lang="en-US" sz="2600" dirty="0" err="1" smtClean="0">
                <a:latin typeface="Questrial" panose="020B0604020202020204" charset="0"/>
              </a:rPr>
              <a:t>package.json</a:t>
            </a:r>
            <a:r>
              <a:rPr lang="en-US" sz="2600" dirty="0" smtClean="0">
                <a:latin typeface="Questrial" panose="020B0604020202020204" charset="0"/>
              </a:rPr>
              <a:t> dependencies</a:t>
            </a:r>
            <a:endParaRPr lang="en-US" sz="2600" dirty="0">
              <a:latin typeface="Questrial" panose="020B0604020202020204" charset="0"/>
            </a:endParaRP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Most </a:t>
            </a:r>
            <a:r>
              <a:rPr lang="en-US" sz="2600" dirty="0">
                <a:latin typeface="Questrial" panose="020B0604020202020204" charset="0"/>
              </a:rPr>
              <a:t>packages use </a:t>
            </a:r>
            <a:r>
              <a:rPr lang="en-US" sz="2600" dirty="0" err="1">
                <a:solidFill>
                  <a:srgbClr val="0070C0"/>
                </a:solidFill>
                <a:latin typeface="Questrial" panose="020B0604020202020204" charset="0"/>
              </a:rPr>
              <a:t>Semver</a:t>
            </a:r>
            <a:r>
              <a:rPr lang="en-US" sz="2600" dirty="0">
                <a:latin typeface="Questrial" panose="020B0604020202020204" charset="0"/>
              </a:rPr>
              <a:t> - Semantic Versioning</a:t>
            </a:r>
            <a:endParaRPr lang="en-US" sz="2600" dirty="0" smtClean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err="1" smtClean="0">
                <a:latin typeface="Questrial" panose="020B0604020202020204" charset="0"/>
              </a:rPr>
              <a:t>major.minor.patch</a:t>
            </a:r>
            <a:r>
              <a:rPr lang="en-US" sz="2200" dirty="0" smtClean="0">
                <a:latin typeface="Questrial" panose="020B0604020202020204" charset="0"/>
              </a:rPr>
              <a:t> </a:t>
            </a: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Packages update rapidly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err="1" smtClean="0">
                <a:latin typeface="Questrial" panose="020B0604020202020204" charset="0"/>
              </a:rPr>
              <a:t>npm</a:t>
            </a:r>
            <a:r>
              <a:rPr lang="en-US" sz="2600" dirty="0" smtClean="0">
                <a:latin typeface="Questrial" panose="020B0604020202020204" charset="0"/>
              </a:rPr>
              <a:t> uses version ranges to accommodate that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Installs and updates the latest allowed in the range</a:t>
            </a:r>
          </a:p>
          <a:p>
            <a:pPr marL="12700" lvl="0">
              <a:buClr>
                <a:srgbClr val="DD8046"/>
              </a:buClr>
              <a:buSzPct val="60344"/>
            </a:pPr>
            <a:r>
              <a:rPr lang="en-US" sz="2800" dirty="0"/>
              <a:t/>
            </a:r>
            <a:br>
              <a:rPr lang="en-US" sz="2800" dirty="0"/>
            </a:b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9" name="Shape 190"/>
          <p:cNvSpPr txBox="1"/>
          <p:nvPr/>
        </p:nvSpPr>
        <p:spPr>
          <a:xfrm>
            <a:off x="1348966" y="2689758"/>
            <a:ext cx="7001093" cy="933323"/>
          </a:xfrm>
          <a:prstGeom prst="rect">
            <a:avLst/>
          </a:prstGeom>
          <a:solidFill>
            <a:schemeClr val="bg1"/>
          </a:solidFill>
          <a:ln w="198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Questrial" panose="020B0604020202020204" charset="0"/>
              </a:rPr>
              <a:t>“dependencies” </a:t>
            </a:r>
            <a:r>
              <a:rPr lang="en-US" sz="2000" b="1" dirty="0">
                <a:latin typeface="Questrial" panose="020B0604020202020204" charset="0"/>
              </a:rPr>
              <a:t>: </a:t>
            </a:r>
            <a:r>
              <a:rPr lang="en-US" sz="2000" b="1" dirty="0">
                <a:solidFill>
                  <a:schemeClr val="tx1"/>
                </a:solidFill>
                <a:latin typeface="Questrial" panose="020B0604020202020204" charset="0"/>
              </a:rPr>
              <a:t>{</a:t>
            </a:r>
          </a:p>
          <a:p>
            <a:r>
              <a:rPr lang="en-US" sz="2000" b="1" dirty="0">
                <a:solidFill>
                  <a:schemeClr val="tx1"/>
                </a:solidFill>
                <a:latin typeface="Questrial" panose="020B0604020202020204" charset="0"/>
              </a:rPr>
              <a:t>        </a:t>
            </a:r>
            <a:r>
              <a:rPr lang="en-US" sz="2000" b="1" dirty="0">
                <a:solidFill>
                  <a:srgbClr val="7030A0"/>
                </a:solidFill>
                <a:latin typeface="Questrial" panose="020B0604020202020204" charset="0"/>
              </a:rPr>
              <a:t>“express” </a:t>
            </a:r>
            <a:r>
              <a:rPr lang="en-US" sz="2000" b="1" dirty="0">
                <a:latin typeface="Questrial" panose="020B0604020202020204" charset="0"/>
              </a:rPr>
              <a:t>: </a:t>
            </a:r>
            <a:r>
              <a:rPr lang="en-US" sz="2000" b="1" dirty="0">
                <a:solidFill>
                  <a:srgbClr val="008000"/>
                </a:solidFill>
                <a:latin typeface="Questrial" panose="020B0604020202020204" charset="0"/>
              </a:rPr>
              <a:t>“4.14.0”</a:t>
            </a:r>
            <a:endParaRPr lang="en-US" sz="2000" b="1" dirty="0">
              <a:solidFill>
                <a:schemeClr val="tx1"/>
              </a:solidFill>
              <a:latin typeface="Questrial" panose="020B060402020202020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Questrial" panose="020B0604020202020204" charset="0"/>
              </a:rPr>
              <a:t>   },</a:t>
            </a:r>
          </a:p>
        </p:txBody>
      </p:sp>
    </p:spTree>
    <p:extLst>
      <p:ext uri="{BB962C8B-B14F-4D97-AF65-F5344CB8AC3E}">
        <p14:creationId xmlns:p14="http://schemas.microsoft.com/office/powerpoint/2010/main" val="205077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lvl="0">
              <a:buSzPct val="25000"/>
            </a:pPr>
            <a:r>
              <a:rPr lang="en-US" sz="3800" dirty="0" err="1" smtClean="0"/>
              <a:t>npm</a:t>
            </a:r>
            <a:r>
              <a:rPr lang="en-US" sz="3800" dirty="0" smtClean="0"/>
              <a:t> – versioning rules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16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44854" y="1275243"/>
            <a:ext cx="202446" cy="249493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16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691370" y="1524736"/>
            <a:ext cx="8020828" cy="1580603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Caret (^)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err="1" smtClean="0">
                <a:latin typeface="Questrial" panose="020B0604020202020204" charset="0"/>
              </a:rPr>
              <a:t>upto</a:t>
            </a:r>
            <a:r>
              <a:rPr lang="en-US" sz="2200" dirty="0" smtClean="0">
                <a:latin typeface="Questrial" panose="020B0604020202020204" charset="0"/>
              </a:rPr>
              <a:t>, but not including, the next major number </a:t>
            </a:r>
            <a:endParaRPr lang="en-US" sz="2600" dirty="0" smtClean="0">
              <a:latin typeface="Questrial" panose="020B0604020202020204" charset="0"/>
            </a:endParaRP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  <a:p>
            <a:pPr marL="12700" lvl="0">
              <a:buClr>
                <a:srgbClr val="DD8046"/>
              </a:buClr>
              <a:buSzPct val="60344"/>
            </a:pPr>
            <a:r>
              <a:rPr lang="en-US" sz="2800" dirty="0"/>
              <a:t/>
            </a:r>
            <a:br>
              <a:rPr lang="en-US" sz="2800" dirty="0"/>
            </a:b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9" name="Shape 190"/>
          <p:cNvSpPr txBox="1"/>
          <p:nvPr/>
        </p:nvSpPr>
        <p:spPr>
          <a:xfrm>
            <a:off x="1053510" y="2538766"/>
            <a:ext cx="7658688" cy="403609"/>
          </a:xfrm>
          <a:prstGeom prst="rect">
            <a:avLst/>
          </a:prstGeom>
          <a:solidFill>
            <a:schemeClr val="bg1"/>
          </a:solidFill>
          <a:ln w="198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r>
              <a:rPr lang="en-US" b="1" dirty="0" smtClean="0">
                <a:latin typeface="Questrial" panose="020B0604020202020204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Questrial" panose="020B0604020202020204" charset="0"/>
              </a:rPr>
              <a:t>“immutable” </a:t>
            </a:r>
            <a:r>
              <a:rPr lang="en-US" sz="2000" b="1" dirty="0" smtClean="0">
                <a:latin typeface="Questrial" panose="020B0604020202020204" charset="0"/>
              </a:rPr>
              <a:t>: </a:t>
            </a:r>
            <a:r>
              <a:rPr lang="en-US" sz="2000" b="1" dirty="0" smtClean="0">
                <a:solidFill>
                  <a:srgbClr val="008000"/>
                </a:solidFill>
                <a:latin typeface="Questrial" panose="020B0604020202020204" charset="0"/>
              </a:rPr>
              <a:t>“^3.8.1” </a:t>
            </a:r>
            <a:r>
              <a:rPr lang="en-US" sz="2000" dirty="0">
                <a:latin typeface="Questrial" panose="020B0604020202020204" charset="0"/>
              </a:rPr>
              <a:t>- version </a:t>
            </a:r>
            <a:r>
              <a:rPr lang="en-US" sz="2000" dirty="0">
                <a:solidFill>
                  <a:srgbClr val="0070C0"/>
                </a:solidFill>
                <a:latin typeface="Questrial" panose="020B0604020202020204" charset="0"/>
              </a:rPr>
              <a:t>3.9.6</a:t>
            </a:r>
            <a:r>
              <a:rPr lang="en-US" sz="2000" dirty="0">
                <a:latin typeface="Questrial" panose="020B0604020202020204" charset="0"/>
              </a:rPr>
              <a:t> may be installed, but </a:t>
            </a:r>
            <a:r>
              <a:rPr lang="en-US" sz="2000" dirty="0" smtClean="0">
                <a:latin typeface="Questrial" panose="020B0604020202020204" charset="0"/>
              </a:rPr>
              <a:t>not </a:t>
            </a:r>
            <a:r>
              <a:rPr lang="en-US" sz="2000" dirty="0" smtClean="0">
                <a:solidFill>
                  <a:srgbClr val="0070C0"/>
                </a:solidFill>
                <a:latin typeface="Questrial" panose="020B0604020202020204" charset="0"/>
              </a:rPr>
              <a:t>4.0.0</a:t>
            </a:r>
            <a:endParaRPr lang="en-US" sz="2000" dirty="0">
              <a:latin typeface="Questrial" panose="020B0604020202020204" charset="0"/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" name="Shape 83"/>
          <p:cNvSpPr txBox="1"/>
          <p:nvPr/>
        </p:nvSpPr>
        <p:spPr>
          <a:xfrm>
            <a:off x="691370" y="3195874"/>
            <a:ext cx="8020828" cy="1671138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Tilde (~)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err="1" smtClean="0">
                <a:latin typeface="Questrial" panose="020B0604020202020204" charset="0"/>
              </a:rPr>
              <a:t>upto</a:t>
            </a:r>
            <a:r>
              <a:rPr lang="en-US" sz="2200" dirty="0" smtClean="0">
                <a:latin typeface="Questrial" panose="020B0604020202020204" charset="0"/>
              </a:rPr>
              <a:t>, but not including, the next minor number </a:t>
            </a:r>
            <a:endParaRPr lang="en-US" sz="2600" dirty="0" smtClean="0">
              <a:latin typeface="Questrial" panose="020B0604020202020204" charset="0"/>
            </a:endParaRP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  <a:p>
            <a:pPr marL="12700" lvl="0">
              <a:buClr>
                <a:srgbClr val="DD8046"/>
              </a:buClr>
              <a:buSzPct val="60344"/>
            </a:pPr>
            <a:r>
              <a:rPr lang="en-US" sz="2800" dirty="0"/>
              <a:t/>
            </a:r>
            <a:br>
              <a:rPr lang="en-US" sz="2800" dirty="0"/>
            </a:b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12" name="Shape 190"/>
          <p:cNvSpPr txBox="1"/>
          <p:nvPr/>
        </p:nvSpPr>
        <p:spPr>
          <a:xfrm>
            <a:off x="1053509" y="4181885"/>
            <a:ext cx="7658689" cy="403609"/>
          </a:xfrm>
          <a:prstGeom prst="rect">
            <a:avLst/>
          </a:prstGeom>
          <a:solidFill>
            <a:schemeClr val="bg1"/>
          </a:solidFill>
          <a:ln w="198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r>
              <a:rPr lang="en-US" b="1" dirty="0" smtClean="0">
                <a:latin typeface="Questrial" panose="020B0604020202020204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Questrial" panose="020B0604020202020204" charset="0"/>
              </a:rPr>
              <a:t>“redux” </a:t>
            </a:r>
            <a:r>
              <a:rPr lang="en-US" sz="2000" b="1" dirty="0" smtClean="0">
                <a:latin typeface="Questrial" panose="020B0604020202020204" charset="0"/>
              </a:rPr>
              <a:t>: </a:t>
            </a:r>
            <a:r>
              <a:rPr lang="en-US" sz="2000" b="1" dirty="0" smtClean="0">
                <a:solidFill>
                  <a:srgbClr val="008000"/>
                </a:solidFill>
                <a:latin typeface="Questrial" panose="020B0604020202020204" charset="0"/>
              </a:rPr>
              <a:t>“~3.5.2” </a:t>
            </a:r>
            <a:r>
              <a:rPr lang="en-US" sz="2000" dirty="0">
                <a:latin typeface="Questrial" panose="020B0604020202020204" charset="0"/>
              </a:rPr>
              <a:t>- version </a:t>
            </a:r>
            <a:r>
              <a:rPr lang="en-US" sz="2000" dirty="0" smtClean="0">
                <a:solidFill>
                  <a:srgbClr val="0070C0"/>
                </a:solidFill>
                <a:latin typeface="Questrial" panose="020B0604020202020204" charset="0"/>
              </a:rPr>
              <a:t>3.5.7</a:t>
            </a:r>
            <a:r>
              <a:rPr lang="en-US" sz="2000" dirty="0" smtClean="0">
                <a:latin typeface="Questrial" panose="020B0604020202020204" charset="0"/>
              </a:rPr>
              <a:t> </a:t>
            </a:r>
            <a:r>
              <a:rPr lang="en-US" sz="2000" dirty="0">
                <a:latin typeface="Questrial" panose="020B0604020202020204" charset="0"/>
              </a:rPr>
              <a:t>may be installed, but </a:t>
            </a:r>
            <a:r>
              <a:rPr lang="en-US" sz="2000" dirty="0" smtClean="0">
                <a:latin typeface="Questrial" panose="020B0604020202020204" charset="0"/>
              </a:rPr>
              <a:t>not </a:t>
            </a:r>
            <a:r>
              <a:rPr lang="en-US" sz="2000" dirty="0" smtClean="0">
                <a:solidFill>
                  <a:srgbClr val="0070C0"/>
                </a:solidFill>
                <a:latin typeface="Questrial" panose="020B0604020202020204" charset="0"/>
              </a:rPr>
              <a:t>3.6.0</a:t>
            </a:r>
            <a:endParaRPr lang="en-US" sz="2000" dirty="0">
              <a:latin typeface="Questrial" panose="020B0604020202020204" charset="0"/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" name="Shape 83"/>
          <p:cNvSpPr txBox="1"/>
          <p:nvPr/>
        </p:nvSpPr>
        <p:spPr>
          <a:xfrm>
            <a:off x="691370" y="4867012"/>
            <a:ext cx="8020828" cy="1671138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&lt;, &gt;, &lt;=, &gt;=</a:t>
            </a:r>
          </a:p>
          <a:p>
            <a:pPr marL="12700" lvl="0">
              <a:buClr>
                <a:srgbClr val="DD8046"/>
              </a:buClr>
              <a:buSzPct val="60344"/>
            </a:pP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14" name="Shape 190"/>
          <p:cNvSpPr txBox="1"/>
          <p:nvPr/>
        </p:nvSpPr>
        <p:spPr>
          <a:xfrm>
            <a:off x="1053508" y="5489331"/>
            <a:ext cx="7658689" cy="403609"/>
          </a:xfrm>
          <a:prstGeom prst="rect">
            <a:avLst/>
          </a:prstGeom>
          <a:solidFill>
            <a:schemeClr val="bg1"/>
          </a:solidFill>
          <a:ln w="198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r>
              <a:rPr lang="en-US" b="1" dirty="0" smtClean="0">
                <a:latin typeface="Questrial" panose="020B0604020202020204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Questrial" panose="020B0604020202020204" charset="0"/>
              </a:rPr>
              <a:t>“</a:t>
            </a:r>
            <a:r>
              <a:rPr lang="en-US" sz="2000" b="1" dirty="0" err="1" smtClean="0">
                <a:solidFill>
                  <a:srgbClr val="7030A0"/>
                </a:solidFill>
                <a:latin typeface="Questrial" panose="020B0604020202020204" charset="0"/>
              </a:rPr>
              <a:t>lodash</a:t>
            </a:r>
            <a:r>
              <a:rPr lang="en-US" sz="2000" b="1" dirty="0" smtClean="0">
                <a:solidFill>
                  <a:srgbClr val="7030A0"/>
                </a:solidFill>
                <a:latin typeface="Questrial" panose="020B0604020202020204" charset="0"/>
              </a:rPr>
              <a:t>” </a:t>
            </a:r>
            <a:r>
              <a:rPr lang="en-US" sz="2000" b="1" dirty="0" smtClean="0">
                <a:latin typeface="Questrial" panose="020B0604020202020204" charset="0"/>
              </a:rPr>
              <a:t>: </a:t>
            </a:r>
            <a:r>
              <a:rPr lang="en-US" sz="2000" b="1" dirty="0" smtClean="0">
                <a:solidFill>
                  <a:srgbClr val="008000"/>
                </a:solidFill>
                <a:latin typeface="Questrial" panose="020B0604020202020204" charset="0"/>
              </a:rPr>
              <a:t>“&lt;3.5.2” </a:t>
            </a:r>
            <a:r>
              <a:rPr lang="en-US" sz="2000" dirty="0" smtClean="0">
                <a:latin typeface="Questrial" panose="020B0604020202020204" charset="0"/>
              </a:rPr>
              <a:t>– must be less than </a:t>
            </a:r>
            <a:r>
              <a:rPr lang="en-US" sz="2000" dirty="0" smtClean="0">
                <a:solidFill>
                  <a:srgbClr val="0070C0"/>
                </a:solidFill>
                <a:latin typeface="Questrial" panose="020B0604020202020204" charset="0"/>
              </a:rPr>
              <a:t>3.5.2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27833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lvl="0">
              <a:buSzPct val="25000"/>
            </a:pPr>
            <a:r>
              <a:rPr lang="en-US" sz="3800" dirty="0" err="1" smtClean="0"/>
              <a:t>npm</a:t>
            </a:r>
            <a:r>
              <a:rPr lang="en-US" sz="3800" dirty="0" smtClean="0"/>
              <a:t> commands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17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44854" y="1275243"/>
            <a:ext cx="202446" cy="249493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17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691370" y="1524735"/>
            <a:ext cx="8099545" cy="5164231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err="1" smtClean="0">
                <a:latin typeface="Questrial" panose="020B0604020202020204" charset="0"/>
              </a:rPr>
              <a:t>init</a:t>
            </a:r>
            <a:r>
              <a:rPr lang="en-US" sz="2600" dirty="0" smtClean="0">
                <a:latin typeface="Questrial" panose="020B0604020202020204" charset="0"/>
              </a:rPr>
              <a:t> - Creates a package in the current project</a:t>
            </a:r>
            <a:endParaRPr lang="en-US" sz="2600" dirty="0">
              <a:latin typeface="Questrial" panose="020B0604020202020204" charset="0"/>
            </a:endParaRP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  <a:cs typeface="Arial" panose="020B0604020202020204" pitchFamily="34" charset="0"/>
            </a:endParaRP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  <a:cs typeface="Arial" panose="020B0604020202020204" pitchFamily="34" charset="0"/>
              </a:rPr>
              <a:t>i</a:t>
            </a:r>
            <a:r>
              <a:rPr lang="en-US" sz="2600" dirty="0" smtClean="0">
                <a:latin typeface="Questrial" panose="020B0604020202020204" charset="0"/>
                <a:cs typeface="Arial" panose="020B0604020202020204" pitchFamily="34" charset="0"/>
              </a:rPr>
              <a:t>nstall - </a:t>
            </a:r>
          </a:p>
          <a:p>
            <a:pPr marL="12700" lvl="3">
              <a:spcBef>
                <a:spcPts val="695"/>
              </a:spcBef>
              <a:buClr>
                <a:srgbClr val="DD8046"/>
              </a:buClr>
              <a:buSzPct val="60344"/>
            </a:pPr>
            <a:r>
              <a:rPr lang="en-US" sz="2200" dirty="0">
                <a:latin typeface="Questrial" panose="020B0604020202020204" charset="0"/>
              </a:rPr>
              <a:t> </a:t>
            </a:r>
            <a:r>
              <a:rPr lang="en-US" sz="2200" dirty="0" smtClean="0">
                <a:latin typeface="Questrial" panose="020B0604020202020204" charset="0"/>
              </a:rPr>
              <a:t>                            Install all dependencies in </a:t>
            </a:r>
            <a:r>
              <a:rPr lang="en-US" sz="2200" dirty="0" err="1" smtClean="0">
                <a:latin typeface="Questrial" panose="020B0604020202020204" charset="0"/>
              </a:rPr>
              <a:t>package.json</a:t>
            </a:r>
            <a:endParaRPr lang="en-US" sz="2200" dirty="0" smtClean="0">
              <a:latin typeface="Questrial" panose="020B0604020202020204" charset="0"/>
            </a:endParaRPr>
          </a:p>
          <a:p>
            <a:pPr marL="12700" lvl="3">
              <a:spcBef>
                <a:spcPts val="695"/>
              </a:spcBef>
              <a:buClr>
                <a:srgbClr val="DD8046"/>
              </a:buClr>
              <a:buSzPct val="60344"/>
            </a:pPr>
            <a:r>
              <a:rPr lang="en-US" sz="2200" dirty="0" smtClean="0">
                <a:latin typeface="Questrial" panose="020B0604020202020204" charset="0"/>
              </a:rPr>
              <a:t>			Install and update </a:t>
            </a:r>
            <a:r>
              <a:rPr lang="en-US" sz="2200" dirty="0" err="1" smtClean="0">
                <a:latin typeface="Questrial" panose="020B0604020202020204" charset="0"/>
              </a:rPr>
              <a:t>package.json</a:t>
            </a:r>
            <a:endParaRPr lang="en-US" sz="2200" dirty="0" smtClean="0">
              <a:latin typeface="Questrial" panose="020B0604020202020204" charset="0"/>
            </a:endParaRPr>
          </a:p>
          <a:p>
            <a:pPr marL="12700" lvl="3">
              <a:spcBef>
                <a:spcPts val="695"/>
              </a:spcBef>
              <a:buClr>
                <a:srgbClr val="DD8046"/>
              </a:buClr>
              <a:buSzPct val="60344"/>
            </a:pPr>
            <a:r>
              <a:rPr lang="en-US" sz="2200" dirty="0" smtClean="0">
                <a:latin typeface="Questrial" panose="020B0604020202020204" charset="0"/>
              </a:rPr>
              <a:t>     </a:t>
            </a:r>
            <a:r>
              <a:rPr lang="en-US" sz="2200" i="1" dirty="0" smtClean="0">
                <a:latin typeface="Questrial" panose="020B0604020202020204" charset="0"/>
              </a:rPr>
              <a:t>Staring from v 5 </a:t>
            </a:r>
            <a:r>
              <a:rPr lang="en-US" sz="2200" i="1" dirty="0" smtClean="0">
                <a:solidFill>
                  <a:srgbClr val="0070C0"/>
                </a:solidFill>
                <a:latin typeface="Questrial" panose="020B0604020202020204" charset="0"/>
              </a:rPr>
              <a:t>--save </a:t>
            </a:r>
            <a:r>
              <a:rPr lang="en-US" sz="2200" i="1" dirty="0" smtClean="0">
                <a:latin typeface="Questrial" panose="020B0604020202020204" charset="0"/>
              </a:rPr>
              <a:t>is default</a:t>
            </a:r>
          </a:p>
          <a:p>
            <a:pPr marL="12700" lvl="3">
              <a:spcBef>
                <a:spcPts val="695"/>
              </a:spcBef>
              <a:buClr>
                <a:srgbClr val="DD8046"/>
              </a:buClr>
              <a:buSzPct val="60344"/>
            </a:pPr>
            <a:r>
              <a:rPr lang="en-US" sz="2200" dirty="0" smtClean="0">
                <a:latin typeface="Questrial" panose="020B0604020202020204" charset="0"/>
              </a:rPr>
              <a:t>                                               Install globally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cs typeface="Arial" panose="020B0604020202020204" pitchFamily="34" charset="0"/>
              </a:rPr>
              <a:t>uninstall</a:t>
            </a: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  <a:cs typeface="Arial" panose="020B0604020202020204" pitchFamily="34" charset="0"/>
              </a:rPr>
              <a:t>u</a:t>
            </a:r>
            <a:r>
              <a:rPr lang="en-US" sz="2600" dirty="0" smtClean="0">
                <a:latin typeface="Questrial" panose="020B0604020202020204" charset="0"/>
                <a:cs typeface="Arial" panose="020B0604020202020204" pitchFamily="34" charset="0"/>
              </a:rPr>
              <a:t>pdate</a:t>
            </a:r>
            <a:endParaRPr lang="en-US" sz="2600" dirty="0" smtClean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All installed packages to latest version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Install missing ones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7" name="Shape 190"/>
          <p:cNvSpPr txBox="1"/>
          <p:nvPr/>
        </p:nvSpPr>
        <p:spPr>
          <a:xfrm>
            <a:off x="1035404" y="2104201"/>
            <a:ext cx="1182695" cy="338666"/>
          </a:xfrm>
          <a:prstGeom prst="rect">
            <a:avLst/>
          </a:prstGeom>
          <a:solidFill>
            <a:schemeClr val="tx1"/>
          </a:solidFill>
          <a:ln w="19800" cap="flat" cmpd="sng">
            <a:solidFill>
              <a:srgbClr val="6B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119379" marR="114935" lvl="0" indent="-5079">
              <a:buSzPct val="25000"/>
            </a:pP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npm</a:t>
            </a: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init</a:t>
            </a:r>
            <a:endParaRPr lang="en-US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19379" marR="114935" lvl="0" indent="-5079">
              <a:buSzPct val="25000"/>
            </a:pPr>
            <a:endParaRPr lang="en-US" sz="14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" name="Shape 190"/>
          <p:cNvSpPr txBox="1"/>
          <p:nvPr/>
        </p:nvSpPr>
        <p:spPr>
          <a:xfrm>
            <a:off x="1035404" y="3069089"/>
            <a:ext cx="1300390" cy="338666"/>
          </a:xfrm>
          <a:prstGeom prst="rect">
            <a:avLst/>
          </a:prstGeom>
          <a:solidFill>
            <a:schemeClr val="tx1"/>
          </a:solidFill>
          <a:ln w="19800" cap="flat" cmpd="sng">
            <a:solidFill>
              <a:srgbClr val="6B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119379" marR="114935" lvl="0" indent="-5079">
              <a:buSzPct val="25000"/>
            </a:pP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npm</a:t>
            </a: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install</a:t>
            </a:r>
            <a:endParaRPr lang="en-US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19379" marR="114935" lvl="0" indent="-5079">
              <a:buSzPct val="25000"/>
            </a:pPr>
            <a:endParaRPr lang="en-US" sz="14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" name="Shape 190"/>
          <p:cNvSpPr txBox="1"/>
          <p:nvPr/>
        </p:nvSpPr>
        <p:spPr>
          <a:xfrm>
            <a:off x="1035404" y="3507785"/>
            <a:ext cx="2287218" cy="338665"/>
          </a:xfrm>
          <a:prstGeom prst="rect">
            <a:avLst/>
          </a:prstGeom>
          <a:solidFill>
            <a:schemeClr val="tx1"/>
          </a:solidFill>
          <a:ln w="19800" cap="flat" cmpd="sng">
            <a:solidFill>
              <a:srgbClr val="6B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119379" marR="114935" lvl="0" indent="-5079">
              <a:buSzPct val="25000"/>
            </a:pP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npm</a:t>
            </a: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install react --save</a:t>
            </a:r>
          </a:p>
          <a:p>
            <a:pPr marL="119379" marR="114935" lvl="0" indent="-5079">
              <a:buSzPct val="25000"/>
            </a:pPr>
            <a:endParaRPr lang="en-US" sz="14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" name="Shape 190"/>
          <p:cNvSpPr txBox="1"/>
          <p:nvPr/>
        </p:nvSpPr>
        <p:spPr>
          <a:xfrm>
            <a:off x="1035404" y="4380492"/>
            <a:ext cx="2287218" cy="338665"/>
          </a:xfrm>
          <a:prstGeom prst="rect">
            <a:avLst/>
          </a:prstGeom>
          <a:solidFill>
            <a:schemeClr val="tx1"/>
          </a:solidFill>
          <a:ln w="19800" cap="flat" cmpd="sng">
            <a:solidFill>
              <a:srgbClr val="6B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119379" marR="114935" lvl="0" indent="-5079">
              <a:buSzPct val="25000"/>
            </a:pP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npm</a:t>
            </a: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install  jest -g</a:t>
            </a:r>
          </a:p>
          <a:p>
            <a:pPr marL="119379" marR="114935" lvl="0" indent="-5079">
              <a:buSzPct val="25000"/>
            </a:pPr>
            <a:endParaRPr lang="en-US" sz="14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4469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lvl="0">
              <a:buSzPct val="25000"/>
            </a:pPr>
            <a:r>
              <a:rPr lang="en-US" sz="3800" dirty="0" err="1" smtClean="0"/>
              <a:t>npm</a:t>
            </a:r>
            <a:r>
              <a:rPr lang="en-US" sz="3800" dirty="0" smtClean="0"/>
              <a:t> commands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18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44854" y="1275243"/>
            <a:ext cx="202446" cy="249493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18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691370" y="1524735"/>
            <a:ext cx="8099545" cy="2920515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cs typeface="Arial" panose="020B0604020202020204" pitchFamily="34" charset="0"/>
              </a:rPr>
              <a:t>update</a:t>
            </a:r>
            <a:endParaRPr lang="en-US" sz="2600" dirty="0" smtClean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All installed packages to latest version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Install missing ones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10" name="Shape 190"/>
          <p:cNvSpPr txBox="1"/>
          <p:nvPr/>
        </p:nvSpPr>
        <p:spPr>
          <a:xfrm>
            <a:off x="1035404" y="3055112"/>
            <a:ext cx="2287218" cy="338665"/>
          </a:xfrm>
          <a:prstGeom prst="rect">
            <a:avLst/>
          </a:prstGeom>
          <a:solidFill>
            <a:schemeClr val="tx1"/>
          </a:solidFill>
          <a:ln w="19800" cap="flat" cmpd="sng">
            <a:solidFill>
              <a:srgbClr val="6B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119379" marR="114935" lvl="0" indent="-5079">
              <a:buSzPct val="25000"/>
            </a:pP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npm</a:t>
            </a: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update</a:t>
            </a:r>
          </a:p>
          <a:p>
            <a:pPr marL="119379" marR="114935" lvl="0" indent="-5079">
              <a:buSzPct val="25000"/>
            </a:pPr>
            <a:endParaRPr lang="en-US" sz="14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" name="Shape 190"/>
          <p:cNvSpPr txBox="1"/>
          <p:nvPr/>
        </p:nvSpPr>
        <p:spPr>
          <a:xfrm>
            <a:off x="1035404" y="4036468"/>
            <a:ext cx="2287218" cy="338665"/>
          </a:xfrm>
          <a:prstGeom prst="rect">
            <a:avLst/>
          </a:prstGeom>
          <a:solidFill>
            <a:schemeClr val="tx1"/>
          </a:solidFill>
          <a:ln w="19800" cap="flat" cmpd="sng">
            <a:solidFill>
              <a:srgbClr val="6B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119379" marR="114935" lvl="0" indent="-5079">
              <a:buSzPct val="25000"/>
            </a:pP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npm</a:t>
            </a: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update jest -g</a:t>
            </a:r>
          </a:p>
          <a:p>
            <a:pPr marL="119379" marR="114935" lvl="0" indent="-5079">
              <a:buSzPct val="25000"/>
            </a:pPr>
            <a:endParaRPr lang="en-US" sz="14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" name="Shape 190"/>
          <p:cNvSpPr txBox="1"/>
          <p:nvPr/>
        </p:nvSpPr>
        <p:spPr>
          <a:xfrm>
            <a:off x="1035404" y="3539072"/>
            <a:ext cx="2287218" cy="338665"/>
          </a:xfrm>
          <a:prstGeom prst="rect">
            <a:avLst/>
          </a:prstGeom>
          <a:solidFill>
            <a:schemeClr val="tx1"/>
          </a:solidFill>
          <a:ln w="19800" cap="flat" cmpd="sng">
            <a:solidFill>
              <a:srgbClr val="6B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119379" marR="114935" lvl="0" indent="-5079">
              <a:buSzPct val="25000"/>
            </a:pP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npm</a:t>
            </a: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update react </a:t>
            </a:r>
          </a:p>
          <a:p>
            <a:pPr marL="119379" marR="114935" lvl="0" indent="-5079">
              <a:buSzPct val="25000"/>
            </a:pPr>
            <a:endParaRPr lang="en-US" sz="14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" name="Shape 83"/>
          <p:cNvSpPr txBox="1"/>
          <p:nvPr/>
        </p:nvSpPr>
        <p:spPr>
          <a:xfrm>
            <a:off x="691370" y="4646673"/>
            <a:ext cx="8099545" cy="2042294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cs typeface="Arial" panose="020B0604020202020204" pitchFamily="34" charset="0"/>
              </a:rPr>
              <a:t>ls ( alias list )</a:t>
            </a:r>
            <a:endParaRPr lang="en-US" sz="2600" dirty="0" smtClean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                                   List all installed locally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                                   List all ‘react’ packages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                 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14" name="Shape 190"/>
          <p:cNvSpPr txBox="1"/>
          <p:nvPr/>
        </p:nvSpPr>
        <p:spPr>
          <a:xfrm>
            <a:off x="1035404" y="5220963"/>
            <a:ext cx="2287218" cy="338665"/>
          </a:xfrm>
          <a:prstGeom prst="rect">
            <a:avLst/>
          </a:prstGeom>
          <a:solidFill>
            <a:schemeClr val="tx1"/>
          </a:solidFill>
          <a:ln w="19800" cap="flat" cmpd="sng">
            <a:solidFill>
              <a:srgbClr val="6B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119379" marR="114935" lvl="0" indent="-5079">
              <a:buSzPct val="25000"/>
            </a:pP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npm</a:t>
            </a: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ls</a:t>
            </a:r>
          </a:p>
          <a:p>
            <a:pPr marL="119379" marR="114935" lvl="0" indent="-5079">
              <a:buSzPct val="25000"/>
            </a:pPr>
            <a:endParaRPr lang="en-US" sz="14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" name="Shape 190"/>
          <p:cNvSpPr txBox="1"/>
          <p:nvPr/>
        </p:nvSpPr>
        <p:spPr>
          <a:xfrm>
            <a:off x="1035404" y="5636962"/>
            <a:ext cx="2287218" cy="338665"/>
          </a:xfrm>
          <a:prstGeom prst="rect">
            <a:avLst/>
          </a:prstGeom>
          <a:solidFill>
            <a:schemeClr val="tx1"/>
          </a:solidFill>
          <a:ln w="19800" cap="flat" cmpd="sng">
            <a:solidFill>
              <a:srgbClr val="6B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119379" marR="114935" lvl="0" indent="-5079">
              <a:buSzPct val="25000"/>
            </a:pP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npm</a:t>
            </a: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ls react</a:t>
            </a:r>
          </a:p>
          <a:p>
            <a:pPr marL="119379" marR="114935" lvl="0" indent="-5079">
              <a:buSzPct val="25000"/>
            </a:pPr>
            <a:endParaRPr lang="en-US" sz="14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" name="Shape 190"/>
          <p:cNvSpPr txBox="1"/>
          <p:nvPr/>
        </p:nvSpPr>
        <p:spPr>
          <a:xfrm>
            <a:off x="1035404" y="6052961"/>
            <a:ext cx="2287218" cy="338665"/>
          </a:xfrm>
          <a:prstGeom prst="rect">
            <a:avLst/>
          </a:prstGeom>
          <a:solidFill>
            <a:schemeClr val="tx1"/>
          </a:solidFill>
          <a:ln w="19800" cap="flat" cmpd="sng">
            <a:solidFill>
              <a:srgbClr val="6B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119379" marR="114935" lvl="0" indent="-5079">
              <a:buSzPct val="25000"/>
            </a:pP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npm</a:t>
            </a: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list jest -g</a:t>
            </a:r>
          </a:p>
          <a:p>
            <a:pPr marL="119379" marR="114935" lvl="0" indent="-5079">
              <a:buSzPct val="25000"/>
            </a:pPr>
            <a:endParaRPr lang="en-US" sz="14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9230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lvl="0">
              <a:buSzPct val="25000"/>
            </a:pPr>
            <a:r>
              <a:rPr lang="en-US" sz="3800" dirty="0" err="1" smtClean="0"/>
              <a:t>npm</a:t>
            </a:r>
            <a:r>
              <a:rPr lang="en-US" sz="3800" dirty="0" smtClean="0"/>
              <a:t> </a:t>
            </a:r>
            <a:r>
              <a:rPr lang="en-US" sz="3800" dirty="0"/>
              <a:t>commands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19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44854" y="1275243"/>
            <a:ext cx="202446" cy="249493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19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691370" y="1524735"/>
            <a:ext cx="8099545" cy="4079359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cs typeface="Arial" panose="020B0604020202020204" pitchFamily="34" charset="0"/>
              </a:rPr>
              <a:t>start</a:t>
            </a:r>
            <a:endParaRPr lang="en-US" sz="2600" dirty="0" smtClean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Runs a command specified in ‘scripts’  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If not exists runs ‘node server.js’</a:t>
            </a:r>
            <a:endParaRPr lang="en-US" sz="2600" dirty="0" smtClean="0">
              <a:latin typeface="Questrial" panose="020B0604020202020204" charset="0"/>
            </a:endParaRP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cs typeface="Arial" panose="020B0604020202020204" pitchFamily="34" charset="0"/>
              </a:rPr>
              <a:t>repo</a:t>
            </a:r>
            <a:endParaRPr lang="en-US" sz="2600" dirty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                                   Opens ‘react’ repo in </a:t>
            </a:r>
            <a:r>
              <a:rPr lang="en-US" sz="2200" dirty="0" err="1" smtClean="0">
                <a:latin typeface="Questrial" panose="020B0604020202020204" charset="0"/>
              </a:rPr>
              <a:t>github</a:t>
            </a:r>
            <a:endParaRPr lang="en-US" sz="2200" dirty="0" smtClean="0">
              <a:latin typeface="Questrial" panose="020B0604020202020204" charset="0"/>
            </a:endParaRP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cs typeface="Arial" panose="020B0604020202020204" pitchFamily="34" charset="0"/>
              </a:rPr>
              <a:t>home</a:t>
            </a:r>
            <a:endParaRPr lang="en-US" sz="2600" dirty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>
                <a:latin typeface="Questrial" panose="020B0604020202020204" charset="0"/>
              </a:rPr>
              <a:t>                                   Opens ‘react’ </a:t>
            </a:r>
            <a:r>
              <a:rPr lang="en-US" sz="2200" dirty="0" smtClean="0">
                <a:latin typeface="Questrial" panose="020B0604020202020204" charset="0"/>
              </a:rPr>
              <a:t>home page</a:t>
            </a: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cs typeface="Arial" panose="020B0604020202020204" pitchFamily="34" charset="0"/>
              </a:rPr>
              <a:t>dedupe</a:t>
            </a:r>
            <a:endParaRPr lang="en-US" sz="2600" dirty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>
                <a:latin typeface="Questrial" panose="020B0604020202020204" charset="0"/>
              </a:rPr>
              <a:t>attempts to </a:t>
            </a:r>
            <a:r>
              <a:rPr lang="en-US" sz="2200" dirty="0" smtClean="0">
                <a:latin typeface="Questrial" panose="020B0604020202020204" charset="0"/>
              </a:rPr>
              <a:t>simplify local dependency tree</a:t>
            </a:r>
            <a:r>
              <a:rPr lang="en-US" sz="2800" dirty="0"/>
              <a:t/>
            </a:r>
            <a:br>
              <a:rPr lang="en-US" sz="2800" dirty="0"/>
            </a:b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7" name="Shape 190"/>
          <p:cNvSpPr txBox="1"/>
          <p:nvPr/>
        </p:nvSpPr>
        <p:spPr>
          <a:xfrm>
            <a:off x="1014423" y="3395081"/>
            <a:ext cx="2287218" cy="338665"/>
          </a:xfrm>
          <a:prstGeom prst="rect">
            <a:avLst/>
          </a:prstGeom>
          <a:solidFill>
            <a:schemeClr val="tx1"/>
          </a:solidFill>
          <a:ln w="19800" cap="flat" cmpd="sng">
            <a:solidFill>
              <a:srgbClr val="6B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119379" marR="114935" lvl="0" indent="-5079">
              <a:buSzPct val="25000"/>
            </a:pP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npm</a:t>
            </a: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repo react</a:t>
            </a:r>
          </a:p>
          <a:p>
            <a:pPr marL="119379" marR="114935" lvl="0" indent="-5079">
              <a:buSzPct val="25000"/>
            </a:pPr>
            <a:endParaRPr lang="en-US" sz="14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" name="Shape 190"/>
          <p:cNvSpPr txBox="1"/>
          <p:nvPr/>
        </p:nvSpPr>
        <p:spPr>
          <a:xfrm>
            <a:off x="1040081" y="4317030"/>
            <a:ext cx="2287218" cy="338665"/>
          </a:xfrm>
          <a:prstGeom prst="rect">
            <a:avLst/>
          </a:prstGeom>
          <a:solidFill>
            <a:schemeClr val="tx1"/>
          </a:solidFill>
          <a:ln w="19800" cap="flat" cmpd="sng">
            <a:solidFill>
              <a:srgbClr val="6B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119379" marR="114935" lvl="0" indent="-5079">
              <a:buSzPct val="25000"/>
            </a:pP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npm</a:t>
            </a: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home react</a:t>
            </a:r>
          </a:p>
          <a:p>
            <a:pPr marL="119379" marR="114935" lvl="0" indent="-5079">
              <a:buSzPct val="25000"/>
            </a:pPr>
            <a:endParaRPr lang="en-US" sz="14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1817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2" y="344175"/>
            <a:ext cx="2856000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Objectives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91385" y="1524735"/>
            <a:ext cx="7780783" cy="4622568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Motivation</a:t>
            </a: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/>
                <a:ea typeface="Questrial"/>
                <a:cs typeface="Questrial"/>
                <a:sym typeface="Questrial"/>
              </a:rPr>
              <a:t>Modules &amp; packages</a:t>
            </a: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Dependencies</a:t>
            </a:r>
          </a:p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err="1" smtClean="0">
                <a:latin typeface="Questrial"/>
                <a:ea typeface="Questrial"/>
                <a:cs typeface="Questrial"/>
                <a:sym typeface="Questrial"/>
              </a:rPr>
              <a:t>Package.json</a:t>
            </a:r>
            <a:endParaRPr lang="en-US" sz="2600" dirty="0" smtClean="0">
              <a:latin typeface="Questrial"/>
              <a:ea typeface="Questrial"/>
              <a:cs typeface="Questrial"/>
              <a:sym typeface="Questrial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Package managers</a:t>
            </a:r>
            <a:endParaRPr lang="en-US" sz="2600" dirty="0">
              <a:latin typeface="Questrial"/>
              <a:ea typeface="Questrial"/>
              <a:cs typeface="Questrial"/>
              <a:sym typeface="Questrial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err="1" smtClean="0">
                <a:latin typeface="Questrial"/>
                <a:ea typeface="Questrial"/>
                <a:cs typeface="Questrial"/>
                <a:sym typeface="Questrial"/>
              </a:rPr>
              <a:t>npm</a:t>
            </a:r>
            <a:endParaRPr lang="en-US" sz="2600" dirty="0" smtClean="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lvl="0">
              <a:buSzPct val="25000"/>
            </a:pPr>
            <a:r>
              <a:rPr lang="en-US" sz="3800" dirty="0" err="1" smtClean="0"/>
              <a:t>npm</a:t>
            </a:r>
            <a:r>
              <a:rPr lang="en-US" sz="3800" dirty="0" smtClean="0"/>
              <a:t> </a:t>
            </a:r>
            <a:r>
              <a:rPr lang="en-US" sz="3800" dirty="0"/>
              <a:t>commands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20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44854" y="1275243"/>
            <a:ext cx="202446" cy="249493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20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691370" y="1524735"/>
            <a:ext cx="8099545" cy="4079359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cs typeface="Arial" panose="020B0604020202020204" pitchFamily="34" charset="0"/>
              </a:rPr>
              <a:t>start</a:t>
            </a:r>
            <a:endParaRPr lang="en-US" sz="2600" dirty="0" smtClean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Runs a command specified in ‘scripts’  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If not exists runs ‘node server.js’</a:t>
            </a:r>
            <a:endParaRPr lang="en-US" sz="2600" dirty="0" smtClean="0">
              <a:latin typeface="Questrial" panose="020B0604020202020204" charset="0"/>
            </a:endParaRP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cs typeface="Arial" panose="020B0604020202020204" pitchFamily="34" charset="0"/>
              </a:rPr>
              <a:t>repo</a:t>
            </a:r>
            <a:endParaRPr lang="en-US" sz="2600" dirty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                                   Opens ‘react’ repo in </a:t>
            </a:r>
            <a:r>
              <a:rPr lang="en-US" sz="2200" dirty="0" err="1" smtClean="0">
                <a:latin typeface="Questrial" panose="020B0604020202020204" charset="0"/>
              </a:rPr>
              <a:t>github</a:t>
            </a:r>
            <a:endParaRPr lang="en-US" sz="2200" dirty="0" smtClean="0">
              <a:latin typeface="Questrial" panose="020B0604020202020204" charset="0"/>
            </a:endParaRP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cs typeface="Arial" panose="020B0604020202020204" pitchFamily="34" charset="0"/>
              </a:rPr>
              <a:t>home</a:t>
            </a:r>
            <a:endParaRPr lang="en-US" sz="2600" dirty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>
                <a:latin typeface="Questrial" panose="020B0604020202020204" charset="0"/>
              </a:rPr>
              <a:t>                                   Opens ‘react’ </a:t>
            </a:r>
            <a:r>
              <a:rPr lang="en-US" sz="2200" dirty="0" smtClean="0">
                <a:latin typeface="Questrial" panose="020B0604020202020204" charset="0"/>
              </a:rPr>
              <a:t>home page</a:t>
            </a:r>
          </a:p>
        </p:txBody>
      </p:sp>
      <p:sp>
        <p:nvSpPr>
          <p:cNvPr id="7" name="Shape 190"/>
          <p:cNvSpPr txBox="1"/>
          <p:nvPr/>
        </p:nvSpPr>
        <p:spPr>
          <a:xfrm>
            <a:off x="1014423" y="3395081"/>
            <a:ext cx="2287218" cy="338665"/>
          </a:xfrm>
          <a:prstGeom prst="rect">
            <a:avLst/>
          </a:prstGeom>
          <a:solidFill>
            <a:schemeClr val="tx1"/>
          </a:solidFill>
          <a:ln w="19800" cap="flat" cmpd="sng">
            <a:solidFill>
              <a:srgbClr val="6B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119379" marR="114935" lvl="0" indent="-5079">
              <a:buSzPct val="25000"/>
            </a:pP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npm</a:t>
            </a: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repo react</a:t>
            </a:r>
          </a:p>
          <a:p>
            <a:pPr marL="119379" marR="114935" lvl="0" indent="-5079">
              <a:buSzPct val="25000"/>
            </a:pPr>
            <a:endParaRPr lang="en-US" sz="14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" name="Shape 190"/>
          <p:cNvSpPr txBox="1"/>
          <p:nvPr/>
        </p:nvSpPr>
        <p:spPr>
          <a:xfrm>
            <a:off x="1040081" y="4317030"/>
            <a:ext cx="2287218" cy="338665"/>
          </a:xfrm>
          <a:prstGeom prst="rect">
            <a:avLst/>
          </a:prstGeom>
          <a:solidFill>
            <a:schemeClr val="tx1"/>
          </a:solidFill>
          <a:ln w="19800" cap="flat" cmpd="sng">
            <a:solidFill>
              <a:srgbClr val="6B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119379" marR="114935" lvl="0" indent="-5079">
              <a:buSzPct val="25000"/>
            </a:pP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npm</a:t>
            </a: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home react</a:t>
            </a:r>
          </a:p>
          <a:p>
            <a:pPr marL="119379" marR="114935" lvl="0" indent="-5079">
              <a:buSzPct val="25000"/>
            </a:pPr>
            <a:endParaRPr lang="en-US" sz="14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77719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lvl="0">
              <a:buSzPct val="25000"/>
            </a:pPr>
            <a:r>
              <a:rPr lang="en-US" sz="3800" dirty="0" err="1" smtClean="0"/>
              <a:t>npm</a:t>
            </a:r>
            <a:r>
              <a:rPr lang="en-US" sz="3800" dirty="0" smtClean="0"/>
              <a:t> </a:t>
            </a:r>
            <a:r>
              <a:rPr lang="en-US" sz="3800" dirty="0"/>
              <a:t>commands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21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44854" y="1275243"/>
            <a:ext cx="202446" cy="249493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21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691370" y="1524735"/>
            <a:ext cx="8099545" cy="5333265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cs typeface="Arial" panose="020B0604020202020204" pitchFamily="34" charset="0"/>
              </a:rPr>
              <a:t>dedupe</a:t>
            </a:r>
            <a:endParaRPr lang="en-US" sz="2600" dirty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>
                <a:latin typeface="Questrial" panose="020B0604020202020204" charset="0"/>
              </a:rPr>
              <a:t>attempts to </a:t>
            </a:r>
            <a:r>
              <a:rPr lang="en-US" sz="2200" dirty="0" smtClean="0">
                <a:latin typeface="Questrial" panose="020B0604020202020204" charset="0"/>
              </a:rPr>
              <a:t>simplify local dependency tree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The dependency tree 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endParaRPr lang="en-US" sz="2200" dirty="0" smtClean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endParaRPr lang="en-US" sz="2200" dirty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endParaRPr lang="en-US" sz="2200" dirty="0" smtClean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endParaRPr lang="en-US" sz="2200" dirty="0" smtClean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endParaRPr lang="en-US" sz="2200" dirty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will resolve to</a:t>
            </a:r>
            <a:r>
              <a:rPr lang="en-US" sz="2800" dirty="0"/>
              <a:t/>
            </a:r>
            <a:br>
              <a:rPr lang="en-US" sz="2800" dirty="0"/>
            </a:b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11" name="Shape 190"/>
          <p:cNvSpPr txBox="1"/>
          <p:nvPr/>
        </p:nvSpPr>
        <p:spPr>
          <a:xfrm>
            <a:off x="1040079" y="2929860"/>
            <a:ext cx="4757228" cy="1723621"/>
          </a:xfrm>
          <a:prstGeom prst="rect">
            <a:avLst/>
          </a:prstGeom>
          <a:solidFill>
            <a:schemeClr val="bg1"/>
          </a:solidFill>
          <a:ln w="198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119379" marR="114935" lvl="0" indent="-5079">
              <a:buSzPct val="25000"/>
            </a:pPr>
            <a:r>
              <a:rPr lang="en-US" dirty="0" smtClean="0"/>
              <a:t>	</a:t>
            </a:r>
            <a:r>
              <a:rPr lang="en-US" dirty="0" smtClean="0">
                <a:latin typeface="Questrial" panose="020B0604020202020204" charset="0"/>
              </a:rPr>
              <a:t>          </a:t>
            </a:r>
            <a:r>
              <a:rPr lang="en-US" sz="2000" dirty="0" smtClean="0">
                <a:latin typeface="Questrial" panose="020B0604020202020204" charset="0"/>
              </a:rPr>
              <a:t>app</a:t>
            </a:r>
          </a:p>
          <a:p>
            <a:pPr marL="119379" marR="114935" lvl="0" indent="-5079">
              <a:buSzPct val="25000"/>
            </a:pPr>
            <a:r>
              <a:rPr lang="en-US" sz="2000" dirty="0" smtClean="0">
                <a:latin typeface="Questrial" panose="020B0604020202020204" charset="0"/>
              </a:rPr>
              <a:t>         ├──foo </a:t>
            </a:r>
            <a:r>
              <a:rPr lang="en-US" sz="1800" dirty="0">
                <a:solidFill>
                  <a:srgbClr val="00B050"/>
                </a:solidFill>
              </a:rPr>
              <a:t>&lt;-- depends on </a:t>
            </a:r>
            <a:r>
              <a:rPr lang="en-US" sz="1800" dirty="0">
                <a:solidFill>
                  <a:srgbClr val="00B050"/>
                </a:solidFill>
                <a:latin typeface="Questrial" panose="020B0604020202020204" charset="0"/>
              </a:rPr>
              <a:t>who</a:t>
            </a:r>
            <a:r>
              <a:rPr lang="en-US" sz="1800" dirty="0" smtClean="0">
                <a:solidFill>
                  <a:srgbClr val="00B050"/>
                </a:solidFill>
              </a:rPr>
              <a:t>@1.0.x</a:t>
            </a:r>
            <a:endParaRPr lang="en-US" sz="1800" dirty="0" smtClean="0">
              <a:solidFill>
                <a:srgbClr val="00B050"/>
              </a:solidFill>
              <a:latin typeface="Questrial" panose="020B0604020202020204" charset="0"/>
            </a:endParaRPr>
          </a:p>
          <a:p>
            <a:pPr marL="119379" marR="114935" lvl="0" indent="-5079">
              <a:buSzPct val="25000"/>
            </a:pPr>
            <a:r>
              <a:rPr lang="en-US" sz="2000" dirty="0">
                <a:latin typeface="Questrial" panose="020B0604020202020204" charset="0"/>
              </a:rPr>
              <a:t>	 </a:t>
            </a:r>
            <a:r>
              <a:rPr lang="en-US" sz="2000" dirty="0" smtClean="0">
                <a:latin typeface="Questrial" panose="020B0604020202020204" charset="0"/>
              </a:rPr>
              <a:t>        </a:t>
            </a:r>
            <a:r>
              <a:rPr lang="he-IL" sz="2000" dirty="0" smtClean="0"/>
              <a:t>│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Questrial" panose="020B0604020202020204" charset="0"/>
              </a:rPr>
              <a:t>    └──who@1.0.3 </a:t>
            </a:r>
          </a:p>
          <a:p>
            <a:pPr marL="119379" marR="114935" lvl="0" indent="-5079">
              <a:buSzPct val="25000"/>
            </a:pPr>
            <a:r>
              <a:rPr lang="en-US" sz="2000" dirty="0">
                <a:latin typeface="Questrial" panose="020B0604020202020204" charset="0"/>
              </a:rPr>
              <a:t> </a:t>
            </a:r>
            <a:r>
              <a:rPr lang="en-US" sz="2000" dirty="0" smtClean="0">
                <a:latin typeface="Questrial" panose="020B0604020202020204" charset="0"/>
              </a:rPr>
              <a:t>        └──goo</a:t>
            </a:r>
            <a:r>
              <a:rPr lang="en-US" sz="1800" dirty="0" smtClean="0">
                <a:solidFill>
                  <a:srgbClr val="00B050"/>
                </a:solidFill>
              </a:rPr>
              <a:t>&lt;-- </a:t>
            </a:r>
            <a:r>
              <a:rPr lang="en-US" sz="1800" dirty="0">
                <a:solidFill>
                  <a:srgbClr val="00B050"/>
                </a:solidFill>
              </a:rPr>
              <a:t>depends on </a:t>
            </a:r>
            <a:r>
              <a:rPr lang="en-US" sz="1800" dirty="0">
                <a:solidFill>
                  <a:srgbClr val="00B050"/>
                </a:solidFill>
                <a:latin typeface="Questrial" panose="020B0604020202020204" charset="0"/>
              </a:rPr>
              <a:t>who</a:t>
            </a:r>
            <a:r>
              <a:rPr lang="en-US" sz="1800" dirty="0" smtClean="0">
                <a:solidFill>
                  <a:srgbClr val="00B050"/>
                </a:solidFill>
              </a:rPr>
              <a:t>@~</a:t>
            </a:r>
            <a:r>
              <a:rPr lang="en-US" sz="1800" dirty="0">
                <a:solidFill>
                  <a:srgbClr val="00B050"/>
                </a:solidFill>
              </a:rPr>
              <a:t>1.0.9 </a:t>
            </a:r>
            <a:endParaRPr lang="en-US" sz="1800" dirty="0" smtClean="0">
              <a:solidFill>
                <a:srgbClr val="00B050"/>
              </a:solidFill>
              <a:latin typeface="Questrial" panose="020B0604020202020204" charset="0"/>
            </a:endParaRPr>
          </a:p>
          <a:p>
            <a:pPr marL="119379" marR="114935" lvl="0" indent="-5079">
              <a:buSzPct val="25000"/>
            </a:pPr>
            <a:r>
              <a:rPr lang="en-US" sz="2000" dirty="0" smtClean="0">
                <a:latin typeface="Questrial" panose="020B0604020202020204" charset="0"/>
              </a:rPr>
              <a:t>       	   </a:t>
            </a:r>
            <a:r>
              <a:rPr lang="en-US" sz="2000" dirty="0" smtClean="0">
                <a:solidFill>
                  <a:schemeClr val="tx1"/>
                </a:solidFill>
                <a:latin typeface="Questrial" panose="020B0604020202020204" charset="0"/>
              </a:rPr>
              <a:t>└──who@1.0.10 </a:t>
            </a:r>
          </a:p>
        </p:txBody>
      </p:sp>
      <p:sp>
        <p:nvSpPr>
          <p:cNvPr id="12" name="Shape 190"/>
          <p:cNvSpPr txBox="1"/>
          <p:nvPr/>
        </p:nvSpPr>
        <p:spPr>
          <a:xfrm>
            <a:off x="1040079" y="5381637"/>
            <a:ext cx="4757228" cy="1353938"/>
          </a:xfrm>
          <a:prstGeom prst="rect">
            <a:avLst/>
          </a:prstGeom>
          <a:solidFill>
            <a:schemeClr val="bg1"/>
          </a:solidFill>
          <a:ln w="198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119379" marR="114935" lvl="0" indent="-5079">
              <a:buSzPct val="25000"/>
            </a:pPr>
            <a:r>
              <a:rPr lang="en-US" dirty="0" smtClean="0"/>
              <a:t>	</a:t>
            </a:r>
            <a:r>
              <a:rPr lang="en-US" dirty="0" smtClean="0">
                <a:latin typeface="Questrial" panose="020B0604020202020204" charset="0"/>
              </a:rPr>
              <a:t>          </a:t>
            </a:r>
            <a:r>
              <a:rPr lang="en-US" sz="2000" dirty="0" smtClean="0">
                <a:latin typeface="Questrial" panose="020B0604020202020204" charset="0"/>
              </a:rPr>
              <a:t>app</a:t>
            </a:r>
          </a:p>
          <a:p>
            <a:pPr marL="119379" marR="114935" lvl="0" indent="-5079">
              <a:buSzPct val="25000"/>
            </a:pPr>
            <a:r>
              <a:rPr lang="en-US" sz="2000" dirty="0" smtClean="0">
                <a:latin typeface="Questrial" panose="020B0604020202020204" charset="0"/>
              </a:rPr>
              <a:t>         ├──foo</a:t>
            </a:r>
            <a:endParaRPr lang="en-US" sz="1800" dirty="0" smtClean="0">
              <a:solidFill>
                <a:srgbClr val="00B050"/>
              </a:solidFill>
            </a:endParaRPr>
          </a:p>
          <a:p>
            <a:pPr marL="119379" marR="114935" lvl="0" indent="-5079">
              <a:buSzPct val="25000"/>
            </a:pPr>
            <a:r>
              <a:rPr lang="en-US" sz="1800" dirty="0" smtClean="0">
                <a:latin typeface="Questrial" panose="020B0604020202020204" charset="0"/>
              </a:rPr>
              <a:t>          </a:t>
            </a:r>
            <a:r>
              <a:rPr lang="en-US" sz="2000" dirty="0" smtClean="0">
                <a:latin typeface="Questrial" panose="020B0604020202020204" charset="0"/>
              </a:rPr>
              <a:t>├──goo</a:t>
            </a:r>
            <a:endParaRPr lang="en-US" sz="2000" dirty="0" smtClean="0">
              <a:solidFill>
                <a:srgbClr val="00B050"/>
              </a:solidFill>
              <a:latin typeface="Questrial" panose="020B0604020202020204" charset="0"/>
            </a:endParaRPr>
          </a:p>
          <a:p>
            <a:pPr marL="119379" marR="114935" lvl="0" indent="-5079">
              <a:buSzPct val="25000"/>
            </a:pPr>
            <a:r>
              <a:rPr lang="en-US" sz="2000" dirty="0" smtClean="0">
                <a:latin typeface="Questrial" panose="020B0604020202020204" charset="0"/>
              </a:rPr>
              <a:t>         └──</a:t>
            </a:r>
            <a:r>
              <a:rPr lang="en-US" sz="2000" dirty="0" smtClean="0">
                <a:solidFill>
                  <a:schemeClr val="tx1"/>
                </a:solidFill>
                <a:latin typeface="Questrial" panose="020B0604020202020204" charset="0"/>
              </a:rPr>
              <a:t>who@1.0.10</a:t>
            </a:r>
          </a:p>
        </p:txBody>
      </p:sp>
    </p:spTree>
    <p:extLst>
      <p:ext uri="{BB962C8B-B14F-4D97-AF65-F5344CB8AC3E}">
        <p14:creationId xmlns:p14="http://schemas.microsoft.com/office/powerpoint/2010/main" val="15504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lvl="0">
              <a:buSzPct val="25000"/>
            </a:pPr>
            <a:r>
              <a:rPr lang="en-US" sz="3800" dirty="0" err="1" smtClean="0"/>
              <a:t>npm</a:t>
            </a:r>
            <a:r>
              <a:rPr lang="en-US" sz="3800" dirty="0" smtClean="0"/>
              <a:t> – lock files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22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44854" y="1275243"/>
            <a:ext cx="202446" cy="249493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22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561316" y="1524735"/>
            <a:ext cx="8229600" cy="5229150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Version ranges may cause installation </a:t>
            </a:r>
            <a:r>
              <a:rPr lang="en-US" sz="2600" dirty="0" smtClean="0">
                <a:latin typeface="Questrial" panose="020B0604020202020204" charset="0"/>
              </a:rPr>
              <a:t>anomalies</a:t>
            </a:r>
            <a:endParaRPr lang="en-US" sz="2600" dirty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>
                <a:latin typeface="Questrial" panose="020B0604020202020204" charset="0"/>
              </a:rPr>
              <a:t>Newer dependency versions from last </a:t>
            </a:r>
            <a:r>
              <a:rPr lang="en-US" sz="2200" dirty="0" smtClean="0">
                <a:latin typeface="Questrial" panose="020B0604020202020204" charset="0"/>
              </a:rPr>
              <a:t>install might </a:t>
            </a:r>
            <a:r>
              <a:rPr lang="en-US" sz="2200" dirty="0">
                <a:latin typeface="Questrial" panose="020B0604020202020204" charset="0"/>
              </a:rPr>
              <a:t>exist </a:t>
            </a:r>
            <a:endParaRPr lang="en-US" sz="2200" dirty="0" smtClean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Different </a:t>
            </a:r>
            <a:r>
              <a:rPr lang="en-US" sz="2200" dirty="0" err="1" smtClean="0">
                <a:latin typeface="Questrial" panose="020B0604020202020204" charset="0"/>
              </a:rPr>
              <a:t>npm</a:t>
            </a:r>
            <a:r>
              <a:rPr lang="en-US" sz="2200" dirty="0" smtClean="0">
                <a:latin typeface="Questrial" panose="020B0604020202020204" charset="0"/>
              </a:rPr>
              <a:t> versions might resolve </a:t>
            </a:r>
            <a:r>
              <a:rPr lang="en-US" sz="2200" dirty="0" err="1" smtClean="0">
                <a:latin typeface="Questrial" panose="020B0604020202020204" charset="0"/>
              </a:rPr>
              <a:t>slighty</a:t>
            </a:r>
            <a:r>
              <a:rPr lang="en-US" sz="2200" dirty="0" smtClean="0">
                <a:latin typeface="Questrial" panose="020B0604020202020204" charset="0"/>
              </a:rPr>
              <a:t> differently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One user might have a different tree from another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Need a way to settle this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err="1" smtClean="0">
                <a:latin typeface="Questrial" panose="020B0604020202020204" charset="0"/>
              </a:rPr>
              <a:t>npm</a:t>
            </a:r>
            <a:r>
              <a:rPr lang="en-US" sz="2600" dirty="0" smtClean="0">
                <a:latin typeface="Questrial" panose="020B0604020202020204" charset="0"/>
              </a:rPr>
              <a:t> emits </a:t>
            </a:r>
            <a:r>
              <a:rPr lang="en-US" sz="2600" dirty="0" smtClean="0">
                <a:solidFill>
                  <a:srgbClr val="0070C0"/>
                </a:solidFill>
                <a:latin typeface="Questrial" panose="020B0604020202020204" charset="0"/>
              </a:rPr>
              <a:t>package-</a:t>
            </a:r>
            <a:r>
              <a:rPr lang="en-US" sz="2600" dirty="0" err="1" smtClean="0">
                <a:solidFill>
                  <a:srgbClr val="0070C0"/>
                </a:solidFill>
                <a:latin typeface="Questrial" panose="020B0604020202020204" charset="0"/>
              </a:rPr>
              <a:t>lock.json</a:t>
            </a:r>
            <a:r>
              <a:rPr lang="en-US" sz="2600" dirty="0" smtClean="0">
                <a:latin typeface="Questrial" panose="020B0604020202020204" charset="0"/>
              </a:rPr>
              <a:t> while installing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Starting from v5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holds an </a:t>
            </a:r>
            <a:r>
              <a:rPr lang="en-US" sz="2600" b="1" dirty="0">
                <a:latin typeface="Questrial" panose="020B0604020202020204" charset="0"/>
              </a:rPr>
              <a:t>exact</a:t>
            </a:r>
            <a:r>
              <a:rPr lang="en-US" sz="2600" dirty="0">
                <a:latin typeface="Questrial" panose="020B0604020202020204" charset="0"/>
              </a:rPr>
              <a:t> and </a:t>
            </a:r>
            <a:r>
              <a:rPr lang="en-US" sz="2600" b="1" dirty="0">
                <a:latin typeface="Questrial" panose="020B0604020202020204" charset="0"/>
              </a:rPr>
              <a:t>reproducible</a:t>
            </a:r>
            <a:r>
              <a:rPr lang="en-US" sz="2600" dirty="0">
                <a:latin typeface="Questrial" panose="020B0604020202020204" charset="0"/>
              </a:rPr>
              <a:t> </a:t>
            </a:r>
            <a:r>
              <a:rPr lang="en-US" sz="2600" dirty="0" err="1">
                <a:latin typeface="Questrial" panose="020B0604020202020204" charset="0"/>
              </a:rPr>
              <a:t>node</a:t>
            </a:r>
            <a:r>
              <a:rPr lang="en-US" sz="2600" dirty="0" err="1">
                <a:latin typeface="+mn-lt"/>
              </a:rPr>
              <a:t>_</a:t>
            </a:r>
            <a:r>
              <a:rPr lang="en-US" sz="2600" dirty="0" err="1">
                <a:latin typeface="Questrial" panose="020B0604020202020204" charset="0"/>
              </a:rPr>
              <a:t>modules</a:t>
            </a:r>
            <a:r>
              <a:rPr lang="en-US" sz="2600" dirty="0">
                <a:latin typeface="Questrial" panose="020B0604020202020204" charset="0"/>
              </a:rPr>
              <a:t> </a:t>
            </a:r>
            <a:r>
              <a:rPr lang="en-US" sz="2600" dirty="0" smtClean="0">
                <a:latin typeface="Questrial" panose="020B0604020202020204" charset="0"/>
              </a:rPr>
              <a:t>tree</a:t>
            </a: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When exists, future installations will differ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Will base on this file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Will not recalculate a tree from </a:t>
            </a:r>
            <a:r>
              <a:rPr lang="en-US" sz="2200" dirty="0" err="1" smtClean="0">
                <a:latin typeface="Questrial" panose="020B0604020202020204" charset="0"/>
              </a:rPr>
              <a:t>package.json</a:t>
            </a:r>
            <a:r>
              <a:rPr lang="en-US" sz="2200" dirty="0" smtClean="0">
                <a:latin typeface="Questrial" panose="020B0604020202020204" charset="0"/>
              </a:rPr>
              <a:t> </a:t>
            </a:r>
            <a:endParaRPr lang="en-US" sz="2600" dirty="0" smtClean="0">
              <a:latin typeface="Questrial" panose="020B0604020202020204" charset="0"/>
            </a:endParaRP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Include it in </a:t>
            </a:r>
            <a:r>
              <a:rPr lang="en-US" sz="2600" dirty="0" err="1" smtClean="0">
                <a:latin typeface="Questrial" panose="020B0604020202020204" charset="0"/>
              </a:rPr>
              <a:t>git</a:t>
            </a:r>
            <a:r>
              <a:rPr lang="en-US" sz="2600" dirty="0" smtClean="0">
                <a:latin typeface="Questrial" panose="020B0604020202020204" charset="0"/>
              </a:rPr>
              <a:t> commits!</a:t>
            </a:r>
            <a:endParaRPr lang="en-US" sz="2800" dirty="0">
              <a:solidFill>
                <a:srgbClr val="0070C0"/>
              </a:solidFill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87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lvl="0">
              <a:buSzPct val="25000"/>
            </a:pPr>
            <a:r>
              <a:rPr lang="en-US" sz="3800" dirty="0" err="1" smtClean="0"/>
              <a:t>npm</a:t>
            </a:r>
            <a:r>
              <a:rPr lang="en-US" sz="3800" dirty="0" smtClean="0"/>
              <a:t> – lock files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23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44854" y="1275243"/>
            <a:ext cx="202446" cy="249493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23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561316" y="1524735"/>
            <a:ext cx="8229600" cy="5229150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err="1" smtClean="0">
                <a:latin typeface="Questrial" panose="020B0604020202020204" charset="0"/>
              </a:rPr>
              <a:t>npm</a:t>
            </a:r>
            <a:r>
              <a:rPr lang="en-US" sz="2600" dirty="0" smtClean="0">
                <a:latin typeface="Questrial" panose="020B0604020202020204" charset="0"/>
              </a:rPr>
              <a:t> uses another lock file type : </a:t>
            </a:r>
            <a:r>
              <a:rPr lang="en-US" sz="2600" dirty="0" err="1" smtClean="0">
                <a:solidFill>
                  <a:srgbClr val="0070C0"/>
                </a:solidFill>
                <a:latin typeface="Questrial" panose="020B0604020202020204" charset="0"/>
              </a:rPr>
              <a:t>npm-shrinkwrap.json</a:t>
            </a:r>
            <a:endParaRPr lang="en-US" sz="2600" dirty="0" smtClean="0">
              <a:solidFill>
                <a:srgbClr val="0070C0"/>
              </a:solidFill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Same functionality and </a:t>
            </a:r>
            <a:r>
              <a:rPr lang="en-US" sz="2600" dirty="0" smtClean="0">
                <a:latin typeface="Questrial" panose="020B0604020202020204" charset="0"/>
              </a:rPr>
              <a:t>structure </a:t>
            </a:r>
            <a:r>
              <a:rPr lang="en-US" sz="2600" dirty="0" smtClean="0">
                <a:latin typeface="Questrial" panose="020B0604020202020204" charset="0"/>
              </a:rPr>
              <a:t>as package-lock</a:t>
            </a:r>
            <a:endParaRPr lang="en-US" sz="2600" dirty="0" smtClean="0">
              <a:latin typeface="Questrial" panose="020B0604020202020204" charset="0"/>
            </a:endParaRP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err="1" smtClean="0">
                <a:latin typeface="Questrial" panose="020B0604020202020204" charset="0"/>
              </a:rPr>
              <a:t>npm</a:t>
            </a:r>
            <a:r>
              <a:rPr lang="en-US" sz="2600" dirty="0" smtClean="0">
                <a:latin typeface="Questrial" panose="020B0604020202020204" charset="0"/>
              </a:rPr>
              <a:t> doesn’t </a:t>
            </a:r>
            <a:r>
              <a:rPr lang="en-US" sz="2600" dirty="0">
                <a:latin typeface="Questrial" panose="020B0604020202020204" charset="0"/>
              </a:rPr>
              <a:t>publish </a:t>
            </a:r>
            <a:r>
              <a:rPr lang="en-US" sz="2600" dirty="0" smtClean="0">
                <a:latin typeface="Questrial" panose="020B0604020202020204" charset="0"/>
              </a:rPr>
              <a:t>package-lock file with package</a:t>
            </a: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It does too with </a:t>
            </a:r>
            <a:r>
              <a:rPr lang="en-US" sz="2600" dirty="0" err="1" smtClean="0">
                <a:solidFill>
                  <a:schemeClr val="tx1"/>
                </a:solidFill>
                <a:latin typeface="Questrial" panose="020B0604020202020204" charset="0"/>
              </a:rPr>
              <a:t>npm-shrinkwrap.json</a:t>
            </a:r>
            <a:endParaRPr lang="en-US" sz="2600" dirty="0" smtClean="0">
              <a:solidFill>
                <a:schemeClr val="tx1"/>
              </a:solidFill>
              <a:latin typeface="Questrial" panose="020B0604020202020204" charset="0"/>
            </a:endParaRP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To </a:t>
            </a:r>
            <a:r>
              <a:rPr lang="en-US" sz="2600" dirty="0">
                <a:latin typeface="Questrial" panose="020B0604020202020204" charset="0"/>
              </a:rPr>
              <a:t>create one type </a:t>
            </a:r>
            <a:r>
              <a:rPr lang="en-US" sz="2600" dirty="0" err="1">
                <a:solidFill>
                  <a:srgbClr val="FF0000"/>
                </a:solidFill>
                <a:latin typeface="Questrial" panose="020B0604020202020204" charset="0"/>
              </a:rPr>
              <a:t>npm</a:t>
            </a:r>
            <a:r>
              <a:rPr lang="en-US" sz="2600" dirty="0">
                <a:solidFill>
                  <a:srgbClr val="FF0000"/>
                </a:solidFill>
                <a:latin typeface="Questrial" panose="020B0604020202020204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Questrial" panose="020B0604020202020204" charset="0"/>
              </a:rPr>
              <a:t>shrinkwrap</a:t>
            </a:r>
            <a:endParaRPr lang="en-US" sz="2600" dirty="0" smtClean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If package-lock exists – will change the name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Otherwise will create one.</a:t>
            </a:r>
            <a:endParaRPr lang="en-US" sz="2200" dirty="0">
              <a:solidFill>
                <a:srgbClr val="FF0000"/>
              </a:solidFill>
              <a:latin typeface="Questrial" panose="020B0604020202020204" charset="0"/>
            </a:endParaRP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err="1" smtClean="0">
                <a:solidFill>
                  <a:schemeClr val="tx1"/>
                </a:solidFill>
                <a:latin typeface="Questrial" panose="020B0604020202020204" charset="0"/>
              </a:rPr>
              <a:t>npm-shrinkwrap.json</a:t>
            </a:r>
            <a:r>
              <a:rPr lang="en-US" sz="2600" dirty="0" smtClean="0">
                <a:solidFill>
                  <a:schemeClr val="tx1"/>
                </a:solidFill>
                <a:latin typeface="Questrial" panose="020B0604020202020204" charset="0"/>
              </a:rPr>
              <a:t> overrides package-lock</a:t>
            </a:r>
            <a:endParaRPr lang="en-US" sz="2600" dirty="0">
              <a:solidFill>
                <a:schemeClr val="tx1"/>
              </a:solidFill>
              <a:latin typeface="Questrial" panose="020B0604020202020204" charset="0"/>
            </a:endParaRP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4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lvl="0">
              <a:buSzPct val="25000"/>
            </a:pPr>
            <a:r>
              <a:rPr lang="en-US" sz="3800" dirty="0" err="1" smtClean="0"/>
              <a:t>npm</a:t>
            </a:r>
            <a:r>
              <a:rPr lang="en-US" sz="3800" dirty="0" smtClean="0"/>
              <a:t> – configuring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24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44854" y="1275243"/>
            <a:ext cx="202446" cy="249493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24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561316" y="1524735"/>
            <a:ext cx="8229600" cy="5229150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err="1">
                <a:latin typeface="Questrial" panose="020B0604020202020204" charset="0"/>
              </a:rPr>
              <a:t>Npm</a:t>
            </a:r>
            <a:r>
              <a:rPr lang="en-US" sz="2600" dirty="0">
                <a:latin typeface="Questrial" panose="020B0604020202020204" charset="0"/>
              </a:rPr>
              <a:t> is </a:t>
            </a:r>
            <a:r>
              <a:rPr lang="en-US" sz="2600" dirty="0" smtClean="0">
                <a:latin typeface="Questrial" panose="020B0604020202020204" charset="0"/>
              </a:rPr>
              <a:t>configurable via several sources 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err="1" smtClean="0">
                <a:latin typeface="Questrial" panose="020B0604020202020204" charset="0"/>
              </a:rPr>
              <a:t>commandline</a:t>
            </a:r>
            <a:r>
              <a:rPr lang="en-US" sz="2200" dirty="0" smtClean="0">
                <a:latin typeface="Questrial" panose="020B0604020202020204" charset="0"/>
              </a:rPr>
              <a:t> 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>
                <a:latin typeface="Questrial" panose="020B0604020202020204" charset="0"/>
              </a:rPr>
              <a:t>environment </a:t>
            </a:r>
            <a:r>
              <a:rPr lang="en-US" sz="2200" dirty="0" smtClean="0">
                <a:latin typeface="Questrial" panose="020B0604020202020204" charset="0"/>
              </a:rPr>
              <a:t>variables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>
                <a:latin typeface="Questrial" panose="020B0604020202020204" charset="0"/>
              </a:rPr>
              <a:t>.</a:t>
            </a:r>
            <a:r>
              <a:rPr lang="en-US" sz="2200" dirty="0" err="1">
                <a:latin typeface="Questrial" panose="020B0604020202020204" charset="0"/>
              </a:rPr>
              <a:t>npmrc</a:t>
            </a:r>
            <a:r>
              <a:rPr lang="en-US" sz="2200" dirty="0">
                <a:latin typeface="Questrial" panose="020B0604020202020204" charset="0"/>
              </a:rPr>
              <a:t> files</a:t>
            </a:r>
            <a:endParaRPr lang="en-US" sz="22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smtClean="0">
                <a:latin typeface="Questrial" panose="020B0604020202020204" charset="0"/>
              </a:rPr>
              <a:t>Following settings </a:t>
            </a:r>
            <a:r>
              <a:rPr lang="en-US" sz="2600" dirty="0" smtClean="0">
                <a:latin typeface="Questrial" panose="020B0604020202020204" charset="0"/>
              </a:rPr>
              <a:t>will be written in a .</a:t>
            </a:r>
            <a:r>
              <a:rPr lang="en-US" sz="2600" dirty="0" err="1" smtClean="0">
                <a:latin typeface="Questrial" panose="020B0604020202020204" charset="0"/>
              </a:rPr>
              <a:t>npmrc</a:t>
            </a:r>
            <a:r>
              <a:rPr lang="en-US" sz="2600" dirty="0" smtClean="0">
                <a:latin typeface="Questrial" panose="020B0604020202020204" charset="0"/>
              </a:rPr>
              <a:t> file</a:t>
            </a:r>
            <a:endParaRPr lang="en-US" sz="2600" dirty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Found in </a:t>
            </a:r>
            <a:r>
              <a:rPr lang="en-US" sz="2200" dirty="0" smtClean="0">
                <a:solidFill>
                  <a:srgbClr val="0070C0"/>
                </a:solidFill>
                <a:latin typeface="Questrial" panose="020B0604020202020204" charset="0"/>
              </a:rPr>
              <a:t>[user path]/</a:t>
            </a:r>
            <a:r>
              <a:rPr lang="en-US" sz="2400" dirty="0">
                <a:solidFill>
                  <a:srgbClr val="0070C0"/>
                </a:solidFill>
                <a:latin typeface="Questrial" panose="020B0604020202020204" charset="0"/>
              </a:rPr>
              <a:t> .</a:t>
            </a:r>
            <a:r>
              <a:rPr lang="en-US" sz="2400" dirty="0" err="1">
                <a:solidFill>
                  <a:srgbClr val="0070C0"/>
                </a:solidFill>
                <a:latin typeface="Questrial" panose="020B0604020202020204" charset="0"/>
              </a:rPr>
              <a:t>npmrc</a:t>
            </a:r>
            <a:r>
              <a:rPr lang="en-US" sz="2400" dirty="0">
                <a:solidFill>
                  <a:srgbClr val="0070C0"/>
                </a:solidFill>
                <a:latin typeface="Questrial" panose="020B0604020202020204" charset="0"/>
              </a:rPr>
              <a:t> </a:t>
            </a:r>
            <a:endParaRPr lang="en-US" sz="2200" dirty="0" smtClean="0">
              <a:solidFill>
                <a:srgbClr val="0070C0"/>
              </a:solidFill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  <a:latin typeface="Questrial" panose="020B0604020202020204" charset="0"/>
              </a:rPr>
              <a:t>npm</a:t>
            </a:r>
            <a:r>
              <a:rPr lang="en-US" sz="2600" dirty="0" smtClean="0">
                <a:solidFill>
                  <a:srgbClr val="FF0000"/>
                </a:solidFill>
                <a:latin typeface="Questrial" panose="020B0604020202020204" charset="0"/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  <a:latin typeface="Questrial" panose="020B0604020202020204" charset="0"/>
              </a:rPr>
              <a:t>init</a:t>
            </a:r>
            <a:r>
              <a:rPr lang="en-US" sz="2600" dirty="0" smtClean="0">
                <a:solidFill>
                  <a:srgbClr val="FF0000"/>
                </a:solidFill>
                <a:latin typeface="Questrial" panose="020B0604020202020204" charset="0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Questrial" panose="020B0604020202020204" charset="0"/>
              </a:rPr>
              <a:t>props may be set here</a:t>
            </a:r>
            <a:endParaRPr lang="en-US" sz="2600" dirty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err="1" smtClean="0">
                <a:solidFill>
                  <a:srgbClr val="FF0000"/>
                </a:solidFill>
                <a:latin typeface="Questrial" panose="020B0604020202020204" charset="0"/>
              </a:rPr>
              <a:t>npm</a:t>
            </a:r>
            <a:r>
              <a:rPr lang="en-US" sz="2200" dirty="0" smtClean="0">
                <a:solidFill>
                  <a:srgbClr val="FF0000"/>
                </a:solidFill>
                <a:latin typeface="Questrial" panose="020B0604020202020204" charset="0"/>
              </a:rPr>
              <a:t> set init.author.name </a:t>
            </a:r>
            <a:r>
              <a:rPr lang="en-US" sz="2400" dirty="0" smtClean="0">
                <a:solidFill>
                  <a:schemeClr val="tx1"/>
                </a:solidFill>
                <a:latin typeface="Questrial" panose="020B0604020202020204" charset="0"/>
              </a:rPr>
              <a:t>– </a:t>
            </a:r>
            <a:r>
              <a:rPr lang="en-US" sz="2200" dirty="0" smtClean="0">
                <a:solidFill>
                  <a:schemeClr val="tx1"/>
                </a:solidFill>
                <a:latin typeface="Questrial" panose="020B0604020202020204" charset="0"/>
              </a:rPr>
              <a:t>change default author name</a:t>
            </a:r>
            <a:endParaRPr lang="en-US" sz="2200" dirty="0">
              <a:solidFill>
                <a:srgbClr val="FF0000"/>
              </a:solidFill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err="1" smtClean="0">
                <a:solidFill>
                  <a:srgbClr val="FF0000"/>
                </a:solidFill>
                <a:latin typeface="Questrial" panose="020B0604020202020204" charset="0"/>
              </a:rPr>
              <a:t>npm</a:t>
            </a:r>
            <a:r>
              <a:rPr lang="en-US" sz="2200" dirty="0" smtClean="0">
                <a:solidFill>
                  <a:srgbClr val="FF0000"/>
                </a:solidFill>
                <a:latin typeface="Questrial" panose="020B0604020202020204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Questrial" panose="020B0604020202020204" charset="0"/>
              </a:rPr>
              <a:t>set </a:t>
            </a:r>
            <a:r>
              <a:rPr lang="en-US" sz="2200" dirty="0" err="1" smtClean="0">
                <a:solidFill>
                  <a:srgbClr val="FF0000"/>
                </a:solidFill>
                <a:latin typeface="Questrial" panose="020B0604020202020204" charset="0"/>
              </a:rPr>
              <a:t>init.version</a:t>
            </a:r>
            <a:r>
              <a:rPr lang="en-US" sz="2200" dirty="0" smtClean="0">
                <a:solidFill>
                  <a:srgbClr val="FF0000"/>
                </a:solidFill>
                <a:latin typeface="Questrial" panose="020B060402020202020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Questrial" panose="020B0604020202020204" charset="0"/>
              </a:rPr>
              <a:t>– </a:t>
            </a:r>
            <a:r>
              <a:rPr lang="en-US" sz="2200" dirty="0">
                <a:solidFill>
                  <a:schemeClr val="tx1"/>
                </a:solidFill>
                <a:latin typeface="Questrial" panose="020B0604020202020204" charset="0"/>
              </a:rPr>
              <a:t>change default </a:t>
            </a:r>
            <a:r>
              <a:rPr lang="en-US" sz="2200" dirty="0" smtClean="0">
                <a:solidFill>
                  <a:schemeClr val="tx1"/>
                </a:solidFill>
                <a:latin typeface="Questrial" panose="020B0604020202020204" charset="0"/>
              </a:rPr>
              <a:t>version</a:t>
            </a:r>
            <a:endParaRPr lang="en-US" sz="2200" dirty="0" smtClean="0">
              <a:solidFill>
                <a:srgbClr val="FF0000"/>
              </a:solidFill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err="1">
                <a:solidFill>
                  <a:srgbClr val="FF0000"/>
                </a:solidFill>
                <a:latin typeface="Questrial" panose="020B0604020202020204" charset="0"/>
              </a:rPr>
              <a:t>npm</a:t>
            </a:r>
            <a:r>
              <a:rPr lang="en-US" sz="2200" dirty="0">
                <a:solidFill>
                  <a:srgbClr val="FF0000"/>
                </a:solidFill>
                <a:latin typeface="Questrial" panose="020B0604020202020204" charset="0"/>
              </a:rPr>
              <a:t> set </a:t>
            </a:r>
            <a:r>
              <a:rPr lang="en-US" sz="2200" dirty="0" err="1" smtClean="0">
                <a:solidFill>
                  <a:srgbClr val="FF0000"/>
                </a:solidFill>
                <a:latin typeface="Questrial" panose="020B0604020202020204" charset="0"/>
              </a:rPr>
              <a:t>init.license</a:t>
            </a:r>
            <a:r>
              <a:rPr lang="en-US" sz="2400" dirty="0">
                <a:solidFill>
                  <a:schemeClr val="tx1"/>
                </a:solidFill>
                <a:latin typeface="Questrial" panose="020B0604020202020204" charset="0"/>
              </a:rPr>
              <a:t> – </a:t>
            </a:r>
            <a:r>
              <a:rPr lang="en-US" sz="2200" dirty="0">
                <a:solidFill>
                  <a:schemeClr val="tx1"/>
                </a:solidFill>
                <a:latin typeface="Questrial" panose="020B0604020202020204" charset="0"/>
              </a:rPr>
              <a:t>change </a:t>
            </a:r>
            <a:r>
              <a:rPr lang="en-US" sz="2200" dirty="0" err="1" smtClean="0">
                <a:solidFill>
                  <a:schemeClr val="tx1"/>
                </a:solidFill>
                <a:latin typeface="Questrial" panose="020B0604020202020204" charset="0"/>
              </a:rPr>
              <a:t>defaut</a:t>
            </a:r>
            <a:r>
              <a:rPr lang="en-US" sz="2200" dirty="0" smtClean="0">
                <a:solidFill>
                  <a:schemeClr val="tx1"/>
                </a:solidFill>
                <a:latin typeface="Questrial" panose="020B0604020202020204" charset="0"/>
              </a:rPr>
              <a:t> license type</a:t>
            </a:r>
            <a:endParaRPr lang="en-US" sz="2200" dirty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9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lvl="0">
              <a:buSzPct val="25000"/>
            </a:pPr>
            <a:r>
              <a:rPr lang="en-US" sz="3800" dirty="0" err="1" smtClean="0"/>
              <a:t>npm</a:t>
            </a:r>
            <a:r>
              <a:rPr lang="en-US" sz="3800" dirty="0" smtClean="0"/>
              <a:t> – configuring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25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44854" y="1275243"/>
            <a:ext cx="202446" cy="249493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24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561316" y="1524735"/>
            <a:ext cx="8229600" cy="5229150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If need to install from another repo:</a:t>
            </a:r>
            <a:endParaRPr lang="en-US" sz="2600" dirty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err="1" smtClean="0">
                <a:solidFill>
                  <a:srgbClr val="FF0000"/>
                </a:solidFill>
                <a:latin typeface="Questrial" panose="020B0604020202020204" charset="0"/>
              </a:rPr>
              <a:t>npm</a:t>
            </a:r>
            <a:r>
              <a:rPr lang="en-US" sz="2200" dirty="0" smtClean="0">
                <a:solidFill>
                  <a:srgbClr val="FF0000"/>
                </a:solidFill>
                <a:latin typeface="Questrial" panose="020B0604020202020204" charset="0"/>
              </a:rPr>
              <a:t> set registry https://registry.npmjs.org</a:t>
            </a:r>
            <a:endParaRPr lang="en-US" sz="2200" dirty="0" smtClean="0">
              <a:solidFill>
                <a:schemeClr val="tx1"/>
              </a:solidFill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solidFill>
                  <a:srgbClr val="FF0000"/>
                </a:solidFill>
                <a:latin typeface="Questrial" panose="020B0604020202020204" charset="0"/>
              </a:rPr>
              <a:t>prefix </a:t>
            </a:r>
            <a:r>
              <a:rPr lang="en-US" sz="2200" dirty="0">
                <a:solidFill>
                  <a:schemeClr val="tx1"/>
                </a:solidFill>
                <a:latin typeface="Questrial" panose="020B0604020202020204" charset="0"/>
              </a:rPr>
              <a:t>– </a:t>
            </a:r>
            <a:r>
              <a:rPr lang="en-US" sz="2200" dirty="0" smtClean="0">
                <a:solidFill>
                  <a:schemeClr val="tx1"/>
                </a:solidFill>
                <a:latin typeface="Questrial" panose="020B0604020202020204" charset="0"/>
              </a:rPr>
              <a:t>location where globally installed items reside</a:t>
            </a:r>
            <a:endParaRPr lang="en-US" sz="2200" dirty="0">
              <a:solidFill>
                <a:srgbClr val="FF0000"/>
              </a:solidFill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solidFill>
                  <a:srgbClr val="FF0000"/>
                </a:solidFill>
                <a:latin typeface="Questrial" panose="020B0604020202020204" charset="0"/>
              </a:rPr>
              <a:t>production </a:t>
            </a:r>
            <a:r>
              <a:rPr lang="en-US" sz="2200" dirty="0">
                <a:solidFill>
                  <a:schemeClr val="tx1"/>
                </a:solidFill>
                <a:latin typeface="Questrial" panose="020B0604020202020204" charset="0"/>
              </a:rPr>
              <a:t>– </a:t>
            </a:r>
            <a:r>
              <a:rPr lang="en-US" sz="2200" dirty="0" smtClean="0">
                <a:solidFill>
                  <a:schemeClr val="tx1"/>
                </a:solidFill>
                <a:latin typeface="Questrial" panose="020B0604020202020204" charset="0"/>
              </a:rPr>
              <a:t>set to “true” to run in “production” mode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If need to </a:t>
            </a:r>
            <a:r>
              <a:rPr lang="en-US" sz="2600" dirty="0" smtClean="0">
                <a:latin typeface="Questrial" panose="020B0604020202020204" charset="0"/>
              </a:rPr>
              <a:t>run in production mode</a:t>
            </a:r>
            <a:endParaRPr lang="en-US" sz="2600" dirty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err="1" smtClean="0">
                <a:solidFill>
                  <a:srgbClr val="FF0000"/>
                </a:solidFill>
                <a:latin typeface="Questrial" panose="020B0604020202020204" charset="0"/>
              </a:rPr>
              <a:t>npm</a:t>
            </a:r>
            <a:r>
              <a:rPr lang="en-US" sz="2200" dirty="0" smtClean="0">
                <a:solidFill>
                  <a:srgbClr val="FF0000"/>
                </a:solidFill>
                <a:latin typeface="Questrial" panose="020B0604020202020204" charset="0"/>
              </a:rPr>
              <a:t> set production=true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solidFill>
                  <a:schemeClr val="tx1"/>
                </a:solidFill>
                <a:latin typeface="Questrial" panose="020B0604020202020204" charset="0"/>
              </a:rPr>
              <a:t>May also type:</a:t>
            </a:r>
            <a:r>
              <a:rPr lang="en-US" sz="2200" dirty="0" smtClean="0">
                <a:solidFill>
                  <a:srgbClr val="FF0000"/>
                </a:solidFill>
                <a:latin typeface="Questrial" panose="020B0604020202020204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Questrial" panose="020B0604020202020204" charset="0"/>
              </a:rPr>
              <a:t>npm</a:t>
            </a:r>
            <a:r>
              <a:rPr lang="en-US" sz="2200" dirty="0" smtClean="0">
                <a:solidFill>
                  <a:srgbClr val="FF0000"/>
                </a:solidFill>
                <a:latin typeface="Questrial" panose="020B0604020202020204" charset="0"/>
              </a:rPr>
              <a:t> install --production</a:t>
            </a:r>
            <a:endParaRPr lang="en-US" sz="22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If need to </a:t>
            </a:r>
            <a:r>
              <a:rPr lang="en-US" sz="2600" dirty="0" smtClean="0">
                <a:latin typeface="Questrial" panose="020B0604020202020204" charset="0"/>
              </a:rPr>
              <a:t>run </a:t>
            </a:r>
            <a:r>
              <a:rPr lang="en-US" sz="2600" dirty="0" err="1" smtClean="0">
                <a:latin typeface="Questrial" panose="020B0604020202020204" charset="0"/>
              </a:rPr>
              <a:t>npm</a:t>
            </a:r>
            <a:r>
              <a:rPr lang="en-US" sz="2600" dirty="0" smtClean="0">
                <a:latin typeface="Questrial" panose="020B0604020202020204" charset="0"/>
              </a:rPr>
              <a:t> under a proxy (default null)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err="1" smtClean="0">
                <a:solidFill>
                  <a:srgbClr val="FF0000"/>
                </a:solidFill>
                <a:latin typeface="Questrial" panose="020B0604020202020204" charset="0"/>
              </a:rPr>
              <a:t>npm</a:t>
            </a:r>
            <a:r>
              <a:rPr lang="en-US" sz="2200" dirty="0" smtClean="0">
                <a:solidFill>
                  <a:srgbClr val="FF0000"/>
                </a:solidFill>
                <a:latin typeface="Questrial" panose="020B0604020202020204" charset="0"/>
              </a:rPr>
              <a:t> proxy http://proxy.company.com:8080</a:t>
            </a:r>
            <a:endParaRPr lang="en-US" sz="22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100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npm config </a:t>
            </a:r>
            <a:endParaRPr kumimoji="0" lang="he-IL" altLang="he-IL" sz="1200" b="0" i="0" u="none" strike="noStrike" cap="none" normalizeH="0" baseline="0" smtClean="0">
              <a:ln>
                <a:noFill/>
              </a:ln>
              <a:solidFill>
                <a:srgbClr val="0086B3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100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 proxy </a:t>
            </a:r>
            <a:r>
              <a:rPr kumimoji="0" lang="he-IL" altLang="he-IL" sz="1100" b="0" i="0" u="none" strike="noStrike" cap="none" normalizeH="0" baseline="0" smtClean="0">
                <a:ln>
                  <a:noFill/>
                </a:ln>
                <a:solidFill>
                  <a:srgbClr val="0060B7"/>
                </a:solidFill>
                <a:effectLst/>
                <a:latin typeface="Arial Unicode MS" panose="020B0604020202020204" pitchFamily="34" charset="-128"/>
                <a:hlinkClick r:id="rId3"/>
              </a:rPr>
              <a:t>http://proxy.company.com:8080</a:t>
            </a:r>
            <a:r>
              <a:rPr kumimoji="0" lang="he-IL" altLang="he-IL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e-IL" alt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6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lvl="0">
              <a:buSzPct val="25000"/>
            </a:pPr>
            <a:r>
              <a:rPr lang="en-US" sz="3800" dirty="0" smtClean="0"/>
              <a:t>yarn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26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44854" y="1275243"/>
            <a:ext cx="202446" cy="249493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25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561316" y="1524735"/>
            <a:ext cx="8229600" cy="5229150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err="1" smtClean="0">
                <a:latin typeface="Questrial" panose="020B0604020202020204" charset="0"/>
              </a:rPr>
              <a:t>npm</a:t>
            </a:r>
            <a:r>
              <a:rPr lang="en-US" sz="2600" dirty="0" smtClean="0">
                <a:latin typeface="Questrial" panose="020B0604020202020204" charset="0"/>
              </a:rPr>
              <a:t> </a:t>
            </a:r>
            <a:r>
              <a:rPr lang="en-US" sz="2600" dirty="0">
                <a:latin typeface="Questrial" panose="020B0604020202020204" charset="0"/>
              </a:rPr>
              <a:t>is not the only player in the packaging </a:t>
            </a:r>
            <a:r>
              <a:rPr lang="en-US" sz="2600" dirty="0" smtClean="0">
                <a:latin typeface="Questrial" panose="020B0604020202020204" charset="0"/>
              </a:rPr>
              <a:t>game </a:t>
            </a: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yarn is the newest kid in town</a:t>
            </a: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In public use from end of 2016</a:t>
            </a: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Developed </a:t>
            </a:r>
            <a:r>
              <a:rPr lang="en-US" sz="2600" dirty="0">
                <a:latin typeface="Questrial" panose="020B0604020202020204" charset="0"/>
              </a:rPr>
              <a:t>by Facebook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To answer performance problems using </a:t>
            </a:r>
            <a:r>
              <a:rPr lang="en-US" sz="2200" dirty="0" err="1" smtClean="0">
                <a:latin typeface="Questrial" panose="020B0604020202020204" charset="0"/>
              </a:rPr>
              <a:t>npm</a:t>
            </a:r>
            <a:r>
              <a:rPr lang="en-US" sz="2200" dirty="0" smtClean="0">
                <a:latin typeface="Questrial" panose="020B0604020202020204" charset="0"/>
              </a:rPr>
              <a:t> at the time</a:t>
            </a:r>
            <a:endParaRPr lang="en-US" sz="2200" dirty="0">
              <a:latin typeface="Questrial" panose="020B0604020202020204" charset="0"/>
            </a:endParaRP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Utilizes lock files</a:t>
            </a: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Installs packages much faster than </a:t>
            </a:r>
            <a:r>
              <a:rPr lang="en-US" sz="2600" dirty="0" err="1" smtClean="0">
                <a:latin typeface="Questrial" panose="020B0604020202020204" charset="0"/>
              </a:rPr>
              <a:t>npm</a:t>
            </a:r>
            <a:r>
              <a:rPr lang="en-US" sz="2600" dirty="0" smtClean="0">
                <a:latin typeface="Questrial" panose="020B0604020202020204" charset="0"/>
              </a:rPr>
              <a:t> 4</a:t>
            </a: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Has no independent repository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Uses </a:t>
            </a:r>
            <a:r>
              <a:rPr lang="en-US" sz="2200" dirty="0" err="1" smtClean="0">
                <a:latin typeface="Questrial" panose="020B0604020202020204" charset="0"/>
              </a:rPr>
              <a:t>npm</a:t>
            </a:r>
            <a:r>
              <a:rPr lang="en-US" sz="2200" dirty="0" smtClean="0">
                <a:latin typeface="Questrial" panose="020B0604020202020204" charset="0"/>
              </a:rPr>
              <a:t> repository as its package </a:t>
            </a:r>
            <a:r>
              <a:rPr lang="en-US" sz="2200" dirty="0" err="1" smtClean="0">
                <a:latin typeface="Questrial" panose="020B0604020202020204" charset="0"/>
              </a:rPr>
              <a:t>intalltion</a:t>
            </a:r>
            <a:r>
              <a:rPr lang="en-US" sz="2200" dirty="0" smtClean="0">
                <a:latin typeface="Questrial" panose="020B0604020202020204" charset="0"/>
              </a:rPr>
              <a:t> source</a:t>
            </a: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Was considered by many a better alternative to </a:t>
            </a:r>
            <a:r>
              <a:rPr lang="en-US" sz="2600" dirty="0" err="1" smtClean="0">
                <a:latin typeface="Questrial" panose="020B0604020202020204" charset="0"/>
              </a:rPr>
              <a:t>npm</a:t>
            </a:r>
            <a:endParaRPr lang="en-US" sz="2600" dirty="0" smtClean="0">
              <a:latin typeface="Questrial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69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lvl="0">
              <a:buSzPct val="25000"/>
            </a:pPr>
            <a:r>
              <a:rPr lang="en-US" sz="3800" dirty="0" smtClean="0"/>
              <a:t>yarn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27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44854" y="1275243"/>
            <a:ext cx="202446" cy="249493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26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561316" y="1524735"/>
            <a:ext cx="8229600" cy="5229150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Version 5 </a:t>
            </a:r>
            <a:r>
              <a:rPr lang="en-US" sz="2600" dirty="0" smtClean="0">
                <a:latin typeface="Questrial" panose="020B0604020202020204" charset="0"/>
              </a:rPr>
              <a:t>changed all that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Much better installation times rival those of yarn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Also utilizes lock files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Better flagging: </a:t>
            </a:r>
            <a:r>
              <a:rPr lang="en-US" sz="2200" dirty="0" smtClean="0">
                <a:solidFill>
                  <a:srgbClr val="0070C0"/>
                </a:solidFill>
                <a:latin typeface="Questrial" panose="020B0604020202020204" charset="0"/>
              </a:rPr>
              <a:t>--save </a:t>
            </a:r>
            <a:r>
              <a:rPr lang="en-US" sz="2200" dirty="0" smtClean="0">
                <a:latin typeface="Questrial" panose="020B0604020202020204" charset="0"/>
              </a:rPr>
              <a:t>not necessary, as it’s the default</a:t>
            </a: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yarn seems to be the “cool newer thing </a:t>
            </a:r>
            <a:r>
              <a:rPr lang="en-US" sz="2200" dirty="0" smtClean="0">
                <a:latin typeface="Questrial" panose="020B0604020202020204" charset="0"/>
              </a:rPr>
              <a:t>Much better</a:t>
            </a: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200" dirty="0" err="1" smtClean="0">
                <a:latin typeface="Questrial" panose="020B0604020202020204" charset="0"/>
              </a:rPr>
              <a:t>npm</a:t>
            </a:r>
            <a:r>
              <a:rPr lang="en-US" sz="2200" dirty="0" smtClean="0">
                <a:latin typeface="Questrial" panose="020B0604020202020204" charset="0"/>
              </a:rPr>
              <a:t> seems to be more than enough</a:t>
            </a:r>
            <a:endParaRPr lang="en-US" sz="2600" dirty="0" smtClean="0">
              <a:latin typeface="Questrial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29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6768685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lvl="0">
              <a:buSzPct val="25000"/>
            </a:pPr>
            <a:r>
              <a:rPr lang="en-US" sz="3800" dirty="0"/>
              <a:t>Package Resolution at runtime</a:t>
            </a:r>
            <a:endParaRPr lang="en-US" sz="3800" i="0" u="none" strike="noStrike" cap="none" dirty="0">
              <a:solidFill>
                <a:srgbClr val="775F54"/>
              </a:solidFill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28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44854" y="1275243"/>
            <a:ext cx="202446" cy="249493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27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561316" y="1524735"/>
            <a:ext cx="8229600" cy="5229150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Suppose we have</a:t>
            </a:r>
          </a:p>
          <a:p>
            <a:pPr marL="825500" lvl="1" indent="-457200">
              <a:spcBef>
                <a:spcPts val="625"/>
              </a:spcBef>
              <a:buClr>
                <a:srgbClr val="93B6D2"/>
              </a:buClr>
              <a:buSzPct val="69230"/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Questrial" panose="020B0604020202020204" charset="0"/>
              </a:rPr>
              <a:t>A module in </a:t>
            </a:r>
            <a:r>
              <a:rPr lang="en-US" sz="2200" dirty="0" err="1" smtClean="0">
                <a:latin typeface="Questrial" panose="020B0604020202020204" charset="0"/>
              </a:rPr>
              <a:t>node</a:t>
            </a:r>
            <a:r>
              <a:rPr lang="en-US" sz="2200" dirty="0" err="1" smtClean="0">
                <a:latin typeface="+mn-lt"/>
              </a:rPr>
              <a:t>_</a:t>
            </a:r>
            <a:r>
              <a:rPr lang="en-US" sz="2200" dirty="0" err="1" smtClean="0">
                <a:latin typeface="Questrial" panose="020B0604020202020204" charset="0"/>
              </a:rPr>
              <a:t>modules</a:t>
            </a:r>
            <a:r>
              <a:rPr lang="en-US" sz="2200" dirty="0" smtClean="0">
                <a:latin typeface="Questrial" panose="020B0604020202020204" charset="0"/>
              </a:rPr>
              <a:t> called </a:t>
            </a:r>
            <a:r>
              <a:rPr lang="en-US" sz="2200" dirty="0" smtClean="0">
                <a:solidFill>
                  <a:srgbClr val="0070C0"/>
                </a:solidFill>
                <a:latin typeface="Questrial" panose="020B0604020202020204" charset="0"/>
              </a:rPr>
              <a:t>foobar.js</a:t>
            </a:r>
            <a:r>
              <a:rPr lang="en-US" sz="2200" dirty="0" smtClean="0">
                <a:latin typeface="Questrial" panose="020B0604020202020204" charset="0"/>
              </a:rPr>
              <a:t>, containing</a:t>
            </a:r>
          </a:p>
          <a:p>
            <a:pPr marL="825500" lvl="1" indent="-457200">
              <a:spcBef>
                <a:spcPts val="625"/>
              </a:spcBef>
              <a:buClr>
                <a:srgbClr val="93B6D2"/>
              </a:buClr>
              <a:buSzPct val="69230"/>
              <a:buFont typeface="+mj-lt"/>
              <a:buAutoNum type="arabicPeriod"/>
            </a:pPr>
            <a:endParaRPr lang="en-US" sz="2200" dirty="0">
              <a:latin typeface="Questrial" panose="020B0604020202020204" charset="0"/>
            </a:endParaRPr>
          </a:p>
          <a:p>
            <a:pPr marL="825500" lvl="1" indent="-457200">
              <a:spcBef>
                <a:spcPts val="625"/>
              </a:spcBef>
              <a:buClr>
                <a:srgbClr val="93B6D2"/>
              </a:buClr>
              <a:buSzPct val="69230"/>
              <a:buFont typeface="+mj-lt"/>
              <a:buAutoNum type="arabicPeriod"/>
            </a:pPr>
            <a:endParaRPr lang="en-US" sz="2200" dirty="0" smtClean="0">
              <a:latin typeface="Questrial" panose="020B0604020202020204" charset="0"/>
            </a:endParaRPr>
          </a:p>
          <a:p>
            <a:pPr marL="825500" lvl="1" indent="-457200">
              <a:spcBef>
                <a:spcPts val="625"/>
              </a:spcBef>
              <a:buClr>
                <a:srgbClr val="93B6D2"/>
              </a:buClr>
              <a:buSzPct val="69230"/>
              <a:buFont typeface="+mj-lt"/>
              <a:buAutoNum type="arabicPeriod"/>
            </a:pPr>
            <a:endParaRPr lang="en-US" sz="2200" dirty="0" smtClean="0">
              <a:latin typeface="Questrial" panose="020B0604020202020204" charset="0"/>
            </a:endParaRPr>
          </a:p>
          <a:p>
            <a:pPr marL="825500" lvl="1" indent="-457200">
              <a:spcBef>
                <a:spcPts val="625"/>
              </a:spcBef>
              <a:buClr>
                <a:srgbClr val="93B6D2"/>
              </a:buClr>
              <a:buSzPct val="69230"/>
              <a:buFont typeface="Wingdings" panose="05000000000000000000" pitchFamily="2" charset="2"/>
              <a:buChar char="q"/>
            </a:pPr>
            <a:r>
              <a:rPr lang="en-US" sz="2200" dirty="0">
                <a:latin typeface="Questrial" panose="020B0604020202020204" charset="0"/>
              </a:rPr>
              <a:t>A file called ‘app.js</a:t>
            </a:r>
            <a:r>
              <a:rPr lang="en-US" sz="2200" dirty="0" smtClean="0">
                <a:latin typeface="Questrial" panose="020B0604020202020204" charset="0"/>
              </a:rPr>
              <a:t>’:</a:t>
            </a:r>
          </a:p>
          <a:p>
            <a:pPr marL="825500" lvl="1" indent="-457200">
              <a:spcBef>
                <a:spcPts val="625"/>
              </a:spcBef>
              <a:buClr>
                <a:srgbClr val="93B6D2"/>
              </a:buClr>
              <a:buSzPct val="69230"/>
              <a:buFont typeface="+mj-lt"/>
              <a:buAutoNum type="arabicPeriod"/>
            </a:pPr>
            <a:endParaRPr lang="en-US" sz="2200" dirty="0">
              <a:latin typeface="Questrial" panose="020B0604020202020204" charset="0"/>
            </a:endParaRPr>
          </a:p>
          <a:p>
            <a:pPr marL="368300" lvl="1">
              <a:spcBef>
                <a:spcPts val="625"/>
              </a:spcBef>
              <a:buClr>
                <a:srgbClr val="93B6D2"/>
              </a:buClr>
              <a:buSzPct val="69230"/>
            </a:pPr>
            <a:endParaRPr lang="en-US" sz="2200" dirty="0" smtClean="0">
              <a:solidFill>
                <a:srgbClr val="0070C0"/>
              </a:solidFill>
              <a:latin typeface="Questrial" panose="020B0604020202020204" charset="0"/>
            </a:endParaRPr>
          </a:p>
        </p:txBody>
      </p:sp>
      <p:sp>
        <p:nvSpPr>
          <p:cNvPr id="7" name="Shape 190"/>
          <p:cNvSpPr txBox="1"/>
          <p:nvPr/>
        </p:nvSpPr>
        <p:spPr>
          <a:xfrm>
            <a:off x="1378064" y="2577512"/>
            <a:ext cx="2269546" cy="932475"/>
          </a:xfrm>
          <a:prstGeom prst="rect">
            <a:avLst/>
          </a:prstGeom>
          <a:solidFill>
            <a:schemeClr val="bg1"/>
          </a:solidFill>
          <a:ln w="198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function </a:t>
            </a:r>
            <a:r>
              <a:rPr lang="en-US" dirty="0" smtClean="0"/>
              <a:t>foo</a:t>
            </a:r>
            <a:r>
              <a:rPr lang="en-US" dirty="0"/>
              <a:t>() {</a:t>
            </a:r>
          </a:p>
          <a:p>
            <a:r>
              <a:rPr lang="en-US" dirty="0"/>
              <a:t>   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/>
              <a:t>'bar';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/>
              <a:t>module.exports.foo</a:t>
            </a:r>
            <a:r>
              <a:rPr lang="en-US" dirty="0"/>
              <a:t> = foo;</a:t>
            </a:r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sz="14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" name="Shape 190"/>
          <p:cNvSpPr txBox="1"/>
          <p:nvPr/>
        </p:nvSpPr>
        <p:spPr>
          <a:xfrm>
            <a:off x="1378064" y="4209592"/>
            <a:ext cx="3094349" cy="533154"/>
          </a:xfrm>
          <a:prstGeom prst="rect">
            <a:avLst/>
          </a:prstGeom>
          <a:solidFill>
            <a:schemeClr val="bg1"/>
          </a:solidFill>
          <a:ln w="198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{foo, bar} = require('</a:t>
            </a:r>
            <a:r>
              <a:rPr lang="en-US" dirty="0" err="1"/>
              <a:t>foobar</a:t>
            </a:r>
            <a:r>
              <a:rPr lang="en-US" dirty="0" smtClean="0"/>
              <a:t>');</a:t>
            </a:r>
            <a:endParaRPr lang="en-US" dirty="0"/>
          </a:p>
          <a:p>
            <a:r>
              <a:rPr lang="en-US" dirty="0"/>
              <a:t>console.log (foo());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sz="14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42064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6768685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lvl="0">
              <a:buSzPct val="25000"/>
            </a:pPr>
            <a:r>
              <a:rPr lang="en-US" sz="3800" dirty="0"/>
              <a:t>Package Resolution at runtime</a:t>
            </a:r>
            <a:endParaRPr lang="en-US" sz="3800" i="0" u="none" strike="noStrike" cap="none" dirty="0">
              <a:solidFill>
                <a:srgbClr val="775F54"/>
              </a:solidFill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29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44854" y="1275243"/>
            <a:ext cx="202446" cy="249493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28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561316" y="1524735"/>
            <a:ext cx="8229600" cy="5229150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400" dirty="0">
                <a:latin typeface="Questrial" panose="020B0604020202020204" charset="0"/>
              </a:rPr>
              <a:t>When we run </a:t>
            </a:r>
            <a:r>
              <a:rPr lang="en-US" sz="2400" dirty="0">
                <a:solidFill>
                  <a:srgbClr val="FF0000"/>
                </a:solidFill>
                <a:latin typeface="Questrial" panose="020B0604020202020204" charset="0"/>
              </a:rPr>
              <a:t>node </a:t>
            </a:r>
            <a:r>
              <a:rPr lang="en-US" sz="2400" dirty="0" smtClean="0">
                <a:solidFill>
                  <a:srgbClr val="FF0000"/>
                </a:solidFill>
                <a:latin typeface="Questrial" panose="020B0604020202020204" charset="0"/>
              </a:rPr>
              <a:t>app.js</a:t>
            </a:r>
            <a:endParaRPr lang="en-US" sz="2400" dirty="0">
              <a:solidFill>
                <a:srgbClr val="FF0000"/>
              </a:solidFill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Node loads </a:t>
            </a:r>
            <a:r>
              <a:rPr lang="en-US" sz="2200" dirty="0">
                <a:solidFill>
                  <a:srgbClr val="0070C0"/>
                </a:solidFill>
                <a:latin typeface="Questrial" panose="020B0604020202020204" charset="0"/>
              </a:rPr>
              <a:t>app.js</a:t>
            </a:r>
            <a:r>
              <a:rPr lang="en-US" sz="2200" dirty="0">
                <a:latin typeface="Questrial" panose="020B0604020202020204" charset="0"/>
              </a:rPr>
              <a:t>, parses it and </a:t>
            </a:r>
            <a:r>
              <a:rPr lang="en-US" sz="2200" dirty="0" smtClean="0">
                <a:latin typeface="Questrial" panose="020B0604020202020204" charset="0"/>
              </a:rPr>
              <a:t>evaluates it. 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>
                <a:latin typeface="Questrial" panose="020B0604020202020204" charset="0"/>
              </a:rPr>
              <a:t>It finds the absolute path of </a:t>
            </a:r>
            <a:r>
              <a:rPr lang="en-US" sz="2200" dirty="0">
                <a:solidFill>
                  <a:srgbClr val="0070C0"/>
                </a:solidFill>
                <a:latin typeface="Questrial" panose="020B0604020202020204" charset="0"/>
              </a:rPr>
              <a:t>foo.js</a:t>
            </a:r>
            <a:r>
              <a:rPr lang="en-US" sz="2200" dirty="0" smtClean="0">
                <a:latin typeface="Questrial" panose="020B0604020202020204" charset="0"/>
              </a:rPr>
              <a:t>.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loads </a:t>
            </a:r>
            <a:r>
              <a:rPr lang="en-US" sz="2200" dirty="0">
                <a:latin typeface="Questrial" panose="020B0604020202020204" charset="0"/>
              </a:rPr>
              <a:t>the </a:t>
            </a:r>
            <a:r>
              <a:rPr lang="en-US" sz="2200" dirty="0">
                <a:solidFill>
                  <a:srgbClr val="0070C0"/>
                </a:solidFill>
                <a:latin typeface="Questrial" panose="020B0604020202020204" charset="0"/>
              </a:rPr>
              <a:t>foo.js</a:t>
            </a:r>
            <a:r>
              <a:rPr lang="en-US" sz="2200" dirty="0">
                <a:latin typeface="Questrial" panose="020B0604020202020204" charset="0"/>
              </a:rPr>
              <a:t> into memory.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>
                <a:latin typeface="Questrial" panose="020B0604020202020204" charset="0"/>
              </a:rPr>
              <a:t>wraps </a:t>
            </a:r>
            <a:r>
              <a:rPr lang="en-US" sz="2200" dirty="0">
                <a:solidFill>
                  <a:srgbClr val="0070C0"/>
                </a:solidFill>
                <a:latin typeface="Questrial" panose="020B0604020202020204" charset="0"/>
              </a:rPr>
              <a:t>foo.js</a:t>
            </a:r>
            <a:r>
              <a:rPr lang="en-US" sz="2200" dirty="0">
                <a:latin typeface="Questrial" panose="020B0604020202020204" charset="0"/>
              </a:rPr>
              <a:t> giving it its private scope</a:t>
            </a:r>
            <a:r>
              <a:rPr lang="en-US" sz="2200" dirty="0" smtClean="0">
                <a:latin typeface="Questrial" panose="020B0604020202020204" charset="0"/>
              </a:rPr>
              <a:t>.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>
                <a:latin typeface="Questrial" panose="020B0604020202020204" charset="0"/>
              </a:rPr>
              <a:t>evaluates </a:t>
            </a:r>
            <a:r>
              <a:rPr lang="en-US" sz="2200" dirty="0">
                <a:solidFill>
                  <a:srgbClr val="0070C0"/>
                </a:solidFill>
                <a:latin typeface="Questrial" panose="020B0604020202020204" charset="0"/>
              </a:rPr>
              <a:t>foo.js</a:t>
            </a:r>
            <a:r>
              <a:rPr lang="en-US" sz="2200" dirty="0">
                <a:latin typeface="Questrial" panose="020B0604020202020204" charset="0"/>
              </a:rPr>
              <a:t> </a:t>
            </a:r>
            <a:endParaRPr lang="en-US" sz="2200" dirty="0" smtClean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>
                <a:latin typeface="Questrial" panose="020B0604020202020204" charset="0"/>
              </a:rPr>
              <a:t>assigns the return value </a:t>
            </a:r>
            <a:r>
              <a:rPr lang="en-US" sz="2200" dirty="0" smtClean="0">
                <a:latin typeface="Questrial" panose="020B0604020202020204" charset="0"/>
              </a:rPr>
              <a:t>in ‘exports’ in first code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to the ‘require’ in 2</a:t>
            </a:r>
            <a:r>
              <a:rPr lang="en-US" sz="2200" baseline="30000" dirty="0" smtClean="0">
                <a:latin typeface="Questrial" panose="020B0604020202020204" charset="0"/>
              </a:rPr>
              <a:t>nd</a:t>
            </a:r>
            <a:r>
              <a:rPr lang="en-US" sz="2200" dirty="0" smtClean="0">
                <a:latin typeface="Questrial" panose="020B0604020202020204" charset="0"/>
              </a:rPr>
              <a:t> code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it caches the result for reuse </a:t>
            </a:r>
            <a:endParaRPr lang="en-US" sz="2200" dirty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endParaRPr lang="en-US" sz="2200" dirty="0" smtClean="0">
              <a:solidFill>
                <a:srgbClr val="FF0000"/>
              </a:solidFill>
              <a:latin typeface="Questrial" panose="020B0604020202020204" charset="0"/>
            </a:endParaRPr>
          </a:p>
          <a:p>
            <a:pPr marL="368300" lvl="1">
              <a:spcBef>
                <a:spcPts val="625"/>
              </a:spcBef>
              <a:buClr>
                <a:srgbClr val="93B6D2"/>
              </a:buClr>
              <a:buSzPct val="69230"/>
            </a:pPr>
            <a:r>
              <a:rPr lang="en-US" sz="2200" dirty="0" smtClean="0">
                <a:latin typeface="Questrial" panose="020B0604020202020204" charset="0"/>
              </a:rPr>
              <a:t>‘</a:t>
            </a:r>
          </a:p>
        </p:txBody>
      </p:sp>
    </p:spTree>
    <p:extLst>
      <p:ext uri="{BB962C8B-B14F-4D97-AF65-F5344CB8AC3E}">
        <p14:creationId xmlns:p14="http://schemas.microsoft.com/office/powerpoint/2010/main" val="21575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Motivation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767120" y="4879818"/>
            <a:ext cx="8020813" cy="1809148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r>
              <a:rPr lang="en-US" dirty="0"/>
              <a:t>	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843785" y="1622817"/>
            <a:ext cx="8020813" cy="1093223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Users and modules are growing in immense rate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Need a reliable packaging mechanism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02" y="2618800"/>
            <a:ext cx="5845663" cy="4100988"/>
          </a:xfrm>
          <a:prstGeom prst="rect">
            <a:avLst/>
          </a:prstGeom>
        </p:spPr>
      </p:pic>
      <p:sp>
        <p:nvSpPr>
          <p:cNvPr id="17" name="Freeform 16"/>
          <p:cNvSpPr/>
          <p:nvPr/>
        </p:nvSpPr>
        <p:spPr>
          <a:xfrm>
            <a:off x="2679730" y="2993462"/>
            <a:ext cx="4627310" cy="3841904"/>
          </a:xfrm>
          <a:custGeom>
            <a:avLst/>
            <a:gdLst>
              <a:gd name="connsiteX0" fmla="*/ 2471692 w 4627310"/>
              <a:gd name="connsiteY0" fmla="*/ 818047 h 3841904"/>
              <a:gd name="connsiteX1" fmla="*/ 3223129 w 4627310"/>
              <a:gd name="connsiteY1" fmla="*/ 292946 h 3841904"/>
              <a:gd name="connsiteX2" fmla="*/ 3277450 w 4627310"/>
              <a:gd name="connsiteY2" fmla="*/ 247679 h 3841904"/>
              <a:gd name="connsiteX3" fmla="*/ 3331771 w 4627310"/>
              <a:gd name="connsiteY3" fmla="*/ 211465 h 3841904"/>
              <a:gd name="connsiteX4" fmla="*/ 3358931 w 4627310"/>
              <a:gd name="connsiteY4" fmla="*/ 184304 h 3841904"/>
              <a:gd name="connsiteX5" fmla="*/ 3413252 w 4627310"/>
              <a:gd name="connsiteY5" fmla="*/ 166197 h 3841904"/>
              <a:gd name="connsiteX6" fmla="*/ 3476626 w 4627310"/>
              <a:gd name="connsiteY6" fmla="*/ 129984 h 3841904"/>
              <a:gd name="connsiteX7" fmla="*/ 3503787 w 4627310"/>
              <a:gd name="connsiteY7" fmla="*/ 111877 h 3841904"/>
              <a:gd name="connsiteX8" fmla="*/ 3558108 w 4627310"/>
              <a:gd name="connsiteY8" fmla="*/ 93770 h 3841904"/>
              <a:gd name="connsiteX9" fmla="*/ 3585268 w 4627310"/>
              <a:gd name="connsiteY9" fmla="*/ 84716 h 3841904"/>
              <a:gd name="connsiteX10" fmla="*/ 3630535 w 4627310"/>
              <a:gd name="connsiteY10" fmla="*/ 75663 h 3841904"/>
              <a:gd name="connsiteX11" fmla="*/ 3657696 w 4627310"/>
              <a:gd name="connsiteY11" fmla="*/ 66609 h 3841904"/>
              <a:gd name="connsiteX12" fmla="*/ 3748230 w 4627310"/>
              <a:gd name="connsiteY12" fmla="*/ 48502 h 3841904"/>
              <a:gd name="connsiteX13" fmla="*/ 3829712 w 4627310"/>
              <a:gd name="connsiteY13" fmla="*/ 30395 h 3841904"/>
              <a:gd name="connsiteX14" fmla="*/ 3920246 w 4627310"/>
              <a:gd name="connsiteY14" fmla="*/ 21342 h 3841904"/>
              <a:gd name="connsiteX15" fmla="*/ 4200904 w 4627310"/>
              <a:gd name="connsiteY15" fmla="*/ 21342 h 3841904"/>
              <a:gd name="connsiteX16" fmla="*/ 4228064 w 4627310"/>
              <a:gd name="connsiteY16" fmla="*/ 39449 h 3841904"/>
              <a:gd name="connsiteX17" fmla="*/ 4309545 w 4627310"/>
              <a:gd name="connsiteY17" fmla="*/ 75663 h 3841904"/>
              <a:gd name="connsiteX18" fmla="*/ 4354813 w 4627310"/>
              <a:gd name="connsiteY18" fmla="*/ 102823 h 3841904"/>
              <a:gd name="connsiteX19" fmla="*/ 4372920 w 4627310"/>
              <a:gd name="connsiteY19" fmla="*/ 129984 h 3841904"/>
              <a:gd name="connsiteX20" fmla="*/ 4445347 w 4627310"/>
              <a:gd name="connsiteY20" fmla="*/ 175251 h 3841904"/>
              <a:gd name="connsiteX21" fmla="*/ 4472508 w 4627310"/>
              <a:gd name="connsiteY21" fmla="*/ 211465 h 3841904"/>
              <a:gd name="connsiteX22" fmla="*/ 4526828 w 4627310"/>
              <a:gd name="connsiteY22" fmla="*/ 256732 h 3841904"/>
              <a:gd name="connsiteX23" fmla="*/ 4553989 w 4627310"/>
              <a:gd name="connsiteY23" fmla="*/ 311053 h 3841904"/>
              <a:gd name="connsiteX24" fmla="*/ 4572096 w 4627310"/>
              <a:gd name="connsiteY24" fmla="*/ 365374 h 3841904"/>
              <a:gd name="connsiteX25" fmla="*/ 4590203 w 4627310"/>
              <a:gd name="connsiteY25" fmla="*/ 401588 h 3841904"/>
              <a:gd name="connsiteX26" fmla="*/ 4599256 w 4627310"/>
              <a:gd name="connsiteY26" fmla="*/ 428748 h 3841904"/>
              <a:gd name="connsiteX27" fmla="*/ 4617363 w 4627310"/>
              <a:gd name="connsiteY27" fmla="*/ 474015 h 3841904"/>
              <a:gd name="connsiteX28" fmla="*/ 4617363 w 4627310"/>
              <a:gd name="connsiteY28" fmla="*/ 646031 h 3841904"/>
              <a:gd name="connsiteX29" fmla="*/ 4599256 w 4627310"/>
              <a:gd name="connsiteY29" fmla="*/ 673191 h 3841904"/>
              <a:gd name="connsiteX30" fmla="*/ 4581149 w 4627310"/>
              <a:gd name="connsiteY30" fmla="*/ 709405 h 3841904"/>
              <a:gd name="connsiteX31" fmla="*/ 4563042 w 4627310"/>
              <a:gd name="connsiteY31" fmla="*/ 763726 h 3841904"/>
              <a:gd name="connsiteX32" fmla="*/ 4517775 w 4627310"/>
              <a:gd name="connsiteY32" fmla="*/ 836154 h 3841904"/>
              <a:gd name="connsiteX33" fmla="*/ 4499668 w 4627310"/>
              <a:gd name="connsiteY33" fmla="*/ 872368 h 3841904"/>
              <a:gd name="connsiteX34" fmla="*/ 4490615 w 4627310"/>
              <a:gd name="connsiteY34" fmla="*/ 899528 h 3841904"/>
              <a:gd name="connsiteX35" fmla="*/ 4454401 w 4627310"/>
              <a:gd name="connsiteY35" fmla="*/ 971956 h 3841904"/>
              <a:gd name="connsiteX36" fmla="*/ 4445347 w 4627310"/>
              <a:gd name="connsiteY36" fmla="*/ 999116 h 3841904"/>
              <a:gd name="connsiteX37" fmla="*/ 4418187 w 4627310"/>
              <a:gd name="connsiteY37" fmla="*/ 1026277 h 3841904"/>
              <a:gd name="connsiteX38" fmla="*/ 4400080 w 4627310"/>
              <a:gd name="connsiteY38" fmla="*/ 1080597 h 3841904"/>
              <a:gd name="connsiteX39" fmla="*/ 4354813 w 4627310"/>
              <a:gd name="connsiteY39" fmla="*/ 1153025 h 3841904"/>
              <a:gd name="connsiteX40" fmla="*/ 4345759 w 4627310"/>
              <a:gd name="connsiteY40" fmla="*/ 1180186 h 3841904"/>
              <a:gd name="connsiteX41" fmla="*/ 4327652 w 4627310"/>
              <a:gd name="connsiteY41" fmla="*/ 1216399 h 3841904"/>
              <a:gd name="connsiteX42" fmla="*/ 4318599 w 4627310"/>
              <a:gd name="connsiteY42" fmla="*/ 1243560 h 3841904"/>
              <a:gd name="connsiteX43" fmla="*/ 4291438 w 4627310"/>
              <a:gd name="connsiteY43" fmla="*/ 1279774 h 3841904"/>
              <a:gd name="connsiteX44" fmla="*/ 4255224 w 4627310"/>
              <a:gd name="connsiteY44" fmla="*/ 1343148 h 3841904"/>
              <a:gd name="connsiteX45" fmla="*/ 4246171 w 4627310"/>
              <a:gd name="connsiteY45" fmla="*/ 1370308 h 3841904"/>
              <a:gd name="connsiteX46" fmla="*/ 4209957 w 4627310"/>
              <a:gd name="connsiteY46" fmla="*/ 1424629 h 3841904"/>
              <a:gd name="connsiteX47" fmla="*/ 4173743 w 4627310"/>
              <a:gd name="connsiteY47" fmla="*/ 1488003 h 3841904"/>
              <a:gd name="connsiteX48" fmla="*/ 4164690 w 4627310"/>
              <a:gd name="connsiteY48" fmla="*/ 1515164 h 3841904"/>
              <a:gd name="connsiteX49" fmla="*/ 4128476 w 4627310"/>
              <a:gd name="connsiteY49" fmla="*/ 1569485 h 3841904"/>
              <a:gd name="connsiteX50" fmla="*/ 4101316 w 4627310"/>
              <a:gd name="connsiteY50" fmla="*/ 1623805 h 3841904"/>
              <a:gd name="connsiteX51" fmla="*/ 4074155 w 4627310"/>
              <a:gd name="connsiteY51" fmla="*/ 1650966 h 3841904"/>
              <a:gd name="connsiteX52" fmla="*/ 4037941 w 4627310"/>
              <a:gd name="connsiteY52" fmla="*/ 1705287 h 3841904"/>
              <a:gd name="connsiteX53" fmla="*/ 4001727 w 4627310"/>
              <a:gd name="connsiteY53" fmla="*/ 1741500 h 3841904"/>
              <a:gd name="connsiteX54" fmla="*/ 3938353 w 4627310"/>
              <a:gd name="connsiteY54" fmla="*/ 1813928 h 3841904"/>
              <a:gd name="connsiteX55" fmla="*/ 3893086 w 4627310"/>
              <a:gd name="connsiteY55" fmla="*/ 1877302 h 3841904"/>
              <a:gd name="connsiteX56" fmla="*/ 3865925 w 4627310"/>
              <a:gd name="connsiteY56" fmla="*/ 1904463 h 3841904"/>
              <a:gd name="connsiteX57" fmla="*/ 3847819 w 4627310"/>
              <a:gd name="connsiteY57" fmla="*/ 1940677 h 3841904"/>
              <a:gd name="connsiteX58" fmla="*/ 3820658 w 4627310"/>
              <a:gd name="connsiteY58" fmla="*/ 1967837 h 3841904"/>
              <a:gd name="connsiteX59" fmla="*/ 3802551 w 4627310"/>
              <a:gd name="connsiteY59" fmla="*/ 1994997 h 3841904"/>
              <a:gd name="connsiteX60" fmla="*/ 3775391 w 4627310"/>
              <a:gd name="connsiteY60" fmla="*/ 2022158 h 3841904"/>
              <a:gd name="connsiteX61" fmla="*/ 3757284 w 4627310"/>
              <a:gd name="connsiteY61" fmla="*/ 2049318 h 3841904"/>
              <a:gd name="connsiteX62" fmla="*/ 3730123 w 4627310"/>
              <a:gd name="connsiteY62" fmla="*/ 2085532 h 3841904"/>
              <a:gd name="connsiteX63" fmla="*/ 3702963 w 4627310"/>
              <a:gd name="connsiteY63" fmla="*/ 2112692 h 3841904"/>
              <a:gd name="connsiteX64" fmla="*/ 3666749 w 4627310"/>
              <a:gd name="connsiteY64" fmla="*/ 2157960 h 3841904"/>
              <a:gd name="connsiteX65" fmla="*/ 3603375 w 4627310"/>
              <a:gd name="connsiteY65" fmla="*/ 2221334 h 3841904"/>
              <a:gd name="connsiteX66" fmla="*/ 3549054 w 4627310"/>
              <a:gd name="connsiteY66" fmla="*/ 2257548 h 3841904"/>
              <a:gd name="connsiteX67" fmla="*/ 3476626 w 4627310"/>
              <a:gd name="connsiteY67" fmla="*/ 2339029 h 3841904"/>
              <a:gd name="connsiteX68" fmla="*/ 3449466 w 4627310"/>
              <a:gd name="connsiteY68" fmla="*/ 2366189 h 3841904"/>
              <a:gd name="connsiteX69" fmla="*/ 3431359 w 4627310"/>
              <a:gd name="connsiteY69" fmla="*/ 2393350 h 3841904"/>
              <a:gd name="connsiteX70" fmla="*/ 3404199 w 4627310"/>
              <a:gd name="connsiteY70" fmla="*/ 2420510 h 3841904"/>
              <a:gd name="connsiteX71" fmla="*/ 3349878 w 4627310"/>
              <a:gd name="connsiteY71" fmla="*/ 2501991 h 3841904"/>
              <a:gd name="connsiteX72" fmla="*/ 3322718 w 4627310"/>
              <a:gd name="connsiteY72" fmla="*/ 2520098 h 3841904"/>
              <a:gd name="connsiteX73" fmla="*/ 3250290 w 4627310"/>
              <a:gd name="connsiteY73" fmla="*/ 2610633 h 3841904"/>
              <a:gd name="connsiteX74" fmla="*/ 3205022 w 4627310"/>
              <a:gd name="connsiteY74" fmla="*/ 2655900 h 3841904"/>
              <a:gd name="connsiteX75" fmla="*/ 3186916 w 4627310"/>
              <a:gd name="connsiteY75" fmla="*/ 2692114 h 3841904"/>
              <a:gd name="connsiteX76" fmla="*/ 3159755 w 4627310"/>
              <a:gd name="connsiteY76" fmla="*/ 2728328 h 3841904"/>
              <a:gd name="connsiteX77" fmla="*/ 3123541 w 4627310"/>
              <a:gd name="connsiteY77" fmla="*/ 2764542 h 3841904"/>
              <a:gd name="connsiteX78" fmla="*/ 3078274 w 4627310"/>
              <a:gd name="connsiteY78" fmla="*/ 2818863 h 3841904"/>
              <a:gd name="connsiteX79" fmla="*/ 3042060 w 4627310"/>
              <a:gd name="connsiteY79" fmla="*/ 2855077 h 3841904"/>
              <a:gd name="connsiteX80" fmla="*/ 2969632 w 4627310"/>
              <a:gd name="connsiteY80" fmla="*/ 2963718 h 3841904"/>
              <a:gd name="connsiteX81" fmla="*/ 2879098 w 4627310"/>
              <a:gd name="connsiteY81" fmla="*/ 3054253 h 3841904"/>
              <a:gd name="connsiteX82" fmla="*/ 2842884 w 4627310"/>
              <a:gd name="connsiteY82" fmla="*/ 3090467 h 3841904"/>
              <a:gd name="connsiteX83" fmla="*/ 2797617 w 4627310"/>
              <a:gd name="connsiteY83" fmla="*/ 3144788 h 3841904"/>
              <a:gd name="connsiteX84" fmla="*/ 2734242 w 4627310"/>
              <a:gd name="connsiteY84" fmla="*/ 3208162 h 3841904"/>
              <a:gd name="connsiteX85" fmla="*/ 2688975 w 4627310"/>
              <a:gd name="connsiteY85" fmla="*/ 3244376 h 3841904"/>
              <a:gd name="connsiteX86" fmla="*/ 2661815 w 4627310"/>
              <a:gd name="connsiteY86" fmla="*/ 3280589 h 3841904"/>
              <a:gd name="connsiteX87" fmla="*/ 2489799 w 4627310"/>
              <a:gd name="connsiteY87" fmla="*/ 3389231 h 3841904"/>
              <a:gd name="connsiteX88" fmla="*/ 2435478 w 4627310"/>
              <a:gd name="connsiteY88" fmla="*/ 3416391 h 3841904"/>
              <a:gd name="connsiteX89" fmla="*/ 2372104 w 4627310"/>
              <a:gd name="connsiteY89" fmla="*/ 3452605 h 3841904"/>
              <a:gd name="connsiteX90" fmla="*/ 2263462 w 4627310"/>
              <a:gd name="connsiteY90" fmla="*/ 3506926 h 3841904"/>
              <a:gd name="connsiteX91" fmla="*/ 2163874 w 4627310"/>
              <a:gd name="connsiteY91" fmla="*/ 3570300 h 3841904"/>
              <a:gd name="connsiteX92" fmla="*/ 2037125 w 4627310"/>
              <a:gd name="connsiteY92" fmla="*/ 3660835 h 3841904"/>
              <a:gd name="connsiteX93" fmla="*/ 1991858 w 4627310"/>
              <a:gd name="connsiteY93" fmla="*/ 3687995 h 3841904"/>
              <a:gd name="connsiteX94" fmla="*/ 1837949 w 4627310"/>
              <a:gd name="connsiteY94" fmla="*/ 3778530 h 3841904"/>
              <a:gd name="connsiteX95" fmla="*/ 1792682 w 4627310"/>
              <a:gd name="connsiteY95" fmla="*/ 3787584 h 3841904"/>
              <a:gd name="connsiteX96" fmla="*/ 1720254 w 4627310"/>
              <a:gd name="connsiteY96" fmla="*/ 3823797 h 3841904"/>
              <a:gd name="connsiteX97" fmla="*/ 1611613 w 4627310"/>
              <a:gd name="connsiteY97" fmla="*/ 3832851 h 3841904"/>
              <a:gd name="connsiteX98" fmla="*/ 1376222 w 4627310"/>
              <a:gd name="connsiteY98" fmla="*/ 3841904 h 3841904"/>
              <a:gd name="connsiteX99" fmla="*/ 805854 w 4627310"/>
              <a:gd name="connsiteY99" fmla="*/ 3823797 h 3841904"/>
              <a:gd name="connsiteX100" fmla="*/ 706266 w 4627310"/>
              <a:gd name="connsiteY100" fmla="*/ 3805690 h 3841904"/>
              <a:gd name="connsiteX101" fmla="*/ 588571 w 4627310"/>
              <a:gd name="connsiteY101" fmla="*/ 3787584 h 3841904"/>
              <a:gd name="connsiteX102" fmla="*/ 425609 w 4627310"/>
              <a:gd name="connsiteY102" fmla="*/ 3751370 h 3841904"/>
              <a:gd name="connsiteX103" fmla="*/ 253593 w 4627310"/>
              <a:gd name="connsiteY103" fmla="*/ 3724209 h 3841904"/>
              <a:gd name="connsiteX104" fmla="*/ 199272 w 4627310"/>
              <a:gd name="connsiteY104" fmla="*/ 3687995 h 3841904"/>
              <a:gd name="connsiteX105" fmla="*/ 154005 w 4627310"/>
              <a:gd name="connsiteY105" fmla="*/ 3660835 h 3841904"/>
              <a:gd name="connsiteX106" fmla="*/ 108737 w 4627310"/>
              <a:gd name="connsiteY106" fmla="*/ 3624621 h 3841904"/>
              <a:gd name="connsiteX107" fmla="*/ 18203 w 4627310"/>
              <a:gd name="connsiteY107" fmla="*/ 3561247 h 3841904"/>
              <a:gd name="connsiteX108" fmla="*/ 96 w 4627310"/>
              <a:gd name="connsiteY108" fmla="*/ 3506926 h 3841904"/>
              <a:gd name="connsiteX109" fmla="*/ 18203 w 4627310"/>
              <a:gd name="connsiteY109" fmla="*/ 3343964 h 3841904"/>
              <a:gd name="connsiteX110" fmla="*/ 63470 w 4627310"/>
              <a:gd name="connsiteY110" fmla="*/ 3262483 h 3841904"/>
              <a:gd name="connsiteX111" fmla="*/ 99684 w 4627310"/>
              <a:gd name="connsiteY111" fmla="*/ 3190055 h 3841904"/>
              <a:gd name="connsiteX112" fmla="*/ 108737 w 4627310"/>
              <a:gd name="connsiteY112" fmla="*/ 3162894 h 3841904"/>
              <a:gd name="connsiteX113" fmla="*/ 126844 w 4627310"/>
              <a:gd name="connsiteY113" fmla="*/ 3135734 h 3841904"/>
              <a:gd name="connsiteX114" fmla="*/ 135898 w 4627310"/>
              <a:gd name="connsiteY114" fmla="*/ 3081413 h 3841904"/>
              <a:gd name="connsiteX115" fmla="*/ 181165 w 4627310"/>
              <a:gd name="connsiteY115" fmla="*/ 2972772 h 3841904"/>
              <a:gd name="connsiteX116" fmla="*/ 244539 w 4627310"/>
              <a:gd name="connsiteY116" fmla="*/ 2900344 h 3841904"/>
              <a:gd name="connsiteX117" fmla="*/ 362234 w 4627310"/>
              <a:gd name="connsiteY117" fmla="*/ 2782649 h 3841904"/>
              <a:gd name="connsiteX118" fmla="*/ 561411 w 4627310"/>
              <a:gd name="connsiteY118" fmla="*/ 2646847 h 3841904"/>
              <a:gd name="connsiteX119" fmla="*/ 733426 w 4627310"/>
              <a:gd name="connsiteY119" fmla="*/ 2511045 h 3841904"/>
              <a:gd name="connsiteX120" fmla="*/ 896389 w 4627310"/>
              <a:gd name="connsiteY120" fmla="*/ 2339029 h 3841904"/>
              <a:gd name="connsiteX121" fmla="*/ 1041244 w 4627310"/>
              <a:gd name="connsiteY121" fmla="*/ 2194174 h 3841904"/>
              <a:gd name="connsiteX122" fmla="*/ 1231367 w 4627310"/>
              <a:gd name="connsiteY122" fmla="*/ 2058372 h 3841904"/>
              <a:gd name="connsiteX123" fmla="*/ 1321902 w 4627310"/>
              <a:gd name="connsiteY123" fmla="*/ 1985944 h 3841904"/>
              <a:gd name="connsiteX124" fmla="*/ 1403383 w 4627310"/>
              <a:gd name="connsiteY124" fmla="*/ 1895409 h 3841904"/>
              <a:gd name="connsiteX125" fmla="*/ 1457704 w 4627310"/>
              <a:gd name="connsiteY125" fmla="*/ 1841088 h 3841904"/>
              <a:gd name="connsiteX126" fmla="*/ 1502971 w 4627310"/>
              <a:gd name="connsiteY126" fmla="*/ 1768661 h 3841904"/>
              <a:gd name="connsiteX127" fmla="*/ 1566345 w 4627310"/>
              <a:gd name="connsiteY127" fmla="*/ 1696233 h 3841904"/>
              <a:gd name="connsiteX128" fmla="*/ 1602559 w 4627310"/>
              <a:gd name="connsiteY128" fmla="*/ 1641912 h 3841904"/>
              <a:gd name="connsiteX129" fmla="*/ 1647826 w 4627310"/>
              <a:gd name="connsiteY129" fmla="*/ 1587591 h 3841904"/>
              <a:gd name="connsiteX130" fmla="*/ 1684040 w 4627310"/>
              <a:gd name="connsiteY130" fmla="*/ 1533271 h 3841904"/>
              <a:gd name="connsiteX131" fmla="*/ 1819842 w 4627310"/>
              <a:gd name="connsiteY131" fmla="*/ 1397469 h 3841904"/>
              <a:gd name="connsiteX132" fmla="*/ 1865110 w 4627310"/>
              <a:gd name="connsiteY132" fmla="*/ 1352201 h 3841904"/>
              <a:gd name="connsiteX133" fmla="*/ 1919430 w 4627310"/>
              <a:gd name="connsiteY133" fmla="*/ 1288827 h 3841904"/>
              <a:gd name="connsiteX134" fmla="*/ 1955644 w 4627310"/>
              <a:gd name="connsiteY134" fmla="*/ 1261667 h 3841904"/>
              <a:gd name="connsiteX135" fmla="*/ 1991858 w 4627310"/>
              <a:gd name="connsiteY135" fmla="*/ 1216399 h 3841904"/>
              <a:gd name="connsiteX136" fmla="*/ 2118607 w 4627310"/>
              <a:gd name="connsiteY136" fmla="*/ 1134918 h 3841904"/>
              <a:gd name="connsiteX137" fmla="*/ 2172927 w 4627310"/>
              <a:gd name="connsiteY137" fmla="*/ 1089651 h 3841904"/>
              <a:gd name="connsiteX138" fmla="*/ 2200088 w 4627310"/>
              <a:gd name="connsiteY138" fmla="*/ 1071544 h 3841904"/>
              <a:gd name="connsiteX139" fmla="*/ 2236302 w 4627310"/>
              <a:gd name="connsiteY139" fmla="*/ 1035330 h 3841904"/>
              <a:gd name="connsiteX140" fmla="*/ 2263462 w 4627310"/>
              <a:gd name="connsiteY140" fmla="*/ 1017223 h 3841904"/>
              <a:gd name="connsiteX141" fmla="*/ 2290622 w 4627310"/>
              <a:gd name="connsiteY141" fmla="*/ 990063 h 3841904"/>
              <a:gd name="connsiteX142" fmla="*/ 2308729 w 4627310"/>
              <a:gd name="connsiteY142" fmla="*/ 962902 h 3841904"/>
              <a:gd name="connsiteX143" fmla="*/ 2408318 w 4627310"/>
              <a:gd name="connsiteY143" fmla="*/ 908582 h 3841904"/>
              <a:gd name="connsiteX144" fmla="*/ 2444531 w 4627310"/>
              <a:gd name="connsiteY144" fmla="*/ 881421 h 3841904"/>
              <a:gd name="connsiteX145" fmla="*/ 2471692 w 4627310"/>
              <a:gd name="connsiteY145" fmla="*/ 872368 h 3841904"/>
              <a:gd name="connsiteX146" fmla="*/ 2507906 w 4627310"/>
              <a:gd name="connsiteY146" fmla="*/ 854261 h 3841904"/>
              <a:gd name="connsiteX147" fmla="*/ 2562226 w 4627310"/>
              <a:gd name="connsiteY147" fmla="*/ 763726 h 384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4627310" h="3841904">
                <a:moveTo>
                  <a:pt x="2471692" y="818047"/>
                </a:moveTo>
                <a:lnTo>
                  <a:pt x="3223129" y="292946"/>
                </a:lnTo>
                <a:cubicBezTo>
                  <a:pt x="3357764" y="199015"/>
                  <a:pt x="3128671" y="363396"/>
                  <a:pt x="3277450" y="247679"/>
                </a:cubicBezTo>
                <a:cubicBezTo>
                  <a:pt x="3294628" y="234318"/>
                  <a:pt x="3316383" y="226853"/>
                  <a:pt x="3331771" y="211465"/>
                </a:cubicBezTo>
                <a:cubicBezTo>
                  <a:pt x="3340824" y="202411"/>
                  <a:pt x="3347739" y="190522"/>
                  <a:pt x="3358931" y="184304"/>
                </a:cubicBezTo>
                <a:cubicBezTo>
                  <a:pt x="3375615" y="175035"/>
                  <a:pt x="3413252" y="166197"/>
                  <a:pt x="3413252" y="166197"/>
                </a:cubicBezTo>
                <a:cubicBezTo>
                  <a:pt x="3500821" y="100521"/>
                  <a:pt x="3407500" y="164546"/>
                  <a:pt x="3476626" y="129984"/>
                </a:cubicBezTo>
                <a:cubicBezTo>
                  <a:pt x="3486358" y="125118"/>
                  <a:pt x="3493844" y="116296"/>
                  <a:pt x="3503787" y="111877"/>
                </a:cubicBezTo>
                <a:cubicBezTo>
                  <a:pt x="3521228" y="104125"/>
                  <a:pt x="3540001" y="99806"/>
                  <a:pt x="3558108" y="93770"/>
                </a:cubicBezTo>
                <a:cubicBezTo>
                  <a:pt x="3567161" y="90752"/>
                  <a:pt x="3575910" y="86587"/>
                  <a:pt x="3585268" y="84716"/>
                </a:cubicBezTo>
                <a:cubicBezTo>
                  <a:pt x="3600357" y="81698"/>
                  <a:pt x="3615607" y="79395"/>
                  <a:pt x="3630535" y="75663"/>
                </a:cubicBezTo>
                <a:cubicBezTo>
                  <a:pt x="3639793" y="73348"/>
                  <a:pt x="3648397" y="68755"/>
                  <a:pt x="3657696" y="66609"/>
                </a:cubicBezTo>
                <a:cubicBezTo>
                  <a:pt x="3687683" y="59689"/>
                  <a:pt x="3718373" y="55966"/>
                  <a:pt x="3748230" y="48502"/>
                </a:cubicBezTo>
                <a:cubicBezTo>
                  <a:pt x="3772812" y="42357"/>
                  <a:pt x="3805090" y="33678"/>
                  <a:pt x="3829712" y="30395"/>
                </a:cubicBezTo>
                <a:cubicBezTo>
                  <a:pt x="3859774" y="26387"/>
                  <a:pt x="3890068" y="24360"/>
                  <a:pt x="3920246" y="21342"/>
                </a:cubicBezTo>
                <a:cubicBezTo>
                  <a:pt x="4023406" y="-13046"/>
                  <a:pt x="3975210" y="-500"/>
                  <a:pt x="4200904" y="21342"/>
                </a:cubicBezTo>
                <a:cubicBezTo>
                  <a:pt x="4211734" y="22390"/>
                  <a:pt x="4218617" y="34051"/>
                  <a:pt x="4228064" y="39449"/>
                </a:cubicBezTo>
                <a:cubicBezTo>
                  <a:pt x="4295250" y="77842"/>
                  <a:pt x="4231955" y="36868"/>
                  <a:pt x="4309545" y="75663"/>
                </a:cubicBezTo>
                <a:cubicBezTo>
                  <a:pt x="4325284" y="83533"/>
                  <a:pt x="4339724" y="93770"/>
                  <a:pt x="4354813" y="102823"/>
                </a:cubicBezTo>
                <a:cubicBezTo>
                  <a:pt x="4360849" y="111877"/>
                  <a:pt x="4364561" y="123018"/>
                  <a:pt x="4372920" y="129984"/>
                </a:cubicBezTo>
                <a:cubicBezTo>
                  <a:pt x="4458990" y="201710"/>
                  <a:pt x="4357682" y="87586"/>
                  <a:pt x="4445347" y="175251"/>
                </a:cubicBezTo>
                <a:cubicBezTo>
                  <a:pt x="4456017" y="185921"/>
                  <a:pt x="4462688" y="200008"/>
                  <a:pt x="4472508" y="211465"/>
                </a:cubicBezTo>
                <a:cubicBezTo>
                  <a:pt x="4495744" y="238574"/>
                  <a:pt x="4498888" y="238105"/>
                  <a:pt x="4526828" y="256732"/>
                </a:cubicBezTo>
                <a:cubicBezTo>
                  <a:pt x="4559852" y="355798"/>
                  <a:pt x="4507181" y="205735"/>
                  <a:pt x="4553989" y="311053"/>
                </a:cubicBezTo>
                <a:cubicBezTo>
                  <a:pt x="4561741" y="328494"/>
                  <a:pt x="4565007" y="347653"/>
                  <a:pt x="4572096" y="365374"/>
                </a:cubicBezTo>
                <a:cubicBezTo>
                  <a:pt x="4577108" y="377905"/>
                  <a:pt x="4584887" y="389183"/>
                  <a:pt x="4590203" y="401588"/>
                </a:cubicBezTo>
                <a:cubicBezTo>
                  <a:pt x="4593962" y="410359"/>
                  <a:pt x="4595905" y="419813"/>
                  <a:pt x="4599256" y="428748"/>
                </a:cubicBezTo>
                <a:cubicBezTo>
                  <a:pt x="4604962" y="443965"/>
                  <a:pt x="4611327" y="458926"/>
                  <a:pt x="4617363" y="474015"/>
                </a:cubicBezTo>
                <a:cubicBezTo>
                  <a:pt x="4626443" y="546655"/>
                  <a:pt x="4634248" y="567236"/>
                  <a:pt x="4617363" y="646031"/>
                </a:cubicBezTo>
                <a:cubicBezTo>
                  <a:pt x="4615083" y="656670"/>
                  <a:pt x="4604654" y="663744"/>
                  <a:pt x="4599256" y="673191"/>
                </a:cubicBezTo>
                <a:cubicBezTo>
                  <a:pt x="4592560" y="684909"/>
                  <a:pt x="4586161" y="696874"/>
                  <a:pt x="4581149" y="709405"/>
                </a:cubicBezTo>
                <a:cubicBezTo>
                  <a:pt x="4574060" y="727126"/>
                  <a:pt x="4573629" y="747845"/>
                  <a:pt x="4563042" y="763726"/>
                </a:cubicBezTo>
                <a:cubicBezTo>
                  <a:pt x="4544177" y="792023"/>
                  <a:pt x="4535973" y="803397"/>
                  <a:pt x="4517775" y="836154"/>
                </a:cubicBezTo>
                <a:cubicBezTo>
                  <a:pt x="4511221" y="847952"/>
                  <a:pt x="4504984" y="859963"/>
                  <a:pt x="4499668" y="872368"/>
                </a:cubicBezTo>
                <a:cubicBezTo>
                  <a:pt x="4495909" y="881139"/>
                  <a:pt x="4494564" y="890840"/>
                  <a:pt x="4490615" y="899528"/>
                </a:cubicBezTo>
                <a:cubicBezTo>
                  <a:pt x="4479446" y="924101"/>
                  <a:pt x="4462937" y="946349"/>
                  <a:pt x="4454401" y="971956"/>
                </a:cubicBezTo>
                <a:cubicBezTo>
                  <a:pt x="4451383" y="981009"/>
                  <a:pt x="4450641" y="991176"/>
                  <a:pt x="4445347" y="999116"/>
                </a:cubicBezTo>
                <a:cubicBezTo>
                  <a:pt x="4438245" y="1009769"/>
                  <a:pt x="4427240" y="1017223"/>
                  <a:pt x="4418187" y="1026277"/>
                </a:cubicBezTo>
                <a:cubicBezTo>
                  <a:pt x="4412151" y="1044384"/>
                  <a:pt x="4407978" y="1063222"/>
                  <a:pt x="4400080" y="1080597"/>
                </a:cubicBezTo>
                <a:cubicBezTo>
                  <a:pt x="4342006" y="1208362"/>
                  <a:pt x="4398335" y="1065982"/>
                  <a:pt x="4354813" y="1153025"/>
                </a:cubicBezTo>
                <a:cubicBezTo>
                  <a:pt x="4350545" y="1161561"/>
                  <a:pt x="4349518" y="1171414"/>
                  <a:pt x="4345759" y="1180186"/>
                </a:cubicBezTo>
                <a:cubicBezTo>
                  <a:pt x="4340443" y="1192591"/>
                  <a:pt x="4332968" y="1203994"/>
                  <a:pt x="4327652" y="1216399"/>
                </a:cubicBezTo>
                <a:cubicBezTo>
                  <a:pt x="4323893" y="1225171"/>
                  <a:pt x="4323334" y="1235274"/>
                  <a:pt x="4318599" y="1243560"/>
                </a:cubicBezTo>
                <a:cubicBezTo>
                  <a:pt x="4311113" y="1256661"/>
                  <a:pt x="4300492" y="1267703"/>
                  <a:pt x="4291438" y="1279774"/>
                </a:cubicBezTo>
                <a:cubicBezTo>
                  <a:pt x="4270681" y="1342047"/>
                  <a:pt x="4299072" y="1266414"/>
                  <a:pt x="4255224" y="1343148"/>
                </a:cubicBezTo>
                <a:cubicBezTo>
                  <a:pt x="4250489" y="1351434"/>
                  <a:pt x="4250805" y="1361966"/>
                  <a:pt x="4246171" y="1370308"/>
                </a:cubicBezTo>
                <a:cubicBezTo>
                  <a:pt x="4235603" y="1389331"/>
                  <a:pt x="4219689" y="1405165"/>
                  <a:pt x="4209957" y="1424629"/>
                </a:cubicBezTo>
                <a:cubicBezTo>
                  <a:pt x="4186984" y="1470575"/>
                  <a:pt x="4199336" y="1449614"/>
                  <a:pt x="4173743" y="1488003"/>
                </a:cubicBezTo>
                <a:cubicBezTo>
                  <a:pt x="4170725" y="1497057"/>
                  <a:pt x="4169325" y="1506822"/>
                  <a:pt x="4164690" y="1515164"/>
                </a:cubicBezTo>
                <a:cubicBezTo>
                  <a:pt x="4154122" y="1534187"/>
                  <a:pt x="4135358" y="1548840"/>
                  <a:pt x="4128476" y="1569485"/>
                </a:cubicBezTo>
                <a:cubicBezTo>
                  <a:pt x="4119402" y="1596704"/>
                  <a:pt x="4120814" y="1600407"/>
                  <a:pt x="4101316" y="1623805"/>
                </a:cubicBezTo>
                <a:cubicBezTo>
                  <a:pt x="4093119" y="1633641"/>
                  <a:pt x="4082016" y="1640859"/>
                  <a:pt x="4074155" y="1650966"/>
                </a:cubicBezTo>
                <a:cubicBezTo>
                  <a:pt x="4060794" y="1668144"/>
                  <a:pt x="4053329" y="1689899"/>
                  <a:pt x="4037941" y="1705287"/>
                </a:cubicBezTo>
                <a:cubicBezTo>
                  <a:pt x="4025870" y="1717358"/>
                  <a:pt x="4012391" y="1728170"/>
                  <a:pt x="4001727" y="1741500"/>
                </a:cubicBezTo>
                <a:cubicBezTo>
                  <a:pt x="3941370" y="1816947"/>
                  <a:pt x="3992676" y="1777714"/>
                  <a:pt x="3938353" y="1813928"/>
                </a:cubicBezTo>
                <a:cubicBezTo>
                  <a:pt x="3924025" y="1835420"/>
                  <a:pt x="3909927" y="1857654"/>
                  <a:pt x="3893086" y="1877302"/>
                </a:cubicBezTo>
                <a:cubicBezTo>
                  <a:pt x="3884753" y="1887023"/>
                  <a:pt x="3874979" y="1895409"/>
                  <a:pt x="3865925" y="1904463"/>
                </a:cubicBezTo>
                <a:cubicBezTo>
                  <a:pt x="3859890" y="1916534"/>
                  <a:pt x="3855663" y="1929695"/>
                  <a:pt x="3847819" y="1940677"/>
                </a:cubicBezTo>
                <a:cubicBezTo>
                  <a:pt x="3840377" y="1951096"/>
                  <a:pt x="3828855" y="1958001"/>
                  <a:pt x="3820658" y="1967837"/>
                </a:cubicBezTo>
                <a:cubicBezTo>
                  <a:pt x="3813692" y="1976196"/>
                  <a:pt x="3809517" y="1986638"/>
                  <a:pt x="3802551" y="1994997"/>
                </a:cubicBezTo>
                <a:cubicBezTo>
                  <a:pt x="3794354" y="2004833"/>
                  <a:pt x="3783588" y="2012322"/>
                  <a:pt x="3775391" y="2022158"/>
                </a:cubicBezTo>
                <a:cubicBezTo>
                  <a:pt x="3768425" y="2030517"/>
                  <a:pt x="3763608" y="2040464"/>
                  <a:pt x="3757284" y="2049318"/>
                </a:cubicBezTo>
                <a:cubicBezTo>
                  <a:pt x="3748513" y="2061597"/>
                  <a:pt x="3739943" y="2074075"/>
                  <a:pt x="3730123" y="2085532"/>
                </a:cubicBezTo>
                <a:cubicBezTo>
                  <a:pt x="3721791" y="2095253"/>
                  <a:pt x="3712016" y="2103639"/>
                  <a:pt x="3702963" y="2112692"/>
                </a:cubicBezTo>
                <a:cubicBezTo>
                  <a:pt x="3687049" y="2160438"/>
                  <a:pt x="3705750" y="2122859"/>
                  <a:pt x="3666749" y="2157960"/>
                </a:cubicBezTo>
                <a:cubicBezTo>
                  <a:pt x="3644543" y="2177945"/>
                  <a:pt x="3628232" y="2204762"/>
                  <a:pt x="3603375" y="2221334"/>
                </a:cubicBezTo>
                <a:cubicBezTo>
                  <a:pt x="3585268" y="2233405"/>
                  <a:pt x="3564442" y="2242160"/>
                  <a:pt x="3549054" y="2257548"/>
                </a:cubicBezTo>
                <a:cubicBezTo>
                  <a:pt x="3468115" y="2338487"/>
                  <a:pt x="3558663" y="2245273"/>
                  <a:pt x="3476626" y="2339029"/>
                </a:cubicBezTo>
                <a:cubicBezTo>
                  <a:pt x="3468195" y="2348664"/>
                  <a:pt x="3457662" y="2356353"/>
                  <a:pt x="3449466" y="2366189"/>
                </a:cubicBezTo>
                <a:cubicBezTo>
                  <a:pt x="3442500" y="2374548"/>
                  <a:pt x="3438325" y="2384991"/>
                  <a:pt x="3431359" y="2393350"/>
                </a:cubicBezTo>
                <a:cubicBezTo>
                  <a:pt x="3423163" y="2403186"/>
                  <a:pt x="3411641" y="2410091"/>
                  <a:pt x="3404199" y="2420510"/>
                </a:cubicBezTo>
                <a:cubicBezTo>
                  <a:pt x="3356815" y="2486847"/>
                  <a:pt x="3424068" y="2427801"/>
                  <a:pt x="3349878" y="2501991"/>
                </a:cubicBezTo>
                <a:cubicBezTo>
                  <a:pt x="3342184" y="2509685"/>
                  <a:pt x="3330070" y="2512077"/>
                  <a:pt x="3322718" y="2520098"/>
                </a:cubicBezTo>
                <a:cubicBezTo>
                  <a:pt x="3296603" y="2548587"/>
                  <a:pt x="3250290" y="2610633"/>
                  <a:pt x="3250290" y="2610633"/>
                </a:cubicBezTo>
                <a:cubicBezTo>
                  <a:pt x="3229056" y="2674330"/>
                  <a:pt x="3260961" y="2599960"/>
                  <a:pt x="3205022" y="2655900"/>
                </a:cubicBezTo>
                <a:cubicBezTo>
                  <a:pt x="3195479" y="2665443"/>
                  <a:pt x="3194069" y="2680669"/>
                  <a:pt x="3186916" y="2692114"/>
                </a:cubicBezTo>
                <a:cubicBezTo>
                  <a:pt x="3178919" y="2704910"/>
                  <a:pt x="3169691" y="2716972"/>
                  <a:pt x="3159755" y="2728328"/>
                </a:cubicBezTo>
                <a:cubicBezTo>
                  <a:pt x="3148513" y="2741176"/>
                  <a:pt x="3134961" y="2751853"/>
                  <a:pt x="3123541" y="2764542"/>
                </a:cubicBezTo>
                <a:cubicBezTo>
                  <a:pt x="3107774" y="2782061"/>
                  <a:pt x="3094041" y="2801344"/>
                  <a:pt x="3078274" y="2818863"/>
                </a:cubicBezTo>
                <a:cubicBezTo>
                  <a:pt x="3066854" y="2831552"/>
                  <a:pt x="3052303" y="2841420"/>
                  <a:pt x="3042060" y="2855077"/>
                </a:cubicBezTo>
                <a:cubicBezTo>
                  <a:pt x="3015946" y="2889896"/>
                  <a:pt x="3000408" y="2932942"/>
                  <a:pt x="2969632" y="2963718"/>
                </a:cubicBezTo>
                <a:lnTo>
                  <a:pt x="2879098" y="3054253"/>
                </a:lnTo>
                <a:cubicBezTo>
                  <a:pt x="2867027" y="3066324"/>
                  <a:pt x="2853813" y="3077352"/>
                  <a:pt x="2842884" y="3090467"/>
                </a:cubicBezTo>
                <a:cubicBezTo>
                  <a:pt x="2827795" y="3108574"/>
                  <a:pt x="2813604" y="3127469"/>
                  <a:pt x="2797617" y="3144788"/>
                </a:cubicBezTo>
                <a:cubicBezTo>
                  <a:pt x="2777353" y="3166740"/>
                  <a:pt x="2756265" y="3187975"/>
                  <a:pt x="2734242" y="3208162"/>
                </a:cubicBezTo>
                <a:cubicBezTo>
                  <a:pt x="2719998" y="3221219"/>
                  <a:pt x="2702639" y="3230712"/>
                  <a:pt x="2688975" y="3244376"/>
                </a:cubicBezTo>
                <a:cubicBezTo>
                  <a:pt x="2678306" y="3255045"/>
                  <a:pt x="2673801" y="3271423"/>
                  <a:pt x="2661815" y="3280589"/>
                </a:cubicBezTo>
                <a:cubicBezTo>
                  <a:pt x="2661655" y="3280711"/>
                  <a:pt x="2528600" y="3368067"/>
                  <a:pt x="2489799" y="3389231"/>
                </a:cubicBezTo>
                <a:cubicBezTo>
                  <a:pt x="2472027" y="3398925"/>
                  <a:pt x="2453302" y="3406793"/>
                  <a:pt x="2435478" y="3416391"/>
                </a:cubicBezTo>
                <a:cubicBezTo>
                  <a:pt x="2414056" y="3427926"/>
                  <a:pt x="2393634" y="3441273"/>
                  <a:pt x="2372104" y="3452605"/>
                </a:cubicBezTo>
                <a:cubicBezTo>
                  <a:pt x="2336275" y="3471462"/>
                  <a:pt x="2295853" y="3482633"/>
                  <a:pt x="2263462" y="3506926"/>
                </a:cubicBezTo>
                <a:cubicBezTo>
                  <a:pt x="2153586" y="3589334"/>
                  <a:pt x="2327738" y="3461058"/>
                  <a:pt x="2163874" y="3570300"/>
                </a:cubicBezTo>
                <a:cubicBezTo>
                  <a:pt x="2120673" y="3599100"/>
                  <a:pt x="2081647" y="3634122"/>
                  <a:pt x="2037125" y="3660835"/>
                </a:cubicBezTo>
                <a:cubicBezTo>
                  <a:pt x="2022036" y="3669888"/>
                  <a:pt x="2006632" y="3678436"/>
                  <a:pt x="1991858" y="3687995"/>
                </a:cubicBezTo>
                <a:cubicBezTo>
                  <a:pt x="1928900" y="3728733"/>
                  <a:pt x="1901520" y="3759458"/>
                  <a:pt x="1837949" y="3778530"/>
                </a:cubicBezTo>
                <a:cubicBezTo>
                  <a:pt x="1823210" y="3782952"/>
                  <a:pt x="1807771" y="3784566"/>
                  <a:pt x="1792682" y="3787584"/>
                </a:cubicBezTo>
                <a:cubicBezTo>
                  <a:pt x="1768539" y="3799655"/>
                  <a:pt x="1746440" y="3817250"/>
                  <a:pt x="1720254" y="3823797"/>
                </a:cubicBezTo>
                <a:cubicBezTo>
                  <a:pt x="1685000" y="3832611"/>
                  <a:pt x="1647902" y="3830941"/>
                  <a:pt x="1611613" y="3832851"/>
                </a:cubicBezTo>
                <a:cubicBezTo>
                  <a:pt x="1533200" y="3836978"/>
                  <a:pt x="1454686" y="3838886"/>
                  <a:pt x="1376222" y="3841904"/>
                </a:cubicBezTo>
                <a:cubicBezTo>
                  <a:pt x="1349907" y="3841388"/>
                  <a:pt x="956540" y="3843452"/>
                  <a:pt x="805854" y="3823797"/>
                </a:cubicBezTo>
                <a:cubicBezTo>
                  <a:pt x="772397" y="3819433"/>
                  <a:pt x="739547" y="3811237"/>
                  <a:pt x="706266" y="3805690"/>
                </a:cubicBezTo>
                <a:cubicBezTo>
                  <a:pt x="667113" y="3799165"/>
                  <a:pt x="627803" y="3793619"/>
                  <a:pt x="588571" y="3787584"/>
                </a:cubicBezTo>
                <a:cubicBezTo>
                  <a:pt x="433177" y="3735785"/>
                  <a:pt x="581350" y="3778853"/>
                  <a:pt x="425609" y="3751370"/>
                </a:cubicBezTo>
                <a:cubicBezTo>
                  <a:pt x="230798" y="3716992"/>
                  <a:pt x="498574" y="3746481"/>
                  <a:pt x="253593" y="3724209"/>
                </a:cubicBezTo>
                <a:cubicBezTo>
                  <a:pt x="235486" y="3712138"/>
                  <a:pt x="217632" y="3699678"/>
                  <a:pt x="199272" y="3687995"/>
                </a:cubicBezTo>
                <a:cubicBezTo>
                  <a:pt x="184426" y="3678548"/>
                  <a:pt x="168421" y="3670926"/>
                  <a:pt x="154005" y="3660835"/>
                </a:cubicBezTo>
                <a:cubicBezTo>
                  <a:pt x="138174" y="3649754"/>
                  <a:pt x="124320" y="3636048"/>
                  <a:pt x="108737" y="3624621"/>
                </a:cubicBezTo>
                <a:cubicBezTo>
                  <a:pt x="79031" y="3602837"/>
                  <a:pt x="18203" y="3561247"/>
                  <a:pt x="18203" y="3561247"/>
                </a:cubicBezTo>
                <a:cubicBezTo>
                  <a:pt x="12167" y="3543140"/>
                  <a:pt x="-1264" y="3525964"/>
                  <a:pt x="96" y="3506926"/>
                </a:cubicBezTo>
                <a:cubicBezTo>
                  <a:pt x="2297" y="3476117"/>
                  <a:pt x="1149" y="3389441"/>
                  <a:pt x="18203" y="3343964"/>
                </a:cubicBezTo>
                <a:cubicBezTo>
                  <a:pt x="31282" y="3309087"/>
                  <a:pt x="46182" y="3297059"/>
                  <a:pt x="63470" y="3262483"/>
                </a:cubicBezTo>
                <a:cubicBezTo>
                  <a:pt x="107764" y="3173894"/>
                  <a:pt x="57735" y="3252978"/>
                  <a:pt x="99684" y="3190055"/>
                </a:cubicBezTo>
                <a:cubicBezTo>
                  <a:pt x="102702" y="3181001"/>
                  <a:pt x="104469" y="3171430"/>
                  <a:pt x="108737" y="3162894"/>
                </a:cubicBezTo>
                <a:cubicBezTo>
                  <a:pt x="113603" y="3153162"/>
                  <a:pt x="123403" y="3146056"/>
                  <a:pt x="126844" y="3135734"/>
                </a:cubicBezTo>
                <a:cubicBezTo>
                  <a:pt x="132649" y="3118319"/>
                  <a:pt x="132298" y="3099413"/>
                  <a:pt x="135898" y="3081413"/>
                </a:cubicBezTo>
                <a:cubicBezTo>
                  <a:pt x="143487" y="3043470"/>
                  <a:pt x="156763" y="3003274"/>
                  <a:pt x="181165" y="2972772"/>
                </a:cubicBezTo>
                <a:cubicBezTo>
                  <a:pt x="274659" y="2855903"/>
                  <a:pt x="171062" y="2981985"/>
                  <a:pt x="244539" y="2900344"/>
                </a:cubicBezTo>
                <a:cubicBezTo>
                  <a:pt x="308918" y="2828812"/>
                  <a:pt x="285784" y="2842110"/>
                  <a:pt x="362234" y="2782649"/>
                </a:cubicBezTo>
                <a:cubicBezTo>
                  <a:pt x="649800" y="2558985"/>
                  <a:pt x="277500" y="2855048"/>
                  <a:pt x="561411" y="2646847"/>
                </a:cubicBezTo>
                <a:cubicBezTo>
                  <a:pt x="620322" y="2603646"/>
                  <a:pt x="678220" y="2558890"/>
                  <a:pt x="733426" y="2511045"/>
                </a:cubicBezTo>
                <a:cubicBezTo>
                  <a:pt x="841060" y="2417762"/>
                  <a:pt x="812104" y="2426979"/>
                  <a:pt x="896389" y="2339029"/>
                </a:cubicBezTo>
                <a:cubicBezTo>
                  <a:pt x="943636" y="2289728"/>
                  <a:pt x="985678" y="2233864"/>
                  <a:pt x="1041244" y="2194174"/>
                </a:cubicBezTo>
                <a:cubicBezTo>
                  <a:pt x="1104618" y="2148907"/>
                  <a:pt x="1168821" y="2104777"/>
                  <a:pt x="1231367" y="2058372"/>
                </a:cubicBezTo>
                <a:cubicBezTo>
                  <a:pt x="1262404" y="2035344"/>
                  <a:pt x="1296049" y="2014670"/>
                  <a:pt x="1321902" y="1985944"/>
                </a:cubicBezTo>
                <a:cubicBezTo>
                  <a:pt x="1349062" y="1955766"/>
                  <a:pt x="1375615" y="1925029"/>
                  <a:pt x="1403383" y="1895409"/>
                </a:cubicBezTo>
                <a:cubicBezTo>
                  <a:pt x="1420897" y="1876728"/>
                  <a:pt x="1441883" y="1861223"/>
                  <a:pt x="1457704" y="1841088"/>
                </a:cubicBezTo>
                <a:cubicBezTo>
                  <a:pt x="1475293" y="1818702"/>
                  <a:pt x="1485889" y="1791437"/>
                  <a:pt x="1502971" y="1768661"/>
                </a:cubicBezTo>
                <a:cubicBezTo>
                  <a:pt x="1522219" y="1742997"/>
                  <a:pt x="1546525" y="1721458"/>
                  <a:pt x="1566345" y="1696233"/>
                </a:cubicBezTo>
                <a:cubicBezTo>
                  <a:pt x="1579790" y="1679121"/>
                  <a:pt x="1589502" y="1659322"/>
                  <a:pt x="1602559" y="1641912"/>
                </a:cubicBezTo>
                <a:cubicBezTo>
                  <a:pt x="1616701" y="1623056"/>
                  <a:pt x="1633684" y="1606447"/>
                  <a:pt x="1647826" y="1587591"/>
                </a:cubicBezTo>
                <a:cubicBezTo>
                  <a:pt x="1660883" y="1570182"/>
                  <a:pt x="1669710" y="1549648"/>
                  <a:pt x="1684040" y="1533271"/>
                </a:cubicBezTo>
                <a:lnTo>
                  <a:pt x="1819842" y="1397469"/>
                </a:lnTo>
                <a:cubicBezTo>
                  <a:pt x="1834931" y="1382380"/>
                  <a:pt x="1851222" y="1368403"/>
                  <a:pt x="1865110" y="1352201"/>
                </a:cubicBezTo>
                <a:cubicBezTo>
                  <a:pt x="1883217" y="1331076"/>
                  <a:pt x="1899756" y="1308501"/>
                  <a:pt x="1919430" y="1288827"/>
                </a:cubicBezTo>
                <a:cubicBezTo>
                  <a:pt x="1930100" y="1278157"/>
                  <a:pt x="1944974" y="1272337"/>
                  <a:pt x="1955644" y="1261667"/>
                </a:cubicBezTo>
                <a:cubicBezTo>
                  <a:pt x="1969308" y="1248003"/>
                  <a:pt x="1978194" y="1230063"/>
                  <a:pt x="1991858" y="1216399"/>
                </a:cubicBezTo>
                <a:cubicBezTo>
                  <a:pt x="2017151" y="1191106"/>
                  <a:pt x="2106275" y="1143397"/>
                  <a:pt x="2118607" y="1134918"/>
                </a:cubicBezTo>
                <a:cubicBezTo>
                  <a:pt x="2138029" y="1121565"/>
                  <a:pt x="2154322" y="1104121"/>
                  <a:pt x="2172927" y="1089651"/>
                </a:cubicBezTo>
                <a:cubicBezTo>
                  <a:pt x="2181516" y="1082971"/>
                  <a:pt x="2191826" y="1078625"/>
                  <a:pt x="2200088" y="1071544"/>
                </a:cubicBezTo>
                <a:cubicBezTo>
                  <a:pt x="2213050" y="1060434"/>
                  <a:pt x="2223340" y="1046440"/>
                  <a:pt x="2236302" y="1035330"/>
                </a:cubicBezTo>
                <a:cubicBezTo>
                  <a:pt x="2244563" y="1028249"/>
                  <a:pt x="2255103" y="1024189"/>
                  <a:pt x="2263462" y="1017223"/>
                </a:cubicBezTo>
                <a:cubicBezTo>
                  <a:pt x="2273298" y="1009026"/>
                  <a:pt x="2282426" y="999899"/>
                  <a:pt x="2290622" y="990063"/>
                </a:cubicBezTo>
                <a:cubicBezTo>
                  <a:pt x="2297588" y="981704"/>
                  <a:pt x="2300232" y="969699"/>
                  <a:pt x="2308729" y="962902"/>
                </a:cubicBezTo>
                <a:cubicBezTo>
                  <a:pt x="2359055" y="922641"/>
                  <a:pt x="2364269" y="923264"/>
                  <a:pt x="2408318" y="908582"/>
                </a:cubicBezTo>
                <a:cubicBezTo>
                  <a:pt x="2420389" y="899528"/>
                  <a:pt x="2431430" y="888907"/>
                  <a:pt x="2444531" y="881421"/>
                </a:cubicBezTo>
                <a:cubicBezTo>
                  <a:pt x="2452817" y="876686"/>
                  <a:pt x="2462920" y="876127"/>
                  <a:pt x="2471692" y="872368"/>
                </a:cubicBezTo>
                <a:cubicBezTo>
                  <a:pt x="2484097" y="867052"/>
                  <a:pt x="2495835" y="860297"/>
                  <a:pt x="2507906" y="854261"/>
                </a:cubicBezTo>
                <a:cubicBezTo>
                  <a:pt x="2570762" y="791404"/>
                  <a:pt x="2562226" y="825547"/>
                  <a:pt x="2562226" y="763726"/>
                </a:cubicBezTo>
              </a:path>
            </a:pathLst>
          </a:custGeom>
          <a:noFill/>
          <a:ln w="22225">
            <a:solidFill>
              <a:srgbClr val="00B050">
                <a:alpha val="3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Freeform 17"/>
          <p:cNvSpPr/>
          <p:nvPr/>
        </p:nvSpPr>
        <p:spPr>
          <a:xfrm>
            <a:off x="1692998" y="3730028"/>
            <a:ext cx="1828800" cy="254637"/>
          </a:xfrm>
          <a:custGeom>
            <a:avLst/>
            <a:gdLst>
              <a:gd name="connsiteX0" fmla="*/ 778598 w 1828800"/>
              <a:gd name="connsiteY0" fmla="*/ 208229 h 254637"/>
              <a:gd name="connsiteX1" fmla="*/ 45267 w 1828800"/>
              <a:gd name="connsiteY1" fmla="*/ 199176 h 254637"/>
              <a:gd name="connsiteX2" fmla="*/ 18107 w 1828800"/>
              <a:gd name="connsiteY2" fmla="*/ 190122 h 254637"/>
              <a:gd name="connsiteX3" fmla="*/ 0 w 1828800"/>
              <a:gd name="connsiteY3" fmla="*/ 135802 h 254637"/>
              <a:gd name="connsiteX4" fmla="*/ 27160 w 1828800"/>
              <a:gd name="connsiteY4" fmla="*/ 63374 h 254637"/>
              <a:gd name="connsiteX5" fmla="*/ 108642 w 1828800"/>
              <a:gd name="connsiteY5" fmla="*/ 27160 h 254637"/>
              <a:gd name="connsiteX6" fmla="*/ 217283 w 1828800"/>
              <a:gd name="connsiteY6" fmla="*/ 9053 h 254637"/>
              <a:gd name="connsiteX7" fmla="*/ 253497 w 1828800"/>
              <a:gd name="connsiteY7" fmla="*/ 0 h 254637"/>
              <a:gd name="connsiteX8" fmla="*/ 1086416 w 1828800"/>
              <a:gd name="connsiteY8" fmla="*/ 9053 h 254637"/>
              <a:gd name="connsiteX9" fmla="*/ 1593410 w 1828800"/>
              <a:gd name="connsiteY9" fmla="*/ 27160 h 254637"/>
              <a:gd name="connsiteX10" fmla="*/ 1674891 w 1828800"/>
              <a:gd name="connsiteY10" fmla="*/ 45267 h 254637"/>
              <a:gd name="connsiteX11" fmla="*/ 1702052 w 1828800"/>
              <a:gd name="connsiteY11" fmla="*/ 54321 h 254637"/>
              <a:gd name="connsiteX12" fmla="*/ 1765426 w 1828800"/>
              <a:gd name="connsiteY12" fmla="*/ 72427 h 254637"/>
              <a:gd name="connsiteX13" fmla="*/ 1801640 w 1828800"/>
              <a:gd name="connsiteY13" fmla="*/ 99588 h 254637"/>
              <a:gd name="connsiteX14" fmla="*/ 1828800 w 1828800"/>
              <a:gd name="connsiteY14" fmla="*/ 153909 h 254637"/>
              <a:gd name="connsiteX15" fmla="*/ 1801640 w 1828800"/>
              <a:gd name="connsiteY15" fmla="*/ 172016 h 254637"/>
              <a:gd name="connsiteX16" fmla="*/ 1729212 w 1828800"/>
              <a:gd name="connsiteY16" fmla="*/ 190122 h 254637"/>
              <a:gd name="connsiteX17" fmla="*/ 1702052 w 1828800"/>
              <a:gd name="connsiteY17" fmla="*/ 199176 h 254637"/>
              <a:gd name="connsiteX18" fmla="*/ 1584356 w 1828800"/>
              <a:gd name="connsiteY18" fmla="*/ 217283 h 254637"/>
              <a:gd name="connsiteX19" fmla="*/ 1403287 w 1828800"/>
              <a:gd name="connsiteY19" fmla="*/ 235390 h 254637"/>
              <a:gd name="connsiteX20" fmla="*/ 1240325 w 1828800"/>
              <a:gd name="connsiteY20" fmla="*/ 253497 h 254637"/>
              <a:gd name="connsiteX21" fmla="*/ 724277 w 1828800"/>
              <a:gd name="connsiteY21" fmla="*/ 253497 h 254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800" h="254637">
                <a:moveTo>
                  <a:pt x="778598" y="208229"/>
                </a:moveTo>
                <a:lnTo>
                  <a:pt x="45267" y="199176"/>
                </a:lnTo>
                <a:cubicBezTo>
                  <a:pt x="35727" y="198949"/>
                  <a:pt x="23654" y="197888"/>
                  <a:pt x="18107" y="190122"/>
                </a:cubicBezTo>
                <a:cubicBezTo>
                  <a:pt x="7013" y="174591"/>
                  <a:pt x="0" y="135802"/>
                  <a:pt x="0" y="135802"/>
                </a:cubicBezTo>
                <a:cubicBezTo>
                  <a:pt x="6477" y="103413"/>
                  <a:pt x="3847" y="86686"/>
                  <a:pt x="27160" y="63374"/>
                </a:cubicBezTo>
                <a:cubicBezTo>
                  <a:pt x="46977" y="43557"/>
                  <a:pt x="84737" y="33136"/>
                  <a:pt x="108642" y="27160"/>
                </a:cubicBezTo>
                <a:cubicBezTo>
                  <a:pt x="190134" y="6788"/>
                  <a:pt x="90125" y="30246"/>
                  <a:pt x="217283" y="9053"/>
                </a:cubicBezTo>
                <a:cubicBezTo>
                  <a:pt x="229557" y="7007"/>
                  <a:pt x="241426" y="3018"/>
                  <a:pt x="253497" y="0"/>
                </a:cubicBezTo>
                <a:lnTo>
                  <a:pt x="1086416" y="9053"/>
                </a:lnTo>
                <a:cubicBezTo>
                  <a:pt x="1257602" y="11499"/>
                  <a:pt x="1425528" y="1332"/>
                  <a:pt x="1593410" y="27160"/>
                </a:cubicBezTo>
                <a:cubicBezTo>
                  <a:pt x="1613623" y="30270"/>
                  <a:pt x="1653874" y="39262"/>
                  <a:pt x="1674891" y="45267"/>
                </a:cubicBezTo>
                <a:cubicBezTo>
                  <a:pt x="1684067" y="47889"/>
                  <a:pt x="1692876" y="51699"/>
                  <a:pt x="1702052" y="54321"/>
                </a:cubicBezTo>
                <a:cubicBezTo>
                  <a:pt x="1781655" y="77065"/>
                  <a:pt x="1700282" y="50714"/>
                  <a:pt x="1765426" y="72427"/>
                </a:cubicBezTo>
                <a:cubicBezTo>
                  <a:pt x="1777497" y="81481"/>
                  <a:pt x="1790970" y="88918"/>
                  <a:pt x="1801640" y="99588"/>
                </a:cubicBezTo>
                <a:cubicBezTo>
                  <a:pt x="1819192" y="117140"/>
                  <a:pt x="1821437" y="131817"/>
                  <a:pt x="1828800" y="153909"/>
                </a:cubicBezTo>
                <a:cubicBezTo>
                  <a:pt x="1819747" y="159945"/>
                  <a:pt x="1811372" y="167150"/>
                  <a:pt x="1801640" y="172016"/>
                </a:cubicBezTo>
                <a:cubicBezTo>
                  <a:pt x="1780947" y="182362"/>
                  <a:pt x="1749870" y="184957"/>
                  <a:pt x="1729212" y="190122"/>
                </a:cubicBezTo>
                <a:cubicBezTo>
                  <a:pt x="1719954" y="192437"/>
                  <a:pt x="1711310" y="196861"/>
                  <a:pt x="1702052" y="199176"/>
                </a:cubicBezTo>
                <a:cubicBezTo>
                  <a:pt x="1662131" y="209156"/>
                  <a:pt x="1625876" y="212398"/>
                  <a:pt x="1584356" y="217283"/>
                </a:cubicBezTo>
                <a:cubicBezTo>
                  <a:pt x="1409836" y="237815"/>
                  <a:pt x="1603166" y="214350"/>
                  <a:pt x="1403287" y="235390"/>
                </a:cubicBezTo>
                <a:cubicBezTo>
                  <a:pt x="1365068" y="239413"/>
                  <a:pt x="1274913" y="252981"/>
                  <a:pt x="1240325" y="253497"/>
                </a:cubicBezTo>
                <a:cubicBezTo>
                  <a:pt x="1068328" y="256064"/>
                  <a:pt x="896293" y="253497"/>
                  <a:pt x="724277" y="253497"/>
                </a:cubicBezTo>
              </a:path>
            </a:pathLst>
          </a:custGeom>
          <a:noFill/>
          <a:ln w="12700">
            <a:solidFill>
              <a:srgbClr val="00B050">
                <a:alpha val="6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893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Modules and Packages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767120" y="4879818"/>
            <a:ext cx="8020813" cy="1809148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r>
              <a:rPr lang="en-US" dirty="0"/>
              <a:t>	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843785" y="1622817"/>
            <a:ext cx="8020813" cy="2279227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solidFill>
                  <a:srgbClr val="0070C0"/>
                </a:solidFill>
                <a:latin typeface="Questrial" panose="020B0604020202020204" charset="0"/>
              </a:rPr>
              <a:t>Module</a:t>
            </a:r>
            <a:r>
              <a:rPr lang="en-US" sz="2600" dirty="0" smtClean="0">
                <a:latin typeface="Questrial" panose="020B0604020202020204" charset="0"/>
              </a:rPr>
              <a:t> – Is a code library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In Node, files &amp; modules are in 1-to-1 relationship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 smtClean="0">
                <a:latin typeface="Questrial" panose="020B0604020202020204" charset="0"/>
              </a:rPr>
              <a:t>e.g.  foo.js loads module ./goo.js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solidFill>
                  <a:srgbClr val="0070C0"/>
                </a:solidFill>
                <a:latin typeface="Questrial" panose="020B0604020202020204" charset="0"/>
              </a:rPr>
              <a:t>Package</a:t>
            </a:r>
            <a:r>
              <a:rPr lang="en-US" sz="2600" dirty="0" smtClean="0">
                <a:latin typeface="Questrial" panose="020B0604020202020204" charset="0"/>
              </a:rPr>
              <a:t> - one or more modules packaged together</a:t>
            </a:r>
          </a:p>
        </p:txBody>
      </p:sp>
    </p:spTree>
    <p:extLst>
      <p:ext uri="{BB962C8B-B14F-4D97-AF65-F5344CB8AC3E}">
        <p14:creationId xmlns:p14="http://schemas.microsoft.com/office/powerpoint/2010/main" val="37488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Modules and Packages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5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5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67" y="2309947"/>
            <a:ext cx="6763350" cy="43790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8696" y="1817505"/>
            <a:ext cx="67835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Our app uses packages as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64339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Dependencies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6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6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691385" y="1524736"/>
            <a:ext cx="8020813" cy="1625870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Also are packages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Must be installed with our current package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May have different versions under different </a:t>
            </a:r>
            <a:r>
              <a:rPr lang="en-US" sz="2600" dirty="0" err="1">
                <a:latin typeface="Questrial" panose="020B0604020202020204" charset="0"/>
              </a:rPr>
              <a:t>pckgs</a:t>
            </a:r>
            <a:endParaRPr lang="en-US" sz="2600" dirty="0">
              <a:latin typeface="Questrial" panose="020B0604020202020204" charset="0"/>
            </a:endParaRPr>
          </a:p>
        </p:txBody>
      </p:sp>
      <p:sp>
        <p:nvSpPr>
          <p:cNvPr id="10" name="Shape 190"/>
          <p:cNvSpPr txBox="1"/>
          <p:nvPr/>
        </p:nvSpPr>
        <p:spPr>
          <a:xfrm>
            <a:off x="962974" y="3188308"/>
            <a:ext cx="3862523" cy="2669284"/>
          </a:xfrm>
          <a:prstGeom prst="rect">
            <a:avLst/>
          </a:prstGeom>
          <a:solidFill>
            <a:schemeClr val="bg1"/>
          </a:solidFill>
          <a:ln w="198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119379" marR="114935" lvl="0" indent="-5079">
              <a:buSzPct val="25000"/>
            </a:pPr>
            <a:r>
              <a:rPr lang="en-US" dirty="0" smtClean="0"/>
              <a:t>		</a:t>
            </a:r>
          </a:p>
          <a:p>
            <a:pPr marL="119379" marR="114935" lvl="0" indent="-5079">
              <a:buSzPct val="25000"/>
            </a:pPr>
            <a:r>
              <a:rPr lang="en-US" dirty="0"/>
              <a:t>	</a:t>
            </a:r>
            <a:r>
              <a:rPr lang="en-US" dirty="0">
                <a:latin typeface="Questrial" panose="020B0604020202020204" charset="0"/>
              </a:rPr>
              <a:t> </a:t>
            </a:r>
            <a:r>
              <a:rPr lang="en-US" dirty="0" smtClean="0">
                <a:latin typeface="Questrial" panose="020B0604020202020204" charset="0"/>
              </a:rPr>
              <a:t>         </a:t>
            </a:r>
            <a:r>
              <a:rPr lang="en-US" sz="2000" dirty="0" smtClean="0">
                <a:latin typeface="Questrial" panose="020B0604020202020204" charset="0"/>
              </a:rPr>
              <a:t>app</a:t>
            </a:r>
          </a:p>
          <a:p>
            <a:pPr marL="119379" marR="114935" lvl="0" indent="-5079">
              <a:buSzPct val="25000"/>
            </a:pPr>
            <a:r>
              <a:rPr lang="en-US" sz="2000" dirty="0" smtClean="0">
                <a:latin typeface="Questrial" panose="020B0604020202020204" charset="0"/>
              </a:rPr>
              <a:t>         ├──foo </a:t>
            </a:r>
          </a:p>
          <a:p>
            <a:pPr marL="119379" marR="114935" lvl="0" indent="-5079">
              <a:buSzPct val="25000"/>
            </a:pPr>
            <a:r>
              <a:rPr lang="en-US" sz="2000" dirty="0">
                <a:latin typeface="Questrial" panose="020B0604020202020204" charset="0"/>
              </a:rPr>
              <a:t>	         </a:t>
            </a:r>
            <a:r>
              <a:rPr lang="he-IL" sz="2000" dirty="0"/>
              <a:t>│</a:t>
            </a:r>
            <a:r>
              <a:rPr lang="en-US" sz="2000" dirty="0"/>
              <a:t> </a:t>
            </a:r>
            <a:r>
              <a:rPr lang="he-IL" sz="2000" dirty="0" smtClean="0"/>
              <a:t> </a:t>
            </a:r>
            <a:r>
              <a:rPr lang="en-US" sz="2000" dirty="0" smtClean="0"/>
              <a:t>  </a:t>
            </a:r>
            <a:r>
              <a:rPr lang="en-US" sz="2000" dirty="0" smtClean="0">
                <a:latin typeface="Questrial" panose="020B0604020202020204" charset="0"/>
              </a:rPr>
              <a:t>├── </a:t>
            </a:r>
            <a:r>
              <a:rPr lang="en-US" sz="2000" dirty="0">
                <a:solidFill>
                  <a:srgbClr val="0070C0"/>
                </a:solidFill>
                <a:latin typeface="Questrial" panose="020B0604020202020204" charset="0"/>
              </a:rPr>
              <a:t>hello ^</a:t>
            </a:r>
            <a:r>
              <a:rPr lang="en-US" sz="2000" dirty="0" smtClean="0">
                <a:solidFill>
                  <a:srgbClr val="0070C0"/>
                </a:solidFill>
                <a:latin typeface="Questrial" panose="020B0604020202020204" charset="0"/>
              </a:rPr>
              <a:t>0.7.2 </a:t>
            </a:r>
          </a:p>
          <a:p>
            <a:pPr marL="119379" marR="114935" lvl="0" indent="-5079">
              <a:buSzPct val="25000"/>
            </a:pPr>
            <a:r>
              <a:rPr lang="en-US" sz="2000" dirty="0" smtClean="0">
                <a:latin typeface="Questrial" panose="020B0604020202020204" charset="0"/>
              </a:rPr>
              <a:t>	         </a:t>
            </a:r>
            <a:r>
              <a:rPr lang="he-IL" sz="2000" dirty="0" smtClean="0"/>
              <a:t>│</a:t>
            </a:r>
            <a:r>
              <a:rPr lang="en-US" sz="2000" dirty="0" smtClean="0"/>
              <a:t> </a:t>
            </a:r>
            <a:r>
              <a:rPr lang="en-US" sz="2000" dirty="0">
                <a:latin typeface="Questrial" panose="020B0604020202020204" charset="0"/>
              </a:rPr>
              <a:t> </a:t>
            </a:r>
            <a:r>
              <a:rPr lang="en-US" sz="2000" dirty="0" smtClean="0">
                <a:latin typeface="Questrial" panose="020B0604020202020204" charset="0"/>
              </a:rPr>
              <a:t>   └── </a:t>
            </a:r>
            <a:r>
              <a:rPr lang="en-US" sz="2000" dirty="0">
                <a:latin typeface="Questrial" panose="020B0604020202020204" charset="0"/>
              </a:rPr>
              <a:t>world ^1.0.7 </a:t>
            </a:r>
            <a:endParaRPr lang="en-US" sz="2000" dirty="0" smtClean="0">
              <a:latin typeface="Questrial" panose="020B0604020202020204" charset="0"/>
            </a:endParaRPr>
          </a:p>
          <a:p>
            <a:pPr marL="119379" marR="114935" lvl="0" indent="-5079">
              <a:buSzPct val="25000"/>
            </a:pPr>
            <a:r>
              <a:rPr lang="en-US" sz="2000" dirty="0">
                <a:latin typeface="Questrial" panose="020B0604020202020204" charset="0"/>
              </a:rPr>
              <a:t> </a:t>
            </a:r>
            <a:r>
              <a:rPr lang="en-US" sz="2000" dirty="0" smtClean="0">
                <a:latin typeface="Questrial" panose="020B0604020202020204" charset="0"/>
              </a:rPr>
              <a:t>        └── bar </a:t>
            </a:r>
          </a:p>
          <a:p>
            <a:pPr marL="119379" marR="114935" lvl="0" indent="-5079">
              <a:buSzPct val="25000"/>
            </a:pPr>
            <a:r>
              <a:rPr lang="en-US" sz="2000" dirty="0" smtClean="0">
                <a:latin typeface="Questrial" panose="020B0604020202020204" charset="0"/>
              </a:rPr>
              <a:t>       	├── </a:t>
            </a:r>
            <a:r>
              <a:rPr lang="en-US" sz="2000" dirty="0">
                <a:solidFill>
                  <a:srgbClr val="0070C0"/>
                </a:solidFill>
                <a:latin typeface="Questrial" panose="020B0604020202020204" charset="0"/>
              </a:rPr>
              <a:t>hello </a:t>
            </a:r>
            <a:r>
              <a:rPr lang="en-US" sz="2000" dirty="0" smtClean="0">
                <a:solidFill>
                  <a:srgbClr val="0070C0"/>
                </a:solidFill>
                <a:latin typeface="Questrial" panose="020B0604020202020204" charset="0"/>
              </a:rPr>
              <a:t>^1.0.8 </a:t>
            </a:r>
          </a:p>
          <a:p>
            <a:pPr marL="119379" marR="114935" lvl="0" indent="-5079">
              <a:buSzPct val="25000"/>
            </a:pPr>
            <a:r>
              <a:rPr lang="en-US" sz="2000" dirty="0">
                <a:latin typeface="Questrial" panose="020B0604020202020204" charset="0"/>
              </a:rPr>
              <a:t>	</a:t>
            </a:r>
            <a:r>
              <a:rPr lang="en-US" sz="2000" dirty="0" smtClean="0">
                <a:latin typeface="Questrial" panose="020B0604020202020204" charset="0"/>
              </a:rPr>
              <a:t>	└── </a:t>
            </a:r>
            <a:r>
              <a:rPr lang="en-US" sz="2000" dirty="0">
                <a:latin typeface="Questrial" panose="020B0604020202020204" charset="0"/>
              </a:rPr>
              <a:t>goodbye ^3.4.0</a:t>
            </a:r>
          </a:p>
        </p:txBody>
      </p:sp>
    </p:spTree>
    <p:extLst>
      <p:ext uri="{BB962C8B-B14F-4D97-AF65-F5344CB8AC3E}">
        <p14:creationId xmlns:p14="http://schemas.microsoft.com/office/powerpoint/2010/main" val="177742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Dependencies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7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7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691385" y="1524736"/>
            <a:ext cx="8020813" cy="1625870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Which version should be installed?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Managing &amp; Updating packages is no easy task.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810" y="3326587"/>
            <a:ext cx="4517800" cy="296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Dev-Dependencies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8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8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691385" y="1524736"/>
            <a:ext cx="8020813" cy="4441498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Case of scenario – publishing your app.</a:t>
            </a:r>
            <a:endParaRPr lang="en-US" sz="2600" dirty="0">
              <a:latin typeface="Questrial" panose="020B0604020202020204" charset="0"/>
            </a:endParaRP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Some dependencies are installed for </a:t>
            </a:r>
            <a:r>
              <a:rPr lang="en-US" sz="2600" dirty="0">
                <a:latin typeface="Questrial" panose="020B0604020202020204" charset="0"/>
              </a:rPr>
              <a:t>development 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 smtClean="0">
                <a:latin typeface="Questrial" panose="020B0604020202020204" charset="0"/>
              </a:rPr>
              <a:t>Typescript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 smtClean="0">
                <a:latin typeface="Questrial" panose="020B0604020202020204" charset="0"/>
              </a:rPr>
              <a:t>Testing harnesses (jest)</a:t>
            </a: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No </a:t>
            </a:r>
            <a:r>
              <a:rPr lang="en-US" sz="2600" dirty="0">
                <a:latin typeface="Questrial" panose="020B0604020202020204" charset="0"/>
              </a:rPr>
              <a:t>need for them in your production package </a:t>
            </a:r>
            <a:endParaRPr lang="en-US" sz="2600" dirty="0" smtClean="0">
              <a:latin typeface="Questrial" panose="020B0604020202020204" charset="0"/>
            </a:endParaRP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These qualify as </a:t>
            </a:r>
            <a:r>
              <a:rPr lang="en-US" sz="2600" dirty="0" smtClean="0">
                <a:solidFill>
                  <a:srgbClr val="0070C0"/>
                </a:solidFill>
                <a:latin typeface="Questrial" panose="020B0604020202020204" charset="0"/>
              </a:rPr>
              <a:t>dev-dependencies</a:t>
            </a: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err="1">
                <a:solidFill>
                  <a:srgbClr val="FF0000"/>
                </a:solidFill>
                <a:latin typeface="Questrial" panose="020B0604020202020204" charset="0"/>
              </a:rPr>
              <a:t>n</a:t>
            </a:r>
            <a:r>
              <a:rPr lang="en-US" sz="2600" dirty="0" err="1" smtClean="0">
                <a:solidFill>
                  <a:srgbClr val="FF0000"/>
                </a:solidFill>
                <a:latin typeface="Questrial" panose="020B0604020202020204" charset="0"/>
              </a:rPr>
              <a:t>pm</a:t>
            </a:r>
            <a:r>
              <a:rPr lang="en-US" sz="2600" dirty="0" smtClean="0">
                <a:solidFill>
                  <a:srgbClr val="FF0000"/>
                </a:solidFill>
                <a:latin typeface="Questrial" panose="020B0604020202020204" charset="0"/>
              </a:rPr>
              <a:t> install </a:t>
            </a:r>
            <a:r>
              <a:rPr lang="en-US" sz="2600" dirty="0" smtClean="0">
                <a:latin typeface="Questrial" panose="020B0604020202020204" charset="0"/>
              </a:rPr>
              <a:t>installs both dependency types</a:t>
            </a:r>
            <a:endParaRPr lang="en-US" sz="2600" dirty="0">
              <a:solidFill>
                <a:srgbClr val="FF0000"/>
              </a:solidFill>
              <a:latin typeface="Questrial" panose="020B0604020202020204" charset="0"/>
            </a:endParaRP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Use </a:t>
            </a:r>
            <a:r>
              <a:rPr lang="en-US" sz="2600" dirty="0" err="1" smtClean="0">
                <a:solidFill>
                  <a:srgbClr val="FF0000"/>
                </a:solidFill>
                <a:latin typeface="Questrial" panose="020B0604020202020204" charset="0"/>
              </a:rPr>
              <a:t>npm</a:t>
            </a:r>
            <a:r>
              <a:rPr lang="en-US" sz="2600" dirty="0" smtClean="0">
                <a:solidFill>
                  <a:srgbClr val="FF0000"/>
                </a:solidFill>
                <a:latin typeface="Questrial" panose="020B0604020202020204" charset="0"/>
              </a:rPr>
              <a:t> install </a:t>
            </a:r>
            <a:r>
              <a:rPr lang="en-US" sz="2600" dirty="0" smtClean="0">
                <a:solidFill>
                  <a:srgbClr val="FF0000"/>
                </a:solidFill>
                <a:latin typeface="+mn-lt"/>
              </a:rPr>
              <a:t>--</a:t>
            </a:r>
            <a:r>
              <a:rPr lang="en-US" sz="2600" dirty="0" smtClean="0">
                <a:solidFill>
                  <a:srgbClr val="FF0000"/>
                </a:solidFill>
                <a:latin typeface="Questrial" panose="020B0604020202020204" charset="0"/>
              </a:rPr>
              <a:t>only=production </a:t>
            </a:r>
            <a:r>
              <a:rPr lang="en-US" sz="2600" dirty="0" smtClean="0">
                <a:latin typeface="Questrial" panose="020B0604020202020204" charset="0"/>
              </a:rPr>
              <a:t>for dependencies only</a:t>
            </a:r>
            <a:endParaRPr lang="en-US" sz="2600" dirty="0" smtClean="0">
              <a:latin typeface="Questrial" panose="020B0604020202020204" charset="0"/>
            </a:endParaRPr>
          </a:p>
          <a:p>
            <a:pPr marL="368300" lvl="1">
              <a:spcBef>
                <a:spcPts val="625"/>
              </a:spcBef>
              <a:buClr>
                <a:srgbClr val="93B6D2"/>
              </a:buClr>
              <a:buSzPct val="69230"/>
            </a:pP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3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Peer-Dependencies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9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9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691385" y="1524735"/>
            <a:ext cx="8020813" cy="5066187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Case </a:t>
            </a:r>
            <a:r>
              <a:rPr lang="en-US" sz="2600" dirty="0" smtClean="0">
                <a:latin typeface="Questrial" panose="020B0604020202020204" charset="0"/>
              </a:rPr>
              <a:t>scenarios </a:t>
            </a:r>
            <a:r>
              <a:rPr lang="en-US" sz="2600" dirty="0" smtClean="0">
                <a:latin typeface="Questrial" panose="020B0604020202020204" charset="0"/>
              </a:rPr>
              <a:t>– </a:t>
            </a:r>
            <a:r>
              <a:rPr lang="en-US" sz="2600" dirty="0" smtClean="0">
                <a:latin typeface="Questrial" panose="020B0604020202020204" charset="0"/>
              </a:rPr>
              <a:t>plugins, components.</a:t>
            </a: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May </a:t>
            </a:r>
            <a:r>
              <a:rPr lang="en-US" sz="2600" dirty="0" smtClean="0">
                <a:latin typeface="Questrial" panose="020B0604020202020204" charset="0"/>
              </a:rPr>
              <a:t>have </a:t>
            </a:r>
            <a:r>
              <a:rPr lang="en-US" sz="2600" dirty="0">
                <a:latin typeface="Questrial" panose="020B0604020202020204" charset="0"/>
              </a:rPr>
              <a:t>dependencies their host </a:t>
            </a:r>
            <a:r>
              <a:rPr lang="en-US" sz="2600" dirty="0" smtClean="0">
                <a:latin typeface="Questrial" panose="020B0604020202020204" charset="0"/>
              </a:rPr>
              <a:t>also has</a:t>
            </a:r>
            <a:endParaRPr lang="en-US" sz="2600" dirty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 smtClean="0">
                <a:latin typeface="Questrial" panose="020B0604020202020204" charset="0"/>
              </a:rPr>
              <a:t>Plugin cannot know about them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 smtClean="0">
                <a:latin typeface="Questrial" panose="020B0604020202020204" charset="0"/>
              </a:rPr>
              <a:t>Installing them both at the plugin and host may cause problems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 smtClean="0">
                <a:latin typeface="Questrial" panose="020B0604020202020204" charset="0"/>
              </a:rPr>
              <a:t>Example – React component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 smtClean="0">
                <a:latin typeface="Questrial" panose="020B0604020202020204" charset="0"/>
              </a:rPr>
              <a:t>React requires that only 1 instant runs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 smtClean="0">
                <a:latin typeface="Questrial" panose="020B0604020202020204" charset="0"/>
              </a:rPr>
              <a:t>Without PD, 2 instances will run, causing errors</a:t>
            </a:r>
            <a:endParaRPr lang="en-US" sz="2400" dirty="0">
              <a:latin typeface="Questrial" panose="020B0604020202020204" charset="0"/>
            </a:endParaRP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PD </a:t>
            </a:r>
            <a:r>
              <a:rPr lang="en-US" sz="2600" dirty="0">
                <a:latin typeface="Questrial" panose="020B0604020202020204" charset="0"/>
              </a:rPr>
              <a:t>is manually </a:t>
            </a:r>
            <a:r>
              <a:rPr lang="en-US" sz="2600" dirty="0" smtClean="0">
                <a:latin typeface="Questrial" panose="020B0604020202020204" charset="0"/>
              </a:rPr>
              <a:t>written </a:t>
            </a:r>
            <a:r>
              <a:rPr lang="en-US" sz="2600" dirty="0" smtClean="0">
                <a:latin typeface="Questrial" panose="020B0604020202020204" charset="0"/>
              </a:rPr>
              <a:t>in </a:t>
            </a:r>
            <a:r>
              <a:rPr lang="en-US" sz="2600" dirty="0" err="1" smtClean="0">
                <a:latin typeface="Questrial" panose="020B0604020202020204" charset="0"/>
              </a:rPr>
              <a:t>package.json</a:t>
            </a:r>
            <a:endParaRPr lang="en-US" sz="2600" dirty="0">
              <a:latin typeface="Questrial" panose="020B0604020202020204" charset="0"/>
            </a:endParaRP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400" dirty="0">
                <a:latin typeface="Questrial" panose="020B0604020202020204" charset="0"/>
              </a:rPr>
              <a:t>PDs </a:t>
            </a:r>
            <a:r>
              <a:rPr lang="en-US" sz="2400" dirty="0" smtClean="0">
                <a:latin typeface="Questrial" panose="020B0604020202020204" charset="0"/>
              </a:rPr>
              <a:t>don’t </a:t>
            </a:r>
            <a:r>
              <a:rPr lang="en-US" sz="2400" dirty="0" smtClean="0">
                <a:latin typeface="Questrial" panose="020B0604020202020204" charset="0"/>
              </a:rPr>
              <a:t>install directly into local </a:t>
            </a:r>
            <a:r>
              <a:rPr lang="en-US" sz="2400" dirty="0" err="1" smtClean="0">
                <a:latin typeface="Questrial" panose="020B0604020202020204" charset="0"/>
              </a:rPr>
              <a:t>node</a:t>
            </a:r>
            <a:r>
              <a:rPr lang="en-US" sz="2400" dirty="0" err="1" smtClean="0">
                <a:latin typeface="+mj-lt"/>
              </a:rPr>
              <a:t>_</a:t>
            </a:r>
            <a:r>
              <a:rPr lang="en-US" sz="2400" dirty="0" err="1" smtClean="0">
                <a:latin typeface="Questrial" panose="020B0604020202020204" charset="0"/>
              </a:rPr>
              <a:t>modules</a:t>
            </a:r>
            <a:endParaRPr lang="en-US" sz="2400" dirty="0" smtClean="0">
              <a:latin typeface="Questrial" panose="020B0604020202020204" charset="0"/>
            </a:endParaRPr>
          </a:p>
          <a:p>
            <a:pPr marL="368300" lvl="1">
              <a:spcBef>
                <a:spcPts val="625"/>
              </a:spcBef>
              <a:buClr>
                <a:srgbClr val="93B6D2"/>
              </a:buClr>
              <a:buSzPct val="69230"/>
            </a:pPr>
            <a:r>
              <a:rPr lang="en-US" sz="2600" dirty="0" err="1" smtClean="0">
                <a:latin typeface="Questrial" panose="020B0604020202020204" charset="0"/>
              </a:rPr>
              <a:t>npm</a:t>
            </a:r>
            <a:r>
              <a:rPr lang="en-US" sz="2600" dirty="0" smtClean="0">
                <a:latin typeface="Questrial" panose="020B0604020202020204" charset="0"/>
              </a:rPr>
              <a:t> will warn if host doesn’t have the dependency</a:t>
            </a: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9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1486</Words>
  <Application>Microsoft Office PowerPoint</Application>
  <PresentationFormat>On-screen Show (4:3)</PresentationFormat>
  <Paragraphs>392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 Unicode MS</vt:lpstr>
      <vt:lpstr>Wingdings</vt:lpstr>
      <vt:lpstr>Calibri</vt:lpstr>
      <vt:lpstr>Arial</vt:lpstr>
      <vt:lpstr>Noto Sans Symbols</vt:lpstr>
      <vt:lpstr>Questrial</vt:lpstr>
      <vt:lpstr>Courier New</vt:lpstr>
      <vt:lpstr>Office Theme</vt:lpstr>
      <vt:lpstr>PowerPoint Presentation</vt:lpstr>
      <vt:lpstr>Objectives</vt:lpstr>
      <vt:lpstr>Motivation</vt:lpstr>
      <vt:lpstr>Modules and Packages</vt:lpstr>
      <vt:lpstr>Modules and Packages</vt:lpstr>
      <vt:lpstr>Dependencies</vt:lpstr>
      <vt:lpstr>Dependencies</vt:lpstr>
      <vt:lpstr>Dev-Dependencies</vt:lpstr>
      <vt:lpstr>Peer-Dependencies</vt:lpstr>
      <vt:lpstr>package.json</vt:lpstr>
      <vt:lpstr>package.json properties</vt:lpstr>
      <vt:lpstr>node_modules folders</vt:lpstr>
      <vt:lpstr>Package managers</vt:lpstr>
      <vt:lpstr>npm - intro</vt:lpstr>
      <vt:lpstr>npm – versioning rules</vt:lpstr>
      <vt:lpstr>npm – versioning rules</vt:lpstr>
      <vt:lpstr>npm commands</vt:lpstr>
      <vt:lpstr>npm commands</vt:lpstr>
      <vt:lpstr>npm commands</vt:lpstr>
      <vt:lpstr>npm commands</vt:lpstr>
      <vt:lpstr>npm commands</vt:lpstr>
      <vt:lpstr>npm – lock files</vt:lpstr>
      <vt:lpstr>npm – lock files</vt:lpstr>
      <vt:lpstr>npm – configuring</vt:lpstr>
      <vt:lpstr>npm – configuring</vt:lpstr>
      <vt:lpstr>yarn</vt:lpstr>
      <vt:lpstr>yarn</vt:lpstr>
      <vt:lpstr>Package Resolution at runtime</vt:lpstr>
      <vt:lpstr>Package Resolution at runtime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</dc:creator>
  <cp:lastModifiedBy>Alon</cp:lastModifiedBy>
  <cp:revision>123</cp:revision>
  <dcterms:modified xsi:type="dcterms:W3CDTF">2017-11-09T12:58:28Z</dcterms:modified>
</cp:coreProperties>
</file>