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13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43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notesSlides/notesSlide126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40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9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6"/>
  </p:notesMasterIdLst>
  <p:handoutMasterIdLst>
    <p:handoutMasterId r:id="rId1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1756" autoAdjust="0"/>
  </p:normalViewPr>
  <p:slideViewPr>
    <p:cSldViewPr>
      <p:cViewPr>
        <p:scale>
          <a:sx n="69" d="100"/>
          <a:sy n="69" d="100"/>
        </p:scale>
        <p:origin x="-2046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E2278-943C-4AF4-B9C2-8A86BDC1354E}" type="datetimeFigureOut">
              <a:rPr lang="en-US" smtClean="0"/>
              <a:pPr/>
              <a:t>31/12/2015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9371-E3FB-46A9-BA41-74992F78C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B5025D-C8DA-4BF1-B284-C06806CA2C9E}" type="datetimeFigureOut">
              <a:rPr lang="he-IL" smtClean="0"/>
              <a:pPr/>
              <a:t>י"ט/טבת/תשע"ו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B62DB04-FF3B-4465-B743-5848C3B8EDBE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de1.codebyz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120</a:t>
            </a:fld>
            <a:endParaRPr lang="he-IL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121</a:t>
            </a:fld>
            <a:endParaRPr lang="he-IL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122</a:t>
            </a:fld>
            <a:endParaRPr lang="he-IL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123</a:t>
            </a:fld>
            <a:endParaRPr lang="he-IL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124</a:t>
            </a:fld>
            <a:endParaRPr lang="he-IL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125</a:t>
            </a:fld>
            <a:endParaRPr lang="he-IL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126</a:t>
            </a:fld>
            <a:endParaRPr lang="he-IL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127</a:t>
            </a:fld>
            <a:endParaRPr lang="he-IL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http://socket.io/docs/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128</a:t>
            </a:fld>
            <a:endParaRPr lang="he-IL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129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130</a:t>
            </a:fld>
            <a:endParaRPr lang="he-IL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131</a:t>
            </a:fld>
            <a:endParaRPr lang="he-IL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132</a:t>
            </a:fld>
            <a:endParaRPr lang="he-IL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133</a:t>
            </a:fld>
            <a:endParaRPr lang="he-IL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134</a:t>
            </a:fld>
            <a:endParaRPr lang="he-IL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135</a:t>
            </a:fld>
            <a:endParaRPr lang="he-IL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136</a:t>
            </a:fld>
            <a:endParaRPr lang="he-IL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137</a:t>
            </a:fld>
            <a:endParaRPr lang="he-IL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138</a:t>
            </a:fld>
            <a:endParaRPr lang="he-IL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139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http://blog.nodejs.org/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140</a:t>
            </a:fld>
            <a:endParaRPr lang="he-IL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http://en.wikipedia.org/wiki/Web_application_framework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141</a:t>
            </a:fld>
            <a:endParaRPr lang="he-IL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http://en.wikipedia.org/wiki/Web_application_framework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142</a:t>
            </a:fld>
            <a:endParaRPr lang="he-IL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143</a:t>
            </a:fld>
            <a:endParaRPr lang="he-IL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144</a:t>
            </a:fld>
            <a:endParaRPr lang="he-IL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145</a:t>
            </a:fld>
            <a:endParaRPr lang="he-IL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146</a:t>
            </a:fld>
            <a:endParaRPr lang="he-IL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148</a:t>
            </a:fld>
            <a:endParaRPr lang="he-IL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149</a:t>
            </a:fld>
            <a:endParaRPr lang="he-IL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150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157</a:t>
            </a:fld>
            <a:endParaRPr lang="he-IL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158</a:t>
            </a:fld>
            <a:endParaRPr lang="he-IL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159</a:t>
            </a:fld>
            <a:endParaRPr lang="he-IL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160</a:t>
            </a:fld>
            <a:endParaRPr lang="he-IL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161</a:t>
            </a:fld>
            <a:endParaRPr lang="he-IL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162</a:t>
            </a:fld>
            <a:endParaRPr lang="he-IL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http://javascriptplayground.com/blog/2012/04/node-js-a-todo-app-with-express/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165</a:t>
            </a:fld>
            <a:endParaRPr lang="he-IL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167</a:t>
            </a:fld>
            <a:endParaRPr lang="he-IL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before any other I/O events fire</a:t>
            </a:r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168</a:t>
            </a:fld>
            <a:endParaRPr lang="he-IL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before any other I/O events fire</a:t>
            </a:r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169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runs before any other I/O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fire</a:t>
            </a:r>
          </a:p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170</a:t>
            </a:fld>
            <a:endParaRPr lang="he-IL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171</a:t>
            </a:fld>
            <a:endParaRPr lang="he-IL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http://stackoverflow.com/questions/5062614/how-to-decide-when-to-use-node-js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173</a:t>
            </a:fld>
            <a:endParaRPr lang="he-IL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http://www.catonmat.net/http-proxy-in-nodejs/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174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http://w3techs.com/technologies/details/ws-nodejs/all/all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http://w3techs.com/technologies/details/ws-nodejs/all/all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A nice</a:t>
            </a:r>
            <a:r>
              <a:rPr lang="en-US" baseline="0" dirty="0" smtClean="0"/>
              <a:t> example of Express and socket.io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178.62.63.118</a:t>
            </a:r>
          </a:p>
          <a:p>
            <a:pPr algn="l" rtl="0"/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http://node1.codebyz.com</a:t>
            </a:r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dirty="0" err="1" smtClean="0"/>
              <a:t>ssh</a:t>
            </a:r>
            <a:r>
              <a:rPr lang="en-US" dirty="0" smtClean="0"/>
              <a:t> root@178.62.63.118</a:t>
            </a:r>
          </a:p>
          <a:p>
            <a:pPr algn="l" rtl="0"/>
            <a:r>
              <a:rPr lang="en-US" dirty="0" smtClean="0"/>
              <a:t>PS2</a:t>
            </a:r>
          </a:p>
          <a:p>
            <a:pPr algn="l" rtl="0"/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Digital ocean referral link: https://www.digitalocean.com/?refcode=f7b5d34a0a5c</a:t>
            </a:r>
            <a:endParaRPr lang="he-IL" dirty="0" smtClean="0"/>
          </a:p>
          <a:p>
            <a:pPr algn="l" rtl="0"/>
            <a:endParaRPr lang="he-IL" dirty="0" smtClean="0"/>
          </a:p>
          <a:p>
            <a:pPr algn="l" rtl="0"/>
            <a:endParaRPr lang="en-US" dirty="0" smtClean="0"/>
          </a:p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http://www.ning.com/code/2010/02/benchmarking-javascript/</a:t>
            </a:r>
          </a:p>
          <a:p>
            <a:pPr algn="l" rtl="0"/>
            <a:r>
              <a:rPr lang="en-US" dirty="0" smtClean="0"/>
              <a:t>http://arewefastyet.com/#machine=28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http://blog.caustik.com/2012/08/19/node-js-w1m-concurrent-connections/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http://blog.caustik.com/2012/08/19/node-js-w1m-concurrent-connections/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30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31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http://rickgaribay.net/archive/2012/01/28/node-is-not-single-threaded.aspx</a:t>
            </a:r>
            <a:endParaRPr lang="he-IL" dirty="0" smtClean="0"/>
          </a:p>
          <a:p>
            <a:pPr algn="l" rtl="0"/>
            <a:r>
              <a:rPr lang="en-US" dirty="0" smtClean="0"/>
              <a:t>http://stackoverflow.com/questions/9497076/how-node-js-works</a:t>
            </a:r>
            <a:endParaRPr lang="he-IL" dirty="0" smtClean="0"/>
          </a:p>
          <a:p>
            <a:pPr algn="l"/>
            <a:r>
              <a:rPr lang="en-US" dirty="0" smtClean="0"/>
              <a:t>http://stackoverflow.com/questions/10680601/nodejs-event-loop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32</a:t>
            </a:fld>
            <a:endParaRPr lang="he-I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33</a:t>
            </a:fld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http://nodejs.org/api/globals.html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34</a:t>
            </a:fld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35</a:t>
            </a:fld>
            <a:endParaRPr lang="he-I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36</a:t>
            </a:fld>
            <a:endParaRPr lang="he-I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https://github.com/felixge/node-mysql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Digital ocean referral link: https://www.digitalocean.com/?refcode=f7b5d34a0a5c</a:t>
            </a:r>
            <a:endParaRPr lang="he-IL" dirty="0" smtClean="0"/>
          </a:p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https://github.com/felixge/node-mysql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38</a:t>
            </a:fld>
            <a:endParaRPr lang="he-I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39</a:t>
            </a:fld>
            <a:endParaRPr lang="he-I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41</a:t>
            </a:fld>
            <a:endParaRPr lang="he-I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42</a:t>
            </a:fld>
            <a:endParaRPr lang="he-I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43</a:t>
            </a:fld>
            <a:endParaRPr lang="he-I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44</a:t>
            </a:fld>
            <a:endParaRPr 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https://www.joyent.com/developers/node/design/errors#footnote-1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45</a:t>
            </a:fld>
            <a:endParaRPr lang="he-I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46</a:t>
            </a:fld>
            <a:endParaRPr lang="he-I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47</a:t>
            </a:fld>
            <a:endParaRPr lang="he-I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48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49</a:t>
            </a:fld>
            <a:endParaRPr lang="he-I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52</a:t>
            </a:fld>
            <a:endParaRPr lang="he-I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53</a:t>
            </a:fld>
            <a:endParaRPr lang="he-I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54</a:t>
            </a:fld>
            <a:endParaRPr lang="he-I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55</a:t>
            </a:fld>
            <a:endParaRPr lang="he-I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https://app.keymetrics.io/#/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56</a:t>
            </a:fld>
            <a:endParaRPr lang="he-I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http://book.mixu.net/node/ch7.html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58</a:t>
            </a:fld>
            <a:endParaRPr lang="he-I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http://book.mixu.net/node/ch7.html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59</a:t>
            </a:fld>
            <a:endParaRPr lang="he-I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61</a:t>
            </a:fld>
            <a:endParaRPr lang="he-I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http://book.mixu.net/node/ch7.html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62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64</a:t>
            </a:fld>
            <a:endParaRPr lang="he-I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http://book.mixu.net/node/ch7.html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65</a:t>
            </a:fld>
            <a:endParaRPr lang="he-I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66</a:t>
            </a:fld>
            <a:endParaRPr lang="he-I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67</a:t>
            </a:fld>
            <a:endParaRPr lang="he-I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68</a:t>
            </a:fld>
            <a:endParaRPr lang="he-I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69</a:t>
            </a:fld>
            <a:endParaRPr lang="he-I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70</a:t>
            </a:fld>
            <a:endParaRPr lang="he-I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71</a:t>
            </a:fld>
            <a:endParaRPr lang="he-I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72</a:t>
            </a:fld>
            <a:endParaRPr lang="he-I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https://github.com/joyent/node/blob/f210530f46e8ddbd9e7cc0d0c37778888c27f526/lib/repl.js#L72-75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77</a:t>
            </a:fld>
            <a:endParaRPr lang="he-I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78</a:t>
            </a:fld>
            <a:endParaRPr lang="he-I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mtClean="0"/>
              <a:t>https://www.npmjs.com/package/bluebird</a:t>
            </a:r>
          </a:p>
          <a:p>
            <a:pPr algn="l" rtl="0"/>
            <a:r>
              <a:rPr lang="en-US" dirty="0" smtClean="0"/>
              <a:t>https://github.com/petkaantonov/bluebird/blob/master/API.md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79</a:t>
            </a:fld>
            <a:endParaRPr lang="he-I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80</a:t>
            </a:fld>
            <a:endParaRPr lang="he-I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81</a:t>
            </a:fld>
            <a:endParaRPr lang="he-IL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82</a:t>
            </a:fld>
            <a:endParaRPr lang="he-IL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83</a:t>
            </a:fld>
            <a:endParaRPr lang="he-IL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84</a:t>
            </a:fld>
            <a:endParaRPr lang="he-IL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85</a:t>
            </a:fld>
            <a:endParaRPr lang="he-IL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87</a:t>
            </a:fld>
            <a:endParaRPr lang="he-IL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Promisifies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entire object by going through the object's properties and creating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equivalent of each function on the object and its prototype chain.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promisified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name will be the original method name suffixed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dirty="0" err="1" smtClean="0"/>
              <a:t>"Async</a:t>
            </a:r>
            <a:r>
              <a:rPr lang="en-US" dirty="0" smtClean="0"/>
              <a:t>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88</a:t>
            </a:fld>
            <a:endParaRPr lang="he-IL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Promisifies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entire object by going through the object's properties and creating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equivalent of each function on the object and its prototype chain.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promisified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name will be the original method name suffixed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dirty="0" err="1" smtClean="0"/>
              <a:t>"Async</a:t>
            </a:r>
            <a:r>
              <a:rPr lang="en-US" dirty="0" smtClean="0"/>
              <a:t>"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89</a:t>
            </a:fld>
            <a:endParaRPr lang="he-IL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90</a:t>
            </a:fld>
            <a:endParaRPr lang="he-IL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91</a:t>
            </a:fld>
            <a:endParaRPr lang="he-IL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92</a:t>
            </a:fld>
            <a:endParaRPr lang="he-IL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93</a:t>
            </a:fld>
            <a:endParaRPr lang="he-IL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94</a:t>
            </a:fld>
            <a:endParaRPr lang="he-IL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95</a:t>
            </a:fld>
            <a:endParaRPr lang="he-IL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96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97</a:t>
            </a:fld>
            <a:endParaRPr lang="he-IL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98</a:t>
            </a:fld>
            <a:endParaRPr lang="he-IL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99</a:t>
            </a:fld>
            <a:endParaRPr lang="he-IL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100</a:t>
            </a:fld>
            <a:endParaRPr lang="he-IL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101</a:t>
            </a:fld>
            <a:endParaRPr lang="he-IL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Digital ocean referral link: https://www.digitalocean.com/?refcode=f7b5d34a0a5c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102</a:t>
            </a:fld>
            <a:endParaRPr lang="he-IL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106</a:t>
            </a:fld>
            <a:endParaRPr lang="he-IL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http://nodejs.org/docs/v0.6.5/api/index.html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107</a:t>
            </a:fld>
            <a:endParaRPr lang="he-IL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108</a:t>
            </a:fld>
            <a:endParaRPr lang="he-IL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http://nodejs.org/api/addons.html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node</a:t>
            </a:r>
            <a:r>
              <a:rPr lang="en-US" baseline="0" dirty="0" smtClean="0"/>
              <a:t> socket.js &amp;</a:t>
            </a:r>
          </a:p>
          <a:p>
            <a:pPr algn="l" rtl="0"/>
            <a:r>
              <a:rPr lang="en-US" baseline="0" dirty="0" smtClean="0"/>
              <a:t>telnet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 1337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http://nodejs.org/api/addons.html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110</a:t>
            </a:fld>
            <a:endParaRPr lang="he-IL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111</a:t>
            </a:fld>
            <a:endParaRPr lang="he-IL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112</a:t>
            </a:fld>
            <a:endParaRPr lang="he-IL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113</a:t>
            </a:fld>
            <a:endParaRPr lang="he-IL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114</a:t>
            </a:fld>
            <a:endParaRPr lang="he-IL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http://bites.goodeggs.com/posts/export-this/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115</a:t>
            </a:fld>
            <a:endParaRPr lang="he-IL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116</a:t>
            </a:fld>
            <a:endParaRPr lang="he-IL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117</a:t>
            </a:fld>
            <a:endParaRPr lang="he-IL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118</a:t>
            </a:fld>
            <a:endParaRPr lang="he-IL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2DB04-FF3B-4465-B743-5848C3B8EDBE}" type="slidenum">
              <a:rPr lang="he-IL" smtClean="0"/>
              <a:pPr/>
              <a:t>119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3995936" y="2130425"/>
            <a:ext cx="4462264" cy="28827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79512" y="4581128"/>
            <a:ext cx="2408312" cy="122413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179512" y="5877272"/>
            <a:ext cx="2133600" cy="365125"/>
          </a:xfrm>
          <a:prstGeom prst="rect">
            <a:avLst/>
          </a:prstGeom>
        </p:spPr>
        <p:txBody>
          <a:bodyPr/>
          <a:lstStyle/>
          <a:p>
            <a:fld id="{AEF2DBC7-37F2-490B-AC1C-7CFC63D086FC}" type="datetimeFigureOut">
              <a:rPr lang="en-US" smtClean="0"/>
              <a:pPr/>
              <a:t>31/12/2015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86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add content</a:t>
            </a:r>
            <a:endParaRPr lang="he-IL" dirty="0" smtClean="0"/>
          </a:p>
          <a:p>
            <a:pPr lvl="1"/>
            <a:r>
              <a:rPr lang="en-US" dirty="0" smtClean="0"/>
              <a:t>Click to add content</a:t>
            </a:r>
            <a:endParaRPr lang="he-IL" dirty="0" smtClean="0"/>
          </a:p>
          <a:p>
            <a:pPr lvl="2"/>
            <a:r>
              <a:rPr lang="en-US" dirty="0" smtClean="0"/>
              <a:t>Click to add content</a:t>
            </a:r>
            <a:endParaRPr 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828"/>
            <a:ext cx="9144000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3923927" y="2852936"/>
            <a:ext cx="4570785" cy="1362075"/>
          </a:xfr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Here to add divider title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2481535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here to add text</a:t>
            </a:r>
            <a:endParaRPr 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7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Customer software development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37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Web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09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-1828"/>
            <a:ext cx="9143997" cy="68616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73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34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לבן 2"/>
          <p:cNvSpPr/>
          <p:nvPr userDrawn="1"/>
        </p:nvSpPr>
        <p:spPr>
          <a:xfrm>
            <a:off x="0" y="-99392"/>
            <a:ext cx="9144000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31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828"/>
            <a:ext cx="9144000" cy="6861657"/>
          </a:xfrm>
          <a:prstGeom prst="rect">
            <a:avLst/>
          </a:prstGeom>
        </p:spPr>
      </p:pic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add headline</a:t>
            </a:r>
            <a:endParaRPr lang="en-US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content</a:t>
            </a:r>
            <a:endParaRPr lang="he-IL" dirty="0" smtClean="0"/>
          </a:p>
          <a:p>
            <a:pPr lvl="1"/>
            <a:r>
              <a:rPr lang="en-US" dirty="0" smtClean="0"/>
              <a:t>Click to add content</a:t>
            </a:r>
            <a:endParaRPr lang="he-IL" dirty="0" smtClean="0"/>
          </a:p>
          <a:p>
            <a:pPr lvl="2"/>
            <a:r>
              <a:rPr lang="en-US" dirty="0" smtClean="0"/>
              <a:t>Click to add content</a:t>
            </a:r>
            <a:endParaRPr lang="he-IL" dirty="0" smtClean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5496" y="6448251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מלבן 3"/>
          <p:cNvSpPr/>
          <p:nvPr userDrawn="1"/>
        </p:nvSpPr>
        <p:spPr>
          <a:xfrm>
            <a:off x="-18256" y="6814110"/>
            <a:ext cx="9180512" cy="71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7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4" r:id="rId7"/>
    <p:sldLayoutId id="2147483663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Calibri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32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28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24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pdx.org/licenses/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misc/scripts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addons.html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nodejs.org/api/" TargetMode="Externa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imen.com/blog/2010/11/16/diving-into-node-js-introduction-and-installation/" TargetMode="External"/><Relationship Id="rId7" Type="http://schemas.openxmlformats.org/officeDocument/2006/relationships/hyperlink" Target="http://www.nodebeginner.org/" TargetMode="External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ilyjs.com/2010/11/01/node-tutorial/" TargetMode="External"/><Relationship Id="rId5" Type="http://schemas.openxmlformats.org/officeDocument/2006/relationships/hyperlink" Target="http://blog.osbutler.com/categories/node-by-example/?page=3" TargetMode="External"/><Relationship Id="rId4" Type="http://schemas.openxmlformats.org/officeDocument/2006/relationships/hyperlink" Target="http://debuggable.com/posts/understanding-node-js:4bd98440-45e4-4a9a-8ef7-0f7ecbdd56cb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ode1.codebyz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ustik.com/2012/08/19/node-js-w1m-concurrent-connection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yent/libu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libuv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.schmorp.de/pkg/libeio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erverauditor-ssh-client/fjcdjmmkgnkgihjnlbgcdamkadlkbmam?hl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Cho45@lowreal.ne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api/htt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635896" y="4581128"/>
            <a:ext cx="4462264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The Node Way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95536" y="4005064"/>
            <a:ext cx="2376264" cy="1584176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err="1" smtClean="0"/>
              <a:t>Zacky</a:t>
            </a:r>
            <a:r>
              <a:rPr lang="en-US" sz="2600" dirty="0" smtClean="0"/>
              <a:t> </a:t>
            </a:r>
            <a:r>
              <a:rPr lang="en-US" sz="2600" dirty="0" err="1" smtClean="0"/>
              <a:t>Pickholz</a:t>
            </a:r>
            <a:endParaRPr lang="en-US" sz="2600" dirty="0" smtClean="0"/>
          </a:p>
          <a:p>
            <a:endParaRPr lang="en-US" dirty="0" smtClean="0"/>
          </a:p>
          <a:p>
            <a:r>
              <a:rPr lang="en-US" dirty="0" smtClean="0"/>
              <a:t>Expert Days</a:t>
            </a:r>
          </a:p>
          <a:p>
            <a:r>
              <a:rPr lang="en-US" dirty="0" smtClean="0"/>
              <a:t>Dec-2015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2107" name="Picture 11" descr="C:\Users\Zacky\Desktop\nodeby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996952"/>
            <a:ext cx="4627930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0593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My First Server – TCP Server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var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net= require(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'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net'); 	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import the net package</a:t>
            </a:r>
            <a:endParaRPr lang="en-US" sz="2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create the socket server (note we’re saving it to a variable this time)</a:t>
            </a:r>
          </a:p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var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server =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net.createServer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</a:t>
            </a:r>
            <a:r>
              <a:rPr lang="en-US" sz="2400" i="1" dirty="0" smtClean="0">
                <a:latin typeface="Tahoma" pitchFamily="34" charset="0"/>
                <a:ea typeface="Tahoma" pitchFamily="34" charset="0"/>
                <a:cs typeface="+mn-cs"/>
              </a:rPr>
              <a:t>function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(socket)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{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greet user</a:t>
            </a: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socket.write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(welcome!\r\n');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	// </a:t>
            </a:r>
            <a:r>
              <a:rPr lang="en-US" sz="2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data ready event - echo it back to the socket 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socket.on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('data', function(chunk) { </a:t>
            </a: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socket.write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(chunk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); </a:t>
            </a: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});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client closed the connection - close our end as well 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socket.on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('end',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socket.end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});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start the server – listen on </a:t>
            </a:r>
            <a:r>
              <a:rPr lang="en-US" sz="2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port 1337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on all local interfaces</a:t>
            </a: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err="1">
                <a:latin typeface="Tahoma" pitchFamily="34" charset="0"/>
                <a:ea typeface="Tahoma" pitchFamily="34" charset="0"/>
                <a:cs typeface="+mn-cs"/>
              </a:rPr>
              <a:t>server.listen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(1337, '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0.0.0.0');</a:t>
            </a:r>
            <a:endParaRPr lang="en-US" sz="2400" dirty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just a console message</a:t>
            </a:r>
            <a:endParaRPr lang="en-US" sz="2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console.log('Server running on port 1337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');</a:t>
            </a:r>
            <a:endParaRPr lang="en-US" sz="2400" dirty="0">
              <a:latin typeface="Tahoma" pitchFamily="34" charset="0"/>
              <a:ea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"name": "hello-express",</a:t>
            </a:r>
          </a:p>
          <a:p>
            <a:pPr>
              <a:buNone/>
            </a:pPr>
            <a:r>
              <a:rPr lang="en-US" dirty="0"/>
              <a:t>	"version": "0.0.0",</a:t>
            </a:r>
          </a:p>
          <a:p>
            <a:pPr>
              <a:buNone/>
            </a:pPr>
            <a:r>
              <a:rPr lang="en-US" dirty="0"/>
              <a:t>	"private": true,</a:t>
            </a:r>
          </a:p>
          <a:p>
            <a:pPr>
              <a:buNone/>
            </a:pPr>
            <a:r>
              <a:rPr lang="en-US" dirty="0"/>
              <a:t>	"scripts": {</a:t>
            </a:r>
          </a:p>
          <a:p>
            <a:pPr>
              <a:buNone/>
            </a:pPr>
            <a:r>
              <a:rPr lang="en-US" dirty="0"/>
              <a:t>		"start": "node ./bin/www"</a:t>
            </a:r>
          </a:p>
          <a:p>
            <a:pPr>
              <a:buNone/>
            </a:pPr>
            <a:r>
              <a:rPr lang="en-US" dirty="0"/>
              <a:t>	},</a:t>
            </a:r>
          </a:p>
          <a:p>
            <a:pPr>
              <a:buNone/>
            </a:pPr>
            <a:r>
              <a:rPr lang="en-US" dirty="0"/>
              <a:t>	"dependencies": {</a:t>
            </a:r>
          </a:p>
          <a:p>
            <a:pPr>
              <a:buNone/>
            </a:pPr>
            <a:r>
              <a:rPr lang="en-US" dirty="0"/>
              <a:t>		"body-parser": "~1.10.1",</a:t>
            </a:r>
          </a:p>
          <a:p>
            <a:pPr>
              <a:buNone/>
            </a:pPr>
            <a:r>
              <a:rPr lang="en-US" dirty="0"/>
              <a:t>		"cookie-parser": "~1.3.3",</a:t>
            </a:r>
          </a:p>
          <a:p>
            <a:pPr>
              <a:buNone/>
            </a:pPr>
            <a:r>
              <a:rPr lang="en-US" dirty="0"/>
              <a:t>		"debug": "~2.1.1",</a:t>
            </a:r>
          </a:p>
          <a:p>
            <a:pPr>
              <a:buNone/>
            </a:pPr>
            <a:r>
              <a:rPr lang="en-US" dirty="0"/>
              <a:t>		"express": "~4.11.0",</a:t>
            </a:r>
          </a:p>
          <a:p>
            <a:pPr>
              <a:buNone/>
            </a:pPr>
            <a:r>
              <a:rPr lang="en-US" dirty="0"/>
              <a:t>		"jade": "~1.9.0",</a:t>
            </a:r>
          </a:p>
          <a:p>
            <a:pPr>
              <a:buNone/>
            </a:pPr>
            <a:r>
              <a:rPr lang="en-US" dirty="0"/>
              <a:t>		"</a:t>
            </a:r>
            <a:r>
              <a:rPr lang="en-US" dirty="0" err="1"/>
              <a:t>morgan</a:t>
            </a:r>
            <a:r>
              <a:rPr lang="en-US" dirty="0"/>
              <a:t>": "~1.5.1",</a:t>
            </a:r>
          </a:p>
          <a:p>
            <a:pPr>
              <a:buNone/>
            </a:pPr>
            <a:r>
              <a:rPr lang="en-US" dirty="0"/>
              <a:t>		"serve-</a:t>
            </a:r>
            <a:r>
              <a:rPr lang="en-US" dirty="0" err="1"/>
              <a:t>favicon</a:t>
            </a:r>
            <a:r>
              <a:rPr lang="en-US" dirty="0"/>
              <a:t>": "^2.2.0",</a:t>
            </a:r>
          </a:p>
          <a:p>
            <a:pPr>
              <a:buNone/>
            </a:pPr>
            <a:r>
              <a:rPr lang="en-US" dirty="0"/>
              <a:t>		"socket.io": "^1.2.1",</a:t>
            </a:r>
          </a:p>
          <a:p>
            <a:pPr>
              <a:buNone/>
            </a:pPr>
            <a:r>
              <a:rPr lang="en-US" dirty="0"/>
              <a:t>		"underscore": "^1.7.0"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– Fields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755650" y="1412875"/>
          <a:ext cx="7931150" cy="4516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73316"/>
                <a:gridCol w="215783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Property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Application name. Must</a:t>
                      </a:r>
                      <a:r>
                        <a:rPr lang="en-US" baseline="0" dirty="0" smtClean="0"/>
                        <a:t> be </a:t>
                      </a:r>
                      <a:r>
                        <a:rPr lang="en-US" baseline="0" dirty="0" err="1" smtClean="0"/>
                        <a:t>url</a:t>
                      </a:r>
                      <a:r>
                        <a:rPr lang="en-US" baseline="0" dirty="0" smtClean="0"/>
                        <a:t> safe. Preferably short (think using it in a require(‘my-</a:t>
                      </a:r>
                      <a:r>
                        <a:rPr lang="en-US" baseline="0" dirty="0" err="1" smtClean="0"/>
                        <a:t>pkg</a:t>
                      </a:r>
                      <a:r>
                        <a:rPr lang="en-US" baseline="0" dirty="0" smtClean="0"/>
                        <a:t>’) 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</a:t>
                      </a:r>
                      <a:r>
                        <a:rPr lang="en-US" i="1" dirty="0" smtClean="0"/>
                        <a:t>[required]</a:t>
                      </a:r>
                      <a:endParaRPr lang="he-IL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Format </a:t>
                      </a:r>
                      <a:r>
                        <a:rPr lang="en-US" baseline="0" dirty="0" smtClean="0"/>
                        <a:t>MAJOR.MINOR.PATCH (e.g. 2.5.14)</a:t>
                      </a:r>
                    </a:p>
                    <a:p>
                      <a:pPr algn="l" rtl="0"/>
                      <a:r>
                        <a:rPr lang="en-US" dirty="0" smtClean="0"/>
                        <a:t>Together with the name forms</a:t>
                      </a:r>
                      <a:r>
                        <a:rPr lang="en-US" baseline="0" dirty="0" smtClean="0"/>
                        <a:t> the app’s identifier.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version </a:t>
                      </a:r>
                      <a:r>
                        <a:rPr lang="en-US" i="1" dirty="0" smtClean="0"/>
                        <a:t>[required]</a:t>
                      </a:r>
                      <a:endParaRPr lang="he-IL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Helps people discover your package</a:t>
                      </a:r>
                      <a:r>
                        <a:rPr lang="en-US" baseline="0" dirty="0" smtClean="0"/>
                        <a:t> (listed in </a:t>
                      </a:r>
                      <a:r>
                        <a:rPr lang="en-US" baseline="0" dirty="0" err="1" smtClean="0"/>
                        <a:t>npm</a:t>
                      </a:r>
                      <a:r>
                        <a:rPr lang="en-US" baseline="0" dirty="0" smtClean="0"/>
                        <a:t> search)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Array of strings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keywords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homepage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homepage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Project’s issue tracker 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baseline="0" dirty="0" smtClean="0"/>
                        <a:t> and/or email for reporting bugs {“</a:t>
                      </a:r>
                      <a:r>
                        <a:rPr lang="en-US" baseline="0" dirty="0" err="1" smtClean="0"/>
                        <a:t>url</a:t>
                      </a:r>
                      <a:r>
                        <a:rPr lang="en-US" baseline="0" dirty="0" smtClean="0"/>
                        <a:t>” : ”…” ,  “email” : ”….”}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bugs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"license" : "BSD-3-Clause" }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Licenses list here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license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person</a:t>
                      </a:r>
                      <a:r>
                        <a:rPr lang="en-US" baseline="0" dirty="0" smtClean="0"/>
                        <a:t> or list of persons (name, email, </a:t>
                      </a:r>
                      <a:r>
                        <a:rPr lang="en-US" baseline="0" dirty="0" err="1" smtClean="0"/>
                        <a:t>url</a:t>
                      </a:r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contributors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Executables</a:t>
                      </a:r>
                      <a:r>
                        <a:rPr lang="en-US" baseline="0" dirty="0" smtClean="0"/>
                        <a:t> to add to the PATH variable when installing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bin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– Fields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755650" y="1412875"/>
          <a:ext cx="7931150" cy="348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73316"/>
                <a:gridCol w="215783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Property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Single entry point to the library</a:t>
                      </a:r>
                    </a:p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"name"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"some-library",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"main"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"./lib/some-library.js"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If set to true</a:t>
                      </a:r>
                      <a:r>
                        <a:rPr lang="en-US" baseline="0" dirty="0" smtClean="0"/>
                        <a:t> then </a:t>
                      </a:r>
                      <a:r>
                        <a:rPr lang="en-US" baseline="0" dirty="0" err="1" smtClean="0"/>
                        <a:t>npm</a:t>
                      </a:r>
                      <a:r>
                        <a:rPr lang="en-US" baseline="0" dirty="0" smtClean="0"/>
                        <a:t> will refuse to publish it. Prevents accidental publication of private repositories.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private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Script commands that run the app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verious</a:t>
                      </a:r>
                      <a:r>
                        <a:rPr lang="en-US" baseline="0" dirty="0" smtClean="0"/>
                        <a:t> lifecycle times (prestart, start, stop, test, restart, install, </a:t>
                      </a:r>
                      <a:r>
                        <a:rPr lang="en-US" baseline="0" dirty="0" err="1" smtClean="0"/>
                        <a:t>postinstall</a:t>
                      </a:r>
                      <a:r>
                        <a:rPr lang="en-US" baseline="0" dirty="0" smtClean="0"/>
                        <a:t>….) </a:t>
                      </a:r>
                      <a:r>
                        <a:rPr lang="en-US" baseline="0" dirty="0" smtClean="0">
                          <a:hlinkClick r:id="rId3"/>
                        </a:rPr>
                        <a:t>Full list here</a:t>
                      </a:r>
                      <a:endParaRPr lang="en-US" baseline="0" dirty="0" smtClean="0"/>
                    </a:p>
                    <a:p>
                      <a:pPr lvl="1"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npm</a:t>
                      </a:r>
                      <a:r>
                        <a:rPr lang="en-US" baseline="0" dirty="0" smtClean="0"/>
                        <a:t> start: will run prestart, start, </a:t>
                      </a:r>
                      <a:r>
                        <a:rPr lang="en-US" baseline="0" dirty="0" err="1" smtClean="0"/>
                        <a:t>poststart</a:t>
                      </a:r>
                      <a:endParaRPr lang="en-US" baseline="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npm</a:t>
                      </a:r>
                      <a:r>
                        <a:rPr lang="en-US" baseline="0" dirty="0" smtClean="0"/>
                        <a:t> test: will run pretest, test, posttest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scripts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object mapping package names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version range</a:t>
                      </a:r>
                      <a:endParaRPr lang="en-US" baseline="0" dirty="0">
                        <a:sym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dependencies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Dependencies - Versions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"dependencies" 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{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code" : "1.0.0 - 2.9999.9999",	</a:t>
            </a: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byzed</a:t>
            </a:r>
            <a:r>
              <a:rPr lang="en-US" dirty="0"/>
              <a:t>" : "&gt;=1.0.2 &lt;2.1.2",</a:t>
            </a: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baz</a:t>
            </a:r>
            <a:r>
              <a:rPr lang="en-US" dirty="0"/>
              <a:t>" : "&gt;1.0.2 &lt;=2.3.4",</a:t>
            </a:r>
          </a:p>
          <a:p>
            <a:pPr>
              <a:buNone/>
            </a:pPr>
            <a:r>
              <a:rPr lang="en-US" dirty="0"/>
              <a:t>	"boo" : "2.0.1", </a:t>
            </a:r>
            <a:r>
              <a:rPr lang="en-US" dirty="0" smtClean="0">
                <a:solidFill>
                  <a:schemeClr val="accent1"/>
                </a:solidFill>
              </a:rPr>
              <a:t>/* </a:t>
            </a:r>
            <a:r>
              <a:rPr lang="en-US" dirty="0">
                <a:solidFill>
                  <a:schemeClr val="accent1"/>
                </a:solidFill>
              </a:rPr>
              <a:t>Exactly version 2.0.1 */</a:t>
            </a:r>
          </a:p>
          <a:p>
            <a:pPr>
              <a:buNone/>
            </a:pPr>
            <a:r>
              <a:rPr lang="en-US" dirty="0"/>
              <a:t>	"bar" : "&lt;1.0.0 || &gt;=2.3.1 &lt;2.4.5 || &gt;=2.5.2 &lt;3.0.0",</a:t>
            </a:r>
          </a:p>
          <a:p>
            <a:pPr>
              <a:buNone/>
            </a:pPr>
            <a:r>
              <a:rPr lang="en-US" dirty="0"/>
              <a:t>	"quack" : "http://asdf.com/asdf.tar.gz</a:t>
            </a:r>
            <a:r>
              <a:rPr lang="en-US" dirty="0" smtClean="0"/>
              <a:t>", </a:t>
            </a:r>
            <a:endParaRPr lang="en-US" dirty="0"/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til</a:t>
            </a:r>
            <a:r>
              <a:rPr lang="en-US" dirty="0"/>
              <a:t>" : "~1.2", </a:t>
            </a:r>
            <a:r>
              <a:rPr lang="en-US" dirty="0">
                <a:solidFill>
                  <a:schemeClr val="accent1"/>
                </a:solidFill>
              </a:rPr>
              <a:t>/* Approximately equivalent to version */</a:t>
            </a:r>
          </a:p>
          <a:p>
            <a:pPr>
              <a:buNone/>
            </a:pPr>
            <a:r>
              <a:rPr lang="en-US" dirty="0"/>
              <a:t>	"elf" : "~1.2.3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“soup" </a:t>
            </a:r>
            <a:r>
              <a:rPr lang="en-US" dirty="0"/>
              <a:t>: </a:t>
            </a:r>
            <a:r>
              <a:rPr lang="en-US" dirty="0" smtClean="0"/>
              <a:t>"*", </a:t>
            </a:r>
            <a:r>
              <a:rPr lang="en-US" dirty="0" smtClean="0">
                <a:solidFill>
                  <a:schemeClr val="accent1"/>
                </a:solidFill>
              </a:rPr>
              <a:t>/* Any version */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zack</a:t>
            </a:r>
            <a:r>
              <a:rPr lang="en-US" dirty="0"/>
              <a:t>" : "2.x", </a:t>
            </a:r>
            <a:r>
              <a:rPr lang="en-US" dirty="0">
                <a:solidFill>
                  <a:schemeClr val="accent1"/>
                </a:solidFill>
              </a:rPr>
              <a:t>/* Any version starting with 2 */</a:t>
            </a: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thr</a:t>
            </a:r>
            <a:r>
              <a:rPr lang="en-US" dirty="0"/>
              <a:t>" : "^3.3.0", </a:t>
            </a:r>
            <a:r>
              <a:rPr lang="en-US" dirty="0">
                <a:solidFill>
                  <a:schemeClr val="accent1"/>
                </a:solidFill>
              </a:rPr>
              <a:t>/* Compatible with version */</a:t>
            </a:r>
          </a:p>
          <a:p>
            <a:pPr>
              <a:buNone/>
            </a:pPr>
            <a:r>
              <a:rPr lang="en-US" dirty="0"/>
              <a:t>	"lat" : "latest",</a:t>
            </a: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dyl</a:t>
            </a:r>
            <a:r>
              <a:rPr lang="en-US" dirty="0"/>
              <a:t>" : "file:../</a:t>
            </a:r>
            <a:r>
              <a:rPr lang="en-US" dirty="0" err="1" smtClean="0"/>
              <a:t>dyl</a:t>
            </a:r>
            <a:r>
              <a:rPr lang="en-US" dirty="0" smtClean="0"/>
              <a:t>“, </a:t>
            </a:r>
            <a:r>
              <a:rPr lang="en-US" dirty="0">
                <a:solidFill>
                  <a:schemeClr val="accent1"/>
                </a:solidFill>
              </a:rPr>
              <a:t>/* Local path </a:t>
            </a:r>
            <a:r>
              <a:rPr lang="en-US" dirty="0" smtClean="0">
                <a:solidFill>
                  <a:schemeClr val="accent1"/>
                </a:solidFill>
              </a:rPr>
              <a:t>*/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/>
              <a:t>	"</a:t>
            </a:r>
            <a:r>
              <a:rPr lang="en-US" dirty="0" err="1"/>
              <a:t>doink</a:t>
            </a:r>
            <a:r>
              <a:rPr lang="en-US" dirty="0"/>
              <a:t>" : "git://github.com/jkupzitz/doink.git"</a:t>
            </a:r>
          </a:p>
          <a:p>
            <a:pPr>
              <a:buNone/>
            </a:pPr>
            <a:r>
              <a:rPr lang="en-US" dirty="0"/>
              <a:t>  }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Dependencies – Versions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“Approximately equivalent to version” (~)</a:t>
            </a:r>
          </a:p>
          <a:p>
            <a:pPr lvl="1"/>
            <a:r>
              <a:rPr lang="en-US" dirty="0" smtClean="0"/>
              <a:t>Update to most recent </a:t>
            </a:r>
            <a:r>
              <a:rPr lang="en-US" b="1" dirty="0" smtClean="0"/>
              <a:t>minor</a:t>
            </a:r>
            <a:r>
              <a:rPr lang="en-US" dirty="0" smtClean="0"/>
              <a:t> (middle) version</a:t>
            </a:r>
          </a:p>
          <a:p>
            <a:pPr lvl="1"/>
            <a:r>
              <a:rPr lang="en-US" dirty="0" smtClean="0"/>
              <a:t>~</a:t>
            </a:r>
            <a:r>
              <a:rPr lang="en-US" dirty="0"/>
              <a:t>1.2.3 will match all 1.2.x versions but </a:t>
            </a:r>
            <a:r>
              <a:rPr lang="en-US" dirty="0" smtClean="0"/>
              <a:t>not 1.3.0</a:t>
            </a:r>
          </a:p>
          <a:p>
            <a:r>
              <a:rPr lang="en-US" b="1" dirty="0" smtClean="0"/>
              <a:t>“Compatible with version” (^)</a:t>
            </a:r>
          </a:p>
          <a:p>
            <a:pPr lvl="1"/>
            <a:r>
              <a:rPr lang="en-US" dirty="0"/>
              <a:t>Update to most recent </a:t>
            </a:r>
            <a:r>
              <a:rPr lang="en-US" b="1" dirty="0" smtClean="0"/>
              <a:t>major</a:t>
            </a:r>
            <a:r>
              <a:rPr lang="en-US" dirty="0" smtClean="0"/>
              <a:t> (first) version</a:t>
            </a:r>
          </a:p>
          <a:p>
            <a:pPr lvl="1"/>
            <a:r>
              <a:rPr lang="en-US" dirty="0"/>
              <a:t>^1.2.3 will match any 1.x.x </a:t>
            </a:r>
            <a:r>
              <a:rPr lang="en-US" dirty="0" smtClean="0"/>
              <a:t>including 1.3.0</a:t>
            </a:r>
          </a:p>
          <a:p>
            <a:pPr lvl="1"/>
            <a:r>
              <a:rPr lang="en-US" dirty="0" smtClean="0"/>
              <a:t>But will </a:t>
            </a:r>
            <a:r>
              <a:rPr lang="en-US" dirty="0"/>
              <a:t>hold off on </a:t>
            </a:r>
            <a:r>
              <a:rPr lang="en-US" dirty="0" smtClean="0"/>
              <a:t>2.0.0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Versioning Rules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31582"/>
                <a:gridCol w="2299568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When you are 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</a:t>
                      </a:r>
                      <a:r>
                        <a:rPr lang="en-US" dirty="0" err="1" smtClean="0"/>
                        <a:t>version</a:t>
                      </a:r>
                      <a:r>
                        <a:rPr lang="en-US" dirty="0" smtClean="0"/>
                        <a:t>…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Making backward incompatible changes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MAJOR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Adding backward compatible functionality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MINOR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Making backward compatible bug</a:t>
                      </a:r>
                      <a:r>
                        <a:rPr lang="en-US" baseline="0" dirty="0" smtClean="0"/>
                        <a:t> fixes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PATCH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NODE MODULES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 has several </a:t>
            </a:r>
            <a:r>
              <a:rPr lang="en-US" dirty="0" smtClean="0"/>
              <a:t>modules compiled into the binary</a:t>
            </a:r>
          </a:p>
          <a:p>
            <a:r>
              <a:rPr lang="en-US" dirty="0" smtClean="0"/>
              <a:t>Nevertheless, </a:t>
            </a:r>
            <a:r>
              <a:rPr lang="en-US" i="1" dirty="0" smtClean="0">
                <a:cs typeface="+mn-cs"/>
              </a:rPr>
              <a:t>require</a:t>
            </a:r>
            <a:r>
              <a:rPr lang="en-US" dirty="0" smtClean="0"/>
              <a:t> is still, well, required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err="1" smtClean="0">
                <a:latin typeface="Arial" pitchFamily="34" charset="0"/>
              </a:rPr>
              <a:t>var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</a:rPr>
              <a:t>zlib</a:t>
            </a:r>
            <a:r>
              <a:rPr lang="en-US" dirty="0" smtClean="0">
                <a:latin typeface="Arial" pitchFamily="34" charset="0"/>
              </a:rPr>
              <a:t> = require(</a:t>
            </a:r>
            <a:r>
              <a:rPr lang="en-US" dirty="0">
                <a:latin typeface="Arial" pitchFamily="34" charset="0"/>
              </a:rPr>
              <a:t>'</a:t>
            </a:r>
            <a:r>
              <a:rPr lang="en-US" dirty="0" err="1" smtClean="0">
                <a:latin typeface="Arial" pitchFamily="34" charset="0"/>
              </a:rPr>
              <a:t>zlib</a:t>
            </a:r>
            <a:r>
              <a:rPr lang="en-US" dirty="0" smtClean="0">
                <a:latin typeface="Arial" pitchFamily="34" charset="0"/>
              </a:rPr>
              <a:t>');</a:t>
            </a:r>
          </a:p>
          <a:p>
            <a:pPr lvl="1"/>
            <a:r>
              <a:rPr lang="en-US" dirty="0" smtClean="0">
                <a:latin typeface="Arial" pitchFamily="34" charset="0"/>
              </a:rPr>
              <a:t>http = require(‘http');</a:t>
            </a:r>
          </a:p>
          <a:p>
            <a:pPr lvl="1"/>
            <a:endParaRPr lang="en-US" dirty="0" smtClean="0">
              <a:latin typeface="Arial" pitchFamily="34" charset="0"/>
            </a:endParaRPr>
          </a:p>
          <a:p>
            <a:r>
              <a:rPr lang="en-US" dirty="0" smtClean="0"/>
              <a:t>Core modules always preferentially load</a:t>
            </a:r>
          </a:p>
          <a:p>
            <a:pPr lvl="1"/>
            <a:r>
              <a:rPr lang="en-US" sz="2400" dirty="0" smtClean="0">
                <a:cs typeface="+mn-cs"/>
              </a:rPr>
              <a:t>require('http')</a:t>
            </a:r>
            <a:r>
              <a:rPr lang="en-US" sz="2400" dirty="0" smtClean="0"/>
              <a:t> will always return the built in HTTP module, even if there is a file by that name</a:t>
            </a:r>
          </a:p>
          <a:p>
            <a:endParaRPr lang="en-US" dirty="0" smtClean="0"/>
          </a:p>
          <a:p>
            <a:endParaRPr lang="en-US" dirty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File Modules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Absolute path</a:t>
            </a:r>
            <a:r>
              <a:rPr lang="en-US" dirty="0" smtClean="0"/>
              <a:t> </a:t>
            </a:r>
            <a:r>
              <a:rPr lang="en-US" sz="2400" dirty="0" smtClean="0"/>
              <a:t>(starts with /)</a:t>
            </a:r>
            <a:endParaRPr lang="en-US" b="1" dirty="0" smtClean="0"/>
          </a:p>
          <a:p>
            <a:pPr lvl="1"/>
            <a:r>
              <a:rPr lang="en-US" dirty="0"/>
              <a:t>require('/home/</a:t>
            </a:r>
            <a:r>
              <a:rPr lang="en-US" dirty="0" err="1"/>
              <a:t>marco</a:t>
            </a:r>
            <a:r>
              <a:rPr lang="en-US" dirty="0"/>
              <a:t>/foo.js</a:t>
            </a:r>
            <a:r>
              <a:rPr lang="en-US" dirty="0" smtClean="0"/>
              <a:t>')</a:t>
            </a:r>
          </a:p>
          <a:p>
            <a:r>
              <a:rPr lang="en-US" b="1" dirty="0" smtClean="0"/>
              <a:t>Relative path</a:t>
            </a:r>
            <a:r>
              <a:rPr lang="en-US" dirty="0" smtClean="0"/>
              <a:t> </a:t>
            </a:r>
            <a:r>
              <a:rPr lang="en-US" sz="2400" dirty="0" smtClean="0"/>
              <a:t>(starts with ./)</a:t>
            </a:r>
            <a:endParaRPr lang="en-US" dirty="0" smtClean="0"/>
          </a:p>
          <a:p>
            <a:pPr lvl="1"/>
            <a:r>
              <a:rPr lang="en-US" dirty="0"/>
              <a:t>require('./circle</a:t>
            </a:r>
            <a:r>
              <a:rPr lang="en-US" dirty="0" smtClean="0"/>
              <a:t>') </a:t>
            </a:r>
            <a:r>
              <a:rPr lang="en-US" sz="2400" dirty="0" smtClean="0">
                <a:solidFill>
                  <a:srgbClr val="00B050"/>
                </a:solidFill>
              </a:rPr>
              <a:t>// relative to the caller</a:t>
            </a:r>
          </a:p>
          <a:p>
            <a:r>
              <a:rPr lang="en-US" b="1" dirty="0" smtClean="0"/>
              <a:t>No path </a:t>
            </a:r>
            <a:r>
              <a:rPr lang="en-US" sz="2400" dirty="0" smtClean="0"/>
              <a:t>(core or node module)</a:t>
            </a:r>
            <a:endParaRPr lang="en-US" b="1" dirty="0" smtClean="0"/>
          </a:p>
          <a:p>
            <a:pPr lvl="1"/>
            <a:r>
              <a:rPr lang="en-US" dirty="0" smtClean="0">
                <a:cs typeface="+mn-cs"/>
              </a:rPr>
              <a:t>require(</a:t>
            </a:r>
            <a:r>
              <a:rPr lang="en-US" dirty="0" smtClean="0"/>
              <a:t>'</a:t>
            </a:r>
            <a:r>
              <a:rPr lang="en-US" dirty="0" smtClean="0">
                <a:cs typeface="+mn-cs"/>
              </a:rPr>
              <a:t>net</a:t>
            </a:r>
            <a:r>
              <a:rPr lang="en-US" dirty="0"/>
              <a:t>'</a:t>
            </a:r>
            <a:r>
              <a:rPr lang="en-US" dirty="0" smtClean="0">
                <a:cs typeface="+mn-cs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cs typeface="+mn-cs"/>
              </a:rPr>
              <a:t>// core modules</a:t>
            </a:r>
          </a:p>
          <a:p>
            <a:pPr lvl="1"/>
            <a:r>
              <a:rPr lang="en-US" dirty="0"/>
              <a:t>require</a:t>
            </a:r>
            <a:r>
              <a:rPr lang="en-US" dirty="0" smtClean="0"/>
              <a:t>(‘code-by-z') </a:t>
            </a: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</a:rPr>
              <a:t>node_modules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folder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sz="2400" dirty="0" smtClean="0">
              <a:solidFill>
                <a:srgbClr val="00B050"/>
              </a:solidFill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File Modules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+mn-cs"/>
              </a:rPr>
              <a:t>If exact name not found will try</a:t>
            </a:r>
          </a:p>
          <a:p>
            <a:pPr lvl="1"/>
            <a:r>
              <a:rPr lang="en-US" dirty="0" smtClean="0">
                <a:cs typeface="+mn-cs"/>
              </a:rPr>
              <a:t>.</a:t>
            </a:r>
            <a:r>
              <a:rPr lang="en-US" dirty="0" err="1" smtClean="0">
                <a:cs typeface="+mn-cs"/>
              </a:rPr>
              <a:t>js</a:t>
            </a:r>
            <a:r>
              <a:rPr lang="en-US" dirty="0" smtClean="0">
                <a:cs typeface="+mn-cs"/>
              </a:rPr>
              <a:t>, .</a:t>
            </a:r>
            <a:r>
              <a:rPr lang="en-US" dirty="0" err="1" smtClean="0">
                <a:cs typeface="+mn-cs"/>
              </a:rPr>
              <a:t>json</a:t>
            </a:r>
            <a:r>
              <a:rPr lang="en-US" dirty="0" smtClean="0">
                <a:cs typeface="+mn-cs"/>
              </a:rPr>
              <a:t>, .node (</a:t>
            </a:r>
            <a:r>
              <a:rPr lang="en-US" dirty="0" smtClean="0">
                <a:cs typeface="+mn-cs"/>
                <a:hlinkClick r:id="rId3"/>
              </a:rPr>
              <a:t>node </a:t>
            </a:r>
            <a:r>
              <a:rPr lang="en-US" dirty="0" err="1" smtClean="0">
                <a:cs typeface="+mn-cs"/>
                <a:hlinkClick r:id="rId3"/>
              </a:rPr>
              <a:t>addon</a:t>
            </a:r>
            <a:r>
              <a:rPr lang="en-US" dirty="0" smtClean="0">
                <a:cs typeface="+mn-cs"/>
              </a:rPr>
              <a:t>)</a:t>
            </a:r>
          </a:p>
          <a:p>
            <a:pPr lvl="1"/>
            <a:r>
              <a:rPr lang="en-US" dirty="0" smtClean="0">
                <a:cs typeface="+mn-cs"/>
              </a:rPr>
              <a:t>.node is </a:t>
            </a:r>
            <a:r>
              <a:rPr lang="en-US" dirty="0" smtClean="0"/>
              <a:t>dynamically </a:t>
            </a:r>
            <a:r>
              <a:rPr lang="en-US" dirty="0"/>
              <a:t>linked shared </a:t>
            </a:r>
            <a:r>
              <a:rPr lang="en-US" dirty="0" smtClean="0"/>
              <a:t>object. provides </a:t>
            </a:r>
            <a:r>
              <a:rPr lang="en-US" dirty="0"/>
              <a:t>glue to C and C++ </a:t>
            </a:r>
            <a:r>
              <a:rPr lang="en-US" dirty="0" smtClean="0"/>
              <a:t>libraries</a:t>
            </a:r>
            <a:endParaRPr lang="en-US" dirty="0"/>
          </a:p>
          <a:p>
            <a:r>
              <a:rPr lang="en-US" dirty="0" smtClean="0"/>
              <a:t>Loading from </a:t>
            </a:r>
            <a:r>
              <a:rPr lang="en-US" dirty="0" err="1" smtClean="0"/>
              <a:t>node_modules</a:t>
            </a:r>
            <a:r>
              <a:rPr lang="en-US" dirty="0" smtClean="0"/>
              <a:t> folders</a:t>
            </a:r>
          </a:p>
          <a:p>
            <a:pPr lvl="1"/>
            <a:r>
              <a:rPr lang="en-US" dirty="0" smtClean="0"/>
              <a:t>If not native module and not </a:t>
            </a:r>
            <a:r>
              <a:rPr lang="en-US" dirty="0" err="1" smtClean="0"/>
              <a:t>rel</a:t>
            </a:r>
            <a:r>
              <a:rPr lang="en-US" dirty="0" smtClean="0"/>
              <a:t>/abs path</a:t>
            </a:r>
          </a:p>
          <a:p>
            <a:pPr lvl="1"/>
            <a:r>
              <a:rPr lang="en-US" dirty="0" smtClean="0"/>
              <a:t>Searches in </a:t>
            </a:r>
            <a:r>
              <a:rPr lang="en-US" dirty="0" err="1" smtClean="0"/>
              <a:t>node_modules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Up to system root (/</a:t>
            </a:r>
            <a:r>
              <a:rPr lang="en-US" dirty="0" err="1" smtClean="0"/>
              <a:t>node_modules</a:t>
            </a:r>
            <a:r>
              <a:rPr lang="en-US" dirty="0" smtClean="0"/>
              <a:t>/cbz.js)</a:t>
            </a:r>
          </a:p>
          <a:p>
            <a:pPr lvl="1"/>
            <a:endParaRPr lang="en-US" dirty="0" smtClean="0"/>
          </a:p>
          <a:p>
            <a:endParaRPr lang="en-US" dirty="0" smtClean="0">
              <a:cs typeface="+mn-cs"/>
            </a:endParaRPr>
          </a:p>
          <a:p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83568" y="2852936"/>
            <a:ext cx="2808312" cy="1362075"/>
          </a:xfrm>
        </p:spPr>
        <p:txBody>
          <a:bodyPr/>
          <a:lstStyle/>
          <a:p>
            <a:r>
              <a:rPr lang="en-US" dirty="0" smtClean="0"/>
              <a:t>Node</a:t>
            </a:r>
            <a:br>
              <a:rPr lang="en-US" dirty="0" smtClean="0"/>
            </a:br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Module Caching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Modules are cached </a:t>
            </a:r>
            <a:r>
              <a:rPr lang="en-US" dirty="0" smtClean="0"/>
              <a:t>on first load</a:t>
            </a:r>
          </a:p>
          <a:p>
            <a:r>
              <a:rPr lang="en-US" dirty="0" smtClean="0"/>
              <a:t>By their resolved filename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cs typeface="+mn-cs"/>
              </a:rPr>
              <a:t>	</a:t>
            </a:r>
            <a:r>
              <a:rPr lang="en-US" dirty="0" err="1" smtClean="0">
                <a:cs typeface="+mn-cs"/>
              </a:rPr>
              <a:t>var</a:t>
            </a:r>
            <a:r>
              <a:rPr lang="en-US" dirty="0" smtClean="0">
                <a:cs typeface="+mn-cs"/>
              </a:rPr>
              <a:t> </a:t>
            </a:r>
            <a:r>
              <a:rPr lang="en-US" dirty="0">
                <a:cs typeface="+mn-cs"/>
              </a:rPr>
              <a:t>awesome = require(‘awesome</a:t>
            </a:r>
            <a:r>
              <a:rPr lang="en-US" dirty="0" smtClean="0">
                <a:cs typeface="+mn-cs"/>
              </a:rPr>
              <a:t>');</a:t>
            </a:r>
          </a:p>
          <a:p>
            <a:pPr>
              <a:buNone/>
            </a:pPr>
            <a:endParaRPr lang="en-US" dirty="0">
              <a:cs typeface="+mn-cs"/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  <a:cs typeface="+mn-cs"/>
              </a:rPr>
              <a:t>		// </a:t>
            </a:r>
            <a:r>
              <a:rPr lang="en-US" dirty="0">
                <a:solidFill>
                  <a:schemeClr val="accent1"/>
                </a:solidFill>
                <a:cs typeface="+mn-cs"/>
              </a:rPr>
              <a:t>… then later on …</a:t>
            </a:r>
          </a:p>
          <a:p>
            <a:pPr>
              <a:buNone/>
            </a:pPr>
            <a:r>
              <a:rPr lang="en-US" dirty="0" smtClean="0">
                <a:cs typeface="+mn-cs"/>
              </a:rPr>
              <a:t>		require</a:t>
            </a:r>
            <a:r>
              <a:rPr lang="en-US" dirty="0">
                <a:cs typeface="+mn-cs"/>
              </a:rPr>
              <a:t>(‘awesome</a:t>
            </a:r>
            <a:r>
              <a:rPr lang="en-US" dirty="0" smtClean="0">
                <a:cs typeface="+mn-cs"/>
              </a:rPr>
              <a:t>'); </a:t>
            </a:r>
            <a:r>
              <a:rPr lang="en-US" dirty="0">
                <a:solidFill>
                  <a:schemeClr val="accent1"/>
                </a:solidFill>
                <a:cs typeface="+mn-cs"/>
              </a:rPr>
              <a:t>// return same </a:t>
            </a:r>
            <a:r>
              <a:rPr lang="en-US" dirty="0" smtClean="0">
                <a:solidFill>
                  <a:schemeClr val="accent1"/>
                </a:solidFill>
                <a:cs typeface="+mn-cs"/>
              </a:rPr>
              <a:t>object (*notes)</a:t>
            </a:r>
          </a:p>
          <a:p>
            <a:pPr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r>
              <a:rPr lang="en-US" sz="2900" u="sng" dirty="0" smtClean="0"/>
              <a:t>Notes</a:t>
            </a:r>
          </a:p>
          <a:p>
            <a:r>
              <a:rPr lang="en-US" sz="2900" dirty="0" smtClean="0"/>
              <a:t>Same object not </a:t>
            </a:r>
            <a:r>
              <a:rPr lang="en-US" sz="2900" dirty="0"/>
              <a:t>guaranteed </a:t>
            </a:r>
            <a:endParaRPr lang="en-US" sz="2900" dirty="0" smtClean="0"/>
          </a:p>
          <a:p>
            <a:pPr lvl="1"/>
            <a:r>
              <a:rPr lang="en-US" sz="2500" dirty="0" smtClean="0"/>
              <a:t>Depends on resolved filename (think absolute path, relative paths)</a:t>
            </a:r>
          </a:p>
          <a:p>
            <a:r>
              <a:rPr lang="en-US" sz="2900" dirty="0" smtClean="0"/>
              <a:t>If we want a </a:t>
            </a:r>
            <a:r>
              <a:rPr lang="en-US" sz="2900" dirty="0"/>
              <a:t>module </a:t>
            </a:r>
            <a:r>
              <a:rPr lang="en-US" sz="2900" dirty="0" smtClean="0"/>
              <a:t>to execute </a:t>
            </a:r>
            <a:r>
              <a:rPr lang="en-US" sz="2900" dirty="0"/>
              <a:t>code multiple </a:t>
            </a:r>
            <a:r>
              <a:rPr lang="en-US" sz="2900" dirty="0" smtClean="0"/>
              <a:t>times</a:t>
            </a:r>
          </a:p>
          <a:p>
            <a:pPr lvl="1"/>
            <a:r>
              <a:rPr lang="en-US" sz="2500" dirty="0" smtClean="0"/>
              <a:t>export </a:t>
            </a:r>
            <a:r>
              <a:rPr lang="en-US" sz="2500" dirty="0"/>
              <a:t>a </a:t>
            </a:r>
            <a:r>
              <a:rPr lang="en-US" sz="2500" dirty="0" smtClean="0"/>
              <a:t>function and call it</a:t>
            </a:r>
          </a:p>
          <a:p>
            <a:r>
              <a:rPr lang="en-US" sz="2900" dirty="0" smtClean="0"/>
              <a:t>If we want another instance - implement a factory method</a:t>
            </a:r>
          </a:p>
          <a:p>
            <a:endParaRPr lang="en-US" dirty="0"/>
          </a:p>
          <a:p>
            <a:pPr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>
              <a:cs typeface="+mn-cs"/>
            </a:endParaRPr>
          </a:p>
          <a:p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Exports an object</a:t>
            </a:r>
          </a:p>
          <a:p>
            <a:r>
              <a:rPr lang="en-US" sz="5000" dirty="0" smtClean="0"/>
              <a:t>Assignment has to be immediate (i.e. in this tick, not in callback)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// mymodule.js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EventEmitter</a:t>
            </a:r>
            <a:r>
              <a:rPr lang="en-US" dirty="0"/>
              <a:t> = require('events').</a:t>
            </a:r>
            <a:r>
              <a:rPr lang="en-US" dirty="0" err="1"/>
              <a:t>EventEmitter</a:t>
            </a:r>
            <a:r>
              <a:rPr lang="en-US" dirty="0" smtClean="0"/>
              <a:t>;</a:t>
            </a:r>
            <a:endParaRPr lang="en-US" dirty="0"/>
          </a:p>
          <a:p>
            <a:pPr>
              <a:buNone/>
            </a:pPr>
            <a:r>
              <a:rPr lang="en-US" b="1" dirty="0" err="1"/>
              <a:t>module.exports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1"/>
                </a:solidFill>
              </a:rPr>
              <a:t>// </a:t>
            </a:r>
            <a:r>
              <a:rPr lang="en-US" dirty="0" err="1" smtClean="0">
                <a:solidFill>
                  <a:schemeClr val="accent1"/>
                </a:solidFill>
              </a:rPr>
              <a:t>module.exports</a:t>
            </a:r>
            <a:r>
              <a:rPr lang="en-US" dirty="0" smtClean="0">
                <a:solidFill>
                  <a:schemeClr val="accent1"/>
                </a:solidFill>
              </a:rPr>
              <a:t> object is created </a:t>
            </a:r>
            <a:r>
              <a:rPr lang="en-US" dirty="0">
                <a:solidFill>
                  <a:schemeClr val="accent1"/>
                </a:solidFill>
              </a:rPr>
              <a:t>by the Module system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Do some work, and after some time </a:t>
            </a:r>
            <a:r>
              <a:rPr lang="en-US" dirty="0" smtClean="0">
                <a:solidFill>
                  <a:schemeClr val="accent1"/>
                </a:solidFill>
              </a:rPr>
              <a:t>emit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// the 'ready' event from the module itself</a:t>
            </a:r>
          </a:p>
          <a:p>
            <a:pPr>
              <a:buNone/>
            </a:pPr>
            <a:r>
              <a:rPr lang="en-US" dirty="0" err="1" smtClean="0"/>
              <a:t>setTimeout</a:t>
            </a:r>
            <a:r>
              <a:rPr lang="en-US" dirty="0" smtClean="0"/>
              <a:t>(function()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module.exports.emit</a:t>
            </a:r>
            <a:r>
              <a:rPr lang="en-US" b="1" dirty="0"/>
              <a:t>('ready</a:t>
            </a:r>
            <a:r>
              <a:rPr lang="en-US" b="1" dirty="0" smtClean="0"/>
              <a:t>');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console.log(‘I was required by %</a:t>
            </a:r>
            <a:r>
              <a:rPr lang="en-US" dirty="0"/>
              <a:t>s', </a:t>
            </a:r>
            <a:r>
              <a:rPr lang="en-US" dirty="0" err="1"/>
              <a:t>module.parent.filename</a:t>
            </a:r>
            <a:r>
              <a:rPr lang="en-US" dirty="0" smtClean="0"/>
              <a:t>);</a:t>
            </a:r>
            <a:r>
              <a:rPr lang="en-US" dirty="0" smtClean="0">
                <a:solidFill>
                  <a:schemeClr val="accent1"/>
                </a:solidFill>
              </a:rPr>
              <a:t> // filename, id, loaded, parent, children</a:t>
            </a:r>
          </a:p>
          <a:p>
            <a:pPr>
              <a:buNone/>
            </a:pPr>
            <a:r>
              <a:rPr lang="en-US" dirty="0" smtClean="0"/>
              <a:t>}, </a:t>
            </a:r>
            <a:r>
              <a:rPr lang="en-US" dirty="0"/>
              <a:t>1000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// app.js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mm </a:t>
            </a:r>
            <a:r>
              <a:rPr lang="en-US" dirty="0"/>
              <a:t>= require</a:t>
            </a:r>
            <a:r>
              <a:rPr lang="en-US" dirty="0" smtClean="0"/>
              <a:t>('./</a:t>
            </a:r>
            <a:r>
              <a:rPr lang="en-US" dirty="0" err="1" smtClean="0"/>
              <a:t>mymodule</a:t>
            </a:r>
            <a:r>
              <a:rPr lang="en-US" dirty="0" smtClean="0"/>
              <a:t>');</a:t>
            </a:r>
            <a:endParaRPr lang="en-US" dirty="0"/>
          </a:p>
          <a:p>
            <a:pPr>
              <a:buNone/>
            </a:pPr>
            <a:r>
              <a:rPr lang="en-US" b="1" dirty="0" err="1" smtClean="0"/>
              <a:t>mm.on</a:t>
            </a:r>
            <a:r>
              <a:rPr lang="en-US" b="1" dirty="0"/>
              <a:t>('ready'</a:t>
            </a:r>
            <a:r>
              <a:rPr lang="en-US" dirty="0"/>
              <a:t>, function() {</a:t>
            </a:r>
          </a:p>
          <a:p>
            <a:pPr>
              <a:buNone/>
            </a:pPr>
            <a:r>
              <a:rPr lang="en-US" dirty="0" smtClean="0"/>
              <a:t>	console.log(‘</a:t>
            </a:r>
            <a:r>
              <a:rPr lang="en-US" dirty="0" err="1" smtClean="0"/>
              <a:t>mymodule</a:t>
            </a:r>
            <a:r>
              <a:rPr lang="en-US" dirty="0" smtClean="0"/>
              <a:t> </a:t>
            </a:r>
            <a:r>
              <a:rPr lang="en-US" dirty="0"/>
              <a:t>a is ready');</a:t>
            </a:r>
          </a:p>
          <a:p>
            <a:pPr>
              <a:buNone/>
            </a:pPr>
            <a:r>
              <a:rPr lang="en-US" dirty="0"/>
              <a:t>});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58112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5576" y="4653136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module.exports</a:t>
            </a:r>
            <a:r>
              <a:rPr lang="en-US" dirty="0" smtClean="0"/>
              <a:t> – Cont.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Implicitly</a:t>
            </a:r>
            <a:r>
              <a:rPr lang="en-US" dirty="0" smtClean="0"/>
              <a:t> behind the scenes we have something like that for each module</a:t>
            </a:r>
          </a:p>
          <a:p>
            <a:endParaRPr lang="en-US" dirty="0"/>
          </a:p>
          <a:p>
            <a:pPr lvl="2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module = { exports : {} };</a:t>
            </a:r>
          </a:p>
          <a:p>
            <a:pPr lvl="2">
              <a:buNone/>
            </a:pPr>
            <a:r>
              <a:rPr lang="en-US" sz="2800" dirty="0" err="1" smtClean="0"/>
              <a:t>var</a:t>
            </a:r>
            <a:r>
              <a:rPr lang="en-US" sz="2800" dirty="0" smtClean="0"/>
              <a:t> exports = </a:t>
            </a:r>
            <a:r>
              <a:rPr lang="en-US" sz="2800" dirty="0" err="1" smtClean="0"/>
              <a:t>module.exports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require.main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268760"/>
            <a:ext cx="79312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Node directly runs a file it sets</a:t>
            </a:r>
          </a:p>
          <a:p>
            <a:pPr lvl="1"/>
            <a:r>
              <a:rPr lang="en-US" dirty="0" err="1" smtClean="0"/>
              <a:t>require.main</a:t>
            </a:r>
            <a:r>
              <a:rPr lang="en-US" dirty="0" smtClean="0"/>
              <a:t> = module</a:t>
            </a:r>
          </a:p>
          <a:p>
            <a:r>
              <a:rPr lang="en-US" dirty="0" smtClean="0"/>
              <a:t>So can check if we were executed directly</a:t>
            </a:r>
          </a:p>
          <a:p>
            <a:pPr lvl="1"/>
            <a:r>
              <a:rPr lang="en-US" b="1" dirty="0" smtClean="0"/>
              <a:t>if (</a:t>
            </a:r>
            <a:r>
              <a:rPr lang="en-US" b="1" dirty="0" err="1" smtClean="0"/>
              <a:t>require.main</a:t>
            </a:r>
            <a:r>
              <a:rPr lang="en-US" b="1" dirty="0" smtClean="0"/>
              <a:t> </a:t>
            </a:r>
            <a:r>
              <a:rPr lang="en-US" b="1" dirty="0"/>
              <a:t>=== </a:t>
            </a:r>
            <a:r>
              <a:rPr lang="en-US" b="1" dirty="0" smtClean="0"/>
              <a:t>module)</a:t>
            </a:r>
          </a:p>
          <a:p>
            <a:r>
              <a:rPr lang="en-US" dirty="0" smtClean="0"/>
              <a:t>Also we can obtain the application’s entry point from any module</a:t>
            </a:r>
          </a:p>
          <a:p>
            <a:pPr lvl="1"/>
            <a:r>
              <a:rPr lang="en-US" dirty="0" smtClean="0"/>
              <a:t>winston.log(</a:t>
            </a:r>
            <a:r>
              <a:rPr lang="en-US" b="1" dirty="0" err="1" smtClean="0"/>
              <a:t>require.main.filename</a:t>
            </a:r>
            <a:r>
              <a:rPr lang="en-US" dirty="0" smtClean="0"/>
              <a:t>);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require.main</a:t>
            </a:r>
            <a:r>
              <a:rPr lang="en-US" dirty="0" smtClean="0"/>
              <a:t> – Cont.</a:t>
            </a:r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27584" y="126876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// mymodule.js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EventEmitter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= require('events').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EventEmitter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module.exports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= new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EventEmitter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// Do some work, and after some time emit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// the 'ready' event from the module itself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setTimeout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(function() {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15000"/>
            </a:pPr>
            <a:r>
              <a:rPr lang="en-US" sz="3200" b="1" dirty="0" smtClean="0">
                <a:latin typeface="Calibri" pitchFamily="34" charset="0"/>
                <a:cs typeface="Arial" pitchFamily="34" charset="0"/>
              </a:rPr>
              <a:t>	console.log('I was required by %s', </a:t>
            </a:r>
            <a:r>
              <a:rPr lang="en-US" sz="3200" b="1" dirty="0" err="1" smtClean="0">
                <a:latin typeface="Calibri" pitchFamily="34" charset="0"/>
                <a:cs typeface="Arial" pitchFamily="34" charset="0"/>
              </a:rPr>
              <a:t>module.parent.filename</a:t>
            </a:r>
            <a:r>
              <a:rPr lang="en-US" sz="3200" b="1" dirty="0" smtClean="0">
                <a:latin typeface="Calibri" pitchFamily="34" charset="0"/>
                <a:cs typeface="Arial" pitchFamily="34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15000"/>
            </a:pPr>
            <a:r>
              <a:rPr lang="en-US" sz="3200" b="1" dirty="0" smtClean="0">
                <a:latin typeface="Calibri" pitchFamily="34" charset="0"/>
                <a:cs typeface="Arial" pitchFamily="34" charset="0"/>
              </a:rPr>
              <a:t>	console.log('main entry point is %s', </a:t>
            </a:r>
            <a:r>
              <a:rPr lang="en-US" sz="3200" b="1" dirty="0" err="1" smtClean="0">
                <a:latin typeface="Calibri" pitchFamily="34" charset="0"/>
                <a:cs typeface="Arial" pitchFamily="34" charset="0"/>
              </a:rPr>
              <a:t>require.main.filename</a:t>
            </a:r>
            <a:r>
              <a:rPr lang="en-US" sz="3200" b="1" dirty="0" smtClean="0">
                <a:latin typeface="Calibri" pitchFamily="34" charset="0"/>
                <a:cs typeface="Arial" pitchFamily="34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module.exports.emit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('ready');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}, 1000);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Interface Design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Namespace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412776"/>
            <a:ext cx="793122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// assign a local variable</a:t>
            </a:r>
            <a:r>
              <a:rPr lang="en-US" sz="1400" dirty="0">
                <a:solidFill>
                  <a:schemeClr val="accent1"/>
                </a:solidFill>
              </a:rPr>
              <a:t> to the implicit exports object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myCoolModule</a:t>
            </a:r>
            <a:r>
              <a:rPr lang="en-US" sz="1400" dirty="0" smtClean="0"/>
              <a:t> </a:t>
            </a:r>
            <a:r>
              <a:rPr lang="en-US" sz="1400" dirty="0"/>
              <a:t>= exports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chemeClr val="accent1"/>
                </a:solidFill>
              </a:rPr>
              <a:t>// add a function </a:t>
            </a:r>
            <a:r>
              <a:rPr lang="en-US" sz="1400" dirty="0">
                <a:solidFill>
                  <a:schemeClr val="accent1"/>
                </a:solidFill>
              </a:rPr>
              <a:t>to our exported namespace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err="1" smtClean="0"/>
              <a:t>myCoolModule.doThis</a:t>
            </a:r>
            <a:r>
              <a:rPr lang="en-US" sz="1400" dirty="0"/>
              <a:t> </a:t>
            </a:r>
            <a:r>
              <a:rPr lang="en-US" sz="1400" dirty="0" smtClean="0"/>
              <a:t>= function() </a:t>
            </a:r>
            <a:r>
              <a:rPr lang="en-US" sz="1400" dirty="0"/>
              <a:t>{   </a:t>
            </a:r>
            <a:r>
              <a:rPr lang="en-US" sz="1400" dirty="0">
                <a:solidFill>
                  <a:schemeClr val="accent1"/>
                </a:solidFill>
              </a:rPr>
              <a:t>/* </a:t>
            </a:r>
            <a:r>
              <a:rPr lang="en-US" sz="1400" dirty="0" smtClean="0">
                <a:solidFill>
                  <a:schemeClr val="accent1"/>
                </a:solidFill>
              </a:rPr>
              <a:t>do stuff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…  </a:t>
            </a:r>
            <a:r>
              <a:rPr lang="en-US" sz="1400" dirty="0">
                <a:solidFill>
                  <a:schemeClr val="accent1"/>
                </a:solidFill>
              </a:rPr>
              <a:t>*/ </a:t>
            </a: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</a:rPr>
              <a:t>add a class to our exported namespace</a:t>
            </a:r>
            <a:endParaRPr lang="en-US" sz="1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 err="1" smtClean="0"/>
              <a:t>myCoolModule.MyClass</a:t>
            </a:r>
            <a:r>
              <a:rPr lang="en-US" sz="1400" dirty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MyClass</a:t>
            </a:r>
            <a:r>
              <a:rPr lang="en-US" sz="1400" dirty="0" smtClean="0"/>
              <a:t>;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</a:rPr>
              <a:t>class definition (constructor)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MyClass</a:t>
            </a:r>
            <a:r>
              <a:rPr lang="en-US" sz="1400" dirty="0"/>
              <a:t>(param1, param2) </a:t>
            </a:r>
            <a:r>
              <a:rPr lang="en-US" sz="1400" dirty="0" smtClean="0"/>
              <a:t>{   </a:t>
            </a:r>
            <a:r>
              <a:rPr lang="en-US" sz="1400" dirty="0">
                <a:solidFill>
                  <a:schemeClr val="accent1"/>
                </a:solidFill>
              </a:rPr>
              <a:t>/*</a:t>
            </a:r>
            <a:r>
              <a:rPr lang="en-US" sz="1400" dirty="0" smtClean="0">
                <a:solidFill>
                  <a:schemeClr val="accent1"/>
                </a:solidFill>
              </a:rPr>
              <a:t> initialize…</a:t>
            </a:r>
            <a:r>
              <a:rPr lang="en-US" sz="1400" dirty="0" smtClean="0"/>
              <a:t>   </a:t>
            </a:r>
            <a:r>
              <a:rPr lang="en-US" sz="1400" dirty="0">
                <a:solidFill>
                  <a:schemeClr val="accent1"/>
                </a:solidFill>
              </a:rPr>
              <a:t>*/</a:t>
            </a:r>
            <a:r>
              <a:rPr lang="en-US" sz="1400" dirty="0"/>
              <a:t> </a:t>
            </a:r>
            <a:r>
              <a:rPr lang="en-US" sz="1400" dirty="0" smtClean="0"/>
              <a:t>}</a:t>
            </a: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</a:rPr>
              <a:t>class methods…</a:t>
            </a:r>
            <a:endParaRPr lang="en-US" sz="1400" dirty="0"/>
          </a:p>
          <a:p>
            <a:pPr>
              <a:buNone/>
            </a:pPr>
            <a:r>
              <a:rPr lang="en-US" sz="1400" dirty="0" err="1"/>
              <a:t>MyClass.prototype.doThat</a:t>
            </a:r>
            <a:r>
              <a:rPr lang="en-US" sz="1400" dirty="0"/>
              <a:t>(a, b) </a:t>
            </a:r>
            <a:r>
              <a:rPr lang="en-US" sz="1400" dirty="0" smtClean="0"/>
              <a:t>{   </a:t>
            </a:r>
            <a:r>
              <a:rPr lang="en-US" sz="1400" dirty="0" smtClean="0">
                <a:solidFill>
                  <a:schemeClr val="accent1"/>
                </a:solidFill>
              </a:rPr>
              <a:t>/* </a:t>
            </a:r>
            <a:r>
              <a:rPr lang="en-US" sz="1400" dirty="0">
                <a:solidFill>
                  <a:schemeClr val="accent1"/>
                </a:solidFill>
              </a:rPr>
              <a:t>doing that now</a:t>
            </a:r>
            <a:r>
              <a:rPr lang="en-US" sz="1400" dirty="0" smtClean="0">
                <a:solidFill>
                  <a:schemeClr val="accent1"/>
                </a:solidFill>
              </a:rPr>
              <a:t>…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accent1"/>
                </a:solidFill>
              </a:rPr>
              <a:t> */  </a:t>
            </a: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</a:rPr>
              <a:t>heck, we can even export other modules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exports.otherCool</a:t>
            </a:r>
            <a:r>
              <a:rPr lang="en-US" sz="1400" dirty="0" smtClean="0"/>
              <a:t> </a:t>
            </a:r>
            <a:r>
              <a:rPr lang="en-US" sz="1400" dirty="0"/>
              <a:t>= require</a:t>
            </a:r>
            <a:r>
              <a:rPr lang="en-US" sz="1400" dirty="0" smtClean="0"/>
              <a:t>('./</a:t>
            </a:r>
            <a:r>
              <a:rPr lang="en-US" sz="1400" dirty="0" err="1" smtClean="0"/>
              <a:t>otherCoolModule</a:t>
            </a:r>
            <a:r>
              <a:rPr lang="en-US" sz="1400" dirty="0" smtClean="0"/>
              <a:t>');</a:t>
            </a:r>
          </a:p>
          <a:p>
            <a:pPr>
              <a:buNone/>
            </a:pPr>
            <a:r>
              <a:rPr lang="en-US" sz="1400" dirty="0" err="1" smtClean="0"/>
              <a:t>exports.superGreat</a:t>
            </a:r>
            <a:r>
              <a:rPr lang="en-US" sz="1400" dirty="0" smtClean="0"/>
              <a:t> </a:t>
            </a:r>
            <a:r>
              <a:rPr lang="en-US" sz="1400" dirty="0"/>
              <a:t>= require</a:t>
            </a:r>
            <a:r>
              <a:rPr lang="en-US" sz="1400" dirty="0" smtClean="0"/>
              <a:t>('./</a:t>
            </a:r>
            <a:r>
              <a:rPr lang="en-US" sz="1400" dirty="0" err="1" smtClean="0"/>
              <a:t>superGreatModule</a:t>
            </a:r>
            <a:r>
              <a:rPr lang="en-US" sz="1400" dirty="0" smtClean="0"/>
              <a:t>');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Namespace – Cont.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412776"/>
            <a:ext cx="793122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import the entire namespace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mcm</a:t>
            </a:r>
            <a:r>
              <a:rPr lang="en-US" sz="1800" dirty="0" smtClean="0"/>
              <a:t> = require(‘</a:t>
            </a:r>
            <a:r>
              <a:rPr lang="en-US" sz="1800" dirty="0" err="1" smtClean="0"/>
              <a:t>myCoolModule</a:t>
            </a:r>
            <a:r>
              <a:rPr lang="en-US" sz="1800" dirty="0" smtClean="0"/>
              <a:t>’),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get reference to the class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MyClass</a:t>
            </a:r>
            <a:r>
              <a:rPr lang="en-US" sz="1800" dirty="0" smtClean="0"/>
              <a:t> = </a:t>
            </a:r>
            <a:r>
              <a:rPr lang="en-US" sz="1800" dirty="0" err="1" smtClean="0"/>
              <a:t>mcm.MyClass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get reference to included module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oc</a:t>
            </a:r>
            <a:r>
              <a:rPr lang="en-US" sz="1800" dirty="0" smtClean="0"/>
              <a:t> = </a:t>
            </a:r>
            <a:r>
              <a:rPr lang="en-US" sz="1800" dirty="0" err="1" smtClean="0"/>
              <a:t>mcm.otherCool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use to instantiate objects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o = new </a:t>
            </a:r>
            <a:r>
              <a:rPr lang="en-US" sz="1800" dirty="0" err="1" smtClean="0"/>
              <a:t>MyClass</a:t>
            </a:r>
            <a:r>
              <a:rPr lang="en-US" sz="1800" dirty="0" smtClean="0"/>
              <a:t>();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use to perform some functionality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/>
              <a:t>o.doThat</a:t>
            </a:r>
            <a:r>
              <a:rPr lang="en-US" sz="1800" dirty="0" smtClean="0"/>
              <a:t>();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Function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412776"/>
            <a:ext cx="793122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assign the </a:t>
            </a:r>
            <a:r>
              <a:rPr lang="en-US" sz="1400" dirty="0" err="1">
                <a:solidFill>
                  <a:schemeClr val="accent1"/>
                </a:solidFill>
              </a:rPr>
              <a:t>createEngine</a:t>
            </a:r>
            <a:r>
              <a:rPr lang="en-US" sz="1400" dirty="0">
                <a:solidFill>
                  <a:schemeClr val="accent1"/>
                </a:solidFill>
              </a:rPr>
              <a:t> function to </a:t>
            </a:r>
            <a:r>
              <a:rPr lang="en-US" sz="1400" dirty="0" err="1">
                <a:solidFill>
                  <a:schemeClr val="accent1"/>
                </a:solidFill>
              </a:rPr>
              <a:t>module.exports</a:t>
            </a:r>
            <a:r>
              <a:rPr lang="en-US" sz="1400" dirty="0">
                <a:solidFill>
                  <a:schemeClr val="accent1"/>
                </a:solidFill>
              </a:rPr>
              <a:t> and then to the implicit exports variable.</a:t>
            </a:r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now exports is the function that the module exports</a:t>
            </a:r>
          </a:p>
          <a:p>
            <a:pPr>
              <a:buNone/>
            </a:pPr>
            <a:r>
              <a:rPr lang="en-US" sz="1400" dirty="0"/>
              <a:t>exports = </a:t>
            </a:r>
            <a:r>
              <a:rPr lang="en-US" sz="1400" dirty="0" err="1"/>
              <a:t>module.exports</a:t>
            </a:r>
            <a:r>
              <a:rPr lang="en-US" sz="1400" dirty="0"/>
              <a:t> = </a:t>
            </a:r>
            <a:r>
              <a:rPr lang="en-US" sz="1400" dirty="0" err="1"/>
              <a:t>createEngine</a:t>
            </a:r>
            <a:r>
              <a:rPr lang="en-US" sz="1400" dirty="0"/>
              <a:t>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we can use the exported function as a namespace</a:t>
            </a:r>
          </a:p>
          <a:p>
            <a:pPr>
              <a:buNone/>
            </a:pPr>
            <a:r>
              <a:rPr lang="en-US" sz="1400" dirty="0" err="1"/>
              <a:t>module.exports.version</a:t>
            </a:r>
            <a:r>
              <a:rPr lang="en-US" sz="1400" dirty="0"/>
              <a:t> = '4.4.4';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our </a:t>
            </a:r>
            <a:r>
              <a:rPr lang="en-US" sz="1400" dirty="0" smtClean="0">
                <a:solidFill>
                  <a:schemeClr val="accent1"/>
                </a:solidFill>
              </a:rPr>
              <a:t>exported factory class</a:t>
            </a:r>
            <a:endParaRPr lang="en-US" sz="14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400" dirty="0"/>
              <a:t>function </a:t>
            </a:r>
            <a:r>
              <a:rPr lang="en-US" sz="1400" dirty="0" err="1"/>
              <a:t>createEngine</a:t>
            </a:r>
            <a:r>
              <a:rPr lang="en-US" sz="1400" dirty="0"/>
              <a:t>() {</a:t>
            </a:r>
          </a:p>
          <a:p>
            <a:pPr>
              <a:buNone/>
            </a:pPr>
            <a:r>
              <a:rPr lang="en-US" sz="1400" dirty="0"/>
              <a:t>        return new Engine();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>
                <a:solidFill>
                  <a:schemeClr val="accent1"/>
                </a:solidFill>
              </a:rPr>
              <a:t>// </a:t>
            </a:r>
            <a:r>
              <a:rPr lang="en-US" sz="1400" dirty="0" smtClean="0">
                <a:solidFill>
                  <a:schemeClr val="accent1"/>
                </a:solidFill>
              </a:rPr>
              <a:t>our Engine class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function </a:t>
            </a:r>
            <a:r>
              <a:rPr lang="en-US" sz="1400" dirty="0"/>
              <a:t>Engine() {</a:t>
            </a:r>
          </a:p>
          <a:p>
            <a:pPr>
              <a:buNone/>
            </a:pPr>
            <a:r>
              <a:rPr lang="en-US" sz="1400" dirty="0"/>
              <a:t>        </a:t>
            </a:r>
            <a:r>
              <a:rPr lang="en-US" sz="1400" dirty="0" err="1"/>
              <a:t>var</a:t>
            </a:r>
            <a:r>
              <a:rPr lang="en-US" sz="1400" dirty="0"/>
              <a:t> self = this;</a:t>
            </a:r>
          </a:p>
          <a:p>
            <a:pPr>
              <a:buNone/>
            </a:pPr>
            <a:r>
              <a:rPr lang="en-US" sz="1400" dirty="0"/>
              <a:t>        </a:t>
            </a:r>
            <a:r>
              <a:rPr lang="en-US" sz="1400" dirty="0" err="1"/>
              <a:t>this.roar</a:t>
            </a:r>
            <a:r>
              <a:rPr lang="en-US" sz="1400" dirty="0"/>
              <a:t> = function(rpm) {</a:t>
            </a:r>
          </a:p>
          <a:p>
            <a:pPr>
              <a:buNone/>
            </a:pPr>
            <a:r>
              <a:rPr lang="en-US" sz="1400" dirty="0"/>
              <a:t>                console.log('roaring at %d', rpm);</a:t>
            </a:r>
          </a:p>
          <a:p>
            <a:pPr>
              <a:buNone/>
            </a:pPr>
            <a:r>
              <a:rPr lang="en-US" sz="1400" dirty="0"/>
              <a:t>        }</a:t>
            </a:r>
          </a:p>
          <a:p>
            <a:pPr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Function – cont.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423317"/>
            <a:ext cx="79312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en-US" sz="1800" dirty="0" smtClean="0">
                <a:solidFill>
                  <a:schemeClr val="accent1"/>
                </a:solidFill>
              </a:rPr>
              <a:t>require the library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engine = require('./engine');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create a new instance</a:t>
            </a:r>
          </a:p>
          <a:p>
            <a:pPr>
              <a:buNone/>
            </a:pP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b="1" dirty="0" err="1"/>
              <a:t>newEngine</a:t>
            </a:r>
            <a:r>
              <a:rPr lang="en-US" sz="1800" b="1" dirty="0"/>
              <a:t> = engine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kick the tires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/>
              <a:t>newEngine.roar</a:t>
            </a:r>
            <a:r>
              <a:rPr lang="en-US" sz="1800" dirty="0"/>
              <a:t>(2000);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What is Node.js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source, cross-platform runtime </a:t>
            </a:r>
            <a:r>
              <a:rPr lang="en-US" dirty="0" smtClean="0"/>
              <a:t>environment</a:t>
            </a:r>
          </a:p>
          <a:p>
            <a:r>
              <a:rPr lang="en-US" dirty="0"/>
              <a:t>Used to easily </a:t>
            </a:r>
            <a:r>
              <a:rPr lang="en-US" dirty="0" smtClean="0"/>
              <a:t>build fast</a:t>
            </a:r>
            <a:r>
              <a:rPr lang="en-US" dirty="0"/>
              <a:t>, scalable server-side and networking applications</a:t>
            </a:r>
          </a:p>
          <a:p>
            <a:r>
              <a:rPr lang="en-US" dirty="0" smtClean="0"/>
              <a:t>Node.js is written in C++</a:t>
            </a:r>
          </a:p>
          <a:p>
            <a:r>
              <a:rPr lang="en-US" dirty="0" smtClean="0"/>
              <a:t>Node.js</a:t>
            </a:r>
            <a:r>
              <a:rPr lang="en-US" dirty="0"/>
              <a:t> applications are written in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In fact many of its modules are also written in JS</a:t>
            </a:r>
          </a:p>
          <a:p>
            <a:r>
              <a:rPr lang="en-US" dirty="0" smtClean="0"/>
              <a:t>Uses </a:t>
            </a:r>
            <a:r>
              <a:rPr lang="en-US" dirty="0"/>
              <a:t>an </a:t>
            </a:r>
            <a:r>
              <a:rPr lang="en-US" u="sng" dirty="0"/>
              <a:t>event-driven</a:t>
            </a:r>
            <a:r>
              <a:rPr lang="en-US" dirty="0"/>
              <a:t>, </a:t>
            </a:r>
            <a:r>
              <a:rPr lang="en-US" u="sng" dirty="0"/>
              <a:t>non-blocking </a:t>
            </a:r>
            <a:r>
              <a:rPr lang="en-US" u="sng" dirty="0" smtClean="0"/>
              <a:t>I/O</a:t>
            </a:r>
          </a:p>
          <a:p>
            <a:pPr lvl="1"/>
            <a:r>
              <a:rPr lang="en-US" dirty="0" smtClean="0"/>
              <a:t>model</a:t>
            </a:r>
            <a:r>
              <a:rPr lang="en-US" dirty="0"/>
              <a:t>  that makes it lightweight and </a:t>
            </a:r>
            <a:r>
              <a:rPr lang="en-US" dirty="0" smtClean="0"/>
              <a:t>efficient</a:t>
            </a:r>
          </a:p>
          <a:p>
            <a:r>
              <a:rPr lang="en-US" dirty="0" smtClean="0"/>
              <a:t>Highly scalable &amp; high throughput</a:t>
            </a:r>
          </a:p>
          <a:p>
            <a:r>
              <a:rPr lang="en-US" dirty="0" smtClean="0"/>
              <a:t>Has built-in </a:t>
            </a:r>
            <a:r>
              <a:rPr lang="en-US" dirty="0"/>
              <a:t>library to allow </a:t>
            </a:r>
            <a:r>
              <a:rPr lang="en-US" dirty="0" smtClean="0"/>
              <a:t>apps act </a:t>
            </a:r>
            <a:r>
              <a:rPr lang="en-US" dirty="0"/>
              <a:t>as </a:t>
            </a:r>
            <a:r>
              <a:rPr lang="en-US" dirty="0" smtClean="0"/>
              <a:t>Web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Constructor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268760"/>
            <a:ext cx="7931224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// constructor</a:t>
            </a:r>
          </a:p>
          <a:p>
            <a:pPr>
              <a:buNone/>
            </a:pPr>
            <a:r>
              <a:rPr lang="en-US" sz="1400" dirty="0" smtClean="0"/>
              <a:t>function </a:t>
            </a:r>
            <a:r>
              <a:rPr lang="en-US" sz="1400" dirty="0"/>
              <a:t>Person(name) {</a:t>
            </a:r>
          </a:p>
          <a:p>
            <a:pPr>
              <a:buNone/>
            </a:pPr>
            <a:r>
              <a:rPr lang="en-US" sz="1400" dirty="0"/>
              <a:t>  </a:t>
            </a:r>
            <a:r>
              <a:rPr lang="en-US" sz="1400" dirty="0" smtClean="0"/>
              <a:t>	this.name </a:t>
            </a:r>
            <a:r>
              <a:rPr lang="en-US" sz="1400" dirty="0"/>
              <a:t>= name;</a:t>
            </a:r>
          </a:p>
          <a:p>
            <a:pPr>
              <a:buNone/>
            </a:pPr>
            <a:r>
              <a:rPr lang="en-US" sz="1400" dirty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// methods</a:t>
            </a:r>
            <a:endParaRPr lang="en-US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err="1"/>
              <a:t>Person.prototype.greet</a:t>
            </a:r>
            <a:r>
              <a:rPr lang="en-US" sz="1400" dirty="0"/>
              <a:t> = function() {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	return </a:t>
            </a:r>
            <a:r>
              <a:rPr lang="en-US" sz="1400" dirty="0"/>
              <a:t>"Hi, I'm " + this.name;</a:t>
            </a:r>
          </a:p>
          <a:p>
            <a:pPr>
              <a:buNone/>
            </a:pPr>
            <a:r>
              <a:rPr lang="en-US" sz="1400" dirty="0"/>
              <a:t>};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// export our </a:t>
            </a:r>
            <a:r>
              <a:rPr lang="en-US" sz="1400" dirty="0" err="1" smtClean="0">
                <a:solidFill>
                  <a:srgbClr val="00B050"/>
                </a:solidFill>
              </a:rPr>
              <a:t>Ctor</a:t>
            </a:r>
            <a:endParaRPr lang="en-US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err="1"/>
              <a:t>module.exports</a:t>
            </a:r>
            <a:r>
              <a:rPr lang="en-US" sz="1400" dirty="0"/>
              <a:t> = Person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Person = require('./person</a:t>
            </a:r>
            <a:r>
              <a:rPr lang="en-US" sz="1400" dirty="0" smtClean="0"/>
              <a:t>');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/>
              <a:t>var person = new Person</a:t>
            </a:r>
            <a:r>
              <a:rPr lang="en-US" sz="1400" dirty="0" smtClean="0"/>
              <a:t>(‘Bob </a:t>
            </a:r>
            <a:r>
              <a:rPr lang="en-US" sz="1400" dirty="0" err="1" smtClean="0"/>
              <a:t>Sacamano</a:t>
            </a:r>
            <a:r>
              <a:rPr lang="en-US" sz="1400" dirty="0" smtClean="0"/>
              <a:t>'); </a:t>
            </a:r>
          </a:p>
          <a:p>
            <a:pPr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person.greet</a:t>
            </a:r>
            <a:r>
              <a:rPr lang="en-US" sz="1400" dirty="0"/>
              <a:t>());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B050"/>
                </a:solidFill>
              </a:rPr>
              <a:t>// </a:t>
            </a:r>
            <a:r>
              <a:rPr lang="en-US" sz="1400" dirty="0">
                <a:solidFill>
                  <a:srgbClr val="00B050"/>
                </a:solidFill>
              </a:rPr>
              <a:t>prints: Hi, I'm Bob </a:t>
            </a:r>
            <a:r>
              <a:rPr lang="en-US" sz="1400" dirty="0" err="1">
                <a:solidFill>
                  <a:srgbClr val="00B050"/>
                </a:solidFill>
              </a:rPr>
              <a:t>Sacamano</a:t>
            </a:r>
            <a:endParaRPr lang="en-US" sz="1400" dirty="0" smtClean="0">
              <a:solidFill>
                <a:srgbClr val="00B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58112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5576" y="4653136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Export a Singleton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51309"/>
            <a:ext cx="79312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we define our class here</a:t>
            </a:r>
          </a:p>
          <a:p>
            <a:pPr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IAmUnique</a:t>
            </a:r>
            <a:r>
              <a:rPr lang="en-US" sz="1800" dirty="0" smtClean="0"/>
              <a:t>() </a:t>
            </a: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	//...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we return an instance of our class</a:t>
            </a:r>
          </a:p>
          <a:p>
            <a:pPr>
              <a:buNone/>
            </a:pPr>
            <a:r>
              <a:rPr lang="en-US" sz="1800" dirty="0" err="1" smtClean="0"/>
              <a:t>module.exports</a:t>
            </a:r>
            <a:r>
              <a:rPr lang="en-US" sz="1800" dirty="0" smtClean="0"/>
              <a:t> </a:t>
            </a:r>
            <a:r>
              <a:rPr lang="en-US" sz="1800" dirty="0"/>
              <a:t>= exports = </a:t>
            </a:r>
            <a:r>
              <a:rPr lang="en-US" sz="1800" b="1" dirty="0"/>
              <a:t>new </a:t>
            </a:r>
            <a:r>
              <a:rPr lang="en-US" sz="1800" b="1" dirty="0" err="1"/>
              <a:t>IAmUnique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en-US" sz="1800" dirty="0" smtClean="0">
                <a:solidFill>
                  <a:srgbClr val="00B050"/>
                </a:solidFill>
              </a:rPr>
              <a:t>thanks to module caching require</a:t>
            </a:r>
            <a:r>
              <a:rPr lang="en-US" sz="1800" dirty="0">
                <a:solidFill>
                  <a:srgbClr val="00B050"/>
                </a:solidFill>
              </a:rPr>
              <a:t>(‘unique') </a:t>
            </a:r>
            <a:r>
              <a:rPr lang="en-US" sz="1800" dirty="0" smtClean="0">
                <a:solidFill>
                  <a:srgbClr val="00B050"/>
                </a:solidFill>
              </a:rPr>
              <a:t>will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</a:t>
            </a:r>
            <a:r>
              <a:rPr lang="en-US" sz="1800" dirty="0">
                <a:solidFill>
                  <a:srgbClr val="00B050"/>
                </a:solidFill>
              </a:rPr>
              <a:t>always </a:t>
            </a:r>
            <a:r>
              <a:rPr lang="en-US" sz="1800" dirty="0" smtClean="0">
                <a:solidFill>
                  <a:srgbClr val="00B050"/>
                </a:solidFill>
              </a:rPr>
              <a:t>return </a:t>
            </a:r>
            <a:r>
              <a:rPr lang="en-US" sz="1800" dirty="0">
                <a:solidFill>
                  <a:srgbClr val="00B050"/>
                </a:solidFill>
              </a:rPr>
              <a:t>same singleton instance</a:t>
            </a:r>
            <a:endParaRPr lang="en-US" sz="1800" dirty="0"/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theUnique</a:t>
            </a:r>
            <a:r>
              <a:rPr lang="en-US" sz="1800" dirty="0" smtClean="0"/>
              <a:t> = require(‘unique’);</a:t>
            </a:r>
            <a:endParaRPr lang="en-US" sz="1800" b="1" dirty="0" smtClean="0"/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endParaRPr lang="en-US" sz="1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05064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5576" y="407707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Extend a Global Object [should]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51309"/>
            <a:ext cx="793122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* Expose should to external world.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*/</a:t>
            </a:r>
          </a:p>
          <a:p>
            <a:pPr>
              <a:buNone/>
            </a:pPr>
            <a:r>
              <a:rPr lang="en-US" sz="1800" dirty="0"/>
              <a:t>exports = </a:t>
            </a:r>
            <a:r>
              <a:rPr lang="en-US" sz="1800" dirty="0" err="1"/>
              <a:t>module.exports</a:t>
            </a:r>
            <a:r>
              <a:rPr lang="en-US" sz="1800" dirty="0"/>
              <a:t> = should;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/**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* Expose </a:t>
            </a:r>
            <a:r>
              <a:rPr lang="en-US" sz="1800" dirty="0" err="1">
                <a:solidFill>
                  <a:srgbClr val="00B050"/>
                </a:solidFill>
              </a:rPr>
              <a:t>api</a:t>
            </a:r>
            <a:r>
              <a:rPr lang="en-US" sz="1800" dirty="0">
                <a:solidFill>
                  <a:srgbClr val="00B050"/>
                </a:solidFill>
              </a:rPr>
              <a:t> via `</a:t>
            </a:r>
            <a:r>
              <a:rPr lang="en-US" sz="1800" dirty="0" err="1">
                <a:solidFill>
                  <a:srgbClr val="00B050"/>
                </a:solidFill>
              </a:rPr>
              <a:t>Object#should</a:t>
            </a:r>
            <a:r>
              <a:rPr lang="en-US" sz="1800" dirty="0">
                <a:solidFill>
                  <a:srgbClr val="00B050"/>
                </a:solidFill>
              </a:rPr>
              <a:t>`.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*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* @</a:t>
            </a:r>
            <a:r>
              <a:rPr lang="en-US" sz="1800" dirty="0" err="1">
                <a:solidFill>
                  <a:srgbClr val="00B050"/>
                </a:solidFill>
              </a:rPr>
              <a:t>api</a:t>
            </a:r>
            <a:r>
              <a:rPr lang="en-US" sz="1800" dirty="0">
                <a:solidFill>
                  <a:srgbClr val="00B050"/>
                </a:solidFill>
              </a:rPr>
              <a:t> public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*/</a:t>
            </a:r>
            <a:endParaRPr lang="en-US" sz="1800" dirty="0"/>
          </a:p>
          <a:p>
            <a:pPr>
              <a:buNone/>
            </a:pPr>
            <a:r>
              <a:rPr lang="en-US" sz="1800" dirty="0" err="1"/>
              <a:t>Object.defineProperty</a:t>
            </a:r>
            <a:r>
              <a:rPr lang="en-US" sz="1800" dirty="0"/>
              <a:t>(</a:t>
            </a:r>
            <a:r>
              <a:rPr lang="en-US" sz="1800" dirty="0" err="1"/>
              <a:t>Object.prototype</a:t>
            </a:r>
            <a:r>
              <a:rPr lang="en-US" sz="1800" dirty="0"/>
              <a:t>, 'should', {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set</a:t>
            </a:r>
            <a:r>
              <a:rPr lang="en-US" sz="1800" dirty="0"/>
              <a:t>: function(){},</a:t>
            </a:r>
          </a:p>
          <a:p>
            <a:pPr>
              <a:buNone/>
            </a:pPr>
            <a:r>
              <a:rPr lang="en-US" sz="1800" dirty="0" smtClean="0"/>
              <a:t>  get</a:t>
            </a:r>
            <a:r>
              <a:rPr lang="en-US" sz="1800" dirty="0"/>
              <a:t>: function(){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return </a:t>
            </a:r>
            <a:r>
              <a:rPr lang="en-US" sz="1800" dirty="0"/>
              <a:t>should(this);</a:t>
            </a:r>
          </a:p>
          <a:p>
            <a:pPr>
              <a:buNone/>
            </a:pPr>
            <a:r>
              <a:rPr lang="en-US" sz="1800" dirty="0" smtClean="0"/>
              <a:t>  },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configurable: true</a:t>
            </a:r>
          </a:p>
          <a:p>
            <a:pPr>
              <a:buNone/>
            </a:pPr>
            <a:r>
              <a:rPr lang="en-US" sz="1800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Extend a Global Object – Cont.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51309"/>
            <a:ext cx="793122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/>
              <a:t>var</a:t>
            </a:r>
            <a:r>
              <a:rPr lang="en-US" sz="1800" dirty="0"/>
              <a:t> should = require('should');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var</a:t>
            </a:r>
            <a:r>
              <a:rPr lang="en-US" sz="1800" dirty="0"/>
              <a:t> user = {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	name</a:t>
            </a:r>
            <a:r>
              <a:rPr lang="en-US" sz="1800" dirty="0"/>
              <a:t>: '</a:t>
            </a:r>
            <a:r>
              <a:rPr lang="en-US" sz="1800" dirty="0" smtClean="0"/>
              <a:t>Cosmo Kramer</a:t>
            </a:r>
            <a:r>
              <a:rPr lang="en-US" sz="1800" dirty="0"/>
              <a:t>'</a:t>
            </a:r>
            <a:r>
              <a:rPr lang="en-US" sz="1800" dirty="0" smtClean="0"/>
              <a:t>,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hobbies: [</a:t>
            </a:r>
            <a:r>
              <a:rPr lang="en-US" sz="1800" dirty="0"/>
              <a:t>'</a:t>
            </a:r>
            <a:r>
              <a:rPr lang="en-US" sz="1800" dirty="0" smtClean="0"/>
              <a:t>making own pie', </a:t>
            </a:r>
            <a:r>
              <a:rPr lang="en-US" sz="1800" dirty="0"/>
              <a:t>'</a:t>
            </a:r>
            <a:r>
              <a:rPr lang="en-US" sz="1800" dirty="0" smtClean="0"/>
              <a:t>pasta sculptures']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};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let’s validate some properties exist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/>
              <a:t>user.should.have.property</a:t>
            </a:r>
            <a:r>
              <a:rPr lang="en-US" sz="1800" dirty="0"/>
              <a:t>('name', </a:t>
            </a:r>
            <a:r>
              <a:rPr lang="en-US" sz="1800" dirty="0" smtClean="0"/>
              <a:t>'Cosmo Kramer');</a:t>
            </a:r>
            <a:endParaRPr lang="en-US" sz="1800" dirty="0"/>
          </a:p>
          <a:p>
            <a:pPr>
              <a:buNone/>
            </a:pPr>
            <a:r>
              <a:rPr lang="en-US" sz="1800" dirty="0" err="1"/>
              <a:t>user.should.have.property</a:t>
            </a:r>
            <a:r>
              <a:rPr lang="en-US" sz="1800" dirty="0" smtClean="0"/>
              <a:t>('hobbies ').</a:t>
            </a:r>
            <a:r>
              <a:rPr lang="en-US" sz="1800" dirty="0" err="1" smtClean="0"/>
              <a:t>with.lengthOf</a:t>
            </a:r>
            <a:r>
              <a:rPr lang="en-US" sz="1800" dirty="0" smtClean="0"/>
              <a:t>(2);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Monkey Patch</a:t>
            </a:r>
            <a:endParaRPr lang="en-US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51309"/>
            <a:ext cx="793122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Dynamically modify class or module at runtime</a:t>
            </a:r>
          </a:p>
          <a:p>
            <a:r>
              <a:rPr lang="en-US" sz="2800" dirty="0" smtClean="0"/>
              <a:t>Think Bluebird </a:t>
            </a:r>
            <a:r>
              <a:rPr lang="en-US" sz="2800" dirty="0" err="1" smtClean="0"/>
              <a:t>Promisification</a:t>
            </a:r>
            <a:endParaRPr lang="en-US" sz="2800" dirty="0" smtClean="0"/>
          </a:p>
          <a:p>
            <a:r>
              <a:rPr lang="en-US" sz="2800" dirty="0" smtClean="0"/>
              <a:t>Food for thought, out of the presentation scope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Enables </a:t>
            </a:r>
            <a:r>
              <a:rPr lang="en-US" dirty="0"/>
              <a:t>real-time bidirectional event-based communication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Works </a:t>
            </a:r>
            <a:r>
              <a:rPr lang="en-US" dirty="0"/>
              <a:t>on every platform, browser or </a:t>
            </a:r>
            <a:r>
              <a:rPr lang="en-US" dirty="0" smtClean="0"/>
              <a:t>device</a:t>
            </a:r>
          </a:p>
          <a:p>
            <a:pPr fontAlgn="base"/>
            <a:r>
              <a:rPr lang="en-US" dirty="0" smtClean="0"/>
              <a:t>Focus on </a:t>
            </a:r>
            <a:r>
              <a:rPr lang="en-US" dirty="0"/>
              <a:t>reliability and </a:t>
            </a:r>
            <a:r>
              <a:rPr lang="en-US" dirty="0" smtClean="0"/>
              <a:t>speed</a:t>
            </a:r>
          </a:p>
          <a:p>
            <a:pPr fontAlgn="base"/>
            <a:r>
              <a:rPr lang="en-US" dirty="0" smtClean="0"/>
              <a:t>Transport protocol over HTML5 </a:t>
            </a:r>
            <a:r>
              <a:rPr lang="en-US" dirty="0" err="1" smtClean="0"/>
              <a:t>WebSockets</a:t>
            </a:r>
            <a:endParaRPr lang="en-US" dirty="0" smtClean="0"/>
          </a:p>
          <a:p>
            <a:pPr fontAlgn="base"/>
            <a:r>
              <a:rPr lang="en-US" dirty="0" smtClean="0"/>
              <a:t>With fallbacks</a:t>
            </a:r>
          </a:p>
          <a:p>
            <a:pPr lvl="1" fontAlgn="base"/>
            <a:r>
              <a:rPr lang="en-US" sz="2400" dirty="0" smtClean="0"/>
              <a:t>XHR (xml http </a:t>
            </a:r>
            <a:r>
              <a:rPr lang="en-US" sz="2400" dirty="0" err="1" smtClean="0"/>
              <a:t>req</a:t>
            </a:r>
            <a:r>
              <a:rPr lang="en-US" sz="2400" dirty="0" smtClean="0"/>
              <a:t>)</a:t>
            </a:r>
          </a:p>
          <a:p>
            <a:pPr lvl="1" fontAlgn="base"/>
            <a:r>
              <a:rPr lang="en-US" sz="2400" dirty="0" smtClean="0"/>
              <a:t>JSONP(</a:t>
            </a:r>
            <a:r>
              <a:rPr lang="en-US" sz="2400" dirty="0" err="1" smtClean="0"/>
              <a:t>json</a:t>
            </a:r>
            <a:r>
              <a:rPr lang="en-US" sz="2400" dirty="0" smtClean="0"/>
              <a:t> w/padding)</a:t>
            </a:r>
          </a:p>
          <a:p>
            <a:pPr lvl="1" fontAlgn="base"/>
            <a:r>
              <a:rPr lang="en-US" sz="2400" dirty="0" smtClean="0"/>
              <a:t>Long polling</a:t>
            </a:r>
          </a:p>
          <a:p>
            <a:pPr fontAlgn="base"/>
            <a:r>
              <a:rPr lang="en-US" dirty="0" smtClean="0"/>
              <a:t>Requires socket.io on both server &amp; client</a:t>
            </a:r>
          </a:p>
          <a:p>
            <a:pPr lvl="1" fontAlgn="base"/>
            <a:r>
              <a:rPr lang="en-US" dirty="0"/>
              <a:t>e</a:t>
            </a:r>
            <a:r>
              <a:rPr lang="en-US" dirty="0" smtClean="0"/>
              <a:t>.g. can’t mix Comet with socket.io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Application Domains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Real time analytics</a:t>
            </a:r>
          </a:p>
          <a:p>
            <a:pPr fontAlgn="base"/>
            <a:r>
              <a:rPr lang="en-US" dirty="0" smtClean="0"/>
              <a:t>Instant messaging</a:t>
            </a:r>
          </a:p>
          <a:p>
            <a:pPr fontAlgn="base"/>
            <a:r>
              <a:rPr lang="en-US" dirty="0" smtClean="0"/>
              <a:t>Chat</a:t>
            </a:r>
          </a:p>
          <a:p>
            <a:pPr fontAlgn="base"/>
            <a:r>
              <a:rPr lang="en-US" dirty="0" smtClean="0"/>
              <a:t>Binary streaming</a:t>
            </a:r>
          </a:p>
          <a:p>
            <a:pPr fontAlgn="base"/>
            <a:r>
              <a:rPr lang="en-US" dirty="0" smtClean="0"/>
              <a:t>Quote streaming</a:t>
            </a:r>
          </a:p>
          <a:p>
            <a:pPr fontAlgn="base"/>
            <a:r>
              <a:rPr lang="en-US" dirty="0" smtClean="0"/>
              <a:t>Document collaboration</a:t>
            </a:r>
          </a:p>
          <a:p>
            <a:pPr fontAlgn="base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Installing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npm install socket.io </a:t>
            </a:r>
            <a:r>
              <a:rPr lang="en-US" dirty="0" smtClean="0"/>
              <a:t>--save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Hmm.. that’s it</a:t>
            </a:r>
          </a:p>
          <a:p>
            <a:endParaRPr lang="en-US" dirty="0" smtClean="0"/>
          </a:p>
          <a:p>
            <a:endParaRPr lang="en-US" dirty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Server Side Of Things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app = require('http').</a:t>
            </a:r>
            <a:r>
              <a:rPr lang="en-US" dirty="0" err="1"/>
              <a:t>createServer</a:t>
            </a:r>
            <a:r>
              <a:rPr lang="en-US" dirty="0"/>
              <a:t>(handler</a:t>
            </a:r>
            <a:r>
              <a:rPr lang="en-US" dirty="0" smtClean="0"/>
              <a:t>);</a:t>
            </a: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= require('socket.io')(app);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fs'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app.listen</a:t>
            </a:r>
            <a:r>
              <a:rPr lang="en-US" dirty="0"/>
              <a:t>(80);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function handler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fs.readFile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 + '/index.html</a:t>
            </a:r>
            <a:r>
              <a:rPr lang="en-US" dirty="0" smtClean="0"/>
              <a:t>', function </a:t>
            </a:r>
            <a:r>
              <a:rPr lang="en-US" dirty="0"/>
              <a:t>(err, data) {</a:t>
            </a:r>
          </a:p>
          <a:p>
            <a:pPr>
              <a:buNone/>
            </a:pPr>
            <a:r>
              <a:rPr lang="en-US" dirty="0"/>
              <a:t>    if (err)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res.writeHead</a:t>
            </a:r>
            <a:r>
              <a:rPr lang="en-US" dirty="0"/>
              <a:t>(500);</a:t>
            </a:r>
          </a:p>
          <a:p>
            <a:pPr>
              <a:buNone/>
            </a:pPr>
            <a:r>
              <a:rPr lang="en-US" dirty="0"/>
              <a:t>      return </a:t>
            </a:r>
            <a:r>
              <a:rPr lang="en-US" dirty="0" err="1"/>
              <a:t>res.end</a:t>
            </a:r>
            <a:r>
              <a:rPr lang="en-US" dirty="0"/>
              <a:t>('Error loading index.html');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res.writeHead</a:t>
            </a:r>
            <a:r>
              <a:rPr lang="en-US" dirty="0"/>
              <a:t>(200);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(data);</a:t>
            </a:r>
          </a:p>
          <a:p>
            <a:pPr>
              <a:buNone/>
            </a:pPr>
            <a:r>
              <a:rPr lang="en-US" dirty="0"/>
              <a:t>  });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io.on</a:t>
            </a:r>
            <a:r>
              <a:rPr lang="en-US" dirty="0"/>
              <a:t>('connection', function (socket)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socket.emit</a:t>
            </a:r>
            <a:r>
              <a:rPr lang="en-US" dirty="0"/>
              <a:t>('news', { id: 123, text: "Students can't clean. It's anathema." });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socket.on</a:t>
            </a:r>
            <a:r>
              <a:rPr lang="en-US" dirty="0"/>
              <a:t>('my cool event', function (data) {</a:t>
            </a:r>
          </a:p>
          <a:p>
            <a:pPr>
              <a:buNone/>
            </a:pPr>
            <a:r>
              <a:rPr lang="en-US" dirty="0"/>
              <a:t>    console.log(</a:t>
            </a:r>
            <a:r>
              <a:rPr lang="en-US" dirty="0" err="1"/>
              <a:t>data.text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});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console.log('server is up and running!');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Current Stable Version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V5.3.0</a:t>
            </a:r>
          </a:p>
          <a:p>
            <a:r>
              <a:rPr lang="en-US" dirty="0" smtClean="0"/>
              <a:t>15-12-2015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Client Side Of Things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	&lt;head&gt;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="/socket.io/</a:t>
            </a:r>
            <a:r>
              <a:rPr lang="en-US" b="1" dirty="0" err="1"/>
              <a:t>socket.io.js</a:t>
            </a:r>
            <a:r>
              <a:rPr lang="en-US" b="1" dirty="0"/>
              <a:t>"&gt;&lt;/script</a:t>
            </a:r>
            <a:r>
              <a:rPr lang="en-US" b="1" dirty="0" smtClean="0"/>
              <a:t>&gt; </a:t>
            </a:r>
            <a:r>
              <a:rPr lang="en-US" dirty="0">
                <a:solidFill>
                  <a:schemeClr val="accent1"/>
                </a:solidFill>
              </a:rPr>
              <a:t> /*  </a:t>
            </a:r>
            <a:r>
              <a:rPr lang="en-US" dirty="0" smtClean="0">
                <a:solidFill>
                  <a:schemeClr val="accent1"/>
                </a:solidFill>
              </a:rPr>
              <a:t>automatically generated, cool  </a:t>
            </a:r>
            <a:r>
              <a:rPr lang="en-US" dirty="0">
                <a:solidFill>
                  <a:schemeClr val="accent1"/>
                </a:solidFill>
              </a:rPr>
              <a:t>*/</a:t>
            </a:r>
            <a:endParaRPr lang="en-US" b="1" dirty="0"/>
          </a:p>
          <a:p>
            <a:pPr>
              <a:buNone/>
            </a:pPr>
            <a:r>
              <a:rPr lang="en-US" dirty="0"/>
              <a:t>		&lt;script&gt;</a:t>
            </a:r>
          </a:p>
          <a:p>
            <a:pPr>
              <a:buNone/>
            </a:pPr>
            <a:r>
              <a:rPr lang="en-US" dirty="0"/>
              <a:t>		  </a:t>
            </a:r>
            <a:r>
              <a:rPr lang="en-US" b="1" dirty="0" err="1"/>
              <a:t>var</a:t>
            </a:r>
            <a:r>
              <a:rPr lang="en-US" b="1" dirty="0"/>
              <a:t> socket = </a:t>
            </a:r>
            <a:r>
              <a:rPr lang="en-US" b="1" dirty="0" err="1"/>
              <a:t>io</a:t>
            </a:r>
            <a:r>
              <a:rPr lang="en-US" b="1" dirty="0" smtClean="0"/>
              <a:t>('/'); </a:t>
            </a:r>
            <a:r>
              <a:rPr lang="en-US" dirty="0" smtClean="0">
                <a:solidFill>
                  <a:schemeClr val="accent1"/>
                </a:solidFill>
              </a:rPr>
              <a:t> /*  connect to default namespace (‘/’) on our server  */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/>
              <a:t>		  </a:t>
            </a:r>
            <a:r>
              <a:rPr lang="en-US" b="1" dirty="0" err="1"/>
              <a:t>socket.on</a:t>
            </a:r>
            <a:r>
              <a:rPr lang="en-US" dirty="0"/>
              <a:t>('news', function (data) </a:t>
            </a: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document.getElementById</a:t>
            </a:r>
            <a:r>
              <a:rPr lang="en-US" dirty="0"/>
              <a:t>('news').</a:t>
            </a:r>
            <a:r>
              <a:rPr lang="en-US" dirty="0" err="1" smtClean="0"/>
              <a:t>innerText</a:t>
            </a:r>
            <a:r>
              <a:rPr lang="en-US" dirty="0" smtClean="0"/>
              <a:t> = </a:t>
            </a:r>
            <a:r>
              <a:rPr lang="en-US" dirty="0" err="1"/>
              <a:t>data.text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err="1" smtClean="0"/>
              <a:t>socket.emit</a:t>
            </a:r>
            <a:r>
              <a:rPr lang="en-US" dirty="0"/>
              <a:t>('my cool event', { text: 'How long have you been waiting </a:t>
            </a:r>
            <a:r>
              <a:rPr lang="en-US" dirty="0" smtClean="0"/>
              <a:t>to '+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	'squeeze </a:t>
            </a:r>
            <a:r>
              <a:rPr lang="en-US" dirty="0"/>
              <a:t>that into a conversation?' });</a:t>
            </a:r>
          </a:p>
          <a:p>
            <a:pPr>
              <a:buNone/>
            </a:pPr>
            <a:r>
              <a:rPr lang="en-US" dirty="0"/>
              <a:t>		  });</a:t>
            </a:r>
          </a:p>
          <a:p>
            <a:pPr>
              <a:buNone/>
            </a:pPr>
            <a:r>
              <a:rPr lang="en-US" dirty="0"/>
              <a:t>		&lt;/script&gt;</a:t>
            </a:r>
          </a:p>
          <a:p>
            <a:pPr>
              <a:buNone/>
            </a:pPr>
            <a:r>
              <a:rPr lang="en-US" dirty="0"/>
              <a:t>	&lt;/head&gt;</a:t>
            </a:r>
          </a:p>
          <a:p>
            <a:pPr>
              <a:buNone/>
            </a:pPr>
            <a:r>
              <a:rPr lang="en-US" dirty="0"/>
              <a:t>	&lt;body&gt;</a:t>
            </a:r>
          </a:p>
          <a:p>
            <a:pPr>
              <a:buNone/>
            </a:pPr>
            <a:r>
              <a:rPr lang="en-US" dirty="0"/>
              <a:t>		Got news: &lt;span id="news"&gt;&lt;/span&gt;</a:t>
            </a:r>
          </a:p>
          <a:p>
            <a:pPr>
              <a:buNone/>
            </a:pPr>
            <a:r>
              <a:rPr lang="en-US" dirty="0"/>
              <a:t>	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Transmission Types (</a:t>
            </a:r>
            <a:r>
              <a:rPr lang="en-US" dirty="0" err="1" smtClean="0"/>
              <a:t>Server</a:t>
            </a:r>
            <a:r>
              <a:rPr lang="en-US" dirty="0" err="1" smtClean="0">
                <a:sym typeface="Wingdings" pitchFamily="2" charset="2"/>
              </a:rPr>
              <a:t>Client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</a:t>
            </a:r>
            <a:r>
              <a:rPr lang="en-US" sz="1800" dirty="0" err="1" smtClean="0">
                <a:solidFill>
                  <a:schemeClr val="accent1"/>
                </a:solidFill>
              </a:rPr>
              <a:t>unicast</a:t>
            </a:r>
            <a:r>
              <a:rPr lang="en-US" sz="1800" dirty="0" smtClean="0">
                <a:solidFill>
                  <a:schemeClr val="accent1"/>
                </a:solidFill>
              </a:rPr>
              <a:t> to </a:t>
            </a:r>
            <a:r>
              <a:rPr lang="en-US" sz="1800" b="1" dirty="0" smtClean="0">
                <a:solidFill>
                  <a:schemeClr val="accent1"/>
                </a:solidFill>
              </a:rPr>
              <a:t>current client</a:t>
            </a:r>
          </a:p>
          <a:p>
            <a:pPr>
              <a:buNone/>
            </a:pPr>
            <a:r>
              <a:rPr lang="en-US" sz="1800" dirty="0" err="1" smtClean="0"/>
              <a:t>socket.emit</a:t>
            </a:r>
            <a:r>
              <a:rPr lang="en-US" sz="1800" dirty="0"/>
              <a:t>('message', </a:t>
            </a:r>
            <a:r>
              <a:rPr lang="en-US" sz="1800" dirty="0" smtClean="0"/>
              <a:t>“hey there client");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en-US" sz="1800" dirty="0" smtClean="0">
                <a:solidFill>
                  <a:schemeClr val="accent1"/>
                </a:solidFill>
              </a:rPr>
              <a:t>broadcast to </a:t>
            </a:r>
            <a:r>
              <a:rPr lang="en-US" sz="1800" dirty="0">
                <a:solidFill>
                  <a:schemeClr val="accent1"/>
                </a:solidFill>
              </a:rPr>
              <a:t>all clients </a:t>
            </a:r>
            <a:r>
              <a:rPr lang="en-US" sz="1800" b="1" dirty="0" smtClean="0">
                <a:solidFill>
                  <a:schemeClr val="accent1"/>
                </a:solidFill>
              </a:rPr>
              <a:t>including </a:t>
            </a:r>
            <a:r>
              <a:rPr lang="en-US" sz="1800" dirty="0">
                <a:solidFill>
                  <a:schemeClr val="accent1"/>
                </a:solidFill>
              </a:rPr>
              <a:t>sender</a:t>
            </a:r>
          </a:p>
          <a:p>
            <a:pPr>
              <a:buNone/>
            </a:pPr>
            <a:r>
              <a:rPr lang="en-US" sz="1800" dirty="0" err="1" smtClean="0"/>
              <a:t>io.sockets.emit</a:t>
            </a:r>
            <a:r>
              <a:rPr lang="en-US" sz="1800" dirty="0"/>
              <a:t>('message', </a:t>
            </a:r>
            <a:r>
              <a:rPr lang="en-US" sz="1800" dirty="0" smtClean="0"/>
              <a:t>“hello everyone!");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short form, same thing</a:t>
            </a:r>
          </a:p>
          <a:p>
            <a:pPr>
              <a:buNone/>
            </a:pPr>
            <a:r>
              <a:rPr lang="en-US" sz="1800" dirty="0" err="1" smtClean="0"/>
              <a:t>io.emit</a:t>
            </a:r>
            <a:r>
              <a:rPr lang="en-US" sz="1800" dirty="0" smtClean="0"/>
              <a:t>('message', “hello everyone!");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en-US" sz="1800" dirty="0" smtClean="0">
                <a:solidFill>
                  <a:schemeClr val="accent1"/>
                </a:solidFill>
              </a:rPr>
              <a:t>broadcast to all clients </a:t>
            </a:r>
            <a:r>
              <a:rPr lang="en-US" sz="1800" b="1" dirty="0" smtClean="0">
                <a:solidFill>
                  <a:schemeClr val="accent1"/>
                </a:solidFill>
              </a:rPr>
              <a:t>excluding </a:t>
            </a:r>
            <a:r>
              <a:rPr lang="en-US" sz="1800" dirty="0" smtClean="0">
                <a:solidFill>
                  <a:schemeClr val="accent1"/>
                </a:solidFill>
              </a:rPr>
              <a:t>sender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/>
              <a:t>socket.broadcast.emit</a:t>
            </a:r>
            <a:r>
              <a:rPr lang="en-US" sz="1800" dirty="0"/>
              <a:t>('message', </a:t>
            </a:r>
            <a:r>
              <a:rPr lang="en-US" sz="1800" dirty="0" smtClean="0"/>
              <a:t>“surprise party");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en-US" sz="1800" dirty="0" err="1" smtClean="0">
                <a:solidFill>
                  <a:schemeClr val="accent1"/>
                </a:solidFill>
              </a:rPr>
              <a:t>unicast</a:t>
            </a:r>
            <a:r>
              <a:rPr lang="en-US" sz="1800" dirty="0" smtClean="0">
                <a:solidFill>
                  <a:schemeClr val="accent1"/>
                </a:solidFill>
              </a:rPr>
              <a:t> by </a:t>
            </a:r>
            <a:r>
              <a:rPr lang="en-US" sz="1800" dirty="0" err="1" smtClean="0">
                <a:solidFill>
                  <a:schemeClr val="accent1"/>
                </a:solidFill>
              </a:rPr>
              <a:t>socketid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/>
              <a:t>io.to</a:t>
            </a:r>
            <a:r>
              <a:rPr lang="en-US" sz="1800" dirty="0" smtClean="0"/>
              <a:t>(</a:t>
            </a:r>
            <a:r>
              <a:rPr lang="en-US" sz="1800" dirty="0" err="1" smtClean="0"/>
              <a:t>socketid</a:t>
            </a:r>
            <a:r>
              <a:rPr lang="en-US" sz="1800" dirty="0"/>
              <a:t>).emit('message', </a:t>
            </a:r>
            <a:r>
              <a:rPr lang="en-US" sz="1800" dirty="0" smtClean="0"/>
              <a:t>“your eyes only”); 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Namespaces are endpoints in our application</a:t>
            </a:r>
          </a:p>
          <a:p>
            <a:r>
              <a:rPr lang="en-US" sz="2800" dirty="0" smtClean="0"/>
              <a:t>‘/’ is the default namespace</a:t>
            </a:r>
          </a:p>
          <a:p>
            <a:r>
              <a:rPr lang="en-US" sz="2800" dirty="0" smtClean="0"/>
              <a:t>We can setup custom namespaces (</a:t>
            </a:r>
            <a:r>
              <a:rPr lang="en-US" sz="2800" i="1" dirty="0" smtClean="0"/>
              <a:t>of</a:t>
            </a:r>
            <a:r>
              <a:rPr lang="en-US" sz="2800" dirty="0" smtClean="0"/>
              <a:t>)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chemeClr val="accent1"/>
                </a:solidFill>
              </a:rPr>
              <a:t>// server-side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superCoders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io.</a:t>
            </a:r>
            <a:r>
              <a:rPr lang="en-US" sz="1800" b="1" dirty="0" err="1"/>
              <a:t>of</a:t>
            </a:r>
            <a:r>
              <a:rPr lang="en-US" sz="1800" dirty="0" smtClean="0"/>
              <a:t>('/super-coders');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/>
              <a:t> </a:t>
            </a:r>
            <a:r>
              <a:rPr lang="en-US" sz="1800" dirty="0" err="1"/>
              <a:t>superCoders</a:t>
            </a:r>
            <a:r>
              <a:rPr lang="en-US" sz="1800" dirty="0" err="1" smtClean="0"/>
              <a:t>.on</a:t>
            </a:r>
            <a:r>
              <a:rPr lang="en-US" sz="1800" dirty="0"/>
              <a:t>('connection', function(socket){</a:t>
            </a:r>
          </a:p>
          <a:p>
            <a:pPr>
              <a:buNone/>
            </a:pPr>
            <a:r>
              <a:rPr lang="en-US" sz="1800" dirty="0" smtClean="0"/>
              <a:t>		      console.log(</a:t>
            </a:r>
            <a:r>
              <a:rPr lang="en-US" sz="1800" dirty="0"/>
              <a:t>'</a:t>
            </a:r>
            <a:r>
              <a:rPr lang="en-US" sz="1800" dirty="0" smtClean="0"/>
              <a:t>new super coder just connected!'):</a:t>
            </a:r>
            <a:endParaRPr lang="en-US" sz="1800" dirty="0"/>
          </a:p>
          <a:p>
            <a:pPr>
              <a:buNone/>
            </a:pPr>
            <a:r>
              <a:rPr lang="en-US" sz="1800" dirty="0" smtClean="0"/>
              <a:t>		});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b="1" dirty="0" err="1" smtClean="0"/>
              <a:t>superCoders.emit</a:t>
            </a:r>
            <a:r>
              <a:rPr lang="en-US" sz="1800" dirty="0" smtClean="0"/>
              <a:t>(‘message', ‘hi everyone in super-coders namespace!');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	</a:t>
            </a:r>
            <a:r>
              <a:rPr lang="en-US" sz="1800" dirty="0" smtClean="0">
                <a:solidFill>
                  <a:schemeClr val="accent1"/>
                </a:solidFill>
              </a:rPr>
              <a:t>	// client-side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var</a:t>
            </a:r>
            <a:r>
              <a:rPr lang="en-US" sz="1800" dirty="0"/>
              <a:t> socket = </a:t>
            </a:r>
            <a:r>
              <a:rPr lang="en-US" sz="1800" dirty="0" err="1"/>
              <a:t>io</a:t>
            </a:r>
            <a:r>
              <a:rPr lang="en-US" sz="1800" dirty="0" smtClean="0"/>
              <a:t>(</a:t>
            </a:r>
            <a:r>
              <a:rPr lang="en-US" sz="1800" dirty="0"/>
              <a:t>'</a:t>
            </a:r>
            <a:r>
              <a:rPr lang="en-US" sz="1800" b="1" dirty="0" smtClean="0"/>
              <a:t>/super-coders</a:t>
            </a:r>
            <a:r>
              <a:rPr lang="en-US" sz="1800" dirty="0" smtClean="0"/>
              <a:t>');</a:t>
            </a:r>
          </a:p>
          <a:p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Rooms (channels)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Within each namespace we can define channels</a:t>
            </a:r>
          </a:p>
          <a:p>
            <a:r>
              <a:rPr lang="en-US" sz="3000" dirty="0" smtClean="0"/>
              <a:t>Clients can </a:t>
            </a:r>
            <a:r>
              <a:rPr lang="en-US" sz="3000" i="1" dirty="0" smtClean="0"/>
              <a:t>join</a:t>
            </a:r>
            <a:r>
              <a:rPr lang="en-US" sz="3000" dirty="0" smtClean="0"/>
              <a:t> and </a:t>
            </a:r>
            <a:r>
              <a:rPr lang="en-US" sz="3000" i="1" dirty="0" smtClean="0"/>
              <a:t>leave</a:t>
            </a:r>
            <a:r>
              <a:rPr lang="en-US" sz="3000" dirty="0" smtClean="0"/>
              <a:t> rooms</a:t>
            </a:r>
          </a:p>
          <a:p>
            <a:r>
              <a:rPr lang="en-US" sz="3000" dirty="0" smtClean="0"/>
              <a:t>Rooms are automatically created (by the server) when a socket joins them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chemeClr val="accent1"/>
                </a:solidFill>
              </a:rPr>
              <a:t>// server-side</a:t>
            </a:r>
          </a:p>
          <a:p>
            <a:pPr>
              <a:buNone/>
            </a:pPr>
            <a:r>
              <a:rPr lang="en-US" sz="1800" dirty="0"/>
              <a:t>		</a:t>
            </a:r>
            <a:r>
              <a:rPr lang="en-US" sz="1800" dirty="0" err="1"/>
              <a:t>io.on</a:t>
            </a:r>
            <a:r>
              <a:rPr lang="en-US" sz="1800" dirty="0"/>
              <a:t>('connection', function(socket){ 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</a:t>
            </a:r>
            <a:r>
              <a:rPr lang="en-US" sz="1800" dirty="0" err="1" smtClean="0"/>
              <a:t>socket.join</a:t>
            </a:r>
            <a:r>
              <a:rPr lang="en-US" sz="1800" dirty="0" smtClean="0"/>
              <a:t>(</a:t>
            </a:r>
            <a:r>
              <a:rPr lang="en-US" sz="1800" dirty="0"/>
              <a:t>'</a:t>
            </a:r>
            <a:r>
              <a:rPr lang="en-US" sz="1800" dirty="0" smtClean="0"/>
              <a:t>the oval room');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	});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Rooms (channels)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Rooms are created by the server</a:t>
            </a:r>
          </a:p>
          <a:p>
            <a:r>
              <a:rPr lang="en-US" sz="3800" dirty="0" smtClean="0"/>
              <a:t>So for a client to join/create a room we do</a:t>
            </a:r>
          </a:p>
          <a:p>
            <a:endParaRPr lang="en-US" sz="2800" dirty="0"/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// client side code</a:t>
            </a:r>
          </a:p>
          <a:p>
            <a:pPr lvl="1">
              <a:buNone/>
            </a:pPr>
            <a:r>
              <a:rPr lang="en-US" sz="2400" dirty="0" err="1"/>
              <a:t>var</a:t>
            </a:r>
            <a:r>
              <a:rPr lang="en-US" sz="2400" dirty="0"/>
              <a:t> socket = </a:t>
            </a:r>
            <a:r>
              <a:rPr lang="en-US" sz="2400" dirty="0" err="1"/>
              <a:t>io.connect</a:t>
            </a:r>
            <a:r>
              <a:rPr lang="en-US" sz="2400" dirty="0"/>
              <a:t>();</a:t>
            </a:r>
          </a:p>
          <a:p>
            <a:pPr lvl="1">
              <a:buNone/>
            </a:pPr>
            <a:r>
              <a:rPr lang="en-US" sz="2400" dirty="0" err="1"/>
              <a:t>socket.emit</a:t>
            </a:r>
            <a:r>
              <a:rPr lang="en-US" sz="2400" dirty="0"/>
              <a:t>('create', 'room1');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// server side code</a:t>
            </a:r>
          </a:p>
          <a:p>
            <a:pPr lvl="1">
              <a:buNone/>
            </a:pPr>
            <a:r>
              <a:rPr lang="en-US" sz="2400" dirty="0" err="1"/>
              <a:t>io.sockets.on</a:t>
            </a:r>
            <a:r>
              <a:rPr lang="en-US" sz="2400" dirty="0"/>
              <a:t>('connection', function(socket) {</a:t>
            </a:r>
          </a:p>
          <a:p>
            <a:pPr lvl="1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socket.on</a:t>
            </a:r>
            <a:r>
              <a:rPr lang="en-US" sz="2400" dirty="0"/>
              <a:t>('create', function(room) {</a:t>
            </a:r>
          </a:p>
          <a:p>
            <a:pPr lvl="1"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    </a:t>
            </a:r>
            <a:r>
              <a:rPr lang="en-US" sz="2400" dirty="0" err="1" smtClean="0"/>
              <a:t>socket.join</a:t>
            </a:r>
            <a:r>
              <a:rPr lang="en-US" sz="2400" dirty="0" smtClean="0"/>
              <a:t>(room</a:t>
            </a:r>
            <a:r>
              <a:rPr lang="en-US" sz="2400" dirty="0"/>
              <a:t>);</a:t>
            </a:r>
          </a:p>
          <a:p>
            <a:pPr lvl="1">
              <a:buNone/>
            </a:pPr>
            <a:r>
              <a:rPr lang="en-US" sz="2400" dirty="0" smtClean="0"/>
              <a:t>      });</a:t>
            </a:r>
            <a:endParaRPr lang="en-US" sz="2400" dirty="0"/>
          </a:p>
          <a:p>
            <a:pPr lvl="1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Rooms &amp; Namespaces – Transmissions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</a:t>
            </a:r>
            <a:r>
              <a:rPr lang="en-US" sz="1800" dirty="0" smtClean="0">
                <a:solidFill>
                  <a:schemeClr val="accent1"/>
                </a:solidFill>
              </a:rPr>
              <a:t>all </a:t>
            </a:r>
            <a:r>
              <a:rPr lang="en-US" sz="1800" dirty="0">
                <a:solidFill>
                  <a:schemeClr val="accent1"/>
                </a:solidFill>
              </a:rPr>
              <a:t>clients in 'game' room(channel) </a:t>
            </a:r>
            <a:r>
              <a:rPr lang="en-US" sz="1800" b="1" dirty="0" smtClean="0">
                <a:solidFill>
                  <a:schemeClr val="accent1"/>
                </a:solidFill>
              </a:rPr>
              <a:t>excluding sender</a:t>
            </a:r>
          </a:p>
          <a:p>
            <a:pPr>
              <a:buNone/>
            </a:pPr>
            <a:r>
              <a:rPr lang="en-US" sz="1800" dirty="0" smtClean="0"/>
              <a:t>socket.broadcast.to</a:t>
            </a:r>
            <a:r>
              <a:rPr lang="en-US" sz="1800" dirty="0"/>
              <a:t>('game').emit('message', 'nice game');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all clients in 'game' room(channel</a:t>
            </a:r>
            <a:r>
              <a:rPr lang="en-US" sz="1800" dirty="0" smtClean="0">
                <a:solidFill>
                  <a:schemeClr val="accent1"/>
                </a:solidFill>
              </a:rPr>
              <a:t>) </a:t>
            </a:r>
            <a:r>
              <a:rPr lang="en-US" sz="1800" b="1" dirty="0" smtClean="0">
                <a:solidFill>
                  <a:schemeClr val="accent1"/>
                </a:solidFill>
              </a:rPr>
              <a:t>including </a:t>
            </a:r>
            <a:r>
              <a:rPr lang="en-US" sz="1800" b="1" dirty="0">
                <a:solidFill>
                  <a:schemeClr val="accent1"/>
                </a:solidFill>
              </a:rPr>
              <a:t>sender 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smtClean="0"/>
              <a:t>io.sockets.in</a:t>
            </a:r>
            <a:r>
              <a:rPr lang="en-US" sz="1800" dirty="0"/>
              <a:t>('game').emit('message', 'cool game</a:t>
            </a:r>
            <a:r>
              <a:rPr lang="en-US" sz="1800" dirty="0" smtClean="0"/>
              <a:t>');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all clients </a:t>
            </a:r>
            <a:r>
              <a:rPr lang="en-US" sz="1800" b="1" dirty="0">
                <a:solidFill>
                  <a:schemeClr val="accent1"/>
                </a:solidFill>
              </a:rPr>
              <a:t>within </a:t>
            </a:r>
            <a:r>
              <a:rPr lang="en-US" sz="1800" b="1" dirty="0" smtClean="0">
                <a:solidFill>
                  <a:schemeClr val="accent1"/>
                </a:solidFill>
              </a:rPr>
              <a:t>namespace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 smtClean="0"/>
              <a:t>myNamespace.emit</a:t>
            </a:r>
            <a:r>
              <a:rPr lang="en-US" sz="1800" dirty="0"/>
              <a:t>('message</a:t>
            </a:r>
            <a:r>
              <a:rPr lang="en-US" sz="1800" dirty="0" smtClean="0"/>
              <a:t>', </a:t>
            </a:r>
            <a:r>
              <a:rPr lang="en-US" sz="1800" dirty="0"/>
              <a:t>'</a:t>
            </a:r>
            <a:r>
              <a:rPr lang="en-US" sz="1800" dirty="0" smtClean="0"/>
              <a:t>everyone </a:t>
            </a:r>
            <a:r>
              <a:rPr lang="en-US" sz="1800" dirty="0"/>
              <a:t>in </a:t>
            </a:r>
            <a:r>
              <a:rPr lang="en-US" sz="1800" dirty="0" smtClean="0"/>
              <a:t>namespace hear me out');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all clients </a:t>
            </a:r>
            <a:r>
              <a:rPr lang="en-US" sz="1800" b="1" dirty="0">
                <a:solidFill>
                  <a:schemeClr val="accent1"/>
                </a:solidFill>
              </a:rPr>
              <a:t>within </a:t>
            </a:r>
            <a:r>
              <a:rPr lang="en-US" sz="1800" b="1" dirty="0" smtClean="0">
                <a:solidFill>
                  <a:schemeClr val="accent1"/>
                </a:solidFill>
              </a:rPr>
              <a:t>namespace </a:t>
            </a:r>
            <a:r>
              <a:rPr lang="en-US" sz="1800" b="1" dirty="0">
                <a:solidFill>
                  <a:schemeClr val="accent1"/>
                </a:solidFill>
              </a:rPr>
              <a:t>within a room</a:t>
            </a:r>
            <a:endParaRPr lang="en-US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 err="1"/>
              <a:t>myNamespace</a:t>
            </a:r>
            <a:r>
              <a:rPr lang="en-US" sz="1800" dirty="0" err="1" smtClean="0"/>
              <a:t>.in</a:t>
            </a:r>
            <a:r>
              <a:rPr lang="en-US" sz="1800" dirty="0"/>
              <a:t>('game').emit('message', '</a:t>
            </a:r>
            <a:r>
              <a:rPr lang="en-US" sz="1800" dirty="0" smtClean="0"/>
              <a:t>everyone in namespace &amp; </a:t>
            </a:r>
            <a:r>
              <a:rPr lang="en-US" sz="1800" dirty="0"/>
              <a:t>game </a:t>
            </a:r>
            <a:r>
              <a:rPr lang="en-US" sz="1800" dirty="0" smtClean="0"/>
              <a:t>room'); </a:t>
            </a:r>
            <a:endParaRPr lang="en-US" sz="18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Get Clients List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all connected clients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clients = io.sockets.clients();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all </a:t>
            </a:r>
            <a:r>
              <a:rPr lang="en-US" sz="1800" dirty="0" smtClean="0">
                <a:solidFill>
                  <a:schemeClr val="accent1"/>
                </a:solidFill>
              </a:rPr>
              <a:t>clients in room '</a:t>
            </a:r>
            <a:r>
              <a:rPr lang="en-US" sz="1800" dirty="0" err="1" smtClean="0">
                <a:solidFill>
                  <a:schemeClr val="accent1"/>
                </a:solidFill>
              </a:rPr>
              <a:t>myroom</a:t>
            </a:r>
            <a:r>
              <a:rPr lang="en-US" sz="1800" dirty="0">
                <a:solidFill>
                  <a:schemeClr val="accent1"/>
                </a:solidFill>
              </a:rPr>
              <a:t>'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clients = </a:t>
            </a:r>
            <a:r>
              <a:rPr lang="en-US" sz="1800" dirty="0" err="1" smtClean="0"/>
              <a:t>io.sockets.clients</a:t>
            </a:r>
            <a:r>
              <a:rPr lang="en-US" sz="1800" dirty="0" smtClean="0"/>
              <a:t>(</a:t>
            </a:r>
            <a:r>
              <a:rPr lang="en-US" sz="1800" dirty="0"/>
              <a:t>'</a:t>
            </a:r>
            <a:r>
              <a:rPr lang="en-US" sz="1800" dirty="0" err="1" smtClean="0"/>
              <a:t>myroom</a:t>
            </a:r>
            <a:r>
              <a:rPr lang="en-US" sz="1800" dirty="0" smtClean="0"/>
              <a:t>');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// all clients in </a:t>
            </a:r>
            <a:r>
              <a:rPr lang="en-US" sz="1800" dirty="0" smtClean="0">
                <a:solidFill>
                  <a:schemeClr val="accent1"/>
                </a:solidFill>
              </a:rPr>
              <a:t>namespace 'final-frontier'</a:t>
            </a:r>
          </a:p>
          <a:p>
            <a:pPr>
              <a:buNone/>
            </a:pPr>
            <a:r>
              <a:rPr lang="en-US" sz="1800" dirty="0"/>
              <a:t>var clients = </a:t>
            </a:r>
            <a:r>
              <a:rPr lang="en-US" sz="1800" dirty="0" err="1"/>
              <a:t>io.of</a:t>
            </a:r>
            <a:r>
              <a:rPr lang="en-US" sz="1800" dirty="0" smtClean="0"/>
              <a:t>('/final-frontier').</a:t>
            </a:r>
            <a:r>
              <a:rPr lang="en-US" sz="1800" dirty="0"/>
              <a:t>clients();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</a:t>
            </a:r>
            <a:r>
              <a:rPr lang="en-US" sz="1800" dirty="0">
                <a:solidFill>
                  <a:schemeClr val="accent1"/>
                </a:solidFill>
              </a:rPr>
              <a:t>all users in namespace 'final-frontier' </a:t>
            </a:r>
            <a:r>
              <a:rPr lang="en-US" sz="1800" dirty="0" smtClean="0">
                <a:solidFill>
                  <a:schemeClr val="accent1"/>
                </a:solidFill>
              </a:rPr>
              <a:t>room ‘</a:t>
            </a:r>
            <a:r>
              <a:rPr lang="en-US" sz="1800" dirty="0" err="1" smtClean="0">
                <a:solidFill>
                  <a:schemeClr val="accent1"/>
                </a:solidFill>
              </a:rPr>
              <a:t>spock</a:t>
            </a:r>
            <a:r>
              <a:rPr lang="en-US" sz="1800" dirty="0" smtClean="0">
                <a:solidFill>
                  <a:schemeClr val="accent1"/>
                </a:solidFill>
              </a:rPr>
              <a:t>'</a:t>
            </a:r>
          </a:p>
          <a:p>
            <a:pPr>
              <a:buNone/>
            </a:pP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clients = </a:t>
            </a:r>
            <a:r>
              <a:rPr lang="en-US" sz="1800" dirty="0" err="1"/>
              <a:t>io.of</a:t>
            </a:r>
            <a:r>
              <a:rPr lang="en-US" sz="1800" dirty="0" smtClean="0"/>
              <a:t>('/final-frontier').</a:t>
            </a:r>
            <a:r>
              <a:rPr lang="en-US" sz="1800" dirty="0"/>
              <a:t>clients</a:t>
            </a:r>
            <a:r>
              <a:rPr lang="en-US" sz="1800" dirty="0" smtClean="0"/>
              <a:t>('</a:t>
            </a:r>
            <a:r>
              <a:rPr lang="en-US" sz="1800" dirty="0" err="1" smtClean="0"/>
              <a:t>spock</a:t>
            </a:r>
            <a:r>
              <a:rPr lang="en-US" sz="1800" dirty="0" smtClean="0"/>
              <a:t>');</a:t>
            </a: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Misc. Notes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Socket Specific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socket</a:t>
            </a:r>
            <a:r>
              <a:rPr lang="en-US" dirty="0"/>
              <a:t>['mystuff.myvar'] = </a:t>
            </a:r>
            <a:r>
              <a:rPr lang="en-US" dirty="0" err="1"/>
              <a:t>myData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or better still use a </a:t>
            </a:r>
            <a:r>
              <a:rPr lang="en-US" dirty="0" err="1" smtClean="0"/>
              <a:t>datastore</a:t>
            </a:r>
            <a:r>
              <a:rPr lang="en-US" dirty="0" smtClean="0"/>
              <a:t> (by socket.id)</a:t>
            </a:r>
          </a:p>
          <a:p>
            <a:r>
              <a:rPr lang="en-US" dirty="0" smtClean="0"/>
              <a:t>Stop accepting new connections</a:t>
            </a:r>
            <a:endParaRPr lang="en-US" dirty="0"/>
          </a:p>
          <a:p>
            <a:pPr lvl="1"/>
            <a:r>
              <a:rPr lang="en-US" dirty="0" err="1"/>
              <a:t>io.server.close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Close existing connections</a:t>
            </a:r>
          </a:p>
          <a:p>
            <a:pPr lvl="1"/>
            <a:r>
              <a:rPr lang="en-US" dirty="0"/>
              <a:t>io.sockets.clients()</a:t>
            </a:r>
            <a:r>
              <a:rPr lang="en-US" dirty="0" smtClean="0"/>
              <a:t>.</a:t>
            </a:r>
            <a:r>
              <a:rPr lang="en-US" dirty="0"/>
              <a:t>forEach(function(socket) { </a:t>
            </a:r>
            <a:r>
              <a:rPr lang="en-US" dirty="0" err="1" smtClean="0"/>
              <a:t>socket.destroy</a:t>
            </a:r>
            <a:r>
              <a:rPr lang="en-US" dirty="0"/>
              <a:t>(); </a:t>
            </a:r>
            <a:r>
              <a:rPr lang="en-US" dirty="0" smtClean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Who’s Behind Node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dirty="0"/>
              <a:t>Ryan </a:t>
            </a:r>
            <a:r>
              <a:rPr lang="en-US" dirty="0" smtClean="0"/>
              <a:t>Dahl sponsored by </a:t>
            </a:r>
            <a:r>
              <a:rPr lang="en-US" dirty="0" err="1" smtClean="0"/>
              <a:t>Joyent</a:t>
            </a:r>
            <a:endParaRPr lang="en-US" dirty="0" smtClean="0"/>
          </a:p>
          <a:p>
            <a:r>
              <a:rPr lang="en-US" dirty="0" smtClean="0"/>
              <a:t>Initiated in search for good push capabilities</a:t>
            </a:r>
          </a:p>
          <a:p>
            <a:r>
              <a:rPr lang="en-US" dirty="0" smtClean="0"/>
              <a:t>First published </a:t>
            </a:r>
            <a:r>
              <a:rPr lang="en-US" dirty="0"/>
              <a:t>for Linux </a:t>
            </a:r>
            <a:r>
              <a:rPr lang="en-US" dirty="0" smtClean="0"/>
              <a:t>in 2009</a:t>
            </a:r>
          </a:p>
          <a:p>
            <a:r>
              <a:rPr lang="en-US" dirty="0" smtClean="0"/>
              <a:t>NPM was introduced in 2011</a:t>
            </a:r>
          </a:p>
          <a:p>
            <a:r>
              <a:rPr lang="en-US" dirty="0" smtClean="0"/>
              <a:t>Today still managed by </a:t>
            </a:r>
            <a:r>
              <a:rPr lang="en-US" dirty="0" err="1"/>
              <a:t>Joyent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87042" name="AutoShape 2" descr="data:image/jpeg;base64,/9j/4AAQSkZJRgABAQAAAQABAAD/2wCEAAkGBxQSEhUUEhQUFRUWFBQWFxUXFBcWFRgXFRgWFhcVFBgYHCggGBwnHhQWITEhJSkrLi4uFx8zODMsNygtLisBCgoKBQUFDgUFDisZExkrKysrKysrKysrKysrKysrKysrKysrKysrKysrKysrKysrKysrKysrKysrKysrKysrK//AABEIAJQAlAMBIgACEQEDEQH/xAAbAAABBQEBAAAAAAAAAAAAAAAEAAMFBgcBAv/EADwQAAEDAQYCBggEBQUAAAAAAAEAAgMRBAUSITFBBlEiYXFygZETMjRSobHB8DNi0eEjJEKS8QcUQ4LC/8QAFAEBAAAAAAAAAAAAAAAAAAAAAP/EABQRAQAAAAAAAAAAAAAAAAAAAAD/2gAMAwEAAhEDEQA/ANpWbXr+NJ33fNaVRZre340nfd80AiSSSDqSSSBJJJIEkkuOeBmSB2miDq4u1XEHCvJXorwUHhyNjQLkdEgKjRUaFjRUaB4JJBJBdlmt8D+PL33fNaWs0vj8eXvuQBpJJIOpJJIPMjwASdlT744yLHFsbRkdScz4aLnFl+4QWBzd+YWeTSlzs6oLc/jiUtNSAeTR5UJVWvC85JSS6RxrtU0QMhJK4ytEB1ivmaH1ZHCmmZVzuriOS0gNkeIw0CtCAXeKz8U61zE4aINkuUirvRyY25b4hmK5HxUuVknD1/vs4OEmhzpQEV5kfutD4dv5trYSBhc00c3lyOY0KCUcjokC9HRICo0XGhI0XGgdakkEkF4WaXz+PL33fNaYszvn8eXvu+aAJJJJB1NWo0aack4mrWeiUGZX+wl1XZkkkdQ6lX5Ytaaq8XjAzGXOqaUy6yuXbwk+U1DejU9I/TnugpDbC46BSN4XIY4w/wC81f3cPtir+UHbc/fxQt8Wb+AQdAPkNUGVvanWWYnmnfQ4pcI5q3WS7wBSgHWgpj2kaigB8VZOBbZ6Octzq6gBrsK9E+aXE100YHt/p1QfCsJfNH3hXJBrTij40A4I+NAVGi40JGi40DwXF0LiC8rM75/Hl77vmtNWZX1+PL33fNAEkkkgSZtsdWHqBPwTyfis+JpJcG1OEV3cdh97oAeGuGYp21mBJadAcq8jzVxliawUaAABoAoPhJzojLHJq0jOlAcqmgRN7STGpaMA2xGhpsaU+ZCAW32UGpoNaqFliBq0ioIzGy9C8J8XrRSDfBXF5L3an5B/NBWpbjijdia0A9iQjogbyviRzi2ItFNygmNlNP4zXHkD8MkE/boA6F4PulQn+nMIMkh91tPM/sVKx2vFC5rsnYSO0kGlOajuC3iAkyED0mFoz0IrlyQXd6PjQD0fEgKiRcaEjRcaB4JJBJBeVmd9+0S99y0xZnfntEvfKAFJJJAk88VbGfdkNf8AsAQfgUyn7MMVWe9SneGbfqPFBI3fYmyCckB1S3DiFaFrciPFD24CQ4nnQ+qRVuIe+P6lMXJE1sZpqTUitadXzQl8WQEV35jIoM6bw8IpXPjdSrsVaAYc60FNs1PWy7Wmz45I2FznvIJbU4T6tajlsibFZ2+kGKpz3NR5KV4iYDAabIMNks5bK4bBxIA0of8AJRdlu8UyrUmtcgR4qQvCNuLpc8jp8URDZBSuInxyQO3NZsT2l1HYagOIBNXUrT+0ICx2E19EdpaA7gY9vNTt1s6QOydihDrSXcj8AMvjVBMYaACpNKZnU9ZUhEgHo+JAXEi40JEi40DwSSCSC8rM799ol75WmLNL/wDaJe+fogj11cSQdXWuoQRqMx2riSCduS14pCKUxCviE9er8ioe65sErSdK0Pjkpm929E0QVm74HGXG7QaDn2qRveYehcMh2FCQyuqaMLsxXOlP1Qd7WwAeqaitBQ5oM/ttoMhc0tAFRQ1zy3OWSl7KwYMjoFDW2Y4zSPMnnTzUxdkXRxH3SKddUBl3O261LWewNY5zgSS6uu1daKMueOrlPOQNPR0SBejokBcSMjQcSLjQPhJcCSC9LNOIPaZe+fotLWa8Re0y976BBHJJJIOpLi6gSsdC6NhOdWjNZjxnxCYaRRGjnes4agchyWh8Fv8ASXdZi6pxRA1Oupz7UHJYsBqO1Qt8EO0A8lYLT0cj4FV283bBBU7ZD0th2Jgy0FAck9fM4YTQ1UdE+uZQWy4I6MJ3JUkVnl530+yzwSNNWlpa9uzgHV8+kr9BaGyND2GrXCoQcejokDIjoUBkSLiQcSLjQPpLgSQXtZrxH7TL3voFpSzbiX2mXvfQII1JNySBupp98kI6820JHqt1ccgP1QHpqe0NaCajJQcd7Omx4OiBQNd15lzqcgKHxUJxFbS1jA0Gj6uOeefq18M/FBHf7E220vFSAGkkjXOtB8CtzuhrGQRsYAGtY1oHUAsm4KcMRy6QNQfeG48Fo1lmIb0cxy3HYglZwHCirN7WMZ0UmbZvXJAXhOHBBQLws1HHtQ5bhGam7ZDicoW1dJxA2QV3iR+LD+UqX4e4mdZ4i0s9I0O50IryyNf3Q1vu5z2mg0zJ2HagpYMJy3FKdaC+2DieCbIOwO91+R89FaITkOxYdI7C4HY6hTN08QzwnA15y0Ds2nz0KDY40XEqLcnHMb+jM3A7mM2+Wo+KulhtTJBijc1w6jWnbyQGJLi6gt95XjHA3FIachuacgsq4ovurnyhtMTtzWmy93veL5Xve41NfADWg6lVeI5/5Z5917R5/wCEHq87YS5lCSJG0rvrmo2/LRV7LODk0Av63HQeCeu51bO15/46+WRUJdsxkmfIdyXeWiCx3XFixsblSkYPIvzcfIKL4wYXSUAoG5fLyyU1ZGOZA/AaSEOIPul2Qd8FS7upFJLaC3Gxjg2jsy7EaHM75V7UFr4MaDCHcnGviVd7PLT9f1VVuWZga0xtIieKt5txVOF3UOasUDqinJBIyhr/AFhQ7uBp580Fa7vP9Egpyc3/ANA/RP1oK+a6erNBDz3a6hBczPcAn4KOhuFralznPNeWEeWZ+Kshz0TFpjoKhBBXhZWhpGTW8tgOtUG1WyPERjANdRpz1p9UVxrxB6V5jjJEbCWn8zhkT1hVEM+SCXtkeo5Zj5/p5Jhz6gHcL1FKMLcRoWilSNRsvdoDaAtrn5V6kBA6QB3+aPu+83xmrXFrhoRkacuvsUZEOiaff3Re2P3QXyx8fTBoDhG88zUHxouqjNekg1C9cmy0/L8aKp3+7+WPXK2v9rkkkChH8l2k/BR3C7avI7fokkgnILQ5zLQ5xJLQ1ra50HS08h5KEnjAu8nczZ+C4kgs/CIrZo+7TwU3drydUkkE0wbJmI0NOtJJB21NpmNUJbpCIZCNWxvI7QCUkkGDyaeAXotzHdCSSB9zej4J2JvRCSSB+BuyZhOo+9UkkHSUkkk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4" name="Picture 4" descr="http://nodesummit.com/events/sf2012/wp-content/uploads/ryan_dahl_joyent_headshot_black-185x18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221088"/>
            <a:ext cx="1656183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What is a Web Framework (WAF)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framework designed to support development of</a:t>
            </a:r>
          </a:p>
          <a:p>
            <a:pPr lvl="1"/>
            <a:r>
              <a:rPr lang="en-US" dirty="0" smtClean="0"/>
              <a:t>dynamic websites</a:t>
            </a:r>
          </a:p>
          <a:p>
            <a:pPr lvl="1"/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Web resources (i.e. REST API)</a:t>
            </a:r>
          </a:p>
          <a:p>
            <a:r>
              <a:rPr lang="en-US" dirty="0" smtClean="0"/>
              <a:t>Makes </a:t>
            </a:r>
            <a:r>
              <a:rPr lang="en-US" dirty="0"/>
              <a:t>web development easier</a:t>
            </a:r>
          </a:p>
          <a:p>
            <a:r>
              <a:rPr lang="en-US" dirty="0"/>
              <a:t>Prevents re-writing common functionality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WAF Aspects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URL Mapping / Routing</a:t>
            </a:r>
          </a:p>
          <a:p>
            <a:r>
              <a:rPr lang="en-US" dirty="0"/>
              <a:t>MVC Architecture</a:t>
            </a:r>
          </a:p>
          <a:p>
            <a:r>
              <a:rPr lang="en-US" dirty="0" smtClean="0"/>
              <a:t>Template Engine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ORM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Scaffolding / Generators</a:t>
            </a:r>
          </a:p>
          <a:p>
            <a:r>
              <a:rPr lang="en-US" dirty="0" smtClean="0"/>
              <a:t>Web Sockets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WAF Examples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Django</a:t>
            </a:r>
            <a:r>
              <a:rPr lang="en-US" dirty="0" smtClean="0"/>
              <a:t> (</a:t>
            </a:r>
            <a:r>
              <a:rPr lang="en-US" dirty="0" err="1" smtClean="0"/>
              <a:t>Py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ROR (Ruby)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(PHP)</a:t>
            </a:r>
          </a:p>
          <a:p>
            <a:r>
              <a:rPr lang="en-US" dirty="0" smtClean="0"/>
              <a:t>ASP.NET MVC (C#)</a:t>
            </a:r>
          </a:p>
          <a:p>
            <a:r>
              <a:rPr lang="en-US" dirty="0" smtClean="0"/>
              <a:t>Play! (Java/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CakePHP</a:t>
            </a:r>
            <a:r>
              <a:rPr lang="en-US" dirty="0" smtClean="0"/>
              <a:t> (PHP)</a:t>
            </a:r>
          </a:p>
          <a:p>
            <a:r>
              <a:rPr lang="en-US" dirty="0" err="1" smtClean="0"/>
              <a:t>Yii</a:t>
            </a:r>
            <a:r>
              <a:rPr lang="en-US" dirty="0" smtClean="0"/>
              <a:t> (PHP)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 (</a:t>
            </a:r>
            <a:r>
              <a:rPr lang="en-US" dirty="0"/>
              <a:t>PHP)</a:t>
            </a:r>
            <a:endParaRPr lang="en-US" dirty="0" smtClean="0"/>
          </a:p>
          <a:p>
            <a:r>
              <a:rPr lang="en-US" dirty="0" smtClean="0"/>
              <a:t>Sinatra </a:t>
            </a:r>
            <a:r>
              <a:rPr lang="en-US" dirty="0"/>
              <a:t>(Ruby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and of course… Express (JavaScript)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Express Web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3977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61012"/>
                <a:gridCol w="297013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Aspect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Jade, Mustache, Blade,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…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Template Engine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in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Routing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Waterline, Node</a:t>
                      </a:r>
                      <a:r>
                        <a:rPr lang="en-US" baseline="0" dirty="0" smtClean="0"/>
                        <a:t> ORM2, </a:t>
                      </a:r>
                      <a:r>
                        <a:rPr lang="en-US" baseline="0" dirty="0" err="1" smtClean="0"/>
                        <a:t>Sequelize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ORM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 err="1" smtClean="0"/>
                        <a:t>csurf</a:t>
                      </a:r>
                      <a:r>
                        <a:rPr lang="en-US" baseline="0" dirty="0" smtClean="0"/>
                        <a:t> (CSRF), helmet (HTTP), …</a:t>
                      </a:r>
                    </a:p>
                    <a:p>
                      <a:pPr algn="l" rtl="0"/>
                      <a:r>
                        <a:rPr lang="en-US" baseline="0" dirty="0" smtClean="0"/>
                        <a:t>Authentication: passport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Security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express-view-cache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Caching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Express.js middleware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Controllers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express-generator, Yeoman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Generators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socket.io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Web Sockets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npm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Package</a:t>
                      </a:r>
                      <a:r>
                        <a:rPr lang="en-US" baseline="0" dirty="0" smtClean="0"/>
                        <a:t> Manager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Pros &amp; Cons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3800" dirty="0" smtClean="0"/>
              <a:t>Node + Express </a:t>
            </a:r>
            <a:r>
              <a:rPr lang="en-US" sz="3800" u="sng" dirty="0"/>
              <a:t>can</a:t>
            </a:r>
            <a:r>
              <a:rPr lang="en-US" sz="3800" dirty="0"/>
              <a:t> </a:t>
            </a:r>
            <a:r>
              <a:rPr lang="en-US" sz="3800" dirty="0" smtClean="0"/>
              <a:t>be </a:t>
            </a:r>
            <a:r>
              <a:rPr lang="en-US" sz="3800" dirty="0"/>
              <a:t>used to create classic web </a:t>
            </a:r>
            <a:r>
              <a:rPr lang="en-US" sz="3800" dirty="0" smtClean="0"/>
              <a:t>applications</a:t>
            </a:r>
          </a:p>
          <a:p>
            <a:pPr fontAlgn="base"/>
            <a:r>
              <a:rPr lang="en-US" sz="3800" dirty="0" smtClean="0"/>
              <a:t>However this </a:t>
            </a:r>
            <a:r>
              <a:rPr lang="en-US" sz="3800" dirty="0"/>
              <a:t>request-response paradigm </a:t>
            </a:r>
            <a:r>
              <a:rPr lang="en-US" sz="3800" dirty="0" smtClean="0"/>
              <a:t>carrying </a:t>
            </a:r>
            <a:r>
              <a:rPr lang="en-US" sz="3800" dirty="0"/>
              <a:t>around rendered HTML is </a:t>
            </a:r>
            <a:r>
              <a:rPr lang="en-US" sz="3800" u="sng" dirty="0"/>
              <a:t>not the </a:t>
            </a:r>
            <a:r>
              <a:rPr lang="en-US" sz="3800" u="sng" dirty="0" smtClean="0"/>
              <a:t>typical Node.js use-case</a:t>
            </a:r>
          </a:p>
          <a:p>
            <a:pPr fontAlgn="base">
              <a:buNone/>
            </a:pPr>
            <a:endParaRPr lang="en-US" sz="3800" u="sng" dirty="0" smtClean="0"/>
          </a:p>
          <a:p>
            <a:pPr fontAlgn="base"/>
            <a:r>
              <a:rPr lang="en-US" sz="3500" b="1" dirty="0" smtClean="0"/>
              <a:t>Pros</a:t>
            </a:r>
            <a:endParaRPr lang="en-US" sz="3500" b="1" dirty="0"/>
          </a:p>
          <a:p>
            <a:pPr lvl="1" fontAlgn="base"/>
            <a:r>
              <a:rPr lang="en-US" sz="3100" dirty="0" smtClean="0"/>
              <a:t>Non CPU bound apps can leverage JS top-to-bottom</a:t>
            </a:r>
            <a:endParaRPr lang="en-US" sz="3100" dirty="0"/>
          </a:p>
          <a:p>
            <a:pPr lvl="1" fontAlgn="base"/>
            <a:r>
              <a:rPr lang="en-US" sz="3100" dirty="0" smtClean="0"/>
              <a:t>Easy to setup for simple SPA’s</a:t>
            </a:r>
            <a:endParaRPr lang="en-US" sz="3100" dirty="0"/>
          </a:p>
          <a:p>
            <a:pPr fontAlgn="base"/>
            <a:r>
              <a:rPr lang="en-US" sz="3500" b="1" dirty="0" smtClean="0"/>
              <a:t>Cons</a:t>
            </a:r>
            <a:endParaRPr lang="en-US" sz="3500" b="1" dirty="0"/>
          </a:p>
          <a:p>
            <a:pPr lvl="1" fontAlgn="base"/>
            <a:r>
              <a:rPr lang="en-US" sz="3100" dirty="0"/>
              <a:t>CPU bound </a:t>
            </a:r>
            <a:r>
              <a:rPr lang="en-US" sz="3100" dirty="0" smtClean="0"/>
              <a:t>apps will </a:t>
            </a:r>
            <a:r>
              <a:rPr lang="en-US" sz="3100" dirty="0"/>
              <a:t>block </a:t>
            </a:r>
            <a:r>
              <a:rPr lang="en-US" sz="3100" dirty="0" smtClean="0"/>
              <a:t>Node.js </a:t>
            </a:r>
            <a:r>
              <a:rPr lang="en-US" sz="3100" dirty="0"/>
              <a:t>so </a:t>
            </a:r>
            <a:r>
              <a:rPr lang="en-US" sz="3100" dirty="0" smtClean="0"/>
              <a:t>threaded </a:t>
            </a:r>
            <a:r>
              <a:rPr lang="en-US" sz="3100" dirty="0"/>
              <a:t>platform is </a:t>
            </a:r>
            <a:r>
              <a:rPr lang="en-US" sz="3100" dirty="0" smtClean="0"/>
              <a:t>better</a:t>
            </a:r>
          </a:p>
          <a:p>
            <a:pPr lvl="1" fontAlgn="base"/>
            <a:r>
              <a:rPr lang="en-US" sz="3100" dirty="0" smtClean="0"/>
              <a:t>Using </a:t>
            </a:r>
            <a:r>
              <a:rPr lang="en-US" sz="3100" dirty="0"/>
              <a:t>Node.js with </a:t>
            </a:r>
            <a:r>
              <a:rPr lang="en-US" sz="3100" dirty="0" smtClean="0"/>
              <a:t>RDBMS still </a:t>
            </a:r>
            <a:r>
              <a:rPr lang="en-US" sz="3100" dirty="0"/>
              <a:t>quite a </a:t>
            </a:r>
            <a:r>
              <a:rPr lang="en-US" sz="3100" dirty="0" smtClean="0"/>
              <a:t>pain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Installing Express &amp; Generator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npm install express </a:t>
            </a:r>
            <a:r>
              <a:rPr lang="en-US" dirty="0" smtClean="0"/>
              <a:t>–save</a:t>
            </a:r>
          </a:p>
          <a:p>
            <a:r>
              <a:rPr lang="en-US" dirty="0"/>
              <a:t>npm install express-generator </a:t>
            </a:r>
            <a:r>
              <a:rPr lang="en-US" dirty="0" smtClean="0"/>
              <a:t>–g</a:t>
            </a:r>
          </a:p>
          <a:p>
            <a:r>
              <a:rPr lang="en-US" dirty="0"/>
              <a:t>express myapp </a:t>
            </a:r>
            <a:r>
              <a:rPr lang="en-US" dirty="0">
                <a:solidFill>
                  <a:srgbClr val="00B050"/>
                </a:solidFill>
              </a:rPr>
              <a:t>// generate app </a:t>
            </a:r>
            <a:r>
              <a:rPr lang="en-US" dirty="0" smtClean="0">
                <a:solidFill>
                  <a:srgbClr val="00B050"/>
                </a:solidFill>
              </a:rPr>
              <a:t>skeleton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 our app’s directory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</a:t>
            </a:r>
            <a:r>
              <a:rPr lang="en-US" dirty="0" smtClean="0">
                <a:solidFill>
                  <a:srgbClr val="00B050"/>
                </a:solidFill>
              </a:rPr>
              <a:t>// install dependencies</a:t>
            </a:r>
          </a:p>
          <a:p>
            <a:r>
              <a:rPr lang="en-US" dirty="0" smtClean="0"/>
              <a:t>Update port = 80 (in /bin/www)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odemon</a:t>
            </a:r>
            <a:r>
              <a:rPr lang="en-US" dirty="0" smtClean="0"/>
              <a:t> / </a:t>
            </a:r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Generated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+-- </a:t>
            </a:r>
            <a:r>
              <a:rPr lang="en-US" dirty="0"/>
              <a:t>app.js</a:t>
            </a:r>
          </a:p>
          <a:p>
            <a:pPr>
              <a:buNone/>
            </a:pPr>
            <a:r>
              <a:rPr lang="en-US" dirty="0"/>
              <a:t>+-- bin</a:t>
            </a:r>
          </a:p>
          <a:p>
            <a:pPr>
              <a:buNone/>
            </a:pPr>
            <a:r>
              <a:rPr lang="en-US" dirty="0"/>
              <a:t>¦   +-- www</a:t>
            </a:r>
          </a:p>
          <a:p>
            <a:pPr>
              <a:buNone/>
            </a:pPr>
            <a:r>
              <a:rPr lang="en-US" dirty="0"/>
              <a:t>+-- </a:t>
            </a:r>
            <a:r>
              <a:rPr lang="en-US" dirty="0" err="1"/>
              <a:t>package.json</a:t>
            </a:r>
            <a:endParaRPr lang="en-US" dirty="0"/>
          </a:p>
          <a:p>
            <a:pPr>
              <a:buNone/>
            </a:pPr>
            <a:r>
              <a:rPr lang="en-US" dirty="0"/>
              <a:t>+-- public</a:t>
            </a:r>
          </a:p>
          <a:p>
            <a:pPr>
              <a:buNone/>
            </a:pPr>
            <a:r>
              <a:rPr lang="en-US" dirty="0"/>
              <a:t>¦   +-- images</a:t>
            </a:r>
          </a:p>
          <a:p>
            <a:pPr>
              <a:buNone/>
            </a:pPr>
            <a:r>
              <a:rPr lang="en-US" dirty="0"/>
              <a:t>¦   +-- </a:t>
            </a:r>
            <a:r>
              <a:rPr lang="en-US" dirty="0" err="1"/>
              <a:t>javascripts</a:t>
            </a:r>
            <a:endParaRPr lang="en-US" dirty="0"/>
          </a:p>
          <a:p>
            <a:pPr>
              <a:buNone/>
            </a:pPr>
            <a:r>
              <a:rPr lang="en-US" dirty="0"/>
              <a:t>¦   +-- </a:t>
            </a:r>
            <a:r>
              <a:rPr lang="en-US" dirty="0" err="1"/>
              <a:t>stylesheets</a:t>
            </a:r>
            <a:endParaRPr lang="en-US" dirty="0"/>
          </a:p>
          <a:p>
            <a:pPr>
              <a:buNone/>
            </a:pPr>
            <a:r>
              <a:rPr lang="en-US" dirty="0"/>
              <a:t>¦       +-- style.css</a:t>
            </a:r>
          </a:p>
          <a:p>
            <a:pPr>
              <a:buNone/>
            </a:pPr>
            <a:r>
              <a:rPr lang="en-US" dirty="0"/>
              <a:t>+-- routes</a:t>
            </a:r>
          </a:p>
          <a:p>
            <a:pPr>
              <a:buNone/>
            </a:pPr>
            <a:r>
              <a:rPr lang="en-US" dirty="0"/>
              <a:t>¦   +-- index.js</a:t>
            </a:r>
          </a:p>
          <a:p>
            <a:pPr>
              <a:buNone/>
            </a:pPr>
            <a:r>
              <a:rPr lang="en-US" dirty="0"/>
              <a:t>¦   +-- users.js</a:t>
            </a:r>
          </a:p>
          <a:p>
            <a:pPr>
              <a:buNone/>
            </a:pPr>
            <a:r>
              <a:rPr lang="en-US" dirty="0"/>
              <a:t>+-- views</a:t>
            </a:r>
          </a:p>
          <a:p>
            <a:pPr>
              <a:buNone/>
            </a:pPr>
            <a:r>
              <a:rPr lang="en-US" dirty="0"/>
              <a:t>    +-- </a:t>
            </a:r>
            <a:r>
              <a:rPr lang="en-US" dirty="0" err="1"/>
              <a:t>error.jade</a:t>
            </a:r>
            <a:endParaRPr lang="en-US" dirty="0"/>
          </a:p>
          <a:p>
            <a:pPr>
              <a:buNone/>
            </a:pPr>
            <a:r>
              <a:rPr lang="en-US" dirty="0"/>
              <a:t>    +-- </a:t>
            </a:r>
            <a:r>
              <a:rPr lang="en-US" dirty="0" err="1"/>
              <a:t>index.jade</a:t>
            </a:r>
            <a:endParaRPr lang="en-US" dirty="0"/>
          </a:p>
          <a:p>
            <a:pPr>
              <a:buNone/>
            </a:pPr>
            <a:r>
              <a:rPr lang="en-US" dirty="0"/>
              <a:t>    +-- </a:t>
            </a:r>
            <a:r>
              <a:rPr lang="en-US" dirty="0" err="1"/>
              <a:t>layout.jade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Starting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pPr lvl="1"/>
            <a:r>
              <a:rPr lang="en-US" dirty="0" smtClean="0"/>
              <a:t>or</a:t>
            </a:r>
          </a:p>
          <a:p>
            <a:r>
              <a:rPr lang="en-US" dirty="0" err="1" smtClean="0"/>
              <a:t>nodemon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respond with "Hello World!" on the homepage</a:t>
            </a:r>
          </a:p>
          <a:p>
            <a:pPr>
              <a:buNone/>
            </a:pPr>
            <a:r>
              <a:rPr lang="en-US" dirty="0" err="1"/>
              <a:t>app.get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('Hello World!');</a:t>
            </a:r>
          </a:p>
          <a:p>
            <a:pPr>
              <a:buNone/>
            </a:pPr>
            <a:r>
              <a:rPr lang="en-US" dirty="0"/>
              <a:t>})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accept DELETE request at /user</a:t>
            </a:r>
          </a:p>
          <a:p>
            <a:pPr>
              <a:buNone/>
            </a:pPr>
            <a:r>
              <a:rPr lang="en-US" dirty="0" err="1"/>
              <a:t>app.delete</a:t>
            </a:r>
            <a:r>
              <a:rPr lang="en-US" dirty="0"/>
              <a:t>('/user',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res.send</a:t>
            </a:r>
            <a:r>
              <a:rPr lang="en-US" dirty="0"/>
              <a:t>('Got a DELETE request at /user');</a:t>
            </a:r>
          </a:p>
          <a:p>
            <a:pPr>
              <a:buNone/>
            </a:pPr>
            <a:r>
              <a:rPr lang="en-US" dirty="0" smtClean="0"/>
              <a:t>})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run authentication middleware on all HTTP methods for route /</a:t>
            </a:r>
            <a:r>
              <a:rPr lang="en-US" dirty="0" err="1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endParaRPr lang="en-US" dirty="0"/>
          </a:p>
          <a:p>
            <a:pPr>
              <a:buNone/>
            </a:pPr>
            <a:r>
              <a:rPr lang="en-US" dirty="0" err="1"/>
              <a:t>app.all</a:t>
            </a:r>
            <a:r>
              <a:rPr lang="en-US" dirty="0" smtClean="0"/>
              <a:t>('/</a:t>
            </a:r>
            <a:r>
              <a:rPr lang="en-US" dirty="0" err="1" smtClean="0"/>
              <a:t>api</a:t>
            </a:r>
            <a:r>
              <a:rPr lang="en-US" dirty="0" smtClean="0"/>
              <a:t>', </a:t>
            </a:r>
            <a:r>
              <a:rPr lang="en-US" dirty="0"/>
              <a:t>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pPr>
              <a:buNone/>
            </a:pPr>
            <a:r>
              <a:rPr lang="en-US" dirty="0"/>
              <a:t>  console.log('Accessing </a:t>
            </a:r>
            <a:r>
              <a:rPr lang="en-US" dirty="0" smtClean="0"/>
              <a:t>protected section </a:t>
            </a:r>
            <a:r>
              <a:rPr lang="en-US" dirty="0"/>
              <a:t>...')</a:t>
            </a:r>
          </a:p>
          <a:p>
            <a:pPr>
              <a:buNone/>
            </a:pPr>
            <a:r>
              <a:rPr lang="en-US" dirty="0"/>
              <a:t>  next() </a:t>
            </a:r>
            <a:r>
              <a:rPr lang="en-US" dirty="0">
                <a:solidFill>
                  <a:srgbClr val="00B050"/>
                </a:solidFill>
              </a:rPr>
              <a:t>// pass control to the next handler</a:t>
            </a:r>
          </a:p>
          <a:p>
            <a:pPr>
              <a:buNone/>
            </a:pPr>
            <a:r>
              <a:rPr lang="en-US" dirty="0"/>
              <a:t>})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Routes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work top to bottom</a:t>
            </a:r>
          </a:p>
          <a:p>
            <a:pPr lvl="1"/>
            <a:r>
              <a:rPr lang="en-US" dirty="0" smtClean="0"/>
              <a:t>First match runs (renders)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When Node Should Be Used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data-intensive </a:t>
            </a:r>
            <a:r>
              <a:rPr lang="en-US" dirty="0"/>
              <a:t>real-time applications </a:t>
            </a:r>
            <a:r>
              <a:rPr lang="en-US" dirty="0" smtClean="0"/>
              <a:t>running across </a:t>
            </a:r>
            <a:r>
              <a:rPr lang="en-US" dirty="0"/>
              <a:t>distributed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Online games, Chat, Data streaming</a:t>
            </a:r>
          </a:p>
          <a:p>
            <a:pPr lvl="1"/>
            <a:r>
              <a:rPr lang="en-US" dirty="0" smtClean="0"/>
              <a:t>Stock trading dashboards</a:t>
            </a:r>
          </a:p>
          <a:p>
            <a:pPr lvl="1"/>
            <a:r>
              <a:rPr lang="en-US" dirty="0" smtClean="0"/>
              <a:t>Leader boards</a:t>
            </a:r>
          </a:p>
          <a:p>
            <a:pPr lvl="1"/>
            <a:r>
              <a:rPr lang="en-US" dirty="0" smtClean="0"/>
              <a:t>Message pushing</a:t>
            </a:r>
          </a:p>
          <a:p>
            <a:pPr lvl="1"/>
            <a:r>
              <a:rPr lang="en-US" dirty="0" smtClean="0"/>
              <a:t>Messaging applications</a:t>
            </a:r>
          </a:p>
          <a:p>
            <a:pPr lvl="1"/>
            <a:r>
              <a:rPr lang="en-US" dirty="0" smtClean="0"/>
              <a:t>AJAX heavy mobile/desktop SPAs (single page applications)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 application is essentially a series of middleware </a:t>
            </a:r>
            <a:r>
              <a:rPr lang="en-US" dirty="0" smtClean="0"/>
              <a:t>calls. It can:</a:t>
            </a:r>
          </a:p>
          <a:p>
            <a:pPr lvl="1"/>
            <a:r>
              <a:rPr lang="en-US" dirty="0"/>
              <a:t>Execute any </a:t>
            </a:r>
            <a:r>
              <a:rPr lang="en-US" dirty="0" smtClean="0"/>
              <a:t>code</a:t>
            </a:r>
            <a:endParaRPr lang="en-US" dirty="0"/>
          </a:p>
          <a:p>
            <a:pPr lvl="1"/>
            <a:r>
              <a:rPr lang="en-US" dirty="0"/>
              <a:t>Make changes to the </a:t>
            </a:r>
            <a:r>
              <a:rPr lang="en-US" dirty="0" smtClean="0"/>
              <a:t>request/response objects</a:t>
            </a:r>
            <a:endParaRPr lang="en-US" dirty="0"/>
          </a:p>
          <a:p>
            <a:pPr lvl="1"/>
            <a:r>
              <a:rPr lang="en-US" dirty="0"/>
              <a:t>End the request-response </a:t>
            </a:r>
            <a:r>
              <a:rPr lang="en-US" dirty="0" smtClean="0"/>
              <a:t>cycle</a:t>
            </a:r>
            <a:endParaRPr lang="en-US" dirty="0"/>
          </a:p>
          <a:p>
            <a:pPr lvl="1"/>
            <a:r>
              <a:rPr lang="en-US" dirty="0"/>
              <a:t>Call the next middleware in the </a:t>
            </a:r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By calling next();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Application Level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/>
              <a:t>bound to an instance of express, using </a:t>
            </a:r>
            <a:r>
              <a:rPr lang="en-US" sz="4600" dirty="0" err="1"/>
              <a:t>app.use</a:t>
            </a:r>
            <a:r>
              <a:rPr lang="en-US" sz="4600" dirty="0"/>
              <a:t>() and </a:t>
            </a:r>
            <a:r>
              <a:rPr lang="en-US" sz="4600" dirty="0" err="1"/>
              <a:t>app.VERB</a:t>
            </a:r>
            <a:r>
              <a:rPr lang="en-US" sz="4600" dirty="0" smtClean="0"/>
              <a:t>()</a:t>
            </a:r>
          </a:p>
          <a:p>
            <a:endParaRPr lang="en-US" dirty="0"/>
          </a:p>
          <a:p>
            <a:pPr lvl="1">
              <a:buNone/>
            </a:pPr>
            <a:r>
              <a:rPr lang="en-US" sz="2400" dirty="0">
                <a:solidFill>
                  <a:srgbClr val="00B050"/>
                </a:solidFill>
              </a:rPr>
              <a:t>// a middleware mounted on /user/:</a:t>
            </a:r>
            <a:r>
              <a:rPr lang="en-US" sz="2400" dirty="0" smtClean="0">
                <a:solidFill>
                  <a:srgbClr val="00B050"/>
                </a:solidFill>
              </a:rPr>
              <a:t>id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will run for </a:t>
            </a:r>
            <a:r>
              <a:rPr lang="en-US" sz="2400" dirty="0">
                <a:solidFill>
                  <a:srgbClr val="00B050"/>
                </a:solidFill>
              </a:rPr>
              <a:t>any </a:t>
            </a:r>
            <a:r>
              <a:rPr lang="en-US" sz="2400" dirty="0" smtClean="0">
                <a:solidFill>
                  <a:srgbClr val="00B050"/>
                </a:solidFill>
              </a:rPr>
              <a:t>HTTP method (GET/POST/…)</a:t>
            </a:r>
            <a:endParaRPr lang="en-US" sz="24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2400" dirty="0" err="1"/>
              <a:t>app.use</a:t>
            </a:r>
            <a:r>
              <a:rPr lang="en-US" sz="2400" dirty="0"/>
              <a:t>('/user/:id', function (</a:t>
            </a:r>
            <a:r>
              <a:rPr lang="en-US" sz="2400" dirty="0" err="1"/>
              <a:t>req</a:t>
            </a:r>
            <a:r>
              <a:rPr lang="en-US" sz="2400" dirty="0"/>
              <a:t>, res, next) {</a:t>
            </a:r>
          </a:p>
          <a:p>
            <a:pPr lvl="1">
              <a:buNone/>
            </a:pPr>
            <a:r>
              <a:rPr lang="en-US" sz="2400" dirty="0"/>
              <a:t>  console.log('Request Type:', </a:t>
            </a:r>
            <a:r>
              <a:rPr lang="en-US" sz="2400" dirty="0" err="1"/>
              <a:t>req.method</a:t>
            </a:r>
            <a:r>
              <a:rPr lang="en-US" sz="2400" dirty="0"/>
              <a:t>);</a:t>
            </a:r>
          </a:p>
          <a:p>
            <a:pPr lvl="1">
              <a:buNone/>
            </a:pPr>
            <a:r>
              <a:rPr lang="en-US" sz="2400" dirty="0"/>
              <a:t>  next();</a:t>
            </a:r>
          </a:p>
          <a:p>
            <a:pPr lvl="1">
              <a:buNone/>
            </a:pPr>
            <a:r>
              <a:rPr lang="en-US" sz="2400" dirty="0" smtClean="0"/>
              <a:t>});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route </a:t>
            </a:r>
            <a:r>
              <a:rPr lang="en-US" sz="2400" dirty="0">
                <a:solidFill>
                  <a:srgbClr val="00B050"/>
                </a:solidFill>
              </a:rPr>
              <a:t>and its handler function (middleware system) 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which </a:t>
            </a:r>
            <a:r>
              <a:rPr lang="en-US" sz="2400" dirty="0">
                <a:solidFill>
                  <a:srgbClr val="00B050"/>
                </a:solidFill>
              </a:rPr>
              <a:t>handles GET requests to /user/:id</a:t>
            </a:r>
          </a:p>
          <a:p>
            <a:pPr lvl="1">
              <a:buNone/>
            </a:pPr>
            <a:r>
              <a:rPr lang="en-US" sz="2400" dirty="0" err="1"/>
              <a:t>app.get</a:t>
            </a:r>
            <a:r>
              <a:rPr lang="en-US" sz="2400" dirty="0"/>
              <a:t>('/user/:id', function (</a:t>
            </a:r>
            <a:r>
              <a:rPr lang="en-US" sz="2400" dirty="0" err="1"/>
              <a:t>req</a:t>
            </a:r>
            <a:r>
              <a:rPr lang="en-US" sz="2400" dirty="0"/>
              <a:t>, res, next) {</a:t>
            </a:r>
          </a:p>
          <a:p>
            <a:pPr lvl="1">
              <a:buNone/>
            </a:pPr>
            <a:r>
              <a:rPr lang="en-US" sz="2400" dirty="0"/>
              <a:t>  </a:t>
            </a:r>
            <a:r>
              <a:rPr lang="en-US" sz="2400" dirty="0" err="1"/>
              <a:t>res.send</a:t>
            </a:r>
            <a:r>
              <a:rPr lang="en-US" sz="2400" dirty="0"/>
              <a:t>('USER');</a:t>
            </a:r>
          </a:p>
          <a:p>
            <a:pPr lvl="1">
              <a:buNone/>
            </a:pPr>
            <a:r>
              <a:rPr lang="en-US" sz="2400" dirty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Router Level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loaded using </a:t>
            </a:r>
            <a:r>
              <a:rPr lang="en-US" sz="4600" dirty="0" err="1" smtClean="0"/>
              <a:t>router.use</a:t>
            </a:r>
            <a:r>
              <a:rPr lang="en-US" sz="4600" dirty="0" smtClean="0"/>
              <a:t>() and </a:t>
            </a:r>
            <a:r>
              <a:rPr lang="en-US" sz="4600" dirty="0" err="1" smtClean="0"/>
              <a:t>router.VERB</a:t>
            </a:r>
            <a:r>
              <a:rPr lang="en-US" sz="4600" dirty="0" smtClean="0"/>
              <a:t>()</a:t>
            </a:r>
          </a:p>
          <a:p>
            <a:r>
              <a:rPr lang="en-US" sz="4600" dirty="0" smtClean="0"/>
              <a:t>Used for dividing to application control areas</a:t>
            </a:r>
          </a:p>
          <a:p>
            <a:endParaRPr lang="en-US" sz="4000" dirty="0"/>
          </a:p>
          <a:p>
            <a:pPr lvl="1">
              <a:buNone/>
            </a:pPr>
            <a:r>
              <a:rPr lang="en-US" sz="3600" dirty="0" err="1"/>
              <a:t>var</a:t>
            </a:r>
            <a:r>
              <a:rPr lang="en-US" sz="3600" dirty="0"/>
              <a:t> app = express();</a:t>
            </a:r>
          </a:p>
          <a:p>
            <a:pPr lvl="1">
              <a:buNone/>
            </a:pPr>
            <a:r>
              <a:rPr lang="en-US" sz="3600" dirty="0" err="1"/>
              <a:t>var</a:t>
            </a:r>
            <a:r>
              <a:rPr lang="en-US" sz="3600" dirty="0"/>
              <a:t> router = </a:t>
            </a:r>
            <a:r>
              <a:rPr lang="en-US" sz="3600" dirty="0" err="1"/>
              <a:t>express.Router</a:t>
            </a:r>
            <a:r>
              <a:rPr lang="en-US" sz="3600" dirty="0"/>
              <a:t>();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r>
              <a:rPr lang="en-US" sz="3600" dirty="0">
                <a:solidFill>
                  <a:srgbClr val="00B050"/>
                </a:solidFill>
              </a:rPr>
              <a:t>// handler for /user/:id which renders a special page</a:t>
            </a:r>
          </a:p>
          <a:p>
            <a:pPr lvl="1">
              <a:buNone/>
            </a:pPr>
            <a:r>
              <a:rPr lang="en-US" sz="3600" dirty="0" err="1"/>
              <a:t>router.get</a:t>
            </a:r>
            <a:r>
              <a:rPr lang="en-US" sz="3600" dirty="0"/>
              <a:t>('/user/:id', function (</a:t>
            </a:r>
            <a:r>
              <a:rPr lang="en-US" sz="3600" dirty="0" err="1"/>
              <a:t>req</a:t>
            </a:r>
            <a:r>
              <a:rPr lang="en-US" sz="3600" dirty="0"/>
              <a:t>, res, next) {</a:t>
            </a:r>
          </a:p>
          <a:p>
            <a:pPr lvl="1">
              <a:buNone/>
            </a:pPr>
            <a:r>
              <a:rPr lang="en-US" sz="3600" dirty="0"/>
              <a:t>  console.log(req.params.id);</a:t>
            </a:r>
          </a:p>
          <a:p>
            <a:pPr lvl="1">
              <a:buNone/>
            </a:pPr>
            <a:r>
              <a:rPr lang="en-US" sz="3600" dirty="0"/>
              <a:t>  </a:t>
            </a:r>
            <a:r>
              <a:rPr lang="en-US" sz="3600" dirty="0" err="1"/>
              <a:t>res.render</a:t>
            </a:r>
            <a:r>
              <a:rPr lang="en-US" sz="3600" dirty="0"/>
              <a:t>('special');</a:t>
            </a:r>
          </a:p>
          <a:p>
            <a:pPr lvl="1">
              <a:buNone/>
            </a:pPr>
            <a:r>
              <a:rPr lang="en-US" sz="3600" dirty="0"/>
              <a:t>});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Third Party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 is a routing and middleware web framework with minimal functionality of its own. </a:t>
            </a:r>
            <a:endParaRPr lang="en-US" dirty="0" smtClean="0"/>
          </a:p>
          <a:p>
            <a:r>
              <a:rPr lang="en-US" dirty="0" smtClean="0"/>
              <a:t>Functionality </a:t>
            </a:r>
            <a:r>
              <a:rPr lang="en-US" dirty="0"/>
              <a:t>to Express apps are added via third-party middleware.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1800" dirty="0" err="1"/>
              <a:t>var</a:t>
            </a:r>
            <a:r>
              <a:rPr lang="en-US" sz="1800" dirty="0"/>
              <a:t> express = require('express');</a:t>
            </a:r>
          </a:p>
          <a:p>
            <a:pPr>
              <a:buNone/>
            </a:pPr>
            <a:r>
              <a:rPr lang="en-US" sz="1800" dirty="0" err="1"/>
              <a:t>var</a:t>
            </a:r>
            <a:r>
              <a:rPr lang="en-US" sz="1800" dirty="0"/>
              <a:t> app = express();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use the passport middleware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cross system middleware should be loaded before defining routes</a:t>
            </a:r>
          </a:p>
          <a:p>
            <a:pPr>
              <a:buNone/>
            </a:pPr>
            <a:r>
              <a:rPr lang="en-US" sz="1800" dirty="0" err="1" smtClean="0"/>
              <a:t>app.use</a:t>
            </a:r>
            <a:r>
              <a:rPr lang="en-US" sz="1800" dirty="0" smtClean="0"/>
              <a:t>(</a:t>
            </a:r>
            <a:r>
              <a:rPr lang="en-US" sz="1800" dirty="0" err="1" smtClean="0"/>
              <a:t>passport.initialize</a:t>
            </a:r>
            <a:r>
              <a:rPr lang="en-US" sz="1800" dirty="0"/>
              <a:t>()); 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app.use</a:t>
            </a:r>
            <a:r>
              <a:rPr lang="en-US" sz="1800" dirty="0" smtClean="0"/>
              <a:t>(</a:t>
            </a:r>
            <a:r>
              <a:rPr lang="en-US" sz="1800" dirty="0" err="1" smtClean="0"/>
              <a:t>passport.session</a:t>
            </a:r>
            <a:r>
              <a:rPr lang="en-US" sz="1800" dirty="0"/>
              <a:t>());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Multiple Request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/v1/stories/:id', function(</a:t>
            </a:r>
            <a:r>
              <a:rPr lang="en-US" dirty="0" err="1"/>
              <a:t>req,res</a:t>
            </a:r>
            <a:r>
              <a:rPr lang="en-US" dirty="0"/>
              <a:t>, next) {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  //</a:t>
            </a:r>
            <a:r>
              <a:rPr lang="en-US" dirty="0">
                <a:solidFill>
                  <a:srgbClr val="00B050"/>
                </a:solidFill>
              </a:rPr>
              <a:t>do authorization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//if not authorized or there is an error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 return next(error);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//if authorized and no errors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return next();</a:t>
            </a:r>
          </a:p>
          <a:p>
            <a:pPr>
              <a:buNone/>
            </a:pPr>
            <a:r>
              <a:rPr lang="en-US" dirty="0"/>
              <a:t>}), function(</a:t>
            </a:r>
            <a:r>
              <a:rPr lang="en-US" dirty="0" err="1"/>
              <a:t>req,res</a:t>
            </a:r>
            <a:r>
              <a:rPr lang="en-US" dirty="0"/>
              <a:t>, next) {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>
                <a:solidFill>
                  <a:srgbClr val="00B050"/>
                </a:solidFill>
              </a:rPr>
              <a:t>//extract id and fetch the object from the database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//assuming no errors, save story in the request object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/>
              <a:t>req.story</a:t>
            </a:r>
            <a:r>
              <a:rPr lang="en-US" dirty="0"/>
              <a:t> = story;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/>
              <a:t>return next();</a:t>
            </a:r>
          </a:p>
          <a:p>
            <a:pPr>
              <a:buNone/>
            </a:pPr>
            <a:r>
              <a:rPr lang="en-US" dirty="0"/>
              <a:t>}), function(</a:t>
            </a:r>
            <a:r>
              <a:rPr lang="en-US" dirty="0" err="1"/>
              <a:t>req,res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//output the result of the database search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res.send</a:t>
            </a:r>
            <a:r>
              <a:rPr lang="en-US" dirty="0"/>
              <a:t>(</a:t>
            </a:r>
            <a:r>
              <a:rPr lang="en-US" dirty="0" err="1"/>
              <a:t>res.story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Typically </a:t>
            </a:r>
            <a:r>
              <a:rPr lang="en-US" sz="2800" dirty="0"/>
              <a:t>used across the whole application, therefore it’s best to implement it as a middleware.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has the same parameters plus one more, error:</a:t>
            </a:r>
            <a:endParaRPr lang="en-US" sz="2800" dirty="0" smtClean="0"/>
          </a:p>
          <a:p>
            <a:pPr>
              <a:buNone/>
            </a:pPr>
            <a:endParaRPr lang="en-US" sz="2000" dirty="0"/>
          </a:p>
          <a:p>
            <a:pPr lvl="2">
              <a:buNone/>
            </a:pPr>
            <a:r>
              <a:rPr lang="en-US" sz="2000" dirty="0" err="1" smtClean="0"/>
              <a:t>app.use</a:t>
            </a:r>
            <a:r>
              <a:rPr lang="en-US" sz="2000" dirty="0" smtClean="0"/>
              <a:t>(function(</a:t>
            </a:r>
            <a:r>
              <a:rPr lang="en-US" sz="2000" b="1" dirty="0" smtClean="0"/>
              <a:t>err</a:t>
            </a:r>
            <a:r>
              <a:rPr lang="en-US" sz="2000" dirty="0"/>
              <a:t>, </a:t>
            </a:r>
            <a:r>
              <a:rPr lang="en-US" sz="2000" dirty="0" err="1"/>
              <a:t>req</a:t>
            </a:r>
            <a:r>
              <a:rPr lang="en-US" sz="2000" dirty="0"/>
              <a:t>, res, next) {</a:t>
            </a:r>
          </a:p>
          <a:p>
            <a:pPr lvl="2">
              <a:buNone/>
            </a:pPr>
            <a:r>
              <a:rPr lang="en-US" sz="2000" dirty="0">
                <a:solidFill>
                  <a:srgbClr val="00B050"/>
                </a:solidFill>
              </a:rPr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  // do </a:t>
            </a:r>
            <a:r>
              <a:rPr lang="en-US" sz="2000" dirty="0">
                <a:solidFill>
                  <a:srgbClr val="00B050"/>
                </a:solidFill>
              </a:rPr>
              <a:t>logging and user-friendly error message display</a:t>
            </a:r>
          </a:p>
          <a:p>
            <a:pPr lvl="2">
              <a:buNone/>
            </a:pPr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res.send</a:t>
            </a:r>
            <a:r>
              <a:rPr lang="en-US" sz="2000" dirty="0" smtClean="0"/>
              <a:t>(500</a:t>
            </a:r>
            <a:r>
              <a:rPr lang="en-US" sz="2000" dirty="0"/>
              <a:t>);</a:t>
            </a:r>
          </a:p>
          <a:p>
            <a:pPr lvl="2">
              <a:buNone/>
            </a:pPr>
            <a:r>
              <a:rPr lang="en-US" sz="2000" dirty="0"/>
              <a:t>})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Error Handling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6700" dirty="0" smtClean="0"/>
              <a:t>Some error handling alternatives: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3400" dirty="0" smtClean="0">
                <a:solidFill>
                  <a:srgbClr val="00B050"/>
                </a:solidFill>
              </a:rPr>
              <a:t>// redirect to the error page</a:t>
            </a:r>
          </a:p>
          <a:p>
            <a:pPr lvl="1">
              <a:buNone/>
            </a:pPr>
            <a:r>
              <a:rPr lang="en-US" sz="3400" dirty="0" err="1" smtClean="0"/>
              <a:t>app.use</a:t>
            </a:r>
            <a:r>
              <a:rPr lang="en-US" sz="3400" dirty="0" smtClean="0"/>
              <a:t>(function(err</a:t>
            </a:r>
            <a:r>
              <a:rPr lang="en-US" sz="3400" dirty="0"/>
              <a:t>, </a:t>
            </a:r>
            <a:r>
              <a:rPr lang="en-US" sz="3400" dirty="0" err="1"/>
              <a:t>req</a:t>
            </a:r>
            <a:r>
              <a:rPr lang="en-US" sz="3400" dirty="0"/>
              <a:t>, res, next) {</a:t>
            </a:r>
          </a:p>
          <a:p>
            <a:pPr lvl="1">
              <a:buNone/>
            </a:pPr>
            <a:r>
              <a:rPr lang="en-US" sz="3400" dirty="0" smtClean="0"/>
              <a:t>	</a:t>
            </a:r>
            <a:r>
              <a:rPr lang="en-US" sz="3400" b="1" dirty="0" err="1" smtClean="0"/>
              <a:t>res.redirect</a:t>
            </a:r>
            <a:r>
              <a:rPr lang="en-US" sz="3400" b="1" dirty="0"/>
              <a:t>('/public/500.html');</a:t>
            </a:r>
          </a:p>
          <a:p>
            <a:pPr lvl="1">
              <a:buNone/>
            </a:pPr>
            <a:r>
              <a:rPr lang="en-US" sz="3400" dirty="0" smtClean="0"/>
              <a:t>})</a:t>
            </a:r>
          </a:p>
          <a:p>
            <a:pPr lvl="1">
              <a:buNone/>
            </a:pPr>
            <a:endParaRPr lang="en-US" sz="3400" dirty="0" smtClean="0"/>
          </a:p>
          <a:p>
            <a:pPr lvl="1">
              <a:buNone/>
            </a:pPr>
            <a:r>
              <a:rPr lang="en-US" sz="3400" dirty="0" smtClean="0">
                <a:solidFill>
                  <a:srgbClr val="00B050"/>
                </a:solidFill>
              </a:rPr>
              <a:t>// or we can just send an HTTP 500 Bad Request</a:t>
            </a:r>
            <a:endParaRPr lang="en-US" sz="340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3400" dirty="0" err="1"/>
              <a:t>app.use</a:t>
            </a:r>
            <a:r>
              <a:rPr lang="en-US" sz="3400" dirty="0"/>
              <a:t>(function(err, </a:t>
            </a:r>
            <a:r>
              <a:rPr lang="en-US" sz="3400" dirty="0" err="1"/>
              <a:t>req</a:t>
            </a:r>
            <a:r>
              <a:rPr lang="en-US" sz="3400" dirty="0"/>
              <a:t>, res, next) {</a:t>
            </a:r>
          </a:p>
          <a:p>
            <a:pPr lvl="1">
              <a:buNone/>
            </a:pPr>
            <a:r>
              <a:rPr lang="en-US" sz="3400" dirty="0" smtClean="0"/>
              <a:t>	</a:t>
            </a:r>
            <a:r>
              <a:rPr lang="en-US" sz="3400" b="1" dirty="0" err="1" smtClean="0"/>
              <a:t>res.end</a:t>
            </a:r>
            <a:r>
              <a:rPr lang="en-US" sz="3400" b="1" dirty="0" smtClean="0"/>
              <a:t>(500</a:t>
            </a:r>
            <a:r>
              <a:rPr lang="en-US" sz="3400" b="1" dirty="0"/>
              <a:t>);</a:t>
            </a:r>
          </a:p>
          <a:p>
            <a:pPr lvl="1">
              <a:buNone/>
            </a:pPr>
            <a:r>
              <a:rPr lang="en-US" sz="3400" dirty="0" smtClean="0"/>
              <a:t>})</a:t>
            </a:r>
          </a:p>
          <a:p>
            <a:pPr lvl="1">
              <a:buNone/>
            </a:pPr>
            <a:endParaRPr lang="en-US" sz="3400" dirty="0"/>
          </a:p>
          <a:p>
            <a:pPr lvl="1">
              <a:buNone/>
            </a:pPr>
            <a:r>
              <a:rPr lang="en-US" sz="3400" dirty="0">
                <a:solidFill>
                  <a:srgbClr val="00B050"/>
                </a:solidFill>
              </a:rPr>
              <a:t>// or we can pass control to next error middleware/handler</a:t>
            </a:r>
          </a:p>
          <a:p>
            <a:pPr lvl="1">
              <a:buNone/>
            </a:pPr>
            <a:r>
              <a:rPr lang="en-US" sz="3400" dirty="0" err="1"/>
              <a:t>app.use</a:t>
            </a:r>
            <a:r>
              <a:rPr lang="en-US" sz="3400" dirty="0"/>
              <a:t>(function(err, </a:t>
            </a:r>
            <a:r>
              <a:rPr lang="en-US" sz="3400" dirty="0" err="1"/>
              <a:t>req</a:t>
            </a:r>
            <a:r>
              <a:rPr lang="en-US" sz="3400" dirty="0"/>
              <a:t>, res, next) {</a:t>
            </a:r>
          </a:p>
          <a:p>
            <a:pPr lvl="1">
              <a:buNone/>
            </a:pPr>
            <a:r>
              <a:rPr lang="en-US" sz="3400" dirty="0" smtClean="0">
                <a:solidFill>
                  <a:srgbClr val="00B050"/>
                </a:solidFill>
              </a:rPr>
              <a:t>	// log the incident</a:t>
            </a:r>
          </a:p>
          <a:p>
            <a:pPr lvl="1">
              <a:buNone/>
            </a:pPr>
            <a:r>
              <a:rPr lang="en-US" sz="3400" dirty="0">
                <a:solidFill>
                  <a:srgbClr val="00B050"/>
                </a:solidFill>
              </a:rPr>
              <a:t>	</a:t>
            </a:r>
            <a:r>
              <a:rPr lang="en-US" sz="3400" dirty="0" smtClean="0">
                <a:solidFill>
                  <a:srgbClr val="00B050"/>
                </a:solidFill>
              </a:rPr>
              <a:t>// call next error middleware</a:t>
            </a:r>
          </a:p>
          <a:p>
            <a:pPr lvl="1">
              <a:buNone/>
            </a:pPr>
            <a:r>
              <a:rPr lang="en-US" sz="3400" b="1" dirty="0"/>
              <a:t>	next(err</a:t>
            </a:r>
            <a:r>
              <a:rPr lang="en-US" sz="3400" b="1" dirty="0" smtClean="0"/>
              <a:t>);</a:t>
            </a:r>
            <a:endParaRPr lang="en-US" sz="3400" b="1" dirty="0"/>
          </a:p>
          <a:p>
            <a:pPr lvl="1">
              <a:buNone/>
            </a:pPr>
            <a:r>
              <a:rPr lang="en-US" sz="3400" dirty="0" smtClean="0"/>
              <a:t>})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Templates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Jade is whitespace sensitive, </a:t>
            </a:r>
            <a:endParaRPr lang="en-US" dirty="0" smtClean="0"/>
          </a:p>
          <a:p>
            <a:r>
              <a:rPr lang="en-US" dirty="0" smtClean="0"/>
              <a:t>There's </a:t>
            </a:r>
            <a:r>
              <a:rPr lang="en-US" dirty="0"/>
              <a:t>no need to close your </a:t>
            </a:r>
            <a:r>
              <a:rPr lang="en-US" dirty="0" smtClean="0"/>
              <a:t>tags</a:t>
            </a:r>
          </a:p>
          <a:p>
            <a:r>
              <a:rPr lang="en-US" dirty="0" smtClean="0"/>
              <a:t>Nest tags by indenting them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10"/>
                <a:gridCol w="4474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Rendered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doctype</a:t>
                      </a:r>
                      <a:r>
                        <a:rPr lang="en-US" sz="1400" dirty="0" smtClean="0"/>
                        <a:t> html</a:t>
                      </a:r>
                    </a:p>
                    <a:p>
                      <a:r>
                        <a:rPr lang="en-US" sz="1400" dirty="0" smtClean="0"/>
                        <a:t>html</a:t>
                      </a:r>
                    </a:p>
                    <a:p>
                      <a:r>
                        <a:rPr lang="en-US" sz="1400" dirty="0" smtClean="0"/>
                        <a:t>  head</a:t>
                      </a:r>
                    </a:p>
                    <a:p>
                      <a:r>
                        <a:rPr lang="en-US" sz="1400" dirty="0" smtClean="0"/>
                        <a:t>    title my jade template</a:t>
                      </a:r>
                    </a:p>
                    <a:p>
                      <a:r>
                        <a:rPr lang="en-US" sz="1400" dirty="0" smtClean="0"/>
                        <a:t>  body</a:t>
                      </a:r>
                    </a:p>
                    <a:p>
                      <a:r>
                        <a:rPr lang="en-US" sz="1400" dirty="0" smtClean="0"/>
                        <a:t>    h1 Hello #{name}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&lt;!DOCTYPE html&gt;</a:t>
                      </a:r>
                    </a:p>
                    <a:p>
                      <a:r>
                        <a:rPr lang="en-US" sz="1400" dirty="0" smtClean="0"/>
                        <a:t>&lt;html&gt;</a:t>
                      </a:r>
                    </a:p>
                    <a:p>
                      <a:r>
                        <a:rPr lang="en-US" sz="1400" dirty="0" smtClean="0"/>
                        <a:t>  &lt;head&gt;</a:t>
                      </a:r>
                    </a:p>
                    <a:p>
                      <a:r>
                        <a:rPr lang="en-US" sz="1400" dirty="0" smtClean="0"/>
                        <a:t>    &lt;title&gt;my jade template&lt;/title&gt;</a:t>
                      </a:r>
                    </a:p>
                    <a:p>
                      <a:r>
                        <a:rPr lang="en-US" sz="1400" dirty="0" smtClean="0"/>
                        <a:t>  &lt;/head&gt;</a:t>
                      </a:r>
                    </a:p>
                    <a:p>
                      <a:r>
                        <a:rPr lang="en-US" sz="1400" dirty="0" smtClean="0"/>
                        <a:t>  &lt;body&gt;</a:t>
                      </a:r>
                    </a:p>
                    <a:p>
                      <a:r>
                        <a:rPr lang="en-US" sz="1400" dirty="0" smtClean="0"/>
                        <a:t>    &lt;h1&gt;Hello Bob&lt;/h1&gt;</a:t>
                      </a:r>
                    </a:p>
                    <a:p>
                      <a:r>
                        <a:rPr lang="en-US" sz="1400" dirty="0" smtClean="0"/>
                        <a:t>  &lt;/body&gt;</a:t>
                      </a:r>
                    </a:p>
                    <a:p>
                      <a:r>
                        <a:rPr lang="en-US" sz="1400" dirty="0" smtClean="0"/>
                        <a:t>&lt;/html&gt;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#content</a:t>
                      </a:r>
                    </a:p>
                    <a:p>
                      <a:r>
                        <a:rPr lang="en-US" sz="1400" dirty="0" smtClean="0"/>
                        <a:t>  .block</a:t>
                      </a:r>
                    </a:p>
                    <a:p>
                      <a:r>
                        <a:rPr lang="en-US" sz="1400" dirty="0" smtClean="0"/>
                        <a:t>    input#bar.foo1.foo2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&lt;div id="content"&gt;</a:t>
                      </a:r>
                    </a:p>
                    <a:p>
                      <a:r>
                        <a:rPr lang="en-US" sz="1400" dirty="0" smtClean="0"/>
                        <a:t>  &lt;div class="block"&gt;</a:t>
                      </a:r>
                    </a:p>
                    <a:p>
                      <a:r>
                        <a:rPr lang="en-US" sz="1400" dirty="0" smtClean="0"/>
                        <a:t>    &lt;input id="bar" class="foo1 foo2"/&gt;</a:t>
                      </a:r>
                    </a:p>
                    <a:p>
                      <a:r>
                        <a:rPr lang="en-US" sz="1400" dirty="0" smtClean="0"/>
                        <a:t>  &lt;/div&gt;</a:t>
                      </a:r>
                    </a:p>
                    <a:p>
                      <a:r>
                        <a:rPr lang="en-US" sz="1400" dirty="0" smtClean="0"/>
                        <a:t>&lt;/div&gt;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ul#books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li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  a(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="#book-a") Book A</a:t>
                      </a:r>
                    </a:p>
                    <a:p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li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  a(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="#book-b") Book 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ul</a:t>
                      </a:r>
                      <a:r>
                        <a:rPr lang="en-US" sz="1400" dirty="0" smtClean="0"/>
                        <a:t> id="books"&gt;</a:t>
                      </a:r>
                    </a:p>
                    <a:p>
                      <a:r>
                        <a:rPr lang="en-US" sz="1400" dirty="0" smtClean="0"/>
                        <a:t>  &lt;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&gt;&lt;a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="#book-a"&gt;Book A&lt;/a&gt;&lt;/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&gt;</a:t>
                      </a:r>
                    </a:p>
                    <a:p>
                      <a:r>
                        <a:rPr lang="en-US" sz="1400" dirty="0" smtClean="0"/>
                        <a:t>  &lt;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&gt;&lt;a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="#book-b"&gt;Book B&lt;/a&gt;&lt;/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&gt;</a:t>
                      </a:r>
                    </a:p>
                    <a:p>
                      <a:r>
                        <a:rPr lang="en-US" sz="1400" dirty="0" smtClean="0"/>
                        <a:t>&lt;/</a:t>
                      </a:r>
                      <a:r>
                        <a:rPr lang="en-US" sz="1400" dirty="0" err="1" smtClean="0"/>
                        <a:t>ul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Syntax – 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10"/>
                <a:gridCol w="4474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Rendered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h1 </a:t>
                      </a:r>
                      <a:r>
                        <a:rPr lang="en-US" sz="1400" dirty="0" err="1" smtClean="0"/>
                        <a:t>foo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h2= book.name</a:t>
                      </a:r>
                    </a:p>
                    <a:p>
                      <a:r>
                        <a:rPr lang="en-US" sz="1400" dirty="0" smtClean="0"/>
                        <a:t>h3 "#{book.name}" for #{</a:t>
                      </a:r>
                      <a:r>
                        <a:rPr lang="en-US" sz="1400" dirty="0" err="1" smtClean="0"/>
                        <a:t>book.price</a:t>
                      </a:r>
                      <a:r>
                        <a:rPr lang="en-US" sz="1400" dirty="0" smtClean="0"/>
                        <a:t>} €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{"book": {"name": "Hello", "price": 12.99}}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&lt;h1&gt;foo&lt;/h1&gt;</a:t>
                      </a:r>
                    </a:p>
                    <a:p>
                      <a:r>
                        <a:rPr lang="pt-BR" sz="1400" dirty="0" smtClean="0"/>
                        <a:t>&lt;h2&gt;Hello&lt;/h2&gt;</a:t>
                      </a:r>
                    </a:p>
                    <a:p>
                      <a:r>
                        <a:rPr lang="pt-BR" sz="1400" dirty="0" smtClean="0"/>
                        <a:t>&lt;h3&gt;"Hello" for 12.99 €&lt;/h3&gt;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// single line comment</a:t>
                      </a:r>
                    </a:p>
                    <a:p>
                      <a:r>
                        <a:rPr lang="en-US" sz="1400" dirty="0" smtClean="0"/>
                        <a:t>//- invisible single line comment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&lt;!-- single line comment--&gt;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if name == "Bob"</a:t>
                      </a:r>
                    </a:p>
                    <a:p>
                      <a:r>
                        <a:rPr lang="en-US" sz="1400" dirty="0" smtClean="0"/>
                        <a:t>  h1 Hello Bob</a:t>
                      </a:r>
                    </a:p>
                    <a:p>
                      <a:r>
                        <a:rPr lang="en-US" sz="1400" dirty="0" smtClean="0"/>
                        <a:t>else</a:t>
                      </a:r>
                    </a:p>
                    <a:p>
                      <a:r>
                        <a:rPr lang="en-US" sz="1400" dirty="0" smtClean="0"/>
                        <a:t>  h1 My name is #{name}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&lt;h1&gt;Hello Bob&lt;/h1&gt;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</a:p>
                    <a:p>
                      <a:r>
                        <a:rPr lang="en-US" sz="1400" dirty="0" smtClean="0"/>
                        <a:t>  each book, 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 in books</a:t>
                      </a:r>
                    </a:p>
                    <a:p>
                      <a:r>
                        <a:rPr lang="en-US" sz="1400" dirty="0" smtClean="0"/>
                        <a:t>    option(value=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) Book #{book}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{"books": ["A", "B", "C"]}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&lt;select&gt;</a:t>
                      </a:r>
                    </a:p>
                    <a:p>
                      <a:r>
                        <a:rPr lang="en-US" sz="1400" dirty="0" smtClean="0"/>
                        <a:t>  &lt;option value="0"&gt;Book A&lt;/option&gt;</a:t>
                      </a:r>
                    </a:p>
                    <a:p>
                      <a:r>
                        <a:rPr lang="en-US" sz="1400" dirty="0" smtClean="0"/>
                        <a:t>  &lt;option value="1"&gt;Book B&lt;/option&gt;</a:t>
                      </a:r>
                    </a:p>
                    <a:p>
                      <a:r>
                        <a:rPr lang="en-US" sz="1400" dirty="0" smtClean="0"/>
                        <a:t>  &lt;option value="2"&gt;Book C&lt;/option&gt;</a:t>
                      </a:r>
                    </a:p>
                    <a:p>
                      <a:r>
                        <a:rPr lang="en-US" sz="1400" dirty="0" smtClean="0"/>
                        <a:t>&lt;/select&gt;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More Reasons Why to Node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we need a persistent server-browser connection </a:t>
            </a:r>
          </a:p>
          <a:p>
            <a:r>
              <a:rPr lang="en-US" dirty="0"/>
              <a:t>When end-to-end JavaScript is required</a:t>
            </a:r>
          </a:p>
          <a:p>
            <a:r>
              <a:rPr lang="en-US" dirty="0"/>
              <a:t>When we want code reuse across client/server</a:t>
            </a:r>
          </a:p>
          <a:p>
            <a:r>
              <a:rPr lang="en-US" dirty="0"/>
              <a:t>When we want a JSON API (Gmail)</a:t>
            </a:r>
          </a:p>
          <a:p>
            <a:r>
              <a:rPr lang="en-US" dirty="0"/>
              <a:t>Node.js is great for when you have I/O bound work, not CPU bound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Syntax – Cont.2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10"/>
                <a:gridCol w="4474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Rendered</a:t>
                      </a:r>
                      <a:r>
                        <a:rPr lang="en-US" baseline="0" dirty="0" smtClean="0"/>
                        <a:t> 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  for book in books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= book</a:t>
                      </a:r>
                    </a:p>
                    <a:p>
                      <a:r>
                        <a:rPr lang="en-US" sz="1400" dirty="0" smtClean="0"/>
                        <a:t>  else</a:t>
                      </a:r>
                    </a:p>
                    <a:p>
                      <a:r>
                        <a:rPr lang="en-US" sz="1400" dirty="0" smtClean="0"/>
                        <a:t>    </a:t>
                      </a:r>
                      <a:r>
                        <a:rPr lang="en-US" sz="1400" dirty="0" err="1" smtClean="0"/>
                        <a:t>li</a:t>
                      </a:r>
                      <a:r>
                        <a:rPr lang="en-US" sz="1400" dirty="0" smtClean="0"/>
                        <a:t> sorry, no books!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&lt;ul&gt;</a:t>
                      </a:r>
                    </a:p>
                    <a:p>
                      <a:r>
                        <a:rPr lang="it-IT" sz="1400" dirty="0" smtClean="0"/>
                        <a:t>  &lt;li&gt;sorry, no books!&lt;/li&gt;</a:t>
                      </a:r>
                    </a:p>
                    <a:p>
                      <a:r>
                        <a:rPr lang="it-IT" sz="1400" dirty="0" smtClean="0"/>
                        <a:t>&lt;/ul&gt;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Syntax – Extends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extends keyword allows a template to extend a layout or parent </a:t>
            </a:r>
            <a:r>
              <a:rPr lang="en-US" dirty="0" smtClean="0"/>
              <a:t>template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extends layout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block </a:t>
            </a:r>
            <a:r>
              <a:rPr lang="en-US" dirty="0" smtClean="0"/>
              <a:t>content</a:t>
            </a:r>
          </a:p>
          <a:p>
            <a:pPr lvl="2">
              <a:buNone/>
            </a:pPr>
            <a:r>
              <a:rPr lang="en-US" dirty="0" smtClean="0"/>
              <a:t>    h1= title</a:t>
            </a:r>
          </a:p>
          <a:p>
            <a:pPr lvl="2">
              <a:buNone/>
            </a:pPr>
            <a:r>
              <a:rPr lang="en-US" dirty="0" smtClean="0"/>
              <a:t>    p </a:t>
            </a:r>
            <a:r>
              <a:rPr lang="en-US" dirty="0"/>
              <a:t>Hello there and welcome to #{title}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Jade Syntax – Block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"block" of Jade that may be replaced within a child template</a:t>
            </a:r>
          </a:p>
          <a:p>
            <a:r>
              <a:rPr lang="en-US" dirty="0"/>
              <a:t>This process is recursive</a:t>
            </a:r>
            <a:r>
              <a:rPr lang="en-US" dirty="0" smtClean="0"/>
              <a:t>.</a:t>
            </a:r>
          </a:p>
          <a:p>
            <a:pPr lvl="2"/>
            <a:endParaRPr lang="en-US" sz="3200" dirty="0"/>
          </a:p>
          <a:p>
            <a:pPr lvl="2">
              <a:buNone/>
            </a:pPr>
            <a:r>
              <a:rPr lang="en-US" sz="2000" dirty="0" err="1"/>
              <a:t>doctype</a:t>
            </a:r>
            <a:r>
              <a:rPr lang="en-US" sz="2000" dirty="0"/>
              <a:t> html</a:t>
            </a:r>
          </a:p>
          <a:p>
            <a:pPr lvl="2">
              <a:buNone/>
            </a:pPr>
            <a:r>
              <a:rPr lang="en-US" sz="2000" dirty="0"/>
              <a:t>html</a:t>
            </a:r>
          </a:p>
          <a:p>
            <a:pPr lvl="2">
              <a:buNone/>
            </a:pPr>
            <a:r>
              <a:rPr lang="en-US" sz="2000" dirty="0" smtClean="0"/>
              <a:t>    </a:t>
            </a:r>
            <a:r>
              <a:rPr lang="en-US" sz="2000" dirty="0"/>
              <a:t>head</a:t>
            </a:r>
          </a:p>
          <a:p>
            <a:pPr lvl="2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</a:t>
            </a:r>
            <a:r>
              <a:rPr lang="en-US" sz="2000" dirty="0"/>
              <a:t>title= title</a:t>
            </a:r>
          </a:p>
          <a:p>
            <a:pPr lvl="2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  </a:t>
            </a:r>
            <a:r>
              <a:rPr lang="en-US" sz="2000" dirty="0"/>
              <a:t>link(</a:t>
            </a:r>
            <a:r>
              <a:rPr lang="en-US" sz="2000" dirty="0" err="1"/>
              <a:t>rel</a:t>
            </a:r>
            <a:r>
              <a:rPr lang="en-US" sz="2000" dirty="0"/>
              <a:t>='</a:t>
            </a:r>
            <a:r>
              <a:rPr lang="en-US" sz="2000" dirty="0" err="1"/>
              <a:t>stylesheet</a:t>
            </a:r>
            <a:r>
              <a:rPr lang="en-US" sz="2000" dirty="0"/>
              <a:t>', </a:t>
            </a:r>
            <a:r>
              <a:rPr lang="en-US" sz="2000" dirty="0" err="1"/>
              <a:t>href</a:t>
            </a:r>
            <a:r>
              <a:rPr lang="en-US" sz="2000" dirty="0"/>
              <a:t>='/</a:t>
            </a:r>
            <a:r>
              <a:rPr lang="en-US" sz="2000" dirty="0" err="1"/>
              <a:t>stylesheets</a:t>
            </a:r>
            <a:r>
              <a:rPr lang="en-US" sz="2000" dirty="0"/>
              <a:t>/style.css')</a:t>
            </a:r>
          </a:p>
          <a:p>
            <a:pPr lvl="2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body</a:t>
            </a:r>
          </a:p>
          <a:p>
            <a:pPr lvl="2">
              <a:buNone/>
            </a:pPr>
            <a:r>
              <a:rPr lang="en-US" sz="2000" dirty="0"/>
              <a:t>   </a:t>
            </a:r>
            <a:r>
              <a:rPr lang="en-US" sz="2000" dirty="0" smtClean="0"/>
              <a:t>     </a:t>
            </a:r>
            <a:r>
              <a:rPr lang="en-US" sz="2000" dirty="0"/>
              <a:t>block content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Express cookie-parser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Parse Cookie header and </a:t>
            </a:r>
            <a:r>
              <a:rPr lang="en-US" dirty="0" smtClean="0"/>
              <a:t>populate</a:t>
            </a:r>
            <a:r>
              <a:rPr lang="en-US" dirty="0"/>
              <a:t> </a:t>
            </a:r>
            <a:r>
              <a:rPr lang="en-US" dirty="0" err="1"/>
              <a:t>req.cookies</a:t>
            </a:r>
            <a:r>
              <a:rPr lang="en-US" dirty="0"/>
              <a:t> with an object keyed by the cookie </a:t>
            </a:r>
            <a:r>
              <a:rPr lang="en-US" dirty="0" smtClean="0"/>
              <a:t>names</a:t>
            </a:r>
          </a:p>
          <a:p>
            <a:endParaRPr lang="en-US" dirty="0"/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express </a:t>
            </a:r>
            <a:r>
              <a:rPr lang="en-US" dirty="0" smtClean="0"/>
              <a:t>= </a:t>
            </a:r>
            <a:r>
              <a:rPr lang="en-US" dirty="0"/>
              <a:t>require('express')</a:t>
            </a:r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cookieParser</a:t>
            </a:r>
            <a:r>
              <a:rPr lang="en-US" dirty="0"/>
              <a:t> = require('cookie-parser')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app = express()</a:t>
            </a:r>
          </a:p>
          <a:p>
            <a:pPr lvl="2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cookieParser</a:t>
            </a:r>
            <a:r>
              <a:rPr lang="en-US" dirty="0"/>
              <a:t>())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lvl="2">
              <a:buNone/>
            </a:pPr>
            <a:r>
              <a:rPr lang="en-US" dirty="0"/>
              <a:t>  console.log("Cookies: ", </a:t>
            </a:r>
            <a:r>
              <a:rPr lang="en-US" b="1" dirty="0" err="1"/>
              <a:t>req.cookies</a:t>
            </a:r>
            <a:r>
              <a:rPr lang="en-US" dirty="0"/>
              <a:t>)</a:t>
            </a:r>
          </a:p>
          <a:p>
            <a:pPr lvl="2">
              <a:buNone/>
            </a:pPr>
            <a:r>
              <a:rPr lang="en-US" dirty="0"/>
              <a:t>})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err="1"/>
              <a:t>app.listen</a:t>
            </a:r>
            <a:r>
              <a:rPr lang="en-US" dirty="0"/>
              <a:t>(8080)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Express body-parser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500" dirty="0"/>
              <a:t>Contains key-value pairs of data submitted in the request </a:t>
            </a:r>
            <a:r>
              <a:rPr lang="en-US" sz="4500" dirty="0" smtClean="0"/>
              <a:t>body</a:t>
            </a:r>
            <a:endParaRPr lang="en-US" dirty="0"/>
          </a:p>
          <a:p>
            <a:endParaRPr lang="en-US" dirty="0"/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app = require('express')();</a:t>
            </a:r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bodyParser</a:t>
            </a:r>
            <a:r>
              <a:rPr lang="en-US" dirty="0"/>
              <a:t> = require('body-parser');</a:t>
            </a:r>
          </a:p>
          <a:p>
            <a:pPr lvl="2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multer</a:t>
            </a:r>
            <a:r>
              <a:rPr lang="en-US" dirty="0"/>
              <a:t> = require('</a:t>
            </a:r>
            <a:r>
              <a:rPr lang="en-US" dirty="0" err="1"/>
              <a:t>multer</a:t>
            </a:r>
            <a:r>
              <a:rPr lang="en-US" dirty="0"/>
              <a:t>'); 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bodyParser.json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for parsing application/</a:t>
            </a:r>
            <a:r>
              <a:rPr lang="en-US" dirty="0" err="1">
                <a:solidFill>
                  <a:srgbClr val="00B050"/>
                </a:solidFill>
              </a:rPr>
              <a:t>json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bodyParser.urlencoded</a:t>
            </a:r>
            <a:r>
              <a:rPr lang="en-US" dirty="0"/>
              <a:t>({ extended: true })); </a:t>
            </a:r>
            <a:r>
              <a:rPr lang="en-US" dirty="0">
                <a:solidFill>
                  <a:srgbClr val="00B050"/>
                </a:solidFill>
              </a:rPr>
              <a:t>// for parsing application/x-www-form-</a:t>
            </a:r>
            <a:r>
              <a:rPr lang="en-US" dirty="0" err="1">
                <a:solidFill>
                  <a:srgbClr val="00B050"/>
                </a:solidFill>
              </a:rPr>
              <a:t>urlencoded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None/>
            </a:pPr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multer</a:t>
            </a:r>
            <a:r>
              <a:rPr lang="en-US" dirty="0"/>
              <a:t>()); </a:t>
            </a:r>
            <a:r>
              <a:rPr lang="en-US" dirty="0">
                <a:solidFill>
                  <a:srgbClr val="00B050"/>
                </a:solidFill>
              </a:rPr>
              <a:t>// for parsing multipart/form-data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app.post('/',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lvl="2">
              <a:buNone/>
            </a:pPr>
            <a:r>
              <a:rPr lang="en-US" dirty="0"/>
              <a:t>  console.log(</a:t>
            </a:r>
            <a:r>
              <a:rPr lang="en-US" dirty="0" err="1"/>
              <a:t>req.body</a:t>
            </a:r>
            <a:r>
              <a:rPr lang="en-US" dirty="0"/>
              <a:t>);</a:t>
            </a:r>
          </a:p>
          <a:p>
            <a:pPr lvl="2">
              <a:buNone/>
            </a:pPr>
            <a:r>
              <a:rPr lang="en-US" dirty="0" smtClean="0"/>
              <a:t>})</a:t>
            </a:r>
          </a:p>
          <a:p>
            <a:pPr lvl="2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(8080);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HADS ON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2.fanpop.com/image/photos/13400000/To-Rachel-Well-Done-yorkshire_rose-13489236-400-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24744"/>
            <a:ext cx="4824189" cy="3859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process.nextTick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some callback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/>
              <a:t>callMeNextRound</a:t>
            </a:r>
            <a:r>
              <a:rPr lang="en-US" dirty="0"/>
              <a:t> 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console.error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smtClean="0"/>
              <a:t>later');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>
                <a:solidFill>
                  <a:schemeClr val="accent1"/>
                </a:solidFill>
              </a:rPr>
              <a:t>// defer </a:t>
            </a:r>
            <a:r>
              <a:rPr lang="en-US" sz="3000" dirty="0" smtClean="0">
                <a:solidFill>
                  <a:schemeClr val="accent1"/>
                </a:solidFill>
              </a:rPr>
              <a:t>callback till </a:t>
            </a:r>
            <a:r>
              <a:rPr lang="en-US" sz="3000" dirty="0">
                <a:solidFill>
                  <a:schemeClr val="accent1"/>
                </a:solidFill>
              </a:rPr>
              <a:t>next pass around the event </a:t>
            </a:r>
            <a:r>
              <a:rPr lang="en-US" sz="3000" dirty="0" smtClean="0">
                <a:solidFill>
                  <a:schemeClr val="accent1"/>
                </a:solidFill>
              </a:rPr>
              <a:t>loop</a:t>
            </a:r>
          </a:p>
          <a:p>
            <a:pPr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// process is a global object as </a:t>
            </a:r>
            <a:r>
              <a:rPr lang="en-US" sz="3000" dirty="0">
                <a:solidFill>
                  <a:schemeClr val="accent1"/>
                </a:solidFill>
              </a:rPr>
              <a:t>we </a:t>
            </a:r>
            <a:r>
              <a:rPr lang="en-US" sz="3000" dirty="0" smtClean="0">
                <a:solidFill>
                  <a:schemeClr val="accent1"/>
                </a:solidFill>
              </a:rPr>
              <a:t>remember</a:t>
            </a:r>
          </a:p>
          <a:p>
            <a:pPr>
              <a:buNone/>
            </a:pPr>
            <a:r>
              <a:rPr lang="en-US" dirty="0" err="1" smtClean="0"/>
              <a:t>process.nextTick</a:t>
            </a:r>
            <a:r>
              <a:rPr lang="en-US" dirty="0" smtClean="0"/>
              <a:t>(</a:t>
            </a:r>
            <a:r>
              <a:rPr lang="en-US" dirty="0" err="1" smtClean="0"/>
              <a:t>callMeNextRound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console.error</a:t>
            </a:r>
            <a:r>
              <a:rPr lang="en-US" dirty="0" smtClean="0"/>
              <a:t>('see you');</a:t>
            </a: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// print order: see you, later</a:t>
            </a:r>
            <a:endParaRPr lang="he-IL" sz="3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process.nextTick</a:t>
            </a:r>
            <a:r>
              <a:rPr lang="en-US" dirty="0" smtClean="0"/>
              <a:t> – Practical Ex.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23317"/>
            <a:ext cx="7931224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000" dirty="0">
                <a:solidFill>
                  <a:srgbClr val="00B050"/>
                </a:solidFill>
              </a:rPr>
              <a:t>// </a:t>
            </a:r>
            <a:r>
              <a:rPr lang="en-US" sz="3000" dirty="0" smtClean="0">
                <a:solidFill>
                  <a:srgbClr val="00B050"/>
                </a:solidFill>
              </a:rPr>
              <a:t>Let’s define a Class</a:t>
            </a:r>
            <a:endParaRPr lang="en-US" sz="3000" dirty="0" smtClean="0"/>
          </a:p>
          <a:p>
            <a:pPr>
              <a:buNone/>
            </a:pPr>
            <a:r>
              <a:rPr lang="en-US" sz="3000" dirty="0" err="1" smtClean="0"/>
              <a:t>var</a:t>
            </a:r>
            <a:r>
              <a:rPr lang="en-US" sz="3000" dirty="0" smtClean="0"/>
              <a:t> </a:t>
            </a:r>
            <a:r>
              <a:rPr lang="en-US" sz="3000" dirty="0" err="1"/>
              <a:t>MyConstructor</a:t>
            </a:r>
            <a:r>
              <a:rPr lang="en-US" sz="3000" dirty="0"/>
              <a:t> = function() {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var</a:t>
            </a:r>
            <a:r>
              <a:rPr lang="en-US" sz="3000" dirty="0" smtClean="0"/>
              <a:t> self = this;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...</a:t>
            </a:r>
            <a:endParaRPr lang="en-US" sz="3000" dirty="0"/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process.nextTick</a:t>
            </a:r>
            <a:r>
              <a:rPr lang="en-US" sz="3000" dirty="0" smtClean="0"/>
              <a:t>(function</a:t>
            </a:r>
            <a:r>
              <a:rPr lang="en-US" sz="3000" dirty="0"/>
              <a:t>() </a:t>
            </a: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smtClean="0"/>
              <a:t>	</a:t>
            </a:r>
            <a:r>
              <a:rPr lang="en-US" sz="3000" dirty="0" err="1" smtClean="0"/>
              <a:t>self.continue</a:t>
            </a:r>
            <a:r>
              <a:rPr lang="en-US" sz="3000" dirty="0" smtClean="0"/>
              <a:t>();</a:t>
            </a:r>
            <a:endParaRPr lang="en-US" sz="3000" dirty="0"/>
          </a:p>
          <a:p>
            <a:pPr>
              <a:buNone/>
            </a:pPr>
            <a:r>
              <a:rPr lang="en-US" sz="3000" dirty="0" smtClean="0"/>
              <a:t>	});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};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// Extend </a:t>
            </a:r>
            <a:r>
              <a:rPr lang="en-US" sz="3000" dirty="0" err="1" smtClean="0">
                <a:solidFill>
                  <a:srgbClr val="00B050"/>
                </a:solidFill>
              </a:rPr>
              <a:t>EventEmitter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MyConstructor.prototype</a:t>
            </a:r>
            <a:r>
              <a:rPr lang="en-US" sz="3000" dirty="0" err="1" smtClean="0"/>
              <a:t>._</a:t>
            </a:r>
            <a:r>
              <a:rPr lang="en-US" sz="3000" dirty="0" err="1"/>
              <a:t>proto</a:t>
            </a:r>
            <a:r>
              <a:rPr lang="en-US" sz="3000" dirty="0"/>
              <a:t>__ = </a:t>
            </a:r>
            <a:r>
              <a:rPr lang="en-US" sz="3000" dirty="0" err="1"/>
              <a:t>EventEmitter.prototype</a:t>
            </a:r>
            <a:r>
              <a:rPr lang="en-US" sz="3000" dirty="0"/>
              <a:t>;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>
                <a:solidFill>
                  <a:srgbClr val="00B050"/>
                </a:solidFill>
              </a:rPr>
              <a:t>// </a:t>
            </a:r>
            <a:r>
              <a:rPr lang="en-US" sz="3000" dirty="0" smtClean="0">
                <a:solidFill>
                  <a:srgbClr val="00B050"/>
                </a:solidFill>
              </a:rPr>
              <a:t>Implement the continue method</a:t>
            </a:r>
            <a:endParaRPr lang="en-US" sz="3000" dirty="0"/>
          </a:p>
          <a:p>
            <a:pPr>
              <a:buNone/>
            </a:pPr>
            <a:r>
              <a:rPr lang="en-US" sz="3000" dirty="0" err="1" smtClean="0"/>
              <a:t>MyConstructor.prototype.continue</a:t>
            </a:r>
            <a:r>
              <a:rPr lang="en-US" sz="3000" dirty="0" smtClean="0"/>
              <a:t> </a:t>
            </a:r>
            <a:r>
              <a:rPr lang="en-US" sz="3000" dirty="0"/>
              <a:t>= function() {</a:t>
            </a:r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	// </a:t>
            </a:r>
            <a:r>
              <a:rPr lang="en-US" sz="3000" dirty="0">
                <a:solidFill>
                  <a:srgbClr val="00B050"/>
                </a:solidFill>
              </a:rPr>
              <a:t>without the </a:t>
            </a:r>
            <a:r>
              <a:rPr lang="en-US" sz="3000" dirty="0" err="1" smtClean="0">
                <a:solidFill>
                  <a:srgbClr val="00B050"/>
                </a:solidFill>
              </a:rPr>
              <a:t>process.nextTick</a:t>
            </a:r>
            <a:r>
              <a:rPr lang="en-US" sz="3000" dirty="0" smtClean="0">
                <a:solidFill>
                  <a:srgbClr val="00B050"/>
                </a:solidFill>
              </a:rPr>
              <a:t> these </a:t>
            </a:r>
            <a:r>
              <a:rPr lang="en-US" sz="3000" dirty="0">
                <a:solidFill>
                  <a:srgbClr val="00B050"/>
                </a:solidFill>
              </a:rPr>
              <a:t>events would </a:t>
            </a:r>
            <a:r>
              <a:rPr lang="en-US" sz="3000" dirty="0" smtClean="0">
                <a:solidFill>
                  <a:srgbClr val="00B050"/>
                </a:solidFill>
              </a:rPr>
              <a:t>be</a:t>
            </a:r>
            <a:endParaRPr lang="en-US" sz="3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	// </a:t>
            </a:r>
            <a:r>
              <a:rPr lang="en-US" sz="3000" dirty="0">
                <a:solidFill>
                  <a:srgbClr val="00B050"/>
                </a:solidFill>
              </a:rPr>
              <a:t>emitted immediately </a:t>
            </a:r>
            <a:r>
              <a:rPr lang="en-US" sz="3000" dirty="0" smtClean="0">
                <a:solidFill>
                  <a:srgbClr val="00B050"/>
                </a:solidFill>
              </a:rPr>
              <a:t>with </a:t>
            </a:r>
            <a:r>
              <a:rPr lang="en-US" sz="3000" dirty="0">
                <a:solidFill>
                  <a:srgbClr val="00B050"/>
                </a:solidFill>
              </a:rPr>
              <a:t>no </a:t>
            </a:r>
            <a:r>
              <a:rPr lang="en-US" sz="3000" dirty="0" smtClean="0">
                <a:solidFill>
                  <a:srgbClr val="00B050"/>
                </a:solidFill>
              </a:rPr>
              <a:t>listeners and thus would </a:t>
            </a:r>
            <a:r>
              <a:rPr lang="en-US" sz="3000" dirty="0">
                <a:solidFill>
                  <a:srgbClr val="00B050"/>
                </a:solidFill>
              </a:rPr>
              <a:t>be </a:t>
            </a:r>
            <a:r>
              <a:rPr lang="en-US" sz="3000" dirty="0" smtClean="0">
                <a:solidFill>
                  <a:srgbClr val="00B050"/>
                </a:solidFill>
              </a:rPr>
              <a:t>lost</a:t>
            </a:r>
            <a:endParaRPr lang="en-US" sz="3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this.emit</a:t>
            </a:r>
            <a:r>
              <a:rPr lang="en-US" sz="3000" dirty="0"/>
              <a:t>('data', 'hello');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this.emit</a:t>
            </a:r>
            <a:r>
              <a:rPr lang="en-US" sz="3000" dirty="0"/>
              <a:t>('data', 'world');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this.emit</a:t>
            </a:r>
            <a:r>
              <a:rPr lang="en-US" sz="3000" dirty="0"/>
              <a:t>('end');</a:t>
            </a:r>
          </a:p>
          <a:p>
            <a:pPr>
              <a:buNone/>
            </a:pPr>
            <a:r>
              <a:rPr lang="en-US" sz="3000" dirty="0"/>
              <a:t>};</a:t>
            </a:r>
            <a:endParaRPr lang="he-IL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When Node Should NOT Be Used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Heavy </a:t>
            </a:r>
            <a:r>
              <a:rPr lang="en-US" dirty="0" smtClean="0"/>
              <a:t>server-side computation/processing</a:t>
            </a:r>
          </a:p>
          <a:p>
            <a:pPr lvl="1"/>
            <a:r>
              <a:rPr lang="en-US" dirty="0" smtClean="0"/>
              <a:t>CPU intensive operation annuls the throughput benefits of Node</a:t>
            </a:r>
          </a:p>
          <a:p>
            <a:pPr lvl="1"/>
            <a:r>
              <a:rPr lang="en-US" dirty="0" smtClean="0"/>
              <a:t>Heavy </a:t>
            </a:r>
            <a:r>
              <a:rPr lang="en-US" dirty="0"/>
              <a:t>computation </a:t>
            </a:r>
            <a:r>
              <a:rPr lang="en-US" dirty="0" smtClean="0"/>
              <a:t>should be offloaded to </a:t>
            </a:r>
            <a:r>
              <a:rPr lang="en-US" dirty="0"/>
              <a:t>background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Simple CRUD HTML apps</a:t>
            </a:r>
          </a:p>
          <a:p>
            <a:pPr lvl="1"/>
            <a:r>
              <a:rPr lang="en-US" dirty="0" smtClean="0"/>
              <a:t>There are much better alternatives 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, </a:t>
            </a:r>
            <a:r>
              <a:rPr lang="en-US" dirty="0" err="1" smtClean="0"/>
              <a:t>Laravel</a:t>
            </a:r>
            <a:r>
              <a:rPr lang="en-US" dirty="0" smtClean="0"/>
              <a:t>, Ruby,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process.nextTick</a:t>
            </a:r>
            <a:r>
              <a:rPr lang="en-US" dirty="0" smtClean="0"/>
              <a:t> – Practical Ex.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// Make use of our class in an Express Middleware</a:t>
            </a:r>
          </a:p>
          <a:p>
            <a:pPr>
              <a:buNone/>
            </a:pPr>
            <a:r>
              <a:rPr lang="en-US" sz="1800" dirty="0" smtClean="0"/>
              <a:t>function(</a:t>
            </a:r>
            <a:r>
              <a:rPr lang="en-US" sz="1800" dirty="0" err="1" smtClean="0"/>
              <a:t>req</a:t>
            </a:r>
            <a:r>
              <a:rPr lang="en-US" sz="1800" dirty="0"/>
              <a:t>, res, next) {</a:t>
            </a:r>
          </a:p>
          <a:p>
            <a:pPr lvl="1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c = new </a:t>
            </a:r>
            <a:r>
              <a:rPr lang="en-US" sz="1800" dirty="0" err="1"/>
              <a:t>MyConstructor</a:t>
            </a:r>
            <a:r>
              <a:rPr lang="en-US" sz="1800" dirty="0"/>
              <a:t>(...);</a:t>
            </a:r>
          </a:p>
          <a:p>
            <a:pPr lvl="2">
              <a:buNone/>
            </a:pPr>
            <a:r>
              <a:rPr lang="en-US" sz="1800" dirty="0"/>
              <a:t>  </a:t>
            </a:r>
            <a:r>
              <a:rPr lang="en-US" sz="1800" dirty="0" err="1"/>
              <a:t>c.on</a:t>
            </a:r>
            <a:r>
              <a:rPr lang="en-US" sz="1800" dirty="0"/>
              <a:t>('data', function(data) {</a:t>
            </a:r>
          </a:p>
          <a:p>
            <a:pPr lvl="2">
              <a:buNone/>
            </a:pPr>
            <a:r>
              <a:rPr lang="en-US" sz="1800" dirty="0"/>
              <a:t>    console.log(data);</a:t>
            </a:r>
          </a:p>
          <a:p>
            <a:pPr lvl="1">
              <a:buNone/>
            </a:pPr>
            <a:r>
              <a:rPr lang="en-US" sz="1800" dirty="0"/>
              <a:t>  });</a:t>
            </a:r>
          </a:p>
          <a:p>
            <a:pPr lvl="1">
              <a:buNone/>
            </a:pPr>
            <a:r>
              <a:rPr lang="en-US" sz="1800" dirty="0"/>
              <a:t>  </a:t>
            </a:r>
            <a:r>
              <a:rPr lang="en-US" sz="1800" dirty="0" err="1"/>
              <a:t>c.on</a:t>
            </a:r>
            <a:r>
              <a:rPr lang="en-US" sz="1800" dirty="0"/>
              <a:t>('end', next);</a:t>
            </a:r>
          </a:p>
          <a:p>
            <a:pPr>
              <a:buNone/>
            </a:pPr>
            <a:r>
              <a:rPr lang="en-US" sz="1800" dirty="0"/>
              <a:t>}</a:t>
            </a:r>
            <a:endParaRPr 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Node Official Documentation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://nodejs.org/api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20888"/>
            <a:ext cx="41910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MORE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Diving </a:t>
            </a:r>
            <a:r>
              <a:rPr lang="en-US" dirty="0">
                <a:hlinkClick r:id="rId3"/>
              </a:rPr>
              <a:t>into Node.js – Introduction and Installation</a:t>
            </a:r>
            <a:endParaRPr lang="en-US" dirty="0"/>
          </a:p>
          <a:p>
            <a:r>
              <a:rPr lang="en-US" dirty="0">
                <a:hlinkClick r:id="rId4"/>
              </a:rPr>
              <a:t>Understanding NodeJS</a:t>
            </a:r>
            <a:endParaRPr lang="en-US" dirty="0"/>
          </a:p>
          <a:p>
            <a:r>
              <a:rPr lang="en-US" dirty="0">
                <a:hlinkClick r:id="rId5"/>
              </a:rPr>
              <a:t>Node by Example</a:t>
            </a:r>
            <a:endParaRPr lang="en-US" dirty="0"/>
          </a:p>
          <a:p>
            <a:r>
              <a:rPr lang="en-US" dirty="0">
                <a:hlinkClick r:id="rId6"/>
              </a:rPr>
              <a:t>Let’s Make a Web App: </a:t>
            </a:r>
            <a:r>
              <a:rPr lang="en-US" dirty="0" err="1" smtClean="0">
                <a:hlinkClick r:id="rId6"/>
              </a:rPr>
              <a:t>NodePad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http://www.nodebeginner.org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20 Lines Proxy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http = require('http');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http.createServer</a:t>
            </a:r>
            <a:r>
              <a:rPr lang="en-US" dirty="0"/>
              <a:t>(function(request, response)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proxy = </a:t>
            </a:r>
            <a:r>
              <a:rPr lang="en-US" dirty="0" err="1"/>
              <a:t>http.createClient</a:t>
            </a:r>
            <a:r>
              <a:rPr lang="en-US" dirty="0"/>
              <a:t>(80, </a:t>
            </a:r>
            <a:r>
              <a:rPr lang="en-US" dirty="0" err="1"/>
              <a:t>request.headers</a:t>
            </a:r>
            <a:r>
              <a:rPr lang="en-US" dirty="0"/>
              <a:t>['host'])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proxy_request</a:t>
            </a:r>
            <a:r>
              <a:rPr lang="en-US" dirty="0"/>
              <a:t> = </a:t>
            </a:r>
            <a:r>
              <a:rPr lang="en-US" dirty="0" err="1"/>
              <a:t>proxy.request</a:t>
            </a:r>
            <a:r>
              <a:rPr lang="en-US" dirty="0"/>
              <a:t>(</a:t>
            </a:r>
            <a:r>
              <a:rPr lang="en-US" dirty="0" err="1"/>
              <a:t>request.method</a:t>
            </a:r>
            <a:r>
              <a:rPr lang="en-US" dirty="0"/>
              <a:t>, request.url, </a:t>
            </a:r>
            <a:r>
              <a:rPr lang="en-US" dirty="0" err="1"/>
              <a:t>request.headers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proxy_request.addListener</a:t>
            </a:r>
            <a:r>
              <a:rPr lang="en-US" dirty="0"/>
              <a:t>('response', function (</a:t>
            </a:r>
            <a:r>
              <a:rPr lang="en-US" dirty="0" err="1"/>
              <a:t>proxy_response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proxy_response.addListener</a:t>
            </a:r>
            <a:r>
              <a:rPr lang="en-US" dirty="0"/>
              <a:t>('data', function(chunk)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response.write</a:t>
            </a:r>
            <a:r>
              <a:rPr lang="en-US" dirty="0"/>
              <a:t>(chunk, 'binary');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proxy_response.addListener</a:t>
            </a:r>
            <a:r>
              <a:rPr lang="en-US" dirty="0"/>
              <a:t>('end', function()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response.end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response.writeHead</a:t>
            </a:r>
            <a:r>
              <a:rPr lang="en-US" dirty="0"/>
              <a:t>(</a:t>
            </a:r>
            <a:r>
              <a:rPr lang="en-US" dirty="0" err="1"/>
              <a:t>proxy_response.statusCode</a:t>
            </a:r>
            <a:r>
              <a:rPr lang="en-US" dirty="0"/>
              <a:t>, </a:t>
            </a:r>
            <a:r>
              <a:rPr lang="en-US" dirty="0" err="1"/>
              <a:t>proxy_response.headers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});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request.addListener</a:t>
            </a:r>
            <a:r>
              <a:rPr lang="en-US" dirty="0"/>
              <a:t>('data', function(chunk)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proxy_request.write</a:t>
            </a:r>
            <a:r>
              <a:rPr lang="en-US" dirty="0"/>
              <a:t>(chunk, 'binary');</a:t>
            </a:r>
          </a:p>
          <a:p>
            <a:pPr>
              <a:buNone/>
            </a:pPr>
            <a:r>
              <a:rPr lang="en-US" dirty="0"/>
              <a:t>  });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request.addListener</a:t>
            </a:r>
            <a:r>
              <a:rPr lang="en-US" dirty="0"/>
              <a:t>('end', function() {</a:t>
            </a:r>
          </a:p>
          <a:p>
            <a:pPr>
              <a:buNone/>
            </a:pPr>
            <a:r>
              <a:rPr lang="en-US" dirty="0"/>
              <a:t>    proxy_request.end();</a:t>
            </a:r>
          </a:p>
          <a:p>
            <a:pPr>
              <a:buNone/>
            </a:pPr>
            <a:r>
              <a:rPr lang="en-US" dirty="0"/>
              <a:t>  });</a:t>
            </a:r>
          </a:p>
          <a:p>
            <a:pPr>
              <a:buNone/>
            </a:pPr>
            <a:r>
              <a:rPr lang="en-US" dirty="0"/>
              <a:t>}).listen(8080);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Who Uses Node?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err="1" smtClean="0"/>
              <a:t>Walmart</a:t>
            </a:r>
            <a:r>
              <a:rPr lang="en-US" dirty="0" smtClean="0"/>
              <a:t> (modern front-end experience)</a:t>
            </a:r>
          </a:p>
          <a:p>
            <a:r>
              <a:rPr lang="en-US" dirty="0" smtClean="0"/>
              <a:t>eBay</a:t>
            </a:r>
          </a:p>
          <a:p>
            <a:r>
              <a:rPr lang="en-US" dirty="0" smtClean="0"/>
              <a:t>UBER (real time logistics)</a:t>
            </a:r>
          </a:p>
          <a:p>
            <a:r>
              <a:rPr lang="en-US" dirty="0" smtClean="0"/>
              <a:t>New York Times (mobile)</a:t>
            </a:r>
          </a:p>
          <a:p>
            <a:r>
              <a:rPr lang="en-US" dirty="0" smtClean="0"/>
              <a:t>PayPal</a:t>
            </a:r>
          </a:p>
          <a:p>
            <a:r>
              <a:rPr lang="en-US" dirty="0" smtClean="0"/>
              <a:t>Microsoft (Azure)</a:t>
            </a:r>
          </a:p>
          <a:p>
            <a:r>
              <a:rPr lang="en-US" dirty="0" smtClean="0"/>
              <a:t>LinkedIn (mobile)</a:t>
            </a:r>
          </a:p>
          <a:p>
            <a:r>
              <a:rPr lang="en-US" dirty="0" err="1" smtClean="0"/>
              <a:t>Zacky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Trend (%)</a:t>
            </a:r>
            <a:endParaRPr lang="en-US" dirty="0"/>
          </a:p>
        </p:txBody>
      </p:sp>
      <p:pic>
        <p:nvPicPr>
          <p:cNvPr id="1026" name="Picture 2" descr="Historical trends in the usage of Node.j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552728" cy="43684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INTRO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Position</a:t>
            </a:r>
            <a:endParaRPr lang="en-US" dirty="0"/>
          </a:p>
        </p:txBody>
      </p:sp>
      <p:pic>
        <p:nvPicPr>
          <p:cNvPr id="115714" name="Picture 2" descr="Market position of Node.j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4608512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</a:t>
            </a:r>
            <a:r>
              <a:rPr lang="en-US" dirty="0"/>
              <a:t>on JavaScript runtime (v8)</a:t>
            </a:r>
          </a:p>
          <a:p>
            <a:pPr lvl="1"/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Google for Chrome</a:t>
            </a:r>
          </a:p>
          <a:p>
            <a:pPr lvl="1"/>
            <a:r>
              <a:rPr lang="en-US" dirty="0"/>
              <a:t>Compiles JS to native machine code before executing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instead </a:t>
            </a:r>
            <a:r>
              <a:rPr lang="en-US" dirty="0"/>
              <a:t>of interpreting it and directly executing it from the </a:t>
            </a:r>
            <a:r>
              <a:rPr lang="en-US" dirty="0" smtClean="0"/>
              <a:t>FS</a:t>
            </a:r>
            <a:endParaRPr lang="en-US" dirty="0"/>
          </a:p>
          <a:p>
            <a:pPr lvl="1"/>
            <a:r>
              <a:rPr lang="en-US" dirty="0"/>
              <a:t>Runs </a:t>
            </a:r>
            <a:r>
              <a:rPr lang="en-US" dirty="0" smtClean="0"/>
              <a:t>extensive code optimizations</a:t>
            </a:r>
          </a:p>
          <a:p>
            <a:pPr lvl="1"/>
            <a:r>
              <a:rPr lang="en-US" dirty="0" smtClean="0"/>
              <a:t>Extremely fast and efficient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http://upload.wikimedia.org/wikipedia/en/d/d3/V8_JavaScript_engin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464965"/>
            <a:ext cx="600075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Traditional 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488" y="1412776"/>
            <a:ext cx="5945261" cy="38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83768" y="53749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Each connection (request) spawns a new thread, taking up system RAM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6144" y="5374957"/>
            <a:ext cx="6588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single-thread, using non-blocking I/O calls, allowing it to support tens of thousands of concurrent connections</a:t>
            </a:r>
            <a:endParaRPr lang="he-IL" dirty="0"/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12776"/>
            <a:ext cx="59436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What It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Node can </a:t>
            </a:r>
            <a:r>
              <a:rPr lang="en-US" sz="2800" dirty="0" smtClean="0"/>
              <a:t>keep </a:t>
            </a:r>
            <a:r>
              <a:rPr lang="en-US" sz="2800" dirty="0"/>
              <a:t>many connections alive transparently </a:t>
            </a:r>
          </a:p>
          <a:p>
            <a:pPr lvl="1"/>
            <a:r>
              <a:rPr lang="en-US" sz="2400" dirty="0"/>
              <a:t>Without having to reject new incoming connections</a:t>
            </a:r>
          </a:p>
          <a:p>
            <a:pPr lvl="1"/>
            <a:r>
              <a:rPr lang="en-US" sz="2400" dirty="0" smtClean="0"/>
              <a:t>Handling </a:t>
            </a:r>
            <a:r>
              <a:rPr lang="en-US" sz="2400" dirty="0"/>
              <a:t>a huge number of simultaneous connections</a:t>
            </a:r>
          </a:p>
          <a:p>
            <a:pPr lvl="1"/>
            <a:r>
              <a:rPr lang="en-US" sz="2400" dirty="0" smtClean="0"/>
              <a:t>High Throughput </a:t>
            </a:r>
            <a:r>
              <a:rPr lang="en-US" sz="2400" dirty="0" smtClean="0">
                <a:sym typeface="Wingdings" pitchFamily="2" charset="2"/>
              </a:rPr>
              <a:t> H</a:t>
            </a:r>
            <a:r>
              <a:rPr lang="en-US" sz="2400" dirty="0" smtClean="0"/>
              <a:t>igh Scalability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System </a:t>
            </a:r>
            <a:r>
              <a:rPr lang="en-US" sz="2400" dirty="0"/>
              <a:t>with 8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1800" dirty="0" smtClean="0"/>
              <a:t>With ~2MB/thread </a:t>
            </a:r>
            <a:r>
              <a:rPr lang="en-US" sz="1800" dirty="0" smtClean="0">
                <a:sym typeface="Wingdings" pitchFamily="2" charset="2"/>
              </a:rPr>
              <a:t> limited to 4K concurrent connections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While Node can theoretically reach 1M (</a:t>
            </a:r>
            <a:r>
              <a:rPr lang="en-US" sz="1800" dirty="0" smtClean="0">
                <a:sym typeface="Wingdings" pitchFamily="2" charset="2"/>
                <a:hlinkClick r:id="rId3"/>
              </a:rPr>
              <a:t>POC</a:t>
            </a:r>
            <a:r>
              <a:rPr lang="en-US" sz="1800" dirty="0" smtClean="0">
                <a:sym typeface="Wingdings" pitchFamily="2" charset="2"/>
              </a:rPr>
              <a:t>) *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Practically tens of thousands as opposed to thousands on traditional</a:t>
            </a:r>
            <a:endParaRPr lang="en-US" sz="2400" dirty="0" smtClean="0">
              <a:sym typeface="Wingdings" pitchFamily="2" charset="2"/>
            </a:endParaRPr>
          </a:p>
          <a:p>
            <a:pPr lvl="1">
              <a:buNone/>
            </a:pPr>
            <a:endParaRPr lang="en-US" sz="1600" i="1" dirty="0" smtClean="0"/>
          </a:p>
          <a:p>
            <a:pPr lvl="1">
              <a:buNone/>
            </a:pPr>
            <a:r>
              <a:rPr lang="en-US" sz="1600" i="1" dirty="0" smtClean="0"/>
              <a:t>* This of course does not necessarily mean low response time.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Non Blocking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Node’s approach: all</a:t>
            </a:r>
            <a:r>
              <a:rPr lang="en-US" dirty="0"/>
              <a:t> I/O activities should be </a:t>
            </a:r>
            <a:r>
              <a:rPr lang="en-US" dirty="0" smtClean="0"/>
              <a:t>non-blocking 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Because I/O is the most expensive operation (remember L1, L2, RAM, FS, Network?)</a:t>
            </a:r>
          </a:p>
          <a:p>
            <a:r>
              <a:rPr lang="en-US" dirty="0"/>
              <a:t>This means that </a:t>
            </a:r>
            <a:r>
              <a:rPr lang="en-US" dirty="0" smtClean="0"/>
              <a:t>all these: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requests, </a:t>
            </a:r>
            <a:r>
              <a:rPr lang="en-US" dirty="0" smtClean="0"/>
              <a:t>DB queries</a:t>
            </a:r>
            <a:r>
              <a:rPr lang="en-US" dirty="0"/>
              <a:t>, file </a:t>
            </a:r>
            <a:r>
              <a:rPr lang="en-US" dirty="0" smtClean="0"/>
              <a:t>I/O, other </a:t>
            </a:r>
            <a:r>
              <a:rPr lang="en-US" dirty="0"/>
              <a:t>things that require </a:t>
            </a:r>
            <a:r>
              <a:rPr lang="en-US" dirty="0" smtClean="0"/>
              <a:t>waiting…</a:t>
            </a:r>
          </a:p>
          <a:p>
            <a:r>
              <a:rPr lang="en-US" dirty="0" smtClean="0"/>
              <a:t>Run </a:t>
            </a:r>
            <a:r>
              <a:rPr lang="en-US" dirty="0"/>
              <a:t>independently and do not halt </a:t>
            </a:r>
            <a:r>
              <a:rPr lang="en-US" dirty="0" smtClean="0"/>
              <a:t>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Non Blocking I/O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runtime handles their operation </a:t>
            </a:r>
            <a:r>
              <a:rPr lang="en-US" dirty="0"/>
              <a:t>(transparently)</a:t>
            </a:r>
            <a:endParaRPr lang="en-US" dirty="0" smtClean="0"/>
          </a:p>
          <a:p>
            <a:r>
              <a:rPr lang="en-US" dirty="0" smtClean="0"/>
              <a:t>And when data is ready an event is placed on the event loop</a:t>
            </a:r>
          </a:p>
          <a:p>
            <a:r>
              <a:rPr lang="en-US" dirty="0" smtClean="0"/>
              <a:t>Which, when processed, calls your app’s callback/closure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Event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fundamental part of Node (and JS)</a:t>
            </a:r>
          </a:p>
          <a:p>
            <a:pPr lvl="1"/>
            <a:r>
              <a:rPr lang="en-US" dirty="0" smtClean="0"/>
              <a:t>JS needed that to do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onmouseover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The system JS uses to deal with incoming requests (events)</a:t>
            </a:r>
          </a:p>
          <a:p>
            <a:r>
              <a:rPr lang="en-US" dirty="0" smtClean="0"/>
              <a:t>A similar concept to context-switching</a:t>
            </a:r>
          </a:p>
          <a:p>
            <a:pPr lvl="1"/>
            <a:r>
              <a:rPr lang="en-US" dirty="0" smtClean="0"/>
              <a:t>There is only one thing happening at once</a:t>
            </a:r>
          </a:p>
          <a:p>
            <a:r>
              <a:rPr lang="en-US" dirty="0" smtClean="0"/>
              <a:t>Runs on </a:t>
            </a:r>
            <a:r>
              <a:rPr lang="en-US" dirty="0" err="1">
                <a:hlinkClick r:id="rId2"/>
              </a:rPr>
              <a:t>LibUv</a:t>
            </a:r>
            <a:endParaRPr lang="he-IL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Event Loop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I/O calls are the points at which Node.js can switch from one request to another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an I/O call, your code saves the callback and returns control to the node.js runtime environment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callback will be called later when the data actually is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124744"/>
          <a:ext cx="7560840" cy="5059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04375"/>
                <a:gridCol w="2056465"/>
              </a:tblGrid>
              <a:tr h="33398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What’s it about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Topic</a:t>
                      </a:r>
                      <a:endParaRPr lang="he-IL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Just watched it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Quick Intro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Our very own</a:t>
                      </a:r>
                      <a:r>
                        <a:rPr lang="en-US" sz="1600" baseline="0" dirty="0" smtClean="0"/>
                        <a:t> Node </a:t>
                      </a:r>
                      <a:r>
                        <a:rPr lang="en-US" sz="1600" dirty="0" smtClean="0"/>
                        <a:t>cloud instance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Setting Up our</a:t>
                      </a:r>
                      <a:r>
                        <a:rPr lang="en-US" sz="1600" baseline="0" dirty="0" smtClean="0"/>
                        <a:t> Server</a:t>
                      </a:r>
                      <a:endParaRPr lang="he-IL" sz="1600" dirty="0" smtClean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Some WH</a:t>
                      </a:r>
                      <a:r>
                        <a:rPr lang="en-US" sz="1600" baseline="0" dirty="0" smtClean="0"/>
                        <a:t> Questions (who, why, when…)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Node Background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A visit</a:t>
                      </a:r>
                      <a:r>
                        <a:rPr lang="en-US" sz="1600" baseline="0" dirty="0" smtClean="0"/>
                        <a:t> to </a:t>
                      </a:r>
                      <a:r>
                        <a:rPr lang="en-US" sz="1600" dirty="0" smtClean="0"/>
                        <a:t>the engine room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Under The Hood</a:t>
                      </a:r>
                      <a:endParaRPr lang="he-IL" sz="1600" dirty="0" smtClean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Globals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utils</a:t>
                      </a:r>
                      <a:r>
                        <a:rPr lang="en-US" sz="1600" baseline="0" dirty="0" smtClean="0"/>
                        <a:t>, logging, events, errors, debugging. Good stuff.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Essential</a:t>
                      </a:r>
                      <a:r>
                        <a:rPr lang="en-US" sz="1600" baseline="0" dirty="0" smtClean="0"/>
                        <a:t> Node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Things to make our life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easier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Practicalities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Series, full parallel, limited parallel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Control flow patterns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An intro to promises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Promises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bluebird promises package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Bluebird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All we must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know</a:t>
                      </a:r>
                      <a:r>
                        <a:rPr lang="en-US" sz="1600" baseline="0" dirty="0" smtClean="0"/>
                        <a:t> on Node’s Package Manager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NPM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Creating our own packages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Node Modules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Bidirectional event-based communication. Real stuff.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socket.io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Intro to Node’s most popular Web Application Framework. Neat.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Express</a:t>
                      </a:r>
                      <a:endParaRPr lang="he-IL" sz="1600" dirty="0"/>
                    </a:p>
                  </a:txBody>
                  <a:tcPr/>
                </a:tc>
              </a:tr>
              <a:tr h="3156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If time allows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Advanced</a:t>
                      </a:r>
                      <a:r>
                        <a:rPr lang="en-US" sz="1600" baseline="0" dirty="0" smtClean="0"/>
                        <a:t> topics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Event Loop – Illustration*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 on an IO worker thread</a:t>
            </a:r>
          </a:p>
          <a:p>
            <a:pPr>
              <a:buNone/>
            </a:pPr>
            <a:r>
              <a:rPr lang="en-US" sz="2400" dirty="0" smtClean="0"/>
              <a:t>lock </a:t>
            </a:r>
            <a:r>
              <a:rPr lang="en-US" sz="2400" dirty="0"/>
              <a:t>(queue) {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queue.push</a:t>
            </a:r>
            <a:r>
              <a:rPr lang="en-US" sz="2400" dirty="0" smtClean="0"/>
              <a:t>(event</a:t>
            </a:r>
            <a:r>
              <a:rPr lang="en-US" sz="2400" dirty="0"/>
              <a:t>);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 on the main JavaScript thread (on the C side of things)</a:t>
            </a:r>
          </a:p>
          <a:p>
            <a:pPr>
              <a:buNone/>
            </a:pPr>
            <a:r>
              <a:rPr lang="en-US" sz="2400" dirty="0"/>
              <a:t>while (true) </a:t>
            </a:r>
            <a:r>
              <a:rPr lang="en-US" sz="2400" dirty="0" smtClean="0"/>
              <a:t>{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// this is the beginning of a tick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lock (queue) {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tickEvents</a:t>
            </a:r>
            <a:r>
              <a:rPr lang="en-US" sz="2400" dirty="0"/>
              <a:t> = copy(queue</a:t>
            </a:r>
            <a:r>
              <a:rPr lang="en-US" sz="2400" dirty="0">
                <a:solidFill>
                  <a:schemeClr val="accent1"/>
                </a:solidFill>
              </a:rPr>
              <a:t>); // copy the current queue items into thread-local memory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queue.empty</a:t>
            </a:r>
            <a:r>
              <a:rPr lang="en-US" sz="2400" dirty="0"/>
              <a:t>(); </a:t>
            </a:r>
            <a:r>
              <a:rPr lang="en-US" sz="2400" dirty="0">
                <a:solidFill>
                  <a:schemeClr val="accent1"/>
                </a:solidFill>
              </a:rPr>
              <a:t>// ..and empty out the shared queue</a:t>
            </a:r>
          </a:p>
          <a:p>
            <a:pPr>
              <a:buNone/>
            </a:pPr>
            <a:r>
              <a:rPr lang="en-US" sz="2400" dirty="0"/>
              <a:t>    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for (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tickEvents.length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>
              <a:buNone/>
            </a:pPr>
            <a:r>
              <a:rPr lang="en-US" sz="2400" dirty="0"/>
              <a:t>        </a:t>
            </a:r>
            <a:r>
              <a:rPr lang="en-US" sz="2400" dirty="0" err="1"/>
              <a:t>InvokeJSFunction</a:t>
            </a:r>
            <a:r>
              <a:rPr lang="en-US" sz="2400" dirty="0"/>
              <a:t>(</a:t>
            </a:r>
            <a:r>
              <a:rPr lang="en-US" sz="2400" dirty="0" err="1"/>
              <a:t>tickEvents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>
              <a:buNone/>
            </a:pPr>
            <a:r>
              <a:rPr lang="en-US" sz="2400" dirty="0"/>
              <a:t>    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// this the end of the tick</a:t>
            </a:r>
          </a:p>
          <a:p>
            <a:pPr>
              <a:buNone/>
            </a:pPr>
            <a:r>
              <a:rPr lang="en-US" sz="2400" dirty="0"/>
              <a:t>}</a:t>
            </a:r>
            <a:endParaRPr lang="en-US" sz="2400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55576" y="2492896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5576" y="2564904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908720"/>
            <a:ext cx="25487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 smtClean="0"/>
              <a:t>*oversimplified of course</a:t>
            </a:r>
            <a:endParaRPr lang="he-I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Single Thread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Node is single threaded </a:t>
            </a:r>
            <a:r>
              <a:rPr lang="en-US" sz="2200" dirty="0" smtClean="0">
                <a:solidFill>
                  <a:schemeClr val="accent1"/>
                </a:solidFill>
              </a:rPr>
              <a:t>(not 100% true, next slide)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All clients (in your app) share that thread</a:t>
            </a:r>
          </a:p>
          <a:p>
            <a:r>
              <a:rPr lang="en-US" dirty="0" smtClean="0"/>
              <a:t>Heavy computation can choke it up</a:t>
            </a:r>
          </a:p>
          <a:p>
            <a:pPr lvl="1"/>
            <a:r>
              <a:rPr lang="en-US" dirty="0" smtClean="0"/>
              <a:t>Cause problems for all clients</a:t>
            </a:r>
          </a:p>
          <a:p>
            <a:pPr lvl="1"/>
            <a:r>
              <a:rPr lang="en-US" dirty="0" smtClean="0"/>
              <a:t>Incoming requests blocked while computing</a:t>
            </a:r>
          </a:p>
          <a:p>
            <a:r>
              <a:rPr lang="en-US" dirty="0" smtClean="0"/>
              <a:t>And also… Exceptions</a:t>
            </a:r>
          </a:p>
          <a:p>
            <a:pPr lvl="1"/>
            <a:r>
              <a:rPr lang="en-US" dirty="0" smtClean="0"/>
              <a:t>An unhandled exception on one client</a:t>
            </a:r>
          </a:p>
          <a:p>
            <a:pPr lvl="2"/>
            <a:r>
              <a:rPr lang="en-US" dirty="0" smtClean="0"/>
              <a:t>Bubbling up to the topmost Node.js </a:t>
            </a:r>
            <a:r>
              <a:rPr lang="en-US" dirty="0"/>
              <a:t>event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Will terminate Node.js </a:t>
            </a:r>
            <a:r>
              <a:rPr lang="en-US" dirty="0"/>
              <a:t>instance </a:t>
            </a:r>
            <a:endParaRPr lang="en-US" dirty="0" smtClean="0"/>
          </a:p>
          <a:p>
            <a:pPr lvl="2"/>
            <a:r>
              <a:rPr lang="en-US" dirty="0" smtClean="0"/>
              <a:t>Effectively </a:t>
            </a:r>
            <a:r>
              <a:rPr lang="en-US" dirty="0"/>
              <a:t>crashing the </a:t>
            </a:r>
            <a:r>
              <a:rPr lang="en-US" dirty="0" smtClean="0"/>
              <a:t>program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Seriously? One Thread?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No. Actually there are more threads</a:t>
            </a:r>
          </a:p>
          <a:p>
            <a:pPr lvl="1"/>
            <a:r>
              <a:rPr lang="en-US" sz="2400" dirty="0" smtClean="0"/>
              <a:t>But they are transparent</a:t>
            </a:r>
          </a:p>
          <a:p>
            <a:r>
              <a:rPr lang="en-US" sz="2800" dirty="0" smtClean="0"/>
              <a:t>Your app runs on single thread</a:t>
            </a:r>
          </a:p>
          <a:p>
            <a:r>
              <a:rPr lang="en-US" sz="2800" dirty="0" smtClean="0"/>
              <a:t>I/O operations on other threads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pool of </a:t>
            </a:r>
            <a:r>
              <a:rPr lang="en-US" sz="2400" dirty="0" smtClean="0"/>
              <a:t>I/O worker threads receive I/O </a:t>
            </a:r>
            <a:r>
              <a:rPr lang="en-US" sz="2400" dirty="0"/>
              <a:t>interrupts </a:t>
            </a:r>
            <a:r>
              <a:rPr lang="en-US" sz="2400" dirty="0" smtClean="0"/>
              <a:t>and </a:t>
            </a:r>
            <a:r>
              <a:rPr lang="en-US" sz="2400" dirty="0"/>
              <a:t>put </a:t>
            </a:r>
            <a:r>
              <a:rPr lang="en-US" sz="2400" dirty="0" smtClean="0"/>
              <a:t>corresponding </a:t>
            </a:r>
            <a:r>
              <a:rPr lang="en-US" sz="2400" dirty="0"/>
              <a:t>events into the queue to be processed by the main thread</a:t>
            </a:r>
            <a:endParaRPr lang="en-US" sz="2400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4869160"/>
          <a:ext cx="7344816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98418"/>
                <a:gridCol w="1546398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Library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Mantains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manages the event loop and the I/O events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hlinkClick r:id="rId3"/>
                        </a:rPr>
                        <a:t>LibUv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library performing input/output asynchronously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>
                          <a:hlinkClick r:id="rId4"/>
                        </a:rPr>
                        <a:t>LibEio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ESSENTIAL NODE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Globals</a:t>
            </a:r>
            <a:r>
              <a:rPr lang="en-US" dirty="0" smtClean="0"/>
              <a:t> 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3568" y="1196752"/>
            <a:ext cx="7920880" cy="4824536"/>
          </a:xfrm>
        </p:spPr>
        <p:txBody>
          <a:bodyPr>
            <a:normAutofit/>
          </a:bodyPr>
          <a:lstStyle/>
          <a:p>
            <a:pPr>
              <a:buNone/>
            </a:pPr>
            <a:endParaRPr lang="he-I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1124744"/>
          <a:ext cx="7992888" cy="498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88513"/>
                <a:gridCol w="2204375"/>
              </a:tblGrid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Usage / Functionality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GLOBAL._ = require('underscore');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dirty="0" smtClean="0"/>
                        <a:t>Global/GLOBAL</a:t>
                      </a:r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process.argv.forEach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(function(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index, array) { … }</a:t>
                      </a:r>
                    </a:p>
                    <a:p>
                      <a:pPr algn="l" rtl="0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Process.abort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algn="l" rtl="0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process.on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('exit', function(code) { … }</a:t>
                      </a:r>
                    </a:p>
                    <a:p>
                      <a:pPr algn="l" rtl="0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process.on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uncaughtException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 function(err) { …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process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console.log,(…),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console.error</a:t>
                      </a:r>
                      <a:r>
                        <a:rPr lang="en-US" sz="1400" baseline="0" dirty="0" smtClean="0"/>
                        <a:t>(…)</a:t>
                      </a:r>
                    </a:p>
                    <a:p>
                      <a:pPr algn="l" rtl="0"/>
                      <a:r>
                        <a:rPr lang="en-US" sz="1400" baseline="0" dirty="0" err="1" smtClean="0"/>
                        <a:t>console.time</a:t>
                      </a:r>
                      <a:r>
                        <a:rPr lang="en-US" sz="1400" baseline="0" dirty="0" smtClean="0"/>
                        <a:t>(‘task’), </a:t>
                      </a:r>
                      <a:r>
                        <a:rPr lang="en-US" sz="1400" baseline="0" dirty="0" err="1" smtClean="0"/>
                        <a:t>console.timeEnd</a:t>
                      </a:r>
                      <a:r>
                        <a:rPr lang="en-US" sz="1400" baseline="0" dirty="0" smtClean="0"/>
                        <a:t>(‘task’)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console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Useful</a:t>
                      </a:r>
                      <a:r>
                        <a:rPr lang="en-US" sz="1400" baseline="0" dirty="0" smtClean="0"/>
                        <a:t> for handling octet streams (i.e. TCP apps)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buffer</a:t>
                      </a:r>
                      <a:r>
                        <a:rPr lang="en-US" sz="1400" baseline="0" dirty="0" smtClean="0"/>
                        <a:t> (class)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require (load and use)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modules</a:t>
                      </a:r>
                      <a:endParaRPr lang="he-IL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require()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console.log(__filename);  </a:t>
                      </a:r>
                      <a:r>
                        <a:rPr lang="en-US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absolute path &amp;</a:t>
                      </a:r>
                      <a:r>
                        <a:rPr lang="en-US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filename of code being executed – e.g. /opt/</a:t>
                      </a:r>
                      <a:r>
                        <a:rPr lang="en-US" sz="1400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myapps</a:t>
                      </a:r>
                      <a:r>
                        <a:rPr lang="en-US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/mymodule.js</a:t>
                      </a:r>
                      <a:endParaRPr lang="he-IL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__filename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Directory name of currently executing script</a:t>
                      </a:r>
                      <a:endParaRPr lang="he-IL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__</a:t>
                      </a:r>
                      <a:r>
                        <a:rPr lang="en-US" sz="1400" dirty="0" err="1" smtClean="0"/>
                        <a:t>dirname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reference to current module.  Used for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reference to the 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module.exports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that is shorter to type</a:t>
                      </a:r>
                      <a:endParaRPr lang="he-IL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module</a:t>
                      </a:r>
                    </a:p>
                    <a:p>
                      <a:pPr algn="l" rtl="0"/>
                      <a:r>
                        <a:rPr lang="en-US" sz="1400" dirty="0" smtClean="0"/>
                        <a:t>exports</a:t>
                      </a:r>
                      <a:endParaRPr lang="he-IL" sz="14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 smtClean="0"/>
                        <a:t>Run a callback after at least X ms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set/</a:t>
                      </a:r>
                      <a:r>
                        <a:rPr lang="en-US" sz="1400" dirty="0" err="1" smtClean="0"/>
                        <a:t>clearTimeout</a:t>
                      </a:r>
                      <a:endParaRPr lang="he-IL" sz="1400" dirty="0" smtClean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Repeatedly run a callback every</a:t>
                      </a:r>
                      <a:r>
                        <a:rPr lang="en-US" sz="1400" baseline="0" dirty="0" smtClean="0"/>
                        <a:t> ~</a:t>
                      </a:r>
                      <a:r>
                        <a:rPr lang="en-US" sz="1400" dirty="0" smtClean="0"/>
                        <a:t>X ms</a:t>
                      </a:r>
                      <a:endParaRPr lang="he-I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set/</a:t>
                      </a:r>
                      <a:r>
                        <a:rPr lang="en-US" sz="1400" dirty="0" err="1" smtClean="0"/>
                        <a:t>clearInterval</a:t>
                      </a:r>
                      <a:r>
                        <a:rPr lang="en-US" sz="1400" dirty="0" smtClean="0"/>
                        <a:t>,</a:t>
                      </a:r>
                      <a:endParaRPr lang="he-IL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20072" y="260648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i="1" dirty="0" smtClean="0"/>
              <a:t>* Available in all modules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Core Utilities (some)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124744"/>
          <a:ext cx="7992888" cy="4926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88513"/>
                <a:gridCol w="2204375"/>
              </a:tblGrid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Usage / Functionality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network wrapper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creating servers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clients.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 rtl="0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net.createServer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net.connect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…</a:t>
                      </a:r>
                    </a:p>
                    <a:p>
                      <a:pPr algn="l" rtl="0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Classes: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net.Server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net.Socket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net</a:t>
                      </a:r>
                      <a:endParaRPr lang="he-IL" sz="16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http.createServer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http.createClient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(), …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Classes: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http.Server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http.ServerResponse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…</a:t>
                      </a:r>
                      <a:endParaRPr lang="he-IL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http</a:t>
                      </a:r>
                      <a:endParaRPr lang="he-IL" sz="16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for handling and transforming file paths</a:t>
                      </a:r>
                    </a:p>
                    <a:p>
                      <a:pPr algn="l" rtl="0"/>
                      <a:r>
                        <a:rPr lang="en-US" sz="1600" dirty="0" err="1" smtClean="0">
                          <a:cs typeface="+mn-cs"/>
                        </a:rPr>
                        <a:t>path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600" dirty="0" err="1" smtClean="0">
                          <a:cs typeface="+mn-cs"/>
                        </a:rPr>
                        <a:t>join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('/code',</a:t>
                      </a:r>
                      <a:r>
                        <a:rPr lang="en-US" sz="1600" dirty="0" smtClean="0"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by',Z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sz="1600" dirty="0" smtClean="0"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’);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'code/by/Z/</a:t>
                      </a:r>
                      <a:r>
                        <a:rPr lang="en-US" sz="16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he-IL" sz="1600" dirty="0">
                        <a:solidFill>
                          <a:srgbClr val="00B050"/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path</a:t>
                      </a:r>
                      <a:endParaRPr lang="he-IL" sz="16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Utilities for URL resolution and parsing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url.parse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returns </a:t>
                      </a:r>
                      <a:r>
                        <a:rPr lang="en-US" sz="1600" b="0" i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object with parsed fields (protocol, hostname, path, query, 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url.format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// take a URL object,</a:t>
                      </a:r>
                      <a:r>
                        <a:rPr lang="en-US" sz="1600" b="0" i="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return formatted URL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600" dirty="0" err="1" smtClean="0"/>
                        <a:t>url</a:t>
                      </a:r>
                      <a:endParaRPr lang="en-US" sz="1600" dirty="0" smtClean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inherits,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isArray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isDate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print (synchronous), error, log, inspect (object to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util</a:t>
                      </a:r>
                      <a:endParaRPr lang="he-IL" sz="16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Cryptographic utilities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(for security / credentials handling etc.)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crypto</a:t>
                      </a:r>
                      <a:endParaRPr lang="he-IL" sz="1600" dirty="0"/>
                    </a:p>
                  </a:txBody>
                  <a:tcPr/>
                </a:tc>
              </a:tr>
              <a:tr h="354040"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I/O operation wrappers.</a:t>
                      </a:r>
                    </a:p>
                    <a:p>
                      <a:pPr algn="l" rtl="0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Methods: 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chown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watchFile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…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err="1" smtClean="0"/>
                        <a:t>fs</a:t>
                      </a:r>
                      <a:endParaRPr lang="he-IL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Basic File Handling [</a:t>
            </a:r>
            <a:r>
              <a:rPr lang="en-US" dirty="0" err="1" smtClean="0"/>
              <a:t>fs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the </a:t>
            </a:r>
            <a:r>
              <a:rPr lang="en-US" sz="2800" dirty="0" err="1" smtClean="0">
                <a:solidFill>
                  <a:srgbClr val="00B050"/>
                </a:solidFill>
              </a:rPr>
              <a:t>async</a:t>
            </a:r>
            <a:r>
              <a:rPr lang="en-US" sz="2800" dirty="0" smtClean="0">
                <a:solidFill>
                  <a:srgbClr val="00B050"/>
                </a:solidFill>
              </a:rPr>
              <a:t> way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fs</a:t>
            </a:r>
            <a:r>
              <a:rPr lang="en-US" dirty="0"/>
              <a:t> = require("</a:t>
            </a:r>
            <a:r>
              <a:rPr lang="en-US" dirty="0" err="1"/>
              <a:t>fs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 smtClean="0"/>
              <a:t>fs.readFile</a:t>
            </a:r>
            <a:r>
              <a:rPr lang="en-US" dirty="0"/>
              <a:t>("foo.txt", "utf8", function(error, data) {</a:t>
            </a:r>
          </a:p>
          <a:p>
            <a:pPr>
              <a:buNone/>
            </a:pPr>
            <a:r>
              <a:rPr lang="en-US" dirty="0"/>
              <a:t>  console.log(data);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>
                <a:solidFill>
                  <a:srgbClr val="00B050"/>
                </a:solidFill>
              </a:rPr>
              <a:t>the </a:t>
            </a:r>
            <a:r>
              <a:rPr lang="en-US" sz="2800" dirty="0" smtClean="0">
                <a:solidFill>
                  <a:srgbClr val="00B050"/>
                </a:solidFill>
              </a:rPr>
              <a:t>sync way (bit of a rarity in Node’s event driven world)</a:t>
            </a:r>
            <a:endParaRPr lang="en-US" sz="2800" dirty="0"/>
          </a:p>
          <a:p>
            <a:pPr fontAlgn="base">
              <a:buNone/>
            </a:pPr>
            <a:r>
              <a:rPr lang="en-US" dirty="0"/>
              <a:t>var fs = require("fs");</a:t>
            </a:r>
          </a:p>
          <a:p>
            <a:pPr fontAlgn="base">
              <a:buNone/>
            </a:pPr>
            <a:r>
              <a:rPr lang="en-US" dirty="0"/>
              <a:t>var data = </a:t>
            </a:r>
            <a:r>
              <a:rPr lang="en-US" b="1" dirty="0"/>
              <a:t>fs.readFileSync</a:t>
            </a:r>
            <a:r>
              <a:rPr lang="en-US" dirty="0"/>
              <a:t>("foo.txt", "utf8");</a:t>
            </a:r>
          </a:p>
          <a:p>
            <a:pPr fontAlgn="base">
              <a:buNone/>
            </a:pPr>
            <a:r>
              <a:rPr lang="en-US" dirty="0" smtClean="0"/>
              <a:t>console.log(data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378904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5576" y="386104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Accessing </a:t>
            </a:r>
            <a:r>
              <a:rPr lang="en-US" dirty="0" err="1" smtClean="0"/>
              <a:t>MySql</a:t>
            </a:r>
            <a:r>
              <a:rPr lang="en-US" dirty="0" smtClean="0"/>
              <a:t> [</a:t>
            </a:r>
            <a:r>
              <a:rPr lang="en-US" dirty="0" err="1" smtClean="0"/>
              <a:t>mysql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 = </a:t>
            </a:r>
            <a:r>
              <a:rPr lang="en-US" dirty="0"/>
              <a:t>require('</a:t>
            </a:r>
            <a:r>
              <a:rPr lang="en-US" dirty="0" err="1"/>
              <a:t>mysql</a:t>
            </a:r>
            <a:r>
              <a:rPr lang="en-US" dirty="0"/>
              <a:t>');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connection = </a:t>
            </a:r>
            <a:r>
              <a:rPr lang="en-US" dirty="0" err="1"/>
              <a:t>mysql.createConnection</a:t>
            </a:r>
            <a:r>
              <a:rPr lang="en-US" dirty="0"/>
              <a:t>({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host     </a:t>
            </a:r>
            <a:r>
              <a:rPr lang="en-US" dirty="0"/>
              <a:t>: '</a:t>
            </a:r>
            <a:r>
              <a:rPr lang="en-US" dirty="0" err="1"/>
              <a:t>localhost</a:t>
            </a:r>
            <a:r>
              <a:rPr lang="en-US" dirty="0"/>
              <a:t>',</a:t>
            </a:r>
          </a:p>
          <a:p>
            <a:pPr>
              <a:buNone/>
            </a:pPr>
            <a:r>
              <a:rPr lang="en-US" dirty="0" smtClean="0"/>
              <a:t>	user     </a:t>
            </a:r>
            <a:r>
              <a:rPr lang="en-US" dirty="0"/>
              <a:t>: 'me',</a:t>
            </a:r>
          </a:p>
          <a:p>
            <a:pPr>
              <a:buNone/>
            </a:pPr>
            <a:r>
              <a:rPr lang="en-US" dirty="0" smtClean="0"/>
              <a:t>	password </a:t>
            </a:r>
            <a:r>
              <a:rPr lang="en-US" dirty="0"/>
              <a:t>: </a:t>
            </a:r>
            <a:r>
              <a:rPr lang="en-US" dirty="0" smtClean="0"/>
              <a:t>‘</a:t>
            </a:r>
            <a:r>
              <a:rPr lang="en-US" dirty="0" err="1" smtClean="0"/>
              <a:t>super^secret</a:t>
            </a:r>
            <a:r>
              <a:rPr lang="en-US" dirty="0"/>
              <a:t>'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 note that every </a:t>
            </a:r>
            <a:r>
              <a:rPr lang="en-US" dirty="0">
                <a:solidFill>
                  <a:srgbClr val="00B050"/>
                </a:solidFill>
              </a:rPr>
              <a:t>method you invoke on a connection is queued and executed in sequence</a:t>
            </a:r>
          </a:p>
          <a:p>
            <a:pPr>
              <a:buNone/>
            </a:pPr>
            <a:r>
              <a:rPr lang="en-US" dirty="0" err="1" smtClean="0"/>
              <a:t>connection.connect</a:t>
            </a:r>
            <a:r>
              <a:rPr lang="en-US" dirty="0" smtClean="0"/>
              <a:t>(</a:t>
            </a:r>
            <a:r>
              <a:rPr lang="en-US" dirty="0"/>
              <a:t>function(err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if (err) { </a:t>
            </a:r>
            <a:r>
              <a:rPr lang="en-US" sz="3000" dirty="0" err="1" smtClean="0"/>
              <a:t>console.error</a:t>
            </a:r>
            <a:r>
              <a:rPr lang="en-US" sz="3000" dirty="0" smtClean="0"/>
              <a:t>('error connecting: ' + </a:t>
            </a:r>
            <a:r>
              <a:rPr lang="en-US" sz="3000" dirty="0" err="1" smtClean="0"/>
              <a:t>err.stack</a:t>
            </a:r>
            <a:r>
              <a:rPr lang="en-US" sz="3000" dirty="0" smtClean="0"/>
              <a:t>); 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connection.query</a:t>
            </a:r>
            <a:r>
              <a:rPr lang="en-US" dirty="0"/>
              <a:t>('SELECT 1 + 1 AS solution', function(err, rows, fields)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if </a:t>
            </a:r>
            <a:r>
              <a:rPr lang="en-US" dirty="0"/>
              <a:t>(err) throw err;</a:t>
            </a:r>
          </a:p>
          <a:p>
            <a:pPr>
              <a:buNone/>
            </a:pPr>
            <a:r>
              <a:rPr lang="en-US" dirty="0" smtClean="0"/>
              <a:t>	console.log</a:t>
            </a:r>
            <a:r>
              <a:rPr lang="en-US" dirty="0"/>
              <a:t>('The solution is: </a:t>
            </a:r>
            <a:r>
              <a:rPr lang="en-US" dirty="0" smtClean="0"/>
              <a:t>',s </a:t>
            </a:r>
            <a:r>
              <a:rPr lang="en-US" dirty="0"/>
              <a:t>rows[0].solution);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connection.end</a:t>
            </a:r>
            <a:r>
              <a:rPr lang="en-US" dirty="0" smtClean="0"/>
              <a:t>();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terminate gracefully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dirty="0" err="1" smtClean="0"/>
              <a:t>Redis</a:t>
            </a:r>
            <a:r>
              <a:rPr lang="en-US" dirty="0" smtClean="0"/>
              <a:t>[</a:t>
            </a:r>
            <a:r>
              <a:rPr lang="en-US" dirty="0" err="1" smtClean="0"/>
              <a:t>redis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= </a:t>
            </a:r>
            <a:r>
              <a:rPr lang="en-US" dirty="0" smtClean="0"/>
              <a:t>	require</a:t>
            </a:r>
            <a:r>
              <a:rPr lang="en-US" dirty="0"/>
              <a:t>("</a:t>
            </a:r>
            <a:r>
              <a:rPr lang="en-US" dirty="0" err="1"/>
              <a:t>redis</a:t>
            </a:r>
            <a:r>
              <a:rPr lang="en-US" dirty="0" smtClean="0"/>
              <a:t>"),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client </a:t>
            </a:r>
            <a:r>
              <a:rPr lang="en-US" dirty="0"/>
              <a:t>= </a:t>
            </a:r>
            <a:r>
              <a:rPr lang="en-US" dirty="0" err="1"/>
              <a:t>redis.createClient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client.on</a:t>
            </a:r>
            <a:r>
              <a:rPr lang="en-US" dirty="0"/>
              <a:t>("error", function (err) {</a:t>
            </a:r>
          </a:p>
          <a:p>
            <a:pPr>
              <a:buNone/>
            </a:pPr>
            <a:r>
              <a:rPr lang="en-US" dirty="0"/>
              <a:t>    console.log("Error " + err);</a:t>
            </a:r>
          </a:p>
          <a:p>
            <a:pPr>
              <a:buNone/>
            </a:pPr>
            <a:r>
              <a:rPr lang="en-US" dirty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// </a:t>
            </a:r>
            <a:r>
              <a:rPr lang="en-US" dirty="0" smtClean="0">
                <a:solidFill>
                  <a:srgbClr val="00B050"/>
                </a:solidFill>
              </a:rPr>
              <a:t>We’re connected, run our sample</a:t>
            </a:r>
            <a:endParaRPr lang="en-US" dirty="0"/>
          </a:p>
          <a:p>
            <a:pPr>
              <a:buNone/>
            </a:pPr>
            <a:r>
              <a:rPr lang="en-US" dirty="0" err="1"/>
              <a:t>client.on</a:t>
            </a:r>
            <a:r>
              <a:rPr lang="en-US" dirty="0"/>
              <a:t>("connect", </a:t>
            </a:r>
            <a:r>
              <a:rPr lang="en-US" dirty="0" err="1"/>
              <a:t>runSample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runSample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// Set a value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client.set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 smtClean="0"/>
              <a:t>hola</a:t>
            </a:r>
            <a:r>
              <a:rPr lang="en-US" dirty="0" smtClean="0"/>
              <a:t>", </a:t>
            </a:r>
            <a:r>
              <a:rPr lang="en-US" dirty="0"/>
              <a:t>"Hello World", function (err, reply) {</a:t>
            </a:r>
          </a:p>
          <a:p>
            <a:pPr>
              <a:buNone/>
            </a:pPr>
            <a:r>
              <a:rPr lang="en-US" dirty="0"/>
              <a:t>        console.log(</a:t>
            </a:r>
            <a:r>
              <a:rPr lang="en-US" dirty="0" err="1"/>
              <a:t>reply.toString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   // Get a value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client.get</a:t>
            </a:r>
            <a:r>
              <a:rPr lang="en-US" dirty="0" smtClean="0"/>
              <a:t>("</a:t>
            </a:r>
            <a:r>
              <a:rPr lang="en-US" dirty="0" err="1" smtClean="0"/>
              <a:t>hola</a:t>
            </a:r>
            <a:r>
              <a:rPr lang="en-US" dirty="0" smtClean="0"/>
              <a:t>", </a:t>
            </a:r>
            <a:r>
              <a:rPr lang="en-US" dirty="0"/>
              <a:t>function (err, reply) {</a:t>
            </a:r>
          </a:p>
          <a:p>
            <a:pPr>
              <a:buNone/>
            </a:pPr>
            <a:r>
              <a:rPr lang="en-US" dirty="0"/>
              <a:t>        console.log(</a:t>
            </a:r>
            <a:r>
              <a:rPr lang="en-US" dirty="0" err="1"/>
              <a:t>reply.toString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Logging [</a:t>
            </a:r>
            <a:r>
              <a:rPr lang="en-US" dirty="0" err="1" smtClean="0"/>
              <a:t>winston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/*******************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* File: loggy_the_log.js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*******************/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winston</a:t>
            </a:r>
            <a:r>
              <a:rPr lang="en-US" dirty="0"/>
              <a:t> = require('</a:t>
            </a:r>
            <a:r>
              <a:rPr lang="en-US" dirty="0" err="1"/>
              <a:t>winston</a:t>
            </a:r>
            <a:r>
              <a:rPr lang="en-US" dirty="0"/>
              <a:t>');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logger = new (</a:t>
            </a:r>
            <a:r>
              <a:rPr lang="en-US" dirty="0" err="1"/>
              <a:t>winston.Logger</a:t>
            </a:r>
            <a:r>
              <a:rPr lang="en-US" dirty="0"/>
              <a:t>)({</a:t>
            </a:r>
          </a:p>
          <a:p>
            <a:pPr>
              <a:buNone/>
            </a:pPr>
            <a:r>
              <a:rPr lang="en-US" dirty="0"/>
              <a:t>    transports: </a:t>
            </a:r>
            <a:r>
              <a:rPr lang="en-US" dirty="0" smtClean="0"/>
              <a:t>[</a:t>
            </a:r>
          </a:p>
          <a:p>
            <a:pPr>
              <a:buNone/>
            </a:pPr>
            <a:r>
              <a:rPr lang="en-US" dirty="0" smtClean="0"/>
              <a:t>	new </a:t>
            </a:r>
            <a:r>
              <a:rPr lang="en-US" dirty="0"/>
              <a:t>(</a:t>
            </a:r>
            <a:r>
              <a:rPr lang="en-US" dirty="0" err="1"/>
              <a:t>winston.transports.Console</a:t>
            </a:r>
            <a:r>
              <a:rPr lang="en-US" dirty="0"/>
              <a:t>)({ level: 'error' }),</a:t>
            </a:r>
          </a:p>
          <a:p>
            <a:pPr>
              <a:buNone/>
            </a:pPr>
            <a:r>
              <a:rPr lang="en-US" dirty="0" smtClean="0"/>
              <a:t>	new (</a:t>
            </a:r>
            <a:r>
              <a:rPr lang="en-US" dirty="0" err="1" smtClean="0"/>
              <a:t>winston.transports.File</a:t>
            </a:r>
            <a:r>
              <a:rPr lang="en-US" dirty="0" smtClean="0"/>
              <a:t>)({ </a:t>
            </a:r>
            <a:r>
              <a:rPr lang="en-US" dirty="0"/>
              <a:t>filename: 'path/to/all-logs.log' })</a:t>
            </a:r>
          </a:p>
          <a:p>
            <a:pPr>
              <a:buNone/>
            </a:pPr>
            <a:r>
              <a:rPr lang="en-US" dirty="0"/>
              <a:t>    ],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exceptionHandlers</a:t>
            </a:r>
            <a:r>
              <a:rPr lang="en-US" dirty="0"/>
              <a:t>: [</a:t>
            </a:r>
          </a:p>
          <a:p>
            <a:pPr>
              <a:buNone/>
            </a:pPr>
            <a:r>
              <a:rPr lang="en-US" dirty="0"/>
              <a:t>      new </a:t>
            </a:r>
            <a:r>
              <a:rPr lang="en-US" dirty="0" smtClean="0"/>
              <a:t>(</a:t>
            </a:r>
            <a:r>
              <a:rPr lang="en-US" dirty="0" err="1" smtClean="0"/>
              <a:t>winston.transports.File</a:t>
            </a:r>
            <a:r>
              <a:rPr lang="en-US" dirty="0" smtClean="0"/>
              <a:t>)({ </a:t>
            </a:r>
            <a:r>
              <a:rPr lang="en-US" dirty="0"/>
              <a:t>filename: 'path/to/exceptions.log' })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logger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00B050"/>
                </a:solidFill>
              </a:rPr>
              <a:t>// remember </a:t>
            </a:r>
            <a:r>
              <a:rPr lang="en-US" dirty="0" err="1" smtClean="0">
                <a:solidFill>
                  <a:srgbClr val="00B050"/>
                </a:solidFill>
              </a:rPr>
              <a:t>module.exports</a:t>
            </a:r>
            <a:r>
              <a:rPr lang="en-US" dirty="0" smtClean="0">
                <a:solidFill>
                  <a:srgbClr val="00B050"/>
                </a:solidFill>
              </a:rPr>
              <a:t> from few slides back?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SETTING UP </a:t>
            </a:r>
            <a:br>
              <a:rPr lang="en-US" dirty="0" smtClean="0"/>
            </a:br>
            <a:r>
              <a:rPr lang="en-US" dirty="0" smtClean="0"/>
              <a:t>our server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Logging –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>
                <a:solidFill>
                  <a:srgbClr val="00B050"/>
                </a:solidFill>
              </a:rPr>
              <a:t>console.log </a:t>
            </a:r>
            <a:r>
              <a:rPr lang="en-US" sz="2400" dirty="0" smtClean="0">
                <a:solidFill>
                  <a:srgbClr val="00B050"/>
                </a:solidFill>
              </a:rPr>
              <a:t>is for kids! we’re using </a:t>
            </a:r>
            <a:r>
              <a:rPr lang="en-US" sz="2400" dirty="0" err="1" smtClean="0">
                <a:solidFill>
                  <a:srgbClr val="00B050"/>
                </a:solidFill>
              </a:rPr>
              <a:t>winston</a:t>
            </a:r>
            <a:r>
              <a:rPr lang="en-US" sz="2400" dirty="0" smtClean="0">
                <a:solidFill>
                  <a:srgbClr val="00B050"/>
                </a:solidFill>
              </a:rPr>
              <a:t>!</a:t>
            </a:r>
          </a:p>
          <a:p>
            <a:pPr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loggy</a:t>
            </a:r>
            <a:r>
              <a:rPr lang="en-US" sz="2400" dirty="0" smtClean="0"/>
              <a:t> = </a:t>
            </a:r>
            <a:r>
              <a:rPr lang="en-US" sz="2400" dirty="0"/>
              <a:t>require</a:t>
            </a:r>
            <a:r>
              <a:rPr lang="en-US" sz="2400" dirty="0" smtClean="0"/>
              <a:t>('./</a:t>
            </a:r>
            <a:r>
              <a:rPr lang="en-US" sz="2400" dirty="0" err="1" smtClean="0"/>
              <a:t>loggy_the_log</a:t>
            </a:r>
            <a:r>
              <a:rPr lang="en-US" sz="2400" dirty="0" smtClean="0"/>
              <a:t>');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</a:rPr>
              <a:t>// </a:t>
            </a:r>
            <a:r>
              <a:rPr lang="en-US" sz="2400" dirty="0" smtClean="0">
                <a:solidFill>
                  <a:srgbClr val="00B050"/>
                </a:solidFill>
              </a:rPr>
              <a:t>some critical application logging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/>
              <a:t>loggy.log</a:t>
            </a:r>
            <a:r>
              <a:rPr lang="en-US" sz="2400" dirty="0"/>
              <a:t>('debug', "127.0.0.1 - there's no place like home");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this will go to the console as well</a:t>
            </a:r>
            <a:endParaRPr lang="en-US" sz="2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err="1" smtClean="0"/>
              <a:t>loggy.error</a:t>
            </a:r>
            <a:r>
              <a:rPr lang="en-US" sz="2400" dirty="0"/>
              <a:t>("127.0.0.1 - there's no place like home</a:t>
            </a:r>
            <a:r>
              <a:rPr lang="en-US" sz="2400" dirty="0" smtClean="0"/>
              <a:t>");</a:t>
            </a:r>
            <a:endParaRPr lang="en-US" sz="2800" dirty="0" smtClean="0"/>
          </a:p>
          <a:p>
            <a:pPr>
              <a:buNone/>
            </a:pP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Emitting Events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objects in Node emit events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objects which emit events are instances of </a:t>
            </a:r>
            <a:r>
              <a:rPr lang="en-US" dirty="0" err="1" smtClean="0"/>
              <a:t>events.EventEmitter</a:t>
            </a:r>
            <a:endParaRPr lang="en-US" dirty="0" smtClean="0"/>
          </a:p>
          <a:p>
            <a:r>
              <a:rPr lang="en-US" b="1" dirty="0" smtClean="0"/>
              <a:t>listener</a:t>
            </a:r>
            <a:r>
              <a:rPr lang="en-US" dirty="0" smtClean="0"/>
              <a:t> functions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attached to objects, to be executed when an event is </a:t>
            </a:r>
            <a:r>
              <a:rPr lang="en-US" dirty="0" smtClean="0"/>
              <a:t>emitted</a:t>
            </a:r>
          </a:p>
          <a:p>
            <a:r>
              <a:rPr lang="en-US" dirty="0"/>
              <a:t>Inside a listener function, this refers to the </a:t>
            </a:r>
            <a:r>
              <a:rPr lang="en-US" dirty="0" err="1"/>
              <a:t>EventEmitter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Emitting Events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util</a:t>
            </a:r>
            <a:r>
              <a:rPr lang="en-US" sz="2000" dirty="0" smtClean="0"/>
              <a:t> </a:t>
            </a:r>
            <a:r>
              <a:rPr lang="en-US" sz="2000" dirty="0"/>
              <a:t>= require("</a:t>
            </a:r>
            <a:r>
              <a:rPr lang="en-US" sz="2000" dirty="0" err="1"/>
              <a:t>util</a:t>
            </a:r>
            <a:r>
              <a:rPr lang="en-US" sz="2000" dirty="0" smtClean="0"/>
              <a:t>"), </a:t>
            </a:r>
          </a:p>
          <a:p>
            <a:pPr fontAlgn="base">
              <a:buNone/>
            </a:pPr>
            <a:r>
              <a:rPr lang="en-US" sz="2000" dirty="0" smtClean="0"/>
              <a:t>	events </a:t>
            </a:r>
            <a:r>
              <a:rPr lang="en-US" sz="2000" dirty="0"/>
              <a:t>= require("events");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create a </a:t>
            </a:r>
            <a:r>
              <a:rPr lang="en-US" sz="2000" dirty="0" err="1" smtClean="0">
                <a:solidFill>
                  <a:schemeClr val="accent1"/>
                </a:solidFill>
              </a:rPr>
              <a:t>MyStream</a:t>
            </a:r>
            <a:r>
              <a:rPr lang="en-US" sz="2000" dirty="0" smtClean="0">
                <a:solidFill>
                  <a:schemeClr val="accent1"/>
                </a:solidFill>
              </a:rPr>
              <a:t> class</a:t>
            </a:r>
            <a:endParaRPr lang="en-US" sz="2000" dirty="0">
              <a:solidFill>
                <a:schemeClr val="accent1"/>
              </a:solidFill>
            </a:endParaRPr>
          </a:p>
          <a:p>
            <a:pPr fontAlgn="base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MyStream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endParaRPr lang="en-US" sz="2000" dirty="0"/>
          </a:p>
          <a:p>
            <a:pPr fontAlgn="base">
              <a:buNone/>
            </a:pPr>
            <a:r>
              <a:rPr lang="en-US" sz="2000" dirty="0"/>
              <a:t>    </a:t>
            </a:r>
            <a:r>
              <a:rPr lang="en-US" sz="2000" dirty="0" err="1"/>
              <a:t>events.EventEmitter.call</a:t>
            </a:r>
            <a:r>
              <a:rPr lang="en-US" sz="2000" dirty="0"/>
              <a:t>(this</a:t>
            </a:r>
            <a:r>
              <a:rPr lang="en-US" sz="2000" dirty="0" smtClean="0"/>
              <a:t>);  </a:t>
            </a:r>
            <a:r>
              <a:rPr lang="en-US" sz="2000" dirty="0" smtClean="0">
                <a:solidFill>
                  <a:schemeClr val="accent1"/>
                </a:solidFill>
              </a:rPr>
              <a:t>// </a:t>
            </a:r>
            <a:r>
              <a:rPr lang="en-US" sz="2000" dirty="0">
                <a:solidFill>
                  <a:schemeClr val="accent1"/>
                </a:solidFill>
              </a:rPr>
              <a:t>call </a:t>
            </a:r>
            <a:r>
              <a:rPr lang="en-US" sz="2000" dirty="0" smtClean="0">
                <a:solidFill>
                  <a:schemeClr val="accent1"/>
                </a:solidFill>
              </a:rPr>
              <a:t>super-class </a:t>
            </a:r>
            <a:r>
              <a:rPr lang="en-US" sz="2000" dirty="0" err="1" smtClean="0">
                <a:solidFill>
                  <a:schemeClr val="accent1"/>
                </a:solidFill>
              </a:rPr>
              <a:t>EventEmitter’s</a:t>
            </a:r>
            <a:r>
              <a:rPr lang="en-US" sz="2000" dirty="0" smtClean="0">
                <a:solidFill>
                  <a:schemeClr val="accent1"/>
                </a:solidFill>
              </a:rPr>
              <a:t> constructor </a:t>
            </a:r>
            <a:endParaRPr lang="en-US" sz="2000" dirty="0">
              <a:solidFill>
                <a:schemeClr val="accent1"/>
              </a:solidFill>
            </a:endParaRPr>
          </a:p>
          <a:p>
            <a:pPr fontAlgn="base">
              <a:buNone/>
            </a:pPr>
            <a:r>
              <a:rPr lang="en-US" sz="2000" dirty="0"/>
              <a:t>}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>
                <a:solidFill>
                  <a:schemeClr val="accent1"/>
                </a:solidFill>
              </a:rPr>
              <a:t>// inherit </a:t>
            </a:r>
            <a:r>
              <a:rPr lang="en-US" sz="2000" dirty="0" err="1" smtClean="0">
                <a:solidFill>
                  <a:schemeClr val="accent1"/>
                </a:solidFill>
              </a:rPr>
              <a:t>EventEmitter’s</a:t>
            </a:r>
            <a:r>
              <a:rPr lang="en-US" sz="2000" dirty="0" smtClean="0">
                <a:solidFill>
                  <a:schemeClr val="accent1"/>
                </a:solidFill>
              </a:rPr>
              <a:t> prototype</a:t>
            </a:r>
          </a:p>
          <a:p>
            <a:pPr fontAlgn="base">
              <a:buNone/>
            </a:pPr>
            <a:r>
              <a:rPr lang="en-US" sz="2000" dirty="0" err="1" smtClean="0"/>
              <a:t>util.inherits</a:t>
            </a:r>
            <a:r>
              <a:rPr lang="en-US" sz="2000" dirty="0" smtClean="0"/>
              <a:t>(</a:t>
            </a:r>
            <a:r>
              <a:rPr lang="en-US" sz="2000" dirty="0" err="1" smtClean="0"/>
              <a:t>MyStream</a:t>
            </a:r>
            <a:r>
              <a:rPr lang="en-US" sz="2000" dirty="0"/>
              <a:t>, </a:t>
            </a:r>
            <a:r>
              <a:rPr lang="en-US" sz="2000" dirty="0" err="1"/>
              <a:t>events.EventEmitter</a:t>
            </a:r>
            <a:r>
              <a:rPr lang="en-US" sz="2000" dirty="0"/>
              <a:t>);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>
                <a:solidFill>
                  <a:schemeClr val="accent1"/>
                </a:solidFill>
              </a:rPr>
              <a:t>// </a:t>
            </a:r>
            <a:r>
              <a:rPr lang="en-US" sz="2000" dirty="0" smtClean="0">
                <a:solidFill>
                  <a:schemeClr val="accent1"/>
                </a:solidFill>
              </a:rPr>
              <a:t>define a “write” method</a:t>
            </a:r>
            <a:endParaRPr lang="en-US" sz="2000" dirty="0"/>
          </a:p>
          <a:p>
            <a:pPr fontAlgn="base">
              <a:buNone/>
            </a:pPr>
            <a:r>
              <a:rPr lang="en-US" sz="2000" dirty="0" err="1"/>
              <a:t>MyStream.prototype.write</a:t>
            </a:r>
            <a:r>
              <a:rPr lang="en-US" sz="2000" dirty="0"/>
              <a:t> = function(data) {</a:t>
            </a:r>
          </a:p>
          <a:p>
            <a:pPr fontAlgn="base">
              <a:buNone/>
            </a:pPr>
            <a:r>
              <a:rPr lang="en-US" sz="2000" dirty="0"/>
              <a:t>    </a:t>
            </a:r>
            <a:r>
              <a:rPr lang="en-US" sz="2000" dirty="0" err="1"/>
              <a:t>this.emit</a:t>
            </a:r>
            <a:r>
              <a:rPr lang="en-US" sz="2000" dirty="0" smtClean="0"/>
              <a:t>(“</a:t>
            </a:r>
            <a:r>
              <a:rPr lang="en-US" sz="2000" dirty="0" err="1" smtClean="0"/>
              <a:t>yo</a:t>
            </a:r>
            <a:r>
              <a:rPr lang="en-US" sz="2000" dirty="0" smtClean="0"/>
              <a:t> new data", </a:t>
            </a:r>
            <a:r>
              <a:rPr lang="en-US" sz="2000" dirty="0"/>
              <a:t>data</a:t>
            </a:r>
            <a:r>
              <a:rPr lang="en-US" sz="2000" dirty="0" smtClean="0"/>
              <a:t>); </a:t>
            </a:r>
            <a:r>
              <a:rPr lang="en-US" sz="2000" dirty="0">
                <a:solidFill>
                  <a:schemeClr val="accent1"/>
                </a:solidFill>
              </a:rPr>
              <a:t>// </a:t>
            </a:r>
            <a:r>
              <a:rPr lang="en-US" sz="2000" dirty="0" smtClean="0">
                <a:solidFill>
                  <a:schemeClr val="accent1"/>
                </a:solidFill>
              </a:rPr>
              <a:t>emit a “</a:t>
            </a:r>
            <a:r>
              <a:rPr lang="en-US" sz="2000" dirty="0" err="1" smtClean="0">
                <a:solidFill>
                  <a:schemeClr val="accent1"/>
                </a:solidFill>
              </a:rPr>
              <a:t>yo</a:t>
            </a:r>
            <a:r>
              <a:rPr lang="en-US" sz="2000" dirty="0" smtClean="0">
                <a:solidFill>
                  <a:schemeClr val="accent1"/>
                </a:solidFill>
              </a:rPr>
              <a:t> new data” event</a:t>
            </a:r>
            <a:endParaRPr lang="en-US" sz="2000" dirty="0"/>
          </a:p>
          <a:p>
            <a:pPr fontAlgn="base">
              <a:buNone/>
            </a:pPr>
            <a:r>
              <a:rPr lang="en-US" sz="2000" dirty="0" smtClean="0"/>
              <a:t>}</a:t>
            </a:r>
          </a:p>
          <a:p>
            <a:pPr fontAlgn="base">
              <a:buNone/>
            </a:pPr>
            <a:endParaRPr lang="en-US" sz="2000" dirty="0"/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create an instance of </a:t>
            </a:r>
            <a:r>
              <a:rPr lang="en-US" sz="2000" dirty="0" err="1" smtClean="0">
                <a:solidFill>
                  <a:schemeClr val="accent1"/>
                </a:solidFill>
              </a:rPr>
              <a:t>MyStream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mystream</a:t>
            </a:r>
            <a:r>
              <a:rPr lang="en-US" sz="2000" dirty="0" smtClean="0"/>
              <a:t> = new </a:t>
            </a:r>
            <a:r>
              <a:rPr lang="en-US" sz="2000" dirty="0" err="1" smtClean="0"/>
              <a:t>MyStream</a:t>
            </a:r>
            <a:r>
              <a:rPr lang="en-US" sz="2000" dirty="0" smtClean="0"/>
              <a:t>();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>
                <a:solidFill>
                  <a:schemeClr val="accent1"/>
                </a:solidFill>
              </a:rPr>
              <a:t>// </a:t>
            </a:r>
            <a:r>
              <a:rPr lang="en-US" sz="2000" dirty="0" smtClean="0">
                <a:solidFill>
                  <a:schemeClr val="accent1"/>
                </a:solidFill>
              </a:rPr>
              <a:t>attach an event listener  on event </a:t>
            </a:r>
            <a:r>
              <a:rPr lang="en-US" sz="2000" b="1" dirty="0">
                <a:solidFill>
                  <a:schemeClr val="accent1"/>
                </a:solidFill>
              </a:rPr>
              <a:t>data </a:t>
            </a:r>
            <a:endParaRPr lang="en-US" sz="2000" dirty="0">
              <a:solidFill>
                <a:schemeClr val="accent1"/>
              </a:solidFill>
            </a:endParaRPr>
          </a:p>
          <a:p>
            <a:pPr fontAlgn="base">
              <a:buNone/>
            </a:pPr>
            <a:r>
              <a:rPr lang="en-US" sz="2000" dirty="0" err="1" smtClean="0"/>
              <a:t>mystream.on</a:t>
            </a:r>
            <a:r>
              <a:rPr lang="en-US" sz="2000" dirty="0" smtClean="0"/>
              <a:t>("</a:t>
            </a:r>
            <a:r>
              <a:rPr lang="en-US" sz="2000" dirty="0" err="1" smtClean="0"/>
              <a:t>yo</a:t>
            </a:r>
            <a:r>
              <a:rPr lang="en-US" sz="2000" dirty="0" smtClean="0"/>
              <a:t> </a:t>
            </a:r>
            <a:r>
              <a:rPr lang="en-US" sz="2000" dirty="0"/>
              <a:t>new </a:t>
            </a:r>
            <a:r>
              <a:rPr lang="en-US" sz="2000" dirty="0" smtClean="0"/>
              <a:t>data", </a:t>
            </a:r>
            <a:r>
              <a:rPr lang="en-US" sz="2000" dirty="0"/>
              <a:t>function(data) {</a:t>
            </a:r>
          </a:p>
          <a:p>
            <a:pPr fontAlgn="base">
              <a:buNone/>
            </a:pPr>
            <a:r>
              <a:rPr lang="en-US" sz="2000" dirty="0"/>
              <a:t>    console.log('Received data: "' + data + '"');</a:t>
            </a:r>
          </a:p>
          <a:p>
            <a:pPr fontAlgn="base">
              <a:buNone/>
            </a:pPr>
            <a:r>
              <a:rPr lang="en-US" sz="2000" dirty="0" smtClean="0"/>
              <a:t>})</a:t>
            </a:r>
          </a:p>
          <a:p>
            <a:pPr fontAlgn="base">
              <a:buNone/>
            </a:pPr>
            <a:endParaRPr lang="en-US" sz="2000" dirty="0" smtClean="0"/>
          </a:p>
          <a:p>
            <a:pPr fontAlgn="base">
              <a:buNone/>
            </a:pPr>
            <a:r>
              <a:rPr lang="en-US" sz="2000" dirty="0" err="1" smtClean="0"/>
              <a:t>mystream.write</a:t>
            </a:r>
            <a:r>
              <a:rPr lang="en-US" sz="2000" dirty="0"/>
              <a:t>("It works!"); </a:t>
            </a:r>
            <a:r>
              <a:rPr lang="en-US" sz="2000" dirty="0">
                <a:solidFill>
                  <a:schemeClr val="accent1"/>
                </a:solidFill>
              </a:rPr>
              <a:t>//  Will cause emitting of </a:t>
            </a:r>
            <a:r>
              <a:rPr lang="en-US" sz="2000" dirty="0" smtClean="0">
                <a:solidFill>
                  <a:schemeClr val="accent1"/>
                </a:solidFill>
              </a:rPr>
              <a:t>“</a:t>
            </a:r>
            <a:r>
              <a:rPr lang="en-US" sz="2000" dirty="0" err="1" smtClean="0">
                <a:solidFill>
                  <a:schemeClr val="accent1"/>
                </a:solidFill>
              </a:rPr>
              <a:t>yo</a:t>
            </a:r>
            <a:r>
              <a:rPr lang="en-US" sz="2000" dirty="0" smtClean="0">
                <a:solidFill>
                  <a:schemeClr val="accent1"/>
                </a:solidFill>
              </a:rPr>
              <a:t> new data” event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55576" y="4077072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55576" y="4149080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Listening on Events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listener function</a:t>
            </a:r>
          </a:p>
          <a:p>
            <a:pPr>
              <a:buNone/>
            </a:pPr>
            <a:r>
              <a:rPr lang="en-US" sz="2000" dirty="0" smtClean="0"/>
              <a:t>function </a:t>
            </a:r>
            <a:r>
              <a:rPr lang="en-US" sz="2000" dirty="0" err="1" smtClean="0"/>
              <a:t>onConnected</a:t>
            </a:r>
            <a:r>
              <a:rPr lang="en-US" sz="2000" dirty="0" smtClean="0"/>
              <a:t>(stream) {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console.log(‘someone connected’); 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</a:rPr>
              <a:t>// attach the listener </a:t>
            </a:r>
            <a:r>
              <a:rPr lang="en-US" sz="2000" dirty="0" err="1">
                <a:solidFill>
                  <a:schemeClr val="accent1"/>
                </a:solidFill>
              </a:rPr>
              <a:t>func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000" dirty="0" err="1"/>
              <a:t>server.on</a:t>
            </a:r>
            <a:r>
              <a:rPr lang="en-US" sz="2000" dirty="0"/>
              <a:t>('connection', </a:t>
            </a:r>
            <a:r>
              <a:rPr lang="en-US" sz="2000" dirty="0" err="1"/>
              <a:t>onConnected</a:t>
            </a:r>
            <a:r>
              <a:rPr lang="en-US" sz="2000" dirty="0"/>
              <a:t>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same as above.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note that calling any of these </a:t>
            </a:r>
            <a:r>
              <a:rPr lang="en-US" sz="2000" dirty="0" err="1" smtClean="0">
                <a:solidFill>
                  <a:srgbClr val="00B050"/>
                </a:solidFill>
              </a:rPr>
              <a:t>funcs</a:t>
            </a:r>
            <a:r>
              <a:rPr lang="en-US" sz="2000" dirty="0" smtClean="0">
                <a:solidFill>
                  <a:srgbClr val="00B050"/>
                </a:solidFill>
              </a:rPr>
              <a:t> more than once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will cause multiple same listeners</a:t>
            </a:r>
          </a:p>
          <a:p>
            <a:pPr>
              <a:buNone/>
            </a:pPr>
            <a:r>
              <a:rPr lang="en-US" sz="2000" dirty="0" smtClean="0"/>
              <a:t>server.</a:t>
            </a:r>
            <a:r>
              <a:rPr lang="en-US" sz="2000" dirty="0"/>
              <a:t> </a:t>
            </a:r>
            <a:r>
              <a:rPr lang="en-US" sz="2000" dirty="0" err="1" smtClean="0"/>
              <a:t>addListener</a:t>
            </a:r>
            <a:r>
              <a:rPr lang="en-US" sz="2000" dirty="0" smtClean="0"/>
              <a:t>(</a:t>
            </a:r>
            <a:r>
              <a:rPr lang="en-US" sz="2000" dirty="0"/>
              <a:t>'connection', </a:t>
            </a:r>
            <a:r>
              <a:rPr lang="en-US" sz="2000" dirty="0" err="1"/>
              <a:t>onConnected</a:t>
            </a: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Listening on Events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adds </a:t>
            </a:r>
            <a:r>
              <a:rPr lang="en-US" sz="2000" dirty="0">
                <a:solidFill>
                  <a:schemeClr val="accent1"/>
                </a:solidFill>
              </a:rPr>
              <a:t>a </a:t>
            </a:r>
            <a:r>
              <a:rPr lang="en-US" sz="2000" b="1" dirty="0">
                <a:solidFill>
                  <a:schemeClr val="accent1"/>
                </a:solidFill>
              </a:rPr>
              <a:t>one time</a:t>
            </a:r>
            <a:r>
              <a:rPr lang="en-US" sz="2000" dirty="0">
                <a:solidFill>
                  <a:schemeClr val="accent1"/>
                </a:solidFill>
              </a:rPr>
              <a:t> listener for the event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000" dirty="0" err="1" smtClean="0"/>
              <a:t>emitter.once</a:t>
            </a:r>
            <a:r>
              <a:rPr lang="en-US" sz="2000" dirty="0" smtClean="0"/>
              <a:t>(event</a:t>
            </a:r>
            <a:r>
              <a:rPr lang="en-US" sz="2000" dirty="0"/>
              <a:t>, listener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remove one instance of a listener from the listeners array</a:t>
            </a:r>
          </a:p>
          <a:p>
            <a:pPr>
              <a:buNone/>
            </a:pPr>
            <a:r>
              <a:rPr lang="en-US" sz="2000" dirty="0" err="1" smtClean="0"/>
              <a:t>emitter.removeListener</a:t>
            </a:r>
            <a:r>
              <a:rPr lang="en-US" sz="2000" dirty="0" smtClean="0"/>
              <a:t>(event, listener)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removes </a:t>
            </a:r>
            <a:r>
              <a:rPr lang="en-US" sz="2000" dirty="0">
                <a:solidFill>
                  <a:schemeClr val="accent1"/>
                </a:solidFill>
              </a:rPr>
              <a:t>all </a:t>
            </a:r>
            <a:r>
              <a:rPr lang="en-US" sz="2000" dirty="0" smtClean="0">
                <a:solidFill>
                  <a:schemeClr val="accent1"/>
                </a:solidFill>
              </a:rPr>
              <a:t>listeners [or </a:t>
            </a:r>
            <a:r>
              <a:rPr lang="en-US" sz="2000" dirty="0">
                <a:solidFill>
                  <a:schemeClr val="accent1"/>
                </a:solidFill>
              </a:rPr>
              <a:t>those of the specified </a:t>
            </a:r>
            <a:r>
              <a:rPr lang="en-US" sz="2000" dirty="0" smtClean="0">
                <a:solidFill>
                  <a:schemeClr val="accent1"/>
                </a:solidFill>
              </a:rPr>
              <a:t>event]</a:t>
            </a:r>
          </a:p>
          <a:p>
            <a:pPr>
              <a:buNone/>
            </a:pPr>
            <a:r>
              <a:rPr lang="en-US" sz="2000" dirty="0"/>
              <a:t>emitter.removeAllListeners([event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Error Delivery Methods - Jungle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51309"/>
            <a:ext cx="7931224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cs typeface="+mn-cs"/>
              </a:rPr>
              <a:t>Pass</a:t>
            </a:r>
            <a:r>
              <a:rPr lang="en-US" sz="2800" dirty="0" smtClean="0">
                <a:cs typeface="+mn-cs"/>
              </a:rPr>
              <a:t> the error to a </a:t>
            </a:r>
            <a:r>
              <a:rPr lang="en-US" sz="2800" b="1" dirty="0" smtClean="0">
                <a:cs typeface="+mn-cs"/>
              </a:rPr>
              <a:t>callback</a:t>
            </a:r>
            <a:r>
              <a:rPr lang="en-US" sz="2800" dirty="0" smtClean="0">
                <a:cs typeface="+mn-cs"/>
              </a:rPr>
              <a:t> - common</a:t>
            </a:r>
            <a:br>
              <a:rPr lang="en-US" sz="2800" dirty="0" smtClean="0">
                <a:cs typeface="+mn-cs"/>
              </a:rPr>
            </a:br>
            <a:r>
              <a:rPr lang="en-US" sz="2000" dirty="0" smtClean="0">
                <a:solidFill>
                  <a:srgbClr val="00B050"/>
                </a:solidFill>
                <a:cs typeface="+mn-cs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</a:rPr>
              <a:t>callback(err, result). only one of err and result is non-null</a:t>
            </a:r>
            <a:r>
              <a:rPr lang="en-US" sz="2400" dirty="0" smtClean="0">
                <a:solidFill>
                  <a:srgbClr val="00B050"/>
                </a:solidFill>
                <a:cs typeface="+mn-cs"/>
              </a:rPr>
              <a:t/>
            </a:r>
            <a:br>
              <a:rPr lang="en-US" sz="2400" dirty="0" smtClean="0">
                <a:solidFill>
                  <a:srgbClr val="00B050"/>
                </a:solidFill>
                <a:cs typeface="+mn-cs"/>
              </a:rPr>
            </a:br>
            <a:r>
              <a:rPr lang="en-US" sz="2400" dirty="0" smtClean="0">
                <a:cs typeface="+mn-cs"/>
              </a:rPr>
              <a:t>callback(new Error('something bad happened'));</a:t>
            </a:r>
            <a:endParaRPr lang="en-US" sz="2800" dirty="0" smtClean="0"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emit</a:t>
            </a:r>
            <a:r>
              <a:rPr lang="en-US" sz="2800" dirty="0" smtClean="0"/>
              <a:t> an "error" event on an </a:t>
            </a:r>
            <a:r>
              <a:rPr lang="en-US" sz="2800" dirty="0" err="1" smtClean="0"/>
              <a:t>EventEmitter</a:t>
            </a:r>
            <a:r>
              <a:rPr lang="en-US" sz="2800" dirty="0"/>
              <a:t> </a:t>
            </a:r>
            <a:r>
              <a:rPr lang="en-US" sz="2800" dirty="0" smtClean="0"/>
              <a:t>- common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throw</a:t>
            </a:r>
            <a:r>
              <a:rPr lang="en-US" sz="2800" dirty="0" smtClean="0"/>
              <a:t> an Error </a:t>
            </a:r>
            <a:r>
              <a:rPr lang="en-US" sz="2800" dirty="0"/>
              <a:t>object </a:t>
            </a:r>
            <a:r>
              <a:rPr lang="en-US" sz="2800" dirty="0" smtClean="0"/>
              <a:t>– less common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throw new Error('something bad happened');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throw</a:t>
            </a:r>
            <a:r>
              <a:rPr lang="en-US" sz="2800" dirty="0" smtClean="0"/>
              <a:t> something else (string) – bad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5229200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As you can see error handling in Node is still a bit of a jungle… 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Process Wide Exception Handling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listen to events on the global process variable</a:t>
            </a:r>
          </a:p>
          <a:p>
            <a:pPr>
              <a:buNone/>
            </a:pPr>
            <a:r>
              <a:rPr lang="en-US" sz="2000" dirty="0" err="1" smtClean="0"/>
              <a:t>process.on</a:t>
            </a:r>
            <a:r>
              <a:rPr lang="en-US" sz="2000" dirty="0"/>
              <a:t>('</a:t>
            </a:r>
            <a:r>
              <a:rPr lang="en-US" sz="2000" dirty="0" err="1"/>
              <a:t>uncaughtException</a:t>
            </a:r>
            <a:r>
              <a:rPr lang="en-US" sz="2000" dirty="0"/>
              <a:t>', function(err</a:t>
            </a: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console.log('Threw Exception: ', err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console.log(</a:t>
            </a:r>
            <a:r>
              <a:rPr lang="en-US" sz="2000" dirty="0"/>
              <a:t>'</a:t>
            </a:r>
            <a:r>
              <a:rPr lang="en-US" sz="2000" dirty="0" smtClean="0"/>
              <a:t>Stack Trace: ‘, </a:t>
            </a:r>
            <a:r>
              <a:rPr lang="en-US" sz="2000" dirty="0" err="1" smtClean="0"/>
              <a:t>err.stack</a:t>
            </a:r>
            <a:r>
              <a:rPr lang="en-US" sz="2000" dirty="0" smtClean="0"/>
              <a:t>);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b="1" dirty="0" smtClean="0"/>
              <a:t>Discouraged</a:t>
            </a:r>
            <a:r>
              <a:rPr lang="en-US" sz="2000" dirty="0" smtClean="0"/>
              <a:t>. Use proper in-place error handling instead</a:t>
            </a:r>
          </a:p>
          <a:p>
            <a:r>
              <a:rPr lang="en-US" sz="2000" dirty="0" smtClean="0"/>
              <a:t>After it’s emitted Node would either crash or be in unknown state</a:t>
            </a:r>
          </a:p>
          <a:p>
            <a:r>
              <a:rPr lang="en-US" sz="2000" dirty="0" smtClean="0"/>
              <a:t>So don’t use it, but if you do then </a:t>
            </a:r>
            <a:r>
              <a:rPr lang="en-US" sz="2000" b="1" dirty="0" smtClean="0"/>
              <a:t>restart </a:t>
            </a:r>
            <a:r>
              <a:rPr lang="en-US" sz="2000" b="1" dirty="0"/>
              <a:t>your </a:t>
            </a:r>
            <a:r>
              <a:rPr lang="en-US" sz="2000" b="1" dirty="0" smtClean="0"/>
              <a:t>application!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modules such as forever can be used to restart node gracefully when </a:t>
            </a:r>
            <a:r>
              <a:rPr lang="en-US" sz="2000" dirty="0" err="1"/>
              <a:t>uncaughtException</a:t>
            </a:r>
            <a:r>
              <a:rPr lang="en-US" sz="2000" dirty="0"/>
              <a:t> is </a:t>
            </a:r>
            <a:r>
              <a:rPr lang="en-US" sz="2000" dirty="0" smtClean="0"/>
              <a:t>emitted</a:t>
            </a:r>
            <a:endParaRPr lang="en-US" sz="2000" b="1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Domain Wide Exception Handling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Domains are a new </a:t>
            </a:r>
            <a:r>
              <a:rPr lang="en-US" sz="2800" dirty="0"/>
              <a:t>Node </a:t>
            </a:r>
            <a:r>
              <a:rPr lang="en-US" sz="2800" dirty="0" smtClean="0"/>
              <a:t>module</a:t>
            </a:r>
          </a:p>
          <a:p>
            <a:r>
              <a:rPr lang="en-US" sz="2800" u="sng" dirty="0" smtClean="0"/>
              <a:t>Still </a:t>
            </a:r>
            <a:r>
              <a:rPr lang="en-US" sz="2800" u="sng" dirty="0"/>
              <a:t>unstable</a:t>
            </a:r>
          </a:p>
          <a:p>
            <a:r>
              <a:rPr lang="en-US" sz="2800" dirty="0" smtClean="0"/>
              <a:t>Provide a way </a:t>
            </a:r>
            <a:r>
              <a:rPr lang="en-US" sz="2800" dirty="0"/>
              <a:t>to handle multiple different IO operations as </a:t>
            </a:r>
            <a:r>
              <a:rPr lang="en-US" sz="2800" dirty="0" smtClean="0"/>
              <a:t>a single group</a:t>
            </a:r>
          </a:p>
          <a:p>
            <a:endParaRPr lang="en-US" sz="1700" b="1" dirty="0"/>
          </a:p>
          <a:p>
            <a:pPr lvl="2">
              <a:buNone/>
            </a:pPr>
            <a:r>
              <a:rPr lang="en-US" sz="1800" dirty="0" err="1"/>
              <a:t>var</a:t>
            </a:r>
            <a:r>
              <a:rPr lang="en-US" sz="1800" dirty="0"/>
              <a:t> domain = require('domain').create();</a:t>
            </a:r>
          </a:p>
          <a:p>
            <a:pPr lvl="2">
              <a:buNone/>
            </a:pPr>
            <a:r>
              <a:rPr lang="en-US" sz="1800" dirty="0" err="1"/>
              <a:t>domain.on</a:t>
            </a:r>
            <a:r>
              <a:rPr lang="en-US" sz="1800" dirty="0"/>
              <a:t>('error', function(err){</a:t>
            </a:r>
          </a:p>
          <a:p>
            <a:pPr lvl="2">
              <a:buNone/>
            </a:pPr>
            <a:r>
              <a:rPr lang="en-US" sz="1800" dirty="0"/>
              <a:t>    console.log(err);</a:t>
            </a:r>
          </a:p>
          <a:p>
            <a:pPr lvl="2">
              <a:buNone/>
            </a:pPr>
            <a:r>
              <a:rPr lang="en-US" sz="1800" dirty="0"/>
              <a:t>});</a:t>
            </a:r>
          </a:p>
          <a:p>
            <a:pPr lvl="2">
              <a:buNone/>
            </a:pPr>
            <a:r>
              <a:rPr lang="en-US" sz="1800" dirty="0"/>
              <a:t> </a:t>
            </a:r>
          </a:p>
          <a:p>
            <a:pPr lvl="2">
              <a:buNone/>
            </a:pPr>
            <a:r>
              <a:rPr lang="en-US" sz="1800" dirty="0" err="1"/>
              <a:t>domain.run</a:t>
            </a:r>
            <a:r>
              <a:rPr lang="en-US" sz="1800" dirty="0"/>
              <a:t>(function</a:t>
            </a:r>
            <a:r>
              <a:rPr lang="en-US" sz="1800" dirty="0" smtClean="0"/>
              <a:t>() {</a:t>
            </a:r>
            <a:endParaRPr lang="en-US" sz="1800" dirty="0"/>
          </a:p>
          <a:p>
            <a:pPr lvl="2">
              <a:buNone/>
            </a:pPr>
            <a:r>
              <a:rPr lang="en-US" sz="1800" dirty="0"/>
              <a:t>    throw new Error('</a:t>
            </a:r>
            <a:r>
              <a:rPr lang="en-US" sz="1800" dirty="0" err="1"/>
              <a:t>thwump</a:t>
            </a:r>
            <a:r>
              <a:rPr lang="en-US" sz="1800" dirty="0" smtClean="0"/>
              <a:t>'); </a:t>
            </a:r>
            <a:r>
              <a:rPr lang="en-US" sz="1800" dirty="0" smtClean="0">
                <a:solidFill>
                  <a:schemeClr val="accent1"/>
                </a:solidFill>
              </a:rPr>
              <a:t>// anything thrown here caught above</a:t>
            </a:r>
            <a:endParaRPr lang="en-US" sz="1800" dirty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800" dirty="0"/>
              <a:t>});</a:t>
            </a: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Exception Handling with Try/Catch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Word of caution</a:t>
            </a:r>
          </a:p>
          <a:p>
            <a:r>
              <a:rPr lang="en-US" sz="2800" dirty="0" smtClean="0"/>
              <a:t>Only works with </a:t>
            </a:r>
            <a:r>
              <a:rPr lang="en-US" sz="2800" dirty="0"/>
              <a:t>s</a:t>
            </a:r>
            <a:r>
              <a:rPr lang="en-US" sz="2800" dirty="0" smtClean="0"/>
              <a:t>ynchronous code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dirty="0"/>
              <a:t>try {</a:t>
            </a:r>
          </a:p>
          <a:p>
            <a:pPr>
              <a:buNone/>
            </a:pPr>
            <a:r>
              <a:rPr lang="en-US" sz="2800" dirty="0" smtClean="0"/>
              <a:t>	throw </a:t>
            </a:r>
            <a:r>
              <a:rPr lang="en-US" sz="2800" dirty="0"/>
              <a:t>new Error('thwump');</a:t>
            </a:r>
          </a:p>
          <a:p>
            <a:pPr>
              <a:buNone/>
            </a:pPr>
            <a:r>
              <a:rPr lang="en-US" sz="2800" dirty="0"/>
              <a:t>} catch (e) {</a:t>
            </a:r>
          </a:p>
          <a:p>
            <a:pPr>
              <a:buNone/>
            </a:pPr>
            <a:r>
              <a:rPr lang="en-US" sz="2800" dirty="0" smtClean="0"/>
              <a:t>	console.log(e</a:t>
            </a:r>
            <a:r>
              <a:rPr lang="en-US" sz="2800" dirty="0"/>
              <a:t>);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Debugging [node-inspector]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Node </a:t>
            </a:r>
            <a:r>
              <a:rPr lang="en-US" sz="2800" dirty="0" smtClean="0"/>
              <a:t>Inspector: a </a:t>
            </a:r>
            <a:r>
              <a:rPr lang="en-US" sz="2800" dirty="0"/>
              <a:t>debugger interface for Node.js </a:t>
            </a:r>
            <a:r>
              <a:rPr lang="en-US" sz="2800" dirty="0" smtClean="0"/>
              <a:t>apps that </a:t>
            </a:r>
            <a:r>
              <a:rPr lang="en-US" sz="2800" dirty="0"/>
              <a:t>uses the Blink Developer Tools (formerly WebKit Web Inspector</a:t>
            </a:r>
            <a:r>
              <a:rPr lang="en-US" sz="2800" dirty="0" smtClean="0"/>
              <a:t>)</a:t>
            </a:r>
          </a:p>
          <a:p>
            <a:endParaRPr lang="en-US" sz="1200" dirty="0" smtClean="0"/>
          </a:p>
          <a:p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install -g </a:t>
            </a:r>
            <a:r>
              <a:rPr lang="en-US" sz="2000" dirty="0" smtClean="0"/>
              <a:t>node-inspector</a:t>
            </a:r>
          </a:p>
          <a:p>
            <a:r>
              <a:rPr lang="en-US" sz="2000" dirty="0"/>
              <a:t>node-inspector </a:t>
            </a:r>
            <a:r>
              <a:rPr lang="en-US" sz="2000" dirty="0" smtClean="0"/>
              <a:t>&amp; </a:t>
            </a:r>
            <a:r>
              <a:rPr lang="en-US" sz="2000" dirty="0" smtClean="0">
                <a:solidFill>
                  <a:schemeClr val="accent1"/>
                </a:solidFill>
              </a:rPr>
              <a:t>// run in </a:t>
            </a:r>
            <a:r>
              <a:rPr lang="en-US" sz="2000" dirty="0" err="1" smtClean="0">
                <a:solidFill>
                  <a:schemeClr val="accent1"/>
                </a:solidFill>
              </a:rPr>
              <a:t>bg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 smtClean="0"/>
              <a:t>node </a:t>
            </a:r>
            <a:r>
              <a:rPr lang="en-US" sz="2000" dirty="0"/>
              <a:t>--debug </a:t>
            </a:r>
            <a:r>
              <a:rPr lang="en-US" sz="2000" dirty="0" smtClean="0"/>
              <a:t>app.js </a:t>
            </a:r>
            <a:r>
              <a:rPr lang="en-US" sz="2000" dirty="0" smtClean="0">
                <a:solidFill>
                  <a:schemeClr val="accent1"/>
                </a:solidFill>
              </a:rPr>
              <a:t>// or --debug-</a:t>
            </a:r>
            <a:r>
              <a:rPr lang="en-US" sz="2000" dirty="0" err="1" smtClean="0">
                <a:solidFill>
                  <a:schemeClr val="accent1"/>
                </a:solidFill>
              </a:rPr>
              <a:t>brk</a:t>
            </a:r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/>
              <a:t>http</a:t>
            </a:r>
            <a:r>
              <a:rPr lang="en-US" sz="2000" dirty="0"/>
              <a:t>://178.62.63.118:8080/debug?port=5858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87624" y="47971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Browser</a:t>
            </a:r>
            <a:endParaRPr lang="he-IL" sz="2400" dirty="0"/>
          </a:p>
        </p:txBody>
      </p:sp>
      <p:sp>
        <p:nvSpPr>
          <p:cNvPr id="7" name="Rectangle 6"/>
          <p:cNvSpPr/>
          <p:nvPr/>
        </p:nvSpPr>
        <p:spPr>
          <a:xfrm>
            <a:off x="3851920" y="47971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Node Inspector</a:t>
            </a:r>
            <a:endParaRPr lang="he-IL" sz="2400" dirty="0"/>
          </a:p>
        </p:txBody>
      </p:sp>
      <p:sp>
        <p:nvSpPr>
          <p:cNvPr id="8" name="Rectangle 7"/>
          <p:cNvSpPr/>
          <p:nvPr/>
        </p:nvSpPr>
        <p:spPr>
          <a:xfrm>
            <a:off x="6516216" y="4797152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Your App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508104" y="4941168"/>
            <a:ext cx="864096" cy="504056"/>
            <a:chOff x="5508104" y="4797152"/>
            <a:chExt cx="864096" cy="504056"/>
          </a:xfrm>
        </p:grpSpPr>
        <p:sp>
          <p:nvSpPr>
            <p:cNvPr id="13" name="Left-Right Arrow 12"/>
            <p:cNvSpPr/>
            <p:nvPr/>
          </p:nvSpPr>
          <p:spPr>
            <a:xfrm>
              <a:off x="5508104" y="4797152"/>
              <a:ext cx="864096" cy="50405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7449" y="4869160"/>
              <a:ext cx="65274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5858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2843808" y="4941168"/>
            <a:ext cx="864096" cy="504056"/>
            <a:chOff x="5508104" y="4797152"/>
            <a:chExt cx="864096" cy="504056"/>
          </a:xfrm>
        </p:grpSpPr>
        <p:sp>
          <p:nvSpPr>
            <p:cNvPr id="19" name="Left-Right Arrow 18"/>
            <p:cNvSpPr/>
            <p:nvPr/>
          </p:nvSpPr>
          <p:spPr>
            <a:xfrm>
              <a:off x="5508104" y="4797152"/>
              <a:ext cx="864096" cy="50405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7449" y="4869160"/>
              <a:ext cx="65274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8080</a:t>
              </a:r>
              <a:endParaRPr lang="he-I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Setting up node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cloud account (</a:t>
            </a:r>
            <a:r>
              <a:rPr lang="en-US" dirty="0" err="1" smtClean="0"/>
              <a:t>DigitalOcean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Spin an instance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Login via </a:t>
            </a:r>
            <a:r>
              <a:rPr lang="en-US" i="1" dirty="0" err="1" smtClean="0">
                <a:hlinkClick r:id="rId3"/>
              </a:rPr>
              <a:t>serveraudit</a:t>
            </a:r>
            <a:endParaRPr lang="en-US" i="1" dirty="0" smtClean="0"/>
          </a:p>
          <a:p>
            <a:r>
              <a:rPr lang="en-US" dirty="0" smtClean="0"/>
              <a:t>Install node &amp;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 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npm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Debugging – </a:t>
            </a:r>
            <a:r>
              <a:rPr lang="en-US" dirty="0" err="1" smtClean="0"/>
              <a:t>Webkit</a:t>
            </a:r>
            <a:r>
              <a:rPr lang="en-US" dirty="0" smtClean="0"/>
              <a:t> Inspector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0486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time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Keeping Node Running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err="1">
                <a:solidFill>
                  <a:schemeClr val="accent1"/>
                </a:solidFill>
              </a:rPr>
              <a:t>nohup</a:t>
            </a:r>
            <a:r>
              <a:rPr lang="en-US" dirty="0">
                <a:solidFill>
                  <a:schemeClr val="accent1"/>
                </a:solidFill>
              </a:rPr>
              <a:t> (no hang-up on SSH exit)</a:t>
            </a:r>
          </a:p>
          <a:p>
            <a:pPr>
              <a:buNone/>
            </a:pPr>
            <a:r>
              <a:rPr lang="en-US" b="1" dirty="0" err="1"/>
              <a:t>nohup</a:t>
            </a:r>
            <a:r>
              <a:rPr lang="en-US" b="1" dirty="0"/>
              <a:t> node </a:t>
            </a:r>
            <a:r>
              <a:rPr lang="en-US" dirty="0"/>
              <a:t>app.js &amp;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forever (but what happens after reboot?)</a:t>
            </a:r>
          </a:p>
          <a:p>
            <a:pPr>
              <a:buNone/>
            </a:pPr>
            <a:r>
              <a:rPr lang="en-US" dirty="0" err="1"/>
              <a:t>npm</a:t>
            </a:r>
            <a:r>
              <a:rPr lang="en-US" dirty="0"/>
              <a:t> install forever –g</a:t>
            </a:r>
          </a:p>
          <a:p>
            <a:pPr>
              <a:buNone/>
            </a:pPr>
            <a:r>
              <a:rPr lang="en-US" b="1" dirty="0"/>
              <a:t>forever start </a:t>
            </a:r>
            <a:r>
              <a:rPr lang="en-US" dirty="0"/>
              <a:t>app.js</a:t>
            </a:r>
          </a:p>
          <a:p>
            <a:pPr>
              <a:buNone/>
            </a:pPr>
            <a:r>
              <a:rPr lang="en-US" b="1" dirty="0"/>
              <a:t>forever stop </a:t>
            </a:r>
            <a:r>
              <a:rPr lang="en-US" dirty="0" smtClean="0"/>
              <a:t>app.js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smtClean="0">
                <a:solidFill>
                  <a:schemeClr val="accent1"/>
                </a:solidFill>
              </a:rPr>
              <a:t>pm2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smtClean="0"/>
              <a:t>pm2 –g</a:t>
            </a:r>
            <a:endParaRPr lang="en-US" dirty="0"/>
          </a:p>
          <a:p>
            <a:pPr>
              <a:buNone/>
            </a:pPr>
            <a:r>
              <a:rPr lang="en-US" b="1" dirty="0" smtClean="0"/>
              <a:t>pm2 start </a:t>
            </a:r>
            <a:r>
              <a:rPr lang="en-US" dirty="0"/>
              <a:t>app.js</a:t>
            </a:r>
          </a:p>
          <a:p>
            <a:pPr>
              <a:buNone/>
            </a:pPr>
            <a:r>
              <a:rPr lang="en-US" b="1" dirty="0" smtClean="0"/>
              <a:t>pm2 stop </a:t>
            </a:r>
            <a:r>
              <a:rPr lang="en-US" dirty="0"/>
              <a:t>app.js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// </a:t>
            </a:r>
            <a:r>
              <a:rPr lang="en-US" dirty="0" err="1">
                <a:solidFill>
                  <a:schemeClr val="accent1"/>
                </a:solidFill>
              </a:rPr>
              <a:t>nodemon</a:t>
            </a:r>
            <a:endParaRPr lang="en-US" dirty="0"/>
          </a:p>
          <a:p>
            <a:pPr>
              <a:buNone/>
            </a:pP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nodemon</a:t>
            </a:r>
            <a:endParaRPr lang="en-US" dirty="0"/>
          </a:p>
          <a:p>
            <a:pPr>
              <a:buNone/>
            </a:pPr>
            <a:r>
              <a:rPr lang="en-US" b="1" dirty="0" err="1"/>
              <a:t>nodemon</a:t>
            </a:r>
            <a:r>
              <a:rPr lang="en-US" b="1" dirty="0"/>
              <a:t> </a:t>
            </a:r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nodemon</a:t>
            </a:r>
            <a:r>
              <a:rPr lang="en-US" dirty="0" smtClean="0"/>
              <a:t> vs. forever / pm2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 speaking:</a:t>
            </a:r>
          </a:p>
          <a:p>
            <a:pPr lvl="1"/>
            <a:r>
              <a:rPr lang="en-US" sz="3200" b="1" dirty="0" err="1" smtClean="0"/>
              <a:t>nodemon</a:t>
            </a:r>
            <a:r>
              <a:rPr lang="en-US" sz="3200" b="1" dirty="0" smtClean="0"/>
              <a:t> </a:t>
            </a:r>
            <a:r>
              <a:rPr lang="en-US" sz="3200" dirty="0" smtClean="0"/>
              <a:t>is for </a:t>
            </a:r>
            <a:r>
              <a:rPr lang="en-US" sz="3200" b="1" dirty="0" smtClean="0"/>
              <a:t>development</a:t>
            </a:r>
          </a:p>
          <a:p>
            <a:pPr lvl="1"/>
            <a:r>
              <a:rPr lang="en-US" sz="3200" b="1" dirty="0" smtClean="0"/>
              <a:t>pm2 and forever </a:t>
            </a:r>
            <a:r>
              <a:rPr lang="en-US" sz="3200" dirty="0" smtClean="0"/>
              <a:t>are for </a:t>
            </a:r>
            <a:r>
              <a:rPr lang="en-US" sz="3200" b="1" dirty="0" smtClean="0"/>
              <a:t>production</a:t>
            </a:r>
          </a:p>
          <a:p>
            <a:pPr lvl="1"/>
            <a:r>
              <a:rPr lang="en-US" sz="3200" b="1" dirty="0" smtClean="0"/>
              <a:t>Recommendation: </a:t>
            </a:r>
            <a:r>
              <a:rPr lang="en-US" sz="3200" dirty="0" smtClean="0"/>
              <a:t>pm2 is better for prod</a:t>
            </a:r>
            <a:endParaRPr lang="en-US" sz="3600" dirty="0"/>
          </a:p>
          <a:p>
            <a:r>
              <a:rPr lang="en-US" sz="3600" dirty="0" smtClean="0"/>
              <a:t>Can we use </a:t>
            </a:r>
            <a:r>
              <a:rPr lang="en-US" sz="3600" dirty="0" err="1" smtClean="0"/>
              <a:t>nodemon</a:t>
            </a:r>
            <a:r>
              <a:rPr lang="en-US" sz="3600" dirty="0" smtClean="0"/>
              <a:t> AND forever?</a:t>
            </a:r>
          </a:p>
          <a:p>
            <a:pPr lvl="1"/>
            <a:r>
              <a:rPr lang="en-US" dirty="0" smtClean="0"/>
              <a:t>If you insist:</a:t>
            </a:r>
          </a:p>
          <a:p>
            <a:pPr lvl="2"/>
            <a:r>
              <a:rPr lang="en-US" b="1" dirty="0"/>
              <a:t>f</a:t>
            </a:r>
            <a:r>
              <a:rPr lang="en-US" b="1" dirty="0" smtClean="0"/>
              <a:t>orever start -c </a:t>
            </a:r>
            <a:r>
              <a:rPr lang="en-US" b="1" dirty="0" err="1" smtClean="0"/>
              <a:t>nodemon</a:t>
            </a:r>
            <a:r>
              <a:rPr lang="en-US" b="1" dirty="0" smtClean="0"/>
              <a:t> myapp.js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Surviving a Reboot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PM2 your life is a breeze</a:t>
            </a:r>
          </a:p>
          <a:p>
            <a:pPr lvl="2">
              <a:buNone/>
            </a:pPr>
            <a:r>
              <a:rPr lang="en-US" sz="3200" b="1" dirty="0" smtClean="0"/>
              <a:t>pm2 start /</a:t>
            </a:r>
            <a:r>
              <a:rPr lang="en-US" sz="3200" b="1" dirty="0" err="1" smtClean="0"/>
              <a:t>var</a:t>
            </a:r>
            <a:r>
              <a:rPr lang="en-US" sz="3200" b="1" dirty="0" smtClean="0"/>
              <a:t>/www/myapp.js</a:t>
            </a:r>
          </a:p>
          <a:p>
            <a:pPr lvl="2">
              <a:buNone/>
            </a:pPr>
            <a:r>
              <a:rPr lang="en-US" sz="3200" b="1" dirty="0" smtClean="0"/>
              <a:t>pm2 startup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To make changes to startup later on do:</a:t>
            </a:r>
          </a:p>
          <a:p>
            <a:pPr lvl="2">
              <a:buNone/>
            </a:pPr>
            <a:r>
              <a:rPr lang="en-US" sz="3200" b="1" dirty="0" smtClean="0"/>
              <a:t>pm2 save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PM2 Monitoring Dashboard (paid service)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/>
              <a:t>pm2 interact </a:t>
            </a:r>
            <a:r>
              <a:rPr lang="en-US" sz="2400" b="1" dirty="0" smtClean="0"/>
              <a:t>08baig37ml513g 7vsu67574ohd3lc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68760"/>
            <a:ext cx="7858997" cy="392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Hair Savers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 or node ???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Ubuntu</a:t>
            </a:r>
            <a:r>
              <a:rPr lang="en-US" dirty="0" smtClean="0"/>
              <a:t> 14 node was renamed to </a:t>
            </a:r>
            <a:r>
              <a:rPr lang="en-US" dirty="0" err="1" smtClean="0"/>
              <a:t>nodejs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create a soft link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ln</a:t>
            </a:r>
            <a:r>
              <a:rPr lang="en-US" dirty="0"/>
              <a:t> -s 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nodejs</a:t>
            </a:r>
            <a:r>
              <a:rPr lang="en-US" dirty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/bin/node</a:t>
            </a:r>
          </a:p>
          <a:p>
            <a:r>
              <a:rPr lang="en-US" dirty="0" smtClean="0"/>
              <a:t>Anti Virus programs might block socket.io</a:t>
            </a:r>
          </a:p>
          <a:p>
            <a:pPr lvl="1"/>
            <a:r>
              <a:rPr lang="en-US" dirty="0" err="1" smtClean="0"/>
              <a:t>Avast</a:t>
            </a:r>
            <a:r>
              <a:rPr lang="en-US" dirty="0" smtClean="0"/>
              <a:t> is notorious, so be aware</a:t>
            </a:r>
          </a:p>
          <a:p>
            <a:r>
              <a:rPr lang="en-US" dirty="0" smtClean="0"/>
              <a:t>node-inspector might not work properly on Windows</a:t>
            </a:r>
          </a:p>
          <a:p>
            <a:pPr lvl="1"/>
            <a:r>
              <a:rPr lang="en-US" dirty="0" smtClean="0"/>
              <a:t>Are you running anti spyware?</a:t>
            </a:r>
          </a:p>
          <a:p>
            <a:pPr lvl="1"/>
            <a:r>
              <a:rPr lang="en-US" dirty="0" smtClean="0"/>
              <a:t>Check your firewall</a:t>
            </a:r>
          </a:p>
          <a:p>
            <a:pPr lvl="1"/>
            <a:r>
              <a:rPr lang="en-US" dirty="0" smtClean="0"/>
              <a:t>Switch to Linux already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CONTROL flow patterns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Series – Run Calls Sequentially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Async</a:t>
            </a:r>
            <a:r>
              <a:rPr lang="en-US" dirty="0">
                <a:solidFill>
                  <a:srgbClr val="00B050"/>
                </a:solidFill>
              </a:rPr>
              <a:t> task </a:t>
            </a:r>
            <a:r>
              <a:rPr lang="en-US" dirty="0" smtClean="0">
                <a:solidFill>
                  <a:srgbClr val="00B050"/>
                </a:solidFill>
              </a:rPr>
              <a:t>(e.g. perform DB query)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async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, callback) {</a:t>
            </a:r>
          </a:p>
          <a:p>
            <a:pPr>
              <a:buNone/>
            </a:pPr>
            <a:r>
              <a:rPr lang="en-US" dirty="0"/>
              <a:t>  console.log('do something with \''+</a:t>
            </a:r>
            <a:r>
              <a:rPr lang="en-US" dirty="0" err="1"/>
              <a:t>arg</a:t>
            </a:r>
            <a:r>
              <a:rPr lang="en-US" dirty="0"/>
              <a:t>+'\', return 1 sec later');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(function() { callback(</a:t>
            </a:r>
            <a:r>
              <a:rPr lang="en-US" dirty="0" err="1"/>
              <a:t>arg</a:t>
            </a:r>
            <a:r>
              <a:rPr lang="en-US" dirty="0"/>
              <a:t> * 2); }, 1000);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Final task (same in all the examples)</a:t>
            </a:r>
          </a:p>
          <a:p>
            <a:pPr>
              <a:buNone/>
            </a:pPr>
            <a:r>
              <a:rPr lang="en-US" dirty="0"/>
              <a:t>function final() { console.log('Done', results);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A simple </a:t>
            </a:r>
            <a:r>
              <a:rPr lang="en-US" dirty="0" err="1">
                <a:solidFill>
                  <a:srgbClr val="00B050"/>
                </a:solidFill>
              </a:rPr>
              <a:t>async</a:t>
            </a:r>
            <a:r>
              <a:rPr lang="en-US" dirty="0">
                <a:solidFill>
                  <a:srgbClr val="00B050"/>
                </a:solidFill>
              </a:rPr>
              <a:t> series: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items = [ 1, 2, 3, 4, 5, 6 ];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results = [];</a:t>
            </a:r>
          </a:p>
          <a:p>
            <a:pPr>
              <a:buNone/>
            </a:pPr>
            <a:r>
              <a:rPr lang="en-US" dirty="0"/>
              <a:t>function series(item) {</a:t>
            </a:r>
          </a:p>
          <a:p>
            <a:pPr>
              <a:buNone/>
            </a:pPr>
            <a:r>
              <a:rPr lang="en-US" dirty="0"/>
              <a:t>  if(item)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async</a:t>
            </a:r>
            <a:r>
              <a:rPr lang="en-US" dirty="0"/>
              <a:t>( item, function(result)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results.push</a:t>
            </a:r>
            <a:r>
              <a:rPr lang="en-US" dirty="0"/>
              <a:t>(result);</a:t>
            </a:r>
          </a:p>
          <a:p>
            <a:pPr>
              <a:buNone/>
            </a:pPr>
            <a:r>
              <a:rPr lang="en-US" dirty="0"/>
              <a:t>      series(</a:t>
            </a:r>
            <a:r>
              <a:rPr lang="en-US" dirty="0" err="1"/>
              <a:t>items.shift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  } else {</a:t>
            </a:r>
          </a:p>
          <a:p>
            <a:pPr>
              <a:buNone/>
            </a:pPr>
            <a:r>
              <a:rPr lang="en-US" dirty="0"/>
              <a:t>    final();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series(</a:t>
            </a:r>
            <a:r>
              <a:rPr lang="en-US" dirty="0" err="1"/>
              <a:t>items.shift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Amature</a:t>
            </a:r>
            <a:r>
              <a:rPr lang="en-US" dirty="0" smtClean="0"/>
              <a:t> Packet Radio Node Package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allegedly naming conflict</a:t>
            </a:r>
          </a:p>
          <a:p>
            <a:r>
              <a:rPr lang="en-US" dirty="0" smtClean="0"/>
              <a:t>On some distributions </a:t>
            </a:r>
            <a:r>
              <a:rPr lang="en-US" b="1" dirty="0" smtClean="0"/>
              <a:t>node</a:t>
            </a:r>
            <a:r>
              <a:rPr lang="en-US" dirty="0" smtClean="0"/>
              <a:t> has been renamed to </a:t>
            </a:r>
            <a:r>
              <a:rPr lang="en-US" b="1" dirty="0" err="1" smtClean="0"/>
              <a:t>nodejs</a:t>
            </a:r>
            <a:endParaRPr lang="en-US" b="1" dirty="0" smtClean="0"/>
          </a:p>
          <a:p>
            <a:r>
              <a:rPr lang="en-US" dirty="0" smtClean="0"/>
              <a:t>We can sort this out by doing: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 -s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nodejs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/bin/node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http://jsfiddle.net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Series - Explanation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take </a:t>
            </a:r>
            <a:r>
              <a:rPr lang="en-US" dirty="0"/>
              <a:t>a set of items and call the series control flow function with the first item. </a:t>
            </a:r>
          </a:p>
          <a:p>
            <a:r>
              <a:rPr lang="en-US" dirty="0"/>
              <a:t>The series launches one async() operation and passes a callback to it. </a:t>
            </a:r>
          </a:p>
          <a:p>
            <a:r>
              <a:rPr lang="en-US" dirty="0"/>
              <a:t>The callback pushes the result into the results array and then calls series with the next item. </a:t>
            </a:r>
          </a:p>
          <a:p>
            <a:r>
              <a:rPr lang="en-US" dirty="0"/>
              <a:t>When the items array is empty, we call the final() function.</a:t>
            </a:r>
            <a:endParaRPr lang="he-IL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Full Parallel – Wait for All To Complete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async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, callback) {</a:t>
            </a:r>
          </a:p>
          <a:p>
            <a:pPr>
              <a:buNone/>
            </a:pPr>
            <a:r>
              <a:rPr lang="en-US" dirty="0"/>
              <a:t>  console.log('do something with \''+</a:t>
            </a:r>
            <a:r>
              <a:rPr lang="en-US" dirty="0" err="1"/>
              <a:t>arg</a:t>
            </a:r>
            <a:r>
              <a:rPr lang="en-US" dirty="0"/>
              <a:t>+'\', return 1 sec later');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(function() { callback(</a:t>
            </a:r>
            <a:r>
              <a:rPr lang="en-US" dirty="0" err="1"/>
              <a:t>arg</a:t>
            </a:r>
            <a:r>
              <a:rPr lang="en-US" dirty="0"/>
              <a:t> * 2); }, 1000);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function final() { console.log('Done', results);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items = [ 1, 2, 3, 4, 5, 6 ];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results = [];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items.forEach</a:t>
            </a:r>
            <a:r>
              <a:rPr lang="en-US" dirty="0"/>
              <a:t>(function(item)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async</a:t>
            </a:r>
            <a:r>
              <a:rPr lang="en-US" dirty="0"/>
              <a:t>(item, function(result){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results.push</a:t>
            </a:r>
            <a:r>
              <a:rPr lang="en-US" dirty="0"/>
              <a:t>(result);</a:t>
            </a:r>
          </a:p>
          <a:p>
            <a:pPr>
              <a:buNone/>
            </a:pPr>
            <a:r>
              <a:rPr lang="en-US" dirty="0"/>
              <a:t>    if(</a:t>
            </a:r>
            <a:r>
              <a:rPr lang="en-US" dirty="0" err="1"/>
              <a:t>results.length</a:t>
            </a:r>
            <a:r>
              <a:rPr lang="en-US" dirty="0"/>
              <a:t> == </a:t>
            </a:r>
            <a:r>
              <a:rPr lang="en-US" dirty="0" err="1"/>
              <a:t>items.length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final();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})</a:t>
            </a:r>
          </a:p>
          <a:p>
            <a:pPr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http://jsfiddle.net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Full Parallel - Explanation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operation for all items immediately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is passed an anonymous function that</a:t>
            </a:r>
          </a:p>
          <a:p>
            <a:pPr lvl="1"/>
            <a:r>
              <a:rPr lang="en-US" dirty="0" smtClean="0"/>
              <a:t>Stores the result</a:t>
            </a:r>
          </a:p>
          <a:p>
            <a:pPr lvl="1"/>
            <a:r>
              <a:rPr lang="en-US" dirty="0" smtClean="0"/>
              <a:t>Checks if we have all results</a:t>
            </a:r>
          </a:p>
          <a:p>
            <a:pPr lvl="1"/>
            <a:r>
              <a:rPr lang="en-US" dirty="0" smtClean="0"/>
              <a:t>If yes </a:t>
            </a:r>
            <a:r>
              <a:rPr lang="en-US" dirty="0" smtClean="0">
                <a:sym typeface="Wingdings" pitchFamily="2" charset="2"/>
              </a:rPr>
              <a:t> call final function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sz="2600" i="1" dirty="0" smtClean="0">
                <a:solidFill>
                  <a:srgbClr val="FF0000"/>
                </a:solidFill>
                <a:sym typeface="Wingdings" pitchFamily="2" charset="2"/>
              </a:rPr>
              <a:t>CAUTION: since we run all I/O ops in parallel we </a:t>
            </a:r>
            <a:r>
              <a:rPr lang="en-US" sz="2600" i="1" dirty="0">
                <a:solidFill>
                  <a:srgbClr val="FF0000"/>
                </a:solidFill>
              </a:rPr>
              <a:t>need to be careful not to exhaust </a:t>
            </a:r>
            <a:r>
              <a:rPr lang="en-US" sz="2600" i="1" dirty="0" smtClean="0">
                <a:solidFill>
                  <a:srgbClr val="FF0000"/>
                </a:solidFill>
              </a:rPr>
              <a:t>the available </a:t>
            </a:r>
            <a:r>
              <a:rPr lang="en-US" sz="2600" i="1" dirty="0">
                <a:solidFill>
                  <a:srgbClr val="FF0000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Limited Parallel – Don’t Exhaust I/O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async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, callback) {</a:t>
            </a:r>
          </a:p>
          <a:p>
            <a:pPr>
              <a:buNone/>
            </a:pPr>
            <a:r>
              <a:rPr lang="en-US" dirty="0"/>
              <a:t>  console.log('do something with \''+</a:t>
            </a:r>
            <a:r>
              <a:rPr lang="en-US" dirty="0" err="1"/>
              <a:t>arg</a:t>
            </a:r>
            <a:r>
              <a:rPr lang="en-US" dirty="0"/>
              <a:t>+'\', return 1 sec later');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(function() { callback(</a:t>
            </a:r>
            <a:r>
              <a:rPr lang="en-US" dirty="0" err="1"/>
              <a:t>arg</a:t>
            </a:r>
            <a:r>
              <a:rPr lang="en-US" dirty="0"/>
              <a:t> * 2); }, 1000);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function final() { console.log('Done', results);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items = [ 1, 2, 3, 4, 5, 6 ];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results = [];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running = 0;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limit = 2;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function launcher() {</a:t>
            </a:r>
          </a:p>
          <a:p>
            <a:pPr>
              <a:buNone/>
            </a:pPr>
            <a:r>
              <a:rPr lang="en-US" dirty="0"/>
              <a:t>  while(running &lt; limit &amp;&amp; </a:t>
            </a:r>
            <a:r>
              <a:rPr lang="en-US" dirty="0" err="1"/>
              <a:t>items.length</a:t>
            </a:r>
            <a:r>
              <a:rPr lang="en-US" dirty="0"/>
              <a:t> &gt; 0)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item = </a:t>
            </a:r>
            <a:r>
              <a:rPr lang="en-US" dirty="0" err="1"/>
              <a:t>items.shift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async</a:t>
            </a:r>
            <a:r>
              <a:rPr lang="en-US" dirty="0"/>
              <a:t>(item, function(result)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results.push</a:t>
            </a:r>
            <a:r>
              <a:rPr lang="en-US" dirty="0"/>
              <a:t>(result);</a:t>
            </a:r>
          </a:p>
          <a:p>
            <a:pPr>
              <a:buNone/>
            </a:pPr>
            <a:r>
              <a:rPr lang="en-US" dirty="0"/>
              <a:t>      running--;</a:t>
            </a:r>
          </a:p>
          <a:p>
            <a:pPr>
              <a:buNone/>
            </a:pPr>
            <a:r>
              <a:rPr lang="en-US" dirty="0"/>
              <a:t>      if(</a:t>
            </a:r>
            <a:r>
              <a:rPr lang="en-US" dirty="0" err="1"/>
              <a:t>items.length</a:t>
            </a:r>
            <a:r>
              <a:rPr lang="en-US" dirty="0"/>
              <a:t> &gt; 0) {</a:t>
            </a:r>
          </a:p>
          <a:p>
            <a:pPr>
              <a:buNone/>
            </a:pPr>
            <a:r>
              <a:rPr lang="en-US" dirty="0"/>
              <a:t>        launcher();</a:t>
            </a:r>
          </a:p>
          <a:p>
            <a:pPr>
              <a:buNone/>
            </a:pPr>
            <a:r>
              <a:rPr lang="en-US" dirty="0"/>
              <a:t>      } else if(running == 0) {</a:t>
            </a:r>
          </a:p>
          <a:p>
            <a:pPr>
              <a:buNone/>
            </a:pPr>
            <a:r>
              <a:rPr lang="en-US" dirty="0"/>
              <a:t>        final();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    });</a:t>
            </a:r>
          </a:p>
          <a:p>
            <a:pPr>
              <a:buNone/>
            </a:pPr>
            <a:r>
              <a:rPr lang="en-US" dirty="0"/>
              <a:t>    running++;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launcher();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action…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http://jsfiddle.net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Limited Parallel - Explanation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start new async() operations until we reach the limit (2</a:t>
            </a:r>
            <a:r>
              <a:rPr lang="en-US" dirty="0" smtClean="0"/>
              <a:t>)</a:t>
            </a:r>
          </a:p>
          <a:p>
            <a:r>
              <a:rPr lang="en-US" dirty="0"/>
              <a:t>Each async() operation gets a </a:t>
            </a:r>
            <a:r>
              <a:rPr lang="en-US" dirty="0" smtClean="0"/>
              <a:t>callback which</a:t>
            </a:r>
          </a:p>
          <a:p>
            <a:pPr lvl="1"/>
            <a:r>
              <a:rPr lang="en-US" dirty="0"/>
              <a:t>stores the </a:t>
            </a:r>
            <a:r>
              <a:rPr lang="en-US" dirty="0" smtClean="0"/>
              <a:t>result</a:t>
            </a:r>
          </a:p>
          <a:p>
            <a:pPr lvl="1"/>
            <a:r>
              <a:rPr lang="en-US" dirty="0" smtClean="0"/>
              <a:t>decrements # of </a:t>
            </a:r>
            <a:r>
              <a:rPr lang="en-US" dirty="0"/>
              <a:t>running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checks </a:t>
            </a:r>
            <a:r>
              <a:rPr lang="en-US" dirty="0"/>
              <a:t>whether there are items left to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If yes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run </a:t>
            </a:r>
            <a:r>
              <a:rPr lang="en-US" dirty="0" err="1"/>
              <a:t>laucher</a:t>
            </a:r>
            <a:r>
              <a:rPr lang="en-US" dirty="0" smtClean="0"/>
              <a:t>() again</a:t>
            </a:r>
          </a:p>
          <a:p>
            <a:r>
              <a:rPr lang="en-US" dirty="0" smtClean="0"/>
              <a:t>If no items to process &amp; current op was last one </a:t>
            </a:r>
            <a:r>
              <a:rPr lang="en-US" dirty="0" smtClean="0">
                <a:sym typeface="Wingdings" pitchFamily="2" charset="2"/>
              </a:rPr>
              <a:t> call final()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What are Promises?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Represents </a:t>
            </a:r>
            <a:r>
              <a:rPr lang="en-US" dirty="0"/>
              <a:t>a proxy for a value </a:t>
            </a:r>
            <a:r>
              <a:rPr lang="en-US" dirty="0" smtClean="0"/>
              <a:t>unknown </a:t>
            </a:r>
            <a:r>
              <a:rPr lang="en-US" dirty="0"/>
              <a:t>when the promise is </a:t>
            </a:r>
            <a:r>
              <a:rPr lang="en-US" dirty="0" smtClean="0"/>
              <a:t>created</a:t>
            </a:r>
          </a:p>
          <a:p>
            <a:r>
              <a:rPr lang="en-US" dirty="0" smtClean="0"/>
              <a:t>Allows writing asynchronous </a:t>
            </a:r>
            <a:r>
              <a:rPr lang="en-US" dirty="0"/>
              <a:t>code in </a:t>
            </a:r>
            <a:r>
              <a:rPr lang="en-US" dirty="0" smtClean="0"/>
              <a:t>more </a:t>
            </a:r>
            <a:r>
              <a:rPr lang="en-US" dirty="0"/>
              <a:t>synchronous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Instead </a:t>
            </a:r>
            <a:r>
              <a:rPr lang="en-US" dirty="0"/>
              <a:t>of the final value, the asynchronous method returns a </a:t>
            </a:r>
            <a:r>
              <a:rPr lang="en-US" dirty="0" smtClean="0"/>
              <a:t>promise</a:t>
            </a:r>
          </a:p>
          <a:p>
            <a:pPr marL="342900" lvl="1" indent="-342900"/>
            <a:r>
              <a:rPr lang="en-US" sz="3200" dirty="0" smtClean="0"/>
              <a:t>Interface</a:t>
            </a:r>
            <a:endParaRPr lang="en-US" dirty="0" smtClean="0"/>
          </a:p>
          <a:p>
            <a:pPr marL="742950" lvl="2" indent="-342900"/>
            <a:r>
              <a:rPr lang="en-US" i="1" dirty="0" smtClean="0"/>
              <a:t>new Promise(function(</a:t>
            </a:r>
            <a:r>
              <a:rPr lang="en-US" i="1" dirty="0" err="1" smtClean="0"/>
              <a:t>resolveHandler</a:t>
            </a:r>
            <a:r>
              <a:rPr lang="en-US" i="1" dirty="0" smtClean="0"/>
              <a:t>, </a:t>
            </a:r>
            <a:r>
              <a:rPr lang="en-US" i="1" dirty="0" err="1" smtClean="0"/>
              <a:t>rejectHandler</a:t>
            </a:r>
            <a:r>
              <a:rPr lang="en-US" i="1" dirty="0" smtClean="0"/>
              <a:t>) </a:t>
            </a:r>
            <a:r>
              <a:rPr lang="en-US" i="1" dirty="0"/>
              <a:t>{ ... </a:t>
            </a:r>
            <a:r>
              <a:rPr lang="en-US" i="1" dirty="0" smtClean="0"/>
              <a:t>});</a:t>
            </a:r>
          </a:p>
          <a:p>
            <a:pPr marL="742950" lvl="2" indent="-342900"/>
            <a:r>
              <a:rPr lang="en-US" dirty="0" smtClean="0"/>
              <a:t>Any of the handlers can be null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REPL – Read </a:t>
            </a:r>
            <a:r>
              <a:rPr lang="en-US" dirty="0" err="1" smtClean="0"/>
              <a:t>Eval</a:t>
            </a:r>
            <a:r>
              <a:rPr lang="en-US" dirty="0" smtClean="0"/>
              <a:t> Print Loop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way </a:t>
            </a:r>
            <a:r>
              <a:rPr lang="en-US" sz="2400" dirty="0"/>
              <a:t>to interactively run JavaScript </a:t>
            </a:r>
            <a:r>
              <a:rPr lang="en-US" sz="2400" dirty="0" smtClean="0"/>
              <a:t>code &amp; see results</a:t>
            </a:r>
            <a:endParaRPr lang="en-US" sz="2400" dirty="0"/>
          </a:p>
          <a:p>
            <a:pPr lvl="1"/>
            <a:r>
              <a:rPr lang="en-US" sz="2000" i="1" dirty="0"/>
              <a:t>Why does it print undefined</a:t>
            </a:r>
            <a:r>
              <a:rPr lang="en-US" sz="2000" i="1" dirty="0" smtClean="0"/>
              <a:t>?</a:t>
            </a:r>
            <a:endParaRPr lang="en-US" sz="20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debugging, testing, or just trying things </a:t>
            </a:r>
            <a:r>
              <a:rPr lang="en-US" sz="2400" dirty="0" smtClean="0"/>
              <a:t>out</a:t>
            </a:r>
          </a:p>
          <a:p>
            <a:r>
              <a:rPr lang="en-US" sz="2400" dirty="0" smtClean="0"/>
              <a:t>Invoking: </a:t>
            </a:r>
            <a:r>
              <a:rPr lang="en-US" sz="2400" b="1" dirty="0" smtClean="0"/>
              <a:t>node </a:t>
            </a:r>
            <a:r>
              <a:rPr lang="en-US" sz="2400" b="1" i="1" dirty="0" smtClean="0"/>
              <a:t>&lt;enter&gt;</a:t>
            </a:r>
          </a:p>
          <a:p>
            <a:r>
              <a:rPr lang="en-US" sz="2400" dirty="0" smtClean="0"/>
              <a:t>Defines a list of built-in libraries</a:t>
            </a:r>
          </a:p>
          <a:p>
            <a:endParaRPr lang="en-US" sz="2400" dirty="0"/>
          </a:p>
          <a:p>
            <a:pPr>
              <a:buNone/>
            </a:pPr>
            <a:r>
              <a:rPr lang="en-US" sz="2000" dirty="0">
                <a:cs typeface="+mn-cs"/>
              </a:rPr>
              <a:t>exports._builtinLibs = ['assert', 'buffer', 'child_process', 'cluster', 'crypto', 'dgram', 'dns', 'events', 'fs', 'http', 'https', 'net', 'os', 'path', 'punycode', 'querystring', 'readline', 'repl', 'string_decoder', 'tls', 'tty', 'url', 'util', 'vm', 'zlib'];</a:t>
            </a: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The Pyramid </a:t>
            </a:r>
            <a:r>
              <a:rPr lang="en-US" dirty="0" err="1" smtClean="0"/>
              <a:t>a.k.a</a:t>
            </a:r>
            <a:r>
              <a:rPr lang="en-US" dirty="0" smtClean="0"/>
              <a:t> Callback Hell *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/>
              <a:t>server.on</a:t>
            </a:r>
            <a:r>
              <a:rPr lang="en-US" dirty="0"/>
              <a:t>('request', function(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//get session information from </a:t>
            </a:r>
            <a:r>
              <a:rPr lang="en-US" dirty="0" err="1">
                <a:solidFill>
                  <a:srgbClr val="00B050"/>
                </a:solidFill>
              </a:rPr>
              <a:t>memcached</a:t>
            </a: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 smtClean="0"/>
              <a:t>memcached.getSession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/>
              <a:t>, function(session) 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3300" dirty="0" smtClean="0">
                <a:solidFill>
                  <a:srgbClr val="00B050"/>
                </a:solidFill>
              </a:rPr>
              <a:t>  </a:t>
            </a:r>
            <a:r>
              <a:rPr lang="en-US" sz="1200" dirty="0" smtClean="0"/>
              <a:t> </a:t>
            </a:r>
            <a:r>
              <a:rPr lang="en-US" sz="2000" dirty="0" smtClean="0"/>
              <a:t> </a:t>
            </a:r>
            <a:r>
              <a:rPr lang="en-US" sz="3300" dirty="0" smtClean="0">
                <a:solidFill>
                  <a:srgbClr val="00B050"/>
                </a:solidFill>
              </a:rPr>
              <a:t>  </a:t>
            </a:r>
            <a:r>
              <a:rPr lang="en-US" sz="3300" dirty="0">
                <a:solidFill>
                  <a:srgbClr val="00B050"/>
                </a:solidFill>
              </a:rPr>
              <a:t>//get information from db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/>
              <a:t>db.get</a:t>
            </a:r>
            <a:r>
              <a:rPr lang="en-US" dirty="0"/>
              <a:t>(</a:t>
            </a:r>
            <a:r>
              <a:rPr lang="en-US" dirty="0" err="1"/>
              <a:t>session.user</a:t>
            </a:r>
            <a:r>
              <a:rPr lang="en-US" dirty="0"/>
              <a:t>, function(</a:t>
            </a:r>
            <a:r>
              <a:rPr lang="en-US" dirty="0" err="1"/>
              <a:t>userData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//some other web service call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/>
              <a:t>ws.get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function(</a:t>
            </a:r>
            <a:r>
              <a:rPr lang="en-US" dirty="0" err="1"/>
              <a:t>wsData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//render page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page = </a:t>
            </a:r>
            <a:r>
              <a:rPr lang="en-US" dirty="0" err="1"/>
              <a:t>pageRender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session, 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wsData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      </a:t>
            </a:r>
            <a:r>
              <a:rPr lang="en-US" dirty="0">
                <a:solidFill>
                  <a:srgbClr val="00B050"/>
                </a:solidFill>
              </a:rPr>
              <a:t>//output the response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/>
              <a:t>res.write</a:t>
            </a:r>
            <a:r>
              <a:rPr lang="en-US" dirty="0"/>
              <a:t>(page);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/>
              <a:t>   </a:t>
            </a:r>
            <a:r>
              <a:rPr lang="en-US" dirty="0"/>
              <a:t>});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smtClean="0"/>
              <a:t>});</a:t>
            </a:r>
            <a:endParaRPr lang="en-US" dirty="0"/>
          </a:p>
          <a:p>
            <a:pPr>
              <a:buNone/>
            </a:pPr>
            <a:r>
              <a:rPr lang="en-US" dirty="0"/>
              <a:t>});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4088" y="90872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* one reason to use promises</a:t>
            </a:r>
            <a:endParaRPr lang="he-IL" i="1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Promises Turn This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fs.readFile("file.json", function(err, val) 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b="1" dirty="0"/>
              <a:t>if</a:t>
            </a:r>
            <a:r>
              <a:rPr lang="en-US" dirty="0"/>
              <a:t>( err ) {</a:t>
            </a:r>
          </a:p>
          <a:p>
            <a:pPr fontAlgn="base">
              <a:buNone/>
            </a:pPr>
            <a:r>
              <a:rPr lang="en-US" dirty="0"/>
              <a:t>        console.error("unable to read file");</a:t>
            </a:r>
          </a:p>
          <a:p>
            <a:pPr fontAlgn="base">
              <a:buNone/>
            </a:pPr>
            <a:r>
              <a:rPr lang="en-US" dirty="0"/>
              <a:t>    }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b="1" dirty="0"/>
              <a:t>else</a:t>
            </a:r>
            <a:r>
              <a:rPr lang="en-US" dirty="0"/>
              <a:t> {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b="1" dirty="0"/>
              <a:t>try</a:t>
            </a:r>
            <a:r>
              <a:rPr lang="en-US" dirty="0"/>
              <a:t> {</a:t>
            </a:r>
          </a:p>
          <a:p>
            <a:pPr fontAlgn="base">
              <a:buNone/>
            </a:pPr>
            <a:r>
              <a:rPr lang="en-US" dirty="0"/>
              <a:t>            val </a:t>
            </a:r>
            <a:r>
              <a:rPr lang="en-US" b="1" dirty="0"/>
              <a:t>=</a:t>
            </a:r>
            <a:r>
              <a:rPr lang="en-US" dirty="0"/>
              <a:t> 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B050"/>
                </a:solidFill>
              </a:rPr>
              <a:t>// Q: why can we use try/catch here?</a:t>
            </a:r>
            <a:endParaRPr lang="en-US" dirty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dirty="0"/>
              <a:t>            console.log(val.success);</a:t>
            </a:r>
          </a:p>
          <a:p>
            <a:pPr fontAlgn="base">
              <a:buNone/>
            </a:pPr>
            <a:r>
              <a:rPr lang="en-US" dirty="0"/>
              <a:t>        }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b="1" dirty="0"/>
              <a:t>catch</a:t>
            </a:r>
            <a:r>
              <a:rPr lang="en-US" dirty="0"/>
              <a:t>( e ) {</a:t>
            </a:r>
          </a:p>
          <a:p>
            <a:pPr fontAlgn="base">
              <a:buNone/>
            </a:pPr>
            <a:r>
              <a:rPr lang="en-US" dirty="0"/>
              <a:t>            console.error("invalid json in file");</a:t>
            </a:r>
          </a:p>
          <a:p>
            <a:pPr fontAlgn="base">
              <a:buNone/>
            </a:pPr>
            <a:r>
              <a:rPr lang="en-US" dirty="0"/>
              <a:t>        }</a:t>
            </a:r>
          </a:p>
          <a:p>
            <a:pPr fontAlgn="base">
              <a:buNone/>
            </a:pPr>
            <a:r>
              <a:rPr lang="en-US" dirty="0"/>
              <a:t>   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4088" y="908720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* one reason to use promises</a:t>
            </a:r>
            <a:endParaRPr lang="he-IL" i="1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>
            <a:normAutofit/>
          </a:bodyPr>
          <a:lstStyle/>
          <a:p>
            <a:r>
              <a:rPr lang="en-US" dirty="0" smtClean="0"/>
              <a:t>Into This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/>
              <a:t>var </a:t>
            </a:r>
            <a:r>
              <a:rPr lang="en-US" sz="2000" dirty="0" err="1"/>
              <a:t>fs</a:t>
            </a:r>
            <a:r>
              <a:rPr lang="en-US" sz="2000" dirty="0"/>
              <a:t> = </a:t>
            </a:r>
            <a:r>
              <a:rPr lang="en-US" sz="2000" dirty="0" err="1"/>
              <a:t>Promise.promisifyAll</a:t>
            </a:r>
            <a:r>
              <a:rPr lang="en-US" sz="2000" dirty="0"/>
              <a:t>(require("</a:t>
            </a:r>
            <a:r>
              <a:rPr lang="en-US" sz="2000" dirty="0" err="1"/>
              <a:t>fs</a:t>
            </a:r>
            <a:r>
              <a:rPr lang="en-US" sz="2000" dirty="0" smtClean="0"/>
              <a:t>"));</a:t>
            </a:r>
          </a:p>
          <a:p>
            <a:pPr fontAlgn="base">
              <a:buNone/>
            </a:pPr>
            <a:endParaRPr lang="en-US" sz="2000" dirty="0"/>
          </a:p>
          <a:p>
            <a:pPr fontAlgn="base">
              <a:buNone/>
            </a:pPr>
            <a:r>
              <a:rPr lang="en-US" sz="2000" b="1" dirty="0" err="1" smtClean="0"/>
              <a:t>fs.readFileAsync</a:t>
            </a:r>
            <a:r>
              <a:rPr lang="en-US" sz="2000" b="1" dirty="0"/>
              <a:t>("</a:t>
            </a:r>
            <a:r>
              <a:rPr lang="en-US" sz="2000" dirty="0"/>
              <a:t>file.json").</a:t>
            </a:r>
            <a:r>
              <a:rPr lang="en-US" sz="2000" b="1" dirty="0"/>
              <a:t>then</a:t>
            </a:r>
            <a:r>
              <a:rPr lang="en-US" sz="2000" dirty="0"/>
              <a:t>(JSON.parse).</a:t>
            </a:r>
            <a:r>
              <a:rPr lang="en-US" sz="2000" b="1" dirty="0"/>
              <a:t>then</a:t>
            </a:r>
            <a:r>
              <a:rPr lang="en-US" sz="2000" dirty="0"/>
              <a:t>(function(val) {</a:t>
            </a:r>
          </a:p>
          <a:p>
            <a:pPr fontAlgn="base">
              <a:buNone/>
            </a:pPr>
            <a:r>
              <a:rPr lang="en-US" sz="2000" dirty="0" smtClean="0"/>
              <a:t>	console.log(</a:t>
            </a:r>
            <a:r>
              <a:rPr lang="en-US" sz="2000" dirty="0" err="1" smtClean="0"/>
              <a:t>val.success</a:t>
            </a:r>
            <a:r>
              <a:rPr lang="en-US" sz="2000" dirty="0"/>
              <a:t>);</a:t>
            </a:r>
          </a:p>
          <a:p>
            <a:pPr fontAlgn="base">
              <a:buNone/>
            </a:pPr>
            <a:r>
              <a:rPr lang="en-US" sz="2000" dirty="0"/>
              <a:t>})</a:t>
            </a:r>
          </a:p>
          <a:p>
            <a:pPr fontAlgn="base">
              <a:buNone/>
            </a:pPr>
            <a:r>
              <a:rPr lang="en-US" sz="2000" dirty="0"/>
              <a:t>.</a:t>
            </a:r>
            <a:r>
              <a:rPr lang="en-US" sz="2000" b="1" dirty="0"/>
              <a:t>catch</a:t>
            </a:r>
            <a:r>
              <a:rPr lang="en-US" sz="2000" dirty="0"/>
              <a:t>(SyntaxError, function(e) {</a:t>
            </a:r>
          </a:p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console.error</a:t>
            </a:r>
            <a:r>
              <a:rPr lang="en-US" sz="2000" dirty="0"/>
              <a:t>("invalid json in file");</a:t>
            </a:r>
          </a:p>
          <a:p>
            <a:pPr fontAlgn="base">
              <a:buNone/>
            </a:pPr>
            <a:r>
              <a:rPr lang="en-US" sz="2000" dirty="0"/>
              <a:t>})</a:t>
            </a:r>
          </a:p>
          <a:p>
            <a:pPr fontAlgn="base">
              <a:buNone/>
            </a:pPr>
            <a:r>
              <a:rPr lang="en-US" sz="2000" dirty="0"/>
              <a:t>.</a:t>
            </a:r>
            <a:r>
              <a:rPr lang="en-US" sz="2000" b="1" dirty="0"/>
              <a:t>catch</a:t>
            </a:r>
            <a:r>
              <a:rPr lang="en-US" sz="2000" dirty="0"/>
              <a:t>(function(e){</a:t>
            </a:r>
          </a:p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console.error</a:t>
            </a:r>
            <a:r>
              <a:rPr lang="en-US" sz="2000" dirty="0"/>
              <a:t>("unable to read file")</a:t>
            </a:r>
          </a:p>
          <a:p>
            <a:pPr fontAlgn="base">
              <a:buNone/>
            </a:pPr>
            <a:r>
              <a:rPr lang="en-US" sz="2000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Promise States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24258" name="Picture 2" descr="http://qed.dk/poul-foged/wp-content/uploads/sites/7/promise-tilstand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2838" y="3166094"/>
            <a:ext cx="5205500" cy="16310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37294" y="2276872"/>
            <a:ext cx="118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Settled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Promise States – Cont.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When pending, a promise:</a:t>
            </a:r>
          </a:p>
          <a:p>
            <a:pPr lvl="1" fontAlgn="base"/>
            <a:r>
              <a:rPr lang="en-US" dirty="0"/>
              <a:t>may transition to either the fulfilled or rejected state.</a:t>
            </a:r>
          </a:p>
          <a:p>
            <a:pPr fontAlgn="base"/>
            <a:r>
              <a:rPr lang="en-US" dirty="0"/>
              <a:t>When fulfilled, a promise:</a:t>
            </a:r>
          </a:p>
          <a:p>
            <a:pPr lvl="1" fontAlgn="base"/>
            <a:r>
              <a:rPr lang="en-US" dirty="0"/>
              <a:t>must not transition to any other state.</a:t>
            </a:r>
          </a:p>
          <a:p>
            <a:pPr lvl="1" fontAlgn="base"/>
            <a:r>
              <a:rPr lang="en-US" dirty="0"/>
              <a:t>must have a value, which must not change.</a:t>
            </a:r>
          </a:p>
          <a:p>
            <a:pPr fontAlgn="base"/>
            <a:r>
              <a:rPr lang="en-US" dirty="0"/>
              <a:t>When rejected, a promise:</a:t>
            </a:r>
          </a:p>
          <a:p>
            <a:pPr lvl="1" fontAlgn="base"/>
            <a:r>
              <a:rPr lang="en-US" dirty="0"/>
              <a:t>must not transition to any other state.</a:t>
            </a:r>
          </a:p>
          <a:p>
            <a:pPr lvl="1" fontAlgn="base"/>
            <a:r>
              <a:rPr lang="en-US" dirty="0"/>
              <a:t>must have a reason, which must not change.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Chaining Promises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239618" name="Picture 2" descr="https://mdn.mozillademos.org/files/8633/promi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80195"/>
            <a:ext cx="7629525" cy="282892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 the </a:t>
            </a:r>
            <a:r>
              <a:rPr lang="en-US" dirty="0" err="1" smtClean="0"/>
              <a:t>Promise.then</a:t>
            </a:r>
            <a:r>
              <a:rPr lang="en-US" dirty="0" smtClean="0"/>
              <a:t>() and </a:t>
            </a:r>
            <a:r>
              <a:rPr lang="en-US" dirty="0" err="1" smtClean="0"/>
              <a:t>Promise.catch</a:t>
            </a:r>
            <a:r>
              <a:rPr lang="en-US" dirty="0" smtClean="0"/>
              <a:t>() methods return promises, they can be chained, an operation called </a:t>
            </a:r>
            <a:r>
              <a:rPr lang="en-US" i="1" dirty="0" smtClean="0"/>
              <a:t>composition</a:t>
            </a:r>
            <a:r>
              <a:rPr lang="en-US" dirty="0" smtClean="0"/>
              <a:t>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Promises Libraries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1124744"/>
          <a:ext cx="7272808" cy="4754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74046"/>
                <a:gridCol w="2798762"/>
              </a:tblGrid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Author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Petka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Antonov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Bluebird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Calvin</a:t>
                      </a:r>
                      <a:r>
                        <a:rPr lang="en-US" baseline="0" dirty="0" smtClean="0"/>
                        <a:t> Metcalf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Catiline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baseline="0" dirty="0" smtClean="0"/>
                        <a:t> Foundation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jQuery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Jake Archibald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ES6 Promise </a:t>
                      </a:r>
                      <a:r>
                        <a:rPr lang="en-US" dirty="0" err="1" smtClean="0"/>
                        <a:t>Polyfill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Obvious</a:t>
                      </a:r>
                      <a:r>
                        <a:rPr lang="en-US" baseline="0" dirty="0" smtClean="0"/>
                        <a:t> Corporation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Kew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Calvin</a:t>
                      </a:r>
                      <a:r>
                        <a:rPr lang="en-US" baseline="0" dirty="0" smtClean="0"/>
                        <a:t> Metcalf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lie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RubaXa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MyFederred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hlinkClick r:id="rId3"/>
                        </a:rPr>
                        <a:t>Cho45@lowreal.net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MyPromise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Kris </a:t>
                      </a:r>
                      <a:r>
                        <a:rPr lang="en-US" dirty="0" err="1" smtClean="0"/>
                        <a:t>Kowal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Q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Tilde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RSVP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cujoJS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When</a:t>
                      </a:r>
                      <a:endParaRPr lang="he-IL" dirty="0"/>
                    </a:p>
                  </a:txBody>
                  <a:tcPr/>
                </a:tc>
              </a:tr>
              <a:tr h="348962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Yahoo!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Yui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Picture 2" descr="http://petkaantonov.github.io/bluebird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852936"/>
            <a:ext cx="1461399" cy="1395637"/>
          </a:xfrm>
          <a:prstGeom prst="rect">
            <a:avLst/>
          </a:prstGeom>
          <a:noFill/>
        </p:spPr>
      </p:pic>
      <p:sp>
        <p:nvSpPr>
          <p:cNvPr id="8" name="כותרת 3"/>
          <p:cNvSpPr txBox="1">
            <a:spLocks/>
          </p:cNvSpPr>
          <p:nvPr/>
        </p:nvSpPr>
        <p:spPr>
          <a:xfrm>
            <a:off x="467544" y="2852936"/>
            <a:ext cx="3096344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Bluebird promises</a:t>
            </a:r>
            <a:endParaRPr kumimoji="0" lang="en-US" sz="40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Bluebird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feature rich promises library around</a:t>
            </a:r>
          </a:p>
          <a:p>
            <a:r>
              <a:rPr lang="en-US" dirty="0" smtClean="0"/>
              <a:t>Not just for Node, can also be used in the browser (same as most promise libraries)</a:t>
            </a:r>
          </a:p>
          <a:p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</a:t>
            </a:r>
            <a:r>
              <a:rPr lang="en-US" dirty="0" smtClean="0"/>
              <a:t>bluebird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Promise </a:t>
            </a:r>
            <a:r>
              <a:rPr lang="en-US" dirty="0"/>
              <a:t>= </a:t>
            </a:r>
            <a:r>
              <a:rPr lang="en-US" dirty="0" smtClean="0"/>
              <a:t>require("bluebird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fs</a:t>
            </a:r>
            <a:r>
              <a:rPr lang="en-US" sz="2400" dirty="0"/>
              <a:t> = </a:t>
            </a:r>
            <a:r>
              <a:rPr lang="en-US" sz="2400" dirty="0" err="1"/>
              <a:t>Promise.promisifyAll</a:t>
            </a:r>
            <a:r>
              <a:rPr lang="en-US" sz="2400" dirty="0"/>
              <a:t>(require("</a:t>
            </a:r>
            <a:r>
              <a:rPr lang="en-US" sz="2400" dirty="0" err="1"/>
              <a:t>fs</a:t>
            </a:r>
            <a:r>
              <a:rPr lang="en-US" sz="2400" dirty="0"/>
              <a:t>"));</a:t>
            </a:r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r>
              <a:rPr lang="en-US" sz="2400" dirty="0" err="1"/>
              <a:t>fs</a:t>
            </a:r>
            <a:r>
              <a:rPr lang="en-US" sz="2400" b="1" dirty="0" err="1"/>
              <a:t>.readFileAsync</a:t>
            </a:r>
            <a:r>
              <a:rPr lang="en-US" sz="2400" dirty="0"/>
              <a:t>("</a:t>
            </a:r>
            <a:r>
              <a:rPr lang="en-US" sz="2400" dirty="0" err="1"/>
              <a:t>file.json</a:t>
            </a:r>
            <a:r>
              <a:rPr lang="en-US" sz="2400" dirty="0"/>
              <a:t>").</a:t>
            </a:r>
            <a:r>
              <a:rPr lang="en-US" sz="2400" b="1" dirty="0"/>
              <a:t>then</a:t>
            </a:r>
            <a:r>
              <a:rPr lang="en-US" sz="2400" dirty="0"/>
              <a:t>(</a:t>
            </a:r>
            <a:r>
              <a:rPr lang="en-US" sz="2400" dirty="0" err="1"/>
              <a:t>JSON.parse</a:t>
            </a:r>
            <a:r>
              <a:rPr lang="en-US" sz="2400" dirty="0" smtClean="0"/>
              <a:t>).</a:t>
            </a:r>
            <a:r>
              <a:rPr lang="en-US" sz="2400" b="1" dirty="0" smtClean="0"/>
              <a:t>then</a:t>
            </a:r>
            <a:r>
              <a:rPr lang="en-US" sz="2400" dirty="0" smtClean="0"/>
              <a:t>(function(</a:t>
            </a:r>
            <a:r>
              <a:rPr lang="en-US" sz="2400" dirty="0" err="1" smtClean="0"/>
              <a:t>val</a:t>
            </a:r>
            <a:r>
              <a:rPr lang="en-US" sz="2400" dirty="0"/>
              <a:t>) {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smtClean="0"/>
              <a:t>console.log(</a:t>
            </a:r>
            <a:r>
              <a:rPr lang="en-US" sz="2400" dirty="0" err="1" smtClean="0"/>
              <a:t>val.success</a:t>
            </a:r>
            <a:r>
              <a:rPr lang="en-US" sz="2400" dirty="0"/>
              <a:t>);</a:t>
            </a:r>
          </a:p>
          <a:p>
            <a:pPr fontAlgn="base">
              <a:buNone/>
            </a:pPr>
            <a:r>
              <a:rPr lang="en-US" sz="2400" dirty="0"/>
              <a:t>})</a:t>
            </a:r>
          </a:p>
          <a:p>
            <a:pPr fontAlgn="base">
              <a:buNone/>
            </a:pPr>
            <a:r>
              <a:rPr lang="en-US" sz="2400" dirty="0"/>
              <a:t>.</a:t>
            </a:r>
            <a:r>
              <a:rPr lang="en-US" sz="2400" b="1" dirty="0"/>
              <a:t>catch</a:t>
            </a:r>
            <a:r>
              <a:rPr lang="en-US" sz="2400" dirty="0"/>
              <a:t>(</a:t>
            </a:r>
            <a:r>
              <a:rPr lang="en-US" sz="2400" dirty="0" err="1"/>
              <a:t>SyntaxError</a:t>
            </a:r>
            <a:r>
              <a:rPr lang="en-US" sz="2400" dirty="0"/>
              <a:t>, function(e) {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console.error</a:t>
            </a:r>
            <a:r>
              <a:rPr lang="en-US" sz="2400" dirty="0"/>
              <a:t>("invalid </a:t>
            </a:r>
            <a:r>
              <a:rPr lang="en-US" sz="2400" dirty="0" err="1"/>
              <a:t>json</a:t>
            </a:r>
            <a:r>
              <a:rPr lang="en-US" sz="2400" dirty="0"/>
              <a:t> in file");</a:t>
            </a:r>
          </a:p>
          <a:p>
            <a:pPr fontAlgn="base">
              <a:buNone/>
            </a:pPr>
            <a:r>
              <a:rPr lang="en-US" sz="2400" dirty="0"/>
              <a:t>})</a:t>
            </a:r>
          </a:p>
          <a:p>
            <a:pPr fontAlgn="base">
              <a:buNone/>
            </a:pPr>
            <a:r>
              <a:rPr lang="en-US" sz="2400" dirty="0"/>
              <a:t>.</a:t>
            </a:r>
            <a:r>
              <a:rPr lang="en-US" sz="2400" b="1" dirty="0"/>
              <a:t>catch</a:t>
            </a:r>
            <a:r>
              <a:rPr lang="en-US" sz="2400" dirty="0"/>
              <a:t>(function(e){</a:t>
            </a:r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/>
              <a:t>console.error</a:t>
            </a:r>
            <a:r>
              <a:rPr lang="en-US" sz="2400" dirty="0"/>
              <a:t>("unable to read file")</a:t>
            </a:r>
          </a:p>
          <a:p>
            <a:pPr fontAlgn="base">
              <a:buNone/>
            </a:pPr>
            <a:r>
              <a:rPr lang="en-US" sz="2400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nano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1412875"/>
          <a:ext cx="8147248" cy="33375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73624"/>
                <a:gridCol w="4073624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Operation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nano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Run </a:t>
                      </a:r>
                      <a:r>
                        <a:rPr lang="en-US" dirty="0" err="1" smtClean="0"/>
                        <a:t>nano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-u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Run </a:t>
                      </a:r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in</a:t>
                      </a:r>
                      <a:r>
                        <a:rPr lang="en-US" baseline="0" dirty="0" smtClean="0"/>
                        <a:t> experimental mode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CTRL + 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Delete Line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Middle Mouse Click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Paste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CTRL</a:t>
                      </a:r>
                      <a:r>
                        <a:rPr lang="en-US" baseline="0" dirty="0" smtClean="0"/>
                        <a:t> + 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 (Write Out)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CTRL + 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Exit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ALT + 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Undo</a:t>
                      </a:r>
                      <a:r>
                        <a:rPr lang="en-US" baseline="0" dirty="0" smtClean="0"/>
                        <a:t> (*experiential mode only)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Collections - all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an array, return a promise fulfilled </a:t>
            </a:r>
            <a:r>
              <a:rPr lang="en-US" b="1" dirty="0" smtClean="0"/>
              <a:t>when all items are fulfilled</a:t>
            </a:r>
          </a:p>
          <a:p>
            <a:r>
              <a:rPr lang="en-US" dirty="0"/>
              <a:t>If any promise in the array rejects, the returned promise is rejected with the rejection reason.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sz="2000" dirty="0" err="1"/>
              <a:t>var</a:t>
            </a:r>
            <a:r>
              <a:rPr lang="en-US" sz="2000" dirty="0"/>
              <a:t> files = [];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create an array of promises</a:t>
            </a:r>
          </a:p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100; ++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files.push</a:t>
            </a:r>
            <a:r>
              <a:rPr lang="en-US" sz="2000" dirty="0" smtClean="0"/>
              <a:t>(</a:t>
            </a:r>
            <a:r>
              <a:rPr lang="en-US" sz="2000" b="1" dirty="0" err="1" smtClean="0"/>
              <a:t>fs.writeFileAsync</a:t>
            </a:r>
            <a:r>
              <a:rPr lang="en-US" sz="2000" dirty="0" smtClean="0"/>
              <a:t>("file-" + </a:t>
            </a:r>
            <a:r>
              <a:rPr lang="en-US" sz="2000" dirty="0" err="1" smtClean="0"/>
              <a:t>i</a:t>
            </a:r>
            <a:r>
              <a:rPr lang="en-US" sz="2000" dirty="0" smtClean="0"/>
              <a:t> + ".txt", "", "utf-8")); </a:t>
            </a:r>
            <a:r>
              <a:rPr lang="en-US" sz="2000" dirty="0" smtClean="0">
                <a:solidFill>
                  <a:schemeClr val="accent1"/>
                </a:solidFill>
              </a:rPr>
              <a:t>// notice something weird?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Promise.</a:t>
            </a:r>
            <a:r>
              <a:rPr lang="en-US" sz="2000" b="1" dirty="0" err="1"/>
              <a:t>all</a:t>
            </a:r>
            <a:r>
              <a:rPr lang="en-US" sz="2000" dirty="0"/>
              <a:t>(files).then(function() 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console.log</a:t>
            </a:r>
            <a:r>
              <a:rPr lang="en-US" sz="2000" dirty="0"/>
              <a:t>("all the files were created");</a:t>
            </a:r>
          </a:p>
          <a:p>
            <a:pPr>
              <a:buNone/>
            </a:pPr>
            <a:r>
              <a:rPr lang="en-US" sz="2000" dirty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Collections - some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/>
              <a:t>Initiate a </a:t>
            </a:r>
            <a:r>
              <a:rPr lang="en-US" sz="3400" dirty="0" smtClean="0"/>
              <a:t>race </a:t>
            </a:r>
            <a:r>
              <a:rPr lang="en-US" sz="3400" dirty="0"/>
              <a:t>between multiple </a:t>
            </a:r>
            <a:r>
              <a:rPr lang="en-US" sz="3400" dirty="0" smtClean="0"/>
              <a:t>promises</a:t>
            </a:r>
          </a:p>
          <a:p>
            <a:r>
              <a:rPr lang="en-US" sz="3400" dirty="0"/>
              <a:t>When </a:t>
            </a:r>
            <a:r>
              <a:rPr lang="en-US" sz="3400" i="1" dirty="0"/>
              <a:t>count</a:t>
            </a:r>
            <a:r>
              <a:rPr lang="en-US" sz="3400" dirty="0"/>
              <a:t> amount of promises </a:t>
            </a:r>
            <a:r>
              <a:rPr lang="en-US" sz="3400" dirty="0" smtClean="0"/>
              <a:t>fulfills the </a:t>
            </a:r>
            <a:r>
              <a:rPr lang="en-US" sz="3400" dirty="0"/>
              <a:t>returned promise </a:t>
            </a:r>
            <a:r>
              <a:rPr lang="en-US" sz="3400" dirty="0" smtClean="0"/>
              <a:t>fulfills</a:t>
            </a:r>
          </a:p>
          <a:p>
            <a:r>
              <a:rPr lang="en-US" sz="3400" dirty="0" smtClean="0"/>
              <a:t>Fulfillment value is an array holding the </a:t>
            </a:r>
            <a:r>
              <a:rPr lang="en-US" sz="3400" dirty="0"/>
              <a:t>fulfillment values of the winners in order of </a:t>
            </a:r>
            <a:r>
              <a:rPr lang="en-US" sz="3400" dirty="0" smtClean="0"/>
              <a:t>resolution</a:t>
            </a:r>
          </a:p>
          <a:p>
            <a:endParaRPr lang="en-US" dirty="0"/>
          </a:p>
          <a:p>
            <a:pPr>
              <a:buNone/>
            </a:pPr>
            <a:r>
              <a:rPr lang="en-US" sz="2300" dirty="0" err="1"/>
              <a:t>Promise.</a:t>
            </a:r>
            <a:r>
              <a:rPr lang="en-US" sz="2300" b="1" dirty="0" err="1"/>
              <a:t>some</a:t>
            </a:r>
            <a:r>
              <a:rPr lang="en-US" sz="2300" dirty="0"/>
              <a:t>([</a:t>
            </a:r>
          </a:p>
          <a:p>
            <a:pPr>
              <a:buNone/>
            </a:pPr>
            <a:r>
              <a:rPr lang="en-US" sz="2300" dirty="0"/>
              <a:t>    ping("</a:t>
            </a:r>
            <a:r>
              <a:rPr lang="en-US" sz="2300" dirty="0" smtClean="0"/>
              <a:t>ns1.codebyz.com</a:t>
            </a:r>
            <a:r>
              <a:rPr lang="en-US" sz="2300" dirty="0"/>
              <a:t>"),</a:t>
            </a:r>
          </a:p>
          <a:p>
            <a:pPr>
              <a:buNone/>
            </a:pPr>
            <a:r>
              <a:rPr lang="en-US" sz="2300" dirty="0"/>
              <a:t>    ping("ns2</a:t>
            </a:r>
            <a:r>
              <a:rPr lang="en-US" sz="2300" dirty="0" smtClean="0"/>
              <a:t>.</a:t>
            </a:r>
            <a:r>
              <a:rPr lang="en-US" sz="2300" dirty="0"/>
              <a:t> codebyz</a:t>
            </a:r>
            <a:r>
              <a:rPr lang="en-US" sz="2300" dirty="0" smtClean="0"/>
              <a:t>.com</a:t>
            </a:r>
            <a:r>
              <a:rPr lang="en-US" sz="2300" dirty="0"/>
              <a:t>"),</a:t>
            </a:r>
          </a:p>
          <a:p>
            <a:pPr>
              <a:buNone/>
            </a:pPr>
            <a:r>
              <a:rPr lang="en-US" sz="2300" dirty="0"/>
              <a:t>    ping("ns3</a:t>
            </a:r>
            <a:r>
              <a:rPr lang="en-US" sz="2300" dirty="0" smtClean="0"/>
              <a:t>.</a:t>
            </a:r>
            <a:r>
              <a:rPr lang="en-US" sz="2300" dirty="0"/>
              <a:t> codebyz</a:t>
            </a:r>
            <a:r>
              <a:rPr lang="en-US" sz="2300" dirty="0" smtClean="0"/>
              <a:t>.com</a:t>
            </a:r>
            <a:r>
              <a:rPr lang="en-US" sz="2300" dirty="0"/>
              <a:t>"),</a:t>
            </a:r>
          </a:p>
          <a:p>
            <a:pPr>
              <a:buNone/>
            </a:pPr>
            <a:r>
              <a:rPr lang="en-US" sz="2300" dirty="0"/>
              <a:t>    ping("ns4</a:t>
            </a:r>
            <a:r>
              <a:rPr lang="en-US" sz="2300" dirty="0" smtClean="0"/>
              <a:t>.</a:t>
            </a:r>
            <a:r>
              <a:rPr lang="en-US" sz="2300" dirty="0"/>
              <a:t> codebyz</a:t>
            </a:r>
            <a:r>
              <a:rPr lang="en-US" sz="2300" dirty="0" smtClean="0"/>
              <a:t>.com</a:t>
            </a:r>
            <a:r>
              <a:rPr lang="en-US" sz="2300" dirty="0"/>
              <a:t>")</a:t>
            </a:r>
          </a:p>
          <a:p>
            <a:pPr>
              <a:buNone/>
            </a:pPr>
            <a:r>
              <a:rPr lang="en-US" sz="2300" dirty="0"/>
              <a:t>], </a:t>
            </a:r>
            <a:r>
              <a:rPr lang="en-US" sz="2300" b="1" dirty="0"/>
              <a:t>2</a:t>
            </a:r>
            <a:r>
              <a:rPr lang="en-US" sz="2300" dirty="0" smtClean="0"/>
              <a:t>).then(function(winners) </a:t>
            </a:r>
            <a:r>
              <a:rPr lang="en-US" sz="2300" dirty="0"/>
              <a:t>{</a:t>
            </a:r>
          </a:p>
          <a:p>
            <a:pPr>
              <a:buNone/>
            </a:pPr>
            <a:r>
              <a:rPr lang="en-US" sz="2300" dirty="0"/>
              <a:t>    console.log</a:t>
            </a:r>
            <a:r>
              <a:rPr lang="en-US" sz="2300" dirty="0" smtClean="0"/>
              <a:t>(“winners array is”, winners);</a:t>
            </a:r>
            <a:endParaRPr lang="en-US" sz="2300" dirty="0"/>
          </a:p>
          <a:p>
            <a:pPr>
              <a:buNone/>
            </a:pPr>
            <a:r>
              <a:rPr lang="en-US" sz="2300" dirty="0"/>
              <a:t>});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Collections - any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Like</a:t>
            </a:r>
            <a:r>
              <a:rPr lang="en-US" dirty="0"/>
              <a:t> .some</a:t>
            </a:r>
            <a:r>
              <a:rPr lang="en-US" dirty="0" smtClean="0"/>
              <a:t>() </a:t>
            </a:r>
            <a:r>
              <a:rPr lang="en-US" dirty="0"/>
              <a:t>with </a:t>
            </a:r>
            <a:r>
              <a:rPr lang="en-US" dirty="0" smtClean="0"/>
              <a:t>count = 1</a:t>
            </a:r>
          </a:p>
          <a:p>
            <a:r>
              <a:rPr lang="en-US" dirty="0" smtClean="0"/>
              <a:t>However</a:t>
            </a:r>
            <a:r>
              <a:rPr lang="en-US" dirty="0"/>
              <a:t>, if the promise fulfills, the fulfillment value is not an array </a:t>
            </a:r>
            <a:r>
              <a:rPr lang="en-US" dirty="0" smtClean="0"/>
              <a:t>but </a:t>
            </a:r>
            <a:r>
              <a:rPr lang="en-US" dirty="0"/>
              <a:t>the value 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sz="1900" dirty="0" err="1" smtClean="0"/>
              <a:t>Promise.</a:t>
            </a:r>
            <a:r>
              <a:rPr lang="en-US" sz="1900" b="1" dirty="0" err="1" smtClean="0"/>
              <a:t>any</a:t>
            </a:r>
            <a:r>
              <a:rPr lang="en-US" sz="1900" dirty="0" smtClean="0"/>
              <a:t>([</a:t>
            </a:r>
          </a:p>
          <a:p>
            <a:pPr>
              <a:buNone/>
            </a:pPr>
            <a:r>
              <a:rPr lang="en-US" sz="1900" dirty="0" smtClean="0"/>
              <a:t>    </a:t>
            </a:r>
            <a:r>
              <a:rPr lang="en-US" sz="1900" dirty="0"/>
              <a:t>ping("ns1.codebyz.com"),</a:t>
            </a:r>
          </a:p>
          <a:p>
            <a:pPr>
              <a:buNone/>
            </a:pPr>
            <a:r>
              <a:rPr lang="en-US" sz="1900" dirty="0"/>
              <a:t>    ping("ns2. codebyz.com"),</a:t>
            </a:r>
          </a:p>
          <a:p>
            <a:pPr>
              <a:buNone/>
            </a:pPr>
            <a:r>
              <a:rPr lang="en-US" sz="1900" dirty="0"/>
              <a:t>    ping("ns3. codebyz.com"),</a:t>
            </a:r>
          </a:p>
          <a:p>
            <a:pPr>
              <a:buNone/>
            </a:pPr>
            <a:r>
              <a:rPr lang="en-US" sz="1900" dirty="0"/>
              <a:t>    ping("ns4. codebyz.com")</a:t>
            </a:r>
          </a:p>
          <a:p>
            <a:pPr>
              <a:buNone/>
            </a:pPr>
            <a:r>
              <a:rPr lang="en-US" sz="1900" dirty="0" smtClean="0"/>
              <a:t>]).then(function(winner) </a:t>
            </a:r>
            <a:r>
              <a:rPr lang="en-US" sz="1900" dirty="0"/>
              <a:t>{</a:t>
            </a:r>
          </a:p>
          <a:p>
            <a:pPr>
              <a:buNone/>
            </a:pPr>
            <a:r>
              <a:rPr lang="en-US" sz="1900" dirty="0"/>
              <a:t>    console.log(“</a:t>
            </a:r>
            <a:r>
              <a:rPr lang="en-US" sz="1900" dirty="0" smtClean="0"/>
              <a:t>winner  is</a:t>
            </a:r>
            <a:r>
              <a:rPr lang="en-US" sz="1900" dirty="0"/>
              <a:t>”, </a:t>
            </a:r>
            <a:r>
              <a:rPr lang="en-US" sz="1900" dirty="0" smtClean="0"/>
              <a:t>winner);</a:t>
            </a:r>
            <a:endParaRPr lang="en-US" sz="1900" dirty="0"/>
          </a:p>
          <a:p>
            <a:pPr>
              <a:buNone/>
            </a:pPr>
            <a:r>
              <a:rPr lang="en-US" sz="1900" dirty="0"/>
              <a:t>});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Collections - map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100" dirty="0"/>
              <a:t>Map an </a:t>
            </a:r>
            <a:r>
              <a:rPr lang="en-US" sz="11100" dirty="0" smtClean="0"/>
              <a:t>array with a </a:t>
            </a:r>
            <a:r>
              <a:rPr lang="en-US" sz="11100" dirty="0" err="1" smtClean="0"/>
              <a:t>mapper</a:t>
            </a:r>
            <a:r>
              <a:rPr lang="en-US" sz="11100" dirty="0" smtClean="0"/>
              <a:t> function with signature </a:t>
            </a:r>
            <a:r>
              <a:rPr lang="en-US" sz="11100" dirty="0"/>
              <a:t>(item, index, arrayLength)</a:t>
            </a:r>
            <a:endParaRPr lang="en-US" sz="11100" dirty="0" smtClean="0"/>
          </a:p>
          <a:p>
            <a:endParaRPr lang="en-US" dirty="0" smtClean="0"/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5600" dirty="0" err="1" smtClean="0"/>
              <a:t>var</a:t>
            </a:r>
            <a:r>
              <a:rPr lang="en-US" sz="5600" dirty="0" smtClean="0"/>
              <a:t> </a:t>
            </a:r>
            <a:r>
              <a:rPr lang="en-US" sz="5600" dirty="0" err="1"/>
              <a:t>fileNames</a:t>
            </a:r>
            <a:r>
              <a:rPr lang="en-US" sz="5600" dirty="0"/>
              <a:t> = ["./files/file1.json", "./files/file2.json"];</a:t>
            </a:r>
          </a:p>
          <a:p>
            <a:pPr>
              <a:buNone/>
            </a:pPr>
            <a:endParaRPr lang="en-US" sz="5600" dirty="0"/>
          </a:p>
          <a:p>
            <a:pPr>
              <a:buNone/>
            </a:pPr>
            <a:r>
              <a:rPr lang="en-US" sz="5600" dirty="0"/>
              <a:t>Promise.map(</a:t>
            </a:r>
            <a:r>
              <a:rPr lang="en-US" sz="5600" dirty="0" err="1"/>
              <a:t>fileNames</a:t>
            </a:r>
            <a:r>
              <a:rPr lang="en-US" sz="5600" dirty="0"/>
              <a:t>, function(</a:t>
            </a:r>
            <a:r>
              <a:rPr lang="en-US" sz="5600" dirty="0" err="1"/>
              <a:t>fileName</a:t>
            </a:r>
            <a:r>
              <a:rPr lang="en-US" sz="5600" dirty="0"/>
              <a:t>) {</a:t>
            </a:r>
          </a:p>
          <a:p>
            <a:pPr>
              <a:buNone/>
            </a:pPr>
            <a:r>
              <a:rPr lang="en-US" sz="5600" dirty="0"/>
              <a:t>    return </a:t>
            </a:r>
            <a:r>
              <a:rPr lang="en-US" sz="5600" dirty="0" err="1"/>
              <a:t>fs.readFileAsync</a:t>
            </a:r>
            <a:r>
              <a:rPr lang="en-US" sz="5600" dirty="0"/>
              <a:t>(</a:t>
            </a:r>
            <a:r>
              <a:rPr lang="en-US" sz="5600" dirty="0" err="1"/>
              <a:t>fileName</a:t>
            </a:r>
            <a:r>
              <a:rPr lang="en-US" sz="5600" dirty="0"/>
              <a:t>)</a:t>
            </a:r>
          </a:p>
          <a:p>
            <a:pPr>
              <a:buNone/>
            </a:pPr>
            <a:r>
              <a:rPr lang="en-US" sz="5600" dirty="0"/>
              <a:t>        .then(</a:t>
            </a:r>
            <a:r>
              <a:rPr lang="en-US" sz="5600" dirty="0" err="1"/>
              <a:t>JSON.parse</a:t>
            </a:r>
            <a:r>
              <a:rPr lang="en-US" sz="5600" dirty="0"/>
              <a:t>)</a:t>
            </a:r>
          </a:p>
          <a:p>
            <a:pPr>
              <a:buNone/>
            </a:pPr>
            <a:r>
              <a:rPr lang="en-US" sz="5600" dirty="0"/>
              <a:t>        .catch(</a:t>
            </a:r>
            <a:r>
              <a:rPr lang="en-US" sz="5600" dirty="0" err="1"/>
              <a:t>SyntaxError</a:t>
            </a:r>
            <a:r>
              <a:rPr lang="en-US" sz="5600" dirty="0"/>
              <a:t>, function(e) {</a:t>
            </a:r>
          </a:p>
          <a:p>
            <a:pPr>
              <a:buNone/>
            </a:pPr>
            <a:r>
              <a:rPr lang="en-US" sz="5600" dirty="0"/>
              <a:t>            </a:t>
            </a:r>
            <a:r>
              <a:rPr lang="en-US" sz="5600" dirty="0" err="1"/>
              <a:t>e.fileName</a:t>
            </a:r>
            <a:r>
              <a:rPr lang="en-US" sz="5600" dirty="0"/>
              <a:t> = </a:t>
            </a:r>
            <a:r>
              <a:rPr lang="en-US" sz="5600" dirty="0" err="1"/>
              <a:t>fileName</a:t>
            </a:r>
            <a:r>
              <a:rPr lang="en-US" sz="5600" dirty="0"/>
              <a:t>;</a:t>
            </a:r>
          </a:p>
          <a:p>
            <a:pPr>
              <a:buNone/>
            </a:pPr>
            <a:r>
              <a:rPr lang="en-US" sz="5600" dirty="0"/>
              <a:t>            throw e;</a:t>
            </a:r>
          </a:p>
          <a:p>
            <a:pPr>
              <a:buNone/>
            </a:pPr>
            <a:r>
              <a:rPr lang="en-US" sz="5600" dirty="0"/>
              <a:t>        })</a:t>
            </a:r>
          </a:p>
          <a:p>
            <a:pPr>
              <a:buNone/>
            </a:pPr>
            <a:r>
              <a:rPr lang="en-US" sz="5600" dirty="0" smtClean="0"/>
              <a:t>}, </a:t>
            </a:r>
            <a:r>
              <a:rPr lang="en-US" sz="5600" dirty="0" smtClean="0">
                <a:solidFill>
                  <a:schemeClr val="accent1"/>
                </a:solidFill>
              </a:rPr>
              <a:t>/* {</a:t>
            </a:r>
            <a:r>
              <a:rPr lang="en-US" sz="5600" dirty="0">
                <a:solidFill>
                  <a:schemeClr val="accent1"/>
                </a:solidFill>
              </a:rPr>
              <a:t>concurrency: concurrency} */ </a:t>
            </a:r>
            <a:r>
              <a:rPr lang="en-US" sz="5600" dirty="0"/>
              <a:t>).then(function(</a:t>
            </a:r>
            <a:r>
              <a:rPr lang="en-US" sz="5600" dirty="0" err="1"/>
              <a:t>parsedJSONs</a:t>
            </a:r>
            <a:r>
              <a:rPr lang="en-US" sz="5600" dirty="0"/>
              <a:t>) {</a:t>
            </a:r>
          </a:p>
          <a:p>
            <a:pPr>
              <a:buNone/>
            </a:pPr>
            <a:r>
              <a:rPr lang="en-US" sz="5600" dirty="0"/>
              <a:t>    console.log(</a:t>
            </a:r>
            <a:r>
              <a:rPr lang="en-US" sz="5600" dirty="0" err="1"/>
              <a:t>parsedJSONs</a:t>
            </a:r>
            <a:r>
              <a:rPr lang="en-US" sz="5600" dirty="0"/>
              <a:t>);</a:t>
            </a:r>
          </a:p>
          <a:p>
            <a:pPr>
              <a:buNone/>
            </a:pPr>
            <a:r>
              <a:rPr lang="en-US" sz="5600" dirty="0"/>
              <a:t>}).catch(</a:t>
            </a:r>
            <a:r>
              <a:rPr lang="en-US" sz="5600" dirty="0" err="1"/>
              <a:t>SyntaxError</a:t>
            </a:r>
            <a:r>
              <a:rPr lang="en-US" sz="5600" dirty="0"/>
              <a:t>, function(e) {</a:t>
            </a:r>
          </a:p>
          <a:p>
            <a:pPr>
              <a:buNone/>
            </a:pPr>
            <a:r>
              <a:rPr lang="en-US" sz="5600" dirty="0"/>
              <a:t>   console.log("Invalid JSON in file " + </a:t>
            </a:r>
            <a:r>
              <a:rPr lang="en-US" sz="5600" dirty="0" err="1"/>
              <a:t>e.fileName</a:t>
            </a:r>
            <a:r>
              <a:rPr lang="en-US" sz="5600" dirty="0"/>
              <a:t> + ": " + </a:t>
            </a:r>
            <a:r>
              <a:rPr lang="en-US" sz="5600" dirty="0" err="1"/>
              <a:t>e.message</a:t>
            </a:r>
            <a:r>
              <a:rPr lang="en-US" sz="5600" dirty="0"/>
              <a:t>);</a:t>
            </a:r>
          </a:p>
          <a:p>
            <a:pPr>
              <a:buNone/>
            </a:pPr>
            <a:r>
              <a:rPr lang="en-US" sz="5600" dirty="0"/>
              <a:t>}).error(function (e) {</a:t>
            </a:r>
          </a:p>
          <a:p>
            <a:pPr>
              <a:buNone/>
            </a:pPr>
            <a:r>
              <a:rPr lang="en-US" sz="5600" dirty="0"/>
              <a:t>    </a:t>
            </a:r>
            <a:r>
              <a:rPr lang="en-US" sz="5600" dirty="0" err="1"/>
              <a:t>console.error</a:t>
            </a:r>
            <a:r>
              <a:rPr lang="en-US" sz="5600" dirty="0"/>
              <a:t>("unable to read file, because " + </a:t>
            </a:r>
            <a:r>
              <a:rPr lang="en-US" sz="5600" dirty="0" err="1"/>
              <a:t>e.message</a:t>
            </a:r>
            <a:r>
              <a:rPr lang="en-US" sz="5600" dirty="0"/>
              <a:t>);</a:t>
            </a:r>
          </a:p>
          <a:p>
            <a:pPr>
              <a:buNone/>
            </a:pPr>
            <a:r>
              <a:rPr lang="en-US" sz="5600" dirty="0"/>
              <a:t>});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Promise = require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bluebird"));</a:t>
            </a:r>
          </a:p>
          <a:p>
            <a:pPr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fs</a:t>
            </a:r>
            <a:r>
              <a:rPr lang="en-US" sz="2000" dirty="0" smtClean="0"/>
              <a:t> = </a:t>
            </a:r>
            <a:r>
              <a:rPr lang="en-US" sz="2000" dirty="0" err="1" smtClean="0"/>
              <a:t>Promise.promisifyAll</a:t>
            </a:r>
            <a:r>
              <a:rPr lang="en-US" sz="2000" dirty="0" smtClean="0"/>
              <a:t>(require</a:t>
            </a:r>
            <a:r>
              <a:rPr lang="en-US" sz="2000" dirty="0"/>
              <a:t>("</a:t>
            </a:r>
            <a:r>
              <a:rPr lang="en-US" sz="2000" dirty="0" err="1"/>
              <a:t>fs</a:t>
            </a:r>
            <a:r>
              <a:rPr lang="en-US" sz="2000" dirty="0"/>
              <a:t>"));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fs.readFileAsync</a:t>
            </a:r>
            <a:r>
              <a:rPr lang="en-US" sz="2000" dirty="0"/>
              <a:t>("</a:t>
            </a:r>
            <a:r>
              <a:rPr lang="en-US" sz="2000" dirty="0" err="1"/>
              <a:t>myfile.json</a:t>
            </a:r>
            <a:r>
              <a:rPr lang="en-US" sz="2000" dirty="0"/>
              <a:t>").then(</a:t>
            </a:r>
            <a:r>
              <a:rPr lang="en-US" sz="2000" dirty="0" err="1"/>
              <a:t>JSON.parse</a:t>
            </a:r>
            <a:r>
              <a:rPr lang="en-US" sz="2000" dirty="0"/>
              <a:t>).then(function (</a:t>
            </a:r>
            <a:r>
              <a:rPr lang="en-US" sz="2000" dirty="0" err="1"/>
              <a:t>json</a:t>
            </a:r>
            <a:r>
              <a:rPr lang="en-US" sz="2000" dirty="0"/>
              <a:t>) 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console.log(</a:t>
            </a:r>
            <a:r>
              <a:rPr lang="en-US" sz="2000" dirty="0"/>
              <a:t>"</a:t>
            </a:r>
            <a:r>
              <a:rPr lang="en-US" sz="2000" dirty="0" smtClean="0"/>
              <a:t>success: </a:t>
            </a:r>
            <a:r>
              <a:rPr lang="en-US" sz="2000" dirty="0"/>
              <a:t>%j", </a:t>
            </a:r>
            <a:r>
              <a:rPr lang="en-US" sz="2000" dirty="0" err="1"/>
              <a:t>json</a:t>
            </a:r>
            <a:r>
              <a:rPr lang="en-US" sz="2000" dirty="0" smtClean="0"/>
              <a:t>);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}).catch(</a:t>
            </a:r>
            <a:r>
              <a:rPr lang="en-US" sz="2000" b="1" dirty="0" err="1"/>
              <a:t>SyntaxError</a:t>
            </a:r>
            <a:r>
              <a:rPr lang="en-US" sz="2000" dirty="0"/>
              <a:t>, function (e) {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console.error</a:t>
            </a:r>
            <a:r>
              <a:rPr lang="en-US" sz="2000" dirty="0"/>
              <a:t>("file contains invalid </a:t>
            </a:r>
            <a:r>
              <a:rPr lang="en-US" sz="2000" dirty="0" err="1"/>
              <a:t>json</a:t>
            </a:r>
            <a:r>
              <a:rPr lang="en-US" sz="2000" dirty="0"/>
              <a:t>");</a:t>
            </a:r>
          </a:p>
          <a:p>
            <a:pPr>
              <a:buNone/>
            </a:pPr>
            <a:r>
              <a:rPr lang="en-US" sz="2000" dirty="0"/>
              <a:t>}).catch(</a:t>
            </a:r>
            <a:r>
              <a:rPr lang="en-US" sz="2000" b="1" dirty="0" err="1"/>
              <a:t>Promise.OperationalError</a:t>
            </a:r>
            <a:r>
              <a:rPr lang="en-US" sz="2000" dirty="0"/>
              <a:t>, function (e) {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2000" dirty="0" err="1"/>
              <a:t>console.error</a:t>
            </a:r>
            <a:r>
              <a:rPr lang="en-US" sz="2000" dirty="0"/>
              <a:t>("unable to read file, because: ", </a:t>
            </a:r>
            <a:r>
              <a:rPr lang="en-US" sz="2000" dirty="0" err="1"/>
              <a:t>e.message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Built In Error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3568" y="1988840"/>
          <a:ext cx="7931150" cy="2661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32698"/>
                <a:gridCol w="2498452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Error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Represents an error is an explicit promise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rejection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 opposed to a thrown error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OperationalError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Signals that an operation has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timed out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sed in .timeout()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TimeoutError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Signals that an operation has been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aborted or cancelled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Used by .cancel()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CancellationError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collection of errors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dirty="0" err="1" smtClean="0"/>
                        <a:t>AggregateError</a:t>
                      </a:r>
                      <a:endParaRPr lang="he-IL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5576" y="1124744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Bluebird includes few built-in error types for common usage</a:t>
            </a:r>
            <a:endParaRPr lang="he-IL" sz="2400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OperationalError</a:t>
            </a:r>
            <a:r>
              <a:rPr lang="en-US" dirty="0" smtClean="0"/>
              <a:t> (reject)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100" dirty="0"/>
              <a:t>Since </a:t>
            </a:r>
            <a:r>
              <a:rPr lang="en-US" sz="4100" dirty="0" err="1" smtClean="0"/>
              <a:t>Promise.OperationalError</a:t>
            </a:r>
            <a:r>
              <a:rPr lang="en-US" sz="4100" dirty="0"/>
              <a:t> is </a:t>
            </a:r>
            <a:r>
              <a:rPr lang="en-US" sz="4100" dirty="0" smtClean="0"/>
              <a:t>used very </a:t>
            </a:r>
            <a:r>
              <a:rPr lang="en-US" sz="4100" dirty="0"/>
              <a:t>often, </a:t>
            </a:r>
            <a:r>
              <a:rPr lang="en-US" sz="4100" dirty="0" smtClean="0"/>
              <a:t>a syntactic sugar exists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>
                <a:cs typeface="+mn-cs"/>
              </a:rPr>
              <a:t>.catch(</a:t>
            </a:r>
            <a:r>
              <a:rPr lang="en-US" sz="2800" dirty="0" err="1">
                <a:cs typeface="+mn-cs"/>
              </a:rPr>
              <a:t>Promise.OperationalError</a:t>
            </a:r>
            <a:r>
              <a:rPr lang="en-US" sz="2800" dirty="0">
                <a:cs typeface="+mn-cs"/>
              </a:rPr>
              <a:t>, function (e) {</a:t>
            </a:r>
          </a:p>
          <a:p>
            <a:pPr>
              <a:buNone/>
            </a:pPr>
            <a:r>
              <a:rPr lang="en-US" sz="2800" dirty="0">
                <a:cs typeface="+mn-cs"/>
              </a:rPr>
              <a:t>    </a:t>
            </a:r>
            <a:r>
              <a:rPr lang="en-US" sz="2800" dirty="0" err="1">
                <a:cs typeface="+mn-cs"/>
              </a:rPr>
              <a:t>console.error</a:t>
            </a:r>
            <a:r>
              <a:rPr lang="en-US" sz="2800" dirty="0">
                <a:cs typeface="+mn-cs"/>
              </a:rPr>
              <a:t>("unable to read file, because: ", </a:t>
            </a:r>
            <a:r>
              <a:rPr lang="en-US" sz="2800" dirty="0" err="1">
                <a:cs typeface="+mn-cs"/>
              </a:rPr>
              <a:t>e.message</a:t>
            </a:r>
            <a:r>
              <a:rPr lang="en-US" sz="2800" dirty="0">
                <a:cs typeface="+mn-cs"/>
              </a:rPr>
              <a:t>);</a:t>
            </a:r>
          </a:p>
          <a:p>
            <a:pPr>
              <a:buNone/>
            </a:pPr>
            <a:r>
              <a:rPr lang="en-US" sz="2800" dirty="0" smtClean="0">
                <a:cs typeface="+mn-cs"/>
              </a:rPr>
              <a:t>});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// is the same as the following shorthand version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cs typeface="+mn-cs"/>
              </a:rPr>
              <a:t>.error(function (e) {</a:t>
            </a:r>
          </a:p>
          <a:p>
            <a:pPr>
              <a:buNone/>
            </a:pPr>
            <a:r>
              <a:rPr lang="en-US" sz="2800" dirty="0">
                <a:cs typeface="+mn-cs"/>
              </a:rPr>
              <a:t>    </a:t>
            </a:r>
            <a:r>
              <a:rPr lang="en-US" sz="2800" dirty="0" err="1">
                <a:cs typeface="+mn-cs"/>
              </a:rPr>
              <a:t>console.error</a:t>
            </a:r>
            <a:r>
              <a:rPr lang="en-US" sz="2800" dirty="0">
                <a:cs typeface="+mn-cs"/>
              </a:rPr>
              <a:t>("unable to read file, because: ", </a:t>
            </a:r>
            <a:r>
              <a:rPr lang="en-US" sz="2800" dirty="0" err="1">
                <a:cs typeface="+mn-cs"/>
              </a:rPr>
              <a:t>e.message</a:t>
            </a:r>
            <a:r>
              <a:rPr lang="en-US" sz="2800" dirty="0">
                <a:cs typeface="+mn-cs"/>
              </a:rPr>
              <a:t>);</a:t>
            </a:r>
          </a:p>
          <a:p>
            <a:pPr>
              <a:buNone/>
            </a:pPr>
            <a:r>
              <a:rPr lang="en-US" sz="2800" dirty="0">
                <a:cs typeface="+mn-cs"/>
              </a:rPr>
              <a:t>});</a:t>
            </a:r>
            <a:endParaRPr lang="en-US" sz="2800" dirty="0" smtClean="0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Creating Promises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400" dirty="0"/>
              <a:t>In </a:t>
            </a:r>
            <a:r>
              <a:rPr lang="en-US" sz="7400" dirty="0" smtClean="0"/>
              <a:t>Node it </a:t>
            </a:r>
            <a:r>
              <a:rPr lang="en-US" sz="7400" dirty="0"/>
              <a:t>is </a:t>
            </a:r>
            <a:r>
              <a:rPr lang="en-US" sz="7400" dirty="0" smtClean="0"/>
              <a:t>very unlikely that you will ever </a:t>
            </a:r>
            <a:r>
              <a:rPr lang="en-US" sz="7400" dirty="0"/>
              <a:t>need to create promises </a:t>
            </a:r>
            <a:r>
              <a:rPr lang="en-US" sz="7400" dirty="0" smtClean="0"/>
              <a:t>yourself</a:t>
            </a:r>
          </a:p>
          <a:p>
            <a:r>
              <a:rPr lang="en-US" sz="7400" dirty="0" smtClean="0">
                <a:cs typeface="+mn-cs"/>
              </a:rPr>
              <a:t>This is thanks to </a:t>
            </a:r>
            <a:r>
              <a:rPr lang="en-US" sz="7400" dirty="0" err="1" smtClean="0">
                <a:cs typeface="+mn-cs"/>
              </a:rPr>
              <a:t>Promisification</a:t>
            </a:r>
            <a:r>
              <a:rPr lang="en-US" sz="7400" dirty="0" smtClean="0">
                <a:cs typeface="+mn-cs"/>
              </a:rPr>
              <a:t> (coming up next…)</a:t>
            </a:r>
          </a:p>
          <a:p>
            <a:pPr>
              <a:buNone/>
            </a:pPr>
            <a:endParaRPr lang="en-US" sz="4000" dirty="0" smtClean="0">
              <a:cs typeface="+mn-cs"/>
            </a:endParaRPr>
          </a:p>
          <a:p>
            <a:pPr>
              <a:buNone/>
            </a:pPr>
            <a:endParaRPr lang="en-US" sz="4000" dirty="0">
              <a:cs typeface="+mn-cs"/>
            </a:endParaRPr>
          </a:p>
          <a:p>
            <a:pPr>
              <a:buNone/>
            </a:pPr>
            <a:r>
              <a:rPr lang="en-US" sz="4500" dirty="0" smtClean="0">
                <a:solidFill>
                  <a:schemeClr val="accent1"/>
                </a:solidFill>
                <a:cs typeface="+mn-cs"/>
              </a:rPr>
              <a:t>// but if you do, here is an example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function </a:t>
            </a:r>
            <a:r>
              <a:rPr lang="en-US" sz="4500" dirty="0" err="1">
                <a:cs typeface="+mn-cs"/>
              </a:rPr>
              <a:t>ajaxGetAsync</a:t>
            </a:r>
            <a:r>
              <a:rPr lang="en-US" sz="4500" dirty="0">
                <a:cs typeface="+mn-cs"/>
              </a:rPr>
              <a:t>(</a:t>
            </a:r>
            <a:r>
              <a:rPr lang="en-US" sz="4500" dirty="0" err="1">
                <a:cs typeface="+mn-cs"/>
              </a:rPr>
              <a:t>url</a:t>
            </a:r>
            <a:r>
              <a:rPr lang="en-US" sz="4500" dirty="0">
                <a:cs typeface="+mn-cs"/>
              </a:rPr>
              <a:t>) {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return new Promise(function (resolve, reject) {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    </a:t>
            </a:r>
            <a:r>
              <a:rPr lang="en-US" sz="4500" dirty="0" err="1">
                <a:cs typeface="+mn-cs"/>
              </a:rPr>
              <a:t>var</a:t>
            </a:r>
            <a:r>
              <a:rPr lang="en-US" sz="4500" dirty="0">
                <a:cs typeface="+mn-cs"/>
              </a:rPr>
              <a:t> </a:t>
            </a:r>
            <a:r>
              <a:rPr lang="en-US" sz="4500" dirty="0" err="1">
                <a:cs typeface="+mn-cs"/>
              </a:rPr>
              <a:t>xhr</a:t>
            </a:r>
            <a:r>
              <a:rPr lang="en-US" sz="4500" dirty="0">
                <a:cs typeface="+mn-cs"/>
              </a:rPr>
              <a:t> = new </a:t>
            </a:r>
            <a:r>
              <a:rPr lang="en-US" sz="4500" dirty="0" err="1">
                <a:cs typeface="+mn-cs"/>
              </a:rPr>
              <a:t>XMLHttpRequest</a:t>
            </a:r>
            <a:r>
              <a:rPr lang="en-US" sz="4500" dirty="0">
                <a:cs typeface="+mn-cs"/>
              </a:rPr>
              <a:t>;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    </a:t>
            </a:r>
            <a:r>
              <a:rPr lang="en-US" sz="4500" dirty="0" err="1">
                <a:cs typeface="+mn-cs"/>
              </a:rPr>
              <a:t>xhr.addEventListener</a:t>
            </a:r>
            <a:r>
              <a:rPr lang="en-US" sz="4500" dirty="0">
                <a:cs typeface="+mn-cs"/>
              </a:rPr>
              <a:t>("error", reject);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    </a:t>
            </a:r>
            <a:r>
              <a:rPr lang="en-US" sz="4500" dirty="0" err="1">
                <a:cs typeface="+mn-cs"/>
              </a:rPr>
              <a:t>xhr.addEventListener</a:t>
            </a:r>
            <a:r>
              <a:rPr lang="en-US" sz="4500" dirty="0">
                <a:cs typeface="+mn-cs"/>
              </a:rPr>
              <a:t>("load", resolve);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    </a:t>
            </a:r>
            <a:r>
              <a:rPr lang="en-US" sz="4500" dirty="0" err="1">
                <a:cs typeface="+mn-cs"/>
              </a:rPr>
              <a:t>xhr.open</a:t>
            </a:r>
            <a:r>
              <a:rPr lang="en-US" sz="4500" dirty="0">
                <a:cs typeface="+mn-cs"/>
              </a:rPr>
              <a:t>("GET", </a:t>
            </a:r>
            <a:r>
              <a:rPr lang="en-US" sz="4500" dirty="0" err="1">
                <a:cs typeface="+mn-cs"/>
              </a:rPr>
              <a:t>url</a:t>
            </a:r>
            <a:r>
              <a:rPr lang="en-US" sz="4500" dirty="0">
                <a:cs typeface="+mn-cs"/>
              </a:rPr>
              <a:t>);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    </a:t>
            </a:r>
            <a:r>
              <a:rPr lang="en-US" sz="4500" dirty="0" err="1">
                <a:cs typeface="+mn-cs"/>
              </a:rPr>
              <a:t>xhr.send</a:t>
            </a:r>
            <a:r>
              <a:rPr lang="en-US" sz="4500" dirty="0">
                <a:cs typeface="+mn-cs"/>
              </a:rPr>
              <a:t>(null);</a:t>
            </a:r>
          </a:p>
          <a:p>
            <a:pPr>
              <a:buNone/>
            </a:pPr>
            <a:r>
              <a:rPr lang="en-US" sz="4500" dirty="0">
                <a:cs typeface="+mn-cs"/>
              </a:rPr>
              <a:t>    });</a:t>
            </a:r>
          </a:p>
          <a:p>
            <a:pPr>
              <a:buNone/>
            </a:pPr>
            <a:r>
              <a:rPr lang="en-US" sz="4500" dirty="0" smtClean="0">
                <a:cs typeface="+mn-cs"/>
              </a:rPr>
              <a:t>}</a:t>
            </a:r>
          </a:p>
          <a:p>
            <a:pPr>
              <a:buNone/>
            </a:pPr>
            <a:endParaRPr lang="en-US" sz="4500" dirty="0" smtClean="0">
              <a:cs typeface="+mn-cs"/>
            </a:endParaRPr>
          </a:p>
          <a:p>
            <a:pPr>
              <a:buNone/>
            </a:pPr>
            <a:r>
              <a:rPr lang="en-US" sz="4500" dirty="0" smtClean="0">
                <a:solidFill>
                  <a:schemeClr val="accent1"/>
                </a:solidFill>
                <a:cs typeface="+mn-cs"/>
              </a:rPr>
              <a:t>// and then later on</a:t>
            </a:r>
            <a:endParaRPr lang="en-US" sz="4500" dirty="0">
              <a:solidFill>
                <a:schemeClr val="accent1"/>
              </a:solidFill>
              <a:cs typeface="+mn-cs"/>
            </a:endParaRPr>
          </a:p>
          <a:p>
            <a:pPr>
              <a:buNone/>
            </a:pPr>
            <a:r>
              <a:rPr lang="en-US" sz="4500" dirty="0" err="1" smtClean="0"/>
              <a:t>ajaxGetAsync</a:t>
            </a:r>
            <a:r>
              <a:rPr lang="en-US" sz="4500" dirty="0" smtClean="0"/>
              <a:t>().then(function() { … }); </a:t>
            </a:r>
            <a:r>
              <a:rPr lang="en-US" sz="4500" dirty="0" smtClean="0">
                <a:solidFill>
                  <a:schemeClr val="accent1"/>
                </a:solidFill>
              </a:rPr>
              <a:t>// you know the drill</a:t>
            </a:r>
            <a:endParaRPr lang="en-US" sz="4500" dirty="0" smtClean="0">
              <a:solidFill>
                <a:schemeClr val="accent1"/>
              </a:solidFill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Promisification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Converting a promise-unaware </a:t>
            </a:r>
            <a:r>
              <a:rPr lang="en-US" dirty="0"/>
              <a:t>API </a:t>
            </a:r>
            <a:r>
              <a:rPr lang="en-US" dirty="0" smtClean="0"/>
              <a:t>into a promise-returning API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fs</a:t>
            </a:r>
            <a:r>
              <a:rPr lang="en-US" sz="2000" dirty="0"/>
              <a:t> = require("</a:t>
            </a:r>
            <a:r>
              <a:rPr lang="en-US" sz="2000" dirty="0" err="1"/>
              <a:t>fs</a:t>
            </a:r>
            <a:r>
              <a:rPr lang="en-US" sz="2000" dirty="0" smtClean="0"/>
              <a:t>");</a:t>
            </a:r>
          </a:p>
          <a:p>
            <a:pPr>
              <a:buNone/>
            </a:pPr>
            <a:r>
              <a:rPr lang="en-US" sz="2000" dirty="0"/>
              <a:t>var Promise = require("bluebird</a:t>
            </a:r>
            <a:r>
              <a:rPr lang="en-US" sz="2000" dirty="0" smtClean="0"/>
              <a:t>");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</a:rPr>
              <a:t>//  </a:t>
            </a:r>
            <a:r>
              <a:rPr lang="en-US" sz="2000" dirty="0" smtClean="0">
                <a:solidFill>
                  <a:schemeClr val="accent1"/>
                </a:solidFill>
              </a:rPr>
              <a:t>You are hereby </a:t>
            </a:r>
            <a:r>
              <a:rPr lang="en-US" sz="2000" dirty="0" err="1" smtClean="0">
                <a:solidFill>
                  <a:schemeClr val="accent1"/>
                </a:solidFill>
              </a:rPr>
              <a:t>promisified</a:t>
            </a:r>
            <a:r>
              <a:rPr lang="en-US" sz="2000" dirty="0" smtClean="0">
                <a:solidFill>
                  <a:schemeClr val="accent1"/>
                </a:solidFill>
              </a:rPr>
              <a:t>!</a:t>
            </a:r>
            <a:endParaRPr lang="en-US" sz="2000" dirty="0"/>
          </a:p>
          <a:p>
            <a:pPr>
              <a:buNone/>
            </a:pPr>
            <a:r>
              <a:rPr lang="en-US" sz="2000" dirty="0" err="1"/>
              <a:t>Promise.</a:t>
            </a:r>
            <a:r>
              <a:rPr lang="en-US" sz="2000" b="1" dirty="0" err="1"/>
              <a:t>promisifyAll</a:t>
            </a:r>
            <a:r>
              <a:rPr lang="en-US" sz="2000" dirty="0"/>
              <a:t>(</a:t>
            </a:r>
            <a:r>
              <a:rPr lang="en-US" sz="2000" dirty="0" err="1"/>
              <a:t>fs</a:t>
            </a:r>
            <a:r>
              <a:rPr lang="en-US" sz="2000" dirty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 Now </a:t>
            </a:r>
            <a:r>
              <a:rPr lang="en-US" sz="2000" dirty="0">
                <a:solidFill>
                  <a:schemeClr val="accent1"/>
                </a:solidFill>
              </a:rPr>
              <a:t>you can use </a:t>
            </a:r>
            <a:r>
              <a:rPr lang="en-US" sz="2000" dirty="0" err="1">
                <a:solidFill>
                  <a:schemeClr val="accent1"/>
                </a:solidFill>
              </a:rPr>
              <a:t>fs</a:t>
            </a:r>
            <a:r>
              <a:rPr lang="en-US" sz="2000" dirty="0">
                <a:solidFill>
                  <a:schemeClr val="accent1"/>
                </a:solidFill>
              </a:rPr>
              <a:t> as if it was </a:t>
            </a:r>
            <a:r>
              <a:rPr lang="en-US" sz="2000" dirty="0" smtClean="0">
                <a:solidFill>
                  <a:schemeClr val="accent1"/>
                </a:solidFill>
              </a:rPr>
              <a:t>originally designed </a:t>
            </a:r>
            <a:r>
              <a:rPr lang="en-US" sz="2000" dirty="0">
                <a:solidFill>
                  <a:schemeClr val="accent1"/>
                </a:solidFill>
              </a:rPr>
              <a:t>to use </a:t>
            </a:r>
            <a:r>
              <a:rPr lang="en-US" sz="2000" dirty="0" smtClean="0">
                <a:solidFill>
                  <a:schemeClr val="accent1"/>
                </a:solidFill>
              </a:rPr>
              <a:t>bluebird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000" dirty="0" err="1"/>
              <a:t>fs.</a:t>
            </a:r>
            <a:r>
              <a:rPr lang="en-US" sz="2000" b="1" dirty="0" err="1"/>
              <a:t>readFileAsync</a:t>
            </a:r>
            <a:r>
              <a:rPr lang="en-US" sz="2000" dirty="0"/>
              <a:t>("file.js", "utf8").then</a:t>
            </a:r>
            <a:r>
              <a:rPr lang="en-US" sz="2000" dirty="0" smtClean="0"/>
              <a:t>(...) </a:t>
            </a:r>
            <a:r>
              <a:rPr lang="en-US" sz="2000" dirty="0" smtClean="0">
                <a:solidFill>
                  <a:schemeClr val="accent1"/>
                </a:solidFill>
              </a:rPr>
              <a:t>// Note the </a:t>
            </a:r>
            <a:r>
              <a:rPr lang="en-US" sz="2000" b="1" dirty="0" err="1" smtClean="0">
                <a:solidFill>
                  <a:schemeClr val="accent1"/>
                </a:solidFill>
              </a:rPr>
              <a:t>Async</a:t>
            </a:r>
            <a:r>
              <a:rPr lang="en-US" sz="2000" dirty="0" smtClean="0">
                <a:solidFill>
                  <a:schemeClr val="accent1"/>
                </a:solidFill>
              </a:rPr>
              <a:t> suffix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Promisification</a:t>
            </a:r>
            <a:r>
              <a:rPr lang="en-US" dirty="0" smtClean="0"/>
              <a:t> – Entire Module / Object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err="1"/>
              <a:t>Promise.promisifyAll</a:t>
            </a:r>
            <a:r>
              <a:rPr lang="en-US" sz="2000" dirty="0"/>
              <a:t>(require("</a:t>
            </a:r>
            <a:r>
              <a:rPr lang="en-US" sz="2000" dirty="0" err="1"/>
              <a:t>redis</a:t>
            </a:r>
            <a:r>
              <a:rPr lang="en-US" sz="2000" dirty="0"/>
              <a:t>"));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Later </a:t>
            </a:r>
            <a:r>
              <a:rPr lang="en-US" sz="2000" dirty="0">
                <a:solidFill>
                  <a:schemeClr val="accent1"/>
                </a:solidFill>
              </a:rPr>
              <a:t>on, all </a:t>
            </a:r>
            <a:r>
              <a:rPr lang="en-US" sz="2000" dirty="0" err="1">
                <a:solidFill>
                  <a:schemeClr val="accent1"/>
                </a:solidFill>
              </a:rPr>
              <a:t>redis</a:t>
            </a:r>
            <a:r>
              <a:rPr lang="en-US" sz="2000" dirty="0">
                <a:solidFill>
                  <a:schemeClr val="accent1"/>
                </a:solidFill>
              </a:rPr>
              <a:t> client instances have promise returning functions</a:t>
            </a:r>
            <a:r>
              <a:rPr lang="en-US" sz="2000" dirty="0" smtClean="0">
                <a:solidFill>
                  <a:schemeClr val="accent1"/>
                </a:solidFill>
              </a:rPr>
              <a:t>: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err="1"/>
              <a:t>redisClient</a:t>
            </a:r>
            <a:r>
              <a:rPr lang="en-US" sz="2000" dirty="0" err="1"/>
              <a:t>.hexists</a:t>
            </a:r>
            <a:r>
              <a:rPr lang="en-US" sz="2000" b="1" dirty="0" err="1"/>
              <a:t>Async</a:t>
            </a:r>
            <a:r>
              <a:rPr lang="en-US" sz="2000" dirty="0"/>
              <a:t>("</a:t>
            </a:r>
            <a:r>
              <a:rPr lang="en-US" sz="2000" dirty="0" err="1"/>
              <a:t>myhash</a:t>
            </a:r>
            <a:r>
              <a:rPr lang="en-US" sz="2000" dirty="0"/>
              <a:t>", "field").then(function(v)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}).catch(function(e) 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>
                <a:solidFill>
                  <a:schemeClr val="accent1"/>
                </a:solidFill>
              </a:rPr>
              <a:t>// </a:t>
            </a:r>
            <a:r>
              <a:rPr lang="en-US" sz="2000" dirty="0" smtClean="0">
                <a:solidFill>
                  <a:schemeClr val="accent1"/>
                </a:solidFill>
              </a:rPr>
              <a:t>Also works on singletons (as we’ve seen on </a:t>
            </a:r>
            <a:r>
              <a:rPr lang="en-US" sz="2000" dirty="0" err="1" smtClean="0">
                <a:solidFill>
                  <a:schemeClr val="accent1"/>
                </a:solidFill>
              </a:rPr>
              <a:t>fs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b="1" dirty="0" err="1"/>
              <a:t>fs</a:t>
            </a:r>
            <a:r>
              <a:rPr lang="en-US" sz="2000" dirty="0"/>
              <a:t> = </a:t>
            </a:r>
            <a:r>
              <a:rPr lang="en-US" sz="2000" dirty="0" err="1"/>
              <a:t>Promise.promisifyAll</a:t>
            </a:r>
            <a:r>
              <a:rPr lang="en-US" sz="2000" dirty="0"/>
              <a:t>(require("</a:t>
            </a:r>
            <a:r>
              <a:rPr lang="en-US" sz="2000" dirty="0" err="1"/>
              <a:t>fs</a:t>
            </a:r>
            <a:r>
              <a:rPr lang="en-US" sz="2000" dirty="0"/>
              <a:t>"));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err="1"/>
              <a:t>fs</a:t>
            </a:r>
            <a:r>
              <a:rPr lang="en-US" sz="2000" dirty="0" err="1"/>
              <a:t>.readFile</a:t>
            </a:r>
            <a:r>
              <a:rPr lang="en-US" sz="2000" b="1" dirty="0" err="1"/>
              <a:t>Async</a:t>
            </a:r>
            <a:r>
              <a:rPr lang="en-US" sz="2000" dirty="0"/>
              <a:t>("myfile.js", "utf8").then(.then(function(contents) 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console.log(contents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/>
              <a:t>}).catch(function(e) 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console.error</a:t>
            </a:r>
            <a:r>
              <a:rPr lang="en-US" sz="2000" dirty="0" smtClean="0"/>
              <a:t>(</a:t>
            </a:r>
            <a:r>
              <a:rPr lang="en-US" sz="2000" dirty="0" err="1" smtClean="0"/>
              <a:t>e.stack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/>
              <a:t>});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My First Server - HTTP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var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http = require('http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');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</a:t>
            </a:r>
            <a:r>
              <a:rPr lang="en-US" sz="240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import the 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  <a:hlinkClick r:id="rId3"/>
              </a:rPr>
              <a:t>http package</a:t>
            </a:r>
            <a:endParaRPr lang="en-US" sz="2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start a web server listening on port 80</a:t>
            </a:r>
          </a:p>
          <a:p>
            <a:pPr>
              <a:buNone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http.createServer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(function(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req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, res)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{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send http content type and status code</a:t>
            </a:r>
            <a:endParaRPr lang="en-US" sz="2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   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res.writeHead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(200</a:t>
            </a: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, {'Content-Type': 'text/plain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'});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send http content type and status code</a:t>
            </a: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   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res.end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(‘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+mn-cs"/>
              </a:rPr>
              <a:t>Hola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+mn-cs"/>
              </a:rPr>
              <a:t>Mundo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!');</a:t>
            </a:r>
          </a:p>
          <a:p>
            <a:pPr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}).listen(80);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+mn-cs"/>
              </a:rPr>
              <a:t>// just a console message</a:t>
            </a:r>
            <a:endParaRPr lang="en-US" sz="2400" dirty="0">
              <a:solidFill>
                <a:srgbClr val="00B050"/>
              </a:solidFill>
              <a:latin typeface="Tahoma" pitchFamily="34" charset="0"/>
              <a:ea typeface="Tahoma" pitchFamily="34" charset="0"/>
              <a:cs typeface="+mn-cs"/>
            </a:endParaRPr>
          </a:p>
          <a:p>
            <a:pPr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+mn-cs"/>
              </a:rPr>
              <a:t>console.log('Server running on port 80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+mn-cs"/>
              </a:rPr>
              <a:t>');</a:t>
            </a:r>
            <a:endParaRPr lang="en-US" sz="2400" dirty="0">
              <a:latin typeface="Tahoma" pitchFamily="34" charset="0"/>
              <a:ea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err="1" smtClean="0"/>
              <a:t>Promisification</a:t>
            </a:r>
            <a:r>
              <a:rPr lang="en-US" dirty="0" smtClean="0"/>
              <a:t> - Single Method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readFile</a:t>
            </a:r>
            <a:r>
              <a:rPr lang="en-US" sz="2000" dirty="0"/>
              <a:t> = </a:t>
            </a:r>
            <a:r>
              <a:rPr lang="en-US" sz="2000" dirty="0" err="1"/>
              <a:t>Promise.</a:t>
            </a:r>
            <a:r>
              <a:rPr lang="en-US" sz="2000" b="1" dirty="0" err="1"/>
              <a:t>promisify</a:t>
            </a:r>
            <a:r>
              <a:rPr lang="en-US" sz="2000" dirty="0"/>
              <a:t>(require("</a:t>
            </a:r>
            <a:r>
              <a:rPr lang="en-US" sz="2000" dirty="0" err="1"/>
              <a:t>fs</a:t>
            </a:r>
            <a:r>
              <a:rPr lang="en-US" sz="2000" dirty="0"/>
              <a:t>").</a:t>
            </a:r>
            <a:r>
              <a:rPr lang="en-US" sz="2000" dirty="0" err="1"/>
              <a:t>readFile</a:t>
            </a:r>
            <a:r>
              <a:rPr lang="en-US" sz="2000" dirty="0"/>
              <a:t>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readFile</a:t>
            </a:r>
            <a:r>
              <a:rPr lang="en-US" sz="2000" dirty="0"/>
              <a:t>("myfile.js", "utf8").then(function(contents) {</a:t>
            </a:r>
          </a:p>
          <a:p>
            <a:pPr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eval</a:t>
            </a:r>
            <a:r>
              <a:rPr lang="en-US" sz="2000" dirty="0"/>
              <a:t>(contents);</a:t>
            </a:r>
          </a:p>
          <a:p>
            <a:pPr>
              <a:buNone/>
            </a:pPr>
            <a:r>
              <a:rPr lang="en-US" sz="2000" dirty="0"/>
              <a:t>}).then(function(result) {</a:t>
            </a:r>
          </a:p>
          <a:p>
            <a:pPr>
              <a:buNone/>
            </a:pPr>
            <a:r>
              <a:rPr lang="en-US" sz="2000" dirty="0"/>
              <a:t>    console.log("The result of evaluating myfile.js", result);</a:t>
            </a:r>
          </a:p>
          <a:p>
            <a:pPr>
              <a:buNone/>
            </a:pPr>
            <a:r>
              <a:rPr lang="en-US" sz="2000" dirty="0"/>
              <a:t>}).catch(</a:t>
            </a:r>
            <a:r>
              <a:rPr lang="en-US" sz="2000" dirty="0" err="1"/>
              <a:t>SyntaxError</a:t>
            </a:r>
            <a:r>
              <a:rPr lang="en-US" sz="2000" dirty="0"/>
              <a:t>, function(e) {</a:t>
            </a:r>
          </a:p>
          <a:p>
            <a:pPr>
              <a:buNone/>
            </a:pPr>
            <a:r>
              <a:rPr lang="en-US" sz="2000" dirty="0"/>
              <a:t>    console.log("File had syntax error", e);</a:t>
            </a:r>
          </a:p>
          <a:p>
            <a:pPr>
              <a:buNone/>
            </a:pPr>
            <a:r>
              <a:rPr lang="en-US" sz="2000" dirty="0"/>
              <a:t>//Catch any other error</a:t>
            </a:r>
          </a:p>
          <a:p>
            <a:pPr>
              <a:buNone/>
            </a:pPr>
            <a:r>
              <a:rPr lang="en-US" sz="2000" dirty="0"/>
              <a:t>}).catch(function(e) {</a:t>
            </a:r>
          </a:p>
          <a:p>
            <a:pPr>
              <a:buNone/>
            </a:pPr>
            <a:r>
              <a:rPr lang="en-US" sz="2000" dirty="0"/>
              <a:t>    console.log("Error reading file", e);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// in fact any synchronous method can be </a:t>
            </a:r>
            <a:r>
              <a:rPr lang="en-US" sz="2000" dirty="0" err="1" smtClean="0">
                <a:solidFill>
                  <a:schemeClr val="accent1"/>
                </a:solidFill>
              </a:rPr>
              <a:t>promisified</a:t>
            </a:r>
            <a:r>
              <a:rPr lang="en-US" sz="2000" dirty="0" smtClean="0">
                <a:solidFill>
                  <a:schemeClr val="accent1"/>
                </a:solidFill>
              </a:rPr>
              <a:t> that way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611560" y="2780928"/>
            <a:ext cx="3096344" cy="1362075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in 2011</a:t>
            </a:r>
          </a:p>
          <a:p>
            <a:r>
              <a:rPr lang="en-US" dirty="0"/>
              <a:t>Automatically installed with Node</a:t>
            </a:r>
          </a:p>
          <a:p>
            <a:r>
              <a:rPr lang="en-US" dirty="0" smtClean="0"/>
              <a:t>A set of publicly available reusable components, available through easy installation via an online repository, with version and dependency management</a:t>
            </a:r>
          </a:p>
          <a:p>
            <a:endParaRPr lang="en-US" dirty="0" smtClean="0"/>
          </a:p>
          <a:p>
            <a:r>
              <a:rPr lang="en-US" dirty="0" smtClean="0"/>
              <a:t>Full list of packages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://npmjs.org/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Node Package Manager – Cont.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Managed by </a:t>
            </a:r>
            <a:r>
              <a:rPr lang="en-US" dirty="0" err="1" smtClean="0"/>
              <a:t>npm</a:t>
            </a:r>
            <a:r>
              <a:rPr lang="en-US" dirty="0" smtClean="0"/>
              <a:t>, Inc.</a:t>
            </a:r>
          </a:p>
          <a:p>
            <a:r>
              <a:rPr lang="en-US" dirty="0" smtClean="0"/>
              <a:t>Company founded 2014 by </a:t>
            </a:r>
            <a:r>
              <a:rPr lang="en-US" dirty="0" err="1" smtClean="0"/>
              <a:t>npm’s</a:t>
            </a:r>
            <a:r>
              <a:rPr lang="en-US" dirty="0" smtClean="0"/>
              <a:t> creator Isaac Z. </a:t>
            </a:r>
            <a:r>
              <a:rPr lang="en-US" dirty="0" err="1" smtClean="0"/>
              <a:t>Schlueter</a:t>
            </a:r>
            <a:endParaRPr lang="en-US" dirty="0" smtClean="0"/>
          </a:p>
          <a:p>
            <a:r>
              <a:rPr lang="en-US" dirty="0" smtClean="0"/>
              <a:t>Run the </a:t>
            </a:r>
            <a:r>
              <a:rPr lang="en-US" dirty="0" err="1" smtClean="0"/>
              <a:t>npm</a:t>
            </a:r>
            <a:r>
              <a:rPr lang="en-US" dirty="0" smtClean="0"/>
              <a:t> registry as free service</a:t>
            </a:r>
          </a:p>
          <a:p>
            <a:r>
              <a:rPr lang="en-US" dirty="0" smtClean="0"/>
              <a:t>Build supporting tools for the community</a:t>
            </a:r>
          </a:p>
          <a:p>
            <a:r>
              <a:rPr lang="en-US" dirty="0" smtClean="0"/>
              <a:t>Moto: </a:t>
            </a:r>
            <a:r>
              <a:rPr lang="en-US" i="1" dirty="0" smtClean="0"/>
              <a:t>“when everyone else is adding force, we work to reduce friction”</a:t>
            </a:r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–g forever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–g </a:t>
            </a:r>
            <a:r>
              <a:rPr lang="en-US" dirty="0" err="1" smtClean="0"/>
              <a:t>nodemon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init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express --save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Not Just for Node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Also used by</a:t>
            </a:r>
          </a:p>
          <a:p>
            <a:pPr lvl="1"/>
            <a:r>
              <a:rPr lang="en-US" dirty="0" smtClean="0"/>
              <a:t>Browsers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Cordova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/>
              <a:t>	The NPM ecosystem is open for all to publish modules and list them on the NPM repository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Popular Modules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express</a:t>
            </a:r>
            <a:r>
              <a:rPr lang="en-US" dirty="0" smtClean="0"/>
              <a:t> - web framework for node</a:t>
            </a:r>
          </a:p>
          <a:p>
            <a:r>
              <a:rPr lang="en-US" b="1" dirty="0" smtClean="0"/>
              <a:t>socket.io</a:t>
            </a:r>
            <a:r>
              <a:rPr lang="en-US" dirty="0" smtClean="0"/>
              <a:t> -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b="1" dirty="0" smtClean="0"/>
              <a:t>Jade</a:t>
            </a:r>
            <a:r>
              <a:rPr lang="en-US" dirty="0" smtClean="0"/>
              <a:t> -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b="1" dirty="0" err="1" smtClean="0"/>
              <a:t>redis</a:t>
            </a:r>
            <a:r>
              <a:rPr lang="en-US" dirty="0" smtClean="0"/>
              <a:t> – </a:t>
            </a:r>
            <a:r>
              <a:rPr lang="en-US" dirty="0" err="1" smtClean="0"/>
              <a:t>redis</a:t>
            </a:r>
            <a:r>
              <a:rPr lang="en-US" dirty="0" smtClean="0"/>
              <a:t> client library</a:t>
            </a:r>
          </a:p>
          <a:p>
            <a:r>
              <a:rPr lang="en-US" b="1" dirty="0" smtClean="0"/>
              <a:t>underscore</a:t>
            </a:r>
            <a:r>
              <a:rPr lang="en-US" dirty="0" smtClean="0"/>
              <a:t> – utility library</a:t>
            </a:r>
          </a:p>
          <a:p>
            <a:r>
              <a:rPr lang="en-US" b="1" dirty="0" smtClean="0"/>
              <a:t>forever</a:t>
            </a:r>
            <a:r>
              <a:rPr lang="en-US" dirty="0" smtClean="0"/>
              <a:t> – run node continuously</a:t>
            </a:r>
          </a:p>
          <a:p>
            <a:r>
              <a:rPr lang="en-US" dirty="0" smtClean="0"/>
              <a:t>… and more (~122K total packages)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Global </a:t>
            </a:r>
            <a:r>
              <a:rPr lang="en-US" dirty="0" err="1" smtClean="0"/>
              <a:t>vs</a:t>
            </a:r>
            <a:r>
              <a:rPr lang="en-US" dirty="0" smtClean="0"/>
              <a:t> Local Package Installs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55649" y="1412875"/>
          <a:ext cx="7931151" cy="3947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78410"/>
                <a:gridCol w="2329086"/>
                <a:gridCol w="2923655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Globally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Locally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~/.</a:t>
                      </a:r>
                      <a:r>
                        <a:rPr lang="en-US" dirty="0" err="1" smtClean="0">
                          <a:solidFill>
                            <a:schemeClr val="dk1"/>
                          </a:solidFill>
                        </a:rPr>
                        <a:t>npm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project subfolder </a:t>
                      </a:r>
                      <a:r>
                        <a:rPr lang="en-US" dirty="0" err="1" smtClean="0"/>
                        <a:t>node_modules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Package location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Yes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Added to PATH </a:t>
                      </a:r>
                      <a:r>
                        <a:rPr lang="en-US" dirty="0" err="1" smtClean="0"/>
                        <a:t>env</a:t>
                      </a:r>
                      <a:r>
                        <a:rPr lang="en-US" dirty="0" smtClean="0"/>
                        <a:t>. variable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Yes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Need to</a:t>
                      </a:r>
                      <a:r>
                        <a:rPr lang="en-US" baseline="0" dirty="0" smtClean="0"/>
                        <a:t> use package in node application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link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Yes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 to</a:t>
                      </a:r>
                      <a:r>
                        <a:rPr lang="en-US" baseline="0" dirty="0" smtClean="0"/>
                        <a:t> use package in node all my node applications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Yes</a:t>
                      </a:r>
                      <a:endParaRPr lang="he-IL" b="1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he-IL" dirty="0" smtClean="0"/>
                    </a:p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 to</a:t>
                      </a:r>
                      <a:r>
                        <a:rPr lang="en-US" baseline="0" dirty="0" smtClean="0"/>
                        <a:t> use package in command line (forever, </a:t>
                      </a:r>
                      <a:r>
                        <a:rPr lang="en-US" baseline="0" dirty="0" err="1" smtClean="0"/>
                        <a:t>nodemon</a:t>
                      </a:r>
                      <a:r>
                        <a:rPr lang="en-US" baseline="0" dirty="0" smtClean="0"/>
                        <a:t>, node-inspector,…)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Yes</a:t>
                      </a:r>
                      <a:endParaRPr lang="he-IL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Want</a:t>
                      </a:r>
                      <a:r>
                        <a:rPr lang="en-US" baseline="0" dirty="0" smtClean="0"/>
                        <a:t> to use it in shell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NPM Commands – Install &amp; Update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4521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42520"/>
                <a:gridCol w="308863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Install a package </a:t>
                      </a:r>
                      <a:r>
                        <a:rPr lang="en-US" b="1" dirty="0" smtClean="0"/>
                        <a:t>locally</a:t>
                      </a:r>
                      <a:r>
                        <a:rPr lang="en-US" dirty="0" smtClean="0"/>
                        <a:t> (.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node_modules</a:t>
                      </a:r>
                      <a:r>
                        <a:rPr lang="en-US" baseline="0" dirty="0" smtClean="0"/>
                        <a:t>/)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install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Install a package </a:t>
                      </a:r>
                      <a:r>
                        <a:rPr lang="en-US" b="1" dirty="0" smtClean="0"/>
                        <a:t>globally</a:t>
                      </a:r>
                      <a:r>
                        <a:rPr lang="en-US" dirty="0" smtClean="0"/>
                        <a:t> 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~/.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install -g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Uninstalling a package installed locally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uninstall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Uninstalling a package installed globally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uninstall -g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Install local package and</a:t>
                      </a:r>
                      <a:r>
                        <a:rPr lang="en-US" baseline="0" dirty="0" smtClean="0"/>
                        <a:t> update </a:t>
                      </a:r>
                      <a:r>
                        <a:rPr lang="en-US" baseline="0" dirty="0" err="1" smtClean="0"/>
                        <a:t>package.json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install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 --save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Uninlstall</a:t>
                      </a:r>
                      <a:r>
                        <a:rPr lang="en-US" dirty="0" smtClean="0"/>
                        <a:t> local package and</a:t>
                      </a:r>
                      <a:r>
                        <a:rPr lang="en-US" baseline="0" dirty="0" smtClean="0"/>
                        <a:t> update </a:t>
                      </a:r>
                      <a:r>
                        <a:rPr lang="en-US" baseline="0" dirty="0" err="1" smtClean="0"/>
                        <a:t>package.json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uninstall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 --save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 if any</a:t>
                      </a:r>
                      <a:r>
                        <a:rPr lang="en-US" baseline="0" dirty="0" smtClean="0"/>
                        <a:t> package in </a:t>
                      </a:r>
                      <a:r>
                        <a:rPr lang="en-US" baseline="0" dirty="0" err="1" smtClean="0"/>
                        <a:t>package.json</a:t>
                      </a:r>
                      <a:r>
                        <a:rPr lang="en-US" baseline="0" dirty="0" smtClean="0"/>
                        <a:t> is 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outdated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Check for outdated</a:t>
                      </a:r>
                      <a:r>
                        <a:rPr lang="en-US" baseline="0" dirty="0" smtClean="0"/>
                        <a:t> packages and install newer versions (limited to versions defined in </a:t>
                      </a:r>
                      <a:r>
                        <a:rPr lang="en-US" baseline="0" dirty="0" err="1" smtClean="0"/>
                        <a:t>package.json</a:t>
                      </a:r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update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and update specific package only (limited to version defined in </a:t>
                      </a:r>
                      <a:r>
                        <a:rPr lang="en-US" baseline="0" dirty="0" err="1" smtClean="0"/>
                        <a:t>package.json</a:t>
                      </a:r>
                      <a:r>
                        <a:rPr lang="en-US" baseline="0" dirty="0" smtClean="0"/>
                        <a:t>)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update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</p:spPr>
        <p:txBody>
          <a:bodyPr/>
          <a:lstStyle/>
          <a:p>
            <a:r>
              <a:rPr lang="en-US" dirty="0" smtClean="0"/>
              <a:t>NPM Commands – Cont.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55650" y="1412875"/>
          <a:ext cx="7931150" cy="3708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32140"/>
                <a:gridCol w="239901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Details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Interactively create </a:t>
                      </a:r>
                      <a:r>
                        <a:rPr lang="en-US" dirty="0" err="1" smtClean="0"/>
                        <a:t>package.json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init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Shows list of commands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help</a:t>
                      </a:r>
                      <a:r>
                        <a:rPr lang="en-US" baseline="0" dirty="0" smtClean="0"/>
                        <a:t> (or just </a:t>
                      </a:r>
                      <a:r>
                        <a:rPr lang="en-US" baseline="0" dirty="0" err="1" smtClean="0"/>
                        <a:t>npm</a:t>
                      </a:r>
                      <a:r>
                        <a:rPr lang="en-US" baseline="0" dirty="0" smtClean="0"/>
                        <a:t>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Shows help on </a:t>
                      </a:r>
                      <a:r>
                        <a:rPr lang="en-US" dirty="0" err="1" smtClean="0"/>
                        <a:t>npm</a:t>
                      </a:r>
                      <a:r>
                        <a:rPr lang="en-US" baseline="0" dirty="0" smtClean="0"/>
                        <a:t> command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help &lt;</a:t>
                      </a:r>
                      <a:r>
                        <a:rPr lang="en-US" dirty="0" err="1" smtClean="0"/>
                        <a:t>cmd</a:t>
                      </a:r>
                      <a:r>
                        <a:rPr lang="en-US" dirty="0" smtClean="0"/>
                        <a:t>&gt;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List local </a:t>
                      </a:r>
                      <a:r>
                        <a:rPr lang="en-US" baseline="0" dirty="0" smtClean="0"/>
                        <a:t>packages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ls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List global</a:t>
                      </a:r>
                      <a:r>
                        <a:rPr lang="en-US" baseline="0" dirty="0" smtClean="0"/>
                        <a:t> packages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ls</a:t>
                      </a:r>
                      <a:r>
                        <a:rPr lang="en-US" dirty="0" smtClean="0"/>
                        <a:t> -g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Search </a:t>
                      </a:r>
                      <a:r>
                        <a:rPr lang="en-US" baseline="0" dirty="0" smtClean="0"/>
                        <a:t>the repository for a package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search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Create symbolic link</a:t>
                      </a:r>
                      <a:r>
                        <a:rPr lang="en-US" baseline="0" dirty="0" smtClean="0"/>
                        <a:t> to global package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link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Remove symbolic</a:t>
                      </a:r>
                      <a:r>
                        <a:rPr lang="en-US" baseline="0" dirty="0" smtClean="0"/>
                        <a:t> link to global package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npm</a:t>
                      </a:r>
                      <a:r>
                        <a:rPr lang="en-US" dirty="0" smtClean="0"/>
                        <a:t> unlink &lt;</a:t>
                      </a:r>
                      <a:r>
                        <a:rPr lang="en-US" dirty="0" err="1" smtClean="0"/>
                        <a:t>pkg</a:t>
                      </a:r>
                      <a:r>
                        <a:rPr lang="en-US" dirty="0" smtClean="0"/>
                        <a:t>&gt;</a:t>
                      </a:r>
                      <a:endParaRPr lang="he-I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folder containing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package.json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publish &lt;folder&gt;</a:t>
                      </a:r>
                      <a:endParaRPr lang="he-I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7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CodeByZ">
      <a:dk1>
        <a:srgbClr val="595959"/>
      </a:dk1>
      <a:lt1>
        <a:srgbClr val="FFFFFF"/>
      </a:lt1>
      <a:dk2>
        <a:srgbClr val="7F7F7F"/>
      </a:dk2>
      <a:lt2>
        <a:srgbClr val="EEECE1"/>
      </a:lt2>
      <a:accent1>
        <a:srgbClr val="3FAE4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AE47"/>
      </a:hlink>
      <a:folHlink>
        <a:srgbClr val="86D3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7651</Words>
  <Application>Microsoft Office PowerPoint</Application>
  <PresentationFormat>On-screen Show (4:3)</PresentationFormat>
  <Paragraphs>2125</Paragraphs>
  <Slides>174</Slides>
  <Notes>143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5" baseType="lpstr">
      <vt:lpstr>ערכת נושא Office</vt:lpstr>
      <vt:lpstr>The Node Way</vt:lpstr>
      <vt:lpstr>INTRO</vt:lpstr>
      <vt:lpstr>Overview</vt:lpstr>
      <vt:lpstr>SETTING UP  our server</vt:lpstr>
      <vt:lpstr>Setting up node</vt:lpstr>
      <vt:lpstr>The Amature Packet Radio Node Package</vt:lpstr>
      <vt:lpstr>REPL – Read Eval Print Loop</vt:lpstr>
      <vt:lpstr>nano</vt:lpstr>
      <vt:lpstr>My First Server - HTTP</vt:lpstr>
      <vt:lpstr>My First Server – TCP Server</vt:lpstr>
      <vt:lpstr>Node background</vt:lpstr>
      <vt:lpstr>What is Node.js</vt:lpstr>
      <vt:lpstr>Current Stable Version</vt:lpstr>
      <vt:lpstr>Who’s Behind Node</vt:lpstr>
      <vt:lpstr>When Node Should Be Used</vt:lpstr>
      <vt:lpstr>More Reasons Why to Node</vt:lpstr>
      <vt:lpstr>When Node Should NOT Be Used</vt:lpstr>
      <vt:lpstr>Who Uses Node?</vt:lpstr>
      <vt:lpstr>Historical Trend (%)</vt:lpstr>
      <vt:lpstr>Market Position</vt:lpstr>
      <vt:lpstr>Under the hood</vt:lpstr>
      <vt:lpstr>The Javascript Engine</vt:lpstr>
      <vt:lpstr>Traditional Web Servers</vt:lpstr>
      <vt:lpstr>Node</vt:lpstr>
      <vt:lpstr>What It Means</vt:lpstr>
      <vt:lpstr>Non Blocking I/O</vt:lpstr>
      <vt:lpstr>Non Blocking I/O – Cont.</vt:lpstr>
      <vt:lpstr>The Event Loop</vt:lpstr>
      <vt:lpstr>The Event Loop – Cont.</vt:lpstr>
      <vt:lpstr>The Event Loop – Illustration*</vt:lpstr>
      <vt:lpstr>The Single Thread Thing</vt:lpstr>
      <vt:lpstr>Seriously? One Thread?</vt:lpstr>
      <vt:lpstr>ESSENTIAL NODE</vt:lpstr>
      <vt:lpstr>Globals *</vt:lpstr>
      <vt:lpstr>Core Utilities (some)</vt:lpstr>
      <vt:lpstr>Basic File Handling [fs]</vt:lpstr>
      <vt:lpstr>Accessing MySql [mysql]</vt:lpstr>
      <vt:lpstr>Accessing Redis[redis]</vt:lpstr>
      <vt:lpstr>Logging [winston]</vt:lpstr>
      <vt:lpstr>Logging – Cont.</vt:lpstr>
      <vt:lpstr>Emitting Events</vt:lpstr>
      <vt:lpstr>Emitting Events – Cont.</vt:lpstr>
      <vt:lpstr>Listening on Events</vt:lpstr>
      <vt:lpstr>Listening on Events – Cont.</vt:lpstr>
      <vt:lpstr>Error Delivery Methods - Jungle</vt:lpstr>
      <vt:lpstr>Process Wide Exception Handling</vt:lpstr>
      <vt:lpstr>Domain Wide Exception Handling</vt:lpstr>
      <vt:lpstr>Exception Handling with Try/Catch</vt:lpstr>
      <vt:lpstr>Debugging [node-inspector]</vt:lpstr>
      <vt:lpstr>Debugging – Webkit Inspector </vt:lpstr>
      <vt:lpstr>Hands on time</vt:lpstr>
      <vt:lpstr>PRACTICALITIES</vt:lpstr>
      <vt:lpstr>Keeping Node Running</vt:lpstr>
      <vt:lpstr>nodemon vs. forever / pm2</vt:lpstr>
      <vt:lpstr>Surviving a Reboot</vt:lpstr>
      <vt:lpstr>PM2 Monitoring Dashboard (paid service)</vt:lpstr>
      <vt:lpstr>Hair Savers</vt:lpstr>
      <vt:lpstr>CONTROL flow patterns</vt:lpstr>
      <vt:lpstr>Series – Run Calls Sequentially</vt:lpstr>
      <vt:lpstr>See it in action…</vt:lpstr>
      <vt:lpstr>Series - Explanation</vt:lpstr>
      <vt:lpstr>Full Parallel – Wait for All To Complete</vt:lpstr>
      <vt:lpstr>See it in action…</vt:lpstr>
      <vt:lpstr>Full Parallel - Explanation</vt:lpstr>
      <vt:lpstr>Limited Parallel – Don’t Exhaust I/O</vt:lpstr>
      <vt:lpstr>See it in action…</vt:lpstr>
      <vt:lpstr>Limited Parallel - Explanation</vt:lpstr>
      <vt:lpstr>promises</vt:lpstr>
      <vt:lpstr>What are Promises?</vt:lpstr>
      <vt:lpstr>The Pyramid a.k.a Callback Hell *</vt:lpstr>
      <vt:lpstr>Promises Turn This</vt:lpstr>
      <vt:lpstr>Into This</vt:lpstr>
      <vt:lpstr>Promise States</vt:lpstr>
      <vt:lpstr>Promise States – Cont.</vt:lpstr>
      <vt:lpstr>Chaining Promises</vt:lpstr>
      <vt:lpstr>Promises Libraries</vt:lpstr>
      <vt:lpstr>Slide 77</vt:lpstr>
      <vt:lpstr>Bluebird</vt:lpstr>
      <vt:lpstr>Basic Usage</vt:lpstr>
      <vt:lpstr>Collections - all</vt:lpstr>
      <vt:lpstr>Collections - some</vt:lpstr>
      <vt:lpstr>Collections - any</vt:lpstr>
      <vt:lpstr>Collections - map</vt:lpstr>
      <vt:lpstr>Error Handling</vt:lpstr>
      <vt:lpstr>Built In Error Types</vt:lpstr>
      <vt:lpstr>OperationalError (reject)</vt:lpstr>
      <vt:lpstr>Creating Promises</vt:lpstr>
      <vt:lpstr>Promisification</vt:lpstr>
      <vt:lpstr>Promisification – Entire Module / Object</vt:lpstr>
      <vt:lpstr>Promisification - Single Method</vt:lpstr>
      <vt:lpstr>NPM</vt:lpstr>
      <vt:lpstr>Node Package Manager</vt:lpstr>
      <vt:lpstr>Node Package Manager – Cont.</vt:lpstr>
      <vt:lpstr>Example Usage</vt:lpstr>
      <vt:lpstr>Not Just for Node</vt:lpstr>
      <vt:lpstr>Popular Modules</vt:lpstr>
      <vt:lpstr>Global vs Local Package Installs</vt:lpstr>
      <vt:lpstr>NPM Commands – Install &amp; Update</vt:lpstr>
      <vt:lpstr>NPM Commands – Cont.</vt:lpstr>
      <vt:lpstr>package.json - Example</vt:lpstr>
      <vt:lpstr>package.json – Fields</vt:lpstr>
      <vt:lpstr>package.json – Fields</vt:lpstr>
      <vt:lpstr>Dependencies - Versions</vt:lpstr>
      <vt:lpstr>Dependencies – Versions Cont.</vt:lpstr>
      <vt:lpstr>Versioning Rules</vt:lpstr>
      <vt:lpstr>NODE MODULES</vt:lpstr>
      <vt:lpstr>Core Modules</vt:lpstr>
      <vt:lpstr>File Modules</vt:lpstr>
      <vt:lpstr>File Modules – Cont.</vt:lpstr>
      <vt:lpstr>Module Caching</vt:lpstr>
      <vt:lpstr>module.exports </vt:lpstr>
      <vt:lpstr>module.exports – Cont. </vt:lpstr>
      <vt:lpstr>require.main</vt:lpstr>
      <vt:lpstr>require.main – Cont.</vt:lpstr>
      <vt:lpstr>Module Interface Design Patterns</vt:lpstr>
      <vt:lpstr>Export a Namespace</vt:lpstr>
      <vt:lpstr>Export a Namespace – Cont.</vt:lpstr>
      <vt:lpstr>Export a Function</vt:lpstr>
      <vt:lpstr>Export a Function – cont.</vt:lpstr>
      <vt:lpstr>Export a Constructor</vt:lpstr>
      <vt:lpstr>Export a Singleton</vt:lpstr>
      <vt:lpstr>Extend a Global Object [should]</vt:lpstr>
      <vt:lpstr>Extend a Global Object – Cont.</vt:lpstr>
      <vt:lpstr>Monkey Patch</vt:lpstr>
      <vt:lpstr>Socket.io</vt:lpstr>
      <vt:lpstr>Introduction</vt:lpstr>
      <vt:lpstr>Application Domains</vt:lpstr>
      <vt:lpstr>Installing</vt:lpstr>
      <vt:lpstr>Server Side Of Things</vt:lpstr>
      <vt:lpstr>Client Side Of Things</vt:lpstr>
      <vt:lpstr>Transmission Types (ServerClient)</vt:lpstr>
      <vt:lpstr>Namespaces</vt:lpstr>
      <vt:lpstr>Rooms (channels)</vt:lpstr>
      <vt:lpstr>Rooms (channels) – Cont.</vt:lpstr>
      <vt:lpstr>Rooms &amp; Namespaces – Transmissions</vt:lpstr>
      <vt:lpstr>Get Clients List</vt:lpstr>
      <vt:lpstr>Misc. Notes</vt:lpstr>
      <vt:lpstr>HANDS ON TIME</vt:lpstr>
      <vt:lpstr>express</vt:lpstr>
      <vt:lpstr>What is a Web Framework (WAF)</vt:lpstr>
      <vt:lpstr>WAF Aspects</vt:lpstr>
      <vt:lpstr>WAF Examples</vt:lpstr>
      <vt:lpstr>Express Web Framework</vt:lpstr>
      <vt:lpstr>Pros &amp; Cons</vt:lpstr>
      <vt:lpstr>Installing Express &amp; Generator</vt:lpstr>
      <vt:lpstr>Generated Directory Structure</vt:lpstr>
      <vt:lpstr>Starting the Server</vt:lpstr>
      <vt:lpstr>Routes</vt:lpstr>
      <vt:lpstr>Routes – Cont.</vt:lpstr>
      <vt:lpstr>Middleware</vt:lpstr>
      <vt:lpstr>Application Level Middleware</vt:lpstr>
      <vt:lpstr>Router Level Middleware</vt:lpstr>
      <vt:lpstr>Third Party Middleware</vt:lpstr>
      <vt:lpstr>Multiple Request Handlers</vt:lpstr>
      <vt:lpstr>Error Handling</vt:lpstr>
      <vt:lpstr>Error Handling – Cont.</vt:lpstr>
      <vt:lpstr>Jade Templates</vt:lpstr>
      <vt:lpstr>Jade Syntax</vt:lpstr>
      <vt:lpstr>Jade Syntax – Cont.</vt:lpstr>
      <vt:lpstr>Jade Syntax – Cont.2</vt:lpstr>
      <vt:lpstr>Jade Syntax – Extends</vt:lpstr>
      <vt:lpstr>Jade Syntax – Block</vt:lpstr>
      <vt:lpstr>Express cookie-parser</vt:lpstr>
      <vt:lpstr>Express body-parser</vt:lpstr>
      <vt:lpstr>HADS ON TIME</vt:lpstr>
      <vt:lpstr>Slide 166</vt:lpstr>
      <vt:lpstr>ADVANCED TOPICS</vt:lpstr>
      <vt:lpstr>process.nextTick</vt:lpstr>
      <vt:lpstr>process.nextTick – Practical Ex.</vt:lpstr>
      <vt:lpstr>process.nextTick – Practical Ex. Cont.</vt:lpstr>
      <vt:lpstr>Further reading</vt:lpstr>
      <vt:lpstr>Node Official Documentation</vt:lpstr>
      <vt:lpstr>MORE SOURCES</vt:lpstr>
      <vt:lpstr>20 Lines Proxy Server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Zacky Pickholz</dc:creator>
  <cp:lastModifiedBy>zacky</cp:lastModifiedBy>
  <cp:revision>1510</cp:revision>
  <dcterms:created xsi:type="dcterms:W3CDTF">2015-01-05T09:13:57Z</dcterms:created>
  <dcterms:modified xsi:type="dcterms:W3CDTF">2015-12-31T07:43:10Z</dcterms:modified>
</cp:coreProperties>
</file>