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308" r:id="rId3"/>
    <p:sldId id="323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2" r:id="rId24"/>
    <p:sldId id="32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603A5-CC55-4499-8C78-E7B740BFB862}">
          <p14:sldIdLst>
            <p14:sldId id="256"/>
            <p14:sldId id="308"/>
            <p14:sldId id="323"/>
            <p14:sldId id="598"/>
            <p14:sldId id="599"/>
            <p14:sldId id="600"/>
            <p14:sldId id="601"/>
            <p14:sldId id="602"/>
            <p14:sldId id="603"/>
            <p14:sldId id="604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Socket.io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is message based protocol</a:t>
            </a:r>
          </a:p>
          <a:p>
            <a:r>
              <a:rPr lang="en-US" dirty="0"/>
              <a:t>The data being sent by the client is considered a message</a:t>
            </a:r>
          </a:p>
          <a:p>
            <a:r>
              <a:rPr lang="en-US" dirty="0"/>
              <a:t>A message consists of multiple frames</a:t>
            </a:r>
          </a:p>
          <a:p>
            <a:r>
              <a:rPr lang="en-US" dirty="0"/>
              <a:t>Each frame has slight overhead over the original payload</a:t>
            </a:r>
          </a:p>
          <a:p>
            <a:pPr lvl="1"/>
            <a:r>
              <a:rPr lang="en-US" dirty="0"/>
              <a:t>2 bytes – FIN + </a:t>
            </a:r>
            <a:r>
              <a:rPr lang="en-US" dirty="0" err="1"/>
              <a:t>Opcode</a:t>
            </a:r>
            <a:r>
              <a:rPr lang="en-US" dirty="0"/>
              <a:t> + Payload Length + More</a:t>
            </a:r>
          </a:p>
          <a:p>
            <a:pPr lvl="1"/>
            <a:r>
              <a:rPr lang="en-US" dirty="0"/>
              <a:t>4 bytes – Masking key</a:t>
            </a:r>
          </a:p>
          <a:p>
            <a:pPr lvl="1"/>
            <a:r>
              <a:rPr lang="en-US" dirty="0"/>
              <a:t>Above is true only for messages &lt;= 125 bytes</a:t>
            </a:r>
          </a:p>
        </p:txBody>
      </p:sp>
    </p:spTree>
    <p:extLst>
      <p:ext uri="{BB962C8B-B14F-4D97-AF65-F5344CB8AC3E}">
        <p14:creationId xmlns:p14="http://schemas.microsoft.com/office/powerpoint/2010/main" val="254008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3E4F-8A92-4E70-B044-D4B72796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FB682-0589-4C48-AF2A-82D22F17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BDBF7-2DB4-4068-BC68-5DD5A062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437EC-8BAF-4C12-BDC1-DBA0A8B59A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Real time bidirectional event based communication</a:t>
            </a:r>
          </a:p>
          <a:p>
            <a:r>
              <a:rPr lang="en-US" dirty="0"/>
              <a:t>Supports browser &amp; node platforms</a:t>
            </a:r>
          </a:p>
          <a:p>
            <a:r>
              <a:rPr lang="en-US" dirty="0"/>
              <a:t>Uses WebSocket as the transport protocol</a:t>
            </a:r>
          </a:p>
          <a:p>
            <a:r>
              <a:rPr lang="en-US" dirty="0"/>
              <a:t>Supports fallbacks</a:t>
            </a:r>
          </a:p>
          <a:p>
            <a:pPr lvl="1"/>
            <a:r>
              <a:rPr lang="en-US" dirty="0"/>
              <a:t>XHR</a:t>
            </a:r>
          </a:p>
          <a:p>
            <a:pPr lvl="1"/>
            <a:r>
              <a:rPr lang="en-US" dirty="0"/>
              <a:t>JSONP</a:t>
            </a:r>
          </a:p>
          <a:p>
            <a:pPr lvl="1"/>
            <a:r>
              <a:rPr lang="en-US" dirty="0"/>
              <a:t>Long Polling</a:t>
            </a:r>
          </a:p>
          <a:p>
            <a:r>
              <a:rPr lang="en-US" dirty="0"/>
              <a:t>Must use Socket.IO on both sides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18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A639-3FB0-40C3-B17D-5FBB3C73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0682F-A58C-4E8C-B2C9-64C13C93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A084F-BC9C-455D-8E9B-4E76B3A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8A8E10-E232-4F9C-BFC3-DEC089DD61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Real time analytics</a:t>
            </a:r>
          </a:p>
          <a:p>
            <a:r>
              <a:rPr lang="en-US" dirty="0"/>
              <a:t>Instant messaging</a:t>
            </a:r>
          </a:p>
          <a:p>
            <a:r>
              <a:rPr lang="en-US" dirty="0"/>
              <a:t>Chat</a:t>
            </a:r>
          </a:p>
          <a:p>
            <a:r>
              <a:rPr lang="en-US" dirty="0"/>
              <a:t>Binary streaming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379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A3B8-30F1-4F5F-8C95-8089BA94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264E9-7F37-47F8-AD88-6414743E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C75FB-24E0-4028-B475-AA1BF495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E6B39-BA7F-4C67-B702-37B18F1288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Socket.IO is composed of two parts</a:t>
            </a:r>
          </a:p>
          <a:p>
            <a:r>
              <a:rPr lang="en-US" dirty="0">
                <a:solidFill>
                  <a:srgbClr val="FF0000"/>
                </a:solidFill>
              </a:rPr>
              <a:t>socket.io</a:t>
            </a:r>
            <a:r>
              <a:rPr lang="en-US" dirty="0"/>
              <a:t>: A server that integrates with Node.js</a:t>
            </a:r>
          </a:p>
          <a:p>
            <a:r>
              <a:rPr lang="en-US" dirty="0">
                <a:solidFill>
                  <a:srgbClr val="FF0000"/>
                </a:solidFill>
              </a:rPr>
              <a:t>socket.io-client</a:t>
            </a:r>
            <a:r>
              <a:rPr lang="en-US" dirty="0"/>
              <a:t>: A client library that loads on the browser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97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ED8D-B003-4F6D-81D1-3C518083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6CB30-604A-4686-950A-CE162E3B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C2413-1D71-4443-AAC8-53872CD3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0A6F2-D3E2-4E49-9ED7-EEF3893BA8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yarn add express socket.io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F6576-F8C1-4DC7-97A2-B7208512F382}"/>
              </a:ext>
            </a:extLst>
          </p:cNvPr>
          <p:cNvSpPr/>
          <p:nvPr/>
        </p:nvSpPr>
        <p:spPr>
          <a:xfrm>
            <a:off x="2286000" y="2492896"/>
            <a:ext cx="4572000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express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'express'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'http'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socketIO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'socket.io'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"path"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express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server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http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.Server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io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socketIO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io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'connection'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(socket){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'A user connected'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server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'Serve is running on port 3000'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2D5404-CF29-431D-8E02-606A74D9E6A8}"/>
              </a:ext>
            </a:extLst>
          </p:cNvPr>
          <p:cNvSpPr/>
          <p:nvPr/>
        </p:nvSpPr>
        <p:spPr>
          <a:xfrm>
            <a:off x="133494" y="4173369"/>
            <a:ext cx="1728191" cy="11004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Socket.IO does not connect directly to express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0153A-C1A7-4C32-A7D0-930BDB17A60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861685" y="4173369"/>
            <a:ext cx="1673352" cy="5502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29C2-0BFE-41D8-AC81-FB4E07BE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5EF22-1E00-4EAA-AC1C-E77AAF51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28892-97EE-408C-9A93-0C41667C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F158F6-BAC3-4C49-A526-82C9814B9F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Include the client library</a:t>
            </a:r>
          </a:p>
          <a:p>
            <a:r>
              <a:rPr lang="en-US" dirty="0"/>
              <a:t>Start using the global </a:t>
            </a:r>
            <a:r>
              <a:rPr lang="en-US" dirty="0" err="1">
                <a:solidFill>
                  <a:srgbClr val="FF0000"/>
                </a:solidFill>
              </a:rPr>
              <a:t>io</a:t>
            </a:r>
            <a:r>
              <a:rPr lang="en-US" dirty="0"/>
              <a:t> object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E1272-DF67-430B-90F6-4D6ECF3B583C}"/>
              </a:ext>
            </a:extLst>
          </p:cNvPr>
          <p:cNvSpPr/>
          <p:nvPr/>
        </p:nvSpPr>
        <p:spPr>
          <a:xfrm>
            <a:off x="1449324" y="3234612"/>
            <a:ext cx="624535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"socket.io-client/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/socket.io.dev.js"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'chat message’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‘hello’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5325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A419-B38C-4199-960E-20DD8569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Types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CB231-C35F-496E-B64C-B7D0BDC8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AC2DD-2499-49B6-94ED-71061CE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0000-B97B-42D4-9106-A2D282926217}"/>
              </a:ext>
            </a:extLst>
          </p:cNvPr>
          <p:cNvSpPr/>
          <p:nvPr/>
        </p:nvSpPr>
        <p:spPr>
          <a:xfrm>
            <a:off x="1988840" y="1988840"/>
            <a:ext cx="516632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unicast to current client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'hey there client'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broadcast to all clients including sender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.sockets.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 everyone!'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short form, same thing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'hello everyone!'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broadcast to all clients excluding sender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.broadcast.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'surprise party'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unicast by </a:t>
            </a:r>
            <a:r>
              <a:rPr lang="en-US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socketid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.to(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'your eyes only'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536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CF6F-9DCE-4699-B7A7-2B401CBF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93146-22F1-4804-B9A1-12C13788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DD7C8-6CB4-47C8-8D1B-7A5D09AB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EBD09-3BE1-42BB-B6C6-406D849DFC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grouping of connections </a:t>
            </a:r>
          </a:p>
          <a:p>
            <a:r>
              <a:rPr lang="en-US" dirty="0"/>
              <a:t>By default all clients are part of the default namespace</a:t>
            </a:r>
          </a:p>
          <a:p>
            <a:r>
              <a:rPr lang="en-US" dirty="0"/>
              <a:t>Define new namespace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0A0EE-5A16-40B5-9EB0-460747D6B9ED}"/>
              </a:ext>
            </a:extLst>
          </p:cNvPr>
          <p:cNvSpPr/>
          <p:nvPr/>
        </p:nvSpPr>
        <p:spPr>
          <a:xfrm>
            <a:off x="1403648" y="3835524"/>
            <a:ext cx="38884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"/chat"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'connection'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(socket){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'chat message'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'chat message'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4B8B45-E8A3-4157-B710-2E0D55FE1B92}"/>
              </a:ext>
            </a:extLst>
          </p:cNvPr>
          <p:cNvSpPr/>
          <p:nvPr/>
        </p:nvSpPr>
        <p:spPr>
          <a:xfrm>
            <a:off x="5724128" y="3848100"/>
            <a:ext cx="24475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"/chat"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48B1F-668E-44AC-9318-C7649D361C84}"/>
              </a:ext>
            </a:extLst>
          </p:cNvPr>
          <p:cNvSpPr/>
          <p:nvPr/>
        </p:nvSpPr>
        <p:spPr>
          <a:xfrm>
            <a:off x="4589760" y="5807968"/>
            <a:ext cx="144016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 vs. client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8B6D19-4F99-4FE0-940F-06DAF6C2F32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029920" y="4293096"/>
            <a:ext cx="855129" cy="18029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98645D-4BF0-4F4B-A7F2-E38F4F6E834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843808" y="4925340"/>
            <a:ext cx="1745952" cy="11706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7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35A6-A2D8-4D65-ACAB-4C0A0D37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A4E82-0AF6-4E9E-A030-7C5021E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6781-8A81-44DD-BBCE-FABDB499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83F993-D7E8-4537-B9D1-2C02034D2A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Within a namespace clients can join/leave rooms</a:t>
            </a:r>
          </a:p>
          <a:p>
            <a:r>
              <a:rPr lang="en-US" dirty="0"/>
              <a:t>Rooms are automatically created when a socket join them</a:t>
            </a:r>
          </a:p>
          <a:p>
            <a:r>
              <a:rPr lang="en-US" dirty="0"/>
              <a:t>Only the server can add a client to a room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F6E50-E743-498B-9C1F-226732E70224}"/>
              </a:ext>
            </a:extLst>
          </p:cNvPr>
          <p:cNvSpPr/>
          <p:nvPr/>
        </p:nvSpPr>
        <p:spPr>
          <a:xfrm>
            <a:off x="2403348" y="384810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(socket){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 user connected'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socket.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"room1"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411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5B66-05D0-412D-898D-46C4A848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4B568-0EDF-42C3-9FEC-02898DB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64760-693E-40F9-B60B-2958C3C5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F87260-70B7-45EF-8008-4B46C1516E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server can decide to send messages only to a specific room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before, the sender can be excluded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C3AEF-C210-484E-A02C-FBC0F0DFAAAA}"/>
              </a:ext>
            </a:extLst>
          </p:cNvPr>
          <p:cNvSpPr/>
          <p:nvPr/>
        </p:nvSpPr>
        <p:spPr>
          <a:xfrm>
            <a:off x="2286000" y="2636912"/>
            <a:ext cx="45720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'chat message'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"room1"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'chat message'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80FA0-15C5-4F6C-8575-F7E9B08FFFB8}"/>
              </a:ext>
            </a:extLst>
          </p:cNvPr>
          <p:cNvSpPr/>
          <p:nvPr/>
        </p:nvSpPr>
        <p:spPr>
          <a:xfrm>
            <a:off x="1619672" y="4310022"/>
            <a:ext cx="590465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socket.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'chat message'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socket.broadcast.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"room1"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'chat message'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51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connected oriented web applications</a:t>
            </a:r>
          </a:p>
          <a:p>
            <a:r>
              <a:rPr lang="en-US" dirty="0"/>
              <a:t>Discuss techniques</a:t>
            </a:r>
          </a:p>
          <a:p>
            <a:r>
              <a:rPr lang="en-US" dirty="0"/>
              <a:t>WebSocket Protocol</a:t>
            </a:r>
          </a:p>
          <a:p>
            <a:r>
              <a:rPr lang="en-US" dirty="0"/>
              <a:t>Using Socket.IO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AD3C-399B-4CAE-9878-A2E1FA46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Clients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775EA-3315-4A33-9EC6-AD5A5A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1A930-DD32-42A8-B7B3-1C81DE7B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3EB7-1D0B-4494-857E-94ECD4FA5550}"/>
              </a:ext>
            </a:extLst>
          </p:cNvPr>
          <p:cNvSpPr/>
          <p:nvPr/>
        </p:nvSpPr>
        <p:spPr>
          <a:xfrm>
            <a:off x="1628800" y="2276872"/>
            <a:ext cx="58864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all connected clients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.sockets.clients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err,clients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)=&gt;{});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all clients in namespace 'final-frontier'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'/final-frontier'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).clients((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err,clients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)=&gt;{});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all users in namespace 'final-frontier' room ‘</a:t>
            </a:r>
            <a:r>
              <a:rPr lang="en-US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spock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'/final-frontier'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"room1"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err,clients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)=&gt;{});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all clients in room '</a:t>
            </a:r>
            <a:r>
              <a:rPr lang="en-US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myroom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"room1"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).clients((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err,clients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)=&gt;{});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240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914E-A4D2-4E1A-B252-2D9F488E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D2301-A0D4-4E27-8F8E-8A3F4EC9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7A3D-4AE2-4E53-95FE-C5285A38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0E5FA-E8BB-49B8-B6D0-D7414A4A12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connected client has a unique id. For example,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Might change because of reconnection</a:t>
            </a:r>
          </a:p>
          <a:p>
            <a:r>
              <a:rPr lang="en-US" dirty="0"/>
              <a:t>Can use it to maintain a “session” state table</a:t>
            </a:r>
          </a:p>
          <a:p>
            <a:pPr marL="365760" lvl="1" indent="0">
              <a:buNone/>
            </a:pP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93FED-ABAB-4583-B30D-6C57E518E167}"/>
              </a:ext>
            </a:extLst>
          </p:cNvPr>
          <p:cNvSpPr/>
          <p:nvPr/>
        </p:nvSpPr>
        <p:spPr>
          <a:xfrm>
            <a:off x="3027538" y="2276872"/>
            <a:ext cx="30889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/chat#jFWs9corXp_9jOF3AAAA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210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5FF0-7147-4062-9A69-23659F35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5749D-DB76-45AA-A93C-629B65CA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5FB1-DD28-4B1B-BAA3-108C202C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D4113-F6F6-473C-BACB-7DA64FFB84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IE &lt; 11 does not support web socket</a:t>
            </a:r>
          </a:p>
          <a:p>
            <a:r>
              <a:rPr lang="en-US" dirty="0"/>
              <a:t>Socket.IO will use long polling</a:t>
            </a:r>
          </a:p>
          <a:p>
            <a:r>
              <a:rPr lang="en-US" dirty="0"/>
              <a:t>Must use sticky load balancing</a:t>
            </a:r>
          </a:p>
          <a:p>
            <a:r>
              <a:rPr lang="en-US" dirty="0"/>
              <a:t>PM2 does not support that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 err="1">
                <a:sym typeface="Wingdings" panose="05000000000000000000" pitchFamily="2" charset="2"/>
              </a:rPr>
              <a:t>fork_mode</a:t>
            </a:r>
            <a:r>
              <a:rPr lang="en-US" dirty="0">
                <a:sym typeface="Wingdings" panose="05000000000000000000" pitchFamily="2" charset="2"/>
              </a:rPr>
              <a:t> with different port per process and good balancer like </a:t>
            </a:r>
            <a:r>
              <a:rPr lang="en-US" dirty="0" err="1">
                <a:sym typeface="Wingdings" panose="05000000000000000000" pitchFamily="2" charset="2"/>
              </a:rPr>
              <a:t>Ngnix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3560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0BBC-97BF-4A2F-9F84-EC00731F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Event Between Nodes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A8361-C343-407E-8BAA-F665A2F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E1F23-C160-4A75-AF61-2D950869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946B1-9AD1-4F8B-BAE4-20F88EA87E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cluster configuration</a:t>
            </a:r>
          </a:p>
          <a:p>
            <a:r>
              <a:rPr lang="en-US" dirty="0"/>
              <a:t>You want to broadcast event to everyone</a:t>
            </a:r>
          </a:p>
          <a:p>
            <a:r>
              <a:rPr lang="en-US" dirty="0"/>
              <a:t>Need to implement some IPC infra</a:t>
            </a:r>
          </a:p>
          <a:p>
            <a:r>
              <a:rPr lang="en-US" dirty="0"/>
              <a:t>Or use </a:t>
            </a:r>
            <a:r>
              <a:rPr lang="en-US" dirty="0">
                <a:solidFill>
                  <a:srgbClr val="FF0000"/>
                </a:solidFill>
              </a:rPr>
              <a:t>socket.io-</a:t>
            </a:r>
            <a:r>
              <a:rPr lang="en-US" dirty="0" err="1">
                <a:solidFill>
                  <a:srgbClr val="FF0000"/>
                </a:solidFill>
              </a:rPr>
              <a:t>redis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7BAA5-08D1-45DF-AC8E-54449F226D3D}"/>
              </a:ext>
            </a:extLst>
          </p:cNvPr>
          <p:cNvSpPr/>
          <p:nvPr/>
        </p:nvSpPr>
        <p:spPr>
          <a:xfrm>
            <a:off x="2286208" y="4149080"/>
            <a:ext cx="480628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'socket.io'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redis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'socket.io-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.adapter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'localhost'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6379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1155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8B8C-1335-4592-8E8E-11AADC5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00D18-0BD7-4CA8-A1CC-C6FFA43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20708-B105-4493-843C-DD4732AC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5C414-75C0-46E8-ABDF-B657B07295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easy to use</a:t>
            </a:r>
          </a:p>
          <a:p>
            <a:r>
              <a:rPr lang="en-US" dirty="0"/>
              <a:t>Not to be confused with WebSocket API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644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4A00-237A-437C-A452-18C86706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Challenge: A Chat Application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83347-709F-4620-B297-4195C068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4AF72-827C-4B55-97C3-B713E2E8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60BA8-D899-415A-84B6-D7BC0D796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Polling is expensive</a:t>
            </a:r>
          </a:p>
          <a:p>
            <a:r>
              <a:rPr lang="en-US" dirty="0"/>
              <a:t>Long polling is better but still expensive on busy server</a:t>
            </a:r>
          </a:p>
          <a:p>
            <a:r>
              <a:rPr lang="en-US" dirty="0"/>
              <a:t>WebSocket is great but</a:t>
            </a:r>
          </a:p>
          <a:p>
            <a:pPr lvl="1"/>
            <a:r>
              <a:rPr lang="en-US" dirty="0"/>
              <a:t>Need modern browser</a:t>
            </a:r>
          </a:p>
          <a:p>
            <a:pPr lvl="1"/>
            <a:r>
              <a:rPr lang="en-US" dirty="0"/>
              <a:t>No built-in support inside Node.js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95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 Protocol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Enables two-way communication between browser and server</a:t>
            </a:r>
          </a:p>
          <a:p>
            <a:r>
              <a:rPr lang="en-US" dirty="0"/>
              <a:t>Does not rely on opening multiple HTTP connections</a:t>
            </a:r>
          </a:p>
          <a:p>
            <a:r>
              <a:rPr lang="en-US" dirty="0"/>
              <a:t>Replacement for older techniques like long polling and forever frame</a:t>
            </a:r>
          </a:p>
          <a:p>
            <a:r>
              <a:rPr lang="en-US" dirty="0"/>
              <a:t>A simple abstract over TCP socket</a:t>
            </a:r>
          </a:p>
          <a:p>
            <a:r>
              <a:rPr lang="en-US" dirty="0"/>
              <a:t>A totally new application protocol</a:t>
            </a:r>
          </a:p>
          <a:p>
            <a:pPr lvl="1"/>
            <a:r>
              <a:rPr lang="en-US" dirty="0"/>
              <a:t>No HTTP headers</a:t>
            </a:r>
          </a:p>
          <a:p>
            <a:r>
              <a:rPr lang="en-US" dirty="0"/>
              <a:t>Managed by IETF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JavaScript API </a:t>
            </a:r>
          </a:p>
          <a:p>
            <a:r>
              <a:rPr lang="en-US" dirty="0"/>
              <a:t>Is used by the browser to initiate a Web Socket communication with the server</a:t>
            </a:r>
          </a:p>
          <a:p>
            <a:r>
              <a:rPr lang="en-US" dirty="0"/>
              <a:t>Is all about the </a:t>
            </a:r>
            <a:r>
              <a:rPr lang="en-US" dirty="0">
                <a:solidFill>
                  <a:srgbClr val="FF0000"/>
                </a:solidFill>
              </a:rPr>
              <a:t>WebSocket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send</a:t>
            </a:r>
          </a:p>
          <a:p>
            <a:pPr lvl="1"/>
            <a:r>
              <a:rPr lang="en-US" dirty="0"/>
              <a:t>close</a:t>
            </a:r>
          </a:p>
          <a:p>
            <a:pPr lvl="1"/>
            <a:r>
              <a:rPr lang="en-US" dirty="0" err="1"/>
              <a:t>readyState</a:t>
            </a:r>
            <a:endParaRPr lang="en-US" dirty="0"/>
          </a:p>
          <a:p>
            <a:pPr lvl="1"/>
            <a:r>
              <a:rPr lang="en-US" dirty="0" err="1"/>
              <a:t>onopen</a:t>
            </a:r>
            <a:r>
              <a:rPr lang="en-US" dirty="0"/>
              <a:t>, </a:t>
            </a:r>
            <a:r>
              <a:rPr lang="en-US" dirty="0" err="1"/>
              <a:t>onmessage</a:t>
            </a:r>
            <a:r>
              <a:rPr lang="en-US" dirty="0"/>
              <a:t>, </a:t>
            </a:r>
            <a:r>
              <a:rPr lang="en-US" dirty="0" err="1"/>
              <a:t>onclose</a:t>
            </a:r>
            <a:r>
              <a:rPr lang="en-US" dirty="0"/>
              <a:t>, </a:t>
            </a:r>
            <a:r>
              <a:rPr lang="en-US" dirty="0" err="1"/>
              <a:t>onerror</a:t>
            </a:r>
            <a:endParaRPr lang="en-US" dirty="0"/>
          </a:p>
          <a:p>
            <a:r>
              <a:rPr lang="en-US" dirty="0"/>
              <a:t>Managed by W3C</a:t>
            </a:r>
          </a:p>
        </p:txBody>
      </p:sp>
    </p:spTree>
    <p:extLst>
      <p:ext uri="{BB962C8B-B14F-4D97-AF65-F5344CB8AC3E}">
        <p14:creationId xmlns:p14="http://schemas.microsoft.com/office/powerpoint/2010/main" val="17976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>
                <a:solidFill>
                  <a:srgbClr val="FF0000"/>
                </a:solidFill>
              </a:rPr>
              <a:t>WebSocket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</a:t>
            </a:r>
          </a:p>
          <a:p>
            <a:r>
              <a:rPr lang="en-US" dirty="0"/>
              <a:t>Specify a URL and sub protocols (Optional)</a:t>
            </a:r>
          </a:p>
          <a:p>
            <a:pPr lvl="1"/>
            <a:r>
              <a:rPr lang="en-US" dirty="0"/>
              <a:t>Must use </a:t>
            </a:r>
            <a:r>
              <a:rPr lang="en-US" dirty="0" err="1">
                <a:solidFill>
                  <a:srgbClr val="FF0000"/>
                </a:solidFill>
              </a:rPr>
              <a:t>ws</a:t>
            </a:r>
            <a:r>
              <a:rPr lang="en-US" dirty="0"/>
              <a:t> or </a:t>
            </a:r>
            <a:r>
              <a:rPr lang="en-US" dirty="0" err="1">
                <a:solidFill>
                  <a:srgbClr val="FF0000"/>
                </a:solidFill>
              </a:rPr>
              <a:t>wss</a:t>
            </a:r>
            <a:r>
              <a:rPr lang="en-US" dirty="0"/>
              <a:t> protocols</a:t>
            </a:r>
          </a:p>
          <a:p>
            <a:r>
              <a:rPr lang="en-US" dirty="0"/>
              <a:t>Register to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6043" y="3848100"/>
            <a:ext cx="6346609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://localhost:5481/socket/connect"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ws.onopen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"OEPN"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0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Handshake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Upon a </a:t>
            </a:r>
            <a:r>
              <a:rPr lang="en-US" dirty="0" err="1"/>
              <a:t>WebSocket</a:t>
            </a:r>
            <a:r>
              <a:rPr lang="en-US" dirty="0"/>
              <a:t> object creation the browser sends an </a:t>
            </a:r>
            <a:r>
              <a:rPr lang="en-US" dirty="0">
                <a:solidFill>
                  <a:srgbClr val="FF0000"/>
                </a:solidFill>
              </a:rPr>
              <a:t>Upgrade</a:t>
            </a:r>
            <a:r>
              <a:rPr lang="en-US" dirty="0"/>
              <a:t> request to the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 must respond with appropriate headers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266" y="2832437"/>
            <a:ext cx="811778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 http://localhost:5481/socket/connect HTTP/1.1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Upgrade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websocket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Connection: Upgrade</a:t>
            </a:r>
          </a:p>
          <a:p>
            <a:r>
              <a:rPr lang="en-US" dirty="0">
                <a:latin typeface="Lucida Console" panose="020B0609040504020204" pitchFamily="49" charset="0"/>
              </a:rPr>
              <a:t>Host: localhost:5481</a:t>
            </a:r>
          </a:p>
          <a:p>
            <a:r>
              <a:rPr lang="en-US" dirty="0">
                <a:latin typeface="Lucida Console" panose="020B0609040504020204" pitchFamily="49" charset="0"/>
              </a:rPr>
              <a:t>Origin: http://localhost:5481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Sec-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WebSocket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-Key</a:t>
            </a:r>
            <a:r>
              <a:rPr lang="en-US" dirty="0">
                <a:latin typeface="Lucida Console" panose="020B0609040504020204" pitchFamily="49" charset="0"/>
              </a:rPr>
              <a:t>: rHeA9NhKxIuFX85mxpT0fQ==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Sec-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WebSocket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-Version</a:t>
            </a:r>
            <a:r>
              <a:rPr lang="en-US" dirty="0">
                <a:latin typeface="Lucida Console" panose="020B0609040504020204" pitchFamily="49" charset="0"/>
              </a:rPr>
              <a:t>: 13</a:t>
            </a:r>
          </a:p>
        </p:txBody>
      </p:sp>
    </p:spTree>
    <p:extLst>
      <p:ext uri="{BB962C8B-B14F-4D97-AF65-F5344CB8AC3E}">
        <p14:creationId xmlns:p14="http://schemas.microsoft.com/office/powerpoint/2010/main" val="13089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Response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95297" y="3861048"/>
            <a:ext cx="8153400" cy="22322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a successful handshake, the data transfer part starts</a:t>
            </a:r>
          </a:p>
          <a:p>
            <a:r>
              <a:rPr lang="en-US" dirty="0"/>
              <a:t>This is a two-way communication channel where each side can, independently from the other, send data at will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948" y="1772816"/>
            <a:ext cx="818809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HTTP/1.1 101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Switching Protocols</a:t>
            </a:r>
          </a:p>
          <a:p>
            <a:r>
              <a:rPr lang="en-US" dirty="0">
                <a:latin typeface="Lucida Console" panose="020B0609040504020204" pitchFamily="49" charset="0"/>
              </a:rPr>
              <a:t>Cache-Control: private</a:t>
            </a:r>
          </a:p>
          <a:p>
            <a:r>
              <a:rPr lang="en-US" dirty="0">
                <a:latin typeface="Lucida Console" panose="020B0609040504020204" pitchFamily="49" charset="0"/>
              </a:rPr>
              <a:t>Upgrade: </a:t>
            </a:r>
            <a:r>
              <a:rPr lang="en-US" dirty="0" err="1">
                <a:latin typeface="Lucida Console" panose="020B0609040504020204" pitchFamily="49" charset="0"/>
              </a:rPr>
              <a:t>Websocket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Server: Microsoft-IIS/8.0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Sec-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WebSocket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-Accept</a:t>
            </a:r>
            <a:r>
              <a:rPr lang="en-US" dirty="0">
                <a:latin typeface="Lucida Console" panose="020B0609040504020204" pitchFamily="49" charset="0"/>
              </a:rPr>
              <a:t>: JLSwLlhPkGnb4qOJOnYzl957T7I=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Connection: Upgrade</a:t>
            </a:r>
          </a:p>
        </p:txBody>
      </p:sp>
    </p:spTree>
    <p:extLst>
      <p:ext uri="{BB962C8B-B14F-4D97-AF65-F5344CB8AC3E}">
        <p14:creationId xmlns:p14="http://schemas.microsoft.com/office/powerpoint/2010/main" val="278111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and Receive Messages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object supports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send</a:t>
            </a:r>
            <a:r>
              <a:rPr lang="en-US" dirty="0"/>
              <a:t> – Can only be used after </a:t>
            </a:r>
            <a:r>
              <a:rPr lang="en-US" dirty="0" err="1">
                <a:solidFill>
                  <a:srgbClr val="FF0000"/>
                </a:solidFill>
              </a:rPr>
              <a:t>onopen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event was fired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onmessage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363" y="3429000"/>
            <a:ext cx="579197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://localhost:5481/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/socket/connect"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ws.send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"MESSAGE: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3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8357</TotalTime>
  <Words>848</Words>
  <Application>Microsoft Office PowerPoint</Application>
  <PresentationFormat>On-screen Show (4:3)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Levenim MT</vt:lpstr>
      <vt:lpstr>Lucida Console</vt:lpstr>
      <vt:lpstr>Times New Roman</vt:lpstr>
      <vt:lpstr>Tw Cen MT</vt:lpstr>
      <vt:lpstr>Wingdings</vt:lpstr>
      <vt:lpstr>Wingdings 2</vt:lpstr>
      <vt:lpstr>חציון</vt:lpstr>
      <vt:lpstr>Socket.io</vt:lpstr>
      <vt:lpstr>Agenda</vt:lpstr>
      <vt:lpstr>The Challenge: A Chat Application</vt:lpstr>
      <vt:lpstr>Web Socket Protocol</vt:lpstr>
      <vt:lpstr>Web Socket API</vt:lpstr>
      <vt:lpstr>Getting Started</vt:lpstr>
      <vt:lpstr>The Handshake</vt:lpstr>
      <vt:lpstr>Server Response</vt:lpstr>
      <vt:lpstr>Send and Receive Messages</vt:lpstr>
      <vt:lpstr>Framing</vt:lpstr>
      <vt:lpstr>Socket.IO</vt:lpstr>
      <vt:lpstr>When to use</vt:lpstr>
      <vt:lpstr>Getting Started</vt:lpstr>
      <vt:lpstr>Server Side</vt:lpstr>
      <vt:lpstr>Client Side</vt:lpstr>
      <vt:lpstr>Transmission Types</vt:lpstr>
      <vt:lpstr>Namespace</vt:lpstr>
      <vt:lpstr>Rooms</vt:lpstr>
      <vt:lpstr>Rooms</vt:lpstr>
      <vt:lpstr>Query Clients</vt:lpstr>
      <vt:lpstr>socket.id</vt:lpstr>
      <vt:lpstr>Clustering</vt:lpstr>
      <vt:lpstr>Passing Event Between Nodes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627</cp:revision>
  <dcterms:created xsi:type="dcterms:W3CDTF">2011-02-24T19:30:07Z</dcterms:created>
  <dcterms:modified xsi:type="dcterms:W3CDTF">2018-04-11T22:28:45Z</dcterms:modified>
</cp:coreProperties>
</file>