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308" r:id="rId3"/>
    <p:sldId id="322" r:id="rId4"/>
    <p:sldId id="323" r:id="rId5"/>
    <p:sldId id="324" r:id="rId6"/>
    <p:sldId id="325" r:id="rId7"/>
    <p:sldId id="326" r:id="rId8"/>
    <p:sldId id="329" r:id="rId9"/>
    <p:sldId id="330" r:id="rId10"/>
    <p:sldId id="331" r:id="rId11"/>
    <p:sldId id="328" r:id="rId12"/>
    <p:sldId id="327" r:id="rId13"/>
    <p:sldId id="332" r:id="rId14"/>
    <p:sldId id="333" r:id="rId15"/>
    <p:sldId id="334" r:id="rId16"/>
    <p:sldId id="335" r:id="rId17"/>
    <p:sldId id="336" r:id="rId18"/>
    <p:sldId id="3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603A5-CC55-4499-8C78-E7B740BFB862}">
          <p14:sldIdLst>
            <p14:sldId id="256"/>
            <p14:sldId id="308"/>
            <p14:sldId id="322"/>
            <p14:sldId id="323"/>
            <p14:sldId id="324"/>
            <p14:sldId id="325"/>
            <p14:sldId id="326"/>
            <p14:sldId id="329"/>
            <p14:sldId id="330"/>
            <p14:sldId id="331"/>
            <p14:sldId id="328"/>
            <p14:sldId id="327"/>
            <p14:sldId id="332"/>
            <p14:sldId id="333"/>
            <p14:sldId id="334"/>
            <p14:sldId id="335"/>
            <p14:sldId id="336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Communicate with database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FED3-6712-4A43-9DE4-748B7F3B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7E5AF-30FF-4FAC-82FE-A93BC8A5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4F4E2-587F-414A-BFBF-E12CE6A3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268BE4-4F14-49B5-A789-89F264311F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Ba</a:t>
            </a:r>
            <a:r>
              <a:rPr lang="en-US" dirty="0"/>
              <a:t>sically Available</a:t>
            </a:r>
          </a:p>
          <a:p>
            <a:r>
              <a:rPr lang="en-US" b="1" dirty="0"/>
              <a:t>S</a:t>
            </a:r>
            <a:r>
              <a:rPr lang="en-US" dirty="0"/>
              <a:t>oft State</a:t>
            </a:r>
          </a:p>
          <a:p>
            <a:r>
              <a:rPr lang="en-US" b="1" dirty="0"/>
              <a:t>E</a:t>
            </a:r>
            <a:r>
              <a:rPr lang="en-US" dirty="0"/>
              <a:t>ventual Consistency</a:t>
            </a:r>
          </a:p>
          <a:p>
            <a:r>
              <a:rPr lang="en-US" dirty="0"/>
              <a:t>It means that when an update is made in one replica, the other partitions will see it over time (there will be an inconsistency window)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452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C26A-3EE1-4532-9A11-C86BE74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706D3-42C1-4B19-9A68-5FF7663C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39C85-D44F-4311-82E9-D6094281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319D81-704B-4BB8-B9E1-3FBD104683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order of popularity</a:t>
            </a:r>
          </a:p>
          <a:p>
            <a:pPr lvl="1"/>
            <a:r>
              <a:rPr lang="en-US" dirty="0"/>
              <a:t>MongoDB – Document store</a:t>
            </a:r>
          </a:p>
          <a:p>
            <a:pPr lvl="1"/>
            <a:r>
              <a:rPr lang="en-US" dirty="0" err="1"/>
              <a:t>ElasticSearch</a:t>
            </a:r>
            <a:r>
              <a:rPr lang="en-US" dirty="0"/>
              <a:t> – Search engine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– Key-value store</a:t>
            </a:r>
          </a:p>
          <a:p>
            <a:pPr lvl="1"/>
            <a:r>
              <a:rPr lang="en-US" dirty="0"/>
              <a:t>Cassandra – Wide columns store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130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095E-3FB7-44DD-806C-A846A86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6CBD4-9687-4DF3-AE61-72F8D9D3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2DA13-51B8-4F64-A004-FA04BC9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C0BFB1-1FB8-428D-856E-893870434C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NoSQL document-based open-source DB</a:t>
            </a:r>
          </a:p>
          <a:p>
            <a:r>
              <a:rPr lang="en-US" dirty="0"/>
              <a:t>Developed and supported by 10gen</a:t>
            </a:r>
          </a:p>
          <a:p>
            <a:r>
              <a:rPr lang="en-US" dirty="0"/>
              <a:t>MongoDB is written in C++</a:t>
            </a:r>
          </a:p>
          <a:p>
            <a:r>
              <a:rPr lang="en-US" dirty="0"/>
              <a:t>The name originated from the word: “humongous”</a:t>
            </a:r>
          </a:p>
          <a:p>
            <a:r>
              <a:rPr lang="en-US" dirty="0"/>
              <a:t>Is used in production at: Disney, </a:t>
            </a:r>
            <a:r>
              <a:rPr lang="en-US" dirty="0" err="1"/>
              <a:t>FourSquare</a:t>
            </a:r>
            <a:r>
              <a:rPr lang="en-US" dirty="0"/>
              <a:t>, SAP, </a:t>
            </a:r>
            <a:r>
              <a:rPr lang="en-US" dirty="0" err="1"/>
              <a:t>SourceForge</a:t>
            </a:r>
            <a:r>
              <a:rPr lang="en-US" dirty="0"/>
              <a:t>, NY Times and many more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80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07EA-9137-4B46-8198-2EC217DC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0157C-EA21-4279-8FA8-F78DFE61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A6A6B-372D-41A4-9BD5-A11ECFF7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2E8EF4-8099-4281-97CB-205236163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Documents are stored in BSON</a:t>
            </a:r>
          </a:p>
          <a:p>
            <a:r>
              <a:rPr lang="en-US" dirty="0"/>
              <a:t>Can create an index for any document attribute</a:t>
            </a:r>
          </a:p>
          <a:p>
            <a:r>
              <a:rPr lang="en-US" dirty="0"/>
              <a:t>High-availability by replication</a:t>
            </a:r>
          </a:p>
          <a:p>
            <a:r>
              <a:rPr lang="en-US" dirty="0"/>
              <a:t>Automated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Rich querying syntax</a:t>
            </a:r>
          </a:p>
          <a:p>
            <a:r>
              <a:rPr lang="en-US" dirty="0"/>
              <a:t>In-place updates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41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CB86-2CFD-43B0-B1F8-E6E118ED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C5D3-5429-4D7A-A3E7-2A55AC3E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5616-4883-46B7-9A1C-0BF10D0D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3F7AE-707A-4DF4-9E7B-14450DFF78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 err="1"/>
              <a:t>mongodb</a:t>
            </a:r>
            <a:r>
              <a:rPr lang="en-US" dirty="0"/>
              <a:t> web site</a:t>
            </a:r>
          </a:p>
          <a:p>
            <a:r>
              <a:rPr lang="en-US" dirty="0"/>
              <a:t>From the terminal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Play with the shell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mydb</a:t>
            </a:r>
            <a:endParaRPr lang="en-US" dirty="0"/>
          </a:p>
          <a:p>
            <a:r>
              <a:rPr lang="en-US" dirty="0" err="1"/>
              <a:t>db.contacts.insert</a:t>
            </a:r>
            <a:r>
              <a:rPr lang="en-US" dirty="0"/>
              <a:t>({name: “Ori”})</a:t>
            </a:r>
          </a:p>
          <a:p>
            <a:r>
              <a:rPr lang="en-US" dirty="0" err="1"/>
              <a:t>db.contacts.find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BF514-E39A-4D60-AB22-C381DB33DECA}"/>
              </a:ext>
            </a:extLst>
          </p:cNvPr>
          <p:cNvSpPr/>
          <p:nvPr/>
        </p:nvSpPr>
        <p:spPr>
          <a:xfrm>
            <a:off x="2410318" y="2778337"/>
            <a:ext cx="43233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he-IL" dirty="0"/>
              <a:t>bin\mongod.exe --dbpath f:\mongodb\data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98C9B-9E96-41C1-AEAB-08B72E58288E}"/>
              </a:ext>
            </a:extLst>
          </p:cNvPr>
          <p:cNvSpPr/>
          <p:nvPr/>
        </p:nvSpPr>
        <p:spPr>
          <a:xfrm>
            <a:off x="3790406" y="3848100"/>
            <a:ext cx="15631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he-IL" dirty="0"/>
              <a:t>bin\mongo.exe</a:t>
            </a:r>
          </a:p>
        </p:txBody>
      </p:sp>
    </p:spTree>
    <p:extLst>
      <p:ext uri="{BB962C8B-B14F-4D97-AF65-F5344CB8AC3E}">
        <p14:creationId xmlns:p14="http://schemas.microsoft.com/office/powerpoint/2010/main" val="426411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1754-5BAC-4FB3-8FA1-6A5E3753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NodeJS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84CA1-C42E-4FCE-A250-F253D1B4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34C17-8419-4FB5-B36F-6ACFE8EA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A49B0-07A5-4447-9B47-FDA5E3CF03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yarn add </a:t>
            </a:r>
            <a:r>
              <a:rPr lang="en-US" dirty="0" err="1"/>
              <a:t>mongodb</a:t>
            </a:r>
            <a:endParaRPr lang="en-US" dirty="0"/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E40BE-3CA3-4B2F-8D5E-582271C58501}"/>
              </a:ext>
            </a:extLst>
          </p:cNvPr>
          <p:cNvSpPr/>
          <p:nvPr/>
        </p:nvSpPr>
        <p:spPr>
          <a:xfrm>
            <a:off x="1664803" y="2306775"/>
            <a:ext cx="5814393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MongoClient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MongoClient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://localhost:27017'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mydb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insertMany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Gaila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Gaila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toArray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5756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3E66-610E-4E61-898A-EDE222AA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Aspects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5B7EF-0775-475D-9EE9-0E8159CF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FC1AF-F472-4554-B592-85ADA0F0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01A4F3-9D8D-493F-A777-C3061BD4CF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index</a:t>
            </a:r>
          </a:p>
          <a:p>
            <a:r>
              <a:rPr lang="en-US" dirty="0" err="1"/>
              <a:t>findAndModify</a:t>
            </a:r>
            <a:endParaRPr lang="en-US" dirty="0"/>
          </a:p>
          <a:p>
            <a:r>
              <a:rPr lang="en-US" dirty="0"/>
              <a:t>Bulk write</a:t>
            </a:r>
          </a:p>
          <a:p>
            <a:r>
              <a:rPr lang="en-US" dirty="0"/>
              <a:t>Read concern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223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375-DC68-4B85-B357-85BA09E3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DB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A0C9E-74FD-45E4-A722-81FF3412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017C3-2CBC-40D5-8E04-DACC7BD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9C7C0-7D4A-49F4-A62C-69AA5A11A3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MongoDB Atlas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Microsoft Azure SQL Database</a:t>
            </a:r>
          </a:p>
          <a:p>
            <a:r>
              <a:rPr lang="en-US" dirty="0"/>
              <a:t>Firebird</a:t>
            </a:r>
          </a:p>
          <a:p>
            <a:r>
              <a:rPr lang="en-US" dirty="0"/>
              <a:t>Google </a:t>
            </a:r>
            <a:r>
              <a:rPr lang="en-US" dirty="0" err="1"/>
              <a:t>BigQuery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8169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8B8C-1335-4592-8E8E-11AADC59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00D18-0BD7-4CA8-A1CC-C6FFA43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20708-B105-4493-843C-DD4732AC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5C414-75C0-46E8-ABDF-B657B07295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single winning database</a:t>
            </a:r>
          </a:p>
          <a:p>
            <a:r>
              <a:rPr lang="en-US" dirty="0"/>
              <a:t>Probably we need use multiple databases</a:t>
            </a:r>
          </a:p>
          <a:p>
            <a:r>
              <a:rPr lang="en-US" dirty="0"/>
              <a:t>Very easy to connect </a:t>
            </a:r>
            <a:r>
              <a:rPr lang="en-US"/>
              <a:t>from Node.js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644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code samples for connecting to popular databases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9101-10B2-4978-94B5-1939073F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D7A9B-97A8-469B-9165-939736CD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4378C-1F1A-4A86-9797-44718DF5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AA6D87-9875-499B-A17F-570B1850E8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Self contained</a:t>
            </a:r>
          </a:p>
          <a:p>
            <a:r>
              <a:rPr lang="en-US" dirty="0"/>
              <a:t>Full featured SQL</a:t>
            </a:r>
          </a:p>
          <a:p>
            <a:r>
              <a:rPr lang="en-US" dirty="0"/>
              <a:t>ACID</a:t>
            </a:r>
          </a:p>
          <a:p>
            <a:r>
              <a:rPr lang="en-US" dirty="0"/>
              <a:t>Zero configuration</a:t>
            </a:r>
          </a:p>
          <a:p>
            <a:r>
              <a:rPr lang="en-US" dirty="0"/>
              <a:t>Single cross platform disk file</a:t>
            </a:r>
          </a:p>
          <a:p>
            <a:r>
              <a:rPr lang="en-US" dirty="0"/>
              <a:t>Supports terabyte-sized databases</a:t>
            </a:r>
          </a:p>
          <a:p>
            <a:r>
              <a:rPr lang="en-US" dirty="0"/>
              <a:t>One writer at a time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372A-6E4E-4465-8471-BFA80F53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E6E04-2F35-4A3E-8AFD-BD18612F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2D874-0F6A-47C5-9D8E-7AEDFD3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5B651-7EEF-4ECE-BC87-432EC79CFD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  <a:p>
            <a:r>
              <a:rPr lang="en-US" dirty="0"/>
              <a:t>Application file format</a:t>
            </a:r>
          </a:p>
          <a:p>
            <a:r>
              <a:rPr lang="en-US" dirty="0"/>
              <a:t>Website database (small websites)</a:t>
            </a:r>
          </a:p>
          <a:p>
            <a:r>
              <a:rPr lang="en-US" dirty="0"/>
              <a:t>Demo/Mock purposes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675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3F6F-133A-47F7-96A0-1A2BE664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4B8D1-B90A-48A9-A107-A200606E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A1001-D8A4-4BBD-9EBF-A2C6EC88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5F8DA4-A1FF-4E36-8540-DD7E88EF77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yarn add sqlite3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4B6DFE-8F7C-4428-8C38-D91DF3527264}"/>
              </a:ext>
            </a:extLst>
          </p:cNvPr>
          <p:cNvSpPr/>
          <p:nvPr/>
        </p:nvSpPr>
        <p:spPr>
          <a:xfrm>
            <a:off x="2123728" y="2105085"/>
            <a:ext cx="45720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require(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"sqlite3"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promisify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require(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all_P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promisify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"1.db"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all_P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"SELECT * from contacts"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resolve,reject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"1.db"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err =&gt;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reject(err);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resolve(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28375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112F-0EA3-4F71-BB8A-DB8E98D1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7A8AB-3C6D-446E-AAA9-80FF055A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AB9DC-5F3D-4C78-838C-20A40545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443F77-FF3B-4542-977B-79D933AA906D}"/>
              </a:ext>
            </a:extLst>
          </p:cNvPr>
          <p:cNvSpPr/>
          <p:nvPr/>
        </p:nvSpPr>
        <p:spPr>
          <a:xfrm>
            <a:off x="1331640" y="1844824"/>
            <a:ext cx="45720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resolve,reject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reject(err);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resolve(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95817-9CC3-4470-809C-301882003494}"/>
              </a:ext>
            </a:extLst>
          </p:cNvPr>
          <p:cNvSpPr/>
          <p:nvPr/>
        </p:nvSpPr>
        <p:spPr>
          <a:xfrm>
            <a:off x="3347864" y="4383981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"1.db"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"INSERT INTO contacts(name) VALUES(?)"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"Tommy"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590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660B-5837-4C13-9BD7-20398132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SQL Databases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D6793-5F03-4AAF-BA50-92C7FF3E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6D63-751B-40EF-BD16-DA8A2C10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98DAAA-3209-406E-871E-C00F16B9EA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order of popularity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DB2</a:t>
            </a:r>
          </a:p>
          <a:p>
            <a:endParaRPr lang="en-US" dirty="0"/>
          </a:p>
          <a:p>
            <a:r>
              <a:rPr lang="en-US" dirty="0"/>
              <a:t>Boring …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550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330F-062C-4F41-B795-ED8D557F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RDBMS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824AE-DE18-461A-AE27-43D62187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FB3D2-19DD-45C0-81D5-26074DB3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B51F29-040E-462B-BA79-EB56BF7DD3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hardly scale it out</a:t>
            </a:r>
          </a:p>
          <a:p>
            <a:r>
              <a:rPr lang="en-US" dirty="0"/>
              <a:t>Scaling-out reads (selects) is very difficult</a:t>
            </a:r>
          </a:p>
          <a:p>
            <a:r>
              <a:rPr lang="en-US" dirty="0"/>
              <a:t>Scaling-out writes (between machines) is nearly impossible</a:t>
            </a:r>
          </a:p>
          <a:p>
            <a:r>
              <a:rPr lang="en-US" dirty="0"/>
              <a:t>This is due to the ACID property of RDBMS transactions</a:t>
            </a:r>
          </a:p>
          <a:p>
            <a:r>
              <a:rPr lang="en-US" dirty="0"/>
              <a:t>Enter the CAP theorem…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726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978C-941B-4F57-8F56-3D8AA68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CAP Theorem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C8B04-A760-432A-9C21-AD0A0891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D6B-6AF6-4F88-81EC-9B98A19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6ED3FA-1EE7-49CB-AFCC-83DAFC76E6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 distributed/partitioned application, you can only pick two of the following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Partition Tolerance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6251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8468</TotalTime>
  <Words>479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Communicate with database</vt:lpstr>
      <vt:lpstr>Agenda</vt:lpstr>
      <vt:lpstr>SQLite</vt:lpstr>
      <vt:lpstr>When to use</vt:lpstr>
      <vt:lpstr>Getting Started</vt:lpstr>
      <vt:lpstr>Inserting</vt:lpstr>
      <vt:lpstr>Classical SQL Databases</vt:lpstr>
      <vt:lpstr>Scalability of RDBMS</vt:lpstr>
      <vt:lpstr>The CAP Theorem</vt:lpstr>
      <vt:lpstr>BASE</vt:lpstr>
      <vt:lpstr>NoSQL Databases</vt:lpstr>
      <vt:lpstr>MongoDB</vt:lpstr>
      <vt:lpstr>Main Features</vt:lpstr>
      <vt:lpstr>Getting Started</vt:lpstr>
      <vt:lpstr>From NodeJS</vt:lpstr>
      <vt:lpstr>Interesting Aspects</vt:lpstr>
      <vt:lpstr>Cloud DB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638</cp:revision>
  <dcterms:created xsi:type="dcterms:W3CDTF">2011-02-24T19:30:07Z</dcterms:created>
  <dcterms:modified xsi:type="dcterms:W3CDTF">2018-04-12T00:21:05Z</dcterms:modified>
</cp:coreProperties>
</file>