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3"/>
  </p:notesMasterIdLst>
  <p:sldIdLst>
    <p:sldId id="256" r:id="rId2"/>
    <p:sldId id="257" r:id="rId3"/>
    <p:sldId id="296" r:id="rId4"/>
    <p:sldId id="311" r:id="rId5"/>
    <p:sldId id="331" r:id="rId6"/>
    <p:sldId id="332" r:id="rId7"/>
    <p:sldId id="333" r:id="rId8"/>
    <p:sldId id="335" r:id="rId9"/>
    <p:sldId id="334" r:id="rId10"/>
    <p:sldId id="307" r:id="rId11"/>
    <p:sldId id="306" r:id="rId12"/>
  </p:sldIdLst>
  <p:sldSz cx="9144000" cy="6858000" type="screen4x3"/>
  <p:notesSz cx="9144000" cy="6858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Questrial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20" autoAdjust="0"/>
    <p:restoredTop sz="85340" autoAdjust="0"/>
  </p:normalViewPr>
  <p:slideViewPr>
    <p:cSldViewPr snapToGrid="0">
      <p:cViewPr>
        <p:scale>
          <a:sx n="100" d="100"/>
          <a:sy n="100" d="100"/>
        </p:scale>
        <p:origin x="117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15712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280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9339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8407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0528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337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3977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8422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4235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345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5578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896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Slide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89"/>
                </a:moveTo>
                <a:lnTo>
                  <a:pt x="120000" y="119989"/>
                </a:lnTo>
                <a:lnTo>
                  <a:pt x="120000" y="0"/>
                </a:lnTo>
                <a:lnTo>
                  <a:pt x="0" y="0"/>
                </a:lnTo>
                <a:lnTo>
                  <a:pt x="0" y="119989"/>
                </a:lnTo>
                <a:close/>
              </a:path>
            </a:pathLst>
          </a:custGeom>
          <a:solidFill>
            <a:srgbClr val="775F54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4" name="Shape 24"/>
          <p:cNvSpPr/>
          <p:nvPr/>
        </p:nvSpPr>
        <p:spPr>
          <a:xfrm>
            <a:off x="0" y="5971031"/>
            <a:ext cx="9144000" cy="88709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82"/>
                </a:moveTo>
                <a:lnTo>
                  <a:pt x="120000" y="119982"/>
                </a:lnTo>
                <a:lnTo>
                  <a:pt x="120000" y="0"/>
                </a:lnTo>
                <a:lnTo>
                  <a:pt x="0" y="0"/>
                </a:lnTo>
                <a:lnTo>
                  <a:pt x="0" y="1199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5" name="Shape 25"/>
          <p:cNvSpPr/>
          <p:nvPr/>
        </p:nvSpPr>
        <p:spPr>
          <a:xfrm>
            <a:off x="0" y="6053328"/>
            <a:ext cx="2240280" cy="7137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14"/>
                </a:moveTo>
                <a:lnTo>
                  <a:pt x="120000" y="119914"/>
                </a:lnTo>
                <a:lnTo>
                  <a:pt x="120000" y="0"/>
                </a:lnTo>
                <a:lnTo>
                  <a:pt x="0" y="0"/>
                </a:lnTo>
                <a:lnTo>
                  <a:pt x="0" y="119914"/>
                </a:lnTo>
                <a:close/>
              </a:path>
            </a:pathLst>
          </a:custGeom>
          <a:solidFill>
            <a:srgbClr val="DD8046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6" name="Shape 26"/>
          <p:cNvSpPr/>
          <p:nvPr/>
        </p:nvSpPr>
        <p:spPr>
          <a:xfrm>
            <a:off x="2359151" y="6044184"/>
            <a:ext cx="6784975" cy="7137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14"/>
                </a:moveTo>
                <a:lnTo>
                  <a:pt x="119997" y="119914"/>
                </a:lnTo>
                <a:lnTo>
                  <a:pt x="119997" y="0"/>
                </a:lnTo>
                <a:lnTo>
                  <a:pt x="0" y="0"/>
                </a:lnTo>
                <a:lnTo>
                  <a:pt x="0" y="119914"/>
                </a:lnTo>
                <a:close/>
              </a:path>
            </a:pathLst>
          </a:custGeom>
          <a:solidFill>
            <a:srgbClr val="93B6D2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2145919" y="3117291"/>
            <a:ext cx="4852161" cy="6807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19252" y="52577"/>
            <a:ext cx="8905494" cy="2393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154047" y="2994406"/>
            <a:ext cx="4835905" cy="19437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9252" y="52577"/>
            <a:ext cx="8905494" cy="2393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19252" y="52577"/>
            <a:ext cx="8905494" cy="2393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DD8046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7" name="Shape 7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19998" y="120000"/>
                </a:lnTo>
                <a:lnTo>
                  <a:pt x="119998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93B6D2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8" name="Shape 8"/>
          <p:cNvSpPr/>
          <p:nvPr/>
        </p:nvSpPr>
        <p:spPr>
          <a:xfrm>
            <a:off x="7690119" y="406319"/>
            <a:ext cx="298450" cy="18669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70" y="0"/>
                </a:moveTo>
                <a:lnTo>
                  <a:pt x="8651" y="86715"/>
                </a:lnTo>
                <a:lnTo>
                  <a:pt x="0" y="119863"/>
                </a:lnTo>
                <a:lnTo>
                  <a:pt x="119970" y="0"/>
                </a:lnTo>
                <a:close/>
              </a:path>
            </a:pathLst>
          </a:custGeom>
          <a:solidFill>
            <a:srgbClr val="EE6EAA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9" name="Shape 9"/>
          <p:cNvSpPr/>
          <p:nvPr/>
        </p:nvSpPr>
        <p:spPr>
          <a:xfrm>
            <a:off x="7712292" y="406185"/>
            <a:ext cx="276860" cy="1752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63" y="0"/>
                </a:moveTo>
                <a:lnTo>
                  <a:pt x="0" y="93387"/>
                </a:lnTo>
                <a:lnTo>
                  <a:pt x="15081" y="94327"/>
                </a:lnTo>
                <a:lnTo>
                  <a:pt x="24666" y="97398"/>
                </a:lnTo>
                <a:lnTo>
                  <a:pt x="32856" y="105081"/>
                </a:lnTo>
                <a:lnTo>
                  <a:pt x="43752" y="119857"/>
                </a:lnTo>
                <a:lnTo>
                  <a:pt x="119863" y="0"/>
                </a:lnTo>
                <a:close/>
              </a:path>
            </a:pathLst>
          </a:custGeom>
          <a:solidFill>
            <a:srgbClr val="17A75B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0" name="Shape 10"/>
          <p:cNvSpPr/>
          <p:nvPr/>
        </p:nvSpPr>
        <p:spPr>
          <a:xfrm>
            <a:off x="7579296" y="406037"/>
            <a:ext cx="410209" cy="123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39" y="0"/>
                </a:moveTo>
                <a:lnTo>
                  <a:pt x="0" y="104768"/>
                </a:lnTo>
                <a:lnTo>
                  <a:pt x="13484" y="105328"/>
                </a:lnTo>
                <a:lnTo>
                  <a:pt x="20957" y="107053"/>
                </a:lnTo>
                <a:lnTo>
                  <a:pt x="25101" y="111327"/>
                </a:lnTo>
                <a:lnTo>
                  <a:pt x="28596" y="119534"/>
                </a:lnTo>
                <a:lnTo>
                  <a:pt x="119839" y="0"/>
                </a:lnTo>
                <a:close/>
              </a:path>
            </a:pathLst>
          </a:custGeom>
          <a:solidFill>
            <a:srgbClr val="6AC4ED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1" name="Shape 11"/>
          <p:cNvSpPr/>
          <p:nvPr/>
        </p:nvSpPr>
        <p:spPr>
          <a:xfrm>
            <a:off x="7676943" y="405948"/>
            <a:ext cx="312420" cy="187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31" y="0"/>
                </a:moveTo>
                <a:lnTo>
                  <a:pt x="0" y="78957"/>
                </a:lnTo>
                <a:lnTo>
                  <a:pt x="5047" y="119775"/>
                </a:lnTo>
                <a:lnTo>
                  <a:pt x="13529" y="87501"/>
                </a:lnTo>
                <a:lnTo>
                  <a:pt x="119831" y="0"/>
                </a:lnTo>
                <a:close/>
              </a:path>
            </a:pathLst>
          </a:custGeom>
          <a:solidFill>
            <a:srgbClr val="FACF47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2" name="Shape 12"/>
          <p:cNvSpPr/>
          <p:nvPr/>
        </p:nvSpPr>
        <p:spPr>
          <a:xfrm>
            <a:off x="8004311" y="405176"/>
            <a:ext cx="243150" cy="14928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3" name="Shape 13"/>
          <p:cNvSpPr/>
          <p:nvPr/>
        </p:nvSpPr>
        <p:spPr>
          <a:xfrm>
            <a:off x="8269081" y="393193"/>
            <a:ext cx="19050" cy="241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58" y="0"/>
                </a:moveTo>
                <a:lnTo>
                  <a:pt x="0" y="0"/>
                </a:lnTo>
                <a:lnTo>
                  <a:pt x="0" y="117707"/>
                </a:lnTo>
                <a:lnTo>
                  <a:pt x="117058" y="117707"/>
                </a:lnTo>
                <a:lnTo>
                  <a:pt x="117058" y="0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4" name="Shape 14"/>
          <p:cNvSpPr/>
          <p:nvPr/>
        </p:nvSpPr>
        <p:spPr>
          <a:xfrm>
            <a:off x="8278372" y="437486"/>
            <a:ext cx="0" cy="11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428"/>
                </a:lnTo>
              </a:path>
            </a:pathLst>
          </a:custGeom>
          <a:noFill/>
          <a:ln w="18575" cap="flat" cmpd="sng">
            <a:solidFill>
              <a:srgbClr val="221F1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5" name="Shape 15"/>
          <p:cNvSpPr/>
          <p:nvPr/>
        </p:nvSpPr>
        <p:spPr>
          <a:xfrm>
            <a:off x="8309638" y="393196"/>
            <a:ext cx="479056" cy="20140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6" name="Shape 16"/>
          <p:cNvSpPr/>
          <p:nvPr/>
        </p:nvSpPr>
        <p:spPr>
          <a:xfrm>
            <a:off x="8810435" y="393193"/>
            <a:ext cx="124322" cy="160954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19252" y="52577"/>
            <a:ext cx="8905494" cy="2393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154047" y="2994406"/>
            <a:ext cx="4835905" cy="19437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 lang="he-IL" dirty="0"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400" b="1" i="0" u="none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rainologic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/>
        </p:nvSpPr>
        <p:spPr>
          <a:xfrm>
            <a:off x="1347058" y="2854752"/>
            <a:ext cx="6475146" cy="680700"/>
          </a:xfrm>
          <a:prstGeom prst="rect">
            <a:avLst/>
          </a:prstGeom>
          <a:noFill/>
          <a:ln>
            <a:noFill/>
          </a:ln>
        </p:spPr>
        <p:txBody>
          <a:bodyPr wrap="square" lIns="0" tIns="12050" rIns="0" bIns="0" anchor="t" anchorCtr="0">
            <a:noAutofit/>
          </a:bodyPr>
          <a:lstStyle/>
          <a:p>
            <a:pPr marL="12700" lvl="0" algn="ctr">
              <a:buSzPct val="25000"/>
            </a:pPr>
            <a:r>
              <a:rPr lang="en-US" sz="4300" dirty="0" smtClean="0">
                <a:solidFill>
                  <a:srgbClr val="EBDDC3"/>
                </a:solidFill>
                <a:latin typeface="Questrial"/>
                <a:ea typeface="Questrial"/>
                <a:cs typeface="Questrial"/>
                <a:sym typeface="Questrial"/>
              </a:rPr>
              <a:t>Core node.js Services</a:t>
            </a:r>
            <a:endParaRPr lang="en-US" sz="4300" dirty="0">
              <a:solidFill>
                <a:srgbClr val="EBDDC3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x="402437" y="4418689"/>
            <a:ext cx="2314456" cy="1114425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5080" lvl="0" indent="0" algn="l" rtl="0">
              <a:lnSpc>
                <a:spcPct val="132300"/>
              </a:lnSpc>
              <a:spcBef>
                <a:spcPts val="0"/>
              </a:spcBef>
              <a:buSzPct val="25000"/>
              <a:buNone/>
            </a:pPr>
            <a:r>
              <a:rPr lang="en-US" sz="1600" dirty="0" smtClean="0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Ori </a:t>
            </a:r>
            <a:r>
              <a:rPr lang="en-US" sz="1600" dirty="0" err="1" smtClean="0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Calvo</a:t>
            </a:r>
            <a:r>
              <a:rPr lang="en-US" sz="1600" dirty="0" smtClean="0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, </a:t>
            </a:r>
            <a:r>
              <a:rPr lang="en-US" sz="1600" dirty="0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2017  oric@trainologic.com  http://trainologic.com</a:t>
            </a:r>
            <a:endParaRPr lang="en-US" sz="1600" dirty="0">
              <a:solidFill>
                <a:schemeClr val="bg1"/>
              </a:solidFill>
              <a:latin typeface="Questrial"/>
              <a:ea typeface="Questrial"/>
              <a:cs typeface="Questrial"/>
              <a:sym typeface="Questrial"/>
              <a:hlinkClick r:id="rId3"/>
            </a:endParaRPr>
          </a:p>
        </p:txBody>
      </p:sp>
      <p:sp>
        <p:nvSpPr>
          <p:cNvPr id="21" name="Shape 60"/>
          <p:cNvSpPr/>
          <p:nvPr/>
        </p:nvSpPr>
        <p:spPr>
          <a:xfrm>
            <a:off x="2998667" y="1337099"/>
            <a:ext cx="758825" cy="47370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70" y="0"/>
                </a:moveTo>
                <a:lnTo>
                  <a:pt x="8651" y="86731"/>
                </a:lnTo>
                <a:lnTo>
                  <a:pt x="0" y="119885"/>
                </a:lnTo>
                <a:lnTo>
                  <a:pt x="119970" y="0"/>
                </a:lnTo>
                <a:close/>
              </a:path>
            </a:pathLst>
          </a:custGeom>
          <a:solidFill>
            <a:srgbClr val="EE6EAA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2" name="Shape 61"/>
          <p:cNvSpPr/>
          <p:nvPr/>
        </p:nvSpPr>
        <p:spPr>
          <a:xfrm>
            <a:off x="3055042" y="1336760"/>
            <a:ext cx="703580" cy="444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23" y="0"/>
                </a:moveTo>
                <a:lnTo>
                  <a:pt x="0" y="93446"/>
                </a:lnTo>
                <a:lnTo>
                  <a:pt x="15089" y="94387"/>
                </a:lnTo>
                <a:lnTo>
                  <a:pt x="24678" y="97460"/>
                </a:lnTo>
                <a:lnTo>
                  <a:pt x="32872" y="105148"/>
                </a:lnTo>
                <a:lnTo>
                  <a:pt x="43774" y="119934"/>
                </a:lnTo>
                <a:lnTo>
                  <a:pt x="119923" y="0"/>
                </a:lnTo>
                <a:close/>
              </a:path>
            </a:pathLst>
          </a:custGeom>
          <a:solidFill>
            <a:srgbClr val="17A75B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3" name="Shape 62"/>
          <p:cNvSpPr/>
          <p:nvPr/>
        </p:nvSpPr>
        <p:spPr>
          <a:xfrm>
            <a:off x="2716893" y="1336383"/>
            <a:ext cx="1042035" cy="31305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47" y="0"/>
                </a:moveTo>
                <a:lnTo>
                  <a:pt x="0" y="105169"/>
                </a:lnTo>
                <a:lnTo>
                  <a:pt x="13496" y="105731"/>
                </a:lnTo>
                <a:lnTo>
                  <a:pt x="20976" y="107463"/>
                </a:lnTo>
                <a:lnTo>
                  <a:pt x="25124" y="111753"/>
                </a:lnTo>
                <a:lnTo>
                  <a:pt x="28622" y="119992"/>
                </a:lnTo>
                <a:lnTo>
                  <a:pt x="119947" y="0"/>
                </a:lnTo>
                <a:close/>
              </a:path>
            </a:pathLst>
          </a:custGeom>
          <a:solidFill>
            <a:srgbClr val="6AC4ED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4" name="Shape 63"/>
          <p:cNvSpPr/>
          <p:nvPr/>
        </p:nvSpPr>
        <p:spPr>
          <a:xfrm>
            <a:off x="2965168" y="1336157"/>
            <a:ext cx="793750" cy="47498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21" y="0"/>
                </a:moveTo>
                <a:lnTo>
                  <a:pt x="0" y="79028"/>
                </a:lnTo>
                <a:lnTo>
                  <a:pt x="5050" y="119882"/>
                </a:lnTo>
                <a:lnTo>
                  <a:pt x="13539" y="87580"/>
                </a:lnTo>
                <a:lnTo>
                  <a:pt x="119921" y="0"/>
                </a:lnTo>
                <a:close/>
              </a:path>
            </a:pathLst>
          </a:custGeom>
          <a:solidFill>
            <a:srgbClr val="FACF47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5" name="Shape 64"/>
          <p:cNvSpPr/>
          <p:nvPr/>
        </p:nvSpPr>
        <p:spPr>
          <a:xfrm>
            <a:off x="3797514" y="1334198"/>
            <a:ext cx="180340" cy="3708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4937" y="38460"/>
                </a:moveTo>
                <a:lnTo>
                  <a:pt x="23222" y="38460"/>
                </a:lnTo>
                <a:lnTo>
                  <a:pt x="23222" y="89182"/>
                </a:lnTo>
                <a:lnTo>
                  <a:pt x="26714" y="104003"/>
                </a:lnTo>
                <a:lnTo>
                  <a:pt x="45438" y="116238"/>
                </a:lnTo>
                <a:lnTo>
                  <a:pt x="70642" y="119541"/>
                </a:lnTo>
                <a:lnTo>
                  <a:pt x="87505" y="119954"/>
                </a:lnTo>
                <a:lnTo>
                  <a:pt x="119846" y="119954"/>
                </a:lnTo>
                <a:lnTo>
                  <a:pt x="119846" y="107121"/>
                </a:lnTo>
                <a:lnTo>
                  <a:pt x="87505" y="107121"/>
                </a:lnTo>
                <a:lnTo>
                  <a:pt x="78486" y="106918"/>
                </a:lnTo>
                <a:lnTo>
                  <a:pt x="56541" y="98571"/>
                </a:lnTo>
                <a:lnTo>
                  <a:pt x="54937" y="89182"/>
                </a:lnTo>
                <a:lnTo>
                  <a:pt x="54937" y="38460"/>
                </a:lnTo>
                <a:close/>
              </a:path>
              <a:path w="120000" h="120000" extrusionOk="0">
                <a:moveTo>
                  <a:pt x="119846" y="26533"/>
                </a:moveTo>
                <a:lnTo>
                  <a:pt x="0" y="26533"/>
                </a:lnTo>
                <a:lnTo>
                  <a:pt x="0" y="38460"/>
                </a:lnTo>
                <a:lnTo>
                  <a:pt x="119846" y="38460"/>
                </a:lnTo>
                <a:lnTo>
                  <a:pt x="119846" y="26533"/>
                </a:lnTo>
                <a:close/>
              </a:path>
              <a:path w="120000" h="120000" extrusionOk="0">
                <a:moveTo>
                  <a:pt x="54937" y="0"/>
                </a:moveTo>
                <a:lnTo>
                  <a:pt x="23147" y="0"/>
                </a:lnTo>
                <a:lnTo>
                  <a:pt x="23147" y="26533"/>
                </a:lnTo>
                <a:lnTo>
                  <a:pt x="54937" y="26533"/>
                </a:lnTo>
                <a:lnTo>
                  <a:pt x="54937" y="0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6" name="Shape 65"/>
          <p:cNvSpPr/>
          <p:nvPr/>
        </p:nvSpPr>
        <p:spPr>
          <a:xfrm>
            <a:off x="4002809" y="1409414"/>
            <a:ext cx="169545" cy="29591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707" y="2750"/>
                </a:moveTo>
                <a:lnTo>
                  <a:pt x="0" y="2750"/>
                </a:lnTo>
                <a:lnTo>
                  <a:pt x="0" y="119826"/>
                </a:lnTo>
                <a:lnTo>
                  <a:pt x="33707" y="119826"/>
                </a:lnTo>
                <a:lnTo>
                  <a:pt x="33707" y="58161"/>
                </a:lnTo>
                <a:lnTo>
                  <a:pt x="34661" y="48806"/>
                </a:lnTo>
                <a:lnTo>
                  <a:pt x="42284" y="33563"/>
                </a:lnTo>
                <a:lnTo>
                  <a:pt x="63487" y="21024"/>
                </a:lnTo>
                <a:lnTo>
                  <a:pt x="33707" y="21024"/>
                </a:lnTo>
                <a:lnTo>
                  <a:pt x="33707" y="2750"/>
                </a:lnTo>
                <a:close/>
              </a:path>
              <a:path w="120000" h="120000" extrusionOk="0">
                <a:moveTo>
                  <a:pt x="102455" y="0"/>
                </a:moveTo>
                <a:lnTo>
                  <a:pt x="71072" y="2795"/>
                </a:lnTo>
                <a:lnTo>
                  <a:pt x="45475" y="11961"/>
                </a:lnTo>
                <a:lnTo>
                  <a:pt x="33707" y="21024"/>
                </a:lnTo>
                <a:lnTo>
                  <a:pt x="63487" y="21024"/>
                </a:lnTo>
                <a:lnTo>
                  <a:pt x="67475" y="19712"/>
                </a:lnTo>
                <a:lnTo>
                  <a:pt x="79211" y="17721"/>
                </a:lnTo>
                <a:lnTo>
                  <a:pt x="92596" y="17057"/>
                </a:lnTo>
                <a:lnTo>
                  <a:pt x="119554" y="17034"/>
                </a:lnTo>
                <a:lnTo>
                  <a:pt x="119402" y="1054"/>
                </a:lnTo>
                <a:lnTo>
                  <a:pt x="116018" y="687"/>
                </a:lnTo>
                <a:lnTo>
                  <a:pt x="112900" y="427"/>
                </a:lnTo>
                <a:lnTo>
                  <a:pt x="110103" y="259"/>
                </a:lnTo>
                <a:lnTo>
                  <a:pt x="107571" y="91"/>
                </a:lnTo>
                <a:lnTo>
                  <a:pt x="105013" y="15"/>
                </a:lnTo>
                <a:lnTo>
                  <a:pt x="102455" y="0"/>
                </a:lnTo>
                <a:close/>
              </a:path>
              <a:path w="120000" h="120000" extrusionOk="0">
                <a:moveTo>
                  <a:pt x="119554" y="17034"/>
                </a:moveTo>
                <a:lnTo>
                  <a:pt x="97552" y="17034"/>
                </a:lnTo>
                <a:lnTo>
                  <a:pt x="102482" y="17335"/>
                </a:lnTo>
                <a:lnTo>
                  <a:pt x="111622" y="18522"/>
                </a:lnTo>
                <a:lnTo>
                  <a:pt x="115751" y="19459"/>
                </a:lnTo>
                <a:lnTo>
                  <a:pt x="119589" y="20731"/>
                </a:lnTo>
                <a:lnTo>
                  <a:pt x="119554" y="17034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7" name="Shape 66"/>
          <p:cNvSpPr/>
          <p:nvPr/>
        </p:nvSpPr>
        <p:spPr>
          <a:xfrm>
            <a:off x="4171963" y="1409187"/>
            <a:ext cx="243840" cy="3035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550" y="15934"/>
                </a:moveTo>
                <a:lnTo>
                  <a:pt x="56286" y="15934"/>
                </a:lnTo>
                <a:lnTo>
                  <a:pt x="65325" y="16393"/>
                </a:lnTo>
                <a:lnTo>
                  <a:pt x="73295" y="17734"/>
                </a:lnTo>
                <a:lnTo>
                  <a:pt x="90657" y="26972"/>
                </a:lnTo>
                <a:lnTo>
                  <a:pt x="96621" y="43089"/>
                </a:lnTo>
                <a:lnTo>
                  <a:pt x="96621" y="44871"/>
                </a:lnTo>
                <a:lnTo>
                  <a:pt x="63901" y="44871"/>
                </a:lnTo>
                <a:lnTo>
                  <a:pt x="48977" y="45482"/>
                </a:lnTo>
                <a:lnTo>
                  <a:pt x="25049" y="50373"/>
                </a:lnTo>
                <a:lnTo>
                  <a:pt x="9027" y="60136"/>
                </a:lnTo>
                <a:lnTo>
                  <a:pt x="1003" y="74657"/>
                </a:lnTo>
                <a:lnTo>
                  <a:pt x="0" y="83695"/>
                </a:lnTo>
                <a:lnTo>
                  <a:pt x="805" y="91536"/>
                </a:lnTo>
                <a:lnTo>
                  <a:pt x="12876" y="110049"/>
                </a:lnTo>
                <a:lnTo>
                  <a:pt x="37211" y="119269"/>
                </a:lnTo>
                <a:lnTo>
                  <a:pt x="47560" y="119884"/>
                </a:lnTo>
                <a:lnTo>
                  <a:pt x="55081" y="119710"/>
                </a:lnTo>
                <a:lnTo>
                  <a:pt x="76722" y="114949"/>
                </a:lnTo>
                <a:lnTo>
                  <a:pt x="92646" y="104293"/>
                </a:lnTo>
                <a:lnTo>
                  <a:pt x="53692" y="104293"/>
                </a:lnTo>
                <a:lnTo>
                  <a:pt x="47064" y="103927"/>
                </a:lnTo>
                <a:lnTo>
                  <a:pt x="27878" y="95092"/>
                </a:lnTo>
                <a:lnTo>
                  <a:pt x="23363" y="82573"/>
                </a:lnTo>
                <a:lnTo>
                  <a:pt x="24043" y="76729"/>
                </a:lnTo>
                <a:lnTo>
                  <a:pt x="40791" y="62479"/>
                </a:lnTo>
                <a:lnTo>
                  <a:pt x="60384" y="59878"/>
                </a:lnTo>
                <a:lnTo>
                  <a:pt x="73443" y="59553"/>
                </a:lnTo>
                <a:lnTo>
                  <a:pt x="119966" y="59553"/>
                </a:lnTo>
                <a:lnTo>
                  <a:pt x="119966" y="51801"/>
                </a:lnTo>
                <a:lnTo>
                  <a:pt x="119003" y="39579"/>
                </a:lnTo>
                <a:lnTo>
                  <a:pt x="116142" y="29013"/>
                </a:lnTo>
                <a:lnTo>
                  <a:pt x="111381" y="20104"/>
                </a:lnTo>
                <a:lnTo>
                  <a:pt x="107550" y="15934"/>
                </a:lnTo>
                <a:close/>
              </a:path>
              <a:path w="120000" h="120000" extrusionOk="0">
                <a:moveTo>
                  <a:pt x="119966" y="99606"/>
                </a:moveTo>
                <a:lnTo>
                  <a:pt x="96658" y="99606"/>
                </a:lnTo>
                <a:lnTo>
                  <a:pt x="96658" y="116907"/>
                </a:lnTo>
                <a:lnTo>
                  <a:pt x="119966" y="116907"/>
                </a:lnTo>
                <a:lnTo>
                  <a:pt x="119966" y="99606"/>
                </a:lnTo>
                <a:close/>
              </a:path>
              <a:path w="120000" h="120000" extrusionOk="0">
                <a:moveTo>
                  <a:pt x="119966" y="59553"/>
                </a:moveTo>
                <a:lnTo>
                  <a:pt x="96436" y="59553"/>
                </a:lnTo>
                <a:lnTo>
                  <a:pt x="96436" y="63829"/>
                </a:lnTo>
                <a:lnTo>
                  <a:pt x="95703" y="72542"/>
                </a:lnTo>
                <a:lnTo>
                  <a:pt x="89839" y="87241"/>
                </a:lnTo>
                <a:lnTo>
                  <a:pt x="70777" y="101627"/>
                </a:lnTo>
                <a:lnTo>
                  <a:pt x="53692" y="104293"/>
                </a:lnTo>
                <a:lnTo>
                  <a:pt x="92646" y="104293"/>
                </a:lnTo>
                <a:lnTo>
                  <a:pt x="96658" y="99606"/>
                </a:lnTo>
                <a:lnTo>
                  <a:pt x="119966" y="99606"/>
                </a:lnTo>
                <a:lnTo>
                  <a:pt x="119966" y="59553"/>
                </a:lnTo>
                <a:close/>
              </a:path>
              <a:path w="120000" h="120000" extrusionOk="0">
                <a:moveTo>
                  <a:pt x="58695" y="0"/>
                </a:moveTo>
                <a:lnTo>
                  <a:pt x="35257" y="1996"/>
                </a:lnTo>
                <a:lnTo>
                  <a:pt x="16503" y="6171"/>
                </a:lnTo>
                <a:lnTo>
                  <a:pt x="10412" y="7970"/>
                </a:lnTo>
                <a:lnTo>
                  <a:pt x="10412" y="25324"/>
                </a:lnTo>
                <a:lnTo>
                  <a:pt x="15734" y="23143"/>
                </a:lnTo>
                <a:lnTo>
                  <a:pt x="21214" y="21240"/>
                </a:lnTo>
                <a:lnTo>
                  <a:pt x="44338" y="16518"/>
                </a:lnTo>
                <a:lnTo>
                  <a:pt x="56286" y="15934"/>
                </a:lnTo>
                <a:lnTo>
                  <a:pt x="107550" y="15934"/>
                </a:lnTo>
                <a:lnTo>
                  <a:pt x="104718" y="12852"/>
                </a:lnTo>
                <a:lnTo>
                  <a:pt x="96140" y="7232"/>
                </a:lnTo>
                <a:lnTo>
                  <a:pt x="85611" y="3215"/>
                </a:lnTo>
                <a:lnTo>
                  <a:pt x="73129" y="804"/>
                </a:lnTo>
                <a:lnTo>
                  <a:pt x="58695" y="0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8" name="Shape 67"/>
          <p:cNvSpPr/>
          <p:nvPr/>
        </p:nvSpPr>
        <p:spPr>
          <a:xfrm>
            <a:off x="4470702" y="1303787"/>
            <a:ext cx="47625" cy="60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050" y="0"/>
                </a:moveTo>
                <a:lnTo>
                  <a:pt x="0" y="0"/>
                </a:lnTo>
                <a:lnTo>
                  <a:pt x="0" y="119486"/>
                </a:lnTo>
                <a:lnTo>
                  <a:pt x="119050" y="119486"/>
                </a:lnTo>
                <a:lnTo>
                  <a:pt x="119050" y="0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9" name="Shape 68"/>
          <p:cNvSpPr/>
          <p:nvPr/>
        </p:nvSpPr>
        <p:spPr>
          <a:xfrm>
            <a:off x="4494326" y="1416197"/>
            <a:ext cx="0" cy="288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906"/>
                </a:lnTo>
              </a:path>
            </a:pathLst>
          </a:custGeom>
          <a:noFill/>
          <a:ln w="47225" cap="flat" cmpd="sng">
            <a:solidFill>
              <a:srgbClr val="221F1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0" name="Shape 69"/>
          <p:cNvSpPr/>
          <p:nvPr/>
        </p:nvSpPr>
        <p:spPr>
          <a:xfrm>
            <a:off x="4573820" y="1409263"/>
            <a:ext cx="241935" cy="29591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3659" y="2811"/>
                </a:moveTo>
                <a:lnTo>
                  <a:pt x="0" y="2811"/>
                </a:lnTo>
                <a:lnTo>
                  <a:pt x="0" y="119887"/>
                </a:lnTo>
                <a:lnTo>
                  <a:pt x="23659" y="119887"/>
                </a:lnTo>
                <a:lnTo>
                  <a:pt x="23659" y="53726"/>
                </a:lnTo>
                <a:lnTo>
                  <a:pt x="24345" y="45590"/>
                </a:lnTo>
                <a:lnTo>
                  <a:pt x="34639" y="26623"/>
                </a:lnTo>
                <a:lnTo>
                  <a:pt x="43333" y="21085"/>
                </a:lnTo>
                <a:lnTo>
                  <a:pt x="23659" y="21085"/>
                </a:lnTo>
                <a:lnTo>
                  <a:pt x="23659" y="2811"/>
                </a:lnTo>
                <a:close/>
              </a:path>
              <a:path w="120000" h="120000" extrusionOk="0">
                <a:moveTo>
                  <a:pt x="110557" y="16698"/>
                </a:moveTo>
                <a:lnTo>
                  <a:pt x="64666" y="16698"/>
                </a:lnTo>
                <a:lnTo>
                  <a:pt x="72085" y="17214"/>
                </a:lnTo>
                <a:lnTo>
                  <a:pt x="78517" y="18763"/>
                </a:lnTo>
                <a:lnTo>
                  <a:pt x="94369" y="35313"/>
                </a:lnTo>
                <a:lnTo>
                  <a:pt x="96355" y="119887"/>
                </a:lnTo>
                <a:lnTo>
                  <a:pt x="119847" y="119887"/>
                </a:lnTo>
                <a:lnTo>
                  <a:pt x="119847" y="49231"/>
                </a:lnTo>
                <a:lnTo>
                  <a:pt x="119098" y="37846"/>
                </a:lnTo>
                <a:lnTo>
                  <a:pt x="116740" y="27929"/>
                </a:lnTo>
                <a:lnTo>
                  <a:pt x="112775" y="19478"/>
                </a:lnTo>
                <a:lnTo>
                  <a:pt x="110557" y="16698"/>
                </a:lnTo>
                <a:close/>
              </a:path>
              <a:path w="120000" h="120000" extrusionOk="0">
                <a:moveTo>
                  <a:pt x="69876" y="0"/>
                </a:moveTo>
                <a:lnTo>
                  <a:pt x="49763" y="2926"/>
                </a:lnTo>
                <a:lnTo>
                  <a:pt x="32410" y="12193"/>
                </a:lnTo>
                <a:lnTo>
                  <a:pt x="23659" y="21085"/>
                </a:lnTo>
                <a:lnTo>
                  <a:pt x="43333" y="21085"/>
                </a:lnTo>
                <a:lnTo>
                  <a:pt x="47636" y="19179"/>
                </a:lnTo>
                <a:lnTo>
                  <a:pt x="55647" y="17318"/>
                </a:lnTo>
                <a:lnTo>
                  <a:pt x="64666" y="16698"/>
                </a:lnTo>
                <a:lnTo>
                  <a:pt x="110557" y="16698"/>
                </a:lnTo>
                <a:lnTo>
                  <a:pt x="107205" y="12495"/>
                </a:lnTo>
                <a:lnTo>
                  <a:pt x="100090" y="7024"/>
                </a:lnTo>
                <a:lnTo>
                  <a:pt x="91495" y="3120"/>
                </a:lnTo>
                <a:lnTo>
                  <a:pt x="81423" y="779"/>
                </a:lnTo>
                <a:lnTo>
                  <a:pt x="69876" y="0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1" name="Shape 70"/>
          <p:cNvSpPr/>
          <p:nvPr/>
        </p:nvSpPr>
        <p:spPr>
          <a:xfrm>
            <a:off x="4851853" y="1409263"/>
            <a:ext cx="265430" cy="3035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61" y="0"/>
                </a:moveTo>
                <a:lnTo>
                  <a:pt x="34840" y="3928"/>
                </a:lnTo>
                <a:lnTo>
                  <a:pt x="15897" y="15833"/>
                </a:lnTo>
                <a:lnTo>
                  <a:pt x="3978" y="34787"/>
                </a:lnTo>
                <a:lnTo>
                  <a:pt x="0" y="59861"/>
                </a:lnTo>
                <a:lnTo>
                  <a:pt x="1014" y="73087"/>
                </a:lnTo>
                <a:lnTo>
                  <a:pt x="8987" y="95074"/>
                </a:lnTo>
                <a:lnTo>
                  <a:pt x="24660" y="110852"/>
                </a:lnTo>
                <a:lnTo>
                  <a:pt x="46642" y="118870"/>
                </a:lnTo>
                <a:lnTo>
                  <a:pt x="59912" y="119872"/>
                </a:lnTo>
                <a:lnTo>
                  <a:pt x="73140" y="118836"/>
                </a:lnTo>
                <a:lnTo>
                  <a:pt x="84869" y="115818"/>
                </a:lnTo>
                <a:lnTo>
                  <a:pt x="95097" y="110818"/>
                </a:lnTo>
                <a:lnTo>
                  <a:pt x="103826" y="103836"/>
                </a:lnTo>
                <a:lnTo>
                  <a:pt x="103912" y="103728"/>
                </a:lnTo>
                <a:lnTo>
                  <a:pt x="55176" y="103728"/>
                </a:lnTo>
                <a:lnTo>
                  <a:pt x="42754" y="100046"/>
                </a:lnTo>
                <a:lnTo>
                  <a:pt x="28180" y="85750"/>
                </a:lnTo>
                <a:lnTo>
                  <a:pt x="23208" y="69633"/>
                </a:lnTo>
                <a:lnTo>
                  <a:pt x="22589" y="59986"/>
                </a:lnTo>
                <a:lnTo>
                  <a:pt x="22590" y="59861"/>
                </a:lnTo>
                <a:lnTo>
                  <a:pt x="25088" y="41621"/>
                </a:lnTo>
                <a:lnTo>
                  <a:pt x="32594" y="27665"/>
                </a:lnTo>
                <a:lnTo>
                  <a:pt x="51936" y="16514"/>
                </a:lnTo>
                <a:lnTo>
                  <a:pt x="59861" y="15887"/>
                </a:lnTo>
                <a:lnTo>
                  <a:pt x="103757" y="15887"/>
                </a:lnTo>
                <a:lnTo>
                  <a:pt x="95029" y="8933"/>
                </a:lnTo>
                <a:lnTo>
                  <a:pt x="84803" y="3968"/>
                </a:lnTo>
                <a:lnTo>
                  <a:pt x="73079" y="991"/>
                </a:lnTo>
                <a:lnTo>
                  <a:pt x="59861" y="0"/>
                </a:lnTo>
                <a:close/>
              </a:path>
              <a:path w="120000" h="120000" extrusionOk="0">
                <a:moveTo>
                  <a:pt x="103757" y="15887"/>
                </a:moveTo>
                <a:lnTo>
                  <a:pt x="59861" y="15887"/>
                </a:lnTo>
                <a:lnTo>
                  <a:pt x="67779" y="16571"/>
                </a:lnTo>
                <a:lnTo>
                  <a:pt x="75154" y="18900"/>
                </a:lnTo>
                <a:lnTo>
                  <a:pt x="91354" y="34302"/>
                </a:lnTo>
                <a:lnTo>
                  <a:pt x="96358" y="50338"/>
                </a:lnTo>
                <a:lnTo>
                  <a:pt x="96983" y="59986"/>
                </a:lnTo>
                <a:lnTo>
                  <a:pt x="96358" y="69643"/>
                </a:lnTo>
                <a:lnTo>
                  <a:pt x="91342" y="85767"/>
                </a:lnTo>
                <a:lnTo>
                  <a:pt x="80490" y="97868"/>
                </a:lnTo>
                <a:lnTo>
                  <a:pt x="55176" y="103728"/>
                </a:lnTo>
                <a:lnTo>
                  <a:pt x="103912" y="103728"/>
                </a:lnTo>
                <a:lnTo>
                  <a:pt x="110808" y="95108"/>
                </a:lnTo>
                <a:lnTo>
                  <a:pt x="115797" y="84869"/>
                </a:lnTo>
                <a:lnTo>
                  <a:pt x="118792" y="73120"/>
                </a:lnTo>
                <a:lnTo>
                  <a:pt x="119791" y="59861"/>
                </a:lnTo>
                <a:lnTo>
                  <a:pt x="118754" y="46559"/>
                </a:lnTo>
                <a:lnTo>
                  <a:pt x="115744" y="34827"/>
                </a:lnTo>
                <a:lnTo>
                  <a:pt x="110743" y="24595"/>
                </a:lnTo>
                <a:lnTo>
                  <a:pt x="103757" y="15887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2" name="Shape 71"/>
          <p:cNvSpPr/>
          <p:nvPr/>
        </p:nvSpPr>
        <p:spPr>
          <a:xfrm>
            <a:off x="5180623" y="1303795"/>
            <a:ext cx="0" cy="4013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934"/>
                </a:lnTo>
              </a:path>
            </a:pathLst>
          </a:custGeom>
          <a:noFill/>
          <a:ln w="47400" cap="flat" cmpd="sng">
            <a:solidFill>
              <a:srgbClr val="221F1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3" name="Shape 72"/>
          <p:cNvSpPr/>
          <p:nvPr/>
        </p:nvSpPr>
        <p:spPr>
          <a:xfrm>
            <a:off x="5245427" y="1409263"/>
            <a:ext cx="264795" cy="3035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55" y="0"/>
                </a:moveTo>
                <a:lnTo>
                  <a:pt x="34939" y="3928"/>
                </a:lnTo>
                <a:lnTo>
                  <a:pt x="15952" y="15833"/>
                </a:lnTo>
                <a:lnTo>
                  <a:pt x="3989" y="34787"/>
                </a:lnTo>
                <a:lnTo>
                  <a:pt x="0" y="59861"/>
                </a:lnTo>
                <a:lnTo>
                  <a:pt x="982" y="73087"/>
                </a:lnTo>
                <a:lnTo>
                  <a:pt x="8929" y="95074"/>
                </a:lnTo>
                <a:lnTo>
                  <a:pt x="24634" y="110852"/>
                </a:lnTo>
                <a:lnTo>
                  <a:pt x="46669" y="118870"/>
                </a:lnTo>
                <a:lnTo>
                  <a:pt x="59970" y="119872"/>
                </a:lnTo>
                <a:lnTo>
                  <a:pt x="73230" y="118836"/>
                </a:lnTo>
                <a:lnTo>
                  <a:pt x="84987" y="115818"/>
                </a:lnTo>
                <a:lnTo>
                  <a:pt x="95240" y="110818"/>
                </a:lnTo>
                <a:lnTo>
                  <a:pt x="103989" y="103836"/>
                </a:lnTo>
                <a:lnTo>
                  <a:pt x="104076" y="103728"/>
                </a:lnTo>
                <a:lnTo>
                  <a:pt x="55368" y="103728"/>
                </a:lnTo>
                <a:lnTo>
                  <a:pt x="42910" y="100046"/>
                </a:lnTo>
                <a:lnTo>
                  <a:pt x="28298" y="85750"/>
                </a:lnTo>
                <a:lnTo>
                  <a:pt x="23315" y="69633"/>
                </a:lnTo>
                <a:lnTo>
                  <a:pt x="22694" y="59986"/>
                </a:lnTo>
                <a:lnTo>
                  <a:pt x="22696" y="59861"/>
                </a:lnTo>
                <a:lnTo>
                  <a:pt x="25208" y="41621"/>
                </a:lnTo>
                <a:lnTo>
                  <a:pt x="32740" y="27665"/>
                </a:lnTo>
                <a:lnTo>
                  <a:pt x="52122" y="16514"/>
                </a:lnTo>
                <a:lnTo>
                  <a:pt x="60055" y="15887"/>
                </a:lnTo>
                <a:lnTo>
                  <a:pt x="104074" y="15887"/>
                </a:lnTo>
                <a:lnTo>
                  <a:pt x="95325" y="8933"/>
                </a:lnTo>
                <a:lnTo>
                  <a:pt x="85072" y="3968"/>
                </a:lnTo>
                <a:lnTo>
                  <a:pt x="73316" y="991"/>
                </a:lnTo>
                <a:lnTo>
                  <a:pt x="60055" y="0"/>
                </a:lnTo>
                <a:close/>
              </a:path>
              <a:path w="120000" h="120000" extrusionOk="0">
                <a:moveTo>
                  <a:pt x="104074" y="15887"/>
                </a:moveTo>
                <a:lnTo>
                  <a:pt x="60055" y="15887"/>
                </a:lnTo>
                <a:lnTo>
                  <a:pt x="67968" y="16554"/>
                </a:lnTo>
                <a:lnTo>
                  <a:pt x="75343" y="18854"/>
                </a:lnTo>
                <a:lnTo>
                  <a:pt x="91612" y="34231"/>
                </a:lnTo>
                <a:lnTo>
                  <a:pt x="96653" y="50330"/>
                </a:lnTo>
                <a:lnTo>
                  <a:pt x="97284" y="59986"/>
                </a:lnTo>
                <a:lnTo>
                  <a:pt x="96657" y="69643"/>
                </a:lnTo>
                <a:lnTo>
                  <a:pt x="91622" y="85767"/>
                </a:lnTo>
                <a:lnTo>
                  <a:pt x="80751" y="97868"/>
                </a:lnTo>
                <a:lnTo>
                  <a:pt x="55368" y="103728"/>
                </a:lnTo>
                <a:lnTo>
                  <a:pt x="104076" y="103728"/>
                </a:lnTo>
                <a:lnTo>
                  <a:pt x="110988" y="95108"/>
                </a:lnTo>
                <a:lnTo>
                  <a:pt x="115989" y="84869"/>
                </a:lnTo>
                <a:lnTo>
                  <a:pt x="118992" y="73120"/>
                </a:lnTo>
                <a:lnTo>
                  <a:pt x="119992" y="59861"/>
                </a:lnTo>
                <a:lnTo>
                  <a:pt x="119021" y="46559"/>
                </a:lnTo>
                <a:lnTo>
                  <a:pt x="116051" y="34827"/>
                </a:lnTo>
                <a:lnTo>
                  <a:pt x="111067" y="24595"/>
                </a:lnTo>
                <a:lnTo>
                  <a:pt x="104074" y="15887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4" name="Shape 73"/>
          <p:cNvSpPr/>
          <p:nvPr/>
        </p:nvSpPr>
        <p:spPr>
          <a:xfrm>
            <a:off x="5533925" y="1409036"/>
            <a:ext cx="258445" cy="40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204" y="101692"/>
                </a:moveTo>
                <a:lnTo>
                  <a:pt x="16204" y="115332"/>
                </a:lnTo>
                <a:lnTo>
                  <a:pt x="21095" y="116405"/>
                </a:lnTo>
                <a:lnTo>
                  <a:pt x="41610" y="119220"/>
                </a:lnTo>
                <a:lnTo>
                  <a:pt x="58052" y="119830"/>
                </a:lnTo>
                <a:lnTo>
                  <a:pt x="72713" y="119155"/>
                </a:lnTo>
                <a:lnTo>
                  <a:pt x="85355" y="117156"/>
                </a:lnTo>
                <a:lnTo>
                  <a:pt x="95975" y="113832"/>
                </a:lnTo>
                <a:lnTo>
                  <a:pt x="104568" y="109184"/>
                </a:lnTo>
                <a:lnTo>
                  <a:pt x="105614" y="108239"/>
                </a:lnTo>
                <a:lnTo>
                  <a:pt x="54591" y="108239"/>
                </a:lnTo>
                <a:lnTo>
                  <a:pt x="49723" y="108141"/>
                </a:lnTo>
                <a:lnTo>
                  <a:pt x="30381" y="105678"/>
                </a:lnTo>
                <a:lnTo>
                  <a:pt x="20807" y="103200"/>
                </a:lnTo>
                <a:lnTo>
                  <a:pt x="16204" y="101692"/>
                </a:lnTo>
                <a:close/>
              </a:path>
              <a:path w="120000" h="120000" extrusionOk="0">
                <a:moveTo>
                  <a:pt x="119754" y="72376"/>
                </a:moveTo>
                <a:lnTo>
                  <a:pt x="97751" y="72376"/>
                </a:lnTo>
                <a:lnTo>
                  <a:pt x="97751" y="79309"/>
                </a:lnTo>
                <a:lnTo>
                  <a:pt x="97079" y="86116"/>
                </a:lnTo>
                <a:lnTo>
                  <a:pt x="91704" y="96982"/>
                </a:lnTo>
                <a:lnTo>
                  <a:pt x="73510" y="106440"/>
                </a:lnTo>
                <a:lnTo>
                  <a:pt x="54591" y="108239"/>
                </a:lnTo>
                <a:lnTo>
                  <a:pt x="105614" y="108239"/>
                </a:lnTo>
                <a:lnTo>
                  <a:pt x="111212" y="103177"/>
                </a:lnTo>
                <a:lnTo>
                  <a:pt x="115959" y="95777"/>
                </a:lnTo>
                <a:lnTo>
                  <a:pt x="118809" y="86982"/>
                </a:lnTo>
                <a:lnTo>
                  <a:pt x="119759" y="76793"/>
                </a:lnTo>
                <a:lnTo>
                  <a:pt x="119754" y="72376"/>
                </a:lnTo>
                <a:close/>
              </a:path>
              <a:path w="120000" h="120000" extrusionOk="0">
                <a:moveTo>
                  <a:pt x="54801" y="0"/>
                </a:moveTo>
                <a:lnTo>
                  <a:pt x="32679" y="2948"/>
                </a:lnTo>
                <a:lnTo>
                  <a:pt x="15067" y="11972"/>
                </a:lnTo>
                <a:lnTo>
                  <a:pt x="3764" y="25929"/>
                </a:lnTo>
                <a:lnTo>
                  <a:pt x="0" y="43711"/>
                </a:lnTo>
                <a:lnTo>
                  <a:pt x="940" y="53076"/>
                </a:lnTo>
                <a:lnTo>
                  <a:pt x="8473" y="68912"/>
                </a:lnTo>
                <a:lnTo>
                  <a:pt x="23095" y="80588"/>
                </a:lnTo>
                <a:lnTo>
                  <a:pt x="43391" y="86706"/>
                </a:lnTo>
                <a:lnTo>
                  <a:pt x="54801" y="87359"/>
                </a:lnTo>
                <a:lnTo>
                  <a:pt x="61393" y="87208"/>
                </a:lnTo>
                <a:lnTo>
                  <a:pt x="80201" y="83647"/>
                </a:lnTo>
                <a:lnTo>
                  <a:pt x="94330" y="75759"/>
                </a:lnTo>
                <a:lnTo>
                  <a:pt x="94441" y="75649"/>
                </a:lnTo>
                <a:lnTo>
                  <a:pt x="60185" y="75649"/>
                </a:lnTo>
                <a:lnTo>
                  <a:pt x="51801" y="75126"/>
                </a:lnTo>
                <a:lnTo>
                  <a:pt x="32618" y="67279"/>
                </a:lnTo>
                <a:lnTo>
                  <a:pt x="23358" y="50900"/>
                </a:lnTo>
                <a:lnTo>
                  <a:pt x="22742" y="43750"/>
                </a:lnTo>
                <a:lnTo>
                  <a:pt x="23358" y="36567"/>
                </a:lnTo>
                <a:lnTo>
                  <a:pt x="28295" y="24770"/>
                </a:lnTo>
                <a:lnTo>
                  <a:pt x="44441" y="13878"/>
                </a:lnTo>
                <a:lnTo>
                  <a:pt x="60185" y="11786"/>
                </a:lnTo>
                <a:lnTo>
                  <a:pt x="94347" y="11786"/>
                </a:lnTo>
                <a:lnTo>
                  <a:pt x="94242" y="11682"/>
                </a:lnTo>
                <a:lnTo>
                  <a:pt x="80201" y="3783"/>
                </a:lnTo>
                <a:lnTo>
                  <a:pt x="61393" y="166"/>
                </a:lnTo>
                <a:lnTo>
                  <a:pt x="54801" y="0"/>
                </a:lnTo>
                <a:close/>
              </a:path>
              <a:path w="120000" h="120000" extrusionOk="0">
                <a:moveTo>
                  <a:pt x="94347" y="11786"/>
                </a:moveTo>
                <a:lnTo>
                  <a:pt x="60185" y="11786"/>
                </a:lnTo>
                <a:lnTo>
                  <a:pt x="68600" y="12309"/>
                </a:lnTo>
                <a:lnTo>
                  <a:pt x="76016" y="13878"/>
                </a:lnTo>
                <a:lnTo>
                  <a:pt x="92188" y="24770"/>
                </a:lnTo>
                <a:lnTo>
                  <a:pt x="97118" y="36567"/>
                </a:lnTo>
                <a:lnTo>
                  <a:pt x="97734" y="43750"/>
                </a:lnTo>
                <a:lnTo>
                  <a:pt x="97118" y="50905"/>
                </a:lnTo>
                <a:lnTo>
                  <a:pt x="92188" y="62669"/>
                </a:lnTo>
                <a:lnTo>
                  <a:pt x="76016" y="73556"/>
                </a:lnTo>
                <a:lnTo>
                  <a:pt x="60185" y="75649"/>
                </a:lnTo>
                <a:lnTo>
                  <a:pt x="94441" y="75649"/>
                </a:lnTo>
                <a:lnTo>
                  <a:pt x="97751" y="72376"/>
                </a:lnTo>
                <a:lnTo>
                  <a:pt x="119754" y="72376"/>
                </a:lnTo>
                <a:lnTo>
                  <a:pt x="119687" y="15060"/>
                </a:lnTo>
                <a:lnTo>
                  <a:pt x="97646" y="15060"/>
                </a:lnTo>
                <a:lnTo>
                  <a:pt x="94347" y="11786"/>
                </a:lnTo>
                <a:close/>
              </a:path>
              <a:path w="120000" h="120000" extrusionOk="0">
                <a:moveTo>
                  <a:pt x="119672" y="2113"/>
                </a:moveTo>
                <a:lnTo>
                  <a:pt x="97646" y="2113"/>
                </a:lnTo>
                <a:lnTo>
                  <a:pt x="97646" y="15060"/>
                </a:lnTo>
                <a:lnTo>
                  <a:pt x="119687" y="15060"/>
                </a:lnTo>
                <a:lnTo>
                  <a:pt x="119672" y="2113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5" name="Shape 74"/>
          <p:cNvSpPr/>
          <p:nvPr/>
        </p:nvSpPr>
        <p:spPr>
          <a:xfrm>
            <a:off x="5847121" y="1303787"/>
            <a:ext cx="47625" cy="60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23" y="0"/>
                </a:moveTo>
                <a:lnTo>
                  <a:pt x="0" y="0"/>
                </a:lnTo>
                <a:lnTo>
                  <a:pt x="0" y="119486"/>
                </a:lnTo>
                <a:lnTo>
                  <a:pt x="119523" y="119486"/>
                </a:lnTo>
                <a:lnTo>
                  <a:pt x="119523" y="0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6" name="Shape 75"/>
          <p:cNvSpPr/>
          <p:nvPr/>
        </p:nvSpPr>
        <p:spPr>
          <a:xfrm>
            <a:off x="5870839" y="1416197"/>
            <a:ext cx="0" cy="288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906"/>
                </a:lnTo>
              </a:path>
            </a:pathLst>
          </a:custGeom>
          <a:noFill/>
          <a:ln w="47425" cap="flat" cmpd="sng">
            <a:solidFill>
              <a:srgbClr val="221F1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7" name="Shape 76"/>
          <p:cNvSpPr/>
          <p:nvPr/>
        </p:nvSpPr>
        <p:spPr>
          <a:xfrm>
            <a:off x="5934804" y="1408961"/>
            <a:ext cx="228600" cy="3035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125" y="0"/>
                </a:moveTo>
                <a:lnTo>
                  <a:pt x="44468" y="4021"/>
                </a:lnTo>
                <a:lnTo>
                  <a:pt x="20355" y="16042"/>
                </a:lnTo>
                <a:lnTo>
                  <a:pt x="5086" y="35035"/>
                </a:lnTo>
                <a:lnTo>
                  <a:pt x="0" y="59980"/>
                </a:lnTo>
                <a:lnTo>
                  <a:pt x="1337" y="73007"/>
                </a:lnTo>
                <a:lnTo>
                  <a:pt x="11513" y="94842"/>
                </a:lnTo>
                <a:lnTo>
                  <a:pt x="31312" y="110745"/>
                </a:lnTo>
                <a:lnTo>
                  <a:pt x="58488" y="118853"/>
                </a:lnTo>
                <a:lnTo>
                  <a:pt x="74703" y="119866"/>
                </a:lnTo>
                <a:lnTo>
                  <a:pt x="80656" y="119779"/>
                </a:lnTo>
                <a:lnTo>
                  <a:pt x="103873" y="117049"/>
                </a:lnTo>
                <a:lnTo>
                  <a:pt x="119900" y="112578"/>
                </a:lnTo>
                <a:lnTo>
                  <a:pt x="119900" y="104009"/>
                </a:lnTo>
                <a:lnTo>
                  <a:pt x="77193" y="104009"/>
                </a:lnTo>
                <a:lnTo>
                  <a:pt x="65764" y="103286"/>
                </a:lnTo>
                <a:lnTo>
                  <a:pt x="46975" y="97504"/>
                </a:lnTo>
                <a:lnTo>
                  <a:pt x="33753" y="86079"/>
                </a:lnTo>
                <a:lnTo>
                  <a:pt x="27061" y="69847"/>
                </a:lnTo>
                <a:lnTo>
                  <a:pt x="26225" y="59980"/>
                </a:lnTo>
                <a:lnTo>
                  <a:pt x="27010" y="50137"/>
                </a:lnTo>
                <a:lnTo>
                  <a:pt x="33642" y="33932"/>
                </a:lnTo>
                <a:lnTo>
                  <a:pt x="46857" y="22511"/>
                </a:lnTo>
                <a:lnTo>
                  <a:pt x="65646" y="16729"/>
                </a:lnTo>
                <a:lnTo>
                  <a:pt x="77075" y="16006"/>
                </a:lnTo>
                <a:lnTo>
                  <a:pt x="119782" y="16006"/>
                </a:lnTo>
                <a:lnTo>
                  <a:pt x="119782" y="7240"/>
                </a:lnTo>
                <a:lnTo>
                  <a:pt x="98576" y="1787"/>
                </a:lnTo>
                <a:lnTo>
                  <a:pt x="81782" y="111"/>
                </a:lnTo>
                <a:lnTo>
                  <a:pt x="76125" y="0"/>
                </a:lnTo>
                <a:close/>
              </a:path>
              <a:path w="120000" h="120000" extrusionOk="0">
                <a:moveTo>
                  <a:pt x="119900" y="95241"/>
                </a:moveTo>
                <a:lnTo>
                  <a:pt x="98636" y="101817"/>
                </a:lnTo>
                <a:lnTo>
                  <a:pt x="77193" y="104009"/>
                </a:lnTo>
                <a:lnTo>
                  <a:pt x="119900" y="104009"/>
                </a:lnTo>
                <a:lnTo>
                  <a:pt x="119900" y="95241"/>
                </a:lnTo>
                <a:close/>
              </a:path>
              <a:path w="120000" h="120000" extrusionOk="0">
                <a:moveTo>
                  <a:pt x="119782" y="16006"/>
                </a:moveTo>
                <a:lnTo>
                  <a:pt x="77075" y="16006"/>
                </a:lnTo>
                <a:lnTo>
                  <a:pt x="82501" y="16146"/>
                </a:lnTo>
                <a:lnTo>
                  <a:pt x="87892" y="16558"/>
                </a:lnTo>
                <a:lnTo>
                  <a:pt x="109409" y="21008"/>
                </a:lnTo>
                <a:lnTo>
                  <a:pt x="119782" y="24773"/>
                </a:lnTo>
                <a:lnTo>
                  <a:pt x="119782" y="16006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 smtClean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Express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10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6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691385" y="1524736"/>
            <a:ext cx="8020813" cy="1625870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A</a:t>
            </a:r>
            <a:endParaRPr lang="en-US" sz="2600" dirty="0" smtClean="0">
              <a:latin typeface="Questrial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42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fontAlgn="base"/>
            <a:r>
              <a:rPr lang="en-US" sz="4000" dirty="0"/>
              <a:t>SOCKET.IO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11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5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696" y="1817505"/>
            <a:ext cx="8266021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A Node library</a:t>
            </a:r>
            <a:endParaRPr lang="en-US" sz="2600" dirty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err="1" smtClean="0">
                <a:solidFill>
                  <a:srgbClr val="FF0000"/>
                </a:solidFill>
                <a:latin typeface="Questrial" panose="020B0604020202020204" charset="0"/>
              </a:rPr>
              <a:t>npm</a:t>
            </a:r>
            <a:r>
              <a:rPr lang="en-US" sz="2200" dirty="0" smtClean="0">
                <a:solidFill>
                  <a:srgbClr val="FF0000"/>
                </a:solidFill>
                <a:latin typeface="Questrial" panose="020B0604020202020204" charset="0"/>
              </a:rPr>
              <a:t> install socket.io</a:t>
            </a:r>
            <a:endParaRPr lang="en-US" sz="2600" dirty="0" smtClean="0">
              <a:solidFill>
                <a:srgbClr val="FF0000"/>
              </a:solidFill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Enables real-time bidirectional event-based communication</a:t>
            </a:r>
            <a:endParaRPr lang="en-US" sz="2600" dirty="0">
              <a:latin typeface="Questrial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39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2" y="344175"/>
            <a:ext cx="2856000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Objectives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691385" y="1524735"/>
            <a:ext cx="7780783" cy="4622568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/>
                <a:ea typeface="Questrial"/>
                <a:cs typeface="Questrial"/>
                <a:sym typeface="Questrial"/>
              </a:rPr>
              <a:t>Streams</a:t>
            </a:r>
            <a:endParaRPr lang="en-US" sz="2600" dirty="0" smtClean="0">
              <a:latin typeface="Questrial"/>
              <a:ea typeface="Questrial"/>
              <a:cs typeface="Questrial"/>
              <a:sym typeface="Questrial"/>
            </a:endParaRPr>
          </a:p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/>
                <a:ea typeface="Questrial"/>
                <a:cs typeface="Questrial"/>
                <a:sym typeface="Questrial"/>
              </a:rPr>
              <a:t>Buffers</a:t>
            </a:r>
            <a:endParaRPr lang="en-US" sz="2600" dirty="0">
              <a:latin typeface="Questrial"/>
              <a:ea typeface="Questrial"/>
              <a:cs typeface="Questrial"/>
              <a:sym typeface="Questrial"/>
            </a:endParaRPr>
          </a:p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/>
                <a:ea typeface="Questrial"/>
                <a:cs typeface="Questrial"/>
                <a:sym typeface="Questrial"/>
              </a:rPr>
              <a:t>Socket.io</a:t>
            </a:r>
            <a:endParaRPr lang="en-US" sz="2600" dirty="0" smtClean="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 smtClean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Streams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843785" y="1622817"/>
            <a:ext cx="8020813" cy="3465231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Streams are collections of data, like arrays</a:t>
            </a:r>
          </a:p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The difference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400" dirty="0" smtClean="0">
                <a:latin typeface="Questrial" panose="020B0604020202020204" charset="0"/>
              </a:rPr>
              <a:t>Data might not be available all at once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400" dirty="0" smtClean="0">
                <a:latin typeface="Questrial" panose="020B0604020202020204" charset="0"/>
              </a:rPr>
              <a:t>Data might not fit in memory</a:t>
            </a: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Streams use events to deal with data as it happens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Rather than with a callback at the end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err="1" smtClean="0">
                <a:latin typeface="Questrial" panose="020B0604020202020204" charset="0"/>
              </a:rPr>
              <a:t>Composable</a:t>
            </a:r>
            <a:r>
              <a:rPr lang="en-US" sz="2600" dirty="0">
                <a:latin typeface="Questrial" panose="020B0604020202020204" charset="0"/>
              </a:rPr>
              <a:t>, by piping one into another</a:t>
            </a:r>
            <a:r>
              <a:rPr lang="en-US" sz="2600" dirty="0" smtClean="0">
                <a:latin typeface="Questrial" panose="020B0604020202020204" charset="0"/>
              </a:rPr>
              <a:t>.</a:t>
            </a:r>
          </a:p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latin typeface="Questrial" panose="020B0604020202020204" charset="0"/>
              </a:rPr>
              <a:t>2 basic types: </a:t>
            </a:r>
            <a:r>
              <a:rPr lang="en-US" sz="2600" dirty="0">
                <a:solidFill>
                  <a:srgbClr val="0070C0"/>
                </a:solidFill>
                <a:latin typeface="Questrial" panose="020B0604020202020204" charset="0"/>
              </a:rPr>
              <a:t>Readable</a:t>
            </a:r>
            <a:r>
              <a:rPr lang="en-US" sz="2600" dirty="0">
                <a:latin typeface="Questrial" panose="020B0604020202020204" charset="0"/>
              </a:rPr>
              <a:t>, </a:t>
            </a:r>
            <a:r>
              <a:rPr lang="en-US" sz="2600" dirty="0">
                <a:solidFill>
                  <a:srgbClr val="0070C0"/>
                </a:solidFill>
                <a:latin typeface="Questrial" panose="020B0604020202020204" charset="0"/>
              </a:rPr>
              <a:t>writable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93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 smtClean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Streams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4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767120" y="4879818"/>
            <a:ext cx="8020813" cy="1809148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r>
              <a:rPr lang="en-US" dirty="0"/>
              <a:t>	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sz="2600" dirty="0" smtClean="0">
              <a:latin typeface="Questrial" panose="020B0604020202020204" charset="0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4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843785" y="1622818"/>
            <a:ext cx="8020813" cy="1111330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solidFill>
                  <a:schemeClr val="tx1"/>
                </a:solidFill>
                <a:latin typeface="Questrial" panose="020B0604020202020204" charset="0"/>
              </a:rPr>
              <a:t>Example</a:t>
            </a:r>
            <a:r>
              <a:rPr lang="en-US" sz="2600" dirty="0" smtClean="0">
                <a:latin typeface="Questrial" panose="020B0604020202020204" charset="0"/>
              </a:rPr>
              <a:t> </a:t>
            </a:r>
            <a:endParaRPr lang="en-US" sz="2600" dirty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writing </a:t>
            </a:r>
            <a:r>
              <a:rPr lang="en-US" sz="2200" dirty="0">
                <a:latin typeface="Questrial" panose="020B0604020202020204" charset="0"/>
              </a:rPr>
              <a:t>~250meg into </a:t>
            </a:r>
            <a:r>
              <a:rPr lang="en-US" sz="2200" dirty="0" err="1">
                <a:latin typeface="Questrial" panose="020B0604020202020204" charset="0"/>
              </a:rPr>
              <a:t>big.file</a:t>
            </a:r>
            <a:r>
              <a:rPr lang="en-US" sz="2200" dirty="0">
                <a:latin typeface="Questrial" panose="020B0604020202020204" charset="0"/>
              </a:rPr>
              <a:t> using a </a:t>
            </a:r>
            <a:r>
              <a:rPr lang="en-US" sz="2200" dirty="0" err="1" smtClean="0">
                <a:solidFill>
                  <a:srgbClr val="0070C0"/>
                </a:solidFill>
                <a:latin typeface="Questrial" panose="020B0604020202020204" charset="0"/>
              </a:rPr>
              <a:t>WriteStream</a:t>
            </a:r>
            <a:endParaRPr lang="en-US" sz="2200" dirty="0">
              <a:solidFill>
                <a:srgbClr val="0070C0"/>
              </a:solidFill>
              <a:latin typeface="Questrial" panose="020B0604020202020204" charset="0"/>
            </a:endParaRPr>
          </a:p>
        </p:txBody>
      </p:sp>
      <p:sp>
        <p:nvSpPr>
          <p:cNvPr id="9" name="Shape 190"/>
          <p:cNvSpPr txBox="1"/>
          <p:nvPr/>
        </p:nvSpPr>
        <p:spPr>
          <a:xfrm>
            <a:off x="1260368" y="2916868"/>
            <a:ext cx="4153603" cy="2035378"/>
          </a:xfrm>
          <a:prstGeom prst="rect">
            <a:avLst/>
          </a:prstGeom>
          <a:solidFill>
            <a:schemeClr val="bg1"/>
          </a:solidFill>
          <a:ln w="198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pPr marL="342900" indent="-3429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b="1" dirty="0" err="1">
                <a:solidFill>
                  <a:srgbClr val="0070C0"/>
                </a:solidFill>
                <a:latin typeface="+mj-lt"/>
              </a:rPr>
              <a:t>const</a:t>
            </a:r>
            <a:r>
              <a:rPr lang="en-US" b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fs = require(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'fs'</a:t>
            </a:r>
            <a:r>
              <a:rPr lang="en-US" dirty="0">
                <a:latin typeface="+mj-lt"/>
              </a:rPr>
              <a:t>);</a:t>
            </a:r>
            <a:endParaRPr lang="en-US" dirty="0">
              <a:latin typeface="+mj-lt"/>
            </a:endParaRPr>
          </a:p>
          <a:p>
            <a:pPr marL="342900" indent="-3429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b="1" dirty="0" err="1">
                <a:solidFill>
                  <a:srgbClr val="0070C0"/>
                </a:solidFill>
                <a:latin typeface="+mj-lt"/>
              </a:rPr>
              <a:t>const</a:t>
            </a:r>
            <a:r>
              <a:rPr lang="en-US" b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file = </a:t>
            </a:r>
            <a:r>
              <a:rPr lang="en-US" dirty="0" err="1">
                <a:latin typeface="+mj-lt"/>
              </a:rPr>
              <a:t>fs.createWriteStream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'./</a:t>
            </a:r>
            <a:r>
              <a:rPr lang="en-US" b="1" dirty="0" err="1">
                <a:solidFill>
                  <a:srgbClr val="00B050"/>
                </a:solidFill>
                <a:latin typeface="+mj-lt"/>
              </a:rPr>
              <a:t>big.file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'</a:t>
            </a:r>
            <a:r>
              <a:rPr lang="en-US" dirty="0">
                <a:latin typeface="+mj-lt"/>
              </a:rPr>
              <a:t>);</a:t>
            </a:r>
            <a:endParaRPr lang="en-US" dirty="0">
              <a:latin typeface="+mj-lt"/>
            </a:endParaRPr>
          </a:p>
          <a:p>
            <a:pPr marL="342900" indent="-3429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b="1" dirty="0">
                <a:solidFill>
                  <a:srgbClr val="0070C0"/>
                </a:solidFill>
                <a:latin typeface="+mj-lt"/>
              </a:rPr>
              <a:t>for</a:t>
            </a:r>
            <a:r>
              <a:rPr lang="en-US" dirty="0">
                <a:latin typeface="+mj-lt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let</a:t>
            </a:r>
            <a:r>
              <a:rPr lang="en-US" b="1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=0;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&lt;= 6e6;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++) {</a:t>
            </a:r>
            <a:endParaRPr lang="en-US" dirty="0">
              <a:latin typeface="+mj-lt"/>
            </a:endParaRPr>
          </a:p>
          <a:p>
            <a:pPr marL="342900" indent="-3429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latin typeface="+mj-lt"/>
              </a:rPr>
              <a:t>  </a:t>
            </a:r>
            <a:r>
              <a:rPr lang="en-US" dirty="0" err="1">
                <a:latin typeface="+mj-lt"/>
              </a:rPr>
              <a:t>file.write</a:t>
            </a:r>
            <a:r>
              <a:rPr lang="en-US" dirty="0">
                <a:latin typeface="+mj-lt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'Lorem ipsum dolor sit </a:t>
            </a:r>
            <a:r>
              <a:rPr lang="en-US" b="1" dirty="0" err="1">
                <a:solidFill>
                  <a:srgbClr val="00B050"/>
                </a:solidFill>
                <a:latin typeface="+mj-lt"/>
              </a:rPr>
              <a:t>amet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'</a:t>
            </a:r>
            <a:r>
              <a:rPr lang="en-US" dirty="0">
                <a:latin typeface="+mj-lt"/>
              </a:rPr>
              <a:t>)</a:t>
            </a:r>
            <a:endParaRPr lang="en-US" dirty="0">
              <a:latin typeface="+mj-lt"/>
            </a:endParaRPr>
          </a:p>
          <a:p>
            <a:pPr marL="342900" indent="-3429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dirty="0" smtClean="0">
                <a:latin typeface="+mj-lt"/>
              </a:rPr>
              <a:t>}</a:t>
            </a:r>
          </a:p>
          <a:p>
            <a:pPr marL="342900" indent="-3429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342900" indent="-3429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dirty="0" err="1" smtClean="0">
                <a:latin typeface="+mj-lt"/>
              </a:rPr>
              <a:t>file.end</a:t>
            </a:r>
            <a:r>
              <a:rPr lang="en-US" dirty="0">
                <a:latin typeface="+mj-lt"/>
              </a:rPr>
              <a:t>();</a:t>
            </a:r>
            <a:endParaRPr lang="en-US" dirty="0">
              <a:latin typeface="+mj-lt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sz="14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74882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 smtClean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Streams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5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767120" y="4879818"/>
            <a:ext cx="8020813" cy="1809148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r>
              <a:rPr lang="en-US" dirty="0"/>
              <a:t>	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sz="2600" dirty="0" smtClean="0">
              <a:latin typeface="Questrial" panose="020B0604020202020204" charset="0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5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843785" y="1622818"/>
            <a:ext cx="8020813" cy="1867056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solidFill>
                  <a:schemeClr val="tx1"/>
                </a:solidFill>
                <a:latin typeface="Questrial" panose="020B0604020202020204" charset="0"/>
              </a:rPr>
              <a:t>Example</a:t>
            </a:r>
            <a:r>
              <a:rPr lang="en-US" sz="2600" dirty="0" smtClean="0">
                <a:latin typeface="Questrial" panose="020B0604020202020204" charset="0"/>
              </a:rPr>
              <a:t> </a:t>
            </a:r>
            <a:endParaRPr lang="en-US" sz="2600" dirty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Starts a server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Reads from </a:t>
            </a:r>
            <a:r>
              <a:rPr lang="en-US" sz="2200" dirty="0" err="1" smtClean="0">
                <a:latin typeface="Questrial" panose="020B0604020202020204" charset="0"/>
              </a:rPr>
              <a:t>big.file</a:t>
            </a:r>
            <a:endParaRPr lang="en-US" sz="2200" dirty="0" smtClean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>
                <a:latin typeface="Questrial" panose="020B0604020202020204" charset="0"/>
              </a:rPr>
              <a:t>pipes its output into the server’s response</a:t>
            </a:r>
            <a:endParaRPr lang="en-US" sz="2200" dirty="0">
              <a:solidFill>
                <a:srgbClr val="0070C0"/>
              </a:solidFill>
              <a:latin typeface="Questrial" panose="020B0604020202020204" charset="0"/>
            </a:endParaRPr>
          </a:p>
        </p:txBody>
      </p:sp>
      <p:sp>
        <p:nvSpPr>
          <p:cNvPr id="9" name="Shape 190"/>
          <p:cNvSpPr txBox="1"/>
          <p:nvPr/>
        </p:nvSpPr>
        <p:spPr>
          <a:xfrm>
            <a:off x="1224839" y="3661887"/>
            <a:ext cx="5945506" cy="2775124"/>
          </a:xfrm>
          <a:prstGeom prst="rect">
            <a:avLst/>
          </a:prstGeom>
          <a:solidFill>
            <a:schemeClr val="bg1"/>
          </a:solidFill>
          <a:ln w="198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pPr marL="342900" indent="-3429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b="1" dirty="0" err="1">
                <a:solidFill>
                  <a:srgbClr val="0070C0"/>
                </a:solidFill>
              </a:rPr>
              <a:t>const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fs = require(</a:t>
            </a:r>
            <a:r>
              <a:rPr lang="en-US" b="1" dirty="0">
                <a:solidFill>
                  <a:srgbClr val="00B050"/>
                </a:solidFill>
              </a:rPr>
              <a:t>'fs'</a:t>
            </a:r>
            <a:r>
              <a:rPr lang="en-US" dirty="0"/>
              <a:t>);</a:t>
            </a:r>
            <a:endParaRPr lang="en-US" dirty="0"/>
          </a:p>
          <a:p>
            <a:pPr marL="342900" indent="-3429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b="1" dirty="0" err="1">
                <a:solidFill>
                  <a:srgbClr val="0070C0"/>
                </a:solidFill>
              </a:rPr>
              <a:t>const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server = require(</a:t>
            </a:r>
            <a:r>
              <a:rPr lang="en-US" b="1" dirty="0">
                <a:solidFill>
                  <a:srgbClr val="00B050"/>
                </a:solidFill>
              </a:rPr>
              <a:t>'http'</a:t>
            </a:r>
            <a:r>
              <a:rPr lang="en-US" dirty="0"/>
              <a:t>).</a:t>
            </a:r>
            <a:r>
              <a:rPr lang="en-US" dirty="0" err="1"/>
              <a:t>createServer</a:t>
            </a:r>
            <a:r>
              <a:rPr lang="en-US" dirty="0"/>
              <a:t>();</a:t>
            </a:r>
            <a:endParaRPr lang="en-US" dirty="0"/>
          </a:p>
          <a:p>
            <a:pPr marL="342900" indent="-3429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server.</a:t>
            </a:r>
            <a:r>
              <a:rPr lang="en-US" b="1" dirty="0" err="1"/>
              <a:t>on</a:t>
            </a:r>
            <a:r>
              <a:rPr lang="en-US" dirty="0"/>
              <a:t>(</a:t>
            </a:r>
            <a:r>
              <a:rPr lang="en-US" b="1" dirty="0">
                <a:solidFill>
                  <a:srgbClr val="00B050"/>
                </a:solidFill>
              </a:rPr>
              <a:t>'request'</a:t>
            </a:r>
            <a:r>
              <a:rPr lang="en-US" dirty="0"/>
              <a:t>, (</a:t>
            </a:r>
            <a:r>
              <a:rPr lang="en-US" dirty="0" err="1"/>
              <a:t>req</a:t>
            </a:r>
            <a:r>
              <a:rPr lang="en-US" dirty="0"/>
              <a:t>, res) =&gt; {</a:t>
            </a:r>
            <a:endParaRPr lang="en-US" dirty="0"/>
          </a:p>
          <a:p>
            <a:pPr marL="342900" indent="-3429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dirty="0"/>
              <a:t>  </a:t>
            </a: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dirty="0" err="1"/>
              <a:t>src</a:t>
            </a:r>
            <a:r>
              <a:rPr lang="en-US" dirty="0"/>
              <a:t> = </a:t>
            </a:r>
            <a:r>
              <a:rPr lang="en-US" dirty="0" err="1"/>
              <a:t>fs.createReadStream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b="1" dirty="0">
                <a:solidFill>
                  <a:srgbClr val="00B050"/>
                </a:solidFill>
              </a:rPr>
              <a:t>'./</a:t>
            </a:r>
            <a:r>
              <a:rPr lang="en-US" b="1" dirty="0" err="1">
                <a:solidFill>
                  <a:srgbClr val="00B050"/>
                </a:solidFill>
              </a:rPr>
              <a:t>big.file</a:t>
            </a:r>
            <a:r>
              <a:rPr lang="en-US" b="1" dirty="0">
                <a:solidFill>
                  <a:srgbClr val="00B050"/>
                </a:solidFill>
              </a:rPr>
              <a:t>'</a:t>
            </a:r>
            <a:r>
              <a:rPr lang="en-US" dirty="0"/>
              <a:t>);</a:t>
            </a:r>
            <a:endParaRPr lang="en-US" dirty="0"/>
          </a:p>
          <a:p>
            <a:pPr marL="342900" indent="-3429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dirty="0"/>
              <a:t>  </a:t>
            </a:r>
            <a:r>
              <a:rPr lang="en-US" dirty="0" err="1"/>
              <a:t>src.pipe</a:t>
            </a:r>
            <a:r>
              <a:rPr lang="en-US" dirty="0"/>
              <a:t>(res);</a:t>
            </a:r>
            <a:endParaRPr lang="en-US" dirty="0"/>
          </a:p>
          <a:p>
            <a:pPr marL="342900" indent="-3429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dirty="0" smtClean="0"/>
              <a:t>});</a:t>
            </a:r>
          </a:p>
          <a:p>
            <a:pPr marL="342900" indent="-3429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endParaRPr lang="en-US" dirty="0"/>
          </a:p>
          <a:p>
            <a:pPr marL="342900" indent="-3429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dirty="0" err="1" smtClean="0"/>
              <a:t>server.listen</a:t>
            </a:r>
            <a:r>
              <a:rPr lang="en-US" dirty="0" smtClean="0"/>
              <a:t>(8000</a:t>
            </a:r>
            <a:r>
              <a:rPr lang="en-US" dirty="0"/>
              <a:t>);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14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8080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 smtClean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Streams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6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767120" y="4879818"/>
            <a:ext cx="8020813" cy="1809148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r>
              <a:rPr lang="en-US" dirty="0"/>
              <a:t>	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sz="2600" dirty="0" smtClean="0">
              <a:latin typeface="Questrial" panose="020B0604020202020204" charset="0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6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843785" y="1622818"/>
            <a:ext cx="8020813" cy="1120640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solidFill>
                  <a:schemeClr val="tx1"/>
                </a:solidFill>
                <a:latin typeface="Questrial" panose="020B0604020202020204" charset="0"/>
              </a:rPr>
              <a:t>Streams can be </a:t>
            </a:r>
            <a:r>
              <a:rPr lang="en-US" sz="2600" dirty="0" smtClean="0">
                <a:solidFill>
                  <a:schemeClr val="tx1"/>
                </a:solidFill>
                <a:latin typeface="Questrial" panose="020B0604020202020204" charset="0"/>
              </a:rPr>
              <a:t>implemented</a:t>
            </a:r>
            <a:r>
              <a:rPr lang="en-US" sz="2600" dirty="0" smtClean="0">
                <a:latin typeface="Questrial" panose="020B0604020202020204" charset="0"/>
              </a:rPr>
              <a:t> </a:t>
            </a:r>
            <a:endParaRPr lang="en-US" sz="2600" dirty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Write input text into the console</a:t>
            </a:r>
            <a:endParaRPr lang="en-US" sz="2200" dirty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solidFill>
                <a:schemeClr val="tx1"/>
              </a:solidFill>
              <a:latin typeface="Questrial" panose="020B0604020202020204" charset="0"/>
            </a:endParaRPr>
          </a:p>
        </p:txBody>
      </p:sp>
      <p:sp>
        <p:nvSpPr>
          <p:cNvPr id="9" name="Shape 190"/>
          <p:cNvSpPr txBox="1"/>
          <p:nvPr/>
        </p:nvSpPr>
        <p:spPr>
          <a:xfrm>
            <a:off x="1233893" y="2822304"/>
            <a:ext cx="5945506" cy="2775124"/>
          </a:xfrm>
          <a:prstGeom prst="rect">
            <a:avLst/>
          </a:prstGeom>
          <a:solidFill>
            <a:schemeClr val="bg1"/>
          </a:solidFill>
          <a:ln w="198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pPr marL="342900" indent="-3429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b="1" dirty="0" err="1">
                <a:solidFill>
                  <a:srgbClr val="0070C0"/>
                </a:solidFill>
              </a:rPr>
              <a:t>const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{ Writable } = require(</a:t>
            </a:r>
            <a:r>
              <a:rPr lang="en-US" b="1" dirty="0">
                <a:solidFill>
                  <a:srgbClr val="00B050"/>
                </a:solidFill>
              </a:rPr>
              <a:t>'stream</a:t>
            </a:r>
            <a:r>
              <a:rPr lang="en-US" b="1" dirty="0" smtClean="0">
                <a:solidFill>
                  <a:srgbClr val="00B050"/>
                </a:solidFill>
              </a:rPr>
              <a:t>'</a:t>
            </a:r>
            <a:r>
              <a:rPr lang="en-US" dirty="0" smtClean="0"/>
              <a:t>);</a:t>
            </a:r>
          </a:p>
          <a:p>
            <a:pPr marL="342900" indent="-3429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endParaRPr lang="en-US" dirty="0"/>
          </a:p>
          <a:p>
            <a:pPr marL="342900" indent="-3429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b="1" dirty="0" err="1" smtClean="0">
                <a:solidFill>
                  <a:srgbClr val="0070C0"/>
                </a:solidFill>
              </a:rPr>
              <a:t>const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err="1"/>
              <a:t>outStream</a:t>
            </a:r>
            <a:r>
              <a:rPr lang="en-US" dirty="0"/>
              <a:t> = </a:t>
            </a:r>
            <a:r>
              <a:rPr lang="en-US" b="1" dirty="0">
                <a:solidFill>
                  <a:srgbClr val="0070C0"/>
                </a:solidFill>
              </a:rPr>
              <a:t>new</a:t>
            </a:r>
            <a:r>
              <a:rPr lang="en-US" b="1" dirty="0"/>
              <a:t> </a:t>
            </a:r>
            <a:r>
              <a:rPr lang="en-US" dirty="0"/>
              <a:t>Writable({</a:t>
            </a:r>
            <a:endParaRPr lang="en-US" dirty="0"/>
          </a:p>
          <a:p>
            <a:pPr marL="342900" indent="-3429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dirty="0"/>
              <a:t>  write(chunk, encoding, callback) {</a:t>
            </a:r>
            <a:endParaRPr lang="en-US" dirty="0"/>
          </a:p>
          <a:p>
            <a:pPr marL="342900" indent="-3429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dirty="0"/>
              <a:t>      </a:t>
            </a:r>
            <a:r>
              <a:rPr lang="en-US" b="1" dirty="0">
                <a:solidFill>
                  <a:srgbClr val="7030A0"/>
                </a:solidFill>
              </a:rPr>
              <a:t>console</a:t>
            </a:r>
            <a:r>
              <a:rPr lang="en-US" dirty="0"/>
              <a:t>.log(</a:t>
            </a:r>
            <a:r>
              <a:rPr lang="en-US" b="1" dirty="0">
                <a:solidFill>
                  <a:srgbClr val="00B050"/>
                </a:solidFill>
              </a:rPr>
              <a:t>'Was read:'</a:t>
            </a:r>
            <a:r>
              <a:rPr lang="en-US" dirty="0"/>
              <a:t>, </a:t>
            </a:r>
            <a:r>
              <a:rPr lang="en-US" dirty="0" err="1"/>
              <a:t>chunk.toString</a:t>
            </a:r>
            <a:r>
              <a:rPr lang="en-US" dirty="0"/>
              <a:t>());</a:t>
            </a:r>
            <a:endParaRPr lang="en-US" dirty="0"/>
          </a:p>
          <a:p>
            <a:pPr marL="342900" indent="-3429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dirty="0"/>
              <a:t>      callback();</a:t>
            </a:r>
            <a:endParaRPr lang="en-US" dirty="0"/>
          </a:p>
          <a:p>
            <a:pPr marL="342900" indent="-3429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dirty="0"/>
              <a:t>  }</a:t>
            </a:r>
            <a:endParaRPr lang="en-US" dirty="0"/>
          </a:p>
          <a:p>
            <a:pPr marL="342900" indent="-3429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dirty="0" smtClean="0"/>
              <a:t>});</a:t>
            </a:r>
          </a:p>
          <a:p>
            <a:pPr marL="342900" indent="-3429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endParaRPr lang="en-US" dirty="0"/>
          </a:p>
          <a:p>
            <a:pPr marL="342900" indent="-3429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dirty="0" err="1" smtClean="0"/>
              <a:t>process.stdin.pipe</a:t>
            </a:r>
            <a:r>
              <a:rPr lang="en-US" dirty="0" smtClean="0"/>
              <a:t>(</a:t>
            </a:r>
            <a:r>
              <a:rPr lang="en-US" dirty="0" err="1" smtClean="0"/>
              <a:t>outStream</a:t>
            </a:r>
            <a:r>
              <a:rPr lang="en-US" dirty="0"/>
              <a:t>);</a:t>
            </a:r>
            <a:endParaRPr lang="en-US" dirty="0"/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14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413075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 smtClean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Buffers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7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7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843785" y="1622817"/>
            <a:ext cx="8020813" cy="4846440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JS </a:t>
            </a:r>
            <a:r>
              <a:rPr lang="en-US" sz="2600" dirty="0">
                <a:latin typeface="Questrial" panose="020B0604020202020204" charset="0"/>
              </a:rPr>
              <a:t>excels at handling </a:t>
            </a:r>
            <a:r>
              <a:rPr lang="en-US" sz="2600" dirty="0" smtClean="0">
                <a:latin typeface="Questrial" panose="020B0604020202020204" charset="0"/>
              </a:rPr>
              <a:t>strings, not binary data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Originally</a:t>
            </a:r>
            <a:r>
              <a:rPr lang="en-US" sz="2600" dirty="0">
                <a:latin typeface="Questrial" panose="020B0604020202020204" charset="0"/>
              </a:rPr>
              <a:t>, node </a:t>
            </a:r>
            <a:r>
              <a:rPr lang="en-US" sz="2600" dirty="0" smtClean="0">
                <a:latin typeface="Questrial" panose="020B0604020202020204" charset="0"/>
              </a:rPr>
              <a:t>used strings to handle </a:t>
            </a:r>
            <a:r>
              <a:rPr lang="en-US" sz="2600" dirty="0">
                <a:latin typeface="Questrial" panose="020B0604020202020204" charset="0"/>
              </a:rPr>
              <a:t>binary </a:t>
            </a:r>
            <a:r>
              <a:rPr lang="en-US" sz="2600" dirty="0" smtClean="0">
                <a:latin typeface="Questrial" panose="020B0604020202020204" charset="0"/>
              </a:rPr>
              <a:t>data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Not very well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ES6 introduced </a:t>
            </a:r>
            <a:r>
              <a:rPr lang="en-US" sz="2600" dirty="0" err="1">
                <a:solidFill>
                  <a:srgbClr val="0070C0"/>
                </a:solidFill>
                <a:latin typeface="Questrial" panose="020B0604020202020204" charset="0"/>
              </a:rPr>
              <a:t>typedArray</a:t>
            </a:r>
            <a:endParaRPr lang="en-US" sz="2600" dirty="0" smtClean="0">
              <a:solidFill>
                <a:srgbClr val="0070C0"/>
              </a:solidFill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Buffers are instances </a:t>
            </a:r>
            <a:r>
              <a:rPr lang="en-US" sz="2600" dirty="0">
                <a:latin typeface="Questrial" panose="020B0604020202020204" charset="0"/>
              </a:rPr>
              <a:t>of the </a:t>
            </a:r>
            <a:r>
              <a:rPr lang="en-US" sz="2600" dirty="0">
                <a:solidFill>
                  <a:srgbClr val="0070C0"/>
                </a:solidFill>
                <a:latin typeface="Questrial" panose="020B0604020202020204" charset="0"/>
              </a:rPr>
              <a:t>Buffer</a:t>
            </a:r>
            <a:r>
              <a:rPr lang="en-US" sz="2600" dirty="0">
                <a:latin typeface="Questrial" panose="020B0604020202020204" charset="0"/>
              </a:rPr>
              <a:t> </a:t>
            </a:r>
            <a:r>
              <a:rPr lang="en-US" sz="2600" dirty="0" smtClean="0">
                <a:solidFill>
                  <a:srgbClr val="0070C0"/>
                </a:solidFill>
                <a:latin typeface="Questrial" panose="020B0604020202020204" charset="0"/>
              </a:rPr>
              <a:t>class</a:t>
            </a:r>
          </a:p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latin typeface="Questrial" panose="020B0604020202020204" charset="0"/>
              </a:rPr>
              <a:t>Implements </a:t>
            </a:r>
            <a:r>
              <a:rPr lang="en-US" sz="2600" dirty="0" smtClean="0">
                <a:solidFill>
                  <a:srgbClr val="0070C0"/>
                </a:solidFill>
                <a:latin typeface="Questrial" panose="020B0604020202020204" charset="0"/>
              </a:rPr>
              <a:t>Uint8Array</a:t>
            </a:r>
            <a:r>
              <a:rPr lang="en-US" sz="2600" dirty="0" smtClean="0">
                <a:latin typeface="Questrial" panose="020B0604020202020204" charset="0"/>
              </a:rPr>
              <a:t> </a:t>
            </a:r>
            <a:r>
              <a:rPr lang="en-US" sz="2600" dirty="0" err="1" smtClean="0">
                <a:latin typeface="Questrial" panose="020B0604020202020204" charset="0"/>
              </a:rPr>
              <a:t>typedArray</a:t>
            </a:r>
            <a:endParaRPr lang="en-US" sz="2600" dirty="0" smtClean="0">
              <a:solidFill>
                <a:srgbClr val="0070C0"/>
              </a:solidFill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latin typeface="Questrial" panose="020B0604020202020204" charset="0"/>
              </a:rPr>
              <a:t>A global </a:t>
            </a:r>
            <a:r>
              <a:rPr lang="en-US" sz="2600" dirty="0" smtClean="0">
                <a:latin typeface="Questrial" panose="020B0604020202020204" charset="0"/>
              </a:rPr>
              <a:t>class</a:t>
            </a:r>
            <a:endParaRPr lang="en-US" sz="2600" dirty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400" dirty="0">
                <a:latin typeface="Questrial" panose="020B0604020202020204" charset="0"/>
              </a:rPr>
              <a:t>No need to require(</a:t>
            </a:r>
            <a:r>
              <a:rPr lang="en-US" sz="2400" dirty="0">
                <a:solidFill>
                  <a:srgbClr val="00B050"/>
                </a:solidFill>
                <a:latin typeface="Questrial" panose="020B0604020202020204" charset="0"/>
              </a:rPr>
              <a:t>'buffer'</a:t>
            </a:r>
            <a:r>
              <a:rPr lang="en-US" sz="2400" dirty="0">
                <a:latin typeface="Questrial" panose="020B0604020202020204" charset="0"/>
              </a:rPr>
              <a:t>).</a:t>
            </a:r>
            <a:r>
              <a:rPr lang="en-US" sz="2400" dirty="0" smtClean="0">
                <a:latin typeface="Questrial" panose="020B0604020202020204" charset="0"/>
              </a:rPr>
              <a:t>Buffer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latin typeface="Questrial" panose="020B0604020202020204" charset="0"/>
              </a:rPr>
              <a:t>Designed and optimized to handle raw binary </a:t>
            </a:r>
            <a:r>
              <a:rPr lang="en-US" sz="2600" dirty="0" smtClean="0">
                <a:latin typeface="Questrial" panose="020B0604020202020204" charset="0"/>
              </a:rPr>
              <a:t>data</a:t>
            </a:r>
            <a:endParaRPr lang="en-US" sz="2600" dirty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400" dirty="0" smtClean="0">
                <a:latin typeface="Questrial" panose="020B0604020202020204" charset="0"/>
              </a:rPr>
              <a:t>raw memory allocated outside of V8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400" dirty="0" smtClean="0">
                <a:solidFill>
                  <a:schemeClr val="tx1"/>
                </a:solidFill>
                <a:latin typeface="Questrial" panose="020B0604020202020204" charset="0"/>
              </a:rPr>
              <a:t>Deals with binary data directly</a:t>
            </a:r>
            <a:endParaRPr lang="en-US" sz="2600" dirty="0">
              <a:solidFill>
                <a:schemeClr val="tx1"/>
              </a:solidFill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endParaRPr lang="en-US" sz="2600" dirty="0" smtClean="0">
              <a:solidFill>
                <a:srgbClr val="0070C0"/>
              </a:solidFill>
              <a:latin typeface="Questrial" panose="020B0604020202020204" charset="0"/>
            </a:endParaRPr>
          </a:p>
          <a:p>
            <a:pPr marL="12700" lvl="0">
              <a:buClr>
                <a:srgbClr val="DD8046"/>
              </a:buClr>
              <a:buSzPct val="60344"/>
            </a:pPr>
            <a:endParaRPr lang="en-US" sz="2600" dirty="0" smtClean="0">
              <a:latin typeface="Questrial" panose="020B0604020202020204" charset="0"/>
            </a:endParaRPr>
          </a:p>
          <a:p>
            <a:pPr marL="12700" lvl="0">
              <a:buClr>
                <a:srgbClr val="DD8046"/>
              </a:buClr>
              <a:buSzPct val="60344"/>
            </a:pPr>
            <a:endParaRPr lang="en-US" sz="2600" dirty="0" smtClean="0">
              <a:latin typeface="Questrial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 smtClean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Buffers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8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8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691371" y="1622815"/>
            <a:ext cx="8333346" cy="4997060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altLang="he-IL" sz="2600" dirty="0" smtClean="0">
                <a:latin typeface="Questrial" panose="020B0604020202020204" charset="0"/>
                <a:cs typeface="Courier New" panose="02070309020205020404" pitchFamily="49" charset="0"/>
              </a:rPr>
              <a:t>Streams work with buffers under the covers </a:t>
            </a:r>
            <a:endParaRPr lang="he-IL" altLang="he-IL" sz="2600" dirty="0">
              <a:latin typeface="Questrial" panose="020B0604020202020204" charset="0"/>
              <a:cs typeface="Courier New" panose="02070309020205020404" pitchFamily="49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Buffers act much like integer arrays, but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are fixed in size 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have many binary-data oriented methods 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smtClean="0">
                <a:latin typeface="Questrial" panose="020B0604020202020204" charset="0"/>
              </a:rPr>
              <a:t>the numbers are bytes (0-255), or </a:t>
            </a:r>
            <a:r>
              <a:rPr lang="en-US" sz="2200" dirty="0" smtClean="0">
                <a:solidFill>
                  <a:srgbClr val="0070C0"/>
                </a:solidFill>
                <a:latin typeface="Questrial" panose="020B0604020202020204" charset="0"/>
              </a:rPr>
              <a:t>‘octets’</a:t>
            </a:r>
          </a:p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altLang="he-IL" sz="2600" dirty="0" smtClean="0">
                <a:latin typeface="Questrial" panose="020B0604020202020204" charset="0"/>
                <a:cs typeface="Courier New" panose="02070309020205020404" pitchFamily="49" charset="0"/>
              </a:rPr>
              <a:t>Use encodings</a:t>
            </a:r>
            <a:endParaRPr lang="he-IL" altLang="he-IL" sz="2600" dirty="0" smtClean="0">
              <a:latin typeface="Questrial" panose="020B0604020202020204" charset="0"/>
              <a:cs typeface="Courier New" panose="02070309020205020404" pitchFamily="49" charset="0"/>
            </a:endParaRPr>
          </a:p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altLang="he-IL" sz="2600" dirty="0">
                <a:latin typeface="Questrial" panose="020B0604020202020204" charset="0"/>
                <a:cs typeface="Courier New" panose="02070309020205020404" pitchFamily="49" charset="0"/>
              </a:rPr>
              <a:t>T</a:t>
            </a:r>
            <a:r>
              <a:rPr lang="he-IL" altLang="he-IL" sz="2600" dirty="0">
                <a:latin typeface="Questrial" panose="020B0604020202020204" charset="0"/>
                <a:cs typeface="Courier New" panose="02070309020205020404" pitchFamily="49" charset="0"/>
              </a:rPr>
              <a:t>he </a:t>
            </a:r>
            <a:r>
              <a:rPr lang="he-IL" altLang="he-IL" sz="2600" b="1" dirty="0">
                <a:solidFill>
                  <a:srgbClr val="000080"/>
                </a:solidFill>
                <a:latin typeface="Questrial" panose="020B0604020202020204" charset="0"/>
                <a:cs typeface="Courier New" panose="02070309020205020404" pitchFamily="49" charset="0"/>
              </a:rPr>
              <a:t>new </a:t>
            </a:r>
            <a:r>
              <a:rPr lang="he-IL" altLang="he-IL" sz="2600" dirty="0">
                <a:latin typeface="Questrial" panose="020B0604020202020204" charset="0"/>
                <a:cs typeface="Courier New" panose="02070309020205020404" pitchFamily="49" charset="0"/>
              </a:rPr>
              <a:t>Buffer() constructor</a:t>
            </a:r>
            <a:r>
              <a:rPr lang="en-US" altLang="he-IL" sz="2600" dirty="0">
                <a:latin typeface="Questrial" panose="020B0604020202020204" charset="0"/>
                <a:cs typeface="Courier New" panose="02070309020205020404" pitchFamily="49" charset="0"/>
              </a:rPr>
              <a:t>s</a:t>
            </a:r>
            <a:r>
              <a:rPr lang="he-IL" altLang="he-IL" sz="2600" dirty="0">
                <a:latin typeface="Questrial" panose="020B0604020202020204" charset="0"/>
                <a:cs typeface="Courier New" panose="02070309020205020404" pitchFamily="49" charset="0"/>
              </a:rPr>
              <a:t> have been deprecated</a:t>
            </a:r>
          </a:p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altLang="he-IL" sz="2600" dirty="0" smtClean="0">
                <a:solidFill>
                  <a:schemeClr val="tx1"/>
                </a:solidFill>
                <a:latin typeface="Questrial" panose="020B0604020202020204" charset="0"/>
              </a:rPr>
              <a:t>Replaced by separated</a:t>
            </a:r>
            <a:r>
              <a:rPr lang="en-US" altLang="he-IL" sz="2600" dirty="0" smtClean="0">
                <a:solidFill>
                  <a:srgbClr val="0070C0"/>
                </a:solidFill>
                <a:latin typeface="Questrial" panose="020B0604020202020204" charset="0"/>
              </a:rPr>
              <a:t> </a:t>
            </a:r>
            <a:r>
              <a:rPr lang="en-US" altLang="he-IL" sz="2600" dirty="0" smtClean="0">
                <a:solidFill>
                  <a:schemeClr val="tx1"/>
                </a:solidFill>
                <a:latin typeface="Questrial" panose="020B0604020202020204" charset="0"/>
              </a:rPr>
              <a:t>methods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err="1" smtClean="0">
                <a:latin typeface="Questrial" panose="020B0604020202020204" charset="0"/>
              </a:rPr>
              <a:t>Buffer.from</a:t>
            </a:r>
            <a:r>
              <a:rPr lang="en-US" sz="2200" dirty="0" smtClean="0">
                <a:latin typeface="Questrial" panose="020B0604020202020204" charset="0"/>
              </a:rPr>
              <a:t>()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err="1" smtClean="0">
                <a:latin typeface="Questrial" panose="020B0604020202020204" charset="0"/>
              </a:rPr>
              <a:t>Buffer.alloc</a:t>
            </a:r>
            <a:r>
              <a:rPr lang="en-US" sz="2200" dirty="0" smtClean="0">
                <a:latin typeface="Questrial" panose="020B0604020202020204" charset="0"/>
              </a:rPr>
              <a:t>()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200" dirty="0" err="1" smtClean="0">
                <a:latin typeface="Questrial" panose="020B0604020202020204" charset="0"/>
              </a:rPr>
              <a:t>Buffer.allocUnsafe</a:t>
            </a:r>
            <a:r>
              <a:rPr lang="en-US" sz="2200" dirty="0" smtClean="0">
                <a:latin typeface="Questrial" panose="020B0604020202020204" charset="0"/>
              </a:rPr>
              <a:t>()</a:t>
            </a:r>
          </a:p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he-IL" altLang="he-IL" sz="2600" b="1" dirty="0">
                <a:solidFill>
                  <a:srgbClr val="000080"/>
                </a:solidFill>
                <a:latin typeface="Questrial" panose="020B0604020202020204" charset="0"/>
                <a:cs typeface="Courier New" panose="02070309020205020404" pitchFamily="49" charset="0"/>
              </a:rPr>
              <a:t>new </a:t>
            </a:r>
            <a:r>
              <a:rPr lang="he-IL" altLang="he-IL" sz="2600" dirty="0">
                <a:latin typeface="Questrial" panose="020B0604020202020204" charset="0"/>
                <a:cs typeface="Courier New" panose="02070309020205020404" pitchFamily="49" charset="0"/>
              </a:rPr>
              <a:t>Buffer() constructor</a:t>
            </a:r>
            <a:r>
              <a:rPr lang="en-US" altLang="he-IL" sz="2600" dirty="0" smtClean="0">
                <a:latin typeface="Questrial" panose="020B0604020202020204" charset="0"/>
                <a:cs typeface="Courier New" panose="02070309020205020404" pitchFamily="49" charset="0"/>
              </a:rPr>
              <a:t>s are still being used</a:t>
            </a:r>
            <a:endParaRPr lang="en-US" sz="2200" dirty="0" smtClean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endParaRPr lang="en-US" sz="2200" dirty="0" smtClean="0">
              <a:latin typeface="Questrial" panose="020B0604020202020204" charset="0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endParaRPr lang="en-US" sz="2200" dirty="0" smtClean="0">
              <a:latin typeface="Questrial" panose="020B0604020202020204" charset="0"/>
            </a:endParaRPr>
          </a:p>
          <a:p>
            <a:pPr marL="368300" lvl="1">
              <a:spcBef>
                <a:spcPts val="625"/>
              </a:spcBef>
              <a:buClr>
                <a:srgbClr val="93B6D2"/>
              </a:buClr>
              <a:buSzPct val="69230"/>
            </a:pPr>
            <a:endParaRPr lang="en-US" sz="22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43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0" y="344175"/>
            <a:ext cx="5220543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 smtClean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Buffers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9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9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8" name="Shape 83"/>
          <p:cNvSpPr txBox="1"/>
          <p:nvPr/>
        </p:nvSpPr>
        <p:spPr>
          <a:xfrm>
            <a:off x="843785" y="1622817"/>
            <a:ext cx="8020813" cy="586983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Examples</a:t>
            </a:r>
          </a:p>
        </p:txBody>
      </p:sp>
      <p:sp>
        <p:nvSpPr>
          <p:cNvPr id="9" name="Shape 190"/>
          <p:cNvSpPr txBox="1"/>
          <p:nvPr/>
        </p:nvSpPr>
        <p:spPr>
          <a:xfrm>
            <a:off x="923597" y="2373060"/>
            <a:ext cx="4850721" cy="684465"/>
          </a:xfrm>
          <a:prstGeom prst="rect">
            <a:avLst/>
          </a:prstGeom>
          <a:solidFill>
            <a:schemeClr val="bg1"/>
          </a:solidFill>
          <a:ln w="198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// </a:t>
            </a:r>
            <a:r>
              <a:rPr lang="en-US" altLang="he-IL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Creates a Buffer of 10, filled with 0x1</a:t>
            </a:r>
            <a:endParaRPr lang="he-IL" altLang="he-IL" sz="16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 smtClean="0"/>
              <a:t>    </a:t>
            </a:r>
            <a:r>
              <a:rPr lang="en-US" sz="1600" dirty="0" err="1" smtClean="0">
                <a:solidFill>
                  <a:srgbClr val="0070C0"/>
                </a:solidFill>
              </a:rPr>
              <a:t>const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/>
              <a:t>buf1 = </a:t>
            </a:r>
            <a:r>
              <a:rPr lang="en-US" sz="1600" dirty="0" err="1" smtClean="0"/>
              <a:t>Buffer.alloc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FF0000"/>
                </a:solidFill>
              </a:rPr>
              <a:t>10,1</a:t>
            </a:r>
            <a:r>
              <a:rPr lang="en-US" sz="1600" dirty="0" smtClean="0"/>
              <a:t>)</a:t>
            </a:r>
            <a:endParaRPr lang="en-US" sz="1600" dirty="0"/>
          </a:p>
          <a:p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endParaRPr lang="en-US" sz="1400" dirty="0">
              <a:solidFill>
                <a:srgbClr val="00B05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14600" y="518316"/>
            <a:ext cx="496252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// Creates a Buffer of 10, filled with 0x1</a:t>
            </a:r>
            <a:endParaRPr kumimoji="0" lang="he-IL" altLang="he-IL" sz="18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Shape 190"/>
          <p:cNvSpPr txBox="1"/>
          <p:nvPr/>
        </p:nvSpPr>
        <p:spPr>
          <a:xfrm>
            <a:off x="923597" y="3211260"/>
            <a:ext cx="4850721" cy="684465"/>
          </a:xfrm>
          <a:prstGeom prst="rect">
            <a:avLst/>
          </a:prstGeom>
          <a:solidFill>
            <a:schemeClr val="bg1"/>
          </a:solidFill>
          <a:ln w="198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// </a:t>
            </a:r>
            <a:r>
              <a:rPr lang="en-US" altLang="he-IL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Creates a Buffer </a:t>
            </a:r>
            <a:r>
              <a:rPr lang="en-US" altLang="he-IL" sz="16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containing [0x1,0x2,0x3]</a:t>
            </a:r>
            <a:endParaRPr lang="he-IL" altLang="he-IL" sz="16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 smtClean="0"/>
              <a:t>    </a:t>
            </a:r>
            <a:r>
              <a:rPr lang="en-US" sz="1600" dirty="0" err="1" smtClean="0">
                <a:solidFill>
                  <a:srgbClr val="0070C0"/>
                </a:solidFill>
              </a:rPr>
              <a:t>const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/>
              <a:t>buf2 = </a:t>
            </a:r>
            <a:r>
              <a:rPr lang="en-US" sz="1600" dirty="0" err="1" smtClean="0"/>
              <a:t>Buffer.from</a:t>
            </a:r>
            <a:r>
              <a:rPr lang="en-US" sz="1600" dirty="0" smtClean="0"/>
              <a:t>([</a:t>
            </a:r>
            <a:r>
              <a:rPr lang="en-US" sz="1600" dirty="0" smtClean="0">
                <a:solidFill>
                  <a:srgbClr val="FF0000"/>
                </a:solidFill>
              </a:rPr>
              <a:t>1, 2, 3]</a:t>
            </a:r>
            <a:r>
              <a:rPr lang="en-US" sz="1600" dirty="0" smtClean="0"/>
              <a:t>)</a:t>
            </a:r>
            <a:endParaRPr lang="en-US" sz="1600" dirty="0"/>
          </a:p>
          <a:p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endParaRPr lang="en-US" sz="1400" dirty="0">
              <a:solidFill>
                <a:srgbClr val="00B05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" name="Shape 190"/>
          <p:cNvSpPr txBox="1"/>
          <p:nvPr/>
        </p:nvSpPr>
        <p:spPr>
          <a:xfrm>
            <a:off x="923597" y="4006821"/>
            <a:ext cx="6756220" cy="684465"/>
          </a:xfrm>
          <a:prstGeom prst="rect">
            <a:avLst/>
          </a:prstGeom>
          <a:solidFill>
            <a:schemeClr val="bg1"/>
          </a:solidFill>
          <a:ln w="198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// </a:t>
            </a:r>
            <a:r>
              <a:rPr lang="en-US" altLang="he-IL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Creates a Buffer </a:t>
            </a:r>
            <a:r>
              <a:rPr lang="en-US" altLang="he-IL" sz="16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containing utf-8 bytes [0x74, 0xC3, 0xA9, 0x74]</a:t>
            </a:r>
            <a:endParaRPr lang="he-IL" altLang="he-IL" sz="16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 smtClean="0"/>
              <a:t>    </a:t>
            </a:r>
            <a:r>
              <a:rPr lang="en-US" sz="1600" dirty="0" err="1" smtClean="0">
                <a:solidFill>
                  <a:srgbClr val="0070C0"/>
                </a:solidFill>
              </a:rPr>
              <a:t>const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/>
              <a:t>buf3 = </a:t>
            </a:r>
            <a:r>
              <a:rPr lang="en-US" sz="1600" dirty="0" err="1" smtClean="0"/>
              <a:t>Buffer.from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FF0000"/>
                </a:solidFill>
              </a:rPr>
              <a:t>‘test’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endParaRPr lang="en-US" sz="1400" dirty="0">
              <a:solidFill>
                <a:srgbClr val="00B05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31051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</TotalTime>
  <Words>432</Words>
  <Application>Microsoft Office PowerPoint</Application>
  <PresentationFormat>On-screen Show (4:3)</PresentationFormat>
  <Paragraphs>139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Arial</vt:lpstr>
      <vt:lpstr>Questrial</vt:lpstr>
      <vt:lpstr>Noto Sans Symbols</vt:lpstr>
      <vt:lpstr>Courier New</vt:lpstr>
      <vt:lpstr>Office Theme</vt:lpstr>
      <vt:lpstr>PowerPoint Presentation</vt:lpstr>
      <vt:lpstr>Objectives</vt:lpstr>
      <vt:lpstr>Streams</vt:lpstr>
      <vt:lpstr>Streams</vt:lpstr>
      <vt:lpstr>Streams</vt:lpstr>
      <vt:lpstr>Streams</vt:lpstr>
      <vt:lpstr>Buffers</vt:lpstr>
      <vt:lpstr>Buffers</vt:lpstr>
      <vt:lpstr>Buffers</vt:lpstr>
      <vt:lpstr>Express</vt:lpstr>
      <vt:lpstr>SOCKET.IO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</dc:creator>
  <cp:lastModifiedBy>Alon</cp:lastModifiedBy>
  <cp:revision>124</cp:revision>
  <dcterms:modified xsi:type="dcterms:W3CDTF">2017-11-08T18:47:42Z</dcterms:modified>
</cp:coreProperties>
</file>