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8"/>
  </p:notesMasterIdLst>
  <p:sldIdLst>
    <p:sldId id="256" r:id="rId2"/>
    <p:sldId id="308" r:id="rId3"/>
    <p:sldId id="309" r:id="rId4"/>
    <p:sldId id="310" r:id="rId5"/>
    <p:sldId id="314" r:id="rId6"/>
    <p:sldId id="315" r:id="rId7"/>
    <p:sldId id="333" r:id="rId8"/>
    <p:sldId id="334" r:id="rId9"/>
    <p:sldId id="319" r:id="rId10"/>
    <p:sldId id="320" r:id="rId11"/>
    <p:sldId id="321" r:id="rId12"/>
    <p:sldId id="322" r:id="rId13"/>
    <p:sldId id="323" r:id="rId14"/>
    <p:sldId id="324" r:id="rId15"/>
    <p:sldId id="332" r:id="rId16"/>
    <p:sldId id="384" r:id="rId17"/>
    <p:sldId id="325" r:id="rId18"/>
    <p:sldId id="336" r:id="rId19"/>
    <p:sldId id="337" r:id="rId20"/>
    <p:sldId id="338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39" r:id="rId29"/>
    <p:sldId id="347" r:id="rId30"/>
    <p:sldId id="348" r:id="rId31"/>
    <p:sldId id="349" r:id="rId32"/>
    <p:sldId id="350" r:id="rId33"/>
    <p:sldId id="351" r:id="rId34"/>
    <p:sldId id="352" r:id="rId35"/>
    <p:sldId id="367" r:id="rId36"/>
    <p:sldId id="353" r:id="rId37"/>
    <p:sldId id="354" r:id="rId38"/>
    <p:sldId id="355" r:id="rId39"/>
    <p:sldId id="356" r:id="rId40"/>
    <p:sldId id="357" r:id="rId41"/>
    <p:sldId id="358" r:id="rId42"/>
    <p:sldId id="359" r:id="rId43"/>
    <p:sldId id="360" r:id="rId44"/>
    <p:sldId id="361" r:id="rId45"/>
    <p:sldId id="362" r:id="rId46"/>
    <p:sldId id="363" r:id="rId47"/>
    <p:sldId id="364" r:id="rId48"/>
    <p:sldId id="368" r:id="rId49"/>
    <p:sldId id="369" r:id="rId50"/>
    <p:sldId id="370" r:id="rId51"/>
    <p:sldId id="365" r:id="rId52"/>
    <p:sldId id="366" r:id="rId53"/>
    <p:sldId id="371" r:id="rId54"/>
    <p:sldId id="372" r:id="rId55"/>
    <p:sldId id="374" r:id="rId56"/>
    <p:sldId id="375" r:id="rId57"/>
    <p:sldId id="376" r:id="rId58"/>
    <p:sldId id="377" r:id="rId59"/>
    <p:sldId id="373" r:id="rId60"/>
    <p:sldId id="378" r:id="rId61"/>
    <p:sldId id="379" r:id="rId62"/>
    <p:sldId id="380" r:id="rId63"/>
    <p:sldId id="381" r:id="rId64"/>
    <p:sldId id="382" r:id="rId65"/>
    <p:sldId id="383" r:id="rId66"/>
    <p:sldId id="335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FC07C-0485-40B9-BC68-01FB6F3C1F19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9645E-9538-4616-BEC5-B57E55690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7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4319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19252" y="52577"/>
            <a:ext cx="8905494" cy="2393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154047" y="2994406"/>
            <a:ext cx="4835905" cy="19437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76723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629873" y="0"/>
            <a:ext cx="1514127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244408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hromium.googlesource.com/v8/v8/+/branch-heads/5.8/samples/hello-world.cc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benchmarksgame.alioth.debian.org/u64q/javascript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revnorris/libuv-examples/blob/master/simple-thread.c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yarnpkg.com/en/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dist/latest-v8.x/" TargetMode="External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Introducing node.js</a:t>
            </a:r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A2AFC-4054-45F9-A073-06301202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BCFA90-F1AF-4C54-BE4B-BDE2EEEA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44834-C18F-4BBF-9AF8-BC73D4AFE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A7CD62-50AB-45D0-8ED5-F97B5E87AF8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Node.js project may be dependent on different Node.js version</a:t>
            </a:r>
          </a:p>
          <a:p>
            <a:r>
              <a:rPr lang="en-US" dirty="0"/>
              <a:t>Can resolve that by installing Node.js per project</a:t>
            </a:r>
          </a:p>
          <a:p>
            <a:pPr lvl="1"/>
            <a:r>
              <a:rPr lang="en-US" dirty="0"/>
              <a:t>Less common</a:t>
            </a:r>
          </a:p>
          <a:p>
            <a:r>
              <a:rPr lang="en-US" dirty="0"/>
              <a:t>NVM allows managing multiple versions of Node.js at the machine level while having only ONE active version at a time</a:t>
            </a:r>
          </a:p>
        </p:txBody>
      </p:sp>
    </p:spTree>
    <p:extLst>
      <p:ext uri="{BB962C8B-B14F-4D97-AF65-F5344CB8AC3E}">
        <p14:creationId xmlns:p14="http://schemas.microsoft.com/office/powerpoint/2010/main" val="2990537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65E9E-863C-42D1-9683-046F273C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5C5C5F-9B8A-4FAC-B762-6BCA1EB14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B6CE8-2B9A-4801-AFE0-4484D5177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FB062B-4DC2-45D6-B9B4-802343B0103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Ensure you don’t have any previous installation of Node.js</a:t>
            </a:r>
          </a:p>
          <a:p>
            <a:r>
              <a:rPr lang="en-US" dirty="0" err="1">
                <a:solidFill>
                  <a:srgbClr val="FF0000"/>
                </a:solidFill>
              </a:rPr>
              <a:t>nvm</a:t>
            </a:r>
            <a:r>
              <a:rPr lang="en-US" dirty="0">
                <a:solidFill>
                  <a:srgbClr val="FF0000"/>
                </a:solidFill>
              </a:rPr>
              <a:t> list</a:t>
            </a:r>
            <a:r>
              <a:rPr lang="en-US" dirty="0"/>
              <a:t> – Get a list of all installed versions</a:t>
            </a:r>
          </a:p>
          <a:p>
            <a:r>
              <a:rPr lang="en-US" dirty="0" err="1">
                <a:solidFill>
                  <a:srgbClr val="FF0000"/>
                </a:solidFill>
              </a:rPr>
              <a:t>nvm</a:t>
            </a:r>
            <a:r>
              <a:rPr lang="en-US" dirty="0">
                <a:solidFill>
                  <a:srgbClr val="FF0000"/>
                </a:solidFill>
              </a:rPr>
              <a:t> install latest</a:t>
            </a:r>
            <a:r>
              <a:rPr lang="en-US" dirty="0"/>
              <a:t> – Installs latest Node.js version</a:t>
            </a:r>
          </a:p>
          <a:p>
            <a:r>
              <a:rPr lang="en-US" dirty="0" err="1">
                <a:solidFill>
                  <a:srgbClr val="FF0000"/>
                </a:solidFill>
              </a:rPr>
              <a:t>nvm</a:t>
            </a:r>
            <a:r>
              <a:rPr lang="en-US" dirty="0">
                <a:solidFill>
                  <a:srgbClr val="FF0000"/>
                </a:solidFill>
              </a:rPr>
              <a:t> use 9.8.0</a:t>
            </a:r>
            <a:r>
              <a:rPr lang="en-US" dirty="0"/>
              <a:t> – Configure machine to use the specified version</a:t>
            </a:r>
          </a:p>
        </p:txBody>
      </p:sp>
    </p:spTree>
    <p:extLst>
      <p:ext uri="{BB962C8B-B14F-4D97-AF65-F5344CB8AC3E}">
        <p14:creationId xmlns:p14="http://schemas.microsoft.com/office/powerpoint/2010/main" val="3766838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DD7BC-CD0D-4F48-B4B1-028AF76CD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Sample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7B5A3-B15D-45E0-8296-87936D61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5246F-4417-44CD-96D2-12F1EDF13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3DBB52-C774-4400-BCA7-C8F408714C6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new main.js file</a:t>
            </a:r>
          </a:p>
          <a:p>
            <a:r>
              <a:rPr lang="en-US" dirty="0"/>
              <a:t>Paste the following</a:t>
            </a:r>
          </a:p>
          <a:p>
            <a:endParaRPr lang="en-US" dirty="0"/>
          </a:p>
          <a:p>
            <a:r>
              <a:rPr lang="en-US" dirty="0"/>
              <a:t>From the command line execute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it be simpler 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C3BD24-D04F-48B2-9633-39F0A40977F7}"/>
              </a:ext>
            </a:extLst>
          </p:cNvPr>
          <p:cNvSpPr/>
          <p:nvPr/>
        </p:nvSpPr>
        <p:spPr>
          <a:xfrm>
            <a:off x="2480722" y="2780928"/>
            <a:ext cx="418255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"Hello Node.js"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D39828-2576-4385-AC51-332511C01FB7}"/>
              </a:ext>
            </a:extLst>
          </p:cNvPr>
          <p:cNvSpPr/>
          <p:nvPr/>
        </p:nvSpPr>
        <p:spPr>
          <a:xfrm>
            <a:off x="3347864" y="3848100"/>
            <a:ext cx="183896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660E7A"/>
                </a:solidFill>
                <a:latin typeface="Courier New" panose="02070309020205020404" pitchFamily="49" charset="0"/>
              </a:rPr>
              <a:t>node main.js</a:t>
            </a:r>
          </a:p>
        </p:txBody>
      </p:sp>
    </p:spTree>
    <p:extLst>
      <p:ext uri="{BB962C8B-B14F-4D97-AF65-F5344CB8AC3E}">
        <p14:creationId xmlns:p14="http://schemas.microsoft.com/office/powerpoint/2010/main" val="840834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116EB-3EA5-467D-818C-C90FF79F4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Server Sample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A6282C-539A-4FBD-94D4-3016E8333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4E600-9F34-45C4-AACC-8208C9ABE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B3CAC2-CD00-43A0-8132-4FD9AF878B03}"/>
              </a:ext>
            </a:extLst>
          </p:cNvPr>
          <p:cNvSpPr/>
          <p:nvPr/>
        </p:nvSpPr>
        <p:spPr>
          <a:xfrm>
            <a:off x="2130933" y="1772816"/>
            <a:ext cx="5498940" cy="4247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'http'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requestHandler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res) =&gt;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'Hello Node.js Server!'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server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.createServer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requestHandler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server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.listen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3000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(err) =&gt;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(err)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'something bad happened'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err);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`server is running`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474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C2622-82E2-4B57-9CC5-4852D04EF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Better abstraction with Express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D82AD0-208A-4D6C-9C1F-F32BF47D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71794-66BB-438B-9EA2-CA099C19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7D36AC-C465-4B6D-A44C-6CD97CBC14D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install express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292CFD-6316-44F8-88F7-F735D24D0463}"/>
              </a:ext>
            </a:extLst>
          </p:cNvPr>
          <p:cNvSpPr/>
          <p:nvPr/>
        </p:nvSpPr>
        <p:spPr>
          <a:xfrm>
            <a:off x="2286000" y="2420888"/>
            <a:ext cx="4572000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express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"express"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express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.get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"/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api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/contact"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res)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{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{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listen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3000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"Server is running"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244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4D2E4-6EBE-4D5E-AF31-494B6DC1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Toolings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0398D-CFB6-442D-A350-6853E8CE3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E0D1C-C307-4807-A4A0-D7BD07090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B65A4F-20A7-49C2-BACB-3D0BF9EEAED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69504"/>
            <a:ext cx="8153400" cy="4495800"/>
          </a:xfrm>
        </p:spPr>
        <p:txBody>
          <a:bodyPr/>
          <a:lstStyle/>
          <a:p>
            <a:r>
              <a:rPr lang="en-US" dirty="0"/>
              <a:t>But what if we just need a simple web server that returns static content from current directory</a:t>
            </a:r>
          </a:p>
          <a:p>
            <a:r>
              <a:rPr lang="en-US" dirty="0"/>
              <a:t>No need to re-implement that</a:t>
            </a:r>
          </a:p>
          <a:p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install http-server</a:t>
            </a:r>
          </a:p>
          <a:p>
            <a:r>
              <a:rPr lang="en-US" dirty="0" err="1">
                <a:solidFill>
                  <a:srgbClr val="FF0000"/>
                </a:solidFill>
              </a:rPr>
              <a:t>node_modules</a:t>
            </a:r>
            <a:r>
              <a:rPr lang="en-US" dirty="0">
                <a:solidFill>
                  <a:srgbClr val="FF0000"/>
                </a:solidFill>
              </a:rPr>
              <a:t>/.bin/http-server</a:t>
            </a:r>
          </a:p>
          <a:p>
            <a:r>
              <a:rPr lang="en-US" dirty="0"/>
              <a:t>A web server is up and running on port 8080 …</a:t>
            </a:r>
          </a:p>
        </p:txBody>
      </p:sp>
    </p:spTree>
    <p:extLst>
      <p:ext uri="{BB962C8B-B14F-4D97-AF65-F5344CB8AC3E}">
        <p14:creationId xmlns:p14="http://schemas.microsoft.com/office/powerpoint/2010/main" val="1786930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C2FCF-BFB0-4A75-8F39-AC0DEF595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Typscript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B09C8F-A26B-4028-B3F5-EF831F206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E8C09-C2BD-4825-820A-6DBF9856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2CC461-0CDC-4E86-84D7-2D8D8E1ACD4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Adds type safety to Node.js</a:t>
            </a:r>
          </a:p>
          <a:p>
            <a:r>
              <a:rPr lang="en-US" dirty="0" err="1"/>
              <a:t>npm</a:t>
            </a:r>
            <a:r>
              <a:rPr lang="en-US" dirty="0"/>
              <a:t> install typescript</a:t>
            </a:r>
          </a:p>
          <a:p>
            <a:r>
              <a:rPr lang="en-US" dirty="0" err="1"/>
              <a:t>npx</a:t>
            </a:r>
            <a:r>
              <a:rPr lang="en-US" dirty="0"/>
              <a:t> </a:t>
            </a:r>
            <a:r>
              <a:rPr lang="en-US" dirty="0" err="1"/>
              <a:t>tsc</a:t>
            </a:r>
            <a:r>
              <a:rPr lang="en-US" dirty="0"/>
              <a:t> -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install @types/node</a:t>
            </a:r>
          </a:p>
          <a:p>
            <a:r>
              <a:rPr lang="en-US" dirty="0" err="1"/>
              <a:t>npx</a:t>
            </a:r>
            <a:r>
              <a:rPr lang="en-US" dirty="0"/>
              <a:t> </a:t>
            </a:r>
            <a:r>
              <a:rPr lang="en-US" dirty="0" err="1"/>
              <a:t>tsc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397BD7-25A4-4BA9-B128-80385F37EBC8}"/>
              </a:ext>
            </a:extLst>
          </p:cNvPr>
          <p:cNvSpPr/>
          <p:nvPr/>
        </p:nvSpPr>
        <p:spPr>
          <a:xfrm>
            <a:off x="3275856" y="4609474"/>
            <a:ext cx="476094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fs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"fs"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fs.readFile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main.ts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(err, data: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(data);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C445BEF-7CCC-44A3-883E-D2EE6A7897A2}"/>
              </a:ext>
            </a:extLst>
          </p:cNvPr>
          <p:cNvSpPr/>
          <p:nvPr/>
        </p:nvSpPr>
        <p:spPr>
          <a:xfrm>
            <a:off x="390766" y="4833632"/>
            <a:ext cx="1878773" cy="12623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 generates compilation error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6C4922-211F-4D96-B7F5-122B78FF865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269539" y="5231460"/>
            <a:ext cx="903382" cy="2333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504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2382-7D32-46C3-9E66-6F895096A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Exercise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9A1F5-8DD7-472F-B070-1327E1C00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F6380-4ED7-4C82-A5A2-41B1CE378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A92836-F600-48CE-B0B2-99D1FD97ED8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nvm</a:t>
            </a:r>
            <a:endParaRPr lang="en-US" dirty="0"/>
          </a:p>
          <a:p>
            <a:r>
              <a:rPr lang="en-US" dirty="0"/>
              <a:t>Install Node.js using </a:t>
            </a:r>
            <a:r>
              <a:rPr lang="en-US" dirty="0" err="1"/>
              <a:t>nvm</a:t>
            </a:r>
            <a:endParaRPr lang="en-US" dirty="0"/>
          </a:p>
          <a:p>
            <a:r>
              <a:rPr lang="en-US" dirty="0"/>
              <a:t>Create a simple HTTP echo server using Express</a:t>
            </a:r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/echo/hello </a:t>
            </a:r>
            <a:r>
              <a:rPr lang="en-US" dirty="0">
                <a:sym typeface="Wingdings" panose="05000000000000000000" pitchFamily="2" charset="2"/>
              </a:rPr>
              <a:t> Returns “hello”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580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node.js architecture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31019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 Node.js architecture</a:t>
            </a:r>
          </a:p>
          <a:p>
            <a:r>
              <a:rPr lang="en-US" dirty="0"/>
              <a:t>Understand main characteristics</a:t>
            </a:r>
          </a:p>
          <a:p>
            <a:r>
              <a:rPr lang="en-US" dirty="0"/>
              <a:t>Write some code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912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Node.js</a:t>
            </a:r>
          </a:p>
          <a:p>
            <a:r>
              <a:rPr lang="en-US" dirty="0"/>
              <a:t>Understand the power of Node.js</a:t>
            </a:r>
          </a:p>
          <a:p>
            <a:r>
              <a:rPr lang="en-US" dirty="0"/>
              <a:t>Discuss Node.js architecture</a:t>
            </a:r>
          </a:p>
          <a:p>
            <a:r>
              <a:rPr lang="en-US" dirty="0"/>
              <a:t>Use </a:t>
            </a:r>
            <a:r>
              <a:rPr lang="en-US" dirty="0" err="1"/>
              <a:t>nvm</a:t>
            </a:r>
            <a:r>
              <a:rPr lang="en-US" dirty="0"/>
              <a:t> &amp; </a:t>
            </a:r>
            <a:r>
              <a:rPr lang="en-US" dirty="0" err="1"/>
              <a:t>npm</a:t>
            </a:r>
            <a:r>
              <a:rPr lang="en-US" dirty="0"/>
              <a:t> </a:t>
            </a:r>
          </a:p>
          <a:p>
            <a:r>
              <a:rPr lang="en-US" dirty="0"/>
              <a:t>Understand module system</a:t>
            </a:r>
          </a:p>
          <a:p>
            <a:r>
              <a:rPr lang="en-US" dirty="0"/>
              <a:t>Control flow strategies</a:t>
            </a:r>
          </a:p>
          <a:p>
            <a:r>
              <a:rPr lang="en-US"/>
              <a:t>General topics</a:t>
            </a: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1C4E-D757-4465-95D3-34E498C0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15C563-8CF4-4A87-A988-2E0C7778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6B963-7178-4BD4-A5E5-82294E53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B21CBE-6BF1-4889-8A72-A4078510E93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Built on Chrome’s </a:t>
            </a:r>
            <a:r>
              <a:rPr lang="en-US" dirty="0">
                <a:solidFill>
                  <a:srgbClr val="FF0000"/>
                </a:solidFill>
              </a:rPr>
              <a:t>V8</a:t>
            </a:r>
            <a:r>
              <a:rPr lang="en-US" dirty="0"/>
              <a:t> engine</a:t>
            </a:r>
          </a:p>
          <a:p>
            <a:r>
              <a:rPr lang="en-US" dirty="0"/>
              <a:t>Uses </a:t>
            </a:r>
            <a:r>
              <a:rPr lang="en-US" dirty="0" err="1">
                <a:solidFill>
                  <a:srgbClr val="FF0000"/>
                </a:solidFill>
              </a:rPr>
              <a:t>libuv</a:t>
            </a:r>
            <a:r>
              <a:rPr lang="en-US" dirty="0"/>
              <a:t> </a:t>
            </a:r>
          </a:p>
          <a:p>
            <a:r>
              <a:rPr lang="en-US" dirty="0"/>
              <a:t>Single threaded</a:t>
            </a:r>
          </a:p>
          <a:p>
            <a:r>
              <a:rPr lang="en-US" dirty="0"/>
              <a:t>Event-driven</a:t>
            </a:r>
          </a:p>
          <a:p>
            <a:r>
              <a:rPr lang="en-US" dirty="0"/>
              <a:t>Non blocking I/O</a:t>
            </a:r>
          </a:p>
        </p:txBody>
      </p:sp>
    </p:spTree>
    <p:extLst>
      <p:ext uri="{BB962C8B-B14F-4D97-AF65-F5344CB8AC3E}">
        <p14:creationId xmlns:p14="http://schemas.microsoft.com/office/powerpoint/2010/main" val="373928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DE98E-F3C6-4182-A64D-1DEDEFD0E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96CC59-3B82-45C8-809B-B1C6AA033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29316-1B05-4464-A3D5-A9A113DD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0D0749-00BF-415C-A2B3-CEDE475E7CC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JavaScript engine</a:t>
            </a:r>
          </a:p>
          <a:p>
            <a:r>
              <a:rPr lang="en-US" dirty="0"/>
              <a:t>Compiles JS to native machine code</a:t>
            </a:r>
          </a:p>
          <a:p>
            <a:r>
              <a:rPr lang="en-US" dirty="0"/>
              <a:t>Written in C++</a:t>
            </a:r>
          </a:p>
          <a:p>
            <a:r>
              <a:rPr lang="en-US" dirty="0"/>
              <a:t>Used in Chrome &amp; Node.js</a:t>
            </a:r>
          </a:p>
          <a:p>
            <a:r>
              <a:rPr lang="en-US" dirty="0"/>
              <a:t>Supports Windows, macOS, Linux</a:t>
            </a:r>
          </a:p>
          <a:p>
            <a:r>
              <a:rPr lang="en-US" dirty="0"/>
              <a:t>Can be embedded into C++</a:t>
            </a:r>
          </a:p>
          <a:p>
            <a:r>
              <a:rPr lang="en-US" dirty="0">
                <a:hlinkClick r:id="rId2"/>
              </a:rPr>
              <a:t>Hello world 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63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3014-EA40-4512-B1DA-0DAAF5E2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V8 vs. The World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0660AF-D561-4CB2-823B-A9BA7B1BC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EAA1A-DD1D-41BB-82B5-6FEDA9D6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218FB4-796B-409A-9570-870350077A1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Same role as Java’s JVM or .NET’s CLR</a:t>
            </a:r>
          </a:p>
          <a:p>
            <a:r>
              <a:rPr lang="en-US" dirty="0"/>
              <a:t>However, JavaScript is dynamic language </a:t>
            </a:r>
          </a:p>
          <a:p>
            <a:r>
              <a:rPr lang="en-US" dirty="0"/>
              <a:t>Therefore less optimization opportunities</a:t>
            </a:r>
          </a:p>
          <a:p>
            <a:r>
              <a:rPr lang="en-US" dirty="0"/>
              <a:t>V8 profiles code at runtime and optimizes it</a:t>
            </a:r>
          </a:p>
          <a:p>
            <a:pPr lvl="1"/>
            <a:r>
              <a:rPr lang="en-US" dirty="0"/>
              <a:t>Same as Java </a:t>
            </a:r>
            <a:r>
              <a:rPr lang="en-US" dirty="0" err="1"/>
              <a:t>HotSpot</a:t>
            </a:r>
            <a:r>
              <a:rPr lang="en-US" dirty="0"/>
              <a:t> technique</a:t>
            </a:r>
          </a:p>
          <a:p>
            <a:pPr lvl="1"/>
            <a:r>
              <a:rPr lang="en-US" dirty="0"/>
              <a:t>Has two compilers Full-</a:t>
            </a:r>
            <a:r>
              <a:rPr lang="en-US" dirty="0" err="1"/>
              <a:t>Codegen</a:t>
            </a:r>
            <a:r>
              <a:rPr lang="en-US" dirty="0"/>
              <a:t> &amp; Crankshaft</a:t>
            </a:r>
          </a:p>
          <a:p>
            <a:pPr lvl="1"/>
            <a:r>
              <a:rPr lang="en-US" dirty="0"/>
              <a:t>Therefore can be faster than GCC</a:t>
            </a:r>
          </a:p>
          <a:p>
            <a:pPr lvl="1"/>
            <a:r>
              <a:rPr lang="en-US" dirty="0"/>
              <a:t>Shouldn’t be faster than Java/.NET</a:t>
            </a:r>
          </a:p>
          <a:p>
            <a:pPr lvl="1"/>
            <a:r>
              <a:rPr lang="en-US" dirty="0"/>
              <a:t>See some </a:t>
            </a:r>
            <a:r>
              <a:rPr lang="en-US" dirty="0">
                <a:hlinkClick r:id="rId2"/>
              </a:rPr>
              <a:t>benchmarks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26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AC97-2DD2-4462-BC32-5235F76B7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libuv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4117D-72C5-472B-9F92-10503CB4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B6053-A74D-448F-8DBA-CABD7F32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AB5288-F839-48BB-9889-91851D64840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Multi platform library with focus on asynchronous I/O</a:t>
            </a:r>
          </a:p>
          <a:p>
            <a:r>
              <a:rPr lang="en-US" dirty="0"/>
              <a:t>Was developed for use by Node.js</a:t>
            </a:r>
          </a:p>
          <a:p>
            <a:pPr lvl="1"/>
            <a:r>
              <a:rPr lang="en-US" dirty="0"/>
              <a:t>But is now used by others</a:t>
            </a:r>
          </a:p>
          <a:p>
            <a:r>
              <a:rPr lang="en-US" dirty="0"/>
              <a:t>Supports all the goodies of Node.js</a:t>
            </a:r>
          </a:p>
          <a:p>
            <a:pPr lvl="1"/>
            <a:r>
              <a:rPr lang="en-US" dirty="0"/>
              <a:t>Event loop</a:t>
            </a:r>
          </a:p>
          <a:p>
            <a:pPr lvl="1"/>
            <a:r>
              <a:rPr lang="en-US" dirty="0" err="1"/>
              <a:t>Async</a:t>
            </a:r>
            <a:r>
              <a:rPr lang="en-US" dirty="0"/>
              <a:t> TCP &amp; UDP sockets</a:t>
            </a:r>
          </a:p>
          <a:p>
            <a:pPr lvl="1"/>
            <a:r>
              <a:rPr lang="en-US" dirty="0" err="1"/>
              <a:t>Async</a:t>
            </a:r>
            <a:r>
              <a:rPr lang="en-US" dirty="0"/>
              <a:t> file system operations</a:t>
            </a:r>
          </a:p>
          <a:p>
            <a:pPr lvl="1"/>
            <a:r>
              <a:rPr lang="en-US" dirty="0"/>
              <a:t>IPC</a:t>
            </a:r>
          </a:p>
          <a:p>
            <a:pPr lvl="1"/>
            <a:r>
              <a:rPr lang="en-US" dirty="0"/>
              <a:t>More …</a:t>
            </a:r>
          </a:p>
          <a:p>
            <a:r>
              <a:rPr lang="en-US" dirty="0">
                <a:hlinkClick r:id="rId2"/>
              </a:rPr>
              <a:t>Create thread 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858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2A857-AFF6-4423-A3FC-5377BC9F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libuv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C8D1B9-5401-42D5-BAE4-3DBCF779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DD607-B5A7-46D6-9CA4-FACFB205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CCE5E0-5299-450F-A227-BCA2B101F72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possible uses OS asynchronous API</a:t>
            </a:r>
          </a:p>
          <a:p>
            <a:r>
              <a:rPr lang="en-US" dirty="0"/>
              <a:t>Surprisingly does not use asynchronous file I/O</a:t>
            </a:r>
          </a:p>
          <a:p>
            <a:pPr lvl="1"/>
            <a:r>
              <a:rPr lang="en-US" dirty="0"/>
              <a:t>Code complexity</a:t>
            </a:r>
          </a:p>
          <a:p>
            <a:pPr lvl="1"/>
            <a:r>
              <a:rPr lang="en-US" dirty="0"/>
              <a:t>Poor APIs</a:t>
            </a:r>
          </a:p>
          <a:p>
            <a:pPr lvl="1"/>
            <a:r>
              <a:rPr lang="en-US" dirty="0"/>
              <a:t>Poor implementation</a:t>
            </a:r>
          </a:p>
          <a:p>
            <a:r>
              <a:rPr lang="en-US" dirty="0"/>
              <a:t>Uses thread pool instead</a:t>
            </a:r>
          </a:p>
        </p:txBody>
      </p:sp>
    </p:spTree>
    <p:extLst>
      <p:ext uri="{BB962C8B-B14F-4D97-AF65-F5344CB8AC3E}">
        <p14:creationId xmlns:p14="http://schemas.microsoft.com/office/powerpoint/2010/main" val="2046503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B539C-1292-433A-800B-3299D12D1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libuv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D76266-AE06-4512-844F-0F6375084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B42B4-F71D-4376-A49C-222EBCD2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CB973C-2345-495E-870E-DE4CCFDDD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15" y="2060848"/>
            <a:ext cx="8147570" cy="393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497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02A3-14E1-4629-BA0D-5BA00D012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0A2B7C-F593-4980-8B24-05218D171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96264-723B-434C-9CAD-9FB11E603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EEF483-6531-4D6A-A7F0-205FC8E196A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Take V8</a:t>
            </a:r>
          </a:p>
          <a:p>
            <a:r>
              <a:rPr lang="en-US" dirty="0"/>
              <a:t>Combine it with </a:t>
            </a:r>
            <a:r>
              <a:rPr lang="en-US" dirty="0" err="1"/>
              <a:t>libuv</a:t>
            </a:r>
            <a:endParaRPr lang="en-US" dirty="0"/>
          </a:p>
          <a:p>
            <a:r>
              <a:rPr lang="en-US" dirty="0"/>
              <a:t>Implement some JavaScript API to be consumed by the application</a:t>
            </a:r>
          </a:p>
          <a:p>
            <a:r>
              <a:rPr lang="en-US" dirty="0"/>
              <a:t>And voila … Node.js</a:t>
            </a:r>
          </a:p>
        </p:txBody>
      </p:sp>
    </p:spTree>
    <p:extLst>
      <p:ext uri="{BB962C8B-B14F-4D97-AF65-F5344CB8AC3E}">
        <p14:creationId xmlns:p14="http://schemas.microsoft.com/office/powerpoint/2010/main" val="3812772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69F19-CF08-4DCC-AEF7-38EB01FD3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Architecture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B48E7-228F-44E8-B681-058D210B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5405F-16F1-4187-9901-4C04C43D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87096D-3B17-4509-B19D-510230121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2348880"/>
            <a:ext cx="7961866" cy="314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60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1934B-7B5D-4168-B454-B86204079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Web Server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39998C-0025-4D8F-BFFF-11020016A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82A6D-5C49-4167-BAE8-086C05A52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C3FDC3-58A7-4836-847A-E7389DDA99E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Spawns new thread for each request</a:t>
            </a:r>
          </a:p>
          <a:p>
            <a:pPr lvl="1"/>
            <a:r>
              <a:rPr lang="en-US" dirty="0"/>
              <a:t>May use some kind of thread pool</a:t>
            </a:r>
          </a:p>
          <a:p>
            <a:r>
              <a:rPr lang="en-US" dirty="0"/>
              <a:t>Each thread consumes memory and increases context switching</a:t>
            </a:r>
          </a:p>
          <a:p>
            <a:r>
              <a:rPr lang="en-US" dirty="0"/>
              <a:t>Thread blocks when accessing file system/networking</a:t>
            </a:r>
          </a:p>
          <a:p>
            <a:r>
              <a:rPr lang="en-US" dirty="0"/>
              <a:t>Programmer must synchronize access to shared/static data</a:t>
            </a:r>
          </a:p>
          <a:p>
            <a:pPr lvl="1"/>
            <a:r>
              <a:rPr lang="en-US" dirty="0"/>
              <a:t>Thus increasing even more blocking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240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4A0B9-3724-495E-BEE9-4DEB296A4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Threaded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B532A4-DD03-4508-8F5A-F7809DE8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0D8F9-DFB2-451B-BAFB-AF2798DD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C7AC77-DB86-4CDD-BFD5-433BAAC2F08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Only JavaScript code is Single Threaded</a:t>
            </a:r>
          </a:p>
          <a:p>
            <a:pPr lvl="1"/>
            <a:r>
              <a:rPr lang="en-US" dirty="0"/>
              <a:t>NodeJS has multiple worker threads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5E3C35-392F-4979-BE6C-3EF9BE7E8E66}"/>
              </a:ext>
            </a:extLst>
          </p:cNvPr>
          <p:cNvSpPr/>
          <p:nvPr/>
        </p:nvSpPr>
        <p:spPr>
          <a:xfrm>
            <a:off x="1475656" y="2768178"/>
            <a:ext cx="4158208" cy="3693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setTimeout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"timeout"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"Before"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sleep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"After"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sleep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before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-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before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D26D318E-64F9-4E41-A87B-C37FC6EC6492}"/>
              </a:ext>
            </a:extLst>
          </p:cNvPr>
          <p:cNvSpPr/>
          <p:nvPr/>
        </p:nvSpPr>
        <p:spPr>
          <a:xfrm>
            <a:off x="6444208" y="3429000"/>
            <a:ext cx="2087144" cy="1584176"/>
          </a:xfrm>
          <a:prstGeom prst="borderCallout1">
            <a:avLst>
              <a:gd name="adj1" fmla="val 51144"/>
              <a:gd name="adj2" fmla="val -2968"/>
              <a:gd name="adj3" fmla="val 112500"/>
              <a:gd name="adj4" fmla="val -3833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</a:t>
            </a:r>
          </a:p>
          <a:p>
            <a:pPr algn="ctr"/>
            <a:r>
              <a:rPr lang="en-US" dirty="0"/>
              <a:t>After</a:t>
            </a:r>
          </a:p>
          <a:p>
            <a:pPr algn="ctr"/>
            <a:r>
              <a:rPr lang="en-US" dirty="0"/>
              <a:t>timeout</a:t>
            </a:r>
          </a:p>
        </p:txBody>
      </p:sp>
    </p:spTree>
    <p:extLst>
      <p:ext uri="{BB962C8B-B14F-4D97-AF65-F5344CB8AC3E}">
        <p14:creationId xmlns:p14="http://schemas.microsoft.com/office/powerpoint/2010/main" val="370240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1C4E-D757-4465-95D3-34E498C0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15C563-8CF4-4A87-A988-2E0C7778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6B963-7178-4BD4-A5E5-82294E53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B21CBE-6BF1-4889-8A72-A4078510E93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Node.js is a server side JavaScript platform</a:t>
            </a:r>
          </a:p>
          <a:p>
            <a:r>
              <a:rPr lang="en-US" dirty="0"/>
              <a:t>Built on Chrome’s V8 engine</a:t>
            </a:r>
          </a:p>
          <a:p>
            <a:r>
              <a:rPr lang="en-US" dirty="0"/>
              <a:t>Is open source</a:t>
            </a:r>
          </a:p>
          <a:p>
            <a:r>
              <a:rPr lang="en-US" dirty="0"/>
              <a:t>Single threaded</a:t>
            </a:r>
          </a:p>
          <a:p>
            <a:r>
              <a:rPr lang="en-US" dirty="0"/>
              <a:t>Event-driven, non blocking I/O</a:t>
            </a:r>
          </a:p>
          <a:p>
            <a:r>
              <a:rPr lang="en-US" dirty="0"/>
              <a:t>Developed in 2009 by Ryan Dahl</a:t>
            </a:r>
          </a:p>
          <a:p>
            <a:r>
              <a:rPr lang="en-US" dirty="0"/>
              <a:t>Supported by </a:t>
            </a:r>
            <a:r>
              <a:rPr lang="en-US" dirty="0" err="1"/>
              <a:t>Joyent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81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7A78-74D2-427F-A2ED-7DC18C4C6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Queue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673D-C87F-4909-AC53-63BAD225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CA4FC-9EBE-4BA7-908E-B5FE54D2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D6D619-BF04-4C91-8CD0-C4686FCD06D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Continuing with our previous sample</a:t>
            </a:r>
          </a:p>
          <a:p>
            <a:r>
              <a:rPr lang="en-US" dirty="0"/>
              <a:t>What happens after 1000 milliseconds ?</a:t>
            </a:r>
          </a:p>
          <a:p>
            <a:r>
              <a:rPr lang="en-US" dirty="0"/>
              <a:t>A worker thread handles the timer event by putting an appropriate event inside the queue</a:t>
            </a:r>
          </a:p>
          <a:p>
            <a:r>
              <a:rPr lang="en-US" dirty="0"/>
              <a:t>Only when our JavaScript code completes it returns to the </a:t>
            </a:r>
            <a:r>
              <a:rPr lang="en-US" dirty="0">
                <a:solidFill>
                  <a:srgbClr val="FF0000"/>
                </a:solidFill>
              </a:rPr>
              <a:t>event loop </a:t>
            </a:r>
            <a:r>
              <a:rPr lang="en-US" dirty="0"/>
              <a:t>and fetches the next waiting event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798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A9DB-7C62-4F3E-A6AC-96903335A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I/O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F9475E-C16B-4CD4-9631-FF7C13E04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6D1FB-B220-41EB-985C-91191A2E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6CEFB1-535B-4F4B-85E8-888FC8BCA87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Node.js uses callbacks to handle </a:t>
            </a:r>
            <a:r>
              <a:rPr lang="en-US" dirty="0" err="1"/>
              <a:t>async</a:t>
            </a:r>
            <a:r>
              <a:rPr lang="en-US" dirty="0"/>
              <a:t> operations</a:t>
            </a:r>
          </a:p>
          <a:p>
            <a:r>
              <a:rPr lang="en-US" dirty="0"/>
              <a:t>The function returns immediately and the “real work” executes at the background</a:t>
            </a:r>
          </a:p>
          <a:p>
            <a:r>
              <a:rPr lang="en-US" dirty="0"/>
              <a:t>Once completes, an event is pushed to the event queue waiting to be processed by the main thread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FDF950-C69F-450C-BBCB-9C1F0D702270}"/>
              </a:ext>
            </a:extLst>
          </p:cNvPr>
          <p:cNvSpPr/>
          <p:nvPr/>
        </p:nvSpPr>
        <p:spPr>
          <a:xfrm>
            <a:off x="2853144" y="4365104"/>
            <a:ext cx="3672408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"fs"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.readFile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"main.js"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(err, buffer)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(err)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buffer.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61029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2" y="344175"/>
            <a:ext cx="2856000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Performance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32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213461" y="1275243"/>
            <a:ext cx="106680" cy="208279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4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183" y="2184408"/>
            <a:ext cx="61055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045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A9DB-7C62-4F3E-A6AC-96903335A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F9475E-C16B-4CD4-9631-FF7C13E04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6D1FB-B220-41EB-985C-91191A2E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6CEFB1-535B-4F4B-85E8-888FC8BCA87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Execute “node” and then enter</a:t>
            </a:r>
          </a:p>
          <a:p>
            <a:r>
              <a:rPr lang="en-US" dirty="0"/>
              <a:t>Interactive mode</a:t>
            </a:r>
          </a:p>
          <a:p>
            <a:r>
              <a:rPr lang="en-US" dirty="0"/>
              <a:t>Write and evaluate JavaScript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B9FA1E-C0FB-4205-8598-CDCE1D936C62}"/>
              </a:ext>
            </a:extLst>
          </p:cNvPr>
          <p:cNvSpPr/>
          <p:nvPr/>
        </p:nvSpPr>
        <p:spPr>
          <a:xfrm>
            <a:off x="3923928" y="3710689"/>
            <a:ext cx="129614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node</a:t>
            </a:r>
            <a:b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b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13</a:t>
            </a:r>
            <a:b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26852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0456B-B903-4E6F-AF91-51A6DB9E3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DB7196-0143-48EF-B1EE-2117B3D0A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3C306-9950-46ED-9B31-A94923E70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BF3FD5-7B52-420D-8F36-ED2AEDC31F8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node --inspect --inspect-</a:t>
            </a:r>
            <a:r>
              <a:rPr lang="en-US" dirty="0" err="1">
                <a:solidFill>
                  <a:srgbClr val="FF0000"/>
                </a:solidFill>
              </a:rPr>
              <a:t>brk</a:t>
            </a:r>
            <a:r>
              <a:rPr lang="en-US" dirty="0">
                <a:solidFill>
                  <a:srgbClr val="FF0000"/>
                </a:solidFill>
              </a:rPr>
              <a:t> main.js</a:t>
            </a:r>
          </a:p>
          <a:p>
            <a:r>
              <a:rPr lang="en-US" dirty="0"/>
              <a:t>Open Chrome at </a:t>
            </a:r>
            <a:r>
              <a:rPr lang="en-US" dirty="0">
                <a:solidFill>
                  <a:srgbClr val="FF0000"/>
                </a:solidFill>
              </a:rPr>
              <a:t>chrome::/inspect</a:t>
            </a:r>
          </a:p>
          <a:p>
            <a:r>
              <a:rPr lang="en-US" dirty="0"/>
              <a:t>Wait for remote target list to refresh</a:t>
            </a:r>
          </a:p>
          <a:p>
            <a:r>
              <a:rPr lang="en-US" dirty="0"/>
              <a:t>Click inspect</a:t>
            </a:r>
          </a:p>
          <a:p>
            <a:r>
              <a:rPr lang="en-US" dirty="0"/>
              <a:t>Use Console/Sources/Memory tabs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9435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39CA1-A626-4968-A3BA-1A47CF925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 Debugger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D0F38A-63E5-4656-A5D0-36163174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40BA7-179C-440A-AFA6-32AEE894E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B0C536-83EF-428A-AA87-DA5338A35B6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Find the PID of the running process</a:t>
            </a:r>
          </a:p>
          <a:p>
            <a:r>
              <a:rPr lang="en-US" dirty="0"/>
              <a:t>Send </a:t>
            </a:r>
            <a:r>
              <a:rPr lang="en-US" dirty="0">
                <a:solidFill>
                  <a:srgbClr val="FF0000"/>
                </a:solidFill>
              </a:rPr>
              <a:t>SIGUSR1</a:t>
            </a:r>
            <a:r>
              <a:rPr lang="en-US" dirty="0"/>
              <a:t> signal</a:t>
            </a:r>
          </a:p>
          <a:p>
            <a:endParaRPr lang="en-US" dirty="0"/>
          </a:p>
          <a:p>
            <a:r>
              <a:rPr lang="en-US" dirty="0"/>
              <a:t>Windows does not support the SIGUSR1 signal</a:t>
            </a:r>
          </a:p>
          <a:p>
            <a:pPr lvl="1"/>
            <a:r>
              <a:rPr lang="en-US" dirty="0"/>
              <a:t>Can use </a:t>
            </a:r>
            <a:r>
              <a:rPr lang="en-US" dirty="0">
                <a:solidFill>
                  <a:srgbClr val="FF0000"/>
                </a:solidFill>
              </a:rPr>
              <a:t>process._</a:t>
            </a:r>
            <a:r>
              <a:rPr lang="en-US" dirty="0" err="1">
                <a:solidFill>
                  <a:srgbClr val="FF0000"/>
                </a:solidFill>
              </a:rPr>
              <a:t>debugProcess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pid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 instead</a:t>
            </a:r>
          </a:p>
          <a:p>
            <a:r>
              <a:rPr lang="en-US" dirty="0"/>
              <a:t>Once the relevant process is signaled can use Chrome as usual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357ED2-AEBE-4E23-AFFC-48D655554C1F}"/>
              </a:ext>
            </a:extLst>
          </p:cNvPr>
          <p:cNvSpPr/>
          <p:nvPr/>
        </p:nvSpPr>
        <p:spPr>
          <a:xfrm>
            <a:off x="3274209" y="2815612"/>
            <a:ext cx="259558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kill -s SIGUSR1 </a:t>
            </a:r>
            <a:r>
              <a:rPr lang="en-US" dirty="0" err="1"/>
              <a:t>nodejs-pid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8706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modules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842020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08E7F-CABC-4678-B399-BA2DC6D6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System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483968-72B5-4FAB-AB3A-BCEDB0029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2EC30-B5EE-4DF8-AFA7-CEDC63D3D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673C62-A539-4AE0-8FC5-3C2F783FC8C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file is treated as a separate module</a:t>
            </a:r>
          </a:p>
          <a:p>
            <a:r>
              <a:rPr lang="en-US" dirty="0"/>
              <a:t>Variables local to the module are private and cannot be accessed by other modules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A9A1489-D61B-48DA-A787-307641B88F67}"/>
              </a:ext>
            </a:extLst>
          </p:cNvPr>
          <p:cNvGrpSpPr/>
          <p:nvPr/>
        </p:nvGrpSpPr>
        <p:grpSpPr>
          <a:xfrm>
            <a:off x="3419872" y="3212976"/>
            <a:ext cx="4745963" cy="1237528"/>
            <a:chOff x="2339752" y="3140968"/>
            <a:chExt cx="4745963" cy="12375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A21B35-E06F-4AB5-B011-DF16CB84DBBF}"/>
                </a:ext>
              </a:extLst>
            </p:cNvPr>
            <p:cNvSpPr/>
            <p:nvPr/>
          </p:nvSpPr>
          <p:spPr>
            <a:xfrm>
              <a:off x="2411760" y="3455166"/>
              <a:ext cx="4673955" cy="9233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b="1" dirty="0" err="1">
                  <a:solidFill>
                    <a:srgbClr val="00008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const</a:t>
              </a:r>
              <a:r>
                <a:rPr lang="en-US" b="1" dirty="0">
                  <a:solidFill>
                    <a:srgbClr val="00008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US" dirty="0">
                  <a:solidFill>
                    <a:srgbClr val="45838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lib </a:t>
              </a: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= require(</a:t>
              </a:r>
              <a:r>
                <a:rPr lang="en-US" b="1" dirty="0">
                  <a:solidFill>
                    <a:srgbClr val="008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"./lib"</a:t>
              </a: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);</a:t>
              </a:r>
              <a:b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</a:br>
              <a:b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</a:br>
              <a:r>
                <a:rPr lang="en-US" b="1" dirty="0" err="1">
                  <a:solidFill>
                    <a:srgbClr val="00008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const</a:t>
              </a:r>
              <a:r>
                <a:rPr lang="en-US" b="1" dirty="0">
                  <a:solidFill>
                    <a:srgbClr val="00008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US" dirty="0">
                  <a:solidFill>
                    <a:srgbClr val="45838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log </a:t>
              </a: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= </a:t>
              </a:r>
              <a:r>
                <a:rPr lang="en-US" b="1" i="1" dirty="0" err="1">
                  <a:solidFill>
                    <a:srgbClr val="660E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console</a:t>
              </a:r>
              <a:r>
                <a:rPr lang="en-US" dirty="0" err="1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.</a:t>
              </a:r>
              <a:r>
                <a:rPr lang="en-US" dirty="0" err="1">
                  <a:solidFill>
                    <a:srgbClr val="7A7A4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log</a:t>
              </a:r>
              <a:r>
                <a:rPr lang="en-US" dirty="0" err="1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.</a:t>
              </a:r>
              <a:r>
                <a:rPr lang="en-US" dirty="0" err="1">
                  <a:solidFill>
                    <a:srgbClr val="7A7A4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bind</a:t>
              </a: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(</a:t>
              </a:r>
              <a:r>
                <a:rPr lang="en-US" b="1" i="1" dirty="0">
                  <a:solidFill>
                    <a:srgbClr val="660E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console</a:t>
              </a: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, </a:t>
              </a:r>
              <a:r>
                <a:rPr lang="en-US" b="1" dirty="0">
                  <a:solidFill>
                    <a:srgbClr val="008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"main&gt;"</a:t>
              </a: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);</a:t>
              </a:r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D1A803-A8A7-4E3E-887F-2475DECB1FD8}"/>
                </a:ext>
              </a:extLst>
            </p:cNvPr>
            <p:cNvSpPr txBox="1"/>
            <p:nvPr/>
          </p:nvSpPr>
          <p:spPr>
            <a:xfrm>
              <a:off x="2339752" y="3140968"/>
              <a:ext cx="848916" cy="360040"/>
            </a:xfrm>
            <a:prstGeom prst="rect">
              <a:avLst/>
            </a:prstGeom>
            <a:noFill/>
            <a:ln w="22225" cap="flat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normAutofit/>
            </a:bodyPr>
            <a:lstStyle/>
            <a:p>
              <a:r>
                <a:rPr lang="en-US" sz="1700" dirty="0">
                  <a:solidFill>
                    <a:srgbClr val="0000FF"/>
                  </a:solidFill>
                  <a:cs typeface="Consolas" panose="020B0609020204030204" pitchFamily="49" charset="0"/>
                </a:rPr>
                <a:t>main.js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65690A0-4826-4067-81D9-D59F4D107141}"/>
              </a:ext>
            </a:extLst>
          </p:cNvPr>
          <p:cNvGrpSpPr/>
          <p:nvPr/>
        </p:nvGrpSpPr>
        <p:grpSpPr>
          <a:xfrm>
            <a:off x="3455875" y="4809218"/>
            <a:ext cx="4745963" cy="683530"/>
            <a:chOff x="2339752" y="3140968"/>
            <a:chExt cx="4745963" cy="68353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5AE84E1-AAD0-4551-AAA3-B587C5277613}"/>
                </a:ext>
              </a:extLst>
            </p:cNvPr>
            <p:cNvSpPr/>
            <p:nvPr/>
          </p:nvSpPr>
          <p:spPr>
            <a:xfrm>
              <a:off x="2411760" y="3455166"/>
              <a:ext cx="4673955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b="1" dirty="0" err="1">
                  <a:solidFill>
                    <a:srgbClr val="00008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const</a:t>
              </a:r>
              <a:r>
                <a:rPr lang="en-US" b="1" dirty="0">
                  <a:solidFill>
                    <a:srgbClr val="00008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US" dirty="0">
                  <a:solidFill>
                    <a:srgbClr val="45838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log </a:t>
              </a: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= </a:t>
              </a:r>
              <a:r>
                <a:rPr lang="en-US" b="1" i="1" dirty="0" err="1">
                  <a:solidFill>
                    <a:srgbClr val="660E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console</a:t>
              </a:r>
              <a:r>
                <a:rPr lang="en-US" dirty="0" err="1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.</a:t>
              </a:r>
              <a:r>
                <a:rPr lang="en-US" dirty="0" err="1">
                  <a:solidFill>
                    <a:srgbClr val="7A7A4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log</a:t>
              </a:r>
              <a:r>
                <a:rPr lang="en-US" dirty="0" err="1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.</a:t>
              </a:r>
              <a:r>
                <a:rPr lang="en-US" dirty="0" err="1">
                  <a:solidFill>
                    <a:srgbClr val="7A7A4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bind</a:t>
              </a: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(</a:t>
              </a:r>
              <a:r>
                <a:rPr lang="en-US" b="1" i="1" dirty="0">
                  <a:solidFill>
                    <a:srgbClr val="660E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console</a:t>
              </a: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, </a:t>
              </a:r>
              <a:r>
                <a:rPr lang="en-US" b="1" dirty="0">
                  <a:solidFill>
                    <a:srgbClr val="008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“lib&gt;"</a:t>
              </a: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);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3F8CB3-E9BD-47F6-8467-439DF8F55608}"/>
                </a:ext>
              </a:extLst>
            </p:cNvPr>
            <p:cNvSpPr txBox="1"/>
            <p:nvPr/>
          </p:nvSpPr>
          <p:spPr>
            <a:xfrm>
              <a:off x="2339752" y="3140968"/>
              <a:ext cx="848916" cy="360040"/>
            </a:xfrm>
            <a:prstGeom prst="rect">
              <a:avLst/>
            </a:prstGeom>
            <a:noFill/>
            <a:ln w="22225" cap="flat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normAutofit/>
            </a:bodyPr>
            <a:lstStyle/>
            <a:p>
              <a:r>
                <a:rPr lang="en-US" sz="1700" dirty="0">
                  <a:solidFill>
                    <a:srgbClr val="0000FF"/>
                  </a:solidFill>
                  <a:cs typeface="Consolas" panose="020B0609020204030204" pitchFamily="49" charset="0"/>
                </a:rPr>
                <a:t>lib.js</a:t>
              </a:r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3F2FAE4-FBF3-4C3E-B91B-21A46CF1152E}"/>
              </a:ext>
            </a:extLst>
          </p:cNvPr>
          <p:cNvSpPr/>
          <p:nvPr/>
        </p:nvSpPr>
        <p:spPr>
          <a:xfrm>
            <a:off x="637717" y="3848100"/>
            <a:ext cx="1878773" cy="12623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Each module has its own non conflicting log variable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D84000-D459-49FE-ABF4-02B0FC59476A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516490" y="4245928"/>
            <a:ext cx="903382" cy="2333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102F04-F663-46DA-B63D-7D30E747E345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516490" y="4479284"/>
            <a:ext cx="939385" cy="7785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7968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A9CC8-437D-47C2-9549-FB42D912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C0A529-6673-444C-9FC3-537CA905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4F7C6-8645-4EDF-BCE5-10E9032D6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F128D0-3730-4DC5-858B-DAEB5C69D2C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Exporting a variable/function is done through the </a:t>
            </a:r>
            <a:r>
              <a:rPr lang="en-US" dirty="0">
                <a:solidFill>
                  <a:srgbClr val="FF0000"/>
                </a:solidFill>
              </a:rPr>
              <a:t>exports </a:t>
            </a:r>
            <a:r>
              <a:rPr lang="en-US" dirty="0"/>
              <a:t>object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193FF1-5A88-46D3-A0E0-21FC104A2439}"/>
              </a:ext>
            </a:extLst>
          </p:cNvPr>
          <p:cNvSpPr/>
          <p:nvPr/>
        </p:nvSpPr>
        <p:spPr>
          <a:xfrm>
            <a:off x="2403348" y="2832437"/>
            <a:ext cx="457200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bind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"lib&gt;"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exports.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doSometing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A71631-A527-4B4A-82A4-3D431AB20368}"/>
              </a:ext>
            </a:extLst>
          </p:cNvPr>
          <p:cNvSpPr/>
          <p:nvPr/>
        </p:nvSpPr>
        <p:spPr>
          <a:xfrm>
            <a:off x="2915816" y="5517232"/>
            <a:ext cx="372755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= require(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"./lib"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CAD4E0-6731-4481-A708-8D423E13EC0D}"/>
              </a:ext>
            </a:extLst>
          </p:cNvPr>
          <p:cNvSpPr/>
          <p:nvPr/>
        </p:nvSpPr>
        <p:spPr>
          <a:xfrm>
            <a:off x="147251" y="3429000"/>
            <a:ext cx="1702035" cy="11650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 returns the exports object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410E08-8D98-4A05-AF51-A45490966437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849286" y="4011538"/>
            <a:ext cx="3442794" cy="15056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9467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88A9-2ECC-4BDD-BA7C-67A9CF9DD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Wrapper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1D364D-3730-4D3D-819A-B5313518E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C3523-39DF-4B95-8EC1-867C26DF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0D7285-10BD-4BC9-87C0-D006F0A291D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file has its own </a:t>
            </a:r>
            <a:r>
              <a:rPr lang="en-US" dirty="0">
                <a:solidFill>
                  <a:srgbClr val="FF0000"/>
                </a:solidFill>
              </a:rPr>
              <a:t>exports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module</a:t>
            </a:r>
            <a:r>
              <a:rPr lang="en-US" dirty="0"/>
              <a:t> and other variables</a:t>
            </a:r>
          </a:p>
          <a:p>
            <a:r>
              <a:rPr lang="en-US" dirty="0"/>
              <a:t>Node.js achieves that by wrapping your code inside a function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C72FB0-EFF8-48D7-88B9-301AA0F884A2}"/>
              </a:ext>
            </a:extLst>
          </p:cNvPr>
          <p:cNvSpPr/>
          <p:nvPr/>
        </p:nvSpPr>
        <p:spPr>
          <a:xfrm>
            <a:off x="1674140" y="4005064"/>
            <a:ext cx="6030416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(exports, require, module, __filename, __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Module code actually lives in here</a:t>
            </a:r>
            <a:b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90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8B739-7934-49C4-8A04-5AB3A0B2C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as a Web server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692F3-A6DD-436E-B8AD-CD047C4B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997C0-8C04-41A9-A6B4-BA4A9932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C10705-2E86-47C1-9873-F38132BBA1C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According to w3techs.com Node.js has only 0.4% market share</a:t>
            </a:r>
          </a:p>
          <a:p>
            <a:r>
              <a:rPr lang="en-US" dirty="0"/>
              <a:t>Still, it gains more and more popularity</a:t>
            </a:r>
          </a:p>
          <a:p>
            <a:pPr lvl="1"/>
            <a:r>
              <a:rPr lang="en-US" dirty="0"/>
              <a:t>~1million web sites world wide</a:t>
            </a:r>
          </a:p>
          <a:p>
            <a:pPr lvl="1"/>
            <a:r>
              <a:rPr lang="en-US" dirty="0"/>
              <a:t>PHP is ~40 million</a:t>
            </a:r>
          </a:p>
          <a:p>
            <a:r>
              <a:rPr lang="en-US" dirty="0"/>
              <a:t>Top web sites</a:t>
            </a:r>
          </a:p>
          <a:p>
            <a:pPr lvl="1"/>
            <a:r>
              <a:rPr lang="en-US" dirty="0"/>
              <a:t>Aliexpress.com</a:t>
            </a:r>
          </a:p>
          <a:p>
            <a:pPr lvl="1"/>
            <a:r>
              <a:rPr lang="en-US" dirty="0"/>
              <a:t>bbc.com</a:t>
            </a:r>
          </a:p>
          <a:p>
            <a:pPr lvl="1"/>
            <a:r>
              <a:rPr lang="en-US" dirty="0"/>
              <a:t>outbrain.com</a:t>
            </a:r>
          </a:p>
          <a:p>
            <a:pPr lvl="1"/>
            <a:r>
              <a:rPr lang="en-US" dirty="0"/>
              <a:t>flickr.com</a:t>
            </a:r>
          </a:p>
        </p:txBody>
      </p:sp>
    </p:spTree>
    <p:extLst>
      <p:ext uri="{BB962C8B-B14F-4D97-AF65-F5344CB8AC3E}">
        <p14:creationId xmlns:p14="http://schemas.microsoft.com/office/powerpoint/2010/main" val="22695813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72285-6EB7-4049-A00A-44A66A3CC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Scope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0B55AE-22BB-4EA9-AF6D-D2A0656F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71141-615E-4BC4-95F4-EDBB2D73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FDAE8F-88B3-4CD3-98F7-615EE38AEE1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__</a:t>
            </a:r>
            <a:r>
              <a:rPr lang="en-US" dirty="0" err="1">
                <a:solidFill>
                  <a:srgbClr val="FF0000"/>
                </a:solidFill>
              </a:rPr>
              <a:t>dirname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Full path of the directory containing the current module</a:t>
            </a:r>
          </a:p>
          <a:p>
            <a:r>
              <a:rPr lang="en-US" dirty="0">
                <a:solidFill>
                  <a:srgbClr val="FF0000"/>
                </a:solidFill>
              </a:rPr>
              <a:t>__filename </a:t>
            </a:r>
            <a:r>
              <a:rPr lang="en-US" dirty="0"/>
              <a:t>– Full path of the current module</a:t>
            </a:r>
          </a:p>
          <a:p>
            <a:r>
              <a:rPr lang="en-US" dirty="0">
                <a:solidFill>
                  <a:srgbClr val="FF0000"/>
                </a:solidFill>
              </a:rPr>
              <a:t>exports</a:t>
            </a:r>
            <a:r>
              <a:rPr lang="en-US" dirty="0"/>
              <a:t> – We saw that already</a:t>
            </a:r>
          </a:p>
          <a:p>
            <a:r>
              <a:rPr lang="en-US" dirty="0">
                <a:solidFill>
                  <a:srgbClr val="FF0000"/>
                </a:solidFill>
              </a:rPr>
              <a:t>module</a:t>
            </a:r>
            <a:r>
              <a:rPr lang="en-US" dirty="0"/>
              <a:t> – Reference to the module object</a:t>
            </a:r>
          </a:p>
          <a:p>
            <a:r>
              <a:rPr lang="en-US" dirty="0">
                <a:solidFill>
                  <a:srgbClr val="FF0000"/>
                </a:solidFill>
              </a:rPr>
              <a:t>require</a:t>
            </a:r>
            <a:r>
              <a:rPr lang="en-US" dirty="0"/>
              <a:t> – We saw that already</a:t>
            </a:r>
          </a:p>
        </p:txBody>
      </p:sp>
    </p:spTree>
    <p:extLst>
      <p:ext uri="{BB962C8B-B14F-4D97-AF65-F5344CB8AC3E}">
        <p14:creationId xmlns:p14="http://schemas.microsoft.com/office/powerpoint/2010/main" val="41390896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E32DE-EE1E-4CA0-A727-F0237E2F4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module.exports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D4A52-9D4C-4970-92EE-6C45C63AB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BD23E-FA8D-4B89-A41E-AF373C66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241A2A-22C3-4257-A119-E7A04CA7A73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exports object is created by the module system</a:t>
            </a:r>
          </a:p>
          <a:p>
            <a:r>
              <a:rPr lang="en-US" dirty="0"/>
              <a:t>Sometimes you want to control the exports instance</a:t>
            </a:r>
          </a:p>
          <a:p>
            <a:pPr lvl="1"/>
            <a:r>
              <a:rPr lang="en-US" dirty="0"/>
              <a:t>For example, exporting a class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452CC-E118-436F-84C1-6AB6E25B7276}"/>
              </a:ext>
            </a:extLst>
          </p:cNvPr>
          <p:cNvSpPr/>
          <p:nvPr/>
        </p:nvSpPr>
        <p:spPr>
          <a:xfrm>
            <a:off x="612648" y="3429000"/>
            <a:ext cx="5688632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Logger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(prefix)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bind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prefix 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"&gt;"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warn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warn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bind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prefix 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"&gt;"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bind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prefix 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"&gt;"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exports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Logger;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017CF7-9413-46F5-8912-1CB093E95B1D}"/>
              </a:ext>
            </a:extLst>
          </p:cNvPr>
          <p:cNvSpPr/>
          <p:nvPr/>
        </p:nvSpPr>
        <p:spPr>
          <a:xfrm>
            <a:off x="4381808" y="5050990"/>
            <a:ext cx="3744416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Logger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= require(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"./logger"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logger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Logger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"main"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logger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"In the beginning"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4909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3079E-1809-4686-A581-B2D8C8188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Cyclic Dependencies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94A54D-D691-45F1-B95D-5DC2C8296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24BD0-8DA5-4E57-B112-01D19F48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C29431-BE88-430A-93F4-6CC5CD555E6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case of cyclic dependency Node.js returns the original </a:t>
            </a:r>
            <a:r>
              <a:rPr lang="en-US" dirty="0" err="1">
                <a:solidFill>
                  <a:srgbClr val="FF0000"/>
                </a:solidFill>
              </a:rPr>
              <a:t>module.exports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object</a:t>
            </a:r>
          </a:p>
          <a:p>
            <a:pPr lvl="1"/>
            <a:r>
              <a:rPr lang="en-US" dirty="0"/>
              <a:t>Thus, think twice before overwriting 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25EC59-6B01-4AF2-B73F-1691D6C3D1D7}"/>
              </a:ext>
            </a:extLst>
          </p:cNvPr>
          <p:cNvSpPr/>
          <p:nvPr/>
        </p:nvSpPr>
        <p:spPr>
          <a:xfrm>
            <a:off x="932559" y="3356991"/>
            <a:ext cx="3312368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lib2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"./lib2"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"lib2"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lib2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exports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b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341957-6903-4D34-9B4B-788C16240320}"/>
              </a:ext>
            </a:extLst>
          </p:cNvPr>
          <p:cNvSpPr/>
          <p:nvPr/>
        </p:nvSpPr>
        <p:spPr>
          <a:xfrm>
            <a:off x="4689348" y="3356992"/>
            <a:ext cx="3227987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lib1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"./lib1"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"lib1"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lib1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exports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b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3E839E-F522-46E2-ADA2-B2BB9A6AFCAC}"/>
              </a:ext>
            </a:extLst>
          </p:cNvPr>
          <p:cNvSpPr txBox="1"/>
          <p:nvPr/>
        </p:nvSpPr>
        <p:spPr>
          <a:xfrm>
            <a:off x="858786" y="3080116"/>
            <a:ext cx="848916" cy="360040"/>
          </a:xfrm>
          <a:prstGeom prst="rect">
            <a:avLst/>
          </a:prstGeom>
          <a:noFill/>
          <a:ln w="22225" cap="flat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sz="1700" dirty="0">
                <a:solidFill>
                  <a:srgbClr val="0000FF"/>
                </a:solidFill>
                <a:cs typeface="Consolas" panose="020B0609020204030204" pitchFamily="49" charset="0"/>
              </a:rPr>
              <a:t>lib1.js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495E04-D54D-42DA-A9F0-7C37CBEB74B9}"/>
              </a:ext>
            </a:extLst>
          </p:cNvPr>
          <p:cNvSpPr txBox="1"/>
          <p:nvPr/>
        </p:nvSpPr>
        <p:spPr>
          <a:xfrm>
            <a:off x="4627737" y="3068960"/>
            <a:ext cx="848916" cy="360040"/>
          </a:xfrm>
          <a:prstGeom prst="rect">
            <a:avLst/>
          </a:prstGeom>
          <a:noFill/>
          <a:ln w="22225" cap="flat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sz="1700" dirty="0">
                <a:solidFill>
                  <a:srgbClr val="0000FF"/>
                </a:solidFill>
                <a:cs typeface="Consolas" panose="020B0609020204030204" pitchFamily="49" charset="0"/>
              </a:rPr>
              <a:t>lib2.js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385DC8E-4D81-4AC3-B3D5-AF69E16C884B}"/>
              </a:ext>
            </a:extLst>
          </p:cNvPr>
          <p:cNvSpPr/>
          <p:nvPr/>
        </p:nvSpPr>
        <p:spPr>
          <a:xfrm>
            <a:off x="7278165" y="5257800"/>
            <a:ext cx="1401562" cy="10801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Might be empty object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E3EDE5-7B23-4546-8FDE-025CEF20A06F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6906731" y="4509120"/>
            <a:ext cx="1072215" cy="7486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7301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AA587-FACB-423D-848B-452F0EC9F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require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DDF1E5-4A8A-4063-8B90-40261821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A06D0-ED89-496E-9C47-60E44CA52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2FD8D2-391B-42A4-AF33-528FBDC8ABF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using a relative path Node.js follows exactly that path</a:t>
            </a:r>
          </a:p>
          <a:p>
            <a:endParaRPr lang="en-US" dirty="0"/>
          </a:p>
          <a:p>
            <a:r>
              <a:rPr lang="en-US" dirty="0"/>
              <a:t>Same for absolute path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Supported extensions are: .</a:t>
            </a:r>
            <a:r>
              <a:rPr lang="en-US" dirty="0" err="1"/>
              <a:t>js</a:t>
            </a:r>
            <a:r>
              <a:rPr lang="en-US" dirty="0"/>
              <a:t>, .</a:t>
            </a:r>
            <a:r>
              <a:rPr lang="en-US" dirty="0" err="1"/>
              <a:t>json</a:t>
            </a:r>
            <a:r>
              <a:rPr lang="en-US" dirty="0"/>
              <a:t>, .node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EDA233-1CCF-4AA4-BB19-3D9DD82AB3AF}"/>
              </a:ext>
            </a:extLst>
          </p:cNvPr>
          <p:cNvSpPr/>
          <p:nvPr/>
        </p:nvSpPr>
        <p:spPr>
          <a:xfrm>
            <a:off x="3738085" y="2636912"/>
            <a:ext cx="166782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require(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"./lib"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D3E14E-B714-48E7-9E56-0726E73F8996}"/>
              </a:ext>
            </a:extLst>
          </p:cNvPr>
          <p:cNvSpPr/>
          <p:nvPr/>
        </p:nvSpPr>
        <p:spPr>
          <a:xfrm>
            <a:off x="3738084" y="3889156"/>
            <a:ext cx="166782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require(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"/lib"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2829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EC2C3-2F84-41D9-B876-C2991387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require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DEE37-A811-49EE-B640-974D2C31C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3D5C5-9077-4A44-BFB5-D07A33FC6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BA20CF-86A7-484C-A497-EEC8F3E27BB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specifying non relative/none absolute path Node.js looks for the following locations</a:t>
            </a:r>
          </a:p>
          <a:p>
            <a:pPr lvl="1"/>
            <a:r>
              <a:rPr lang="en-US" dirty="0"/>
              <a:t>Core module: http, fs, path</a:t>
            </a:r>
          </a:p>
          <a:p>
            <a:pPr lvl="1"/>
            <a:r>
              <a:rPr lang="en-US" dirty="0"/>
              <a:t>./</a:t>
            </a:r>
            <a:r>
              <a:rPr lang="en-US" dirty="0" err="1"/>
              <a:t>node_modules</a:t>
            </a:r>
            <a:r>
              <a:rPr lang="en-US" dirty="0"/>
              <a:t>/lib1.js</a:t>
            </a:r>
          </a:p>
          <a:p>
            <a:pPr lvl="1"/>
            <a:r>
              <a:rPr lang="en-US" dirty="0"/>
              <a:t>../</a:t>
            </a:r>
            <a:r>
              <a:rPr lang="en-US" dirty="0" err="1"/>
              <a:t>node_modules</a:t>
            </a:r>
            <a:r>
              <a:rPr lang="en-US" dirty="0"/>
              <a:t>/lib1.js</a:t>
            </a:r>
          </a:p>
          <a:p>
            <a:pPr lvl="1"/>
            <a:r>
              <a:rPr lang="en-US" dirty="0"/>
              <a:t>../../</a:t>
            </a:r>
            <a:r>
              <a:rPr lang="en-US" dirty="0" err="1"/>
              <a:t>node_modules</a:t>
            </a:r>
            <a:r>
              <a:rPr lang="en-US" dirty="0"/>
              <a:t>/lib1.js</a:t>
            </a:r>
          </a:p>
          <a:p>
            <a:r>
              <a:rPr lang="en-US" dirty="0"/>
              <a:t>Up until the root folder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A30F89-D2FA-4517-8456-79018FA9777B}"/>
              </a:ext>
            </a:extLst>
          </p:cNvPr>
          <p:cNvSpPr/>
          <p:nvPr/>
        </p:nvSpPr>
        <p:spPr>
          <a:xfrm>
            <a:off x="6156176" y="3409520"/>
            <a:ext cx="162454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require(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"lib1"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4518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1F7A2-CE27-45F2-A185-A614D6D01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 a folder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9DADB-9460-47BE-8D68-A4020FA0F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06007-89A7-47DF-92C5-B683D485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20B680-5DB9-418F-9604-C286E683090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is valid to require a folder. In that case Node.js looks for </a:t>
            </a:r>
            <a:r>
              <a:rPr lang="en-US" dirty="0">
                <a:solidFill>
                  <a:srgbClr val="FF0000"/>
                </a:solidFill>
              </a:rPr>
              <a:t>index.js </a:t>
            </a:r>
            <a:r>
              <a:rPr lang="en-US" dirty="0"/>
              <a:t>file</a:t>
            </a:r>
          </a:p>
          <a:p>
            <a:r>
              <a:rPr lang="en-US" dirty="0"/>
              <a:t>You can change the default name by using a </a:t>
            </a:r>
            <a:r>
              <a:rPr lang="en-US" dirty="0" err="1">
                <a:solidFill>
                  <a:srgbClr val="FF0000"/>
                </a:solidFill>
              </a:rPr>
              <a:t>package.json</a:t>
            </a:r>
            <a:r>
              <a:rPr lang="en-US" dirty="0"/>
              <a:t> file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4982CC-CF90-4AD2-B68B-46D5480A1D3C}"/>
              </a:ext>
            </a:extLst>
          </p:cNvPr>
          <p:cNvSpPr/>
          <p:nvPr/>
        </p:nvSpPr>
        <p:spPr>
          <a:xfrm>
            <a:off x="3654360" y="3848100"/>
            <a:ext cx="2069976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"main"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"main.js"</a:t>
            </a:r>
            <a:b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D3D9913-BA83-4F7B-B4AC-A519799628F7}"/>
              </a:ext>
            </a:extLst>
          </p:cNvPr>
          <p:cNvSpPr/>
          <p:nvPr/>
        </p:nvSpPr>
        <p:spPr>
          <a:xfrm>
            <a:off x="855612" y="5257800"/>
            <a:ext cx="1700163" cy="1219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looks for main.js instead of index.js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7936D6-DB78-40E4-90DB-F0961AE534D2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705694" y="4365104"/>
            <a:ext cx="1858194" cy="8926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6850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5CF4C-8067-45B6-B988-9F5FB738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module.paths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1439AE-F8A1-4C1D-96D1-65B852A7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6DE06-D3D0-4D9A-814A-2C9862CC7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E343E5-F152-44CC-941E-E3C9D69BE8E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Allows for dynamic modification of the locations Node.js uses when resolving a dependency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CCE477-D948-4961-80CF-3B0E095F2527}"/>
              </a:ext>
            </a:extLst>
          </p:cNvPr>
          <p:cNvSpPr/>
          <p:nvPr/>
        </p:nvSpPr>
        <p:spPr>
          <a:xfrm>
            <a:off x="2286000" y="2967335"/>
            <a:ext cx="457200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module.paths.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push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"c: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\\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require(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"lib"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336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3178901F-963F-4266-A1D2-F9192D36E0D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Holds a map of all loaded modules</a:t>
            </a:r>
          </a:p>
          <a:p>
            <a:r>
              <a:rPr lang="en-US" dirty="0"/>
              <a:t>Can manipulate it and force module reload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BFB8E-40BD-432C-98EB-CF8D07989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require.cache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B2B4AB-0732-4040-9462-10C8B0AD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73043-482C-4B13-A9D1-AB45D40F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8127CA-0917-4577-844F-9E539A34169A}"/>
              </a:ext>
            </a:extLst>
          </p:cNvPr>
          <p:cNvSpPr/>
          <p:nvPr/>
        </p:nvSpPr>
        <p:spPr>
          <a:xfrm>
            <a:off x="1187624" y="3074384"/>
            <a:ext cx="624644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"path"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require(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"./lib"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delete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require.cache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(__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"./lib.js"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)];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require(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"./lib"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148A92-8AAB-4A42-A955-486183E14074}"/>
              </a:ext>
            </a:extLst>
          </p:cNvPr>
          <p:cNvSpPr/>
          <p:nvPr/>
        </p:nvSpPr>
        <p:spPr>
          <a:xfrm>
            <a:off x="5251773" y="5372306"/>
            <a:ext cx="2193650" cy="12623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reference to module object from </a:t>
            </a:r>
            <a:r>
              <a:rPr lang="en-US" dirty="0" err="1"/>
              <a:t>require.cache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078DF9-B2E4-4988-81EA-E22531FC3F93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3275856" y="4509120"/>
            <a:ext cx="3072742" cy="8631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7070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620A8-CAE7-49BA-BB4A-3D60E2D3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Modules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621126-F32A-4B87-B93B-A5D1A4F34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79D0F-2366-4BC5-8E37-FFF62E10A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720E84-2F62-464C-80EE-4DF00450983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Node.js public API is not enough you may implement native modules which access OS directly</a:t>
            </a:r>
          </a:p>
          <a:p>
            <a:r>
              <a:rPr lang="en-US" dirty="0"/>
              <a:t>Not straight forward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Need to write cross platform C++ code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May use </a:t>
            </a:r>
            <a:r>
              <a:rPr lang="en-US" dirty="0" err="1">
                <a:sym typeface="Wingdings" panose="05000000000000000000" pitchFamily="2" charset="2"/>
              </a:rPr>
              <a:t>libuv</a:t>
            </a:r>
            <a:r>
              <a:rPr lang="en-US" dirty="0">
                <a:sym typeface="Wingdings" panose="05000000000000000000" pitchFamily="2" charset="2"/>
              </a:rPr>
              <a:t> to achieve that</a:t>
            </a:r>
          </a:p>
          <a:p>
            <a:r>
              <a:rPr lang="en-US" dirty="0">
                <a:sym typeface="Wingdings" panose="05000000000000000000" pitchFamily="2" charset="2"/>
              </a:rPr>
              <a:t>Must use V8 APIs to interact with JavaScript code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V8 changes a lot over time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Thus, native module tend to break cross Node.js versions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8129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30CD-DAA0-4799-A0CC-BB626703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Addon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383049-5C15-4711-99F8-B88C3F3D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C77C3-60A8-44D5-BA1D-69213653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DCFBEE-E151-4812-A365-F6FE76884173}"/>
              </a:ext>
            </a:extLst>
          </p:cNvPr>
          <p:cNvSpPr/>
          <p:nvPr/>
        </p:nvSpPr>
        <p:spPr>
          <a:xfrm>
            <a:off x="1448988" y="1844824"/>
            <a:ext cx="6480720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#include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node.h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namespace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demo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using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v8::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FunctionCallbackInfo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using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v8::Isolate;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using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v8::Local;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using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v8::Object;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using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v8::String;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using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v8::Value;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Method(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FunctionCallbackInfo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&lt;Value&gt;&amp;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Isolate* isolate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args.GetIsolate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args.GetReturnValue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().Set(String::NewFromUtf8(isolate,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"world"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init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(Local&lt;Object&gt; exports)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NODE_SET_METHOD(exports,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"hello"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Method);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NODE_MODULE(NODE_GYP_MODULE_NAME,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init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  </a:t>
            </a:r>
            <a: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// namespace demo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54021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D74D3-6C81-49B2-A825-1E618FBDE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as BFF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6CCC12-5CE8-4208-A232-39F96CF71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F1591-C19E-45A5-8F43-2943ED83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82261C-CCA6-4DCF-B3D5-5B91A00F106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Node.js cannot easily replace existing server side infra written in Java/.NET</a:t>
            </a:r>
          </a:p>
          <a:p>
            <a:r>
              <a:rPr lang="en-US" dirty="0"/>
              <a:t>Common scenario is to put Node.js at the front of Java/.NET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B</a:t>
            </a:r>
            <a:r>
              <a:rPr lang="en-US" dirty="0">
                <a:sym typeface="Wingdings" panose="05000000000000000000" pitchFamily="2" charset="2"/>
              </a:rPr>
              <a:t>ackend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f</a:t>
            </a:r>
            <a:r>
              <a:rPr lang="en-US" dirty="0">
                <a:sym typeface="Wingdings" panose="05000000000000000000" pitchFamily="2" charset="2"/>
              </a:rPr>
              <a:t>or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F</a:t>
            </a:r>
            <a:r>
              <a:rPr lang="en-US" dirty="0">
                <a:sym typeface="Wingdings" panose="05000000000000000000" pitchFamily="2" charset="2"/>
              </a:rPr>
              <a:t>rontend</a:t>
            </a:r>
          </a:p>
          <a:p>
            <a:r>
              <a:rPr lang="en-US" dirty="0">
                <a:sym typeface="Wingdings" panose="05000000000000000000" pitchFamily="2" charset="2"/>
              </a:rPr>
              <a:t>Usually is controlled by Front End engineers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Thus allowing the developer to push JavaScript code to the server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Improve client side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2498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E2D8F-0F34-4AAA-9975-28EA9AFA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the Addon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1D5327-1646-4D2B-8C5B-69F827C8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A9F09-0DD0-4831-9C08-89BCED06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D3C4D2-B6A2-4866-8ABD-DF32E1EFF4D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>
                <a:solidFill>
                  <a:srgbClr val="FF0000"/>
                </a:solidFill>
              </a:rPr>
              <a:t>binding.gyp</a:t>
            </a:r>
            <a:r>
              <a:rPr lang="en-US" dirty="0"/>
              <a:t> file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install –g node-gyp</a:t>
            </a:r>
          </a:p>
          <a:p>
            <a:r>
              <a:rPr lang="en-US" dirty="0"/>
              <a:t>node-gyp configure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Makefile</a:t>
            </a:r>
            <a:r>
              <a:rPr lang="en-US" dirty="0"/>
              <a:t>/</a:t>
            </a:r>
            <a:r>
              <a:rPr lang="en-US" dirty="0" err="1"/>
              <a:t>vcxproj</a:t>
            </a:r>
            <a:r>
              <a:rPr lang="en-US" dirty="0"/>
              <a:t> file is created</a:t>
            </a:r>
          </a:p>
          <a:p>
            <a:r>
              <a:rPr lang="en-US" dirty="0"/>
              <a:t>node-gyp build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addon.node</a:t>
            </a:r>
            <a:r>
              <a:rPr lang="en-US" dirty="0">
                <a:sym typeface="Wingdings" panose="05000000000000000000" pitchFamily="2" charset="2"/>
              </a:rPr>
              <a:t> is created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A9F208-9206-406B-BDD8-F4F891B85B8D}"/>
              </a:ext>
            </a:extLst>
          </p:cNvPr>
          <p:cNvSpPr/>
          <p:nvPr/>
        </p:nvSpPr>
        <p:spPr>
          <a:xfrm>
            <a:off x="2159732" y="5830669"/>
            <a:ext cx="482453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addon = require(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'./build/Release/addon'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addon.hello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());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F141A2-646D-4CC3-8188-762A8ACE4B42}"/>
              </a:ext>
            </a:extLst>
          </p:cNvPr>
          <p:cNvSpPr/>
          <p:nvPr/>
        </p:nvSpPr>
        <p:spPr>
          <a:xfrm>
            <a:off x="3068960" y="2145775"/>
            <a:ext cx="300608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"targets"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target_name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"addon"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"sources"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"hello.cc"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]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599833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Control flow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654575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6B83-3DB9-4A48-97EF-88A10E428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B306DA-7D2E-4D0A-84D0-55767FC7F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A574E-A63F-4410-B352-1DEBB14A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29FC99-E067-43A3-880F-66203D45BD2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Node.js asynchronous nature impose non intuitive programming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DC4048-0B69-4972-A17A-1E12C2B0EC34}"/>
              </a:ext>
            </a:extLst>
          </p:cNvPr>
          <p:cNvSpPr/>
          <p:nvPr/>
        </p:nvSpPr>
        <p:spPr>
          <a:xfrm>
            <a:off x="2731976" y="2876014"/>
            <a:ext cx="3680047" cy="3600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readFileIfExists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filePath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callback)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.stat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filePath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(err, stat)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(err)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callback(err);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stat.isFile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.readFile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filePath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(err, data)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(err)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callback(err);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callback(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toString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76359D-0D2C-4887-BB62-4BFBBC016AD5}"/>
              </a:ext>
            </a:extLst>
          </p:cNvPr>
          <p:cNvSpPr/>
          <p:nvPr/>
        </p:nvSpPr>
        <p:spPr>
          <a:xfrm>
            <a:off x="318174" y="3671212"/>
            <a:ext cx="1700163" cy="1219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Callback hell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E3F54A-2613-4464-A3F9-06E987F44C1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018337" y="4280812"/>
            <a:ext cx="1401535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1034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E698A-BAFF-455A-871B-D113EE58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package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A60FE6-A719-482D-85EB-DFA9C15BB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54A10-B34A-4610-BEA9-2DC011794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719A1D-E709-45A4-AC90-8738E64981A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utilities for node and the browser</a:t>
            </a:r>
          </a:p>
          <a:p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install </a:t>
            </a:r>
            <a:r>
              <a:rPr lang="en-US" dirty="0" err="1">
                <a:solidFill>
                  <a:srgbClr val="FF0000"/>
                </a:solidFill>
              </a:rPr>
              <a:t>async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A90BE6-ACF7-484C-8514-451CB3791AA2}"/>
              </a:ext>
            </a:extLst>
          </p:cNvPr>
          <p:cNvSpPr/>
          <p:nvPr/>
        </p:nvSpPr>
        <p:spPr>
          <a:xfrm>
            <a:off x="764912" y="3068960"/>
            <a:ext cx="7848872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readFileIfExists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filePath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cb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.seq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.stat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(stat,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cb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=&gt;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stat.isFile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?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.readFile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filePath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cb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cb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"Not a file"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)(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filePath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cb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622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87BCD-9986-4A7D-9D6A-92CC5D5C1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31B28E-5453-409C-94E0-B6245A135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88020-8C55-4270-9B17-FFAE55E4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4CA5B8-F31E-4086-AF20-7FCBC5F4E01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Convert each function to promise based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wrap that logic inside a </a:t>
            </a:r>
            <a:r>
              <a:rPr lang="en-US" dirty="0" err="1">
                <a:solidFill>
                  <a:srgbClr val="FF0000"/>
                </a:solidFill>
              </a:rPr>
              <a:t>promisify</a:t>
            </a:r>
            <a:r>
              <a:rPr lang="en-US" dirty="0"/>
              <a:t> helper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12945-A859-419D-A3DA-D42A7D5EFB2B}"/>
              </a:ext>
            </a:extLst>
          </p:cNvPr>
          <p:cNvSpPr/>
          <p:nvPr/>
        </p:nvSpPr>
        <p:spPr>
          <a:xfrm>
            <a:off x="2286000" y="2102616"/>
            <a:ext cx="4572000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readFile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filePath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new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Promise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((resolve, reject)=&gt;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.readFile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filePath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(err, data)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(err)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reject(err);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resolve(data);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434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CF2A-0802-483B-A0FD-D54861A6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promisify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2DE6BA-E7AF-4E63-A44A-E94F7C81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C80DA-CC83-4B79-8AA4-8BB890B8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282D85-1A64-4AEC-95E9-563404D4A896}"/>
              </a:ext>
            </a:extLst>
          </p:cNvPr>
          <p:cNvSpPr/>
          <p:nvPr/>
        </p:nvSpPr>
        <p:spPr>
          <a:xfrm>
            <a:off x="2403348" y="1916832"/>
            <a:ext cx="4572000" cy="427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promisify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function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(...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new 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Promise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((resolve, reject) =&gt;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args.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push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callback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apply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6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callback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(err, res)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(err)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reject(err);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resolve(res);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156DA6D-4639-49AE-B604-F83DE0D760FC}"/>
              </a:ext>
            </a:extLst>
          </p:cNvPr>
          <p:cNvSpPr/>
          <p:nvPr/>
        </p:nvSpPr>
        <p:spPr>
          <a:xfrm>
            <a:off x="318174" y="3671212"/>
            <a:ext cx="1850478" cy="15579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es6-promisify package offers an almost identical function</a:t>
            </a:r>
          </a:p>
        </p:txBody>
      </p:sp>
    </p:spTree>
    <p:extLst>
      <p:ext uri="{BB962C8B-B14F-4D97-AF65-F5344CB8AC3E}">
        <p14:creationId xmlns:p14="http://schemas.microsoft.com/office/powerpoint/2010/main" val="3282389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03EF-1C5B-4EC2-B67D-7767426F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new functions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89642C-2A71-46BC-BE88-0BF2CAF71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5D50E-1C51-43C3-A3B6-F5C5D890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6AFC5B-C299-4FED-A406-6F24CA093FDC}"/>
              </a:ext>
            </a:extLst>
          </p:cNvPr>
          <p:cNvSpPr/>
          <p:nvPr/>
        </p:nvSpPr>
        <p:spPr>
          <a:xfrm>
            <a:off x="2286000" y="2136339"/>
            <a:ext cx="4572000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readFileIfExists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filePath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"1.txt"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(stat =&gt;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stat.isFile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readFile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filePath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throw new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"Not a file"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FEAF09-0C31-4AD1-A570-1E98D5B98C36}"/>
              </a:ext>
            </a:extLst>
          </p:cNvPr>
          <p:cNvSpPr/>
          <p:nvPr/>
        </p:nvSpPr>
        <p:spPr>
          <a:xfrm>
            <a:off x="318174" y="3671212"/>
            <a:ext cx="1733545" cy="11979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a promise to allow “continuation”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4BAB4F-FBE0-464F-9A83-999A913A2CB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051719" y="3140968"/>
            <a:ext cx="864097" cy="11292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ECA985-EAFC-4319-8AEA-B2A00C2817E4}"/>
              </a:ext>
            </a:extLst>
          </p:cNvPr>
          <p:cNvSpPr/>
          <p:nvPr/>
        </p:nvSpPr>
        <p:spPr>
          <a:xfrm>
            <a:off x="3813238" y="5638800"/>
            <a:ext cx="1766873" cy="9905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Must throw exception to signal an error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77F57B-128A-4816-A383-24F6DA6A4A42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4139953" y="4090168"/>
            <a:ext cx="556722" cy="15486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9926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E20BB-D250-4961-AFB0-9438AC293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hell 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A0383-43E0-40CF-A44F-84D98A2C2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8A3D7-4390-4D08-9C0C-01D62408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7FF42E-41E4-4EA0-A006-364E42AFA89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promise flow simplifies code since middle layers does not have to deal with errors</a:t>
            </a:r>
          </a:p>
          <a:p>
            <a:r>
              <a:rPr lang="en-US" dirty="0"/>
              <a:t>However, the code still suffers from the callback hell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A72B1C-7D93-4B39-99D0-36C3A70F13B6}"/>
              </a:ext>
            </a:extLst>
          </p:cNvPr>
          <p:cNvSpPr/>
          <p:nvPr/>
        </p:nvSpPr>
        <p:spPr>
          <a:xfrm>
            <a:off x="2403348" y="3516153"/>
            <a:ext cx="4572000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readFileIfExists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filePath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"1.txt"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(stat =&gt;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stat.isFile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readFile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filePath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throw new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"Not a file"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1797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6ED1-F8C5-40B6-9238-A2BD9251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546588-64DE-4C7A-B15F-BAA7040C5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35B8F-3F5B-4A07-84D5-A5BC65950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EE52B-40F3-4021-BFF7-ACF7280BA8D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Code feels almost synchronous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33370B-F7B9-4849-AB75-FAF0BA038902}"/>
              </a:ext>
            </a:extLst>
          </p:cNvPr>
          <p:cNvSpPr/>
          <p:nvPr/>
        </p:nvSpPr>
        <p:spPr>
          <a:xfrm>
            <a:off x="584892" y="2344085"/>
            <a:ext cx="410445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function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readFileIfExists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filePath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filePath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.isFile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throw new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"Not a file"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await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readFile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filePath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9C4548-CE0E-4001-98AB-89E1B627F100}"/>
              </a:ext>
            </a:extLst>
          </p:cNvPr>
          <p:cNvSpPr/>
          <p:nvPr/>
        </p:nvSpPr>
        <p:spPr>
          <a:xfrm>
            <a:off x="3919595" y="3828706"/>
            <a:ext cx="4608512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try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readFileIfExists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"1.txt"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(err)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(err);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884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A9174-D6A0-4570-B472-213DBBEF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19850E-AE6A-46F6-9B99-EAE2DE50D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7B735-1553-44A6-8449-1BB57338A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E55CF1-A4C0-471B-85FD-5784D269CA6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Unfortunately most Node.js APIs are callback based</a:t>
            </a:r>
          </a:p>
          <a:p>
            <a:r>
              <a:rPr lang="en-US" dirty="0"/>
              <a:t>Need to manually wrap the code</a:t>
            </a:r>
          </a:p>
          <a:p>
            <a:r>
              <a:rPr lang="en-US" dirty="0"/>
              <a:t>Be careful when wrapping instance methods</a:t>
            </a:r>
          </a:p>
          <a:p>
            <a:pPr lvl="1"/>
            <a:r>
              <a:rPr lang="en-US" dirty="0"/>
              <a:t>Must keep the correct </a:t>
            </a:r>
            <a:r>
              <a:rPr lang="en-US" dirty="0">
                <a:solidFill>
                  <a:srgbClr val="FF0000"/>
                </a:solidFill>
              </a:rPr>
              <a:t>this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33BCCA-9971-4535-AAC4-645A60D64000}"/>
              </a:ext>
            </a:extLst>
          </p:cNvPr>
          <p:cNvSpPr/>
          <p:nvPr/>
        </p:nvSpPr>
        <p:spPr>
          <a:xfrm>
            <a:off x="2200866" y="3855605"/>
            <a:ext cx="497696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oldStyle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(callback)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callback(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newStyle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promisify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oldStyle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bind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519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E59B-9E02-4714-8ADD-19C336F50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as Development Tools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9BB5B3-1BDD-4A97-8D80-521AE728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7CA8F-864C-4068-A585-54A50DA3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637364-A687-4546-BE02-26A3F676CB1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is where Node.js really shines</a:t>
            </a:r>
          </a:p>
          <a:p>
            <a:r>
              <a:rPr lang="en-US" dirty="0"/>
              <a:t>Extreme echo system of development tools</a:t>
            </a:r>
          </a:p>
          <a:p>
            <a:pPr lvl="1"/>
            <a:r>
              <a:rPr lang="en-US" dirty="0"/>
              <a:t>Build tools – Webpack, Gulp, Grunt</a:t>
            </a:r>
          </a:p>
          <a:p>
            <a:pPr lvl="1"/>
            <a:r>
              <a:rPr lang="en-US" dirty="0"/>
              <a:t>Compilers – Typescript, Babel</a:t>
            </a:r>
          </a:p>
          <a:p>
            <a:pPr lvl="1"/>
            <a:r>
              <a:rPr lang="en-US" dirty="0"/>
              <a:t>Testability – Selenium, Jasmine, Mocha</a:t>
            </a:r>
          </a:p>
          <a:p>
            <a:pPr lvl="1"/>
            <a:r>
              <a:rPr lang="en-US" dirty="0"/>
              <a:t>Desktop applications – </a:t>
            </a:r>
            <a:r>
              <a:rPr lang="en-US" dirty="0" err="1"/>
              <a:t>VSCode</a:t>
            </a:r>
            <a:r>
              <a:rPr lang="en-US" dirty="0"/>
              <a:t>, </a:t>
            </a:r>
            <a:r>
              <a:rPr lang="en-US" dirty="0" err="1"/>
              <a:t>GithubDesktop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530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C9CBD-5F04-42DB-8880-7407DEF8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Limitation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4BFEE0-D470-46BC-9518-A6A3FD5C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E2854-F0D3-4C70-B7FB-FB98C78C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A9EFCC-D6E7-4AD5-A6D4-C6E3B9D23BD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Promise can be resolved only once</a:t>
            </a:r>
          </a:p>
          <a:p>
            <a:r>
              <a:rPr lang="en-US" dirty="0"/>
              <a:t>Therefore, it cannot represent a reoccurring event</a:t>
            </a:r>
          </a:p>
          <a:p>
            <a:pPr lvl="1"/>
            <a:r>
              <a:rPr lang="en-US" dirty="0"/>
              <a:t>Stream</a:t>
            </a:r>
          </a:p>
          <a:p>
            <a:pPr lvl="1"/>
            <a:r>
              <a:rPr lang="en-US" dirty="0"/>
              <a:t>Button clicks</a:t>
            </a:r>
          </a:p>
          <a:p>
            <a:r>
              <a:rPr lang="en-US" dirty="0"/>
              <a:t>Runs immediately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9676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D61C3-9E45-4655-9F04-C12B09442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82C3D8-6932-4848-8046-7439FB8B2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F1429-855A-4022-9BE0-548FD23E0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11B5A3-20A0-471A-8349-F99B6762591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ReactiveX</a:t>
            </a:r>
            <a:r>
              <a:rPr lang="en-US" dirty="0"/>
              <a:t> library for JavaScript</a:t>
            </a:r>
          </a:p>
          <a:p>
            <a:r>
              <a:rPr lang="en-US" dirty="0"/>
              <a:t>A big concept</a:t>
            </a:r>
          </a:p>
          <a:p>
            <a:r>
              <a:rPr lang="en-US" dirty="0"/>
              <a:t>Some love it, some hate it</a:t>
            </a:r>
          </a:p>
          <a:p>
            <a:r>
              <a:rPr lang="en-US" dirty="0"/>
              <a:t>Out of scope for us</a:t>
            </a:r>
          </a:p>
          <a:p>
            <a:r>
              <a:rPr lang="en-US" dirty="0"/>
              <a:t>However, lets take a simple look</a:t>
            </a:r>
          </a:p>
        </p:txBody>
      </p:sp>
    </p:spTree>
    <p:extLst>
      <p:ext uri="{BB962C8B-B14F-4D97-AF65-F5344CB8AC3E}">
        <p14:creationId xmlns:p14="http://schemas.microsoft.com/office/powerpoint/2010/main" val="24842079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656C9-87A6-4D54-9DE7-A1C3A1CC6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40B813-7669-4812-9522-840B0BC5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ACF6E-A1EB-4018-A2A6-4ED01C14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F5593D-EA96-48F1-91CB-BE0F1E2ACC0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Observable generates a stream of values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B85E0C-1FE0-44D5-81D0-0961AD57C1C0}"/>
              </a:ext>
            </a:extLst>
          </p:cNvPr>
          <p:cNvSpPr/>
          <p:nvPr/>
        </p:nvSpPr>
        <p:spPr>
          <a:xfrm>
            <a:off x="2214304" y="2348880"/>
            <a:ext cx="4950088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filePath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"1.txt"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source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filePath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switchMap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(stat =&gt;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stat.isFile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throw new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"Not a file"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readFile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filePath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source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(res =&gt;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 err =&gt;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(err);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4820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General topics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886307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2DFC-9FE7-4F2F-A4FF-0AD0FBCBA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Restart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FD18B-CC7B-4414-8CA7-80E1EE83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20831-B366-40C7-9AA1-BCADE819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DFD4E6-C0D0-40C4-858A-CC5CF7AD0DA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developing a web server it is convenient that the server is automatically restarted with each code modification</a:t>
            </a:r>
          </a:p>
          <a:p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install </a:t>
            </a:r>
            <a:r>
              <a:rPr lang="en-US" dirty="0" err="1">
                <a:solidFill>
                  <a:srgbClr val="FF0000"/>
                </a:solidFill>
              </a:rPr>
              <a:t>nodemon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node_modules</a:t>
            </a:r>
            <a:r>
              <a:rPr lang="en-US" dirty="0">
                <a:solidFill>
                  <a:srgbClr val="FF0000"/>
                </a:solidFill>
              </a:rPr>
              <a:t>/.bin/</a:t>
            </a:r>
            <a:r>
              <a:rPr lang="en-US" dirty="0" err="1">
                <a:solidFill>
                  <a:srgbClr val="FF0000"/>
                </a:solidFill>
              </a:rPr>
              <a:t>nodemon</a:t>
            </a:r>
            <a:r>
              <a:rPr lang="en-US" dirty="0">
                <a:solidFill>
                  <a:srgbClr val="FF0000"/>
                </a:solidFill>
              </a:rPr>
              <a:t> main.js</a:t>
            </a:r>
          </a:p>
          <a:p>
            <a:r>
              <a:rPr lang="en-US" dirty="0"/>
              <a:t>Other alternatives</a:t>
            </a:r>
          </a:p>
          <a:p>
            <a:pPr lvl="1"/>
            <a:r>
              <a:rPr lang="en-US" dirty="0"/>
              <a:t>forever</a:t>
            </a:r>
          </a:p>
          <a:p>
            <a:pPr lvl="1"/>
            <a:r>
              <a:rPr lang="en-US" dirty="0"/>
              <a:t>pm2</a:t>
            </a:r>
          </a:p>
        </p:txBody>
      </p:sp>
    </p:spTree>
    <p:extLst>
      <p:ext uri="{BB962C8B-B14F-4D97-AF65-F5344CB8AC3E}">
        <p14:creationId xmlns:p14="http://schemas.microsoft.com/office/powerpoint/2010/main" val="7094966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16FF3-889C-494B-AFF4-26917FA62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1B14A-ADE2-445E-8248-CCAC9CE7C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4592B-A181-458F-8004-8ED768B0F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2F5C93-BF78-46DB-9D86-D95DD67CA07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https://yarnpkg.com/en/</a:t>
            </a:r>
            <a:endParaRPr lang="en-US" dirty="0"/>
          </a:p>
          <a:p>
            <a:r>
              <a:rPr lang="en-US" dirty="0"/>
              <a:t>Yarn follows the same NPM rules but is considered faster</a:t>
            </a:r>
          </a:p>
          <a:p>
            <a:r>
              <a:rPr lang="en-US" dirty="0"/>
              <a:t>Has better caching strategic</a:t>
            </a:r>
          </a:p>
          <a:p>
            <a:r>
              <a:rPr lang="en-US" dirty="0"/>
              <a:t>Automatically creates </a:t>
            </a:r>
            <a:r>
              <a:rPr lang="en-US" dirty="0" err="1"/>
              <a:t>package.json</a:t>
            </a:r>
            <a:endParaRPr lang="en-US" dirty="0"/>
          </a:p>
          <a:p>
            <a:r>
              <a:rPr lang="en-US" dirty="0"/>
              <a:t>Supports workspace</a:t>
            </a:r>
          </a:p>
        </p:txBody>
      </p:sp>
    </p:spTree>
    <p:extLst>
      <p:ext uri="{BB962C8B-B14F-4D97-AF65-F5344CB8AC3E}">
        <p14:creationId xmlns:p14="http://schemas.microsoft.com/office/powerpoint/2010/main" val="2338492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9F4FA-5C5D-4904-984E-FBE93CF55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7AB11-72C1-4E17-883D-F66F711C9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BCC52-4F08-4BD4-8AA1-0DF6336D2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3FA6D1-C7BC-424A-AF39-2EFEEF2191F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Node.js is a lean platform</a:t>
            </a:r>
          </a:p>
          <a:p>
            <a:pPr lvl="1"/>
            <a:r>
              <a:rPr lang="en-US" dirty="0"/>
              <a:t>Less Than 20MB of installation</a:t>
            </a:r>
          </a:p>
          <a:p>
            <a:r>
              <a:rPr lang="en-US" dirty="0"/>
              <a:t>Easily installed and getting started</a:t>
            </a:r>
          </a:p>
          <a:p>
            <a:r>
              <a:rPr lang="en-US" dirty="0"/>
              <a:t>Lot’s of open source packages</a:t>
            </a:r>
          </a:p>
          <a:p>
            <a:pPr lvl="1"/>
            <a:r>
              <a:rPr lang="en-US" dirty="0"/>
              <a:t>Some time its hard to choose the right one </a:t>
            </a:r>
          </a:p>
        </p:txBody>
      </p:sp>
    </p:spTree>
    <p:extLst>
      <p:ext uri="{BB962C8B-B14F-4D97-AF65-F5344CB8AC3E}">
        <p14:creationId xmlns:p14="http://schemas.microsoft.com/office/powerpoint/2010/main" val="2586280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1BCAA-F44C-42DE-98A7-99B34AEC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we use?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CF84E-F395-4487-8D20-9849A591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FC5E3-D7BC-433B-BD85-2F133666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C11E3E-84CA-468F-B837-061795120BF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Node.js is great when most work is I/O</a:t>
            </a:r>
          </a:p>
          <a:p>
            <a:r>
              <a:rPr lang="en-US" dirty="0"/>
              <a:t>Think of a web server. The “hard” work relates to</a:t>
            </a:r>
          </a:p>
          <a:p>
            <a:pPr lvl="1"/>
            <a:r>
              <a:rPr lang="en-US" dirty="0"/>
              <a:t>HTTP </a:t>
            </a:r>
            <a:r>
              <a:rPr lang="en-US" dirty="0">
                <a:sym typeface="Wingdings" panose="05000000000000000000" pitchFamily="2" charset="2"/>
              </a:rPr>
              <a:t> Networking I/O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Database  Networking I/O</a:t>
            </a:r>
            <a:endParaRPr lang="en-US" dirty="0"/>
          </a:p>
          <a:p>
            <a:pPr lvl="1"/>
            <a:r>
              <a:rPr lang="en-US" dirty="0"/>
              <a:t>File system</a:t>
            </a:r>
          </a:p>
          <a:p>
            <a:r>
              <a:rPr lang="en-US" dirty="0"/>
              <a:t>The server is more of a controller/facade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922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7F41-EBB7-42E7-A1F3-8359E191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NOT to use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116E50-5EBC-4551-90CD-2D92023E2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CF61E-6448-4FB9-8374-7F8C2447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906617-2D7D-40AE-9D5E-328DFD79370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Heavy server-side computation</a:t>
            </a:r>
          </a:p>
          <a:p>
            <a:pPr lvl="1"/>
            <a:r>
              <a:rPr lang="en-US" dirty="0"/>
              <a:t>Can offload the “hard” work to background processes</a:t>
            </a:r>
          </a:p>
          <a:p>
            <a:pPr lvl="1"/>
            <a:r>
              <a:rPr lang="en-US" dirty="0"/>
              <a:t>Can use threads (not common)</a:t>
            </a:r>
          </a:p>
          <a:p>
            <a:r>
              <a:rPr lang="en-US" dirty="0"/>
              <a:t>Direct access to OS API is required</a:t>
            </a:r>
          </a:p>
          <a:p>
            <a:pPr lvl="1"/>
            <a:r>
              <a:rPr lang="en-US" dirty="0"/>
              <a:t>Can integrate C/C++ code</a:t>
            </a:r>
          </a:p>
        </p:txBody>
      </p:sp>
    </p:spTree>
    <p:extLst>
      <p:ext uri="{BB962C8B-B14F-4D97-AF65-F5344CB8AC3E}">
        <p14:creationId xmlns:p14="http://schemas.microsoft.com/office/powerpoint/2010/main" val="2312940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AC97-2DD2-4462-BC32-5235F76B7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4117D-72C5-472B-9F92-10503CB4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B6053-A74D-448F-8DBA-CABD7F32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AB5288-F839-48BB-9889-91851D64840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Depends on the OS</a:t>
            </a:r>
          </a:p>
          <a:p>
            <a:r>
              <a:rPr lang="en-US" dirty="0"/>
              <a:t>Starts with </a:t>
            </a:r>
            <a:r>
              <a:rPr lang="en-US" dirty="0">
                <a:hlinkClick r:id="rId2"/>
              </a:rPr>
              <a:t>https://nodejs.org</a:t>
            </a:r>
            <a:endParaRPr lang="en-US" dirty="0"/>
          </a:p>
          <a:p>
            <a:r>
              <a:rPr lang="en-US" dirty="0"/>
              <a:t>Amazingly you can just download Node.js as a tar/zip file and start using it</a:t>
            </a:r>
          </a:p>
          <a:p>
            <a:pPr lvl="1"/>
            <a:r>
              <a:rPr lang="en-US" dirty="0">
                <a:hlinkClick r:id="rId3"/>
              </a:rPr>
              <a:t>https://nodejs.org/dist/latest-v8.x/</a:t>
            </a:r>
            <a:endParaRPr lang="en-US" dirty="0"/>
          </a:p>
          <a:p>
            <a:r>
              <a:rPr lang="en-US" dirty="0"/>
              <a:t>On Windows you may execute </a:t>
            </a:r>
            <a:r>
              <a:rPr lang="en-US" dirty="0">
                <a:solidFill>
                  <a:srgbClr val="FF0000"/>
                </a:solidFill>
              </a:rPr>
              <a:t>nodevars.bat </a:t>
            </a:r>
            <a:r>
              <a:rPr lang="en-US" dirty="0"/>
              <a:t>which fixes the PATH with</a:t>
            </a:r>
          </a:p>
          <a:p>
            <a:pPr lvl="1"/>
            <a:r>
              <a:rPr lang="en-US" dirty="0"/>
              <a:t>node</a:t>
            </a:r>
          </a:p>
          <a:p>
            <a:pPr lvl="1"/>
            <a:r>
              <a:rPr lang="en-US" dirty="0" err="1"/>
              <a:t>npm</a:t>
            </a:r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0466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solidFill>
          <a:schemeClr val="accent1">
            <a:lumMod val="40000"/>
            <a:lumOff val="60000"/>
          </a:schemeClr>
        </a:solidFill>
        <a:ln w="22225" cap="flat">
          <a:solidFill>
            <a:schemeClr val="accent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square" rtlCol="0">
        <a:normAutofit/>
      </a:bodyPr>
      <a:lstStyle>
        <a:defPPr>
          <a:defRPr sz="1700" dirty="0">
            <a:solidFill>
              <a:srgbClr val="0000FF"/>
            </a:solidFill>
            <a:cs typeface="Consolas" panose="020B06090202040302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7520</TotalTime>
  <Words>2384</Words>
  <Application>Microsoft Office PowerPoint</Application>
  <PresentationFormat>On-screen Show (4:3)</PresentationFormat>
  <Paragraphs>490</Paragraphs>
  <Slides>66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7" baseType="lpstr">
      <vt:lpstr>Arial</vt:lpstr>
      <vt:lpstr>Calibri</vt:lpstr>
      <vt:lpstr>Consolas</vt:lpstr>
      <vt:lpstr>Courier New</vt:lpstr>
      <vt:lpstr>Levenim MT</vt:lpstr>
      <vt:lpstr>Questrial</vt:lpstr>
      <vt:lpstr>Times New Roman</vt:lpstr>
      <vt:lpstr>Tw Cen MT</vt:lpstr>
      <vt:lpstr>Wingdings</vt:lpstr>
      <vt:lpstr>Wingdings 2</vt:lpstr>
      <vt:lpstr>חציון</vt:lpstr>
      <vt:lpstr>Introducing node.js</vt:lpstr>
      <vt:lpstr>Agenda</vt:lpstr>
      <vt:lpstr>What</vt:lpstr>
      <vt:lpstr>Node.js as a Web server</vt:lpstr>
      <vt:lpstr>Node.js as BFF</vt:lpstr>
      <vt:lpstr>Node.js as Development Tools</vt:lpstr>
      <vt:lpstr>When should we use?</vt:lpstr>
      <vt:lpstr>When NOT to use</vt:lpstr>
      <vt:lpstr>Installation</vt:lpstr>
      <vt:lpstr>NVM</vt:lpstr>
      <vt:lpstr>NVM</vt:lpstr>
      <vt:lpstr>Hello World Sample</vt:lpstr>
      <vt:lpstr>Http Server Sample</vt:lpstr>
      <vt:lpstr>Better abstraction with Express</vt:lpstr>
      <vt:lpstr>Toolings</vt:lpstr>
      <vt:lpstr>Typscript</vt:lpstr>
      <vt:lpstr>Quick Exercise</vt:lpstr>
      <vt:lpstr>node.js architecture</vt:lpstr>
      <vt:lpstr>Agenda</vt:lpstr>
      <vt:lpstr>Characteristics</vt:lpstr>
      <vt:lpstr>V8</vt:lpstr>
      <vt:lpstr>V8 vs. The World</vt:lpstr>
      <vt:lpstr>libuv</vt:lpstr>
      <vt:lpstr>libuv</vt:lpstr>
      <vt:lpstr>libuv</vt:lpstr>
      <vt:lpstr>Integrating</vt:lpstr>
      <vt:lpstr>Node.js Architecture</vt:lpstr>
      <vt:lpstr>Traditional Web Server</vt:lpstr>
      <vt:lpstr>Single Threaded</vt:lpstr>
      <vt:lpstr>Event Queue</vt:lpstr>
      <vt:lpstr>Asynchronous I/O</vt:lpstr>
      <vt:lpstr>Performance</vt:lpstr>
      <vt:lpstr>REPL</vt:lpstr>
      <vt:lpstr>Debugging</vt:lpstr>
      <vt:lpstr>Attach Debugger</vt:lpstr>
      <vt:lpstr>modules</vt:lpstr>
      <vt:lpstr>Module System</vt:lpstr>
      <vt:lpstr>Exporting</vt:lpstr>
      <vt:lpstr>Module Wrapper</vt:lpstr>
      <vt:lpstr>Module Scope</vt:lpstr>
      <vt:lpstr>module.exports</vt:lpstr>
      <vt:lpstr>Cyclic Dependencies</vt:lpstr>
      <vt:lpstr>Resolving require</vt:lpstr>
      <vt:lpstr>Resolving require</vt:lpstr>
      <vt:lpstr>Require a folder</vt:lpstr>
      <vt:lpstr>module.paths</vt:lpstr>
      <vt:lpstr>require.cache</vt:lpstr>
      <vt:lpstr>Native Modules</vt:lpstr>
      <vt:lpstr>C++ Addon</vt:lpstr>
      <vt:lpstr>Compile the Addon</vt:lpstr>
      <vt:lpstr>Control flow</vt:lpstr>
      <vt:lpstr>The Challenge</vt:lpstr>
      <vt:lpstr>async package</vt:lpstr>
      <vt:lpstr>Promise Flow</vt:lpstr>
      <vt:lpstr>promisify</vt:lpstr>
      <vt:lpstr>Use the new functions </vt:lpstr>
      <vt:lpstr>Callback hell ?</vt:lpstr>
      <vt:lpstr>async/await</vt:lpstr>
      <vt:lpstr>Promise Flow</vt:lpstr>
      <vt:lpstr>Promise Limitation</vt:lpstr>
      <vt:lpstr>Rxjs</vt:lpstr>
      <vt:lpstr>Rxjs</vt:lpstr>
      <vt:lpstr>General topics</vt:lpstr>
      <vt:lpstr>Auto Restart</vt:lpstr>
      <vt:lpstr>Yarn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  Controllers and Actions</dc:title>
  <dc:creator>Ori</dc:creator>
  <cp:lastModifiedBy>Ori Calvo</cp:lastModifiedBy>
  <cp:revision>589</cp:revision>
  <dcterms:created xsi:type="dcterms:W3CDTF">2011-02-24T19:30:07Z</dcterms:created>
  <dcterms:modified xsi:type="dcterms:W3CDTF">2018-03-25T00:38:48Z</dcterms:modified>
</cp:coreProperties>
</file>