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9" r:id="rId12"/>
    <p:sldId id="320" r:id="rId13"/>
    <p:sldId id="318" r:id="rId14"/>
    <p:sldId id="317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C603A5-CC55-4499-8C78-E7B740BFB862}">
          <p14:sldIdLst>
            <p14:sldId id="25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9"/>
            <p14:sldId id="320"/>
            <p14:sldId id="318"/>
            <p14:sldId id="317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Express </a:t>
            </a:r>
            <a:r>
              <a:rPr lang="en-US" sz="5400" dirty="0" err="1"/>
              <a:t>js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BC51-9215-4C8A-8AA7-72F51F99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Unnamed Route Parameter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BF90C-6CB6-4CDE-AB6D-A91D8C89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E9EAB-BD33-46AB-A5DC-11531881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CE9613-2745-4479-8023-D497A7961F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Parentheses implies a captured value that can be retrieved using </a:t>
            </a:r>
            <a:r>
              <a:rPr lang="en-US" dirty="0" err="1">
                <a:solidFill>
                  <a:srgbClr val="FF0000"/>
                </a:solidFill>
              </a:rPr>
              <a:t>req.params</a:t>
            </a:r>
            <a:r>
              <a:rPr lang="en-US" dirty="0">
                <a:solidFill>
                  <a:srgbClr val="FF0000"/>
                </a:solidFill>
              </a:rPr>
              <a:t>[INDEX]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the URL /</a:t>
            </a:r>
            <a:r>
              <a:rPr lang="en-US" dirty="0" err="1"/>
              <a:t>api</a:t>
            </a:r>
            <a:r>
              <a:rPr lang="en-US" dirty="0"/>
              <a:t>/contact/</a:t>
            </a:r>
            <a:r>
              <a:rPr lang="en-US" dirty="0" err="1"/>
              <a:t>abc</a:t>
            </a:r>
            <a:r>
              <a:rPr lang="en-US" dirty="0"/>
              <a:t>/</a:t>
            </a:r>
            <a:r>
              <a:rPr lang="en-US" dirty="0" err="1"/>
              <a:t>ori</a:t>
            </a:r>
            <a:endParaRPr lang="en-US" dirty="0"/>
          </a:p>
          <a:p>
            <a:pPr lvl="1"/>
            <a:r>
              <a:rPr lang="en-US" dirty="0" err="1"/>
              <a:t>req.params</a:t>
            </a:r>
            <a:r>
              <a:rPr lang="en-US" dirty="0"/>
              <a:t>[0] </a:t>
            </a:r>
            <a:r>
              <a:rPr lang="en-US" dirty="0">
                <a:sym typeface="Wingdings" panose="05000000000000000000" pitchFamily="2" charset="2"/>
              </a:rPr>
              <a:t> c</a:t>
            </a:r>
          </a:p>
          <a:p>
            <a:pPr lvl="1"/>
            <a:r>
              <a:rPr lang="en-US" dirty="0" err="1"/>
              <a:t>req.params</a:t>
            </a:r>
            <a:r>
              <a:rPr lang="en-US" dirty="0"/>
              <a:t>[1]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ori</a:t>
            </a:r>
            <a:endParaRPr lang="he-IL" dirty="0"/>
          </a:p>
          <a:p>
            <a:pPr lvl="1"/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53D6E9-0FCE-47CD-8772-55E1DDD579A8}"/>
              </a:ext>
            </a:extLst>
          </p:cNvPr>
          <p:cNvSpPr/>
          <p:nvPr/>
        </p:nvSpPr>
        <p:spPr>
          <a:xfrm>
            <a:off x="1900063" y="2780928"/>
            <a:ext cx="53438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/contact/ab(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c|d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)/*"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1926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2806-027C-4D01-9953-1DA16058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res.write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C2120-EA40-4E44-95E5-D51CB633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F1762-F1EC-4F37-9E31-556E7787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8E1DD1-D1B6-4492-80EA-2205C4F95C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of Node.js http module (Not </a:t>
            </a:r>
            <a:r>
              <a:rPr lang="en-US" dirty="0" err="1"/>
              <a:t>ExpressJS</a:t>
            </a:r>
            <a:r>
              <a:rPr lang="en-US" dirty="0"/>
              <a:t>)</a:t>
            </a:r>
          </a:p>
          <a:p>
            <a:r>
              <a:rPr lang="en-US" dirty="0"/>
              <a:t>Sends the data to the client</a:t>
            </a:r>
          </a:p>
          <a:p>
            <a:r>
              <a:rPr lang="en-US" dirty="0"/>
              <a:t>Must invoke </a:t>
            </a:r>
            <a:r>
              <a:rPr lang="en-US" dirty="0" err="1">
                <a:solidFill>
                  <a:srgbClr val="FF0000"/>
                </a:solidFill>
              </a:rPr>
              <a:t>res.end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Automatically writes also some default headers 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CC0F57-2CA1-4649-B017-1954DB433284}"/>
              </a:ext>
            </a:extLst>
          </p:cNvPr>
          <p:cNvSpPr/>
          <p:nvPr/>
        </p:nvSpPr>
        <p:spPr>
          <a:xfrm>
            <a:off x="2817140" y="4242137"/>
            <a:ext cx="374441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/contact/:id"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res.writeHead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404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"Content-Type"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"text/html"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98408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12C7-7B20-4CB8-B9DD-2DBA9421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res.send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D52CE-A646-43FD-915E-97C73FB4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2485B-29D9-423C-A96C-BC8108F1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F8CD97-2B49-4AAE-8AE2-3C3798855D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ExpressJS</a:t>
            </a:r>
            <a:r>
              <a:rPr lang="en-US" dirty="0"/>
              <a:t> API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Will set the </a:t>
            </a:r>
            <a:r>
              <a:rPr lang="en-US" dirty="0">
                <a:solidFill>
                  <a:srgbClr val="FF0000"/>
                </a:solidFill>
              </a:rPr>
              <a:t>Content-Type</a:t>
            </a:r>
            <a:r>
              <a:rPr lang="en-US" dirty="0"/>
              <a:t> header according to the </a:t>
            </a:r>
            <a:r>
              <a:rPr lang="en-US" dirty="0" err="1"/>
              <a:t>typeof</a:t>
            </a:r>
            <a:r>
              <a:rPr lang="en-US" dirty="0"/>
              <a:t> data you specify</a:t>
            </a:r>
          </a:p>
          <a:p>
            <a:r>
              <a:rPr lang="en-US" dirty="0"/>
              <a:t>string </a:t>
            </a:r>
            <a:r>
              <a:rPr lang="en-US" dirty="0">
                <a:sym typeface="Wingdings" panose="05000000000000000000" pitchFamily="2" charset="2"/>
              </a:rPr>
              <a:t> text/html</a:t>
            </a:r>
          </a:p>
          <a:p>
            <a:r>
              <a:rPr lang="en-US" dirty="0">
                <a:sym typeface="Wingdings" panose="05000000000000000000" pitchFamily="2" charset="2"/>
              </a:rPr>
              <a:t>Buffer  application/octet-stream</a:t>
            </a:r>
          </a:p>
          <a:p>
            <a:r>
              <a:rPr lang="en-US" dirty="0">
                <a:sym typeface="Wingdings" panose="05000000000000000000" pitchFamily="2" charset="2"/>
              </a:rPr>
              <a:t>object/array – application/</a:t>
            </a:r>
            <a:r>
              <a:rPr lang="en-US" dirty="0" err="1">
                <a:sym typeface="Wingdings" panose="05000000000000000000" pitchFamily="2" charset="2"/>
              </a:rPr>
              <a:t>json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081183-EAF5-48B7-BD44-F690CDC3B594}"/>
              </a:ext>
            </a:extLst>
          </p:cNvPr>
          <p:cNvSpPr/>
          <p:nvPr/>
        </p:nvSpPr>
        <p:spPr>
          <a:xfrm>
            <a:off x="2562898" y="5013176"/>
            <a:ext cx="4252899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/contact/:id"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b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9921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2806-027C-4D01-9953-1DA16058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Response Methods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C2120-EA40-4E44-95E5-D51CB633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F1762-F1EC-4F37-9E31-556E7787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8E1DD1-D1B6-4492-80EA-2205C4F95C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  <a:p>
            <a:r>
              <a:rPr lang="en-US" dirty="0" err="1"/>
              <a:t>json</a:t>
            </a:r>
            <a:endParaRPr lang="en-US" dirty="0"/>
          </a:p>
          <a:p>
            <a:r>
              <a:rPr lang="en-US" dirty="0" err="1"/>
              <a:t>jsonp</a:t>
            </a:r>
            <a:endParaRPr lang="en-US" dirty="0"/>
          </a:p>
          <a:p>
            <a:r>
              <a:rPr lang="en-US" dirty="0"/>
              <a:t>redirect</a:t>
            </a:r>
          </a:p>
          <a:p>
            <a:r>
              <a:rPr lang="en-US" dirty="0"/>
              <a:t>render</a:t>
            </a:r>
          </a:p>
          <a:p>
            <a:r>
              <a:rPr lang="en-US" dirty="0" err="1"/>
              <a:t>sendFile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43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6AF1-96E3-4F70-AE3C-E15BAC82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Router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DABE5-EE85-4483-8CCB-F6C426F2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AF2AF-131D-4C9D-BF1F-85054C38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33DBEC-E525-4341-8904-1F5CECE351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a standalone “mini-app”</a:t>
            </a:r>
          </a:p>
          <a:p>
            <a:r>
              <a:rPr lang="en-US" dirty="0"/>
              <a:t>Later, associate it with a route path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9DBB9-447F-41CC-839D-7E2E93D2278B}"/>
              </a:ext>
            </a:extLst>
          </p:cNvPr>
          <p:cNvSpPr/>
          <p:nvPr/>
        </p:nvSpPr>
        <p:spPr>
          <a:xfrm>
            <a:off x="2650350" y="2669190"/>
            <a:ext cx="38433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'express'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"/details"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"/update"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2566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E0AB-E072-44FD-9F5C-CE0481C6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a Router 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6BB56-DDEF-4D8A-B9BA-E29C7114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8739B-7803-423C-8128-D2D7879E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F1C10-EF13-435D-826F-E77666E46344}"/>
              </a:ext>
            </a:extLst>
          </p:cNvPr>
          <p:cNvSpPr/>
          <p:nvPr/>
        </p:nvSpPr>
        <p:spPr>
          <a:xfrm>
            <a:off x="1952836" y="1988840"/>
            <a:ext cx="5238328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express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'express'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"path"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"./profile"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express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"/profile"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() =&gt;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'Server is running'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EB28A1-C17B-4AE6-9057-A0558D36C2D8}"/>
              </a:ext>
            </a:extLst>
          </p:cNvPr>
          <p:cNvSpPr/>
          <p:nvPr/>
        </p:nvSpPr>
        <p:spPr>
          <a:xfrm>
            <a:off x="612648" y="5085184"/>
            <a:ext cx="1728191" cy="11004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Supported URL is /profile/details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5C5FBD-9790-4880-B1FB-1E42DFAF3D0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340839" y="3933056"/>
            <a:ext cx="935017" cy="17023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8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34C2-3AE8-43CA-8F7C-D77AACB7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CD1DA-C134-4992-879D-64172AA3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AF906-42BE-40B4-8796-336C5273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93AF9E-F1A5-44FB-948E-42CEB41508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that has access to the request &amp; response object</a:t>
            </a:r>
          </a:p>
          <a:p>
            <a:r>
              <a:rPr lang="en-US" dirty="0"/>
              <a:t>Can perform</a:t>
            </a:r>
          </a:p>
          <a:p>
            <a:pPr lvl="1"/>
            <a:r>
              <a:rPr lang="en-US" dirty="0"/>
              <a:t>Make changes to request/response</a:t>
            </a:r>
          </a:p>
          <a:p>
            <a:pPr lvl="1"/>
            <a:r>
              <a:rPr lang="en-US" dirty="0"/>
              <a:t>End the request-response cycle</a:t>
            </a:r>
          </a:p>
          <a:p>
            <a:pPr lvl="1"/>
            <a:r>
              <a:rPr lang="en-US" dirty="0"/>
              <a:t>Call the next middleware</a:t>
            </a:r>
          </a:p>
          <a:p>
            <a:r>
              <a:rPr lang="en-US" dirty="0"/>
              <a:t>Must call next if does not end the current cycle</a:t>
            </a:r>
          </a:p>
          <a:p>
            <a:r>
              <a:rPr lang="en-US" dirty="0"/>
              <a:t>Almost every thing is a middleware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426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539D-D48F-4C2F-8780-88AC3728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3C468-2F6B-49E7-A95B-E897AC7F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CE8B8-C56C-492D-A4F6-C9ED5409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824887-7208-4AAA-9A77-52C0ECCA23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Simple GET handler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written as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AA3B-9A64-429E-9CDC-AFAC06691019}"/>
              </a:ext>
            </a:extLst>
          </p:cNvPr>
          <p:cNvSpPr/>
          <p:nvPr/>
        </p:nvSpPr>
        <p:spPr>
          <a:xfrm>
            <a:off x="2816932" y="2276872"/>
            <a:ext cx="35101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EED246-5799-46AE-8688-F239C7A45C4E}"/>
              </a:ext>
            </a:extLst>
          </p:cNvPr>
          <p:cNvSpPr/>
          <p:nvPr/>
        </p:nvSpPr>
        <p:spPr>
          <a:xfrm>
            <a:off x="7326976" y="2320526"/>
            <a:ext cx="143907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is a middleware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0EEC27-CA8D-4201-ACE0-B2C76F8FA9C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084168" y="2420888"/>
            <a:ext cx="1242808" cy="2236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8FC5692-089B-44CB-827B-DED2EA6A7D65}"/>
              </a:ext>
            </a:extLst>
          </p:cNvPr>
          <p:cNvSpPr/>
          <p:nvPr/>
        </p:nvSpPr>
        <p:spPr>
          <a:xfrm>
            <a:off x="2403348" y="3767078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/contact/:id?"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res, next)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(!req.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next();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req.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4482DA-7C07-4AF3-B90F-647BB2C13872}"/>
              </a:ext>
            </a:extLst>
          </p:cNvPr>
          <p:cNvSpPr/>
          <p:nvPr/>
        </p:nvSpPr>
        <p:spPr>
          <a:xfrm>
            <a:off x="612648" y="4609728"/>
            <a:ext cx="143907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to next handler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4464D-E726-457F-8550-012A7CB745C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051720" y="4365104"/>
            <a:ext cx="720080" cy="5686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52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672B-57ED-4139-95C1-B743350D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9E4CB-BA29-489C-9233-C2DA3DAB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6827F-44A7-4002-B56D-02EA7410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D26861-CC23-4DB7-BD8E-5E8178A8C90E}"/>
              </a:ext>
            </a:extLst>
          </p:cNvPr>
          <p:cNvSpPr/>
          <p:nvPr/>
        </p:nvSpPr>
        <p:spPr>
          <a:xfrm>
            <a:off x="2286000" y="1916832"/>
            <a:ext cx="48782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res, next)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requestId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++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nextRequestId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next();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res, next)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`BEGIN(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${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)`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next();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"finish"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`END(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${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)`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D41BDE-D4F4-4D0E-8BF2-8472943FAFF9}"/>
              </a:ext>
            </a:extLst>
          </p:cNvPr>
          <p:cNvSpPr/>
          <p:nvPr/>
        </p:nvSpPr>
        <p:spPr>
          <a:xfrm>
            <a:off x="7326975" y="2320526"/>
            <a:ext cx="1514127" cy="8204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Attach a unique id for every request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716541-4800-40B7-AFD7-4D5F35F24C72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940152" y="2320526"/>
            <a:ext cx="1386823" cy="4102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A8EBAF-3692-4D1F-B978-00CC1808C0B9}"/>
              </a:ext>
            </a:extLst>
          </p:cNvPr>
          <p:cNvSpPr/>
          <p:nvPr/>
        </p:nvSpPr>
        <p:spPr>
          <a:xfrm>
            <a:off x="311786" y="4653136"/>
            <a:ext cx="1514127" cy="8204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Collect some performance counters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CFAC32-F08E-4201-B6B9-CEEB1AA390B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825913" y="4797152"/>
            <a:ext cx="873879" cy="2662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45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9A4B-8BF2-49C2-B65F-4DFF930D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Error Handler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29063-22E6-424D-9D25-5197252B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E143B-D204-4E1C-946D-C4E183DD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4AEC49-DB91-4862-AAB0-9C56E63DC5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Express handles any synchronous error encountered by a middleware</a:t>
            </a:r>
          </a:p>
          <a:p>
            <a:r>
              <a:rPr lang="en-US" dirty="0"/>
              <a:t>The error is written to the client</a:t>
            </a:r>
          </a:p>
          <a:p>
            <a:r>
              <a:rPr lang="en-US" dirty="0"/>
              <a:t>Including stack trace</a:t>
            </a:r>
          </a:p>
          <a:p>
            <a:r>
              <a:rPr lang="en-US" dirty="0"/>
              <a:t>But not under production environment</a:t>
            </a:r>
          </a:p>
          <a:p>
            <a:pPr lvl="1"/>
            <a:r>
              <a:rPr lang="en-US" dirty="0"/>
              <a:t>NODE_ENV=production</a:t>
            </a:r>
          </a:p>
          <a:p>
            <a:r>
              <a:rPr lang="en-US" dirty="0" err="1"/>
              <a:t>Asynchrounous</a:t>
            </a:r>
            <a:r>
              <a:rPr lang="en-US" dirty="0"/>
              <a:t> errors will kill the process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60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2DB1-670B-42F4-8771-CD2C57F0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Error Handler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A600B-D315-4506-9A76-9C6CDF67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794DA-0838-4FBA-9E5C-24A0BB3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1ED62D-BD3E-44DA-9309-958A240C9C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a middleware with 4 parameters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44DCC2-8993-4474-A937-CA8466045A22}"/>
              </a:ext>
            </a:extLst>
          </p:cNvPr>
          <p:cNvSpPr/>
          <p:nvPr/>
        </p:nvSpPr>
        <p:spPr>
          <a:xfrm>
            <a:off x="2403348" y="2370957"/>
            <a:ext cx="4572000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ApplicationError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Oooops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res, next)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err.errorCode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errorCode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err.errorCode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errorMessage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message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next(err);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D6740C-23F1-4DA4-B7E8-E4D0288A5001}"/>
              </a:ext>
            </a:extLst>
          </p:cNvPr>
          <p:cNvSpPr/>
          <p:nvPr/>
        </p:nvSpPr>
        <p:spPr>
          <a:xfrm>
            <a:off x="311786" y="4653136"/>
            <a:ext cx="1514127" cy="8204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Delegate to the default error handler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FC0D48-2D2C-4F2B-910C-9E5C2751BA3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25913" y="4797152"/>
            <a:ext cx="873879" cy="2662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5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B0CF-A29F-4163-BA61-7253DF9A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EE04C-5D3D-4F04-9BA6-0BF8DB5C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C42FE-6776-4EBE-BA69-F2B17F48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C2E1C-3789-4030-B59B-A349F6C5E8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Express use the popular debug module</a:t>
            </a:r>
          </a:p>
          <a:p>
            <a:r>
              <a:rPr lang="en-US" dirty="0"/>
              <a:t>By default no debug output </a:t>
            </a:r>
          </a:p>
          <a:p>
            <a:r>
              <a:rPr lang="en-US" dirty="0"/>
              <a:t>Must use environment variable to see the debug output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38A75F-7E99-4A13-8480-64EFDF754046}"/>
              </a:ext>
            </a:extLst>
          </p:cNvPr>
          <p:cNvSpPr/>
          <p:nvPr/>
        </p:nvSpPr>
        <p:spPr>
          <a:xfrm>
            <a:off x="3009264" y="4005064"/>
            <a:ext cx="30650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he-IL" dirty="0"/>
              <a:t>DEBUG=express:* node </a:t>
            </a:r>
            <a:r>
              <a:rPr lang="en-US" dirty="0"/>
              <a:t>main</a:t>
            </a:r>
            <a:r>
              <a:rPr lang="he-IL" dirty="0"/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28383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92F8-2016-4DFB-B001-3E127C5C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03C51-8416-4BC1-9890-8217F2EA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502FF-AE36-42A5-AFEB-189B77B9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2ADEED-D15C-4F8C-B221-6AED147F50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any compliant engine: Pug, Mustache, EJS</a:t>
            </a:r>
          </a:p>
          <a:p>
            <a:r>
              <a:rPr lang="en-US" dirty="0"/>
              <a:t>Specify</a:t>
            </a:r>
          </a:p>
          <a:p>
            <a:pPr lvl="1"/>
            <a:r>
              <a:rPr lang="en-US" dirty="0"/>
              <a:t>views directory</a:t>
            </a:r>
          </a:p>
          <a:p>
            <a:pPr lvl="1"/>
            <a:r>
              <a:rPr lang="en-US" dirty="0"/>
              <a:t>View engine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res.render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7140B-D752-4BA5-BBA8-594AE382195A}"/>
              </a:ext>
            </a:extLst>
          </p:cNvPr>
          <p:cNvSpPr/>
          <p:nvPr/>
        </p:nvSpPr>
        <p:spPr>
          <a:xfrm>
            <a:off x="2843808" y="3717032"/>
            <a:ext cx="302433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"views"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"./views"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"view engine"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ejs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35F97-8687-4346-BB5B-0A19E6072750}"/>
              </a:ext>
            </a:extLst>
          </p:cNvPr>
          <p:cNvSpPr/>
          <p:nvPr/>
        </p:nvSpPr>
        <p:spPr>
          <a:xfrm>
            <a:off x="3064396" y="5228869"/>
            <a:ext cx="258316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"*"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index.ejs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74546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8084-4878-4F98-B2B4-B93FD9B9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EJS Syntax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5FB10-C26A-464F-88C2-895EA361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C78DB-C477-4371-B076-D10B836A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46911-4DE4-4ED8-BCAB-AEEACF474E54}"/>
              </a:ext>
            </a:extLst>
          </p:cNvPr>
          <p:cNvSpPr/>
          <p:nvPr/>
        </p:nvSpPr>
        <p:spPr>
          <a:xfrm>
            <a:off x="2699792" y="1916832"/>
            <a:ext cx="37444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&lt;!DOCTYPE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16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charset=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"UTF-8"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&gt;Title&lt;/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EJS&lt;/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&gt;ID: &lt;%=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%&gt;&lt;/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&gt;Name: &lt;%=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%&gt;&lt;/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&lt;%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(admin) { %&gt;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h2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&gt;Admin section&lt;/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h2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&lt;% } %&gt;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53659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F9D3-04A8-4EB1-96D5-77459834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B5AFD-A832-4AE5-9C53-90D992D5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F2D8-F416-44D6-AB17-463867F5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0D9320-1259-42C8-8548-D52FEDB30A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Minimalist web framework</a:t>
            </a:r>
          </a:p>
          <a:p>
            <a:r>
              <a:rPr lang="en-US" dirty="0"/>
              <a:t>Provides more features on top of Node.js http module</a:t>
            </a:r>
          </a:p>
          <a:p>
            <a:r>
              <a:rPr lang="en-US" dirty="0"/>
              <a:t>Great for building REST API</a:t>
            </a:r>
          </a:p>
          <a:p>
            <a:r>
              <a:rPr lang="en-US" dirty="0"/>
              <a:t>Is considered fast</a:t>
            </a:r>
          </a:p>
          <a:p>
            <a:r>
              <a:rPr lang="en-US" dirty="0"/>
              <a:t>Alternatives: Koa, </a:t>
            </a:r>
            <a:r>
              <a:rPr lang="en-US" dirty="0" err="1"/>
              <a:t>Strapi</a:t>
            </a:r>
            <a:r>
              <a:rPr lang="en-US" dirty="0"/>
              <a:t>, </a:t>
            </a:r>
            <a:r>
              <a:rPr lang="en-US" dirty="0" err="1"/>
              <a:t>Hapi</a:t>
            </a:r>
            <a:r>
              <a:rPr lang="en-US" dirty="0"/>
              <a:t>, Sails.js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376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E5F0-1EC6-48B5-BFEC-8EAEAD82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0C433-2B15-4C95-978A-CB43290F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2A9D9-7786-4DD0-AF0E-82B354B4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ADD10-CF6A-44BD-81F4-96CA3E7A1B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yarn add express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6897FC-6708-4EE2-B60E-3ED8D964507E}"/>
              </a:ext>
            </a:extLst>
          </p:cNvPr>
          <p:cNvSpPr/>
          <p:nvPr/>
        </p:nvSpPr>
        <p:spPr>
          <a:xfrm>
            <a:off x="877194" y="2708920"/>
            <a:ext cx="73896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express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require(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'express'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express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.get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'/'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res) =&gt;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res.</a:t>
            </a:r>
            <a:r>
              <a:rPr lang="en-US" sz="16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'Hello World!'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3000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() =&gt; </a:t>
            </a:r>
            <a:r>
              <a:rPr lang="en-US" sz="16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'Server is running'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59557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BFF3-B12A-4BC4-B16F-FA6262AC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Routing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0B146-DDF9-4E8C-AAAC-9EEE95F5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D1792-1849-46D2-B124-FDAA6C47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9CF949-355C-4541-8A23-113F7B66E9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app.METHOD</a:t>
            </a:r>
            <a:r>
              <a:rPr lang="en-US" dirty="0"/>
              <a:t>(path, handler)</a:t>
            </a:r>
          </a:p>
          <a:p>
            <a:pPr lvl="1"/>
            <a:r>
              <a:rPr lang="en-US" dirty="0"/>
              <a:t>app is an instance of express</a:t>
            </a:r>
          </a:p>
          <a:p>
            <a:pPr lvl="1"/>
            <a:r>
              <a:rPr lang="en-US" dirty="0"/>
              <a:t>METHOD is an HTTP request method, in lowercase</a:t>
            </a:r>
          </a:p>
          <a:p>
            <a:pPr lvl="1"/>
            <a:r>
              <a:rPr lang="en-US" dirty="0"/>
              <a:t>PATH is a path on the server</a:t>
            </a:r>
          </a:p>
          <a:p>
            <a:pPr lvl="1"/>
            <a:r>
              <a:rPr lang="en-US" dirty="0"/>
              <a:t>HANDLER is the function executed when the route is matched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D7F0E9-53CF-4091-9878-F17C7BAD8F8B}"/>
              </a:ext>
            </a:extLst>
          </p:cNvPr>
          <p:cNvSpPr/>
          <p:nvPr/>
        </p:nvSpPr>
        <p:spPr>
          <a:xfrm>
            <a:off x="2843808" y="4598075"/>
            <a:ext cx="345638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'Hello World!'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.post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'Got a POST request'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499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C4DE-1C33-4AAA-A52E-771E5539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0721E-21BA-4F58-853E-E7944F6A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40ADE-3557-483F-812D-F569089F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ADE2E4-0992-407E-8015-1DFC08E829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express.static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name of the static folder is not part of the URL</a:t>
            </a:r>
          </a:p>
          <a:p>
            <a:r>
              <a:rPr lang="en-US" dirty="0"/>
              <a:t>http://localhost:3000/index.html is mapped to public/index.html</a:t>
            </a:r>
          </a:p>
          <a:p>
            <a:r>
              <a:rPr lang="en-US" dirty="0"/>
              <a:t>Can define multiple static entries (order is important)</a:t>
            </a:r>
          </a:p>
          <a:p>
            <a:r>
              <a:rPr lang="en-US" dirty="0"/>
              <a:t>public is relative to current directory. Probably it is better to use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7AFF2-1837-4821-940C-C72C7BCEF2AF}"/>
              </a:ext>
            </a:extLst>
          </p:cNvPr>
          <p:cNvSpPr/>
          <p:nvPr/>
        </p:nvSpPr>
        <p:spPr>
          <a:xfrm>
            <a:off x="2988361" y="2179214"/>
            <a:ext cx="31672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express.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'public'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ADA19-90FE-4632-BDFB-4C0D0A28A721}"/>
              </a:ext>
            </a:extLst>
          </p:cNvPr>
          <p:cNvSpPr/>
          <p:nvPr/>
        </p:nvSpPr>
        <p:spPr>
          <a:xfrm>
            <a:off x="1725217" y="5849188"/>
            <a:ext cx="59046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express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(__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"./public"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268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CA99-A09C-4531-9246-40702C1C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express.static</a:t>
            </a:r>
            <a:r>
              <a:rPr lang="en-US" dirty="0"/>
              <a:t> options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82EEA-1259-4FF7-9C71-9CCAB706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BD9D1-57F8-49D3-A87F-CCCB6C2D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4FA125-7DC0-4F88-B62B-D6C68445A4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index</a:t>
            </a:r>
            <a:r>
              <a:rPr lang="en-US" dirty="0"/>
              <a:t> – Enable/disable the default index.html</a:t>
            </a:r>
          </a:p>
          <a:p>
            <a:r>
              <a:rPr lang="en-US" dirty="0" err="1">
                <a:solidFill>
                  <a:srgbClr val="FF0000"/>
                </a:solidFill>
              </a:rPr>
              <a:t>maxAge</a:t>
            </a:r>
            <a:r>
              <a:rPr lang="en-US" dirty="0"/>
              <a:t> – Modify the Cache-Control header</a:t>
            </a:r>
          </a:p>
          <a:p>
            <a:r>
              <a:rPr lang="en-US" dirty="0" err="1">
                <a:solidFill>
                  <a:srgbClr val="FF0000"/>
                </a:solidFill>
              </a:rPr>
              <a:t>setHeaders</a:t>
            </a:r>
            <a:r>
              <a:rPr lang="en-US" dirty="0"/>
              <a:t> – Set custom headers</a:t>
            </a:r>
          </a:p>
          <a:p>
            <a:r>
              <a:rPr lang="en-US" dirty="0" err="1">
                <a:solidFill>
                  <a:srgbClr val="FF0000"/>
                </a:solidFill>
              </a:rPr>
              <a:t>fallthrough</a:t>
            </a:r>
            <a:r>
              <a:rPr lang="en-US" dirty="0"/>
              <a:t> – If file does not exist, continue to next middleware</a:t>
            </a:r>
          </a:p>
          <a:p>
            <a:r>
              <a:rPr lang="en-US" dirty="0"/>
              <a:t>https://github.com/expressjs/serve-static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C2B8FF-77F4-47B3-A808-5CE9CFE39B6E}"/>
              </a:ext>
            </a:extLst>
          </p:cNvPr>
          <p:cNvSpPr/>
          <p:nvPr/>
        </p:nvSpPr>
        <p:spPr>
          <a:xfrm>
            <a:off x="1653705" y="4928472"/>
            <a:ext cx="595840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express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(__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"./public"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"index.html"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"about.html"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maxAge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60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817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F697-D568-4745-ACB8-79C41D0D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Matching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63B32-2881-4CC4-8423-EB95EE92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90A5A-B034-4825-B33C-FCE9A98B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37BCAB-7CA7-4C3C-841B-F5C06D713D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Order is important</a:t>
            </a:r>
          </a:p>
          <a:p>
            <a:r>
              <a:rPr lang="en-US" dirty="0"/>
              <a:t>Query string are not part of the route path</a:t>
            </a:r>
          </a:p>
          <a:p>
            <a:r>
              <a:rPr lang="en-US" dirty="0"/>
              <a:t>Route path can be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string pattern ?+*()</a:t>
            </a:r>
          </a:p>
          <a:p>
            <a:pPr lvl="1"/>
            <a:r>
              <a:rPr lang="en-US" dirty="0"/>
              <a:t>Regular expression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C1DA8-5915-4880-9048-F447DEF7DBF0}"/>
              </a:ext>
            </a:extLst>
          </p:cNvPr>
          <p:cNvSpPr/>
          <p:nvPr/>
        </p:nvSpPr>
        <p:spPr>
          <a:xfrm>
            <a:off x="2853144" y="4941168"/>
            <a:ext cx="367240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149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8488-501B-4C80-8CC2-8B79EF3C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Parameters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D75DC-784E-473A-A482-AC4FB946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C9EFA-AF64-430A-86ED-0E70826D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A627C1-5490-4FC3-9F60-5C25969304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captured values are stored inside </a:t>
            </a:r>
            <a:r>
              <a:rPr lang="en-US" dirty="0" err="1">
                <a:solidFill>
                  <a:srgbClr val="FF0000"/>
                </a:solidFill>
              </a:rPr>
              <a:t>req.params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Can append regular expression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 aware that </a:t>
            </a:r>
            <a:r>
              <a:rPr lang="en-US" dirty="0" err="1">
                <a:solidFill>
                  <a:srgbClr val="FF0000"/>
                </a:solidFill>
              </a:rPr>
              <a:t>req.params.XXX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always a string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4CFDF5-EF2F-48E7-BCD5-D558112502F8}"/>
              </a:ext>
            </a:extLst>
          </p:cNvPr>
          <p:cNvSpPr/>
          <p:nvPr/>
        </p:nvSpPr>
        <p:spPr>
          <a:xfrm>
            <a:off x="2322212" y="2194394"/>
            <a:ext cx="473427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/contact/:id"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 is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req.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/contact/:id?"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 might be 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undefiend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D17BC-3DC5-4D57-836A-53A997A12793}"/>
              </a:ext>
            </a:extLst>
          </p:cNvPr>
          <p:cNvSpPr/>
          <p:nvPr/>
        </p:nvSpPr>
        <p:spPr>
          <a:xfrm>
            <a:off x="2403348" y="4365104"/>
            <a:ext cx="4572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/contact/:id(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\\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d+)"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 is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req.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820248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8148</TotalTime>
  <Words>951</Words>
  <Application>Microsoft Office PowerPoint</Application>
  <PresentationFormat>On-screen Show (4:3)</PresentationFormat>
  <Paragraphs>183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Express js</vt:lpstr>
      <vt:lpstr>Agenda</vt:lpstr>
      <vt:lpstr>What is it?</vt:lpstr>
      <vt:lpstr>Hello World</vt:lpstr>
      <vt:lpstr>Basic Routing</vt:lpstr>
      <vt:lpstr>Serving Static Files</vt:lpstr>
      <vt:lpstr>express.static options</vt:lpstr>
      <vt:lpstr>Route Matching</vt:lpstr>
      <vt:lpstr>Route Parameters</vt:lpstr>
      <vt:lpstr>Unnamed Route Parameter</vt:lpstr>
      <vt:lpstr>res.write</vt:lpstr>
      <vt:lpstr>res.send</vt:lpstr>
      <vt:lpstr>Other Response Methods</vt:lpstr>
      <vt:lpstr>Express Router</vt:lpstr>
      <vt:lpstr>Attach a Router </vt:lpstr>
      <vt:lpstr>Middleware</vt:lpstr>
      <vt:lpstr>Recap</vt:lpstr>
      <vt:lpstr>Interception</vt:lpstr>
      <vt:lpstr>Default Error Handler</vt:lpstr>
      <vt:lpstr>Custom Error Handler</vt:lpstr>
      <vt:lpstr>Debugging</vt:lpstr>
      <vt:lpstr>View Engine</vt:lpstr>
      <vt:lpstr>EJS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612</cp:revision>
  <dcterms:created xsi:type="dcterms:W3CDTF">2011-02-24T19:30:07Z</dcterms:created>
  <dcterms:modified xsi:type="dcterms:W3CDTF">2018-04-11T01:32:20Z</dcterms:modified>
</cp:coreProperties>
</file>