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308" r:id="rId3"/>
    <p:sldId id="31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71" r:id="rId19"/>
    <p:sldId id="366" r:id="rId20"/>
    <p:sldId id="368" r:id="rId21"/>
    <p:sldId id="372" r:id="rId22"/>
    <p:sldId id="367" r:id="rId23"/>
    <p:sldId id="369" r:id="rId24"/>
    <p:sldId id="370" r:id="rId25"/>
    <p:sldId id="35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2011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2012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2013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2014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897C940A-B9C3-4F8D-A88D-4288595B58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1D60A32-5CD5-495B-8A1F-9339CE45293F}" type="par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5803B3E3-5EA2-48AE-A87C-940733D03021}" type="sib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F078FFF1-23E9-44FF-9EAF-355761912F53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536538CB-50EB-4CFB-A1BD-00336E7581CD}" type="par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8BC07845-F2FC-41BC-8307-FDD220C3BC16}" type="sib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9CA965C3-D958-4D77-B2A5-62CC5A9D0E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A36E848-1209-4F2A-8BA4-37A0DC2B2220}" type="par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51932A8C-5AAD-400E-B614-B1E6E7A42306}" type="sib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49268156-1842-4EBD-8AA1-A82E7FA66D6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5380BF9-3043-4DE1-9ADA-28E331046A4B}" type="par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A991BE5-0759-4E75-AB01-A07BB04A0FA5}" type="sib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BD57D31-4A14-440A-B0AF-53C204721F8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31C70687-D2BD-4DCA-9760-2EB6B9FB0516}" type="par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02DFEF6E-0BD8-4A7A-A55D-3F7DD9D6129C}" type="sib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12245755-3309-465A-92C0-C6AED70F4A7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5E73642-891D-4909-91A7-85A1F5E3CF8F}" type="par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3DFFA27A-CA8C-4EC4-9366-A988026CA5CC}" type="sib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BC806C18-D8BE-4A4A-9A25-D4B437CE01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B30905C-8634-46C3-B73D-CFD90D6AE2FF}" type="par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219BEFC6-A23A-4126-9AF3-26060CF1624E}" type="sib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F45AB5CB-FCCA-4240-B795-2AD4E0EA507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49932B3-54A5-4955-83DD-5D2AC64962F3}" type="par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4B681877-FE0F-487A-98EA-97AA7A6AC018}" type="sib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E18F9AD1-6C0D-48E9-9332-91DEBD41842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F1A4739-27E1-4E28-A16E-2EDC307C8D81}" type="par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203C5A18-3FDA-4719-BAED-3FBA674C79DF}" type="sib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DFB5FE08-FB79-469E-9321-6B0B3B8A5CA6}" srcId="{929EE0A7-F3FE-4062-BA6D-5F5F3ED79F70}" destId="{897C940A-B9C3-4F8D-A88D-4288595B58DC}" srcOrd="1" destOrd="0" parTransId="{61D60A32-5CD5-495B-8A1F-9339CE45293F}" sibTransId="{5803B3E3-5EA2-48AE-A87C-940733D03021}"/>
    <dgm:cxn modelId="{25F0A60D-8E9C-49E6-8E8C-C4B96BB16BEE}" srcId="{91FB2973-1BB9-470E-BD3F-14E0BBA9A7F3}" destId="{12245755-3309-465A-92C0-C6AED70F4A7B}" srcOrd="4" destOrd="0" parTransId="{E5E73642-891D-4909-91A7-85A1F5E3CF8F}" sibTransId="{3DFFA27A-CA8C-4EC4-9366-A988026CA5CC}"/>
    <dgm:cxn modelId="{20E8750E-8D49-497D-9CA6-F2004366FCF2}" type="presOf" srcId="{F45AB5CB-FCCA-4240-B795-2AD4E0EA5077}" destId="{6813B9D8-A328-4842-B46C-587B17119704}" srcOrd="0" destOrd="2" presId="urn:microsoft.com/office/officeart/2005/8/layout/chevron1"/>
    <dgm:cxn modelId="{4BC1B817-006E-4ADA-84FD-1FF16B7AF18F}" type="presOf" srcId="{12245755-3309-465A-92C0-C6AED70F4A7B}" destId="{69847B63-16F4-4C78-B807-99D820940CDD}" srcOrd="0" destOrd="4" presId="urn:microsoft.com/office/officeart/2005/8/layout/chevron1"/>
    <dgm:cxn modelId="{E5C3F518-3B62-448F-8141-60180AECA9CB}" srcId="{91FB2973-1BB9-470E-BD3F-14E0BBA9A7F3}" destId="{0BD57D31-4A14-440A-B0AF-53C204721F88}" srcOrd="3" destOrd="0" parTransId="{31C70687-D2BD-4DCA-9760-2EB6B9FB0516}" sibTransId="{02DFEF6E-0BD8-4A7A-A55D-3F7DD9D6129C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01937725-7D6D-4C1E-B821-1ADB41BC24BD}" srcId="{D216F207-858A-46FE-8F24-1B796468E291}" destId="{E18F9AD1-6C0D-48E9-9332-91DEBD418422}" srcOrd="1" destOrd="0" parTransId="{1F1A4739-27E1-4E28-A16E-2EDC307C8D81}" sibTransId="{203C5A18-3FDA-4719-BAED-3FBA674C79DF}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B0043638-5A98-4244-BE5E-90EDAA58465F}" type="presOf" srcId="{9CA965C3-D958-4D77-B2A5-62CC5A9D0E62}" destId="{69847B63-16F4-4C78-B807-99D820940CDD}" srcOrd="0" destOrd="1" presId="urn:microsoft.com/office/officeart/2005/8/layout/chevron1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986D8D55-85CB-4BEC-9F60-E8093A8B636F}" type="presOf" srcId="{897C940A-B9C3-4F8D-A88D-4288595B58DC}" destId="{E0EFF4EB-D827-42EF-A083-CF39AACD8573}" srcOrd="0" destOrd="1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C35D527E-381C-483A-B96A-0E82B5B3992C}" srcId="{F6BA7161-2610-4FB5-A85C-44294A818592}" destId="{F078FFF1-23E9-44FF-9EAF-355761912F53}" srcOrd="1" destOrd="0" parTransId="{536538CB-50EB-4CFB-A1BD-00336E7581CD}" sibTransId="{8BC07845-F2FC-41BC-8307-FDD220C3BC16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E3EC1295-2EEC-4910-B6CB-0CEB6CB6F018}" srcId="{856C240C-450B-4454-8CA1-783CC0DEE283}" destId="{BC806C18-D8BE-4A4A-9A25-D4B437CE01DC}" srcOrd="1" destOrd="0" parTransId="{EB30905C-8634-46C3-B73D-CFD90D6AE2FF}" sibTransId="{219BEFC6-A23A-4126-9AF3-26060CF1624E}"/>
    <dgm:cxn modelId="{F9AB569C-1804-46C6-84CC-E2BE432C13E5}" type="presOf" srcId="{BC806C18-D8BE-4A4A-9A25-D4B437CE01DC}" destId="{6813B9D8-A328-4842-B46C-587B17119704}" srcOrd="0" destOrd="1" presId="urn:microsoft.com/office/officeart/2005/8/layout/chevron1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216185B9-C2E9-48A3-B344-158862553A78}" type="presOf" srcId="{49268156-1842-4EBD-8AA1-A82E7FA66D67}" destId="{69847B63-16F4-4C78-B807-99D820940CDD}" srcOrd="0" destOrd="2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BE825FCD-E914-4EC7-8369-67B3D5509AD1}" srcId="{91FB2973-1BB9-470E-BD3F-14E0BBA9A7F3}" destId="{49268156-1842-4EBD-8AA1-A82E7FA66D67}" srcOrd="2" destOrd="0" parTransId="{85380BF9-3043-4DE1-9ADA-28E331046A4B}" sibTransId="{0A991BE5-0759-4E75-AB01-A07BB04A0FA5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88D935D7-5695-423B-BF49-D2A981DE1124}" type="presOf" srcId="{E18F9AD1-6C0D-48E9-9332-91DEBD418422}" destId="{98876481-BA54-4EEC-B036-8356E87FEECA}" srcOrd="0" destOrd="1" presId="urn:microsoft.com/office/officeart/2005/8/layout/chevron1"/>
    <dgm:cxn modelId="{77AD45D7-7F37-417E-945C-E8A90AEC094D}" type="presOf" srcId="{F078FFF1-23E9-44FF-9EAF-355761912F53}" destId="{BC58636F-045E-440D-BF5D-7F3D2349FDBF}" srcOrd="0" destOrd="1" presId="urn:microsoft.com/office/officeart/2005/8/layout/chevron1"/>
    <dgm:cxn modelId="{2DAD87D8-56A1-470C-A557-0A28FD1D8178}" srcId="{91FB2973-1BB9-470E-BD3F-14E0BBA9A7F3}" destId="{9CA965C3-D958-4D77-B2A5-62CC5A9D0E62}" srcOrd="1" destOrd="0" parTransId="{6A36E848-1209-4F2A-8BA4-37A0DC2B2220}" sibTransId="{51932A8C-5AAD-400E-B614-B1E6E7A42306}"/>
    <dgm:cxn modelId="{4CF04BD9-CA8B-472F-809A-D1F3376F35AD}" srcId="{856C240C-450B-4454-8CA1-783CC0DEE283}" destId="{F45AB5CB-FCCA-4240-B795-2AD4E0EA5077}" srcOrd="2" destOrd="0" parTransId="{449932B3-54A5-4955-83DD-5D2AC64962F3}" sibTransId="{4B681877-FE0F-487A-98EA-97AA7A6AC018}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20472F9-D237-4635-B289-49A24CB17701}" type="presOf" srcId="{0BD57D31-4A14-440A-B0AF-53C204721F88}" destId="{69847B63-16F4-4C78-B807-99D820940CDD}" srcOrd="0" destOrd="3" presId="urn:microsoft.com/office/officeart/2005/8/layout/chevron1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2011</a:t>
          </a:r>
          <a:endParaRPr lang="he-IL" sz="2400" kern="1200" dirty="0"/>
        </a:p>
      </dsp:txBody>
      <dsp:txXfrm>
        <a:off x="278791" y="373831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998605"/>
        <a:ext cx="1110709" cy="2691562"/>
      </dsp:txXfrm>
    </dsp:sp>
    <dsp:sp modelId="{751DFDC4-07D4-4697-A607-84C7602928CD}">
      <dsp:nvSpPr>
        <dsp:cNvPr id="0" name=""/>
        <dsp:cNvSpPr/>
      </dsp:nvSpPr>
      <dsp:spPr>
        <a:xfrm>
          <a:off x="117350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2012</a:t>
          </a:r>
          <a:endParaRPr lang="he-IL" sz="2400" kern="1200" dirty="0"/>
        </a:p>
      </dsp:txBody>
      <dsp:txXfrm>
        <a:off x="1451178" y="373831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998605"/>
        <a:ext cx="1110709" cy="2691562"/>
      </dsp:txXfrm>
    </dsp:sp>
    <dsp:sp modelId="{48C59B18-7ADA-4FBB-9123-95931A9608EF}">
      <dsp:nvSpPr>
        <dsp:cNvPr id="0" name=""/>
        <dsp:cNvSpPr/>
      </dsp:nvSpPr>
      <dsp:spPr>
        <a:xfrm>
          <a:off x="2345887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  <a:endParaRPr lang="he-IL" sz="2400" kern="1200" dirty="0"/>
        </a:p>
      </dsp:txBody>
      <dsp:txXfrm>
        <a:off x="2623564" y="373831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998605"/>
        <a:ext cx="1110709" cy="2691562"/>
      </dsp:txXfrm>
    </dsp:sp>
    <dsp:sp modelId="{FD194B87-9039-4C12-B667-1D200AD92DB8}">
      <dsp:nvSpPr>
        <dsp:cNvPr id="0" name=""/>
        <dsp:cNvSpPr/>
      </dsp:nvSpPr>
      <dsp:spPr>
        <a:xfrm>
          <a:off x="351827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2014</a:t>
          </a:r>
          <a:endParaRPr lang="he-IL" sz="2400" kern="1200" dirty="0"/>
        </a:p>
      </dsp:txBody>
      <dsp:txXfrm>
        <a:off x="3795951" y="373831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998605"/>
        <a:ext cx="1110709" cy="2691562"/>
      </dsp:txXfrm>
    </dsp:sp>
    <dsp:sp modelId="{7D74A226-2B4A-488F-B348-ED4602488D5B}">
      <dsp:nvSpPr>
        <dsp:cNvPr id="0" name=""/>
        <dsp:cNvSpPr/>
      </dsp:nvSpPr>
      <dsp:spPr>
        <a:xfrm>
          <a:off x="469066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373831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998605"/>
        <a:ext cx="1110709" cy="2691562"/>
      </dsp:txXfrm>
    </dsp:sp>
    <dsp:sp modelId="{029EA583-AF34-444D-A724-A286252F5082}">
      <dsp:nvSpPr>
        <dsp:cNvPr id="0" name=""/>
        <dsp:cNvSpPr/>
      </dsp:nvSpPr>
      <dsp:spPr>
        <a:xfrm>
          <a:off x="5863048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373831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998605"/>
        <a:ext cx="1110709" cy="2691562"/>
      </dsp:txXfrm>
    </dsp:sp>
    <dsp:sp modelId="{2203DF95-0F72-4EB3-B1B4-FE30CB635E66}">
      <dsp:nvSpPr>
        <dsp:cNvPr id="0" name=""/>
        <dsp:cNvSpPr/>
      </dsp:nvSpPr>
      <dsp:spPr>
        <a:xfrm>
          <a:off x="703543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373831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998605"/>
        <a:ext cx="1110709" cy="269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calvo/react-see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Introducing react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E2E-FCEA-41EE-9E66-10B742F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F111-BB6D-4649-8E6C-8A593FF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5F32-46B1-497E-A09B-B09671C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734B7-CAF8-4A2F-949E-2DD34FE60E98}"/>
              </a:ext>
            </a:extLst>
          </p:cNvPr>
          <p:cNvSpPr/>
          <p:nvPr/>
        </p:nvSpPr>
        <p:spPr>
          <a:xfrm>
            <a:off x="2996952" y="2348880"/>
            <a:ext cx="31500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(Counter)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C7F98A-A0A9-4D77-B2DA-37A1A9C6ED0C}"/>
              </a:ext>
            </a:extLst>
          </p:cNvPr>
          <p:cNvSpPr/>
          <p:nvPr/>
        </p:nvSpPr>
        <p:spPr>
          <a:xfrm>
            <a:off x="2483768" y="4888408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Child component is being used the same as plain HTML element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B6C7-3F30-427C-967D-18F3332E9E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19872" y="3429002"/>
            <a:ext cx="576064" cy="1459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2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F43-9C14-4081-B15D-8C9B316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07E9-9B5E-4A91-AF74-D251201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92293-68D6-4B4E-B786-01A3DCD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B8E80-32BA-4306-9AB3-3B24D39C3C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component may bind to “props” specified by the parent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F773E-737D-4792-994B-DD9B43E4E451}"/>
              </a:ext>
            </a:extLst>
          </p:cNvPr>
          <p:cNvSpPr/>
          <p:nvPr/>
        </p:nvSpPr>
        <p:spPr>
          <a:xfrm>
            <a:off x="551153" y="2928029"/>
            <a:ext cx="4164863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306BD-BBD0-4AC3-BC62-CC25A3462DC2}"/>
              </a:ext>
            </a:extLst>
          </p:cNvPr>
          <p:cNvSpPr/>
          <p:nvPr/>
        </p:nvSpPr>
        <p:spPr>
          <a:xfrm>
            <a:off x="5298735" y="2928029"/>
            <a:ext cx="32941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56F73F-52EE-4E6C-B06A-1644DDE29741}"/>
              </a:ext>
            </a:extLst>
          </p:cNvPr>
          <p:cNvSpPr/>
          <p:nvPr/>
        </p:nvSpPr>
        <p:spPr>
          <a:xfrm>
            <a:off x="4427984" y="5546524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Contact receives this plain object through </a:t>
            </a:r>
            <a:r>
              <a:rPr lang="en-US" sz="1400" dirty="0" err="1"/>
              <a:t>this.prop</a:t>
            </a:r>
            <a:r>
              <a:rPr lang="en-US" sz="1400" dirty="0"/>
              <a:t> 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E9C80-44C3-44DA-9415-F616DC5C2C9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051720" y="4959354"/>
            <a:ext cx="3312368" cy="587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9182E4-CD23-4840-BBC6-3A4D22D8D47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64088" y="3645024"/>
            <a:ext cx="2066403" cy="190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ABB-CAC1-478A-A582-D92F1F5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72FA-244A-4BDB-BE83-FA059C6D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9898-B03D-4212-B63B-6DDA86B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FA1FA-6510-47EE-A33D-82721C7989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React.createElement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tedious</a:t>
            </a:r>
          </a:p>
          <a:p>
            <a:r>
              <a:rPr lang="en-US" dirty="0"/>
              <a:t>JSX provides syntactic sugar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Compiles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“catch” is that we need a compiler …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07D83-C9C7-4841-BB30-8D3A3D34E4D3}"/>
              </a:ext>
            </a:extLst>
          </p:cNvPr>
          <p:cNvSpPr/>
          <p:nvPr/>
        </p:nvSpPr>
        <p:spPr>
          <a:xfrm>
            <a:off x="1818156" y="2737522"/>
            <a:ext cx="57423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/&gt;)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D1A13-473E-4D16-BB75-D15EDFEB8458}"/>
              </a:ext>
            </a:extLst>
          </p:cNvPr>
          <p:cNvSpPr/>
          <p:nvPr/>
        </p:nvSpPr>
        <p:spPr>
          <a:xfrm>
            <a:off x="2915816" y="4149080"/>
            <a:ext cx="33123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3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21F8-3227-4D2D-9DAA-3BBBB0D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Babel/Typescript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D0B2-A2EA-4BDD-800C-89B9247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4A15-5545-4F49-A11B-B970CF8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A84B-7B9D-48B3-95D2-36F07AAC1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Facebook offered their own JSX compiler</a:t>
            </a:r>
          </a:p>
          <a:p>
            <a:pPr lvl="1"/>
            <a:r>
              <a:rPr lang="en-US" dirty="0"/>
              <a:t>Now is considered deprecated</a:t>
            </a:r>
          </a:p>
          <a:p>
            <a:r>
              <a:rPr lang="en-US" dirty="0"/>
              <a:t>Most of the React world uses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Can even mix them together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716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BCB9-A732-4F6F-BE3D-10BA6E0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0AD37-88EC-4A6E-BF93-B9FC040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FFD4-CCAA-4400-A81D-7639F513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8084B-E8D0-43AE-87D3-94B41B6FB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ES6+ to ES5 compiler</a:t>
            </a:r>
          </a:p>
          <a:p>
            <a:r>
              <a:rPr lang="en-US" dirty="0"/>
              <a:t>Supports JSX compilation through a plugins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@babel/core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@babel/preset-react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babel.config.js</a:t>
            </a:r>
            <a:r>
              <a:rPr lang="en-US" dirty="0"/>
              <a:t> file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37480-1437-467D-937D-A89F96314705}"/>
              </a:ext>
            </a:extLst>
          </p:cNvPr>
          <p:cNvSpPr/>
          <p:nvPr/>
        </p:nvSpPr>
        <p:spPr>
          <a:xfrm>
            <a:off x="5652120" y="4005064"/>
            <a:ext cx="23762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"@babel/preset-react"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6579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10D-94BE-478D-9754-42116E7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4F91-AAED-4B95-89A8-2CF6B599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D9972-F074-4650-858F-5616513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8143CE-0EE2-4C29-BAB8-36CC9EAD8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your code into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 folder so you can pass the whole folder to Babel 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code is not strictly JavaScript it is common to rename the files to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jsx</a:t>
            </a:r>
            <a:r>
              <a:rPr lang="en-US" dirty="0"/>
              <a:t> extension</a:t>
            </a:r>
          </a:p>
          <a:p>
            <a:r>
              <a:rPr lang="en-US" dirty="0"/>
              <a:t>Can watch for changes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853C9-FC2A-4C52-9EA5-0588BD74D341}"/>
              </a:ext>
            </a:extLst>
          </p:cNvPr>
          <p:cNvSpPr/>
          <p:nvPr/>
        </p:nvSpPr>
        <p:spPr>
          <a:xfrm>
            <a:off x="2474887" y="2702999"/>
            <a:ext cx="4194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72034-6490-45A0-BE58-0EEFBB9EBB1F}"/>
              </a:ext>
            </a:extLst>
          </p:cNvPr>
          <p:cNvSpPr/>
          <p:nvPr/>
        </p:nvSpPr>
        <p:spPr>
          <a:xfrm>
            <a:off x="2592235" y="4725144"/>
            <a:ext cx="44827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-w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3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D8B-ECDA-4731-B86E-0374D00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037E-5227-4C1A-9B1B-DA998DB7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D922-0571-47DA-A122-1052615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179FE-E9C3-463F-8D3D-312188756ECE}"/>
              </a:ext>
            </a:extLst>
          </p:cNvPr>
          <p:cNvSpPr/>
          <p:nvPr/>
        </p:nvSpPr>
        <p:spPr>
          <a:xfrm>
            <a:off x="868518" y="1772816"/>
            <a:ext cx="2790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C1634-6D91-4452-9619-49861B588159}"/>
              </a:ext>
            </a:extLst>
          </p:cNvPr>
          <p:cNvSpPr/>
          <p:nvPr/>
        </p:nvSpPr>
        <p:spPr>
          <a:xfrm>
            <a:off x="4549322" y="1772816"/>
            <a:ext cx="37261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87420-CBFC-4DAB-9DB1-D76EFE7EB3F4}"/>
              </a:ext>
            </a:extLst>
          </p:cNvPr>
          <p:cNvSpPr/>
          <p:nvPr/>
        </p:nvSpPr>
        <p:spPr>
          <a:xfrm>
            <a:off x="377788" y="4819422"/>
            <a:ext cx="3726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/&gt;,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504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A02-60D0-4B24-B39C-83F78029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Development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E1A0-2F27-4B67-89C5-1EE1469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F735-D9B9-4530-B981-669D449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F34C6-9CD4-4B54-8EF5-D46EDD3A2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  <a:p>
            <a:r>
              <a:rPr lang="en-US" dirty="0"/>
              <a:t>Bundling &amp; Minification</a:t>
            </a:r>
          </a:p>
          <a:p>
            <a:r>
              <a:rPr lang="en-US" dirty="0"/>
              <a:t>CSS Modules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HMR</a:t>
            </a:r>
          </a:p>
          <a:p>
            <a:endParaRPr lang="en-US" dirty="0"/>
          </a:p>
          <a:p>
            <a:r>
              <a:rPr lang="en-US" dirty="0"/>
              <a:t>Webpack to rule them all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404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A-5B15-4B76-9086-23C5D43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15B14-E8BA-4322-A99C-93354386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F6DFE-ADCA-47B3-B6FA-AE0CFD95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A5A67D-AEC3-4836-8F36-1C2A93A98F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Officially its just a module </a:t>
            </a:r>
            <a:r>
              <a:rPr lang="en-US" dirty="0" err="1"/>
              <a:t>bunlder</a:t>
            </a:r>
            <a:endParaRPr lang="en-US" dirty="0"/>
          </a:p>
          <a:p>
            <a:r>
              <a:rPr lang="en-US" dirty="0"/>
              <a:t>Practically it is a build tool</a:t>
            </a:r>
          </a:p>
          <a:p>
            <a:r>
              <a:rPr lang="en-US" dirty="0"/>
              <a:t>A very configuration oriented tool</a:t>
            </a:r>
          </a:p>
          <a:p>
            <a:r>
              <a:rPr lang="en-US" dirty="0"/>
              <a:t>Most developers find it unintuitive</a:t>
            </a:r>
          </a:p>
          <a:p>
            <a:r>
              <a:rPr lang="en-US" dirty="0"/>
              <a:t>May abstraction tries to hide 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create-react-app</a:t>
            </a:r>
          </a:p>
          <a:p>
            <a:pPr lvl="1"/>
            <a:r>
              <a:rPr lang="en-US" dirty="0"/>
              <a:t>@angular/cli</a:t>
            </a:r>
          </a:p>
          <a:p>
            <a:r>
              <a:rPr lang="en-US" dirty="0"/>
              <a:t>Now you need to master two abstractions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65-94D1-4AC6-BBE7-9BFD4D9F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5768E-03B6-4A89-91BD-55BA2D58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C381-836C-45EF-BD02-9C3C1AF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7A475-C91A-459C-8668-63966285FE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Zero configuration abstraction over Webpack</a:t>
            </a:r>
          </a:p>
          <a:p>
            <a:r>
              <a:rPr lang="en-US" dirty="0"/>
              <a:t>No config allows for future toolchain upgrade</a:t>
            </a:r>
          </a:p>
          <a:p>
            <a:r>
              <a:rPr lang="en-US" dirty="0"/>
              <a:t>Usually is installed as global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new project</a:t>
            </a:r>
          </a:p>
          <a:p>
            <a:endParaRPr lang="en-US" dirty="0"/>
          </a:p>
          <a:p>
            <a:r>
              <a:rPr lang="en-US" dirty="0"/>
              <a:t>Run it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38609-817D-477B-AC67-835F9FD8BA4D}"/>
              </a:ext>
            </a:extLst>
          </p:cNvPr>
          <p:cNvSpPr/>
          <p:nvPr/>
        </p:nvSpPr>
        <p:spPr>
          <a:xfrm>
            <a:off x="2273935" y="3281446"/>
            <a:ext cx="4596130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global add create-react-app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F649B-A3AB-489C-BE17-823E3378723D}"/>
              </a:ext>
            </a:extLst>
          </p:cNvPr>
          <p:cNvSpPr/>
          <p:nvPr/>
        </p:nvSpPr>
        <p:spPr>
          <a:xfrm>
            <a:off x="2273935" y="4347004"/>
            <a:ext cx="4182555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create-react-app my-first-app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63430-487F-4072-8163-AD4F932D4BE6}"/>
              </a:ext>
            </a:extLst>
          </p:cNvPr>
          <p:cNvSpPr/>
          <p:nvPr/>
        </p:nvSpPr>
        <p:spPr>
          <a:xfrm>
            <a:off x="3445730" y="5517232"/>
            <a:ext cx="2252540" cy="782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cd my-first-app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57822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815-878E-449B-B368-75DB3ED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42DD0-4D40-4094-A48B-72BAE2A2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50BB-6B48-490E-9BAD-1B8C797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D3864-13F8-413F-B526-CB65566C5F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run build</a:t>
            </a:r>
          </a:p>
          <a:p>
            <a:r>
              <a:rPr lang="en-US" dirty="0"/>
              <a:t>Outputs files to the build folder</a:t>
            </a:r>
          </a:p>
          <a:p>
            <a:r>
              <a:rPr lang="en-US" dirty="0"/>
              <a:t>Code is bunded and minified</a:t>
            </a:r>
          </a:p>
          <a:p>
            <a:r>
              <a:rPr lang="en-US" dirty="0"/>
              <a:t>CSS files are extracted to another bundle</a:t>
            </a:r>
          </a:p>
          <a:p>
            <a:pPr lvl="1"/>
            <a:r>
              <a:rPr lang="en-US" dirty="0"/>
              <a:t>Thus allow for parallel download</a:t>
            </a:r>
          </a:p>
          <a:p>
            <a:r>
              <a:rPr lang="en-US" dirty="0"/>
              <a:t>Include file hashes (cache buster)</a:t>
            </a:r>
          </a:p>
          <a:p>
            <a:r>
              <a:rPr lang="en-US" dirty="0"/>
              <a:t>Include service worker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142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61D3-EC6D-4393-A6A1-D8702802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react-scripts@next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2AA40-F3B9-4E71-89A6-8F6289D9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164E-5DCF-4C79-8C55-AE6B7A4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09540-3162-4E09-AC03-8EB972DD3C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Next version supports new capabilities</a:t>
            </a:r>
          </a:p>
          <a:p>
            <a:pPr lvl="1"/>
            <a:r>
              <a:rPr lang="en-US" dirty="0"/>
              <a:t>SASS</a:t>
            </a:r>
          </a:p>
          <a:p>
            <a:pPr lvl="1"/>
            <a:r>
              <a:rPr lang="en-US" dirty="0"/>
              <a:t>CSS Modules</a:t>
            </a:r>
          </a:p>
          <a:p>
            <a:pPr lvl="1"/>
            <a:r>
              <a:rPr lang="en-US" dirty="0" err="1"/>
              <a:t>Lerna</a:t>
            </a:r>
            <a:endParaRPr lang="en-US" dirty="0"/>
          </a:p>
          <a:p>
            <a:pPr lvl="1"/>
            <a:r>
              <a:rPr lang="en-US" dirty="0"/>
              <a:t>ES6 compatible </a:t>
            </a:r>
            <a:r>
              <a:rPr lang="en-US" dirty="0" err="1"/>
              <a:t>uglification</a:t>
            </a:r>
            <a:endParaRPr lang="en-US" dirty="0"/>
          </a:p>
          <a:p>
            <a:pPr lvl="1"/>
            <a:r>
              <a:rPr lang="en-US" dirty="0"/>
              <a:t>More …</a:t>
            </a:r>
          </a:p>
          <a:p>
            <a:pPr lvl="1"/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7EE2C-ABB7-4A66-9206-62693F2B7ADF}"/>
              </a:ext>
            </a:extLst>
          </p:cNvPr>
          <p:cNvSpPr/>
          <p:nvPr/>
        </p:nvSpPr>
        <p:spPr>
          <a:xfrm>
            <a:off x="647564" y="5157192"/>
            <a:ext cx="784887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he-IL" dirty="0"/>
              <a:t>npx create-react-app@next --scripts-version=2.0.1 app-created-with-latest-scripts</a:t>
            </a:r>
          </a:p>
        </p:txBody>
      </p:sp>
    </p:spTree>
    <p:extLst>
      <p:ext uri="{BB962C8B-B14F-4D97-AF65-F5344CB8AC3E}">
        <p14:creationId xmlns:p14="http://schemas.microsoft.com/office/powerpoint/2010/main" val="427806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80-F7B9-4E02-95FB-7A1AB3C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Typescript support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FB1B-1AEC-43D4-A7D1-E07AF1E7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E0BF-ACBD-43C6-9981-61D9FFA1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7CF88-1CA3-42FF-86C0-7184FC667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the same create-react-app but with different plugin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yarn start</a:t>
            </a:r>
            <a:r>
              <a:rPr lang="en-US" dirty="0"/>
              <a:t> as usual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F12DC-10D7-4B13-8CED-CE2EF3FAB860}"/>
              </a:ext>
            </a:extLst>
          </p:cNvPr>
          <p:cNvSpPr/>
          <p:nvPr/>
        </p:nvSpPr>
        <p:spPr>
          <a:xfrm>
            <a:off x="1484784" y="2780928"/>
            <a:ext cx="61744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yarn create react-app my-app --scripts-version=react-scripts-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00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F87-D70E-4667-A47A-91A691D2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eject 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3BBF-7497-4802-A7C9-49BD2BCF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7061-6343-45EA-9C7F-597F2D53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6D71-10C9-4AD4-B18F-F481385F16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create-react-app hides webpack configuration</a:t>
            </a:r>
          </a:p>
          <a:p>
            <a:r>
              <a:rPr lang="en-US" dirty="0"/>
              <a:t>However, deep customization requires playing with Webpack configuration directly</a:t>
            </a:r>
          </a:p>
          <a:p>
            <a:r>
              <a:rPr lang="en-US" dirty="0"/>
              <a:t>Think carefully … there is no way back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182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E2D-BF3D-48C5-BF95-ADA90ABC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3E4E5-F890-432E-92EB-8451AFA0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DB7C-92AF-422B-B294-9E1BBCFB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319EF-86EC-4E42-8F65-6601E3C9EB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the probably the best way to go</a:t>
            </a:r>
          </a:p>
          <a:p>
            <a:pPr lvl="1"/>
            <a:r>
              <a:rPr lang="en-US" dirty="0"/>
              <a:t>Thinking long term</a:t>
            </a:r>
          </a:p>
          <a:p>
            <a:r>
              <a:rPr lang="en-US" dirty="0"/>
              <a:t>However it requires deep understanding of multiple technologies</a:t>
            </a:r>
          </a:p>
          <a:p>
            <a:r>
              <a:rPr lang="en-US" dirty="0"/>
              <a:t>Start with Webpack documentation</a:t>
            </a:r>
          </a:p>
          <a:p>
            <a:pPr lvl="1"/>
            <a:r>
              <a:rPr lang="en-US" dirty="0"/>
              <a:t>Evolve gradually</a:t>
            </a:r>
          </a:p>
          <a:p>
            <a:pPr lvl="1"/>
            <a:r>
              <a:rPr lang="en-US" dirty="0"/>
              <a:t>See my own </a:t>
            </a:r>
            <a:r>
              <a:rPr lang="en-US"/>
              <a:t>seed project at </a:t>
            </a:r>
            <a:r>
              <a:rPr lang="en-US">
                <a:hlinkClick r:id="rId2"/>
              </a:rPr>
              <a:t>https://github.com/oricalvo/react-seed</a:t>
            </a:r>
            <a:endParaRPr lang="en-US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1238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create-react-app it very easy to start a new application</a:t>
            </a:r>
          </a:p>
          <a:p>
            <a:r>
              <a:rPr lang="en-US" dirty="0"/>
              <a:t>React application consists of many components</a:t>
            </a:r>
          </a:p>
          <a:p>
            <a:r>
              <a:rPr lang="en-US" dirty="0"/>
              <a:t>A component is just a class</a:t>
            </a:r>
          </a:p>
          <a:p>
            <a:r>
              <a:rPr lang="en-US" dirty="0"/>
              <a:t>JSX is compiled to </a:t>
            </a:r>
            <a:r>
              <a:rPr lang="en-US"/>
              <a:t>plain 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535216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C72-9110-472A-8859-0D66034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DCE2-F02B-4AB1-8E81-C1C3EB0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1483-81E6-4627-B8B4-3592F45C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645DE-83DB-498C-9F32-19894E92A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approaches exist</a:t>
            </a:r>
          </a:p>
          <a:p>
            <a:pPr lvl="1"/>
            <a:r>
              <a:rPr lang="en-US" dirty="0"/>
              <a:t>Add React as a plain &lt;script&gt; tag</a:t>
            </a:r>
          </a:p>
          <a:p>
            <a:pPr lvl="1"/>
            <a:r>
              <a:rPr lang="en-US" dirty="0"/>
              <a:t>Seed project</a:t>
            </a:r>
          </a:p>
          <a:p>
            <a:pPr lvl="1"/>
            <a:r>
              <a:rPr lang="en-US" dirty="0"/>
              <a:t>CLI tools</a:t>
            </a:r>
          </a:p>
          <a:p>
            <a:pPr lvl="2"/>
            <a:r>
              <a:rPr lang="en-US" dirty="0"/>
              <a:t>create-react-app</a:t>
            </a:r>
          </a:p>
          <a:p>
            <a:pPr lvl="2"/>
            <a:r>
              <a:rPr lang="en-US" dirty="0"/>
              <a:t>Next.js</a:t>
            </a:r>
          </a:p>
          <a:p>
            <a:pPr lvl="2"/>
            <a:endParaRPr lang="en-US" dirty="0"/>
          </a:p>
          <a:p>
            <a:r>
              <a:rPr lang="en-US" dirty="0"/>
              <a:t>Lets start with the first option …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5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02B7-296E-4854-8F5F-1F7731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script tag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94A4-5E07-4805-95DF-1D5459E4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E39F-DA4D-4608-9C1C-5BC9E780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0D481-00CA-4FEA-9AFA-8BDF2615B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the easiest way to integrate React into existing app</a:t>
            </a:r>
          </a:p>
          <a:p>
            <a:r>
              <a:rPr lang="en-US" dirty="0">
                <a:solidFill>
                  <a:srgbClr val="FF0000"/>
                </a:solidFill>
              </a:rPr>
              <a:t>yarn add react react-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 the UMD modules to the index.html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3E54-4198-49AF-9B79-2D3A1F182DFC}"/>
              </a:ext>
            </a:extLst>
          </p:cNvPr>
          <p:cNvSpPr/>
          <p:nvPr/>
        </p:nvSpPr>
        <p:spPr>
          <a:xfrm>
            <a:off x="746784" y="4077072"/>
            <a:ext cx="76504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2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37C-F734-4175-9C6A-C4A6FCC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for root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8FD96-F7BB-4472-843E-CE18A48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906D-C270-4E85-9146-93AA9F0F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58610-1424-4D5F-B5D2-D5820A1B08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an HTML element that serves as the container of the root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AB692-FE15-4BF3-A96D-D4EFB7CCFEFF}"/>
              </a:ext>
            </a:extLst>
          </p:cNvPr>
          <p:cNvSpPr/>
          <p:nvPr/>
        </p:nvSpPr>
        <p:spPr>
          <a:xfrm>
            <a:off x="1881036" y="2996952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799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32C8-A8A8-4FCE-961C-47493A9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9267-0167-4308-85BC-869275CD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F8F2-6A79-459F-9C2D-CF52AA9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545A6-CF82-4B4C-8270-06F224B43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plain JavaScript class</a:t>
            </a:r>
          </a:p>
          <a:p>
            <a:r>
              <a:rPr lang="en-US" dirty="0"/>
              <a:t>Usually extends </a:t>
            </a:r>
            <a:r>
              <a:rPr lang="en-US" dirty="0" err="1">
                <a:solidFill>
                  <a:srgbClr val="FF0000"/>
                </a:solidFill>
              </a:rPr>
              <a:t>React.Component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C7816-9370-4DC0-AE3F-B37B81A53A4D}"/>
              </a:ext>
            </a:extLst>
          </p:cNvPr>
          <p:cNvSpPr/>
          <p:nvPr/>
        </p:nvSpPr>
        <p:spPr>
          <a:xfrm>
            <a:off x="2286000" y="3717032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0D812-96F3-4D3D-91F7-B288960B31FA}"/>
              </a:ext>
            </a:extLst>
          </p:cNvPr>
          <p:cNvSpPr/>
          <p:nvPr/>
        </p:nvSpPr>
        <p:spPr>
          <a:xfrm>
            <a:off x="3004743" y="5815366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Will be discussed later</a:t>
            </a:r>
            <a:endParaRPr lang="he-I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690221-CCBA-4E0F-A679-6A2D00E6AB6C}"/>
              </a:ext>
            </a:extLst>
          </p:cNvPr>
          <p:cNvSpPr/>
          <p:nvPr/>
        </p:nvSpPr>
        <p:spPr>
          <a:xfrm>
            <a:off x="6062364" y="5817334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of the element</a:t>
            </a:r>
            <a:endParaRPr lang="he-IL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E2FE6-AB11-411B-B56E-6836DECF41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99177" y="5085184"/>
            <a:ext cx="1232863" cy="730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9AB2B-3BDB-450B-BE9E-177CF76B78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08104" y="5085184"/>
            <a:ext cx="1248694" cy="732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729-EC8C-4C08-80D6-38A6D47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969E-C482-4A2C-BA4D-AF9C2004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5B18-C2BD-43EE-92A2-8E364697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582A5-680A-4383-AC76-46EFCBC81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the magic begins</a:t>
            </a:r>
          </a:p>
          <a:p>
            <a:r>
              <a:rPr lang="en-US" dirty="0"/>
              <a:t>Tell React to render the root component into the container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Take a look at the live DOM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10042-4136-4A75-9F16-A3AD2844909A}"/>
              </a:ext>
            </a:extLst>
          </p:cNvPr>
          <p:cNvSpPr/>
          <p:nvPr/>
        </p:nvSpPr>
        <p:spPr>
          <a:xfrm>
            <a:off x="742314" y="3244334"/>
            <a:ext cx="78940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(App),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1E90-D30F-49AF-8567-20199E2E5D95}"/>
              </a:ext>
            </a:extLst>
          </p:cNvPr>
          <p:cNvSpPr/>
          <p:nvPr/>
        </p:nvSpPr>
        <p:spPr>
          <a:xfrm>
            <a:off x="3186307" y="4987566"/>
            <a:ext cx="3006080" cy="147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&lt;div id="app"&gt;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&lt;h1&gt;Hello React&lt;/h1&gt;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&lt;/div&gt;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&lt;/body&gt;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4939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100-DF5D-4B8E-B23D-4DFFBC86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9CF0F-F272-4B7C-B107-D566AF5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2DF7-0C37-4178-A639-C7940E8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A7802-E256-4E83-87F8-7209CE0688F7}"/>
              </a:ext>
            </a:extLst>
          </p:cNvPr>
          <p:cNvSpPr/>
          <p:nvPr/>
        </p:nvSpPr>
        <p:spPr>
          <a:xfrm>
            <a:off x="2286000" y="1844824"/>
            <a:ext cx="4572000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2433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8841</TotalTime>
  <Words>935</Words>
  <Application>Microsoft Office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Introducing react</vt:lpstr>
      <vt:lpstr>Agenda</vt:lpstr>
      <vt:lpstr>Bit Of History</vt:lpstr>
      <vt:lpstr>Getting Started</vt:lpstr>
      <vt:lpstr>Plain script tag</vt:lpstr>
      <vt:lpstr>Container for root Component</vt:lpstr>
      <vt:lpstr>A Component</vt:lpstr>
      <vt:lpstr>Bootstrapping</vt:lpstr>
      <vt:lpstr>Child Component</vt:lpstr>
      <vt:lpstr>Use the Component</vt:lpstr>
      <vt:lpstr>Data Binding</vt:lpstr>
      <vt:lpstr>JSX</vt:lpstr>
      <vt:lpstr>Babel/Typescript</vt:lpstr>
      <vt:lpstr>Babel</vt:lpstr>
      <vt:lpstr>Babel</vt:lpstr>
      <vt:lpstr>Complete Sample</vt:lpstr>
      <vt:lpstr>Modern Web Development</vt:lpstr>
      <vt:lpstr>Webpack</vt:lpstr>
      <vt:lpstr>create-react-app</vt:lpstr>
      <vt:lpstr>Production Build</vt:lpstr>
      <vt:lpstr>react-scripts@next</vt:lpstr>
      <vt:lpstr>Adding Typescript support</vt:lpstr>
      <vt:lpstr>yarn eject </vt:lpstr>
      <vt:lpstr>Custom Build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655</cp:revision>
  <dcterms:created xsi:type="dcterms:W3CDTF">2011-02-24T19:30:07Z</dcterms:created>
  <dcterms:modified xsi:type="dcterms:W3CDTF">2018-09-30T11:06:46Z</dcterms:modified>
</cp:coreProperties>
</file>