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88"/>
  </p:notesMasterIdLst>
  <p:sldIdLst>
    <p:sldId id="256" r:id="rId2"/>
    <p:sldId id="308" r:id="rId3"/>
    <p:sldId id="323" r:id="rId4"/>
    <p:sldId id="350" r:id="rId5"/>
    <p:sldId id="313" r:id="rId6"/>
    <p:sldId id="396" r:id="rId7"/>
    <p:sldId id="395" r:id="rId8"/>
    <p:sldId id="360" r:id="rId9"/>
    <p:sldId id="319" r:id="rId10"/>
    <p:sldId id="408" r:id="rId11"/>
    <p:sldId id="361" r:id="rId12"/>
    <p:sldId id="397" r:id="rId13"/>
    <p:sldId id="312" r:id="rId14"/>
    <p:sldId id="347" r:id="rId15"/>
    <p:sldId id="351" r:id="rId16"/>
    <p:sldId id="320" r:id="rId17"/>
    <p:sldId id="322" r:id="rId18"/>
    <p:sldId id="328" r:id="rId19"/>
    <p:sldId id="326" r:id="rId20"/>
    <p:sldId id="355" r:id="rId21"/>
    <p:sldId id="324" r:id="rId22"/>
    <p:sldId id="325" r:id="rId23"/>
    <p:sldId id="398" r:id="rId24"/>
    <p:sldId id="327" r:id="rId25"/>
    <p:sldId id="402" r:id="rId26"/>
    <p:sldId id="316" r:id="rId27"/>
    <p:sldId id="356" r:id="rId28"/>
    <p:sldId id="399" r:id="rId29"/>
    <p:sldId id="400" r:id="rId30"/>
    <p:sldId id="330" r:id="rId31"/>
    <p:sldId id="403" r:id="rId32"/>
    <p:sldId id="332" r:id="rId33"/>
    <p:sldId id="335" r:id="rId34"/>
    <p:sldId id="333" r:id="rId35"/>
    <p:sldId id="401" r:id="rId36"/>
    <p:sldId id="334" r:id="rId37"/>
    <p:sldId id="357" r:id="rId38"/>
    <p:sldId id="336" r:id="rId39"/>
    <p:sldId id="352" r:id="rId40"/>
    <p:sldId id="404" r:id="rId41"/>
    <p:sldId id="353" r:id="rId42"/>
    <p:sldId id="405" r:id="rId43"/>
    <p:sldId id="358" r:id="rId44"/>
    <p:sldId id="406" r:id="rId45"/>
    <p:sldId id="337" r:id="rId46"/>
    <p:sldId id="407" r:id="rId47"/>
    <p:sldId id="339" r:id="rId48"/>
    <p:sldId id="340" r:id="rId49"/>
    <p:sldId id="348" r:id="rId50"/>
    <p:sldId id="343" r:id="rId51"/>
    <p:sldId id="344" r:id="rId52"/>
    <p:sldId id="345" r:id="rId53"/>
    <p:sldId id="349" r:id="rId54"/>
    <p:sldId id="359" r:id="rId55"/>
    <p:sldId id="342" r:id="rId56"/>
    <p:sldId id="363" r:id="rId57"/>
    <p:sldId id="364" r:id="rId58"/>
    <p:sldId id="365" r:id="rId59"/>
    <p:sldId id="366" r:id="rId60"/>
    <p:sldId id="367" r:id="rId61"/>
    <p:sldId id="368" r:id="rId62"/>
    <p:sldId id="369" r:id="rId63"/>
    <p:sldId id="370" r:id="rId64"/>
    <p:sldId id="371" r:id="rId65"/>
    <p:sldId id="372" r:id="rId66"/>
    <p:sldId id="373" r:id="rId67"/>
    <p:sldId id="374" r:id="rId68"/>
    <p:sldId id="375" r:id="rId69"/>
    <p:sldId id="376" r:id="rId70"/>
    <p:sldId id="377" r:id="rId71"/>
    <p:sldId id="378" r:id="rId72"/>
    <p:sldId id="379" r:id="rId73"/>
    <p:sldId id="380" r:id="rId74"/>
    <p:sldId id="381" r:id="rId75"/>
    <p:sldId id="383" r:id="rId76"/>
    <p:sldId id="384" r:id="rId77"/>
    <p:sldId id="385" r:id="rId78"/>
    <p:sldId id="386" r:id="rId79"/>
    <p:sldId id="387" r:id="rId80"/>
    <p:sldId id="388" r:id="rId81"/>
    <p:sldId id="389" r:id="rId82"/>
    <p:sldId id="390" r:id="rId83"/>
    <p:sldId id="391" r:id="rId84"/>
    <p:sldId id="392" r:id="rId85"/>
    <p:sldId id="393" r:id="rId86"/>
    <p:sldId id="394" r:id="rId8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FC07C-0485-40B9-BC68-01FB6F3C1F19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9645E-9538-4616-BEC5-B57E55690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74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629873" y="0"/>
            <a:ext cx="1514127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244408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/>
              <a:t>advanced </a:t>
            </a:r>
            <a:r>
              <a:rPr lang="en-US" sz="5400" dirty="0"/>
              <a:t>JavaScript</a:t>
            </a:r>
            <a:endParaRPr 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C8DB8-6EEB-423F-8D74-2A485C66F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Detection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E1FE5C-8D50-4909-9792-6E48C7186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01DD3-F363-406B-ABF5-573D5CF24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7B87D1-0FD1-4FBD-91D0-1DC62282831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solidFill>
                  <a:srgbClr val="FF0000"/>
                </a:solidFill>
              </a:rPr>
              <a:t>typeof</a:t>
            </a:r>
            <a:r>
              <a:rPr lang="en-US" dirty="0"/>
              <a:t> operator allow us to query the runtime</a:t>
            </a:r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9FB1B9-C947-43EB-AF57-8AA544CDD8D9}"/>
              </a:ext>
            </a:extLst>
          </p:cNvPr>
          <p:cNvSpPr/>
          <p:nvPr/>
        </p:nvSpPr>
        <p:spPr>
          <a:xfrm>
            <a:off x="1484992" y="2890391"/>
            <a:ext cx="6408712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if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typeof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6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JSON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==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"undefined"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 {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throw new </a:t>
            </a:r>
            <a:r>
              <a:rPr lang="en-US" sz="16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Error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"Cannot run under platform</a:t>
            </a:r>
          </a:p>
          <a:p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         without JSON support"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1637093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is the Global Scope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Every global variable is a property of a global object named </a:t>
            </a:r>
            <a:r>
              <a:rPr lang="en-US" dirty="0">
                <a:solidFill>
                  <a:srgbClr val="FF0000"/>
                </a:solidFill>
              </a:rPr>
              <a:t>window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Objects in JavaScript are dynamic </a:t>
            </a:r>
            <a:r>
              <a:rPr lang="en-US" dirty="0">
                <a:sym typeface="Wingdings" panose="05000000000000000000" pitchFamily="2" charset="2"/>
              </a:rPr>
              <a:t> Global scope is dynamic 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See next slides about objects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025270" y="2780928"/>
            <a:ext cx="3328155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10;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window.num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//prints 10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window.num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11;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prints 11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119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5363D-F702-4908-B0D4-36EE19CC9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NodeJS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4989DF-E47D-4B31-89FC-78EB9FE34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39BD44-9B1B-417B-A697-325F511DF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BDFA5D-D959-45B5-AC40-3FC21E4929D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Inside NodeJS top level scope variables are not global</a:t>
            </a:r>
          </a:p>
          <a:p>
            <a:pPr lvl="1"/>
            <a:r>
              <a:rPr lang="en-US" dirty="0"/>
              <a:t>Are scoped to the current module</a:t>
            </a:r>
          </a:p>
          <a:p>
            <a:r>
              <a:rPr lang="en-US" dirty="0"/>
              <a:t>Can use the </a:t>
            </a:r>
            <a:r>
              <a:rPr lang="en-US" dirty="0">
                <a:solidFill>
                  <a:srgbClr val="FF0000"/>
                </a:solidFill>
              </a:rPr>
              <a:t>global</a:t>
            </a:r>
            <a:r>
              <a:rPr lang="en-US" dirty="0"/>
              <a:t> variable to create global variable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window</a:t>
            </a:r>
            <a:r>
              <a:rPr lang="en-US" dirty="0"/>
              <a:t> does not exist</a:t>
            </a:r>
          </a:p>
          <a:p>
            <a:pPr lvl="1"/>
            <a:r>
              <a:rPr lang="en-US" dirty="0"/>
              <a:t>Is considered a bad practice</a:t>
            </a:r>
          </a:p>
        </p:txBody>
      </p:sp>
    </p:spTree>
    <p:extLst>
      <p:ext uri="{BB962C8B-B14F-4D97-AF65-F5344CB8AC3E}">
        <p14:creationId xmlns:p14="http://schemas.microsoft.com/office/powerpoint/2010/main" val="2527074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types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JavaScript supports only the following types:</a:t>
            </a:r>
          </a:p>
          <a:p>
            <a:pPr lvl="1"/>
            <a:r>
              <a:rPr lang="en-US" dirty="0"/>
              <a:t>number</a:t>
            </a:r>
          </a:p>
          <a:p>
            <a:pPr lvl="1"/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function</a:t>
            </a:r>
          </a:p>
          <a:p>
            <a:pPr lvl="1"/>
            <a:r>
              <a:rPr lang="en-US" dirty="0"/>
              <a:t>object</a:t>
            </a:r>
          </a:p>
          <a:p>
            <a:pPr lvl="1"/>
            <a:r>
              <a:rPr lang="en-US" dirty="0"/>
              <a:t>undefined</a:t>
            </a:r>
          </a:p>
          <a:p>
            <a:r>
              <a:rPr lang="en-US" dirty="0"/>
              <a:t>Given a variable, you can use the </a:t>
            </a:r>
            <a:r>
              <a:rPr lang="en-US" dirty="0" err="1">
                <a:solidFill>
                  <a:srgbClr val="FF0000"/>
                </a:solidFill>
              </a:rPr>
              <a:t>typeof</a:t>
            </a:r>
            <a:r>
              <a:rPr lang="en-US" dirty="0"/>
              <a:t> operator to read it’s runtime type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70717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types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05408" y="1876185"/>
            <a:ext cx="7999040" cy="3600986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274320" tIns="182880" rIns="182880" bIns="1828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1);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number</a:t>
            </a: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1.2);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number</a:t>
            </a: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abc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string</a:t>
            </a: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abc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[0]);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string</a:t>
            </a: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true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boolean</a:t>
            </a: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 });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function</a:t>
            </a: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{});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</a:t>
            </a:r>
            <a:r>
              <a:rPr kumimoji="0" lang="en-US" sz="1700" b="0" i="0" u="none" strike="noStrike" cap="none" normalizeH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object</a:t>
            </a: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null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object</a:t>
            </a: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Date());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object</a:t>
            </a: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window);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object</a:t>
            </a: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undefined);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undefined</a:t>
            </a: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blabla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undefined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185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vs. Reference type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Same concept as in Java/C#</a:t>
            </a:r>
          </a:p>
          <a:p>
            <a:r>
              <a:rPr lang="en-US" dirty="0"/>
              <a:t>Built-in data types are grouped into</a:t>
            </a:r>
          </a:p>
          <a:p>
            <a:pPr lvl="1"/>
            <a:r>
              <a:rPr lang="en-US" dirty="0"/>
              <a:t>Reference types (object, array and function)</a:t>
            </a:r>
          </a:p>
          <a:p>
            <a:pPr lvl="1"/>
            <a:r>
              <a:rPr lang="en-US" dirty="0"/>
              <a:t>Value types (others …)</a:t>
            </a:r>
          </a:p>
          <a:p>
            <a:r>
              <a:rPr lang="en-US" dirty="0"/>
              <a:t>A reference is implemented as a pointer</a:t>
            </a:r>
          </a:p>
          <a:p>
            <a:pPr lvl="1"/>
            <a:r>
              <a:rPr lang="en-US" dirty="0"/>
              <a:t>Points to an object that resides inside the heap</a:t>
            </a:r>
          </a:p>
          <a:p>
            <a:pPr lvl="1"/>
            <a:r>
              <a:rPr lang="en-US" dirty="0"/>
              <a:t>Many references can point to the same object</a:t>
            </a:r>
          </a:p>
          <a:p>
            <a:r>
              <a:rPr lang="en-US" dirty="0"/>
              <a:t>A value can only be copied</a:t>
            </a:r>
          </a:p>
          <a:p>
            <a:pPr lvl="1"/>
            <a:r>
              <a:rPr lang="en-US" dirty="0"/>
              <a:t>You cannot get the address of a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67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is no distinction between integer and double</a:t>
            </a:r>
          </a:p>
          <a:p>
            <a:r>
              <a:rPr lang="en-US" dirty="0"/>
              <a:t>All type of numbers are represented as 64bit floating point values</a:t>
            </a:r>
          </a:p>
          <a:p>
            <a:pPr lvl="1"/>
            <a:r>
              <a:rPr lang="en-US" dirty="0"/>
              <a:t>10/3 = 3.3333 not 3</a:t>
            </a:r>
          </a:p>
          <a:p>
            <a:r>
              <a:rPr lang="en-US" dirty="0" err="1">
                <a:solidFill>
                  <a:srgbClr val="FF0000"/>
                </a:solidFill>
              </a:rPr>
              <a:t>parseInt</a:t>
            </a:r>
            <a:r>
              <a:rPr lang="en-US" dirty="0"/>
              <a:t> can be used to parse a string into a number. In case of failure </a:t>
            </a:r>
            <a:r>
              <a:rPr lang="en-US" dirty="0" err="1">
                <a:solidFill>
                  <a:srgbClr val="FF0000"/>
                </a:solidFill>
              </a:rPr>
              <a:t>NaN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returned</a:t>
            </a:r>
          </a:p>
          <a:p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653136"/>
            <a:ext cx="6624736" cy="1440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str</a:t>
            </a:r>
            <a:r>
              <a:rPr lang="en-US" dirty="0"/>
              <a:t> = </a:t>
            </a:r>
            <a:r>
              <a:rPr lang="en-US" dirty="0" err="1"/>
              <a:t>document.getElementById</a:t>
            </a:r>
            <a:r>
              <a:rPr lang="en-US" dirty="0"/>
              <a:t>(</a:t>
            </a:r>
            <a:r>
              <a:rPr lang="en-US" dirty="0">
                <a:solidFill>
                  <a:srgbClr val="800000"/>
                </a:solidFill>
              </a:rPr>
              <a:t>"</a:t>
            </a:r>
            <a:r>
              <a:rPr lang="en-US" dirty="0" err="1">
                <a:solidFill>
                  <a:srgbClr val="800000"/>
                </a:solidFill>
              </a:rPr>
              <a:t>firstName</a:t>
            </a:r>
            <a:r>
              <a:rPr lang="en-US" dirty="0">
                <a:solidFill>
                  <a:srgbClr val="800000"/>
                </a:solidFill>
              </a:rPr>
              <a:t>"</a:t>
            </a:r>
            <a:r>
              <a:rPr lang="en-US" dirty="0"/>
              <a:t>).value; </a:t>
            </a:r>
            <a:r>
              <a:rPr lang="en-US" dirty="0">
                <a:solidFill>
                  <a:srgbClr val="0000FF"/>
                </a:solidFill>
              </a:rPr>
              <a:t>if</a:t>
            </a:r>
            <a:r>
              <a:rPr lang="en-US" dirty="0"/>
              <a:t> (</a:t>
            </a:r>
            <a:r>
              <a:rPr lang="en-US" dirty="0" err="1"/>
              <a:t>isNaN</a:t>
            </a:r>
            <a:r>
              <a:rPr lang="en-US" dirty="0"/>
              <a:t>(</a:t>
            </a:r>
            <a:r>
              <a:rPr lang="en-US" dirty="0" err="1"/>
              <a:t>parseInt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))) {</a:t>
            </a:r>
          </a:p>
          <a:p>
            <a:r>
              <a:rPr lang="en-US" dirty="0"/>
              <a:t>     alert(</a:t>
            </a:r>
            <a:r>
              <a:rPr lang="en-US" dirty="0">
                <a:solidFill>
                  <a:srgbClr val="800000"/>
                </a:solidFill>
              </a:rPr>
              <a:t>"Please enter a number"</a:t>
            </a:r>
            <a:r>
              <a:rPr lang="en-US" dirty="0"/>
              <a:t>);</a:t>
            </a:r>
          </a:p>
          <a:p>
            <a:r>
              <a:rPr lang="en-US" dirty="0"/>
              <a:t>} 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734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(1)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String contains any Unicode character</a:t>
            </a:r>
          </a:p>
          <a:p>
            <a:r>
              <a:rPr lang="en-US" dirty="0"/>
              <a:t>No character type </a:t>
            </a:r>
          </a:p>
          <a:p>
            <a:pPr lvl="1"/>
            <a:r>
              <a:rPr lang="en-US" dirty="0" err="1"/>
              <a:t>str</a:t>
            </a:r>
            <a:r>
              <a:rPr lang="en-US" dirty="0"/>
              <a:t>[0] is also a string !!!</a:t>
            </a:r>
          </a:p>
          <a:p>
            <a:r>
              <a:rPr lang="en-US" dirty="0">
                <a:sym typeface="Wingdings" pitchFamily="2" charset="2"/>
              </a:rPr>
              <a:t>String literal can be expressed using “ or ‘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Strings are immutable</a:t>
            </a:r>
          </a:p>
          <a:p>
            <a:pPr lvl="1"/>
            <a:r>
              <a:rPr lang="en-US" dirty="0">
                <a:sym typeface="Wingdings" pitchFamily="2" charset="2"/>
              </a:rPr>
              <a:t>Allows for runtime optimization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47664" y="3861048"/>
            <a:ext cx="2088232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str</a:t>
            </a:r>
            <a:r>
              <a:rPr lang="en-US" dirty="0"/>
              <a:t> = </a:t>
            </a:r>
            <a:r>
              <a:rPr lang="en-US" dirty="0">
                <a:solidFill>
                  <a:srgbClr val="800000"/>
                </a:solidFill>
              </a:rPr>
              <a:t>"ABC"</a:t>
            </a:r>
            <a:r>
              <a:rPr lang="en-US" dirty="0"/>
              <a:t>;</a:t>
            </a:r>
          </a:p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str</a:t>
            </a:r>
            <a:r>
              <a:rPr lang="en-US" dirty="0"/>
              <a:t> = </a:t>
            </a:r>
            <a:r>
              <a:rPr lang="en-US" dirty="0">
                <a:solidFill>
                  <a:srgbClr val="800000"/>
                </a:solidFill>
              </a:rPr>
              <a:t>'ABC'</a:t>
            </a:r>
            <a:r>
              <a:rPr lang="en-US" dirty="0"/>
              <a:t>;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5733256"/>
            <a:ext cx="2088232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nb-NO" dirty="0">
                <a:solidFill>
                  <a:srgbClr val="0000FF"/>
                </a:solidFill>
              </a:rPr>
              <a:t>var</a:t>
            </a:r>
            <a:r>
              <a:rPr lang="nb-NO" dirty="0"/>
              <a:t> str = </a:t>
            </a:r>
            <a:r>
              <a:rPr lang="nb-NO" dirty="0">
                <a:solidFill>
                  <a:srgbClr val="800000"/>
                </a:solidFill>
              </a:rPr>
              <a:t>"ABC"</a:t>
            </a:r>
            <a:r>
              <a:rPr lang="nb-NO" dirty="0"/>
              <a:t>; str[0] = </a:t>
            </a:r>
            <a:r>
              <a:rPr lang="nb-NO" dirty="0">
                <a:solidFill>
                  <a:srgbClr val="800000"/>
                </a:solidFill>
              </a:rPr>
              <a:t>"X"</a:t>
            </a:r>
            <a:r>
              <a:rPr lang="nb-NO" dirty="0"/>
              <a:t>; </a:t>
            </a:r>
          </a:p>
        </p:txBody>
      </p:sp>
      <p:sp>
        <p:nvSpPr>
          <p:cNvPr id="8" name="Notched Right Arrow 7"/>
          <p:cNvSpPr/>
          <p:nvPr/>
        </p:nvSpPr>
        <p:spPr>
          <a:xfrm>
            <a:off x="4355976" y="5853358"/>
            <a:ext cx="72008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Oval Callout 8"/>
          <p:cNvSpPr/>
          <p:nvPr/>
        </p:nvSpPr>
        <p:spPr>
          <a:xfrm>
            <a:off x="5679738" y="5637334"/>
            <a:ext cx="2060614" cy="81600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str</a:t>
            </a:r>
            <a:r>
              <a:rPr lang="en-US" dirty="0"/>
              <a:t> is still </a:t>
            </a:r>
            <a:br>
              <a:rPr lang="en-US" dirty="0"/>
            </a:br>
            <a:r>
              <a:rPr lang="en-US" dirty="0"/>
              <a:t>“ABC”</a:t>
            </a:r>
            <a:endParaRPr lang="he-IL" dirty="0"/>
          </a:p>
        </p:txBody>
      </p:sp>
      <p:sp>
        <p:nvSpPr>
          <p:cNvPr id="10" name="Callout: Bent Line 9">
            <a:extLst>
              <a:ext uri="{FF2B5EF4-FFF2-40B4-BE49-F238E27FC236}">
                <a16:creationId xmlns:a16="http://schemas.microsoft.com/office/drawing/2014/main" id="{32FFFC87-0B8F-4DF0-B094-BA8AF34E8C82}"/>
              </a:ext>
            </a:extLst>
          </p:cNvPr>
          <p:cNvSpPr/>
          <p:nvPr/>
        </p:nvSpPr>
        <p:spPr>
          <a:xfrm>
            <a:off x="7031129" y="2204864"/>
            <a:ext cx="1511080" cy="136815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93461"/>
              <a:gd name="adj6" fmla="val -27957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Throws under strict mode</a:t>
            </a:r>
          </a:p>
        </p:txBody>
      </p:sp>
    </p:spTree>
    <p:extLst>
      <p:ext uri="{BB962C8B-B14F-4D97-AF65-F5344CB8AC3E}">
        <p14:creationId xmlns:p14="http://schemas.microsoft.com/office/powerpoint/2010/main" val="2755268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(2)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Should we use “ or  ‘ when writing string literals?</a:t>
            </a:r>
          </a:p>
          <a:p>
            <a:pPr lvl="1"/>
            <a:r>
              <a:rPr lang="en-US" dirty="0"/>
              <a:t>Probably a matter of style</a:t>
            </a:r>
          </a:p>
          <a:p>
            <a:pPr lvl="1"/>
            <a:r>
              <a:rPr lang="en-US" dirty="0"/>
              <a:t>Programmers with C++\Java\C# background tend to use double quotes</a:t>
            </a:r>
          </a:p>
          <a:p>
            <a:pPr lvl="1"/>
            <a:r>
              <a:rPr lang="en-US" dirty="0"/>
              <a:t>Veteran Web Programmers tend to use single quote</a:t>
            </a:r>
          </a:p>
          <a:p>
            <a:r>
              <a:rPr lang="en-US" dirty="0"/>
              <a:t>You should be aware of the following</a:t>
            </a:r>
          </a:p>
          <a:p>
            <a:pPr lvl="1"/>
            <a:r>
              <a:rPr lang="en-US" dirty="0"/>
              <a:t>JSON requires double quotes</a:t>
            </a:r>
          </a:p>
          <a:p>
            <a:pPr lvl="1"/>
            <a:r>
              <a:rPr lang="en-US" dirty="0"/>
              <a:t>HTML/XML attributes are usually expressed using double quotes</a:t>
            </a:r>
          </a:p>
          <a:p>
            <a:pPr lvl="2"/>
            <a:r>
              <a:rPr lang="en-US" dirty="0"/>
              <a:t>Therefore, when building XML fragments at runtime it is easier to use single quote for the whole string literal </a:t>
            </a:r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96714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Undefined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special data type</a:t>
            </a:r>
          </a:p>
          <a:p>
            <a:r>
              <a:rPr lang="en-US" dirty="0"/>
              <a:t>Has only one value named </a:t>
            </a:r>
            <a:r>
              <a:rPr lang="en-US" dirty="0">
                <a:solidFill>
                  <a:srgbClr val="FF0000"/>
                </a:solidFill>
              </a:rPr>
              <a:t>undefined</a:t>
            </a:r>
          </a:p>
          <a:p>
            <a:r>
              <a:rPr lang="en-US" dirty="0"/>
              <a:t>The value </a:t>
            </a:r>
            <a:r>
              <a:rPr lang="en-US" dirty="0">
                <a:solidFill>
                  <a:srgbClr val="FF0000"/>
                </a:solidFill>
              </a:rPr>
              <a:t>undefined</a:t>
            </a:r>
            <a:r>
              <a:rPr lang="en-US" dirty="0"/>
              <a:t> is important concept in JavaScript</a:t>
            </a:r>
          </a:p>
          <a:p>
            <a:r>
              <a:rPr lang="en-US" dirty="0"/>
              <a:t>You may encounter it during several cases</a:t>
            </a:r>
          </a:p>
          <a:p>
            <a:pPr lvl="1"/>
            <a:r>
              <a:rPr lang="en-US" dirty="0"/>
              <a:t>Uninitialized variable</a:t>
            </a:r>
          </a:p>
          <a:p>
            <a:pPr lvl="1"/>
            <a:r>
              <a:rPr lang="en-US" dirty="0"/>
              <a:t>A function without a return value</a:t>
            </a:r>
          </a:p>
          <a:p>
            <a:pPr lvl="1"/>
            <a:r>
              <a:rPr lang="en-US" dirty="0"/>
              <a:t>A function parameter that was not specified by the caller</a:t>
            </a:r>
          </a:p>
          <a:p>
            <a:pPr lvl="1"/>
            <a:r>
              <a:rPr lang="en-US" dirty="0"/>
              <a:t>A non existent object property</a:t>
            </a:r>
          </a:p>
          <a:p>
            <a:pPr lvl="1"/>
            <a:r>
              <a:rPr lang="en-US" dirty="0"/>
              <a:t>A non initialized array index</a:t>
            </a:r>
          </a:p>
        </p:txBody>
      </p:sp>
    </p:spTree>
    <p:extLst>
      <p:ext uri="{BB962C8B-B14F-4D97-AF65-F5344CB8AC3E}">
        <p14:creationId xmlns:p14="http://schemas.microsoft.com/office/powerpoint/2010/main" val="2639104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 the major differences between popular static languages (C++/C#/Java) and JavaScript</a:t>
            </a:r>
          </a:p>
          <a:p>
            <a:r>
              <a:rPr lang="en-US" dirty="0"/>
              <a:t>Best Practices</a:t>
            </a:r>
          </a:p>
          <a:p>
            <a:r>
              <a:rPr lang="en-US" dirty="0"/>
              <a:t>Pitfalls</a:t>
            </a:r>
          </a:p>
          <a:p>
            <a:r>
              <a:rPr lang="en-US" dirty="0"/>
              <a:t>ECMAScript 6</a:t>
            </a:r>
          </a:p>
          <a:p>
            <a:r>
              <a:rPr lang="en-US" dirty="0"/>
              <a:t>Typescript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JavaScript has both </a:t>
            </a:r>
            <a:r>
              <a:rPr lang="en-US" dirty="0">
                <a:solidFill>
                  <a:srgbClr val="FF0000"/>
                </a:solidFill>
              </a:rPr>
              <a:t>strict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abstract</a:t>
            </a:r>
            <a:r>
              <a:rPr lang="en-US" dirty="0"/>
              <a:t> comparisons</a:t>
            </a:r>
          </a:p>
          <a:p>
            <a:r>
              <a:rPr lang="en-US" dirty="0"/>
              <a:t>A strict comparison is only true if the operands are of the same type</a:t>
            </a:r>
          </a:p>
          <a:p>
            <a:r>
              <a:rPr lang="en-US" dirty="0"/>
              <a:t>Abstract comparison converts the operands to the same type before making the comparison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27584" y="4432853"/>
            <a:ext cx="2942922" cy="877163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console.log(0 ==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false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console.log(2 ==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"2"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console.log(undefined ==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null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 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932040" y="4437112"/>
            <a:ext cx="3088794" cy="877163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console.log(0 ===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false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console.log(2 ===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"2"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console.log(undefined ===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null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 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667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Conversion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Data types are converted automatically as needed during script execution</a:t>
            </a:r>
          </a:p>
          <a:p>
            <a:r>
              <a:rPr lang="en-US" dirty="0"/>
              <a:t>Operator + may convert numeric values to strings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Other operators may convert string values to numeric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3212976"/>
            <a:ext cx="2088232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pt-BR" dirty="0">
                <a:solidFill>
                  <a:srgbClr val="0000FF"/>
                </a:solidFill>
              </a:rPr>
              <a:t>var</a:t>
            </a:r>
            <a:r>
              <a:rPr lang="pt-BR" dirty="0"/>
              <a:t> num = 10; alert(num + </a:t>
            </a:r>
            <a:r>
              <a:rPr lang="pt-BR" dirty="0">
                <a:solidFill>
                  <a:srgbClr val="800000"/>
                </a:solidFill>
              </a:rPr>
              <a:t>"0"</a:t>
            </a:r>
            <a:r>
              <a:rPr lang="pt-BR" dirty="0"/>
              <a:t>);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Notched Right Arrow 7"/>
          <p:cNvSpPr/>
          <p:nvPr/>
        </p:nvSpPr>
        <p:spPr>
          <a:xfrm>
            <a:off x="3491880" y="3356992"/>
            <a:ext cx="72008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Oval Callout 10"/>
          <p:cNvSpPr/>
          <p:nvPr/>
        </p:nvSpPr>
        <p:spPr>
          <a:xfrm>
            <a:off x="4527610" y="3284984"/>
            <a:ext cx="1008112" cy="50405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100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1043608" y="5157192"/>
            <a:ext cx="2088232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pt-BR" dirty="0">
                <a:solidFill>
                  <a:srgbClr val="0000FF"/>
                </a:solidFill>
              </a:rPr>
              <a:t>var</a:t>
            </a:r>
            <a:r>
              <a:rPr lang="pt-BR" dirty="0"/>
              <a:t> num = 10; alert(num * </a:t>
            </a:r>
            <a:r>
              <a:rPr lang="pt-BR" dirty="0">
                <a:solidFill>
                  <a:srgbClr val="800000"/>
                </a:solidFill>
              </a:rPr>
              <a:t>"2"</a:t>
            </a:r>
            <a:r>
              <a:rPr lang="pt-BR" dirty="0"/>
              <a:t>);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3" name="Notched Right Arrow 12"/>
          <p:cNvSpPr/>
          <p:nvPr/>
        </p:nvSpPr>
        <p:spPr>
          <a:xfrm>
            <a:off x="3491880" y="5301208"/>
            <a:ext cx="72008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Oval Callout 13"/>
          <p:cNvSpPr/>
          <p:nvPr/>
        </p:nvSpPr>
        <p:spPr>
          <a:xfrm>
            <a:off x="4527610" y="5229200"/>
            <a:ext cx="1008112" cy="50405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20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58949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Tricks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Some JavaScript programmers use operators + and * to convert data types</a:t>
            </a:r>
          </a:p>
          <a:p>
            <a:r>
              <a:rPr lang="en-US" dirty="0"/>
              <a:t>Convert string to number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number to string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3212976"/>
            <a:ext cx="5616624" cy="12961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str</a:t>
            </a:r>
            <a:r>
              <a:rPr lang="en-US" dirty="0"/>
              <a:t> = </a:t>
            </a:r>
            <a:r>
              <a:rPr lang="en-US" dirty="0" err="1"/>
              <a:t>document.getElementById</a:t>
            </a:r>
            <a:r>
              <a:rPr lang="en-US" dirty="0"/>
              <a:t>(</a:t>
            </a:r>
            <a:r>
              <a:rPr lang="en-US" dirty="0">
                <a:solidFill>
                  <a:srgbClr val="800000"/>
                </a:solidFill>
              </a:rPr>
              <a:t>"</a:t>
            </a:r>
            <a:r>
              <a:rPr lang="en-US" dirty="0" err="1">
                <a:solidFill>
                  <a:srgbClr val="800000"/>
                </a:solidFill>
              </a:rPr>
              <a:t>firstName</a:t>
            </a:r>
            <a:r>
              <a:rPr lang="en-US" dirty="0">
                <a:solidFill>
                  <a:srgbClr val="800000"/>
                </a:solidFill>
              </a:rPr>
              <a:t>"</a:t>
            </a:r>
            <a:r>
              <a:rPr lang="en-US" dirty="0"/>
              <a:t>).value; </a:t>
            </a:r>
            <a:r>
              <a:rPr lang="en-US" dirty="0">
                <a:solidFill>
                  <a:srgbClr val="0000FF"/>
                </a:solidFill>
              </a:rPr>
              <a:t>if</a:t>
            </a:r>
            <a:r>
              <a:rPr lang="en-US" dirty="0"/>
              <a:t> (</a:t>
            </a:r>
            <a:r>
              <a:rPr lang="en-US" dirty="0" err="1"/>
              <a:t>isNaN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 * 1)) {</a:t>
            </a:r>
          </a:p>
          <a:p>
            <a:r>
              <a:rPr lang="en-US" dirty="0"/>
              <a:t>     alert(</a:t>
            </a:r>
            <a:r>
              <a:rPr lang="en-US" dirty="0">
                <a:solidFill>
                  <a:srgbClr val="800000"/>
                </a:solidFill>
              </a:rPr>
              <a:t>"Please enter a number"</a:t>
            </a:r>
            <a:r>
              <a:rPr lang="en-US" dirty="0"/>
              <a:t>);</a:t>
            </a:r>
          </a:p>
          <a:p>
            <a:r>
              <a:rPr lang="en-US" dirty="0"/>
              <a:t>}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3608" y="5229200"/>
            <a:ext cx="5616624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num</a:t>
            </a:r>
            <a:r>
              <a:rPr lang="en-US" dirty="0"/>
              <a:t> = 10;</a:t>
            </a:r>
          </a:p>
          <a:p>
            <a:r>
              <a:rPr lang="en-US" dirty="0"/>
              <a:t>console.log(</a:t>
            </a:r>
            <a:r>
              <a:rPr lang="en-US" dirty="0" err="1"/>
              <a:t>num</a:t>
            </a:r>
            <a:r>
              <a:rPr lang="en-US" dirty="0"/>
              <a:t> + </a:t>
            </a:r>
            <a:r>
              <a:rPr lang="en-US" dirty="0">
                <a:solidFill>
                  <a:srgbClr val="800000"/>
                </a:solidFill>
              </a:rPr>
              <a:t>""</a:t>
            </a:r>
            <a:r>
              <a:rPr lang="en-US" dirty="0"/>
              <a:t>); 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019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3FD49-F1A7-43BF-B3DC-80B35BA4B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Falsy</a:t>
            </a:r>
            <a:r>
              <a:rPr lang="en-US" dirty="0"/>
              <a:t> values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4B083E-C5D9-44C3-9D71-DFEDC5CA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15FA8-3F86-4A29-BB78-FF17E11E1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596C5B-13F0-4F19-8B0A-BE280AC83F9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following values are considered false when being used inside if statement</a:t>
            </a:r>
          </a:p>
          <a:p>
            <a:pPr lvl="1"/>
            <a:r>
              <a:rPr lang="en-US" dirty="0"/>
              <a:t>false</a:t>
            </a:r>
          </a:p>
          <a:p>
            <a:pPr lvl="1"/>
            <a:r>
              <a:rPr lang="en-US" dirty="0"/>
              <a:t>null</a:t>
            </a:r>
          </a:p>
          <a:p>
            <a:pPr lvl="1"/>
            <a:r>
              <a:rPr lang="en-US" dirty="0"/>
              <a:t>undefined</a:t>
            </a:r>
          </a:p>
          <a:p>
            <a:pPr lvl="1"/>
            <a:r>
              <a:rPr lang="en-US" dirty="0"/>
              <a:t>0</a:t>
            </a:r>
          </a:p>
          <a:p>
            <a:pPr lvl="1"/>
            <a:r>
              <a:rPr lang="en-US" dirty="0"/>
              <a:t>“”</a:t>
            </a:r>
          </a:p>
          <a:p>
            <a:pPr lvl="1"/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Others values are considered Truthy</a:t>
            </a:r>
          </a:p>
        </p:txBody>
      </p:sp>
    </p:spTree>
    <p:extLst>
      <p:ext uri="{BB962C8B-B14F-4D97-AF65-F5344CB8AC3E}">
        <p14:creationId xmlns:p14="http://schemas.microsoft.com/office/powerpoint/2010/main" val="2083312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Typically used with Boolean values</a:t>
            </a:r>
          </a:p>
          <a:p>
            <a:pPr lvl="1"/>
            <a:r>
              <a:rPr lang="en-US" dirty="0"/>
              <a:t>In that case, they return a Boolean value</a:t>
            </a:r>
          </a:p>
          <a:p>
            <a:pPr lvl="1"/>
            <a:r>
              <a:rPr lang="en-US" dirty="0"/>
              <a:t>Behavior is consistent with other static programming languages (C++/Java/C#)</a:t>
            </a:r>
          </a:p>
          <a:p>
            <a:r>
              <a:rPr lang="en-US" dirty="0"/>
              <a:t>May be used with non Boolean values</a:t>
            </a:r>
          </a:p>
          <a:p>
            <a:pPr lvl="1"/>
            <a:r>
              <a:rPr lang="en-US" dirty="0"/>
              <a:t>In that case, they return a non-Boolean value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07651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“dog” is considered Truthy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67744" y="2852936"/>
            <a:ext cx="2088232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lnSpcReduction="10000"/>
          </a:bodyPr>
          <a:lstStyle/>
          <a:p>
            <a:r>
              <a:rPr lang="en-US" dirty="0"/>
              <a:t>alert(</a:t>
            </a:r>
            <a:r>
              <a:rPr lang="en-US" dirty="0">
                <a:solidFill>
                  <a:srgbClr val="800000"/>
                </a:solidFill>
              </a:rPr>
              <a:t>"dog"</a:t>
            </a:r>
            <a:r>
              <a:rPr lang="en-US" dirty="0"/>
              <a:t> || </a:t>
            </a:r>
            <a:r>
              <a:rPr lang="en-US" dirty="0">
                <a:solidFill>
                  <a:srgbClr val="800000"/>
                </a:solidFill>
              </a:rPr>
              <a:t>"cat"</a:t>
            </a:r>
            <a:r>
              <a:rPr lang="en-US" dirty="0"/>
              <a:t>)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Notched Right Arrow 6"/>
          <p:cNvSpPr/>
          <p:nvPr/>
        </p:nvSpPr>
        <p:spPr>
          <a:xfrm>
            <a:off x="4716016" y="2852936"/>
            <a:ext cx="72008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Oval Callout 7"/>
          <p:cNvSpPr/>
          <p:nvPr/>
        </p:nvSpPr>
        <p:spPr>
          <a:xfrm>
            <a:off x="5751746" y="2708920"/>
            <a:ext cx="1124510" cy="64807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“dog”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2267744" y="3717032"/>
            <a:ext cx="216024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lnSpcReduction="10000"/>
          </a:bodyPr>
          <a:lstStyle/>
          <a:p>
            <a:r>
              <a:rPr lang="en-US" dirty="0"/>
              <a:t>alert(</a:t>
            </a:r>
            <a:r>
              <a:rPr lang="en-US" dirty="0">
                <a:solidFill>
                  <a:srgbClr val="800000"/>
                </a:solidFill>
              </a:rPr>
              <a:t>"dog"</a:t>
            </a:r>
            <a:r>
              <a:rPr lang="en-US" dirty="0"/>
              <a:t> &amp;&amp; </a:t>
            </a:r>
            <a:r>
              <a:rPr lang="en-US" dirty="0">
                <a:solidFill>
                  <a:srgbClr val="800000"/>
                </a:solidFill>
              </a:rPr>
              <a:t>"cat"</a:t>
            </a:r>
            <a:r>
              <a:rPr lang="en-US" dirty="0"/>
              <a:t>)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" name="Notched Right Arrow 9"/>
          <p:cNvSpPr/>
          <p:nvPr/>
        </p:nvSpPr>
        <p:spPr>
          <a:xfrm>
            <a:off x="4716016" y="3717032"/>
            <a:ext cx="72008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Oval Callout 10"/>
          <p:cNvSpPr/>
          <p:nvPr/>
        </p:nvSpPr>
        <p:spPr>
          <a:xfrm>
            <a:off x="5751746" y="3573016"/>
            <a:ext cx="1124510" cy="64807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“cat”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93949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/>
          </a:bodyPr>
          <a:lstStyle/>
          <a:p>
            <a:r>
              <a:rPr lang="en-US" dirty="0"/>
              <a:t>Array is created using the following syntax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[]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new Array</a:t>
            </a:r>
            <a:endParaRPr lang="en-US" dirty="0"/>
          </a:p>
          <a:p>
            <a:endParaRPr lang="en-US" dirty="0"/>
          </a:p>
          <a:p>
            <a:pPr lvl="1"/>
            <a:endParaRPr lang="he-IL" dirty="0"/>
          </a:p>
        </p:txBody>
      </p:sp>
      <p:grpSp>
        <p:nvGrpSpPr>
          <p:cNvPr id="10" name="Group 9"/>
          <p:cNvGrpSpPr/>
          <p:nvPr/>
        </p:nvGrpSpPr>
        <p:grpSpPr>
          <a:xfrm>
            <a:off x="971600" y="3185928"/>
            <a:ext cx="5688632" cy="1035160"/>
            <a:chOff x="971600" y="3185928"/>
            <a:chExt cx="5688632" cy="1035160"/>
          </a:xfrm>
        </p:grpSpPr>
        <p:sp>
          <p:nvSpPr>
            <p:cNvPr id="6" name="TextBox 5"/>
            <p:cNvSpPr txBox="1"/>
            <p:nvPr/>
          </p:nvSpPr>
          <p:spPr>
            <a:xfrm>
              <a:off x="1043608" y="3501008"/>
              <a:ext cx="5616624" cy="7200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2225" cap="flat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normAutofit/>
            </a:bodyPr>
            <a:lstStyle/>
            <a:p>
              <a:r>
                <a:rPr lang="nn-NO" dirty="0">
                  <a:solidFill>
                    <a:srgbClr val="0000FF"/>
                  </a:solidFill>
                </a:rPr>
                <a:t>var</a:t>
              </a:r>
              <a:r>
                <a:rPr lang="nn-NO" dirty="0"/>
                <a:t> arr = [];</a:t>
              </a:r>
            </a:p>
            <a:p>
              <a:r>
                <a:rPr lang="nn-NO" dirty="0">
                  <a:solidFill>
                    <a:srgbClr val="0000FF"/>
                  </a:solidFill>
                </a:rPr>
                <a:t>var</a:t>
              </a:r>
              <a:r>
                <a:rPr lang="nn-NO" dirty="0"/>
                <a:t> arr = [1,2,3];</a:t>
              </a:r>
            </a:p>
            <a:p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71600" y="3185928"/>
              <a:ext cx="144016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Preferred</a:t>
              </a:r>
              <a:endParaRPr lang="he-IL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72584" y="4581128"/>
            <a:ext cx="5687648" cy="1296144"/>
            <a:chOff x="972584" y="4832002"/>
            <a:chExt cx="5687648" cy="1296144"/>
          </a:xfrm>
        </p:grpSpPr>
        <p:sp>
          <p:nvSpPr>
            <p:cNvPr id="7" name="TextBox 6"/>
            <p:cNvSpPr txBox="1"/>
            <p:nvPr/>
          </p:nvSpPr>
          <p:spPr>
            <a:xfrm>
              <a:off x="1043608" y="5157192"/>
              <a:ext cx="5616624" cy="97095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2225" cap="flat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normAutofit/>
            </a:bodyPr>
            <a:lstStyle/>
            <a:p>
              <a:r>
                <a:rPr lang="nn-NO" dirty="0">
                  <a:solidFill>
                    <a:srgbClr val="0000FF"/>
                  </a:solidFill>
                </a:rPr>
                <a:t>var</a:t>
              </a:r>
              <a:r>
                <a:rPr lang="nn-NO" dirty="0"/>
                <a:t> arr = </a:t>
              </a:r>
              <a:r>
                <a:rPr lang="nn-NO" dirty="0">
                  <a:solidFill>
                    <a:srgbClr val="0000FF"/>
                  </a:solidFill>
                </a:rPr>
                <a:t>new</a:t>
              </a:r>
              <a:r>
                <a:rPr lang="nn-NO" dirty="0"/>
                <a:t> Array();</a:t>
              </a:r>
            </a:p>
            <a:p>
              <a:r>
                <a:rPr lang="nn-NO" dirty="0">
                  <a:solidFill>
                    <a:srgbClr val="0000FF"/>
                  </a:solidFill>
                </a:rPr>
                <a:t>var</a:t>
              </a:r>
              <a:r>
                <a:rPr lang="nn-NO" dirty="0"/>
                <a:t> arr = </a:t>
              </a:r>
              <a:r>
                <a:rPr lang="nn-NO" dirty="0">
                  <a:solidFill>
                    <a:srgbClr val="0000FF"/>
                  </a:solidFill>
                </a:rPr>
                <a:t>new</a:t>
              </a:r>
              <a:r>
                <a:rPr lang="nn-NO" dirty="0"/>
                <a:t> Array(10); </a:t>
              </a:r>
              <a:r>
                <a:rPr lang="nn-NO" sz="1700" dirty="0">
                  <a:solidFill>
                    <a:srgbClr val="008000"/>
                  </a:solidFill>
                  <a:latin typeface="Tw Cen MT" panose="020B0602020104020603" pitchFamily="34" charset="0"/>
                  <a:cs typeface="Consolas" panose="020B0609020204030204" pitchFamily="49" charset="0"/>
                </a:rPr>
                <a:t>// length is 10</a:t>
              </a:r>
            </a:p>
            <a:p>
              <a:r>
                <a:rPr lang="nn-NO" dirty="0">
                  <a:solidFill>
                    <a:srgbClr val="0000FF"/>
                  </a:solidFill>
                </a:rPr>
                <a:t>var</a:t>
              </a:r>
              <a:r>
                <a:rPr lang="nn-NO" dirty="0"/>
                <a:t> arr = </a:t>
              </a:r>
              <a:r>
                <a:rPr lang="nn-NO" dirty="0">
                  <a:solidFill>
                    <a:srgbClr val="0000FF"/>
                  </a:solidFill>
                </a:rPr>
                <a:t>new</a:t>
              </a:r>
              <a:r>
                <a:rPr lang="nn-NO" dirty="0"/>
                <a:t> Array(10, 2); </a:t>
              </a:r>
              <a:r>
                <a:rPr lang="nn-NO" sz="1700" dirty="0">
                  <a:solidFill>
                    <a:srgbClr val="008000"/>
                  </a:solidFill>
                  <a:latin typeface="Tw Cen MT" panose="020B0602020104020603" pitchFamily="34" charset="0"/>
                  <a:cs typeface="Consolas" panose="020B0609020204030204" pitchFamily="49" charset="0"/>
                </a:rPr>
                <a:t>// length is 2</a:t>
              </a:r>
              <a:endParaRPr lang="en-US" sz="1700" dirty="0">
                <a:solidFill>
                  <a:srgbClr val="008000"/>
                </a:solidFill>
                <a:latin typeface="Tw Cen MT" panose="020B0602020104020603" pitchFamily="34" charset="0"/>
                <a:cs typeface="Consolas" panose="020B06090202040302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72584" y="4832002"/>
              <a:ext cx="144016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Less common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1133308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an Array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Straight forward</a:t>
            </a:r>
          </a:p>
          <a:p>
            <a:r>
              <a:rPr lang="en-US" dirty="0"/>
              <a:t>Use a running index and the </a:t>
            </a:r>
            <a:r>
              <a:rPr lang="en-US" dirty="0">
                <a:solidFill>
                  <a:srgbClr val="FF0000"/>
                </a:solidFill>
              </a:rPr>
              <a:t>length</a:t>
            </a:r>
            <a:r>
              <a:rPr lang="en-US" dirty="0"/>
              <a:t> property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27584" y="3245441"/>
            <a:ext cx="3249736" cy="1400383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arr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[1, 2, 3];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for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0;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&lt;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arr.length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++)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arr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[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]);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7" name="Notched Right Arrow 6"/>
          <p:cNvSpPr/>
          <p:nvPr/>
        </p:nvSpPr>
        <p:spPr>
          <a:xfrm>
            <a:off x="4499992" y="3765612"/>
            <a:ext cx="72008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Oval Callout 7"/>
          <p:cNvSpPr/>
          <p:nvPr/>
        </p:nvSpPr>
        <p:spPr>
          <a:xfrm>
            <a:off x="5569259" y="3405572"/>
            <a:ext cx="2060614" cy="108012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/>
              <a:t>2</a:t>
            </a:r>
          </a:p>
          <a:p>
            <a:pPr algn="ctr"/>
            <a:r>
              <a:rPr lang="en-US" dirty="0"/>
              <a:t>3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026180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an Array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8F0EA1-9E6C-49C8-8376-6ACAB90FC380}"/>
              </a:ext>
            </a:extLst>
          </p:cNvPr>
          <p:cNvSpPr/>
          <p:nvPr/>
        </p:nvSpPr>
        <p:spPr>
          <a:xfrm>
            <a:off x="2438400" y="4591656"/>
            <a:ext cx="4572000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7B6A951-B2DE-4276-AF86-2D69CE7EC92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ES5 syntax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ES6 syntax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8FE0FD-8EB0-4976-98CF-88E5BFB6FE6A}"/>
              </a:ext>
            </a:extLst>
          </p:cNvPr>
          <p:cNvSpPr/>
          <p:nvPr/>
        </p:nvSpPr>
        <p:spPr>
          <a:xfrm>
            <a:off x="1736812" y="2420888"/>
            <a:ext cx="5670376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b="1" i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(value, index,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(value, index);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});</a:t>
            </a:r>
            <a:endParaRPr lang="en-US" dirty="0"/>
          </a:p>
        </p:txBody>
      </p:sp>
      <p:sp>
        <p:nvSpPr>
          <p:cNvPr id="9" name="Callout: Bent Line 8">
            <a:extLst>
              <a:ext uri="{FF2B5EF4-FFF2-40B4-BE49-F238E27FC236}">
                <a16:creationId xmlns:a16="http://schemas.microsoft.com/office/drawing/2014/main" id="{B798178D-2BE0-4CF3-90A0-21BE9DA5BF46}"/>
              </a:ext>
            </a:extLst>
          </p:cNvPr>
          <p:cNvSpPr/>
          <p:nvPr/>
        </p:nvSpPr>
        <p:spPr>
          <a:xfrm>
            <a:off x="7407188" y="4164906"/>
            <a:ext cx="1511080" cy="136815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8023"/>
              <a:gd name="adj6" fmla="val -15843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There is no way to stop the loop</a:t>
            </a:r>
          </a:p>
        </p:txBody>
      </p:sp>
    </p:spTree>
    <p:extLst>
      <p:ext uri="{BB962C8B-B14F-4D97-AF65-F5344CB8AC3E}">
        <p14:creationId xmlns:p14="http://schemas.microsoft.com/office/powerpoint/2010/main" val="31145220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D40FE-DFEA-439A-944E-CD229ACE0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syntax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9890E3-0893-4058-AA03-827A86136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2D537-35BE-4296-AA0A-378CD7DEB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E45EC9-817E-4E8A-A235-2F232BBCA37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Should not be used with arrays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4BA3BC-324A-4421-BDE4-B0F349F3115A}"/>
              </a:ext>
            </a:extLst>
          </p:cNvPr>
          <p:cNvSpPr/>
          <p:nvPr/>
        </p:nvSpPr>
        <p:spPr>
          <a:xfrm>
            <a:off x="2672916" y="2370772"/>
            <a:ext cx="3798168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a"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"b"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CFD2BA80-5BE6-4F09-ADA2-1CE16505D6F9}"/>
              </a:ext>
            </a:extLst>
          </p:cNvPr>
          <p:cNvSpPr/>
          <p:nvPr/>
        </p:nvSpPr>
        <p:spPr>
          <a:xfrm>
            <a:off x="6196260" y="4625874"/>
            <a:ext cx="1511080" cy="136815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9740"/>
              <a:gd name="adj6" fmla="val -10325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Prints 0,1,2</a:t>
            </a:r>
          </a:p>
        </p:txBody>
      </p:sp>
    </p:spTree>
    <p:extLst>
      <p:ext uri="{BB962C8B-B14F-4D97-AF65-F5344CB8AC3E}">
        <p14:creationId xmlns:p14="http://schemas.microsoft.com/office/powerpoint/2010/main" val="254410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is dynamic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r>
              <a:rPr lang="en-US" dirty="0"/>
              <a:t>You don’t specify the data type of a variable when you declare it</a:t>
            </a:r>
          </a:p>
          <a:p>
            <a:r>
              <a:rPr lang="en-US" dirty="0"/>
              <a:t>The same variable can point to different data types</a:t>
            </a:r>
          </a:p>
          <a:p>
            <a:r>
              <a:rPr lang="en-US" dirty="0"/>
              <a:t>We use </a:t>
            </a:r>
            <a:r>
              <a:rPr lang="en-US" dirty="0" err="1">
                <a:solidFill>
                  <a:srgbClr val="FF0000"/>
                </a:solidFill>
              </a:rPr>
              <a:t>var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declare a variable</a:t>
            </a:r>
          </a:p>
          <a:p>
            <a:r>
              <a:rPr lang="en-US" dirty="0"/>
              <a:t>A variable has a scope</a:t>
            </a:r>
          </a:p>
          <a:p>
            <a:pPr lvl="1"/>
            <a:r>
              <a:rPr lang="en-US" dirty="0"/>
              <a:t>Global variables should be avoided (like in any other object oriented language)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5443" y="5380417"/>
            <a:ext cx="3744416" cy="7128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answer = 42; answer = </a:t>
            </a:r>
            <a:r>
              <a:rPr lang="en-US" dirty="0">
                <a:solidFill>
                  <a:srgbClr val="800000"/>
                </a:solidFill>
              </a:rPr>
              <a:t>"Meaning of life"</a:t>
            </a:r>
            <a:r>
              <a:rPr lang="en-US" dirty="0"/>
              <a:t>;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438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is dynamic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/>
          </a:bodyPr>
          <a:lstStyle/>
          <a:p>
            <a:r>
              <a:rPr lang="en-US" dirty="0"/>
              <a:t>New elements can be added/deleted at runtime</a:t>
            </a:r>
          </a:p>
          <a:p>
            <a:pPr lvl="1"/>
            <a:r>
              <a:rPr lang="en-US" dirty="0"/>
              <a:t>In contrast to static languages</a:t>
            </a:r>
          </a:p>
          <a:p>
            <a:r>
              <a:rPr lang="en-US" dirty="0"/>
              <a:t>The property </a:t>
            </a:r>
            <a:r>
              <a:rPr lang="en-US" dirty="0">
                <a:solidFill>
                  <a:srgbClr val="FF0000"/>
                </a:solidFill>
              </a:rPr>
              <a:t>length </a:t>
            </a:r>
            <a:r>
              <a:rPr lang="en-US" dirty="0"/>
              <a:t>is automatically being updated</a:t>
            </a:r>
          </a:p>
          <a:p>
            <a:endParaRPr lang="en-US" dirty="0"/>
          </a:p>
          <a:p>
            <a:pPr lvl="1"/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3284984"/>
            <a:ext cx="6048672" cy="28083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lnSpcReduction="10000"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arr</a:t>
            </a:r>
            <a:r>
              <a:rPr lang="en-US" dirty="0"/>
              <a:t> = [];</a:t>
            </a:r>
          </a:p>
          <a:p>
            <a:r>
              <a:rPr lang="en-US" dirty="0" err="1"/>
              <a:t>arr.push</a:t>
            </a:r>
            <a:r>
              <a:rPr lang="en-US" dirty="0"/>
              <a:t>(10); </a:t>
            </a:r>
            <a:r>
              <a:rPr lang="en-US" dirty="0">
                <a:solidFill>
                  <a:srgbClr val="006400"/>
                </a:solidFill>
              </a:rPr>
              <a:t>// add last</a:t>
            </a:r>
            <a:endParaRPr lang="en-US" dirty="0"/>
          </a:p>
          <a:p>
            <a:r>
              <a:rPr lang="en-US" dirty="0" err="1"/>
              <a:t>arr.pop</a:t>
            </a:r>
            <a:r>
              <a:rPr lang="en-US" dirty="0"/>
              <a:t>(); </a:t>
            </a:r>
            <a:r>
              <a:rPr lang="en-US" dirty="0">
                <a:solidFill>
                  <a:srgbClr val="006400"/>
                </a:solidFill>
              </a:rPr>
              <a:t>// remove last</a:t>
            </a:r>
          </a:p>
          <a:p>
            <a:r>
              <a:rPr lang="en-US" dirty="0" err="1"/>
              <a:t>arr.splice</a:t>
            </a:r>
            <a:r>
              <a:rPr lang="en-US" dirty="0"/>
              <a:t>(arr.length-1, 1); </a:t>
            </a:r>
            <a:r>
              <a:rPr lang="en-US" dirty="0">
                <a:solidFill>
                  <a:srgbClr val="006400"/>
                </a:solidFill>
              </a:rPr>
              <a:t>// remove last</a:t>
            </a:r>
            <a:r>
              <a:rPr lang="en-US" dirty="0"/>
              <a:t> </a:t>
            </a:r>
          </a:p>
          <a:p>
            <a:r>
              <a:rPr lang="en-US" dirty="0" err="1"/>
              <a:t>arr</a:t>
            </a:r>
            <a:r>
              <a:rPr lang="en-US" dirty="0"/>
              <a:t>[10] = 10; </a:t>
            </a:r>
            <a:r>
              <a:rPr lang="en-US" dirty="0">
                <a:solidFill>
                  <a:srgbClr val="006400"/>
                </a:solidFill>
              </a:rPr>
              <a:t>// never throws an exception</a:t>
            </a:r>
            <a:r>
              <a:rPr lang="en-US" dirty="0"/>
              <a:t> </a:t>
            </a:r>
            <a:r>
              <a:rPr lang="en-US" dirty="0" err="1"/>
              <a:t>arr.length</a:t>
            </a:r>
            <a:r>
              <a:rPr lang="en-US" dirty="0"/>
              <a:t> = 2; </a:t>
            </a:r>
            <a:r>
              <a:rPr lang="en-US" dirty="0">
                <a:solidFill>
                  <a:srgbClr val="006400"/>
                </a:solidFill>
              </a:rPr>
              <a:t>// resize</a:t>
            </a:r>
            <a:endParaRPr lang="en-US" dirty="0"/>
          </a:p>
          <a:p>
            <a:r>
              <a:rPr lang="en-US" dirty="0" err="1"/>
              <a:t>arr.shift</a:t>
            </a:r>
            <a:r>
              <a:rPr lang="en-US" dirty="0"/>
              <a:t>(); </a:t>
            </a:r>
            <a:r>
              <a:rPr lang="en-US" dirty="0">
                <a:solidFill>
                  <a:srgbClr val="006400"/>
                </a:solidFill>
              </a:rPr>
              <a:t>// remove first</a:t>
            </a:r>
          </a:p>
          <a:p>
            <a:r>
              <a:rPr lang="en-US" dirty="0" err="1"/>
              <a:t>arr.unshift</a:t>
            </a:r>
            <a:r>
              <a:rPr lang="en-US" dirty="0"/>
              <a:t>(111); </a:t>
            </a:r>
            <a:r>
              <a:rPr lang="en-US" dirty="0">
                <a:solidFill>
                  <a:srgbClr val="006400"/>
                </a:solidFill>
              </a:rPr>
              <a:t>// insert first</a:t>
            </a:r>
            <a:r>
              <a:rPr lang="en-US" dirty="0"/>
              <a:t>  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 err="1"/>
              <a:t>arr.concat</a:t>
            </a:r>
            <a:r>
              <a:rPr lang="en-US" dirty="0"/>
              <a:t>([]); </a:t>
            </a:r>
            <a:r>
              <a:rPr lang="en-US" dirty="0">
                <a:solidFill>
                  <a:srgbClr val="006400"/>
                </a:solidFill>
              </a:rPr>
              <a:t>// clones an array</a:t>
            </a:r>
          </a:p>
          <a:p>
            <a:r>
              <a:rPr lang="en-US" dirty="0" err="1"/>
              <a:t>arr.slice</a:t>
            </a:r>
            <a:r>
              <a:rPr lang="en-US" dirty="0"/>
              <a:t>(0, 4); </a:t>
            </a:r>
            <a:r>
              <a:rPr lang="en-US" dirty="0">
                <a:solidFill>
                  <a:srgbClr val="006400"/>
                </a:solidFill>
              </a:rPr>
              <a:t>// returns part of the array</a:t>
            </a:r>
            <a:endParaRPr lang="en-US" dirty="0">
              <a:solidFill>
                <a:srgbClr val="0000FF"/>
              </a:solidFill>
            </a:endParaRPr>
          </a:p>
          <a:p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1134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E170B-2FB1-4C94-B71A-B55FEF219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Extras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E4633B-E0D1-4342-9BE0-E2A3CCC2C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0E757-EAA9-4F8F-A34C-9864BA319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C4EE25-6680-4D7F-B7E4-53E2E223EE5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  <a:p>
            <a:r>
              <a:rPr lang="en-US" dirty="0"/>
              <a:t>reduce</a:t>
            </a:r>
          </a:p>
          <a:p>
            <a:r>
              <a:rPr lang="en-US" dirty="0"/>
              <a:t>filter</a:t>
            </a:r>
          </a:p>
          <a:p>
            <a:r>
              <a:rPr lang="en-US" dirty="0" err="1"/>
              <a:t>forEach</a:t>
            </a:r>
            <a:endParaRPr lang="en-US" dirty="0"/>
          </a:p>
          <a:p>
            <a:r>
              <a:rPr lang="en-US" dirty="0"/>
              <a:t>every</a:t>
            </a:r>
          </a:p>
          <a:p>
            <a:r>
              <a:rPr lang="en-US" dirty="0"/>
              <a:t>some</a:t>
            </a:r>
          </a:p>
          <a:p>
            <a:r>
              <a:rPr lang="en-US" dirty="0" err="1"/>
              <a:t>indexOf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5872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r>
              <a:rPr lang="en-US" dirty="0"/>
              <a:t>A container of keys and values</a:t>
            </a:r>
          </a:p>
          <a:p>
            <a:r>
              <a:rPr lang="en-US" dirty="0"/>
              <a:t>The key must be of type string</a:t>
            </a:r>
          </a:p>
          <a:p>
            <a:r>
              <a:rPr lang="en-US" dirty="0"/>
              <a:t>Has built-in methods</a:t>
            </a:r>
          </a:p>
          <a:p>
            <a:r>
              <a:rPr lang="en-US" dirty="0"/>
              <a:t>Creating empty object is easy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616" y="3932072"/>
            <a:ext cx="2304256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obj</a:t>
            </a:r>
            <a:r>
              <a:rPr lang="en-US" dirty="0"/>
              <a:t> = {};     </a:t>
            </a:r>
          </a:p>
          <a:p>
            <a:r>
              <a:rPr lang="en-US" dirty="0"/>
              <a:t>alert(</a:t>
            </a:r>
            <a:r>
              <a:rPr lang="en-US" dirty="0" err="1">
                <a:solidFill>
                  <a:srgbClr val="0000FF"/>
                </a:solidFill>
              </a:rPr>
              <a:t>typeof</a:t>
            </a:r>
            <a:r>
              <a:rPr lang="en-US" dirty="0"/>
              <a:t> </a:t>
            </a:r>
            <a:r>
              <a:rPr lang="en-US" dirty="0" err="1"/>
              <a:t>obj</a:t>
            </a:r>
            <a:r>
              <a:rPr lang="en-US" dirty="0"/>
              <a:t>);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Notched Right Arrow 6"/>
          <p:cNvSpPr/>
          <p:nvPr/>
        </p:nvSpPr>
        <p:spPr>
          <a:xfrm>
            <a:off x="3897294" y="4104943"/>
            <a:ext cx="72008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Oval Callout 7"/>
          <p:cNvSpPr/>
          <p:nvPr/>
        </p:nvSpPr>
        <p:spPr>
          <a:xfrm>
            <a:off x="4959658" y="3960927"/>
            <a:ext cx="1412542" cy="64807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“object”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1115616" y="5373216"/>
            <a:ext cx="2376264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obj</a:t>
            </a:r>
            <a:r>
              <a:rPr lang="en-US" dirty="0"/>
              <a:t> = </a:t>
            </a:r>
            <a:r>
              <a:rPr lang="en-US" dirty="0">
                <a:solidFill>
                  <a:srgbClr val="0000FF"/>
                </a:solidFill>
              </a:rPr>
              <a:t>new</a:t>
            </a:r>
            <a:r>
              <a:rPr lang="en-US" dirty="0"/>
              <a:t> Object(); alert(</a:t>
            </a:r>
            <a:r>
              <a:rPr lang="en-US" dirty="0" err="1">
                <a:solidFill>
                  <a:srgbClr val="0000FF"/>
                </a:solidFill>
              </a:rPr>
              <a:t>typeof</a:t>
            </a:r>
            <a:r>
              <a:rPr lang="en-US" dirty="0"/>
              <a:t> </a:t>
            </a:r>
            <a:r>
              <a:rPr lang="en-US" dirty="0" err="1"/>
              <a:t>obj</a:t>
            </a:r>
            <a:r>
              <a:rPr lang="en-US" dirty="0"/>
              <a:t>);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" name="Notched Right Arrow 9"/>
          <p:cNvSpPr/>
          <p:nvPr/>
        </p:nvSpPr>
        <p:spPr>
          <a:xfrm>
            <a:off x="3897294" y="5517232"/>
            <a:ext cx="72008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Oval Callout 10"/>
          <p:cNvSpPr/>
          <p:nvPr/>
        </p:nvSpPr>
        <p:spPr>
          <a:xfrm>
            <a:off x="4959658" y="5373216"/>
            <a:ext cx="1412542" cy="64807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“object”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1043608" y="5075892"/>
            <a:ext cx="1440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Less common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3979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an Object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r>
              <a:rPr lang="en-US" dirty="0"/>
              <a:t>An object can be initialized at declaration</a:t>
            </a:r>
          </a:p>
          <a:p>
            <a:r>
              <a:rPr lang="en-US" dirty="0"/>
              <a:t>A.K.A object literal syntax (the basis for JSON)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16968" y="2781912"/>
            <a:ext cx="3942689" cy="15121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da-DK" dirty="0">
                <a:solidFill>
                  <a:srgbClr val="0000FF"/>
                </a:solidFill>
              </a:rPr>
              <a:t>var</a:t>
            </a:r>
            <a:r>
              <a:rPr lang="da-DK" dirty="0"/>
              <a:t> obj = {</a:t>
            </a:r>
          </a:p>
          <a:p>
            <a:r>
              <a:rPr lang="da-DK" dirty="0"/>
              <a:t>     id: 123,</a:t>
            </a:r>
          </a:p>
          <a:p>
            <a:r>
              <a:rPr lang="da-DK" dirty="0"/>
              <a:t>     name: </a:t>
            </a:r>
            <a:r>
              <a:rPr lang="da-DK" dirty="0">
                <a:solidFill>
                  <a:srgbClr val="800000"/>
                </a:solidFill>
              </a:rPr>
              <a:t>"Udi"</a:t>
            </a:r>
            <a:r>
              <a:rPr lang="da-DK" dirty="0"/>
              <a:t>,</a:t>
            </a:r>
          </a:p>
          <a:p>
            <a:r>
              <a:rPr lang="da-DK" dirty="0"/>
              <a:t>     email: </a:t>
            </a:r>
            <a:r>
              <a:rPr lang="da-DK" dirty="0">
                <a:solidFill>
                  <a:srgbClr val="800000"/>
                </a:solidFill>
              </a:rPr>
              <a:t>"udi@gmail.com"</a:t>
            </a:r>
            <a:endParaRPr lang="da-DK" dirty="0"/>
          </a:p>
          <a:p>
            <a:r>
              <a:rPr lang="da-DK" dirty="0"/>
              <a:t>};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969" y="5013176"/>
            <a:ext cx="3942689" cy="15121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da-DK" dirty="0">
                <a:solidFill>
                  <a:srgbClr val="0000FF"/>
                </a:solidFill>
              </a:rPr>
              <a:t>var</a:t>
            </a:r>
            <a:r>
              <a:rPr lang="da-DK" dirty="0"/>
              <a:t> obj = {</a:t>
            </a:r>
          </a:p>
          <a:p>
            <a:r>
              <a:rPr lang="da-DK" dirty="0"/>
              <a:t>     </a:t>
            </a:r>
            <a:r>
              <a:rPr lang="da-DK" dirty="0">
                <a:solidFill>
                  <a:srgbClr val="800000"/>
                </a:solidFill>
              </a:rPr>
              <a:t>"id"</a:t>
            </a:r>
            <a:r>
              <a:rPr lang="da-DK" dirty="0"/>
              <a:t>: 123,</a:t>
            </a:r>
          </a:p>
          <a:p>
            <a:r>
              <a:rPr lang="da-DK" dirty="0"/>
              <a:t>     </a:t>
            </a:r>
            <a:r>
              <a:rPr lang="da-DK" dirty="0">
                <a:solidFill>
                  <a:srgbClr val="800000"/>
                </a:solidFill>
              </a:rPr>
              <a:t>"name"</a:t>
            </a:r>
            <a:r>
              <a:rPr lang="da-DK" dirty="0"/>
              <a:t>: </a:t>
            </a:r>
            <a:r>
              <a:rPr lang="da-DK" dirty="0">
                <a:solidFill>
                  <a:srgbClr val="800000"/>
                </a:solidFill>
              </a:rPr>
              <a:t>"Udi"</a:t>
            </a:r>
            <a:r>
              <a:rPr lang="da-DK" dirty="0"/>
              <a:t>,</a:t>
            </a:r>
          </a:p>
          <a:p>
            <a:r>
              <a:rPr lang="da-DK" dirty="0"/>
              <a:t>     </a:t>
            </a:r>
            <a:r>
              <a:rPr lang="da-DK" dirty="0">
                <a:solidFill>
                  <a:srgbClr val="800000"/>
                </a:solidFill>
              </a:rPr>
              <a:t>"email"</a:t>
            </a:r>
            <a:r>
              <a:rPr lang="da-DK" dirty="0"/>
              <a:t>: </a:t>
            </a:r>
            <a:r>
              <a:rPr lang="da-DK" dirty="0">
                <a:solidFill>
                  <a:srgbClr val="800000"/>
                </a:solidFill>
              </a:rPr>
              <a:t>"udi@gmail.com"</a:t>
            </a:r>
          </a:p>
          <a:p>
            <a:r>
              <a:rPr lang="da-DK" dirty="0"/>
              <a:t>};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1600" y="4715852"/>
            <a:ext cx="1440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Less common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7613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is dynamic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r>
              <a:rPr lang="en-US" dirty="0"/>
              <a:t>Properties can be added/removed after creation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Removing a property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Accessing non existent property yields the value </a:t>
            </a:r>
            <a:r>
              <a:rPr lang="en-US" dirty="0">
                <a:solidFill>
                  <a:srgbClr val="FF0000"/>
                </a:solidFill>
              </a:rPr>
              <a:t>undefined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2204864"/>
            <a:ext cx="4442798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obj</a:t>
            </a:r>
            <a:r>
              <a:rPr lang="en-US" dirty="0"/>
              <a:t> = {};</a:t>
            </a:r>
          </a:p>
          <a:p>
            <a:r>
              <a:rPr lang="en-US" dirty="0"/>
              <a:t>obj.name = </a:t>
            </a:r>
            <a:r>
              <a:rPr lang="en-US" dirty="0">
                <a:solidFill>
                  <a:srgbClr val="800000"/>
                </a:solidFill>
              </a:rPr>
              <a:t>"</a:t>
            </a:r>
            <a:r>
              <a:rPr lang="en-US" dirty="0" err="1">
                <a:solidFill>
                  <a:srgbClr val="800000"/>
                </a:solidFill>
              </a:rPr>
              <a:t>Ori</a:t>
            </a:r>
            <a:r>
              <a:rPr lang="en-US" dirty="0">
                <a:solidFill>
                  <a:srgbClr val="800000"/>
                </a:solidFill>
              </a:rPr>
              <a:t>"</a:t>
            </a:r>
            <a:r>
              <a:rPr lang="en-US" dirty="0"/>
              <a:t>;</a:t>
            </a:r>
          </a:p>
          <a:p>
            <a:r>
              <a:rPr lang="en-US" dirty="0" err="1"/>
              <a:t>obj</a:t>
            </a:r>
            <a:r>
              <a:rPr lang="en-US" dirty="0"/>
              <a:t>[</a:t>
            </a:r>
            <a:r>
              <a:rPr lang="nl-NL">
                <a:solidFill>
                  <a:srgbClr val="800000"/>
                </a:solidFill>
              </a:rPr>
              <a:t>"name"</a:t>
            </a:r>
            <a:r>
              <a:rPr lang="en-US"/>
              <a:t>]</a:t>
            </a:r>
            <a:r>
              <a:rPr lang="en-US" dirty="0"/>
              <a:t> = </a:t>
            </a:r>
            <a:r>
              <a:rPr lang="en-US" dirty="0">
                <a:solidFill>
                  <a:srgbClr val="800000"/>
                </a:solidFill>
              </a:rPr>
              <a:t>"Ori"</a:t>
            </a:r>
            <a:r>
              <a:rPr lang="en-US" dirty="0"/>
              <a:t>;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3298" y="4293096"/>
            <a:ext cx="4442798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nl-NL" dirty="0">
                <a:solidFill>
                  <a:srgbClr val="0000FF"/>
                </a:solidFill>
              </a:rPr>
              <a:t>delete</a:t>
            </a:r>
            <a:r>
              <a:rPr lang="nl-NL" dirty="0"/>
              <a:t> obj[</a:t>
            </a:r>
            <a:r>
              <a:rPr lang="nl-NL" dirty="0">
                <a:solidFill>
                  <a:srgbClr val="800000"/>
                </a:solidFill>
              </a:rPr>
              <a:t>"name"</a:t>
            </a:r>
            <a:r>
              <a:rPr lang="nl-NL" dirty="0"/>
              <a:t>];</a:t>
            </a:r>
          </a:p>
          <a:p>
            <a:r>
              <a:rPr lang="nl-NL" dirty="0">
                <a:solidFill>
                  <a:srgbClr val="0000FF"/>
                </a:solidFill>
              </a:rPr>
              <a:t>delete</a:t>
            </a:r>
            <a:r>
              <a:rPr lang="nl-NL" dirty="0"/>
              <a:t> obj.name; 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6947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DBA71-2B6A-4BB4-A749-7904212F1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62FE00-9230-46D3-8B41-96B138739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3BB4F-D174-47A7-B039-22B9A621B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CE296F-D3DB-41DD-9B58-76F5CCA6A2B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Prefer defining all fields up front</a:t>
            </a:r>
          </a:p>
          <a:p>
            <a:r>
              <a:rPr lang="en-US" dirty="0"/>
              <a:t>Adding new fields on demand increases object size and hurts read operation’s performance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351A31-38CE-4E3D-8221-16B627F65294}"/>
              </a:ext>
            </a:extLst>
          </p:cNvPr>
          <p:cNvSpPr/>
          <p:nvPr/>
        </p:nvSpPr>
        <p:spPr>
          <a:xfrm>
            <a:off x="2803598" y="3368457"/>
            <a:ext cx="3536804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obj_number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obj_number_string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 Calvo"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obj_number_string_boolen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 Calvo"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flag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endParaRPr lang="en-US" sz="1400" dirty="0"/>
          </a:p>
        </p:txBody>
      </p:sp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F34AB1FB-4123-4EAA-947F-EF587918D5EA}"/>
              </a:ext>
            </a:extLst>
          </p:cNvPr>
          <p:cNvSpPr/>
          <p:nvPr/>
        </p:nvSpPr>
        <p:spPr>
          <a:xfrm>
            <a:off x="7089813" y="3419227"/>
            <a:ext cx="1080120" cy="62353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8514"/>
              <a:gd name="adj6" fmla="val -2380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 bytes</a:t>
            </a:r>
          </a:p>
        </p:txBody>
      </p:sp>
      <p:sp>
        <p:nvSpPr>
          <p:cNvPr id="8" name="Callout: Bent Line 7">
            <a:extLst>
              <a:ext uri="{FF2B5EF4-FFF2-40B4-BE49-F238E27FC236}">
                <a16:creationId xmlns:a16="http://schemas.microsoft.com/office/drawing/2014/main" id="{3CE75FC3-6915-4002-84C5-FEB41D52F706}"/>
              </a:ext>
            </a:extLst>
          </p:cNvPr>
          <p:cNvSpPr/>
          <p:nvPr/>
        </p:nvSpPr>
        <p:spPr>
          <a:xfrm>
            <a:off x="7629873" y="4445846"/>
            <a:ext cx="1080120" cy="62353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4705"/>
              <a:gd name="adj6" fmla="val -28863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 bytes</a:t>
            </a:r>
          </a:p>
        </p:txBody>
      </p:sp>
      <p:sp>
        <p:nvSpPr>
          <p:cNvPr id="9" name="Callout: Bent Line 8">
            <a:extLst>
              <a:ext uri="{FF2B5EF4-FFF2-40B4-BE49-F238E27FC236}">
                <a16:creationId xmlns:a16="http://schemas.microsoft.com/office/drawing/2014/main" id="{D318B47E-6B04-45BD-8BD8-69704A48545A}"/>
              </a:ext>
            </a:extLst>
          </p:cNvPr>
          <p:cNvSpPr/>
          <p:nvPr/>
        </p:nvSpPr>
        <p:spPr>
          <a:xfrm>
            <a:off x="7172650" y="5435756"/>
            <a:ext cx="1080120" cy="62353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9941"/>
              <a:gd name="adj6" fmla="val -13800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24 bytes</a:t>
            </a:r>
          </a:p>
        </p:txBody>
      </p:sp>
    </p:spTree>
    <p:extLst>
      <p:ext uri="{BB962C8B-B14F-4D97-AF65-F5344CB8AC3E}">
        <p14:creationId xmlns:p14="http://schemas.microsoft.com/office/powerpoint/2010/main" val="35161998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Content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r>
              <a:rPr lang="en-US" dirty="0"/>
              <a:t>The for…in statement allows you to iterate over all object’s properties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3298" y="2708920"/>
            <a:ext cx="3589551" cy="2880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obj</a:t>
            </a:r>
            <a:r>
              <a:rPr lang="en-US" dirty="0"/>
              <a:t> = {</a:t>
            </a:r>
          </a:p>
          <a:p>
            <a:r>
              <a:rPr lang="en-US" dirty="0"/>
              <a:t>     </a:t>
            </a:r>
            <a:r>
              <a:rPr lang="en-US" dirty="0">
                <a:solidFill>
                  <a:srgbClr val="800000"/>
                </a:solidFill>
              </a:rPr>
              <a:t>"id"</a:t>
            </a:r>
            <a:r>
              <a:rPr lang="en-US" dirty="0"/>
              <a:t>: 123,</a:t>
            </a:r>
          </a:p>
          <a:p>
            <a:r>
              <a:rPr lang="en-US" dirty="0"/>
              <a:t>     </a:t>
            </a:r>
            <a:r>
              <a:rPr lang="en-US" dirty="0">
                <a:solidFill>
                  <a:srgbClr val="800000"/>
                </a:solidFill>
              </a:rPr>
              <a:t>"name"</a:t>
            </a:r>
            <a:r>
              <a:rPr lang="en-US" dirty="0"/>
              <a:t>: </a:t>
            </a:r>
            <a:r>
              <a:rPr lang="en-US" dirty="0">
                <a:solidFill>
                  <a:srgbClr val="800000"/>
                </a:solidFill>
              </a:rPr>
              <a:t>“</a:t>
            </a:r>
            <a:r>
              <a:rPr lang="en-US" dirty="0" err="1">
                <a:solidFill>
                  <a:srgbClr val="800000"/>
                </a:solidFill>
              </a:rPr>
              <a:t>Roni</a:t>
            </a:r>
            <a:r>
              <a:rPr lang="en-US" dirty="0">
                <a:solidFill>
                  <a:srgbClr val="800000"/>
                </a:solidFill>
              </a:rPr>
              <a:t>"</a:t>
            </a:r>
            <a:r>
              <a:rPr lang="en-US" dirty="0"/>
              <a:t>,</a:t>
            </a:r>
          </a:p>
          <a:p>
            <a:r>
              <a:rPr lang="en-US" dirty="0"/>
              <a:t>     </a:t>
            </a:r>
            <a:r>
              <a:rPr lang="en-US" dirty="0">
                <a:solidFill>
                  <a:srgbClr val="800000"/>
                </a:solidFill>
              </a:rPr>
              <a:t>"email"</a:t>
            </a:r>
            <a:r>
              <a:rPr lang="en-US" dirty="0"/>
              <a:t>: </a:t>
            </a:r>
            <a:r>
              <a:rPr lang="en-US" dirty="0">
                <a:solidFill>
                  <a:srgbClr val="800000"/>
                </a:solidFill>
              </a:rPr>
              <a:t>"roni@gmail.com"</a:t>
            </a:r>
            <a:endParaRPr lang="en-US" dirty="0"/>
          </a:p>
          <a:p>
            <a:r>
              <a:rPr lang="en-US" dirty="0"/>
              <a:t>}; 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/>
              <a:t> (</a:t>
            </a:r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key 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/>
              <a:t> </a:t>
            </a:r>
            <a:r>
              <a:rPr lang="en-US" dirty="0" err="1"/>
              <a:t>obj</a:t>
            </a:r>
            <a:r>
              <a:rPr lang="en-US" dirty="0"/>
              <a:t>) {</a:t>
            </a:r>
          </a:p>
          <a:p>
            <a:r>
              <a:rPr lang="en-US" dirty="0"/>
              <a:t>     </a:t>
            </a:r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value = </a:t>
            </a:r>
            <a:r>
              <a:rPr lang="en-US" dirty="0" err="1"/>
              <a:t>obj</a:t>
            </a:r>
            <a:r>
              <a:rPr lang="en-US" dirty="0"/>
              <a:t>[key];</a:t>
            </a:r>
          </a:p>
          <a:p>
            <a:r>
              <a:rPr lang="en-US" dirty="0"/>
              <a:t>     console.log(key + </a:t>
            </a:r>
            <a:r>
              <a:rPr lang="en-US" dirty="0">
                <a:solidFill>
                  <a:srgbClr val="800000"/>
                </a:solidFill>
              </a:rPr>
              <a:t>" = "</a:t>
            </a:r>
            <a:r>
              <a:rPr lang="en-US" dirty="0"/>
              <a:t> + value);</a:t>
            </a:r>
          </a:p>
          <a:p>
            <a:r>
              <a:rPr lang="en-US" dirty="0"/>
              <a:t>}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Notched Right Arrow 7"/>
          <p:cNvSpPr/>
          <p:nvPr/>
        </p:nvSpPr>
        <p:spPr>
          <a:xfrm>
            <a:off x="4716016" y="3794966"/>
            <a:ext cx="72008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5580112" y="3449708"/>
            <a:ext cx="2581439" cy="1014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id = 123</a:t>
            </a:r>
          </a:p>
          <a:p>
            <a:r>
              <a:rPr lang="en-US" dirty="0">
                <a:solidFill>
                  <a:srgbClr val="0000FF"/>
                </a:solidFill>
              </a:rPr>
              <a:t>name = </a:t>
            </a:r>
            <a:r>
              <a:rPr lang="en-US" dirty="0" err="1">
                <a:solidFill>
                  <a:srgbClr val="0000FF"/>
                </a:solidFill>
              </a:rPr>
              <a:t>roni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email = roni@gmail.com</a:t>
            </a:r>
          </a:p>
        </p:txBody>
      </p:sp>
    </p:spTree>
    <p:extLst>
      <p:ext uri="{BB962C8B-B14F-4D97-AF65-F5344CB8AC3E}">
        <p14:creationId xmlns:p14="http://schemas.microsoft.com/office/powerpoint/2010/main" val="6156839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is an Object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You can act on an array is if it was an object (it is !)</a:t>
            </a:r>
          </a:p>
          <a:p>
            <a:r>
              <a:rPr lang="en-US" dirty="0"/>
              <a:t>Not recommended</a:t>
            </a:r>
          </a:p>
          <a:p>
            <a:r>
              <a:rPr lang="en-US" dirty="0"/>
              <a:t>What is the expected output?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91680" y="3387566"/>
            <a:ext cx="3249736" cy="2708434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arr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[1, 2, 3];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arr.name 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"Ori"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for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0;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&lt;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arr.length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++)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arr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[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]);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for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key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arr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arr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[key]);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5837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More than just a method …</a:t>
            </a:r>
          </a:p>
          <a:p>
            <a:pPr lvl="1"/>
            <a:r>
              <a:rPr lang="en-US" dirty="0"/>
              <a:t>The basic for advanced JavaScript techniques</a:t>
            </a:r>
          </a:p>
          <a:p>
            <a:r>
              <a:rPr lang="en-US" dirty="0"/>
              <a:t>Declaring a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a function is also straightforward</a:t>
            </a:r>
          </a:p>
          <a:p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993298" y="3140968"/>
            <a:ext cx="3589551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pt-BR" dirty="0">
                <a:solidFill>
                  <a:srgbClr val="0000FF"/>
                </a:solidFill>
              </a:rPr>
              <a:t>function</a:t>
            </a:r>
            <a:r>
              <a:rPr lang="pt-BR" dirty="0"/>
              <a:t> add(num1, num2) {</a:t>
            </a:r>
          </a:p>
          <a:p>
            <a:r>
              <a:rPr lang="pt-BR" dirty="0"/>
              <a:t>     </a:t>
            </a:r>
            <a:r>
              <a:rPr lang="pt-BR" dirty="0">
                <a:solidFill>
                  <a:srgbClr val="0000FF"/>
                </a:solidFill>
              </a:rPr>
              <a:t>return</a:t>
            </a:r>
            <a:r>
              <a:rPr lang="pt-BR" dirty="0"/>
              <a:t> num1 + num2;</a:t>
            </a:r>
          </a:p>
          <a:p>
            <a:r>
              <a:rPr lang="pt-BR" dirty="0"/>
              <a:t>}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2449" y="4797152"/>
            <a:ext cx="2869471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res = add(num1, num2); 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3368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value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JavaScript only supports “pass by value” mechanism</a:t>
            </a:r>
          </a:p>
          <a:p>
            <a:r>
              <a:rPr lang="en-US" dirty="0"/>
              <a:t>The parameter being sent to a function is copied </a:t>
            </a:r>
          </a:p>
          <a:p>
            <a:pPr lvl="1"/>
            <a:r>
              <a:rPr lang="en-US" dirty="0"/>
              <a:t>Whether it is a reference or a value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59632" y="3356992"/>
            <a:ext cx="5184576" cy="1923604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str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"ABC"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modify(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str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str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"XXX"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str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 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33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/>
          </a:bodyPr>
          <a:lstStyle/>
          <a:p>
            <a:r>
              <a:rPr lang="en-US" dirty="0"/>
              <a:t>Case sensitive</a:t>
            </a:r>
          </a:p>
          <a:p>
            <a:r>
              <a:rPr lang="en-US" dirty="0"/>
              <a:t>$ and _ are valid variable names</a:t>
            </a:r>
          </a:p>
          <a:p>
            <a:pPr lvl="1"/>
            <a:r>
              <a:rPr lang="en-US" dirty="0"/>
              <a:t>And common</a:t>
            </a:r>
          </a:p>
          <a:p>
            <a:r>
              <a:rPr lang="en-US" dirty="0"/>
              <a:t>Cannot use reserved keywords</a:t>
            </a:r>
          </a:p>
          <a:p>
            <a:r>
              <a:rPr lang="en-US" dirty="0"/>
              <a:t>Usually, camel case convention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 you like above code ?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75656" y="4293096"/>
            <a:ext cx="4075603" cy="1400383"/>
          </a:xfrm>
          <a:prstGeom prst="rect">
            <a:avLst/>
          </a:prstGeom>
          <a:solidFill>
            <a:srgbClr val="D3DEEA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$(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res = _.map([1, 2, 3],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num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return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num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* 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});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8437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be printed 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10? </a:t>
            </a:r>
          </a:p>
          <a:p>
            <a:r>
              <a:rPr lang="en-US" dirty="0"/>
              <a:t>11?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876736" y="2996952"/>
            <a:ext cx="3390528" cy="2554545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num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11;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doSomething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num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num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10;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doSomething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();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9830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declare variables 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variable is accessibly inside its surrounding function</a:t>
            </a:r>
          </a:p>
          <a:p>
            <a:r>
              <a:rPr lang="en-US" dirty="0"/>
              <a:t>Even before point of declaration</a:t>
            </a:r>
          </a:p>
          <a:p>
            <a:r>
              <a:rPr lang="en-US" dirty="0"/>
              <a:t>Therefore many JavaScript programmers declare</a:t>
            </a:r>
            <a:r>
              <a:rPr lang="he-IL" dirty="0"/>
              <a:t> </a:t>
            </a:r>
            <a:r>
              <a:rPr lang="en-US" dirty="0"/>
              <a:t> all variables at the beginning of the method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843808" y="4221088"/>
            <a:ext cx="3390528" cy="2185214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num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11;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doSomething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num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num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10;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doSomething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();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8916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JavaScript does not support Overloading</a:t>
            </a:r>
          </a:p>
          <a:p>
            <a:r>
              <a:rPr lang="en-US" dirty="0"/>
              <a:t>Last method wins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3F009B-29B9-4A37-BF97-379B5CE3A6DB}"/>
              </a:ext>
            </a:extLst>
          </p:cNvPr>
          <p:cNvSpPr/>
          <p:nvPr/>
        </p:nvSpPr>
        <p:spPr>
          <a:xfrm>
            <a:off x="2672916" y="3212976"/>
            <a:ext cx="3798168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abc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"123"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5522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You can simulate overloading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87624" y="2636912"/>
            <a:ext cx="3509230" cy="3231654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ERR 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"ERR"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WRN 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"WRN"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MSG 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"MSG"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log(type, message)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(message == undefined)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message = type;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type = MSG;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console.log(type +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 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message);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938762" y="3944962"/>
            <a:ext cx="2628797" cy="615553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log(ERR,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"Internal Error"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log(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"Connecting to server"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 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7426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– The Dark Side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function is an object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3298" y="2204864"/>
            <a:ext cx="5018862" cy="30529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da-DK" dirty="0">
                <a:solidFill>
                  <a:srgbClr val="0000FF"/>
                </a:solidFill>
              </a:rPr>
              <a:t>function</a:t>
            </a:r>
            <a:r>
              <a:rPr lang="da-DK" dirty="0"/>
              <a:t> f() {</a:t>
            </a:r>
          </a:p>
          <a:p>
            <a:r>
              <a:rPr lang="da-DK" dirty="0"/>
              <a:t>     </a:t>
            </a:r>
            <a:r>
              <a:rPr lang="da-DK" dirty="0">
                <a:solidFill>
                  <a:srgbClr val="0000FF"/>
                </a:solidFill>
              </a:rPr>
              <a:t>var</a:t>
            </a:r>
            <a:r>
              <a:rPr lang="da-DK" dirty="0"/>
              <a:t> num = 10;</a:t>
            </a:r>
          </a:p>
          <a:p>
            <a:r>
              <a:rPr lang="da-DK" dirty="0"/>
              <a:t>}</a:t>
            </a:r>
          </a:p>
          <a:p>
            <a:endParaRPr lang="da-DK" dirty="0"/>
          </a:p>
          <a:p>
            <a:r>
              <a:rPr lang="da-DK" dirty="0"/>
              <a:t>f.num = 11;</a:t>
            </a:r>
          </a:p>
          <a:p>
            <a:endParaRPr lang="da-DK" dirty="0"/>
          </a:p>
          <a:p>
            <a:r>
              <a:rPr lang="da-DK" dirty="0"/>
              <a:t>f.hasOwnProperty(”num”)</a:t>
            </a:r>
          </a:p>
          <a:p>
            <a:endParaRPr lang="da-DK" dirty="0">
              <a:solidFill>
                <a:srgbClr val="0000FF"/>
              </a:solidFill>
            </a:endParaRPr>
          </a:p>
          <a:p>
            <a:r>
              <a:rPr lang="da-DK" dirty="0">
                <a:solidFill>
                  <a:srgbClr val="0000FF"/>
                </a:solidFill>
              </a:rPr>
              <a:t>if(</a:t>
            </a:r>
            <a:r>
              <a:rPr lang="da-DK" dirty="0"/>
              <a:t>f==g</a:t>
            </a:r>
            <a:r>
              <a:rPr lang="da-DK" dirty="0">
                <a:solidFill>
                  <a:srgbClr val="0000FF"/>
                </a:solidFill>
              </a:rPr>
              <a:t>) </a:t>
            </a:r>
            <a:r>
              <a:rPr lang="da-DK" dirty="0"/>
              <a:t>{</a:t>
            </a:r>
          </a:p>
          <a:p>
            <a:r>
              <a:rPr lang="da-DK" dirty="0"/>
              <a:t>}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978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– The Dark Side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Has built-in properties and methods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1030257" y="2420888"/>
            <a:ext cx="7318182" cy="21602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function</a:t>
            </a:r>
            <a:r>
              <a:rPr lang="en-US" dirty="0"/>
              <a:t> f(input) {</a:t>
            </a:r>
          </a:p>
          <a:p>
            <a:r>
              <a:rPr lang="en-US" dirty="0"/>
              <a:t>     console.log(f.name); </a:t>
            </a:r>
            <a:r>
              <a:rPr lang="en-US" dirty="0">
                <a:solidFill>
                  <a:srgbClr val="006400"/>
                </a:solidFill>
              </a:rPr>
              <a:t>// the name of the method</a:t>
            </a:r>
            <a:endParaRPr lang="en-US" dirty="0"/>
          </a:p>
          <a:p>
            <a:r>
              <a:rPr lang="en-US" dirty="0"/>
              <a:t>     console.log(</a:t>
            </a:r>
            <a:r>
              <a:rPr lang="en-US" dirty="0" err="1"/>
              <a:t>f.length</a:t>
            </a:r>
            <a:r>
              <a:rPr lang="en-US" dirty="0"/>
              <a:t>); </a:t>
            </a:r>
            <a:r>
              <a:rPr lang="en-US" dirty="0">
                <a:solidFill>
                  <a:srgbClr val="006400"/>
                </a:solidFill>
              </a:rPr>
              <a:t>// number of parameters</a:t>
            </a:r>
            <a:endParaRPr lang="en-US" dirty="0"/>
          </a:p>
          <a:p>
            <a:r>
              <a:rPr lang="en-US" dirty="0"/>
              <a:t>     console.log(</a:t>
            </a:r>
            <a:r>
              <a:rPr lang="en-US" dirty="0" err="1"/>
              <a:t>f.toString</a:t>
            </a:r>
            <a:r>
              <a:rPr lang="en-US" dirty="0"/>
              <a:t>()); </a:t>
            </a:r>
            <a:r>
              <a:rPr lang="en-US" dirty="0">
                <a:solidFill>
                  <a:srgbClr val="006400"/>
                </a:solidFill>
              </a:rPr>
              <a:t>//function source code</a:t>
            </a:r>
            <a:endParaRPr lang="en-US" dirty="0"/>
          </a:p>
          <a:p>
            <a:r>
              <a:rPr lang="en-US" dirty="0"/>
              <a:t>     console.log(</a:t>
            </a:r>
            <a:r>
              <a:rPr lang="en-US" dirty="0" err="1"/>
              <a:t>f.arguments</a:t>
            </a:r>
            <a:r>
              <a:rPr lang="en-US" dirty="0"/>
              <a:t>); </a:t>
            </a:r>
            <a:r>
              <a:rPr lang="en-US" dirty="0">
                <a:solidFill>
                  <a:srgbClr val="006400"/>
                </a:solidFill>
              </a:rPr>
              <a:t>// available only during execution</a:t>
            </a:r>
          </a:p>
          <a:p>
            <a:r>
              <a:rPr lang="en-US" dirty="0"/>
              <a:t>     console.log(f.caller.name); </a:t>
            </a:r>
            <a:r>
              <a:rPr lang="en-US" dirty="0">
                <a:solidFill>
                  <a:srgbClr val="006400"/>
                </a:solidFill>
              </a:rPr>
              <a:t>// available only during execution</a:t>
            </a:r>
            <a:endParaRPr lang="en-US" dirty="0"/>
          </a:p>
          <a:p>
            <a:r>
              <a:rPr lang="en-US" dirty="0"/>
              <a:t>} 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3788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CB412-30DD-4D11-BD27-6EEDE68BD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74AB90-73D0-4F6E-B13D-16C20EC35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2A766-F9D4-4A30-806C-E51B984EE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3A6D79-FEFE-45B8-8AAD-50CCF48F7CD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array like which holds all function’s arguments </a:t>
            </a:r>
          </a:p>
          <a:p>
            <a:r>
              <a:rPr lang="en-US" dirty="0"/>
              <a:t>Does not support all Array functionality</a:t>
            </a:r>
          </a:p>
          <a:p>
            <a:pPr lvl="1"/>
            <a:r>
              <a:rPr lang="en-US" dirty="0"/>
              <a:t>You may use </a:t>
            </a:r>
            <a:r>
              <a:rPr lang="en-US" dirty="0" err="1"/>
              <a:t>Array.from</a:t>
            </a:r>
            <a:r>
              <a:rPr lang="en-US" dirty="0"/>
              <a:t>(arguments)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D2BB6D-2F44-4089-9CE7-086B27758C1D}"/>
              </a:ext>
            </a:extLst>
          </p:cNvPr>
          <p:cNvSpPr/>
          <p:nvPr/>
        </p:nvSpPr>
        <p:spPr>
          <a:xfrm>
            <a:off x="2286000" y="3573016"/>
            <a:ext cx="4572000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arguments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.length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++){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arguments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305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– Indirect Invocation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function can be invoked using special syntax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Although not intuitive, above syntax is quite common</a:t>
            </a:r>
          </a:p>
          <a:p>
            <a:r>
              <a:rPr lang="en-US" dirty="0"/>
              <a:t>Mainly, when doing Object Oriented JavaScript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993298" y="2204864"/>
            <a:ext cx="3362678" cy="19442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function</a:t>
            </a:r>
            <a:r>
              <a:rPr lang="en-US" dirty="0"/>
              <a:t> f(name) {</a:t>
            </a:r>
          </a:p>
          <a:p>
            <a:r>
              <a:rPr lang="en-US" dirty="0"/>
              <a:t>     console.log(</a:t>
            </a:r>
            <a:r>
              <a:rPr lang="en-US" dirty="0">
                <a:solidFill>
                  <a:srgbClr val="800000"/>
                </a:solidFill>
              </a:rPr>
              <a:t>"Hello "</a:t>
            </a:r>
            <a:r>
              <a:rPr lang="en-US" dirty="0"/>
              <a:t> + name);</a:t>
            </a:r>
          </a:p>
          <a:p>
            <a:r>
              <a:rPr lang="en-US" dirty="0"/>
              <a:t> }</a:t>
            </a:r>
          </a:p>
          <a:p>
            <a:endParaRPr lang="en-US" dirty="0"/>
          </a:p>
          <a:p>
            <a:r>
              <a:rPr lang="en-US" dirty="0" err="1"/>
              <a:t>f.call</a:t>
            </a:r>
            <a:r>
              <a:rPr lang="en-US" dirty="0"/>
              <a:t>({}, </a:t>
            </a:r>
            <a:r>
              <a:rPr lang="en-US" dirty="0">
                <a:solidFill>
                  <a:srgbClr val="800000"/>
                </a:solidFill>
              </a:rPr>
              <a:t>"</a:t>
            </a:r>
            <a:r>
              <a:rPr lang="en-US" dirty="0" err="1">
                <a:solidFill>
                  <a:srgbClr val="800000"/>
                </a:solidFill>
              </a:rPr>
              <a:t>Ori</a:t>
            </a:r>
            <a:r>
              <a:rPr lang="en-US" dirty="0">
                <a:solidFill>
                  <a:srgbClr val="800000"/>
                </a:solidFill>
              </a:rPr>
              <a:t>"</a:t>
            </a:r>
            <a:r>
              <a:rPr lang="en-US" dirty="0"/>
              <a:t>);</a:t>
            </a:r>
          </a:p>
          <a:p>
            <a:r>
              <a:rPr lang="en-US" dirty="0" err="1"/>
              <a:t>f.apply</a:t>
            </a:r>
            <a:r>
              <a:rPr lang="en-US" dirty="0"/>
              <a:t>({}, [</a:t>
            </a:r>
            <a:r>
              <a:rPr lang="en-US" dirty="0">
                <a:solidFill>
                  <a:srgbClr val="800000"/>
                </a:solidFill>
              </a:rPr>
              <a:t>"</a:t>
            </a:r>
            <a:r>
              <a:rPr lang="en-US" dirty="0" err="1">
                <a:solidFill>
                  <a:srgbClr val="800000"/>
                </a:solidFill>
              </a:rPr>
              <a:t>Ori</a:t>
            </a:r>
            <a:r>
              <a:rPr lang="en-US" dirty="0">
                <a:solidFill>
                  <a:srgbClr val="800000"/>
                </a:solidFill>
              </a:rPr>
              <a:t>"</a:t>
            </a:r>
            <a:r>
              <a:rPr lang="en-US" dirty="0"/>
              <a:t>]); 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3537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creates a Scope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Function creates a new scope which is isolated from outer scope</a:t>
            </a:r>
          </a:p>
          <a:p>
            <a:r>
              <a:rPr lang="en-US" dirty="0"/>
              <a:t>Outer scope cannot access local variables of a function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993298" y="3645024"/>
            <a:ext cx="4946854" cy="2952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lnSpcReduction="10000"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num</a:t>
            </a:r>
            <a:r>
              <a:rPr lang="en-US" dirty="0"/>
              <a:t> = 20;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function</a:t>
            </a:r>
            <a:r>
              <a:rPr lang="en-US" dirty="0"/>
              <a:t> f() {</a:t>
            </a:r>
          </a:p>
          <a:p>
            <a:r>
              <a:rPr lang="en-US" dirty="0"/>
              <a:t>     </a:t>
            </a:r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num</a:t>
            </a:r>
            <a:r>
              <a:rPr lang="en-US" dirty="0"/>
              <a:t> = 10;</a:t>
            </a:r>
          </a:p>
          <a:p>
            <a:endParaRPr lang="en-US" dirty="0"/>
          </a:p>
          <a:p>
            <a:r>
              <a:rPr lang="en-US" dirty="0"/>
              <a:t>     console.log(</a:t>
            </a:r>
            <a:r>
              <a:rPr lang="en-US" dirty="0" err="1"/>
              <a:t>num</a:t>
            </a:r>
            <a:r>
              <a:rPr lang="en-US" dirty="0"/>
              <a:t>); </a:t>
            </a:r>
            <a:r>
              <a:rPr lang="en-US" dirty="0">
                <a:solidFill>
                  <a:srgbClr val="006400"/>
                </a:solidFill>
              </a:rPr>
              <a:t>// yields 10</a:t>
            </a:r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f();</a:t>
            </a:r>
          </a:p>
          <a:p>
            <a:endParaRPr lang="en-US" dirty="0"/>
          </a:p>
          <a:p>
            <a:r>
              <a:rPr lang="en-US" dirty="0"/>
              <a:t>console.log(</a:t>
            </a:r>
            <a:r>
              <a:rPr lang="en-US" dirty="0" err="1"/>
              <a:t>f.num</a:t>
            </a:r>
            <a:r>
              <a:rPr lang="en-US" dirty="0"/>
              <a:t>); </a:t>
            </a:r>
            <a:r>
              <a:rPr lang="en-US" dirty="0">
                <a:solidFill>
                  <a:srgbClr val="006400"/>
                </a:solidFill>
              </a:rPr>
              <a:t>// yields undefined</a:t>
            </a:r>
            <a:r>
              <a:rPr lang="en-US" dirty="0"/>
              <a:t> 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4074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Inner function may access the local variables of the outer function</a:t>
            </a:r>
          </a:p>
          <a:p>
            <a:pPr lvl="1"/>
            <a:r>
              <a:rPr lang="en-US" dirty="0"/>
              <a:t>Even after outer function completes execution</a:t>
            </a:r>
          </a:p>
          <a:p>
            <a:r>
              <a:rPr lang="en-US" dirty="0"/>
              <a:t>Allows us to simulate state-full function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99592" y="4149080"/>
            <a:ext cx="3250698" cy="2185214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getCounter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num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f()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++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num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Num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is 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num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return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f;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437234" y="4803105"/>
            <a:ext cx="2558008" cy="877163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counter =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getCounter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counter();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counter(); 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452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Variable Declaration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196952"/>
          </a:xfrm>
        </p:spPr>
        <p:txBody>
          <a:bodyPr>
            <a:normAutofit/>
          </a:bodyPr>
          <a:lstStyle/>
          <a:p>
            <a:r>
              <a:rPr lang="en-US" dirty="0"/>
              <a:t>You can write into a variable even when this variable was not declared before</a:t>
            </a:r>
          </a:p>
          <a:p>
            <a:r>
              <a:rPr lang="en-US" dirty="0"/>
              <a:t>Don’t do that !</a:t>
            </a:r>
          </a:p>
          <a:p>
            <a:r>
              <a:rPr lang="en-US" dirty="0"/>
              <a:t>In this case a global variable is created</a:t>
            </a:r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221088"/>
            <a:ext cx="4320480" cy="187220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normAutofit fontScale="92500" lnSpcReduction="1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function</a:t>
            </a:r>
            <a:r>
              <a:rPr lang="en-US" dirty="0"/>
              <a:t> g() {         </a:t>
            </a:r>
          </a:p>
          <a:p>
            <a:r>
              <a:rPr lang="en-US" dirty="0"/>
              <a:t>    global = 12;             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g();</a:t>
            </a:r>
          </a:p>
          <a:p>
            <a:endParaRPr lang="en-US" dirty="0"/>
          </a:p>
          <a:p>
            <a:r>
              <a:rPr lang="en-US" dirty="0"/>
              <a:t>console.log(global);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2112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inside an Object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object can contain functions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Feels like OOP</a:t>
            </a:r>
          </a:p>
          <a:p>
            <a:r>
              <a:rPr lang="en-US" dirty="0"/>
              <a:t>The keyword </a:t>
            </a:r>
            <a:r>
              <a:rPr lang="en-US" dirty="0">
                <a:solidFill>
                  <a:srgbClr val="FF0000"/>
                </a:solidFill>
              </a:rPr>
              <a:t>this</a:t>
            </a:r>
            <a:r>
              <a:rPr lang="en-US" dirty="0"/>
              <a:t> is used for accessing other properties (see next slide)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993298" y="2132856"/>
            <a:ext cx="4946854" cy="20882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obj</a:t>
            </a:r>
            <a:r>
              <a:rPr lang="en-US" dirty="0"/>
              <a:t> = {</a:t>
            </a:r>
          </a:p>
          <a:p>
            <a:r>
              <a:rPr lang="en-US" dirty="0"/>
              <a:t>     dump: </a:t>
            </a:r>
            <a:r>
              <a:rPr lang="en-US" dirty="0">
                <a:solidFill>
                  <a:srgbClr val="0000FF"/>
                </a:solidFill>
              </a:rPr>
              <a:t>function</a:t>
            </a:r>
            <a:r>
              <a:rPr lang="en-US" dirty="0"/>
              <a:t>() {</a:t>
            </a:r>
          </a:p>
          <a:p>
            <a:r>
              <a:rPr lang="en-US" dirty="0"/>
              <a:t>         console.log(</a:t>
            </a:r>
            <a:r>
              <a:rPr lang="en-US" dirty="0">
                <a:solidFill>
                  <a:srgbClr val="800000"/>
                </a:solidFill>
              </a:rPr>
              <a:t>"dumping..."</a:t>
            </a:r>
            <a:r>
              <a:rPr lang="en-US" dirty="0"/>
              <a:t>);</a:t>
            </a:r>
          </a:p>
          <a:p>
            <a:r>
              <a:rPr lang="en-US" dirty="0"/>
              <a:t>     }</a:t>
            </a:r>
          </a:p>
          <a:p>
            <a:r>
              <a:rPr lang="en-US" dirty="0"/>
              <a:t> };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obj.dump</a:t>
            </a:r>
            <a:r>
              <a:rPr lang="en-US" dirty="0"/>
              <a:t>(); 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1405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this keyword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/>
          </a:bodyPr>
          <a:lstStyle/>
          <a:p>
            <a:r>
              <a:rPr lang="en-US" dirty="0"/>
              <a:t>Available only inside a function</a:t>
            </a:r>
          </a:p>
          <a:p>
            <a:r>
              <a:rPr lang="en-US" dirty="0"/>
              <a:t>Points to the object that this function is being invoked 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Global function points to the window/global object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993298" y="3212976"/>
            <a:ext cx="5234886" cy="23762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obj</a:t>
            </a:r>
            <a:r>
              <a:rPr lang="en-US" dirty="0"/>
              <a:t> = {</a:t>
            </a:r>
          </a:p>
          <a:p>
            <a:r>
              <a:rPr lang="en-US" dirty="0"/>
              <a:t>     id: 123,</a:t>
            </a:r>
          </a:p>
          <a:p>
            <a:r>
              <a:rPr lang="en-US" dirty="0"/>
              <a:t>     dump: </a:t>
            </a:r>
            <a:r>
              <a:rPr lang="en-US" dirty="0">
                <a:solidFill>
                  <a:srgbClr val="0000FF"/>
                </a:solidFill>
              </a:rPr>
              <a:t>function</a:t>
            </a:r>
            <a:r>
              <a:rPr lang="en-US" dirty="0"/>
              <a:t>() {</a:t>
            </a:r>
          </a:p>
          <a:p>
            <a:r>
              <a:rPr lang="en-US" dirty="0"/>
              <a:t>         console.log(</a:t>
            </a:r>
            <a:r>
              <a:rPr lang="en-US" dirty="0">
                <a:solidFill>
                  <a:srgbClr val="0000FF"/>
                </a:solidFill>
              </a:rPr>
              <a:t>this</a:t>
            </a:r>
            <a:r>
              <a:rPr lang="en-US" dirty="0"/>
              <a:t>.id);</a:t>
            </a:r>
          </a:p>
          <a:p>
            <a:r>
              <a:rPr lang="en-US" dirty="0"/>
              <a:t>     }</a:t>
            </a:r>
          </a:p>
          <a:p>
            <a:r>
              <a:rPr lang="en-US" dirty="0"/>
              <a:t> };</a:t>
            </a:r>
          </a:p>
          <a:p>
            <a:endParaRPr lang="en-US" dirty="0"/>
          </a:p>
          <a:p>
            <a:r>
              <a:rPr lang="en-US" dirty="0" err="1"/>
              <a:t>obj.dump</a:t>
            </a:r>
            <a:r>
              <a:rPr lang="en-US" dirty="0"/>
              <a:t>();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0751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&amp; Call - Recap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You can control the value of </a:t>
            </a:r>
            <a:r>
              <a:rPr lang="en-US" dirty="0">
                <a:solidFill>
                  <a:srgbClr val="FF0000"/>
                </a:solidFill>
              </a:rPr>
              <a:t>this</a:t>
            </a:r>
            <a:r>
              <a:rPr lang="en-US" dirty="0"/>
              <a:t> using </a:t>
            </a:r>
            <a:r>
              <a:rPr lang="en-US" dirty="0">
                <a:solidFill>
                  <a:srgbClr val="FF0000"/>
                </a:solidFill>
              </a:rPr>
              <a:t>apply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call</a:t>
            </a:r>
            <a:r>
              <a:rPr lang="en-US" dirty="0"/>
              <a:t> methods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3298" y="2708920"/>
            <a:ext cx="5234886" cy="2664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obj</a:t>
            </a:r>
            <a:r>
              <a:rPr lang="en-US" dirty="0"/>
              <a:t> = {</a:t>
            </a:r>
          </a:p>
          <a:p>
            <a:r>
              <a:rPr lang="en-US" dirty="0"/>
              <a:t>     id: 123</a:t>
            </a:r>
          </a:p>
          <a:p>
            <a:r>
              <a:rPr lang="en-US" dirty="0"/>
              <a:t>};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function</a:t>
            </a:r>
            <a:r>
              <a:rPr lang="en-US" dirty="0"/>
              <a:t> dump() {</a:t>
            </a:r>
          </a:p>
          <a:p>
            <a:r>
              <a:rPr lang="en-US" dirty="0"/>
              <a:t>     console.log(</a:t>
            </a:r>
            <a:r>
              <a:rPr lang="en-US" dirty="0">
                <a:solidFill>
                  <a:srgbClr val="0000FF"/>
                </a:solidFill>
              </a:rPr>
              <a:t>this</a:t>
            </a:r>
            <a:r>
              <a:rPr lang="en-US" dirty="0"/>
              <a:t>.id);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dump.call</a:t>
            </a:r>
            <a:r>
              <a:rPr lang="en-US" dirty="0"/>
              <a:t>(</a:t>
            </a:r>
            <a:r>
              <a:rPr lang="en-US" dirty="0" err="1"/>
              <a:t>obj</a:t>
            </a:r>
            <a:r>
              <a:rPr lang="en-US" dirty="0"/>
              <a:t>);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8989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Executing Function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function can be declared without a name</a:t>
            </a:r>
          </a:p>
          <a:p>
            <a:r>
              <a:rPr lang="en-US" dirty="0"/>
              <a:t>Since no name exist no one can invoke it</a:t>
            </a:r>
          </a:p>
          <a:p>
            <a:r>
              <a:rPr lang="en-US" dirty="0"/>
              <a:t>Except the code that declared it</a:t>
            </a:r>
          </a:p>
          <a:p>
            <a:r>
              <a:rPr lang="en-US" dirty="0"/>
              <a:t>A.K.A self executing function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991810" y="4365104"/>
            <a:ext cx="7395126" cy="1656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function</a:t>
            </a:r>
            <a:r>
              <a:rPr lang="en-US" dirty="0"/>
              <a:t> () {</a:t>
            </a:r>
          </a:p>
          <a:p>
            <a:r>
              <a:rPr lang="en-US" dirty="0"/>
              <a:t>     </a:t>
            </a:r>
            <a:r>
              <a:rPr lang="en-US" dirty="0">
                <a:solidFill>
                  <a:srgbClr val="006400"/>
                </a:solidFill>
              </a:rPr>
              <a:t>//  External code has no access to these variables</a:t>
            </a:r>
          </a:p>
          <a:p>
            <a:r>
              <a:rPr lang="en-US" dirty="0"/>
              <a:t>     </a:t>
            </a:r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url</a:t>
            </a:r>
            <a:r>
              <a:rPr lang="en-US" dirty="0"/>
              <a:t> = </a:t>
            </a:r>
            <a:r>
              <a:rPr lang="en-US" dirty="0">
                <a:solidFill>
                  <a:srgbClr val="800000"/>
                </a:solidFill>
              </a:rPr>
              <a:t>"http://www.google.com"</a:t>
            </a:r>
            <a:r>
              <a:rPr lang="en-US" dirty="0"/>
              <a:t>;</a:t>
            </a:r>
          </a:p>
          <a:p>
            <a:r>
              <a:rPr lang="en-US" dirty="0"/>
              <a:t>     </a:t>
            </a:r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productKey</a:t>
            </a:r>
            <a:r>
              <a:rPr lang="en-US" dirty="0"/>
              <a:t> = </a:t>
            </a:r>
            <a:r>
              <a:rPr lang="en-US" dirty="0">
                <a:solidFill>
                  <a:srgbClr val="800000"/>
                </a:solidFill>
              </a:rPr>
              <a:t>"ABC"</a:t>
            </a:r>
            <a:r>
              <a:rPr lang="en-US" dirty="0"/>
              <a:t>;</a:t>
            </a:r>
          </a:p>
          <a:p>
            <a:r>
              <a:rPr lang="en-US" dirty="0"/>
              <a:t>})();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3048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Parameters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Think about the $ sign</a:t>
            </a:r>
          </a:p>
          <a:p>
            <a:r>
              <a:rPr lang="en-US" dirty="0"/>
              <a:t>Usually it points to jQuery global object</a:t>
            </a:r>
          </a:p>
          <a:p>
            <a:r>
              <a:rPr lang="en-US" dirty="0"/>
              <a:t>But how can we ensure that?</a:t>
            </a:r>
          </a:p>
          <a:p>
            <a:pPr lvl="1"/>
            <a:r>
              <a:rPr lang="en-US" dirty="0"/>
              <a:t>There might be a case were additional 3</a:t>
            </a:r>
            <a:r>
              <a:rPr lang="en-US" baseline="30000" dirty="0"/>
              <a:t>rd</a:t>
            </a:r>
            <a:r>
              <a:rPr lang="en-US" dirty="0"/>
              <a:t> party library overrides it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919308" y="4363551"/>
            <a:ext cx="3084740" cy="1661993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($)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$.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ajax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url: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"www.google.com"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type: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"GET"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})(jQuery); 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8210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Arrange your JavaScript code into modules</a:t>
            </a:r>
          </a:p>
          <a:p>
            <a:r>
              <a:rPr lang="en-US" dirty="0"/>
              <a:t>Each module is surrounded with self executing function thus hiding all local variables and functions</a:t>
            </a:r>
          </a:p>
          <a:p>
            <a:r>
              <a:rPr lang="en-US" dirty="0"/>
              <a:t>Peek the ones that should be public (sparsely)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993298" y="3789040"/>
            <a:ext cx="4586814" cy="27363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fontScale="92500" lnSpcReduction="10000"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server = (</a:t>
            </a:r>
            <a:r>
              <a:rPr lang="en-US" dirty="0">
                <a:solidFill>
                  <a:srgbClr val="0000FF"/>
                </a:solidFill>
              </a:rPr>
              <a:t>function</a:t>
            </a:r>
            <a:r>
              <a:rPr lang="en-US" dirty="0"/>
              <a:t> () {</a:t>
            </a:r>
          </a:p>
          <a:p>
            <a:r>
              <a:rPr lang="en-US" dirty="0"/>
              <a:t>     </a:t>
            </a:r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baseUrl</a:t>
            </a:r>
            <a:r>
              <a:rPr lang="en-US" dirty="0"/>
              <a:t> = </a:t>
            </a:r>
            <a:r>
              <a:rPr lang="en-US" dirty="0">
                <a:solidFill>
                  <a:srgbClr val="800000"/>
                </a:solidFill>
              </a:rPr>
              <a:t>"http://www.google.com"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    </a:t>
            </a:r>
            <a:r>
              <a:rPr lang="en-US" dirty="0">
                <a:solidFill>
                  <a:srgbClr val="0000FF"/>
                </a:solidFill>
              </a:rPr>
              <a:t>function</a:t>
            </a:r>
            <a:r>
              <a:rPr lang="en-US" dirty="0"/>
              <a:t> </a:t>
            </a:r>
            <a:r>
              <a:rPr lang="en-US" dirty="0" err="1"/>
              <a:t>httpGet</a:t>
            </a:r>
            <a:r>
              <a:rPr lang="en-US" dirty="0"/>
              <a:t>(</a:t>
            </a:r>
            <a:r>
              <a:rPr lang="en-US" dirty="0" err="1"/>
              <a:t>relativeUrl</a:t>
            </a:r>
            <a:r>
              <a:rPr lang="en-US" dirty="0"/>
              <a:t>) {</a:t>
            </a:r>
          </a:p>
          <a:p>
            <a:r>
              <a:rPr lang="en-US" dirty="0"/>
              <a:t>         $.</a:t>
            </a:r>
            <a:r>
              <a:rPr lang="en-US" dirty="0" err="1"/>
              <a:t>ajax</a:t>
            </a:r>
            <a:r>
              <a:rPr lang="en-US" dirty="0"/>
              <a:t>(…);</a:t>
            </a:r>
          </a:p>
          <a:p>
            <a:r>
              <a:rPr lang="en-US" dirty="0"/>
              <a:t>     }</a:t>
            </a:r>
          </a:p>
          <a:p>
            <a:endParaRPr lang="en-US" dirty="0"/>
          </a:p>
          <a:p>
            <a:r>
              <a:rPr lang="en-US" dirty="0"/>
              <a:t>     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/>
              <a:t> {</a:t>
            </a:r>
          </a:p>
          <a:p>
            <a:r>
              <a:rPr lang="en-US" dirty="0"/>
              <a:t>         </a:t>
            </a:r>
            <a:r>
              <a:rPr lang="en-US" dirty="0" err="1"/>
              <a:t>httpGet</a:t>
            </a:r>
            <a:r>
              <a:rPr lang="en-US" dirty="0"/>
              <a:t>: </a:t>
            </a:r>
            <a:r>
              <a:rPr lang="en-US" dirty="0" err="1"/>
              <a:t>httpGet</a:t>
            </a:r>
            <a:r>
              <a:rPr lang="en-US" dirty="0"/>
              <a:t>,</a:t>
            </a:r>
          </a:p>
          <a:p>
            <a:r>
              <a:rPr lang="en-US" dirty="0"/>
              <a:t>     };</a:t>
            </a:r>
          </a:p>
          <a:p>
            <a:r>
              <a:rPr lang="en-US" dirty="0"/>
              <a:t> })(); 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0138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Module to Class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module is essentially a collection of global methods that manage some global state</a:t>
            </a:r>
          </a:p>
          <a:p>
            <a:r>
              <a:rPr lang="en-US" dirty="0"/>
              <a:t>A module cannot be duplicated</a:t>
            </a:r>
          </a:p>
          <a:p>
            <a:pPr lvl="1"/>
            <a:r>
              <a:rPr lang="en-US" dirty="0"/>
              <a:t>The self executing function can only be invoked once</a:t>
            </a:r>
          </a:p>
          <a:p>
            <a:r>
              <a:rPr lang="en-US" dirty="0"/>
              <a:t>However, if we use regular function we can invoke it multiple times</a:t>
            </a:r>
          </a:p>
          <a:p>
            <a:pPr lvl="1"/>
            <a:r>
              <a:rPr lang="en-US" dirty="0"/>
              <a:t>Each time a new “module” is created</a:t>
            </a:r>
          </a:p>
        </p:txBody>
      </p:sp>
    </p:spTree>
    <p:extLst>
      <p:ext uri="{BB962C8B-B14F-4D97-AF65-F5344CB8AC3E}">
        <p14:creationId xmlns:p14="http://schemas.microsoft.com/office/powerpoint/2010/main" val="32232851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as a Factory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5517232"/>
            <a:ext cx="8153400" cy="648072"/>
          </a:xfrm>
        </p:spPr>
        <p:txBody>
          <a:bodyPr>
            <a:normAutofit/>
          </a:bodyPr>
          <a:lstStyle/>
          <a:p>
            <a:r>
              <a:rPr lang="en-US" dirty="0"/>
              <a:t>Note the naming convention (Pascal casing)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24223" y="2174590"/>
            <a:ext cx="3029355" cy="2585323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Point(x, y)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dump()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console.log(x +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", 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y);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return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dump: dump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689348" y="2728588"/>
            <a:ext cx="2390334" cy="1477328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pt1 = Point(5, 5);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pt2 = Point(10, 10);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pt1.dump();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pt2.dump();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5608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&amp; Cons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69504"/>
            <a:ext cx="8153400" cy="4495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Same syntax (almost) as module definition</a:t>
            </a:r>
          </a:p>
          <a:p>
            <a:r>
              <a:rPr lang="en-US" dirty="0"/>
              <a:t>Encapsulation is supported</a:t>
            </a:r>
          </a:p>
          <a:p>
            <a:r>
              <a:rPr lang="en-US" dirty="0"/>
              <a:t>Hard to support inheritance</a:t>
            </a:r>
          </a:p>
          <a:p>
            <a:pPr lvl="1"/>
            <a:r>
              <a:rPr lang="en-US" dirty="0"/>
              <a:t>State is hidden and cannot be shared with derived class</a:t>
            </a:r>
          </a:p>
          <a:p>
            <a:r>
              <a:rPr lang="en-US" dirty="0"/>
              <a:t>No use of keyword </a:t>
            </a:r>
            <a:r>
              <a:rPr lang="en-US" dirty="0">
                <a:solidFill>
                  <a:srgbClr val="FF0000"/>
                </a:solidFill>
              </a:rPr>
              <a:t>new</a:t>
            </a:r>
            <a:r>
              <a:rPr lang="en-US" dirty="0"/>
              <a:t> when instantiating objects</a:t>
            </a:r>
          </a:p>
          <a:p>
            <a:r>
              <a:rPr lang="en-US" b="1" dirty="0"/>
              <a:t>Every time </a:t>
            </a:r>
            <a:r>
              <a:rPr lang="en-US" b="1" dirty="0">
                <a:solidFill>
                  <a:srgbClr val="FF0000"/>
                </a:solidFill>
              </a:rPr>
              <a:t>Point</a:t>
            </a:r>
            <a:r>
              <a:rPr lang="en-US" b="1" dirty="0"/>
              <a:t> is invoked a new </a:t>
            </a:r>
            <a:r>
              <a:rPr lang="en-US" b="1" dirty="0">
                <a:solidFill>
                  <a:srgbClr val="FF0000"/>
                </a:solidFill>
              </a:rPr>
              <a:t>dump</a:t>
            </a:r>
            <a:r>
              <a:rPr lang="en-US" b="1" dirty="0"/>
              <a:t> function is created</a:t>
            </a:r>
          </a:p>
          <a:p>
            <a:pPr lvl="1"/>
            <a:r>
              <a:rPr lang="en-US" dirty="0"/>
              <a:t>May have performance and memory impact</a:t>
            </a:r>
          </a:p>
          <a:p>
            <a:pPr lvl="1"/>
            <a:r>
              <a:rPr lang="en-US" dirty="0"/>
              <a:t>Can a method be defined once and shared between different objects?</a:t>
            </a:r>
          </a:p>
        </p:txBody>
      </p:sp>
    </p:spTree>
    <p:extLst>
      <p:ext uri="{BB962C8B-B14F-4D97-AF65-F5344CB8AC3E}">
        <p14:creationId xmlns:p14="http://schemas.microsoft.com/office/powerpoint/2010/main" val="24988569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as Constructor</a:t>
            </a: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5" name="מציין מיקום תוכן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JavaScript function can serve as a constructor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During function invocation </a:t>
            </a:r>
            <a:r>
              <a:rPr lang="en-US" dirty="0">
                <a:solidFill>
                  <a:srgbClr val="FF0000"/>
                </a:solidFill>
              </a:rPr>
              <a:t>this</a:t>
            </a:r>
            <a:r>
              <a:rPr lang="en-US" dirty="0"/>
              <a:t> points to the newly created object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43608" y="2204864"/>
            <a:ext cx="2880320" cy="1477328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F()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f1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F();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f2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F();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039677" y="4798041"/>
            <a:ext cx="4396419" cy="1754326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Point(x, y)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.x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y;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pt1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Point(5, 5);</a:t>
            </a:r>
          </a:p>
        </p:txBody>
      </p:sp>
    </p:spTree>
    <p:extLst>
      <p:ext uri="{BB962C8B-B14F-4D97-AF65-F5344CB8AC3E}">
        <p14:creationId xmlns:p14="http://schemas.microsoft.com/office/powerpoint/2010/main" val="1786614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180A7-1A1A-472B-B7C0-DEB0AEA52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 Mode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4F7993-BA7F-40F1-95DC-FD1564142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8EA2D6-F90D-4E88-9D9E-DFF4E757F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6D5187-63AF-475B-AAE7-ACCC0F8F94FB}"/>
              </a:ext>
            </a:extLst>
          </p:cNvPr>
          <p:cNvSpPr/>
          <p:nvPr/>
        </p:nvSpPr>
        <p:spPr>
          <a:xfrm>
            <a:off x="3186308" y="1916832"/>
            <a:ext cx="3006080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"use strict"</a:t>
            </a:r>
            <a:b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x 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endParaRPr lang="en-US" dirty="0"/>
          </a:p>
        </p:txBody>
      </p:sp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2A369A76-B2A8-4E9D-A54C-709E92BCBC18}"/>
              </a:ext>
            </a:extLst>
          </p:cNvPr>
          <p:cNvSpPr/>
          <p:nvPr/>
        </p:nvSpPr>
        <p:spPr>
          <a:xfrm>
            <a:off x="6196260" y="4625874"/>
            <a:ext cx="1511080" cy="136815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11440"/>
              <a:gd name="adj6" fmla="val -12446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 is thrown</a:t>
            </a:r>
          </a:p>
        </p:txBody>
      </p:sp>
    </p:spTree>
    <p:extLst>
      <p:ext uri="{BB962C8B-B14F-4D97-AF65-F5344CB8AC3E}">
        <p14:creationId xmlns:p14="http://schemas.microsoft.com/office/powerpoint/2010/main" val="37157984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as Constructor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new</a:t>
            </a:r>
            <a:r>
              <a:rPr lang="en-US" dirty="0"/>
              <a:t> keyword can be understood as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Does it mean that </a:t>
            </a:r>
            <a:r>
              <a:rPr lang="en-US" dirty="0">
                <a:solidFill>
                  <a:srgbClr val="FF0000"/>
                </a:solidFill>
              </a:rPr>
              <a:t>new</a:t>
            </a:r>
            <a:r>
              <a:rPr lang="en-US" dirty="0"/>
              <a:t> is just a syntactic sugar?</a:t>
            </a:r>
          </a:p>
          <a:p>
            <a:pPr lvl="1"/>
            <a:r>
              <a:rPr lang="en-US" dirty="0"/>
              <a:t>No, look at next slide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43608" y="2211829"/>
            <a:ext cx="4248472" cy="2585323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Point(x, y)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.x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y;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pt1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Point(5, 5);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pt1 = {};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Point.call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(pt1, 5, 5);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4046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Behind the scenes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 object created by a constructor is “linked” back to the constructor’s prototype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Once created, an object is bound to its prototype for its whole lifetime</a:t>
            </a:r>
          </a:p>
          <a:p>
            <a:r>
              <a:rPr lang="en-US" dirty="0"/>
              <a:t>Some browsers support the </a:t>
            </a:r>
            <a:r>
              <a:rPr lang="en-US" dirty="0">
                <a:solidFill>
                  <a:srgbClr val="FF0000"/>
                </a:solidFill>
              </a:rPr>
              <a:t>__proto__</a:t>
            </a:r>
            <a:r>
              <a:rPr lang="en-US" dirty="0"/>
              <a:t> reference</a:t>
            </a:r>
          </a:p>
          <a:p>
            <a:pPr lvl="1"/>
            <a:r>
              <a:rPr lang="en-US" dirty="0"/>
              <a:t>Chrome, Firefox, IE11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43608" y="2815768"/>
            <a:ext cx="3248133" cy="1477328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pt1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Point(5, 5);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pt1 = {};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pt1.__proto__ =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Point.prototype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Point.call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5, 5);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7654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Every object is linked to its prototype</a:t>
            </a:r>
          </a:p>
          <a:p>
            <a:r>
              <a:rPr lang="en-US" dirty="0"/>
              <a:t>An object “inherits” all the fields and methods specified by the prototype</a:t>
            </a:r>
          </a:p>
          <a:p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55576" y="3314015"/>
            <a:ext cx="3816424" cy="3139321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Point(x, y)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.x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y;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Point.prototype.dump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.x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", 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Point(5, 10);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pt.dump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();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7" name="Notched Right Arrow 6"/>
          <p:cNvSpPr/>
          <p:nvPr/>
        </p:nvSpPr>
        <p:spPr>
          <a:xfrm>
            <a:off x="4847122" y="4598169"/>
            <a:ext cx="72008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  <p:sp>
        <p:nvSpPr>
          <p:cNvPr id="8" name="Oval Callout 7"/>
          <p:cNvSpPr/>
          <p:nvPr/>
        </p:nvSpPr>
        <p:spPr>
          <a:xfrm>
            <a:off x="5882851" y="4310137"/>
            <a:ext cx="1887994" cy="93610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5, 10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185615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(more ..)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accessing an object’s member the browser first looks at the object itself</a:t>
            </a:r>
          </a:p>
          <a:p>
            <a:r>
              <a:rPr lang="en-US" dirty="0"/>
              <a:t>If not found, the prototype is considered</a:t>
            </a:r>
          </a:p>
          <a:p>
            <a:pPr lvl="1"/>
            <a:r>
              <a:rPr lang="en-US" dirty="0"/>
              <a:t>Continues in a recursive manner</a:t>
            </a:r>
          </a:p>
          <a:p>
            <a:pPr lvl="1"/>
            <a:r>
              <a:rPr lang="en-US" dirty="0"/>
              <a:t>Stops when </a:t>
            </a:r>
            <a:r>
              <a:rPr lang="en-US" dirty="0" err="1"/>
              <a:t>Object.prototype</a:t>
            </a:r>
            <a:r>
              <a:rPr lang="en-US" dirty="0"/>
              <a:t> is reached</a:t>
            </a:r>
          </a:p>
          <a:p>
            <a:r>
              <a:rPr lang="en-US" dirty="0"/>
              <a:t>The prototype is being used only for read operations</a:t>
            </a:r>
          </a:p>
          <a:p>
            <a:r>
              <a:rPr lang="en-US" dirty="0"/>
              <a:t>Write operations effect the object itself and not its prototype</a:t>
            </a:r>
          </a:p>
        </p:txBody>
      </p:sp>
    </p:spTree>
    <p:extLst>
      <p:ext uri="{BB962C8B-B14F-4D97-AF65-F5344CB8AC3E}">
        <p14:creationId xmlns:p14="http://schemas.microsoft.com/office/powerpoint/2010/main" val="35816008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Chaining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Constructor’s prototype is empty by default and is linked to </a:t>
            </a:r>
            <a:r>
              <a:rPr lang="en-US" dirty="0" err="1">
                <a:solidFill>
                  <a:srgbClr val="FF0000"/>
                </a:solidFill>
              </a:rPr>
              <a:t>Object.prototype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That means that custom object inherits all methods from </a:t>
            </a:r>
            <a:r>
              <a:rPr lang="en-US" dirty="0" err="1"/>
              <a:t>Object.prototype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15616" y="3645024"/>
            <a:ext cx="5976664" cy="1754326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Point(5,10);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pt.dump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pt.toString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pt.hasOwnProperty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"x"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9780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Methods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Every built-in type has its own prototype</a:t>
            </a:r>
          </a:p>
          <a:p>
            <a:pPr lvl="1"/>
            <a:r>
              <a:rPr lang="en-US" dirty="0"/>
              <a:t>For example, </a:t>
            </a:r>
            <a:r>
              <a:rPr lang="en-US" dirty="0" err="1">
                <a:solidFill>
                  <a:srgbClr val="FF0000"/>
                </a:solidFill>
              </a:rPr>
              <a:t>Function.prototype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We can “extend” built-in data types by manipulating their prototype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 is that considered a bad practice?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43608" y="3501008"/>
            <a:ext cx="5314019" cy="1754326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String.prototype.format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(arg1, arg2, arg3) 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	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str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"Hello {0}"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str.format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"World"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4704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constructor and prototype we can simulate a class</a:t>
            </a:r>
          </a:p>
          <a:p>
            <a:r>
              <a:rPr lang="en-US" dirty="0"/>
              <a:t>Methods go into the </a:t>
            </a:r>
            <a:r>
              <a:rPr lang="en-US" dirty="0">
                <a:solidFill>
                  <a:srgbClr val="FF0000"/>
                </a:solidFill>
              </a:rPr>
              <a:t>prototype</a:t>
            </a:r>
          </a:p>
          <a:p>
            <a:r>
              <a:rPr lang="en-US" dirty="0"/>
              <a:t>Fields go into the </a:t>
            </a:r>
            <a:r>
              <a:rPr lang="en-US" dirty="0">
                <a:solidFill>
                  <a:srgbClr val="FF0000"/>
                </a:solidFill>
              </a:rPr>
              <a:t>this</a:t>
            </a:r>
            <a:r>
              <a:rPr lang="en-US" dirty="0"/>
              <a:t> (during </a:t>
            </a:r>
            <a:r>
              <a:rPr lang="en-US" dirty="0" err="1"/>
              <a:t>ctor</a:t>
            </a:r>
            <a:r>
              <a:rPr lang="en-US" dirty="0"/>
              <a:t> invocation)</a:t>
            </a:r>
          </a:p>
          <a:p>
            <a:r>
              <a:rPr lang="en-US" dirty="0"/>
              <a:t>Encapsulation is not supported</a:t>
            </a:r>
          </a:p>
          <a:p>
            <a:pPr lvl="1"/>
            <a:r>
              <a:rPr lang="en-US" dirty="0"/>
              <a:t>Since prototype’s methods need access to the object state</a:t>
            </a:r>
          </a:p>
          <a:p>
            <a:r>
              <a:rPr lang="en-US" dirty="0"/>
              <a:t>What about static members ?</a:t>
            </a:r>
          </a:p>
          <a:p>
            <a:pPr lvl="1"/>
            <a:r>
              <a:rPr lang="en-US" dirty="0"/>
              <a:t>They are attached to the </a:t>
            </a:r>
            <a:r>
              <a:rPr lang="en-US" dirty="0">
                <a:solidFill>
                  <a:srgbClr val="FF0000"/>
                </a:solidFill>
              </a:rPr>
              <a:t>constructor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74757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03290" y="2044298"/>
            <a:ext cx="3898503" cy="4247317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Account(name, email)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.id =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Account.generateId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.name = name;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.email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email;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Account.prototype.dump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.id +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": 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.name);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solidFill>
                  <a:srgbClr val="000000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A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ccount.nextId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1000;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Account.generateId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return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Account.nextId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++;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722357" y="3844790"/>
            <a:ext cx="4199237" cy="646331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acc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Account(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"Ori"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"ori@g.com"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acc.dump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4229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Inheritance is a bit tricky</a:t>
            </a:r>
          </a:p>
          <a:p>
            <a:r>
              <a:rPr lang="en-US" dirty="0"/>
              <a:t>Object level</a:t>
            </a:r>
          </a:p>
          <a:p>
            <a:pPr lvl="1"/>
            <a:r>
              <a:rPr lang="en-US" dirty="0"/>
              <a:t>Derived object should contain both base and derived fields</a:t>
            </a:r>
          </a:p>
          <a:p>
            <a:pPr lvl="1"/>
            <a:r>
              <a:rPr lang="en-US" dirty="0"/>
              <a:t>Achievable by calling the base </a:t>
            </a:r>
            <a:r>
              <a:rPr lang="en-US" dirty="0" err="1"/>
              <a:t>ctor</a:t>
            </a:r>
            <a:r>
              <a:rPr lang="en-US" dirty="0"/>
              <a:t> from the derived </a:t>
            </a:r>
            <a:r>
              <a:rPr lang="en-US" dirty="0" err="1"/>
              <a:t>ctor</a:t>
            </a:r>
            <a:endParaRPr lang="en-US" dirty="0"/>
          </a:p>
          <a:p>
            <a:r>
              <a:rPr lang="en-US" dirty="0"/>
              <a:t>Prototype level</a:t>
            </a:r>
          </a:p>
          <a:p>
            <a:pPr lvl="1"/>
            <a:r>
              <a:rPr lang="en-US" dirty="0"/>
              <a:t>Base class methods should be accessible through derived objects</a:t>
            </a:r>
          </a:p>
          <a:p>
            <a:pPr lvl="1"/>
            <a:r>
              <a:rPr lang="en-US" dirty="0"/>
              <a:t>Achievable by chaining the prototype of the derived class to the prototype of the base class</a:t>
            </a:r>
          </a:p>
        </p:txBody>
      </p:sp>
    </p:spTree>
    <p:extLst>
      <p:ext uri="{BB962C8B-B14F-4D97-AF65-F5344CB8AC3E}">
        <p14:creationId xmlns:p14="http://schemas.microsoft.com/office/powerpoint/2010/main" val="251512067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Object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Derived </a:t>
            </a:r>
            <a:r>
              <a:rPr lang="en-US" dirty="0" err="1"/>
              <a:t>ctor</a:t>
            </a:r>
            <a:r>
              <a:rPr lang="en-US" dirty="0"/>
              <a:t> should invoke base </a:t>
            </a:r>
            <a:r>
              <a:rPr lang="en-US" dirty="0" err="1"/>
              <a:t>ctor</a:t>
            </a:r>
            <a:r>
              <a:rPr lang="en-US" dirty="0"/>
              <a:t> and let it manipulate the object being created</a:t>
            </a:r>
          </a:p>
          <a:p>
            <a:r>
              <a:rPr lang="en-US" dirty="0"/>
              <a:t>Assuming </a:t>
            </a:r>
            <a:r>
              <a:rPr lang="en-US" dirty="0">
                <a:solidFill>
                  <a:srgbClr val="FF0000"/>
                </a:solidFill>
              </a:rPr>
              <a:t>Programmer</a:t>
            </a:r>
            <a:r>
              <a:rPr lang="en-US" dirty="0"/>
              <a:t> derives from </a:t>
            </a:r>
            <a:r>
              <a:rPr lang="en-US" dirty="0">
                <a:solidFill>
                  <a:srgbClr val="FF0000"/>
                </a:solidFill>
              </a:rPr>
              <a:t>Employee</a:t>
            </a:r>
            <a:r>
              <a:rPr lang="en-US" dirty="0"/>
              <a:t> what is wrong with below implementations?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24223" y="5131638"/>
            <a:ext cx="3830023" cy="1477328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Programmer(name,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Employee(name);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157063" y="3779723"/>
            <a:ext cx="2594365" cy="923330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Employee(name)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.name = name;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689348" y="5133990"/>
            <a:ext cx="3830023" cy="1477328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Programmer(name,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Employee(name);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855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C1C77-4341-4F03-B817-9149D1931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 Mode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F1CCFA-C9BA-4864-BBE8-46263FEAF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61633-A11B-493E-AA5E-726964170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F1CFC2-8763-4E03-9D29-3C79AE186AA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way to </a:t>
            </a:r>
            <a:r>
              <a:rPr lang="en-US" i="1" dirty="0"/>
              <a:t>opt in</a:t>
            </a:r>
            <a:r>
              <a:rPr lang="en-US" dirty="0"/>
              <a:t> to a restricted variant of JavaScript</a:t>
            </a:r>
          </a:p>
          <a:p>
            <a:r>
              <a:rPr lang="en-US" dirty="0"/>
              <a:t>Strict mode makes the following changes</a:t>
            </a:r>
          </a:p>
          <a:p>
            <a:pPr lvl="1"/>
            <a:r>
              <a:rPr lang="en-US" dirty="0"/>
              <a:t>Eliminates some JavaScript silent errors</a:t>
            </a:r>
          </a:p>
          <a:p>
            <a:pPr lvl="1"/>
            <a:r>
              <a:rPr lang="en-US" dirty="0"/>
              <a:t>Fixes mistakes that make it difficult for JavaScript engines to perform optimizations</a:t>
            </a:r>
          </a:p>
          <a:p>
            <a:pPr lvl="1"/>
            <a:r>
              <a:rPr lang="en-US" dirty="0"/>
              <a:t>Prohibits some syntax likely to be defined in future versions of ECMAScript</a:t>
            </a:r>
          </a:p>
        </p:txBody>
      </p:sp>
    </p:spTree>
    <p:extLst>
      <p:ext uri="{BB962C8B-B14F-4D97-AF65-F5344CB8AC3E}">
        <p14:creationId xmlns:p14="http://schemas.microsoft.com/office/powerpoint/2010/main" val="330952765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Calling base </a:t>
            </a:r>
            <a:r>
              <a:rPr lang="en-US" dirty="0" err="1"/>
              <a:t>ctor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need to explicitly send the this pointer when invoking the base </a:t>
            </a:r>
            <a:r>
              <a:rPr lang="en-US" dirty="0" err="1"/>
              <a:t>ctor</a:t>
            </a:r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Function.call</a:t>
            </a:r>
            <a:r>
              <a:rPr lang="en-US" dirty="0"/>
              <a:t> and </a:t>
            </a:r>
            <a:r>
              <a:rPr lang="en-US" dirty="0" err="1">
                <a:solidFill>
                  <a:srgbClr val="FF0000"/>
                </a:solidFill>
              </a:rPr>
              <a:t>Function.apply</a:t>
            </a:r>
            <a:r>
              <a:rPr lang="en-US" dirty="0"/>
              <a:t> can do that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43608" y="3363957"/>
            <a:ext cx="4464496" cy="2585323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Employee(name)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.name = name;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Programmer(name,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Employee.call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name);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75285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Class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derived object inherits all methods defined in its own prototype</a:t>
            </a:r>
          </a:p>
          <a:p>
            <a:pPr lvl="1"/>
            <a:r>
              <a:rPr lang="en-US" dirty="0"/>
              <a:t>But what about methods from the base prototype?</a:t>
            </a:r>
          </a:p>
          <a:p>
            <a:r>
              <a:rPr lang="en-US" dirty="0"/>
              <a:t>By default a prototype object is linked to </a:t>
            </a:r>
            <a:r>
              <a:rPr lang="en-US" dirty="0" err="1"/>
              <a:t>Object.prototype</a:t>
            </a:r>
            <a:endParaRPr lang="en-US" dirty="0"/>
          </a:p>
          <a:p>
            <a:pPr lvl="1"/>
            <a:r>
              <a:rPr lang="en-US" dirty="0"/>
              <a:t>Remember that once an object is created you cannot change its prototype</a:t>
            </a:r>
          </a:p>
          <a:p>
            <a:r>
              <a:rPr lang="en-US" dirty="0"/>
              <a:t>Need to create a new prototype object</a:t>
            </a:r>
          </a:p>
          <a:p>
            <a:pPr lvl="1"/>
            <a:r>
              <a:rPr lang="en-US" dirty="0"/>
              <a:t>Which is linked to base class prototype</a:t>
            </a:r>
          </a:p>
          <a:p>
            <a:pPr lvl="1"/>
            <a:r>
              <a:rPr lang="en-US" dirty="0"/>
              <a:t>Any idea?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4447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Class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 a new base class object </a:t>
            </a:r>
          </a:p>
          <a:p>
            <a:r>
              <a:rPr lang="en-US" dirty="0"/>
              <a:t>Use it as the prototype for derived class</a:t>
            </a:r>
          </a:p>
          <a:p>
            <a:pPr lvl="1"/>
            <a:r>
              <a:rPr lang="en-US" dirty="0"/>
              <a:t>Quite strange (from OOP perspective)</a:t>
            </a:r>
          </a:p>
          <a:p>
            <a:pPr lvl="1"/>
            <a:r>
              <a:rPr lang="en-US" dirty="0"/>
              <a:t>But it works (at least from Prototyping perspective)</a:t>
            </a:r>
          </a:p>
          <a:p>
            <a:pPr lvl="1"/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835696" y="3933056"/>
            <a:ext cx="5220981" cy="2308324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Programmer(name,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Employee.call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name);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Programmer.prototype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Employee();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FF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prog</a:t>
            </a:r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 Programmer(123, </a:t>
            </a:r>
            <a:r>
              <a:rPr lang="en-US" dirty="0">
                <a:solidFill>
                  <a:srgbClr val="A31515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"Ori"</a:t>
            </a:r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"JavaScript"</a:t>
            </a:r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45982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Prototype Chaining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Previous technique works most of the time</a:t>
            </a:r>
          </a:p>
          <a:p>
            <a:r>
              <a:rPr lang="en-US" dirty="0"/>
              <a:t>But still it feels wrong</a:t>
            </a:r>
          </a:p>
          <a:p>
            <a:pPr lvl="1"/>
            <a:r>
              <a:rPr lang="en-US" dirty="0"/>
              <a:t>Why do we need to create a new base class object just to fix prototype chaining</a:t>
            </a:r>
          </a:p>
          <a:p>
            <a:pPr lvl="1"/>
            <a:r>
              <a:rPr lang="en-US" dirty="0"/>
              <a:t>What parameters should we send to the base class </a:t>
            </a:r>
            <a:r>
              <a:rPr lang="en-US" dirty="0" err="1"/>
              <a:t>ctor</a:t>
            </a:r>
            <a:r>
              <a:rPr lang="en-US" dirty="0"/>
              <a:t>?</a:t>
            </a:r>
          </a:p>
          <a:p>
            <a:r>
              <a:rPr lang="en-US" dirty="0"/>
              <a:t>It would be better to create empty object that does nothing but is still linked to the base class prototype</a:t>
            </a:r>
          </a:p>
        </p:txBody>
      </p:sp>
    </p:spTree>
    <p:extLst>
      <p:ext uri="{BB962C8B-B14F-4D97-AF65-F5344CB8AC3E}">
        <p14:creationId xmlns:p14="http://schemas.microsoft.com/office/powerpoint/2010/main" val="180435336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The Right Way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12648" y="2128495"/>
            <a:ext cx="5960478" cy="3693319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Programmer(name,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Employee.call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name);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Programmer.prototype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Object.create</a:t>
            </a:r>
            <a:r>
              <a:rPr kumimoji="0" lang="en-US" b="1" i="0" u="none" strike="noStrike" cap="none" normalizeH="0" baseline="0" dirty="0">
                <a:ln>
                  <a:noFill/>
                </a:ln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Employee.prototype</a:t>
            </a:r>
            <a:r>
              <a:rPr kumimoji="0" lang="en-US" b="1" i="0" u="none" strike="noStrike" cap="none" normalizeH="0" baseline="0" dirty="0">
                <a:ln>
                  <a:noFill/>
                </a:ln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Programmer.prototype.changeLang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Programmer(123,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"Ori"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"JavaScript"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08218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can a derived class override methods from the base class?</a:t>
            </a:r>
          </a:p>
          <a:p>
            <a:pPr lvl="1"/>
            <a:r>
              <a:rPr lang="en-US" dirty="0"/>
              <a:t>Just add the function to the derived prototype</a:t>
            </a:r>
          </a:p>
          <a:p>
            <a:pPr lvl="1"/>
            <a:r>
              <a:rPr lang="en-US" dirty="0"/>
              <a:t>Prototype chaining ensures that derived prototype has higher precedence than base prototype</a:t>
            </a:r>
          </a:p>
          <a:p>
            <a:r>
              <a:rPr lang="en-US" dirty="0"/>
              <a:t>Actually, you can override the method in the object itself</a:t>
            </a:r>
          </a:p>
          <a:p>
            <a:pPr lvl="1"/>
            <a:r>
              <a:rPr lang="en-US" dirty="0"/>
              <a:t>No equivalent concept from static OO languages</a:t>
            </a:r>
          </a:p>
          <a:p>
            <a:pPr lvl="1"/>
            <a:r>
              <a:rPr lang="en-US" dirty="0"/>
              <a:t>Although possible, not so common in JavaScript</a:t>
            </a:r>
          </a:p>
        </p:txBody>
      </p:sp>
    </p:spTree>
    <p:extLst>
      <p:ext uri="{BB962C8B-B14F-4D97-AF65-F5344CB8AC3E}">
        <p14:creationId xmlns:p14="http://schemas.microsoft.com/office/powerpoint/2010/main" val="133474869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– Full Sample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33400" y="1676859"/>
            <a:ext cx="3571683" cy="4801314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Shape(x, y) {…}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Shape.prototype.draw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"shape"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(x, y, width, height)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Shape.call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x, y);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   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.width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width;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.height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height;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inherit(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Shape);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Rect.prototype.draw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860032" y="1676859"/>
            <a:ext cx="3779946" cy="2585323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shapes = [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Shape(5, 10),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(5, 10, 100, 200),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for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0;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&lt;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shapes.length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++)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shape = shapes[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shape.draw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21928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base method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061600" y="1660159"/>
            <a:ext cx="5255496" cy="4893647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Shape(x, y) {</a:t>
            </a:r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…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Shape.prototype.dump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"x = 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.x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"y = 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(x, y, width, height) {…}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inherit(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Shape);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Rect.prototype.dump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Shape.prototype.dump.call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   console.log(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"width = 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.width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"height = 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.height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64150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instanceof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JavaScript offers a keyword named </a:t>
            </a:r>
            <a:r>
              <a:rPr lang="en-US" dirty="0" err="1">
                <a:solidFill>
                  <a:srgbClr val="FF0000"/>
                </a:solidFill>
              </a:rPr>
              <a:t>instanceof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Allows you to query an object regarding its runtime type</a:t>
            </a:r>
          </a:p>
          <a:p>
            <a:r>
              <a:rPr lang="en-US" dirty="0" err="1">
                <a:solidFill>
                  <a:srgbClr val="FF0000"/>
                </a:solidFill>
              </a:rPr>
              <a:t>instanceof</a:t>
            </a:r>
            <a:r>
              <a:rPr lang="en-US" dirty="0"/>
              <a:t> returns true if the specified object is linked to specified constructor (directly or indirectly) 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79495" y="4509120"/>
            <a:ext cx="3909853" cy="1477328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r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console.log(r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instanceof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true</a:t>
            </a: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console.log(r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instanceof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Shape);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true</a:t>
            </a: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console.log(r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instanceof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Object);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true</a:t>
            </a: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console.log(r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instanceof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String);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false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85629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Declaring constructors at the global scope might create name conflicts with other programmers/libraries</a:t>
            </a:r>
          </a:p>
          <a:p>
            <a:r>
              <a:rPr lang="en-US" dirty="0"/>
              <a:t>We can reduce the chances for conflicts by declaring global variable and attach to it all constructors</a:t>
            </a:r>
          </a:p>
          <a:p>
            <a:r>
              <a:rPr lang="en-US" dirty="0"/>
              <a:t>As long as the global variable has non conflicting name we are safe</a:t>
            </a:r>
          </a:p>
          <a:p>
            <a:pPr lvl="1"/>
            <a:r>
              <a:rPr lang="en-US" dirty="0"/>
              <a:t>Usually your product name will do the work</a:t>
            </a:r>
          </a:p>
        </p:txBody>
      </p:sp>
    </p:spTree>
    <p:extLst>
      <p:ext uri="{BB962C8B-B14F-4D97-AF65-F5344CB8AC3E}">
        <p14:creationId xmlns:p14="http://schemas.microsoft.com/office/powerpoint/2010/main" val="2828344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Initialization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Like other modern programming languages, JavaScript supports automatic initialization</a:t>
            </a:r>
          </a:p>
          <a:p>
            <a:r>
              <a:rPr lang="en-US" dirty="0"/>
              <a:t>The value of uninitialized variable is </a:t>
            </a:r>
            <a:r>
              <a:rPr lang="en-US" dirty="0">
                <a:solidFill>
                  <a:srgbClr val="FF0000"/>
                </a:solidFill>
              </a:rPr>
              <a:t>undefined</a:t>
            </a:r>
            <a:endParaRPr lang="en-US" dirty="0"/>
          </a:p>
          <a:p>
            <a:pPr lvl="1"/>
            <a:r>
              <a:rPr lang="en-US" dirty="0"/>
              <a:t>Not the same as </a:t>
            </a:r>
            <a:r>
              <a:rPr lang="en-US" dirty="0">
                <a:solidFill>
                  <a:srgbClr val="FF0000"/>
                </a:solidFill>
              </a:rPr>
              <a:t>null</a:t>
            </a:r>
            <a:r>
              <a:rPr lang="en-US" dirty="0"/>
              <a:t> value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056529" y="4293096"/>
            <a:ext cx="326563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== undefined);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0938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Declaring the namespace</a:t>
            </a:r>
          </a:p>
          <a:p>
            <a:endParaRPr lang="en-US" dirty="0"/>
          </a:p>
          <a:p>
            <a:r>
              <a:rPr lang="en-US" dirty="0"/>
              <a:t>Attach the constructor to the namespace variable</a:t>
            </a:r>
          </a:p>
          <a:p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43608" y="2204864"/>
            <a:ext cx="2086212" cy="369332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MyProduct = {}; </a:t>
            </a:r>
            <a:endParaRPr kumimoji="0" 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20913" y="3284984"/>
            <a:ext cx="3918573" cy="3416320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MyProduct.Shape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Shape(x, y)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.x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y;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Shape.prototype.dump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         …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   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return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Shape;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})();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134348" y="4669978"/>
            <a:ext cx="3631700" cy="646331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MyProduct.Shape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(5, 10);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s.dump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();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50265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 Cross Multiple Files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Previous technique is problematic if repeated cross multiple JavaScript files</a:t>
            </a:r>
          </a:p>
          <a:p>
            <a:pPr lvl="1"/>
            <a:r>
              <a:rPr lang="en-US" dirty="0"/>
              <a:t>Each file overwrites the namespace variable</a:t>
            </a:r>
          </a:p>
          <a:p>
            <a:r>
              <a:rPr lang="en-US" dirty="0"/>
              <a:t>You can move the namespace variable declaration into a single file and include it first inside the HTML</a:t>
            </a:r>
          </a:p>
          <a:p>
            <a:r>
              <a:rPr lang="en-US" dirty="0"/>
              <a:t>Better solution</a:t>
            </a:r>
          </a:p>
          <a:p>
            <a:endParaRPr lang="en-US" dirty="0"/>
          </a:p>
          <a:p>
            <a:r>
              <a:rPr lang="en-US" dirty="0"/>
              <a:t>This line of code can be repeated multiple times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43608" y="4581128"/>
            <a:ext cx="3432927" cy="369332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MyProduct = MyProduct || {}; </a:t>
            </a:r>
            <a:endParaRPr kumimoji="0" 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45576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Sample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02453" y="1998103"/>
            <a:ext cx="2666499" cy="2862322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PaintApp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PaintApp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|| {};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PaintApp.Shape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Shape(x, y)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.x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.y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y;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Shape.prototype.dump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"x = 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.x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"y = 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.y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return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Shape;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})();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028" y="1681054"/>
            <a:ext cx="16410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rmAutofit/>
          </a:bodyPr>
          <a:lstStyle/>
          <a:p>
            <a:r>
              <a:rPr lang="en-US" sz="1700" dirty="0">
                <a:solidFill>
                  <a:srgbClr val="FF0000"/>
                </a:solidFill>
                <a:cs typeface="Consolas" panose="020B0609020204030204" pitchFamily="49" charset="0"/>
              </a:rPr>
              <a:t>Shape.js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203848" y="1998103"/>
            <a:ext cx="2805833" cy="4339650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PaintApp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PaintApp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|| {};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PaintApp.Rect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Shape =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PaintApp.Shape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(x, y, width, height)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Shape.call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x, y);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.width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width;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.height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height;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inherit(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Shape);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Rect.prototype.dump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Shape.prototype.dump.call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"width = 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.width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"height = 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.height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return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})();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14422" y="1703418"/>
            <a:ext cx="16410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rmAutofit/>
          </a:bodyPr>
          <a:lstStyle/>
          <a:p>
            <a:r>
              <a:rPr lang="en-US" sz="1700" dirty="0">
                <a:solidFill>
                  <a:srgbClr val="FF0000"/>
                </a:solidFill>
                <a:cs typeface="Consolas" panose="020B0609020204030204" pitchFamily="49" charset="0"/>
              </a:rPr>
              <a:t>Rect.js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244577" y="1998103"/>
            <a:ext cx="2633350" cy="1015663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inherit(derived, base)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Dummy() {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Dummy.prototype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base.prototype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derived.prototype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Dummy();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71356" y="1700808"/>
            <a:ext cx="16410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rmAutofit/>
          </a:bodyPr>
          <a:lstStyle/>
          <a:p>
            <a:r>
              <a:rPr lang="en-US" sz="1700" dirty="0">
                <a:solidFill>
                  <a:srgbClr val="FF0000"/>
                </a:solidFill>
                <a:cs typeface="Consolas" panose="020B0609020204030204" pitchFamily="49" charset="0"/>
              </a:rPr>
              <a:t>Common.js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6244577" y="3597989"/>
            <a:ext cx="2734467" cy="461665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 =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PaintApp.Rect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(5, 10, 20, 20);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s.dump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();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82303" y="3284984"/>
            <a:ext cx="16410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rmAutofit/>
          </a:bodyPr>
          <a:lstStyle/>
          <a:p>
            <a:r>
              <a:rPr lang="en-US" sz="1700" dirty="0">
                <a:solidFill>
                  <a:srgbClr val="FF0000"/>
                </a:solidFill>
                <a:cs typeface="Consolas" panose="020B0609020204030204" pitchFamily="49" charset="0"/>
              </a:rPr>
              <a:t>App.js</a:t>
            </a:r>
          </a:p>
        </p:txBody>
      </p:sp>
    </p:spTree>
    <p:extLst>
      <p:ext uri="{BB962C8B-B14F-4D97-AF65-F5344CB8AC3E}">
        <p14:creationId xmlns:p14="http://schemas.microsoft.com/office/powerpoint/2010/main" val="232513578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much details?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83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At first glance you might be thinking that we are trying too much</a:t>
            </a:r>
          </a:p>
          <a:p>
            <a:r>
              <a:rPr lang="en-US" dirty="0"/>
              <a:t>After all, JavaScript is not a real object oriented programming language</a:t>
            </a:r>
          </a:p>
          <a:p>
            <a:r>
              <a:rPr lang="en-US" dirty="0"/>
              <a:t>Good news</a:t>
            </a:r>
          </a:p>
          <a:p>
            <a:pPr lvl="1"/>
            <a:r>
              <a:rPr lang="en-US" dirty="0"/>
              <a:t>You are not alone</a:t>
            </a:r>
          </a:p>
          <a:p>
            <a:pPr lvl="1"/>
            <a:r>
              <a:rPr lang="en-US" dirty="0"/>
              <a:t>It takes time to get used to it</a:t>
            </a:r>
          </a:p>
          <a:p>
            <a:pPr lvl="1"/>
            <a:r>
              <a:rPr lang="en-US" dirty="0"/>
              <a:t>Many programmers think that is quite fun </a:t>
            </a:r>
          </a:p>
          <a:p>
            <a:pPr lvl="1"/>
            <a:r>
              <a:rPr lang="en-US" b="1" dirty="0"/>
              <a:t>Other prefer “Compile to JavaScript” languages</a:t>
            </a:r>
          </a:p>
        </p:txBody>
      </p:sp>
    </p:spTree>
    <p:extLst>
      <p:ext uri="{BB962C8B-B14F-4D97-AF65-F5344CB8AC3E}">
        <p14:creationId xmlns:p14="http://schemas.microsoft.com/office/powerpoint/2010/main" val="350696743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altJS</a:t>
            </a:r>
            <a:r>
              <a:rPr lang="en-US" dirty="0"/>
              <a:t> Languages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84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are many</a:t>
            </a:r>
          </a:p>
          <a:p>
            <a:pPr lvl="1"/>
            <a:r>
              <a:rPr lang="en-US" dirty="0" err="1"/>
              <a:t>CoffeeScript</a:t>
            </a:r>
            <a:endParaRPr lang="en-US" dirty="0"/>
          </a:p>
          <a:p>
            <a:pPr lvl="1"/>
            <a:r>
              <a:rPr lang="en-US" dirty="0"/>
              <a:t>Dart</a:t>
            </a:r>
          </a:p>
          <a:p>
            <a:pPr lvl="1"/>
            <a:r>
              <a:rPr lang="en-US" dirty="0"/>
              <a:t>Typescript</a:t>
            </a:r>
          </a:p>
          <a:p>
            <a:pPr lvl="1"/>
            <a:r>
              <a:rPr lang="en-US" dirty="0"/>
              <a:t>GWT</a:t>
            </a:r>
          </a:p>
          <a:p>
            <a:pPr lvl="1"/>
            <a:r>
              <a:rPr lang="en-US" dirty="0" err="1"/>
              <a:t>SharpKit</a:t>
            </a:r>
            <a:endParaRPr lang="en-US" dirty="0"/>
          </a:p>
          <a:p>
            <a:r>
              <a:rPr lang="en-US" dirty="0"/>
              <a:t>Others</a:t>
            </a:r>
          </a:p>
          <a:p>
            <a:pPr lvl="1"/>
            <a:r>
              <a:rPr lang="en-US" dirty="0"/>
              <a:t>https://github.com/jashkenas/coffee-script/wiki/List-of-languages-that-compile-to-JS</a:t>
            </a:r>
          </a:p>
        </p:txBody>
      </p:sp>
    </p:spTree>
    <p:extLst>
      <p:ext uri="{BB962C8B-B14F-4D97-AF65-F5344CB8AC3E}">
        <p14:creationId xmlns:p14="http://schemas.microsoft.com/office/powerpoint/2010/main" val="312751546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altJS</a:t>
            </a:r>
            <a:r>
              <a:rPr lang="en-US" dirty="0"/>
              <a:t> – How to choose?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85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Probably a matter of style</a:t>
            </a:r>
          </a:p>
          <a:p>
            <a:r>
              <a:rPr lang="en-US" dirty="0"/>
              <a:t>Need to think about</a:t>
            </a:r>
          </a:p>
          <a:p>
            <a:pPr lvl="1"/>
            <a:r>
              <a:rPr lang="en-US" dirty="0"/>
              <a:t>Whether significant ramp up is required</a:t>
            </a:r>
          </a:p>
          <a:p>
            <a:pPr lvl="1"/>
            <a:r>
              <a:rPr lang="en-US" dirty="0"/>
              <a:t>Integrating with JavaScript libraries</a:t>
            </a:r>
          </a:p>
          <a:p>
            <a:pPr lvl="1"/>
            <a:r>
              <a:rPr lang="en-US" dirty="0"/>
              <a:t>Tooling support</a:t>
            </a:r>
          </a:p>
          <a:p>
            <a:pPr lvl="1"/>
            <a:r>
              <a:rPr lang="en-US" dirty="0"/>
              <a:t>Debugging</a:t>
            </a:r>
          </a:p>
          <a:p>
            <a:pPr lvl="1"/>
            <a:r>
              <a:rPr lang="en-US" dirty="0"/>
              <a:t>Future </a:t>
            </a:r>
            <a:r>
              <a:rPr lang="en-US" dirty="0" err="1"/>
              <a:t>ECMAScript</a:t>
            </a:r>
            <a:r>
              <a:rPr lang="en-US" dirty="0"/>
              <a:t> standard</a:t>
            </a:r>
          </a:p>
          <a:p>
            <a:pPr lvl="1"/>
            <a:r>
              <a:rPr lang="en-US" dirty="0"/>
              <a:t>Native browser support</a:t>
            </a:r>
          </a:p>
          <a:p>
            <a:pPr lvl="1"/>
            <a:r>
              <a:rPr lang="en-US" dirty="0"/>
              <a:t>Extensive class library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35313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86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Many say that JavaScript is a prototype based language</a:t>
            </a:r>
          </a:p>
          <a:p>
            <a:r>
              <a:rPr lang="en-US" dirty="0"/>
              <a:t>It has object oriented capabilities</a:t>
            </a:r>
          </a:p>
          <a:p>
            <a:r>
              <a:rPr lang="en-US" dirty="0"/>
              <a:t>But requires the programmers to understand </a:t>
            </a:r>
            <a:r>
              <a:rPr lang="en-US"/>
              <a:t>major JavaScript </a:t>
            </a:r>
            <a:r>
              <a:rPr lang="en-US" dirty="0"/>
              <a:t>concepts like</a:t>
            </a:r>
          </a:p>
          <a:p>
            <a:pPr lvl="1"/>
            <a:r>
              <a:rPr lang="en-US" dirty="0"/>
              <a:t>Closure</a:t>
            </a:r>
          </a:p>
          <a:p>
            <a:pPr lvl="1"/>
            <a:r>
              <a:rPr lang="en-US" dirty="0"/>
              <a:t>Constructor</a:t>
            </a:r>
          </a:p>
          <a:p>
            <a:pPr lvl="1"/>
            <a:r>
              <a:rPr lang="en-US" dirty="0"/>
              <a:t>Prototype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228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Undeclared Variable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9890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cannot read a value of undeclared variable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ask for the </a:t>
            </a:r>
            <a:r>
              <a:rPr lang="en-US" dirty="0" err="1">
                <a:solidFill>
                  <a:srgbClr val="FF0000"/>
                </a:solidFill>
              </a:rPr>
              <a:t>typeof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an undeclared variable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2204864"/>
            <a:ext cx="3744416" cy="19442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lnSpcReduction="1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try</a:t>
            </a:r>
            <a:r>
              <a:rPr lang="en-US" dirty="0"/>
              <a:t> {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>
                <a:solidFill>
                  <a:srgbClr val="0000FF"/>
                </a:solidFill>
              </a:rPr>
              <a:t>if</a:t>
            </a:r>
            <a:r>
              <a:rPr lang="en-US" dirty="0"/>
              <a:t> (xxx == 10) {</a:t>
            </a:r>
            <a:br>
              <a:rPr lang="en-US" dirty="0"/>
            </a:br>
            <a:r>
              <a:rPr lang="en-US" dirty="0"/>
              <a:t>    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</a:rPr>
              <a:t>catch</a:t>
            </a:r>
            <a:r>
              <a:rPr lang="en-US" dirty="0"/>
              <a:t> (e) {</a:t>
            </a:r>
            <a:br>
              <a:rPr lang="en-US" dirty="0"/>
            </a:br>
            <a:r>
              <a:rPr lang="en-US" dirty="0"/>
              <a:t>    console.log(</a:t>
            </a:r>
            <a:r>
              <a:rPr lang="en-US" dirty="0" err="1"/>
              <a:t>e.message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608" y="5517232"/>
            <a:ext cx="3744416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/>
              <a:t>console.log(</a:t>
            </a:r>
            <a:r>
              <a:rPr lang="en-US" dirty="0" err="1">
                <a:solidFill>
                  <a:srgbClr val="0000FF"/>
                </a:solidFill>
              </a:rPr>
              <a:t>typeof</a:t>
            </a:r>
            <a:r>
              <a:rPr lang="en-US" dirty="0"/>
              <a:t> xxx);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Notched Right Arrow 7"/>
          <p:cNvSpPr/>
          <p:nvPr/>
        </p:nvSpPr>
        <p:spPr>
          <a:xfrm>
            <a:off x="5032653" y="5589240"/>
            <a:ext cx="72008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Oval Callout 8"/>
          <p:cNvSpPr/>
          <p:nvPr/>
        </p:nvSpPr>
        <p:spPr>
          <a:xfrm>
            <a:off x="6068382" y="5301208"/>
            <a:ext cx="1887994" cy="93610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“undefined”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108649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solidFill>
          <a:schemeClr val="accent1">
            <a:lumMod val="40000"/>
            <a:lumOff val="60000"/>
          </a:schemeClr>
        </a:solidFill>
        <a:ln w="22225" cap="flat">
          <a:solidFill>
            <a:schemeClr val="accent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square" rtlCol="0">
        <a:normAutofit/>
      </a:bodyPr>
      <a:lstStyle>
        <a:defPPr>
          <a:defRPr sz="1700" dirty="0">
            <a:solidFill>
              <a:srgbClr val="0000FF"/>
            </a:solidFill>
            <a:cs typeface="Consolas" panose="020B0609020204030204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5874</TotalTime>
  <Words>3079</Words>
  <Application>Microsoft Office PowerPoint</Application>
  <PresentationFormat>On-screen Show (4:3)</PresentationFormat>
  <Paragraphs>1140</Paragraphs>
  <Slides>86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6" baseType="lpstr">
      <vt:lpstr>Arial</vt:lpstr>
      <vt:lpstr>Calibri</vt:lpstr>
      <vt:lpstr>Consolas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advanced JavaScript</vt:lpstr>
      <vt:lpstr>Agenda</vt:lpstr>
      <vt:lpstr>JavaScript is dynamic</vt:lpstr>
      <vt:lpstr>Declaring Variables</vt:lpstr>
      <vt:lpstr>Implicit Variable Declaration</vt:lpstr>
      <vt:lpstr>Strict Mode</vt:lpstr>
      <vt:lpstr>Strict Mode</vt:lpstr>
      <vt:lpstr>Automatic Initialization</vt:lpstr>
      <vt:lpstr>Undeclared Variable</vt:lpstr>
      <vt:lpstr>Feature Detection</vt:lpstr>
      <vt:lpstr>Window is the Global Scope</vt:lpstr>
      <vt:lpstr>NodeJS</vt:lpstr>
      <vt:lpstr>Built-in types</vt:lpstr>
      <vt:lpstr>Built-in types</vt:lpstr>
      <vt:lpstr>Value vs. Reference type</vt:lpstr>
      <vt:lpstr>Number</vt:lpstr>
      <vt:lpstr>String (1)</vt:lpstr>
      <vt:lpstr>String (2)</vt:lpstr>
      <vt:lpstr>Undefined</vt:lpstr>
      <vt:lpstr>Comparison Operators</vt:lpstr>
      <vt:lpstr>Data Type Conversion</vt:lpstr>
      <vt:lpstr>Conversion Tricks</vt:lpstr>
      <vt:lpstr>Falsy values</vt:lpstr>
      <vt:lpstr>Logical Operators</vt:lpstr>
      <vt:lpstr>Logical Operators</vt:lpstr>
      <vt:lpstr>Array</vt:lpstr>
      <vt:lpstr>Iterating an Array</vt:lpstr>
      <vt:lpstr>Iterating an Array</vt:lpstr>
      <vt:lpstr>in syntax</vt:lpstr>
      <vt:lpstr>Array is dynamic</vt:lpstr>
      <vt:lpstr>Array Extras</vt:lpstr>
      <vt:lpstr>Object</vt:lpstr>
      <vt:lpstr>Initializing an Object</vt:lpstr>
      <vt:lpstr>Object is dynamic</vt:lpstr>
      <vt:lpstr>Performance</vt:lpstr>
      <vt:lpstr>Object Content</vt:lpstr>
      <vt:lpstr>Array is an Object</vt:lpstr>
      <vt:lpstr>Function</vt:lpstr>
      <vt:lpstr>Pass by value</vt:lpstr>
      <vt:lpstr>What will be printed ?</vt:lpstr>
      <vt:lpstr>Where to declare variables ?</vt:lpstr>
      <vt:lpstr>Overloading</vt:lpstr>
      <vt:lpstr>Overloading</vt:lpstr>
      <vt:lpstr>Function – The Dark Side</vt:lpstr>
      <vt:lpstr>Function – The Dark Side</vt:lpstr>
      <vt:lpstr>arguments</vt:lpstr>
      <vt:lpstr>Function – Indirect Invocation</vt:lpstr>
      <vt:lpstr>Function creates a Scope</vt:lpstr>
      <vt:lpstr>Closure</vt:lpstr>
      <vt:lpstr>Function inside an Object</vt:lpstr>
      <vt:lpstr>The this keyword</vt:lpstr>
      <vt:lpstr>Apply &amp; Call - Recap</vt:lpstr>
      <vt:lpstr>Self Executing Function</vt:lpstr>
      <vt:lpstr>Sending Parameters</vt:lpstr>
      <vt:lpstr>Module</vt:lpstr>
      <vt:lpstr>From Module to Class</vt:lpstr>
      <vt:lpstr>Function as a Factory</vt:lpstr>
      <vt:lpstr>Pros &amp; Cons</vt:lpstr>
      <vt:lpstr>Function as Constructor</vt:lpstr>
      <vt:lpstr>Function as Constructor</vt:lpstr>
      <vt:lpstr>Behind the scenes</vt:lpstr>
      <vt:lpstr>Prototype</vt:lpstr>
      <vt:lpstr>Prototype (more ..)</vt:lpstr>
      <vt:lpstr>Prototype Chaining</vt:lpstr>
      <vt:lpstr>Extension Methods</vt:lpstr>
      <vt:lpstr>Class</vt:lpstr>
      <vt:lpstr>Class</vt:lpstr>
      <vt:lpstr>Inheritance</vt:lpstr>
      <vt:lpstr>Inheritance – Object Level</vt:lpstr>
      <vt:lpstr>Inheritance – Calling base ctor</vt:lpstr>
      <vt:lpstr>Inheritance – Class Level</vt:lpstr>
      <vt:lpstr>Inheritance – Class Level</vt:lpstr>
      <vt:lpstr>Inheritance – Prototype Chaining</vt:lpstr>
      <vt:lpstr>Inheritance – The Right Way</vt:lpstr>
      <vt:lpstr>Polymorphism</vt:lpstr>
      <vt:lpstr>Polymorphism – Full Sample</vt:lpstr>
      <vt:lpstr>Calling base method</vt:lpstr>
      <vt:lpstr>instanceof</vt:lpstr>
      <vt:lpstr>Namespace</vt:lpstr>
      <vt:lpstr>Namespace</vt:lpstr>
      <vt:lpstr>Namespace Cross Multiple Files</vt:lpstr>
      <vt:lpstr>Complete Sample</vt:lpstr>
      <vt:lpstr>Too much details?</vt:lpstr>
      <vt:lpstr>altJS Languages</vt:lpstr>
      <vt:lpstr>altJS – How to choose?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  Controllers and Actions</dc:title>
  <dc:creator>Ori</dc:creator>
  <cp:lastModifiedBy>Ori Calvo</cp:lastModifiedBy>
  <cp:revision>545</cp:revision>
  <dcterms:created xsi:type="dcterms:W3CDTF">2011-02-24T19:30:07Z</dcterms:created>
  <dcterms:modified xsi:type="dcterms:W3CDTF">2018-09-12T21:32:25Z</dcterms:modified>
</cp:coreProperties>
</file>