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256" r:id="rId2"/>
    <p:sldId id="308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70" r:id="rId21"/>
    <p:sldId id="369" r:id="rId22"/>
    <p:sldId id="371" r:id="rId23"/>
    <p:sldId id="372" r:id="rId24"/>
    <p:sldId id="373" r:id="rId25"/>
    <p:sldId id="374" r:id="rId26"/>
    <p:sldId id="375" r:id="rId27"/>
    <p:sldId id="376" r:id="rId28"/>
    <p:sldId id="380" r:id="rId29"/>
    <p:sldId id="377" r:id="rId30"/>
    <p:sldId id="35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 Calvo" initials="OC" lastIdx="1" clrIdx="0">
    <p:extLst>
      <p:ext uri="{19B8F6BF-5375-455C-9EA6-DF929625EA0E}">
        <p15:presenceInfo xmlns:p15="http://schemas.microsoft.com/office/powerpoint/2012/main" userId="e418c5daa368f5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102F4-6C6E-4A6E-98BD-EECA2F2A6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7E11520-0AFB-454B-A9C1-69702BF8B8B0}">
      <dgm:prSet phldrT="[Text]"/>
      <dgm:spPr/>
      <dgm:t>
        <a:bodyPr/>
        <a:lstStyle/>
        <a:p>
          <a:pPr rtl="1"/>
          <a:r>
            <a:rPr lang="en-US" dirty="0" err="1"/>
            <a:t>ctor</a:t>
          </a:r>
          <a:endParaRPr lang="he-IL" dirty="0"/>
        </a:p>
      </dgm:t>
    </dgm:pt>
    <dgm:pt modelId="{F98D7F1D-66E9-483E-B23B-1121369131F2}" type="parTrans" cxnId="{93E6381C-3E36-44C6-B0A7-6106F35BF998}">
      <dgm:prSet/>
      <dgm:spPr/>
      <dgm:t>
        <a:bodyPr/>
        <a:lstStyle/>
        <a:p>
          <a:pPr rtl="1"/>
          <a:endParaRPr lang="he-IL"/>
        </a:p>
      </dgm:t>
    </dgm:pt>
    <dgm:pt modelId="{195182A7-CDAE-4E97-BAD1-0979115E450B}" type="sibTrans" cxnId="{93E6381C-3E36-44C6-B0A7-6106F35BF998}">
      <dgm:prSet/>
      <dgm:spPr/>
      <dgm:t>
        <a:bodyPr/>
        <a:lstStyle/>
        <a:p>
          <a:pPr rtl="1"/>
          <a:endParaRPr lang="he-IL"/>
        </a:p>
      </dgm:t>
    </dgm:pt>
    <dgm:pt modelId="{C83E6D15-A16F-42E6-8526-6A347214FF47}">
      <dgm:prSet phldrT="[Text]"/>
      <dgm:spPr/>
      <dgm:t>
        <a:bodyPr/>
        <a:lstStyle/>
        <a:p>
          <a:pPr rtl="1"/>
          <a:r>
            <a:rPr lang="en-US" dirty="0"/>
            <a:t>render</a:t>
          </a:r>
          <a:endParaRPr lang="he-IL" dirty="0"/>
        </a:p>
      </dgm:t>
    </dgm:pt>
    <dgm:pt modelId="{C21C9F39-B375-446A-BEDB-32B7CF1C3F64}" type="parTrans" cxnId="{07302DB4-0D2A-49EA-B975-90039893705A}">
      <dgm:prSet/>
      <dgm:spPr/>
      <dgm:t>
        <a:bodyPr/>
        <a:lstStyle/>
        <a:p>
          <a:pPr rtl="1"/>
          <a:endParaRPr lang="he-IL"/>
        </a:p>
      </dgm:t>
    </dgm:pt>
    <dgm:pt modelId="{A52B5656-67DC-450B-BD79-0BFB47441022}" type="sibTrans" cxnId="{07302DB4-0D2A-49EA-B975-90039893705A}">
      <dgm:prSet/>
      <dgm:spPr/>
      <dgm:t>
        <a:bodyPr/>
        <a:lstStyle/>
        <a:p>
          <a:pPr rtl="1"/>
          <a:endParaRPr lang="he-IL"/>
        </a:p>
      </dgm:t>
    </dgm:pt>
    <dgm:pt modelId="{EC64BE93-0ED2-426F-B3D8-03D8C3B1B9D4}">
      <dgm:prSet phldrT="[Text]"/>
      <dgm:spPr/>
      <dgm:t>
        <a:bodyPr/>
        <a:lstStyle/>
        <a:p>
          <a:pPr rtl="1"/>
          <a:r>
            <a:rPr lang="en-US" dirty="0" err="1"/>
            <a:t>componentDidMount</a:t>
          </a:r>
          <a:endParaRPr lang="he-IL" dirty="0"/>
        </a:p>
      </dgm:t>
    </dgm:pt>
    <dgm:pt modelId="{ED24A374-CF96-4F3C-88E7-717A56D3486E}" type="parTrans" cxnId="{61987D27-4F62-4031-BBBB-883641BAA120}">
      <dgm:prSet/>
      <dgm:spPr/>
      <dgm:t>
        <a:bodyPr/>
        <a:lstStyle/>
        <a:p>
          <a:pPr rtl="1"/>
          <a:endParaRPr lang="he-IL"/>
        </a:p>
      </dgm:t>
    </dgm:pt>
    <dgm:pt modelId="{18CCAC08-379C-4562-B0F4-E8C4E580A31A}" type="sibTrans" cxnId="{61987D27-4F62-4031-BBBB-883641BAA120}">
      <dgm:prSet/>
      <dgm:spPr/>
      <dgm:t>
        <a:bodyPr/>
        <a:lstStyle/>
        <a:p>
          <a:pPr rtl="1"/>
          <a:endParaRPr lang="he-IL"/>
        </a:p>
      </dgm:t>
    </dgm:pt>
    <dgm:pt modelId="{255CC29A-DC14-4857-ACF6-3E9B900582B9}" type="pres">
      <dgm:prSet presAssocID="{64D102F4-6C6E-4A6E-98BD-EECA2F2A6C85}" presName="Name0" presStyleCnt="0">
        <dgm:presLayoutVars>
          <dgm:dir/>
          <dgm:resizeHandles val="exact"/>
        </dgm:presLayoutVars>
      </dgm:prSet>
      <dgm:spPr/>
    </dgm:pt>
    <dgm:pt modelId="{02180C42-C218-4A5E-82B7-8AE7199968F5}" type="pres">
      <dgm:prSet presAssocID="{97E11520-0AFB-454B-A9C1-69702BF8B8B0}" presName="node" presStyleLbl="node1" presStyleIdx="0" presStyleCnt="3">
        <dgm:presLayoutVars>
          <dgm:bulletEnabled val="1"/>
        </dgm:presLayoutVars>
      </dgm:prSet>
      <dgm:spPr/>
    </dgm:pt>
    <dgm:pt modelId="{12A4B7B4-5BAF-40DD-B1F6-3B2389738A20}" type="pres">
      <dgm:prSet presAssocID="{195182A7-CDAE-4E97-BAD1-0979115E450B}" presName="sibTrans" presStyleLbl="sibTrans2D1" presStyleIdx="0" presStyleCnt="2"/>
      <dgm:spPr/>
    </dgm:pt>
    <dgm:pt modelId="{997374CE-8B21-41AD-93C1-CE0FE43AD448}" type="pres">
      <dgm:prSet presAssocID="{195182A7-CDAE-4E97-BAD1-0979115E450B}" presName="connectorText" presStyleLbl="sibTrans2D1" presStyleIdx="0" presStyleCnt="2"/>
      <dgm:spPr/>
    </dgm:pt>
    <dgm:pt modelId="{7D5137ED-F4B6-45FD-910E-4FF967259970}" type="pres">
      <dgm:prSet presAssocID="{C83E6D15-A16F-42E6-8526-6A347214FF47}" presName="node" presStyleLbl="node1" presStyleIdx="1" presStyleCnt="3">
        <dgm:presLayoutVars>
          <dgm:bulletEnabled val="1"/>
        </dgm:presLayoutVars>
      </dgm:prSet>
      <dgm:spPr/>
    </dgm:pt>
    <dgm:pt modelId="{25E2803D-3D6C-4CA7-AD1E-67A9422F0EE0}" type="pres">
      <dgm:prSet presAssocID="{A52B5656-67DC-450B-BD79-0BFB47441022}" presName="sibTrans" presStyleLbl="sibTrans2D1" presStyleIdx="1" presStyleCnt="2"/>
      <dgm:spPr/>
    </dgm:pt>
    <dgm:pt modelId="{7CD5BDD9-3A12-44DB-B226-6EA0E8EEF3E3}" type="pres">
      <dgm:prSet presAssocID="{A52B5656-67DC-450B-BD79-0BFB47441022}" presName="connectorText" presStyleLbl="sibTrans2D1" presStyleIdx="1" presStyleCnt="2"/>
      <dgm:spPr/>
    </dgm:pt>
    <dgm:pt modelId="{C230938E-9DC0-4EC6-A93E-2C14B6E6AE9A}" type="pres">
      <dgm:prSet presAssocID="{EC64BE93-0ED2-426F-B3D8-03D8C3B1B9D4}" presName="node" presStyleLbl="node1" presStyleIdx="2" presStyleCnt="3">
        <dgm:presLayoutVars>
          <dgm:bulletEnabled val="1"/>
        </dgm:presLayoutVars>
      </dgm:prSet>
      <dgm:spPr/>
    </dgm:pt>
  </dgm:ptLst>
  <dgm:cxnLst>
    <dgm:cxn modelId="{E6384703-745C-47E8-8367-B0064944C6CB}" type="presOf" srcId="{64D102F4-6C6E-4A6E-98BD-EECA2F2A6C85}" destId="{255CC29A-DC14-4857-ACF6-3E9B900582B9}" srcOrd="0" destOrd="0" presId="urn:microsoft.com/office/officeart/2005/8/layout/process1"/>
    <dgm:cxn modelId="{93E6381C-3E36-44C6-B0A7-6106F35BF998}" srcId="{64D102F4-6C6E-4A6E-98BD-EECA2F2A6C85}" destId="{97E11520-0AFB-454B-A9C1-69702BF8B8B0}" srcOrd="0" destOrd="0" parTransId="{F98D7F1D-66E9-483E-B23B-1121369131F2}" sibTransId="{195182A7-CDAE-4E97-BAD1-0979115E450B}"/>
    <dgm:cxn modelId="{61987D27-4F62-4031-BBBB-883641BAA120}" srcId="{64D102F4-6C6E-4A6E-98BD-EECA2F2A6C85}" destId="{EC64BE93-0ED2-426F-B3D8-03D8C3B1B9D4}" srcOrd="2" destOrd="0" parTransId="{ED24A374-CF96-4F3C-88E7-717A56D3486E}" sibTransId="{18CCAC08-379C-4562-B0F4-E8C4E580A31A}"/>
    <dgm:cxn modelId="{C478784A-50FB-45AD-9950-20400DEAE23B}" type="presOf" srcId="{C83E6D15-A16F-42E6-8526-6A347214FF47}" destId="{7D5137ED-F4B6-45FD-910E-4FF967259970}" srcOrd="0" destOrd="0" presId="urn:microsoft.com/office/officeart/2005/8/layout/process1"/>
    <dgm:cxn modelId="{2B48F382-0FCC-4B75-8154-D6797DEE167A}" type="presOf" srcId="{A52B5656-67DC-450B-BD79-0BFB47441022}" destId="{25E2803D-3D6C-4CA7-AD1E-67A9422F0EE0}" srcOrd="0" destOrd="0" presId="urn:microsoft.com/office/officeart/2005/8/layout/process1"/>
    <dgm:cxn modelId="{F94F0A86-375E-4425-9F01-E9FEF2692D98}" type="presOf" srcId="{A52B5656-67DC-450B-BD79-0BFB47441022}" destId="{7CD5BDD9-3A12-44DB-B226-6EA0E8EEF3E3}" srcOrd="1" destOrd="0" presId="urn:microsoft.com/office/officeart/2005/8/layout/process1"/>
    <dgm:cxn modelId="{07302DB4-0D2A-49EA-B975-90039893705A}" srcId="{64D102F4-6C6E-4A6E-98BD-EECA2F2A6C85}" destId="{C83E6D15-A16F-42E6-8526-6A347214FF47}" srcOrd="1" destOrd="0" parTransId="{C21C9F39-B375-446A-BEDB-32B7CF1C3F64}" sibTransId="{A52B5656-67DC-450B-BD79-0BFB47441022}"/>
    <dgm:cxn modelId="{336D19E4-F63F-4123-9083-18B4D01BCE6E}" type="presOf" srcId="{195182A7-CDAE-4E97-BAD1-0979115E450B}" destId="{997374CE-8B21-41AD-93C1-CE0FE43AD448}" srcOrd="1" destOrd="0" presId="urn:microsoft.com/office/officeart/2005/8/layout/process1"/>
    <dgm:cxn modelId="{DAA6E8ED-CDE6-4103-9535-F889A9C7039A}" type="presOf" srcId="{EC64BE93-0ED2-426F-B3D8-03D8C3B1B9D4}" destId="{C230938E-9DC0-4EC6-A93E-2C14B6E6AE9A}" srcOrd="0" destOrd="0" presId="urn:microsoft.com/office/officeart/2005/8/layout/process1"/>
    <dgm:cxn modelId="{57679FF2-87C5-471E-B26E-ABA79728B495}" type="presOf" srcId="{97E11520-0AFB-454B-A9C1-69702BF8B8B0}" destId="{02180C42-C218-4A5E-82B7-8AE7199968F5}" srcOrd="0" destOrd="0" presId="urn:microsoft.com/office/officeart/2005/8/layout/process1"/>
    <dgm:cxn modelId="{9CD6CCFB-CA8B-4869-A6DD-B64789775345}" type="presOf" srcId="{195182A7-CDAE-4E97-BAD1-0979115E450B}" destId="{12A4B7B4-5BAF-40DD-B1F6-3B2389738A20}" srcOrd="0" destOrd="0" presId="urn:microsoft.com/office/officeart/2005/8/layout/process1"/>
    <dgm:cxn modelId="{D3B6A46A-E484-4236-A1B3-3D717ECB83FF}" type="presParOf" srcId="{255CC29A-DC14-4857-ACF6-3E9B900582B9}" destId="{02180C42-C218-4A5E-82B7-8AE7199968F5}" srcOrd="0" destOrd="0" presId="urn:microsoft.com/office/officeart/2005/8/layout/process1"/>
    <dgm:cxn modelId="{DFF9B905-8B87-40F2-8B79-64EF5A164D2D}" type="presParOf" srcId="{255CC29A-DC14-4857-ACF6-3E9B900582B9}" destId="{12A4B7B4-5BAF-40DD-B1F6-3B2389738A20}" srcOrd="1" destOrd="0" presId="urn:microsoft.com/office/officeart/2005/8/layout/process1"/>
    <dgm:cxn modelId="{6B315D6B-925E-4AE1-B6CC-D1A00A69467B}" type="presParOf" srcId="{12A4B7B4-5BAF-40DD-B1F6-3B2389738A20}" destId="{997374CE-8B21-41AD-93C1-CE0FE43AD448}" srcOrd="0" destOrd="0" presId="urn:microsoft.com/office/officeart/2005/8/layout/process1"/>
    <dgm:cxn modelId="{40A677ED-1040-4708-9257-B3FA0CD84F95}" type="presParOf" srcId="{255CC29A-DC14-4857-ACF6-3E9B900582B9}" destId="{7D5137ED-F4B6-45FD-910E-4FF967259970}" srcOrd="2" destOrd="0" presId="urn:microsoft.com/office/officeart/2005/8/layout/process1"/>
    <dgm:cxn modelId="{3C72783C-A274-4C12-864B-573612B2F29F}" type="presParOf" srcId="{255CC29A-DC14-4857-ACF6-3E9B900582B9}" destId="{25E2803D-3D6C-4CA7-AD1E-67A9422F0EE0}" srcOrd="3" destOrd="0" presId="urn:microsoft.com/office/officeart/2005/8/layout/process1"/>
    <dgm:cxn modelId="{A6D7F883-6E07-4160-A45F-922EB35CEE8E}" type="presParOf" srcId="{25E2803D-3D6C-4CA7-AD1E-67A9422F0EE0}" destId="{7CD5BDD9-3A12-44DB-B226-6EA0E8EEF3E3}" srcOrd="0" destOrd="0" presId="urn:microsoft.com/office/officeart/2005/8/layout/process1"/>
    <dgm:cxn modelId="{CA56BCD5-1AC5-4E9F-8DEE-DB53A9B0DEEA}" type="presParOf" srcId="{255CC29A-DC14-4857-ACF6-3E9B900582B9}" destId="{C230938E-9DC0-4EC6-A93E-2C14B6E6AE9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B74BB-B2F7-49B5-87C6-4EFD8B9BEC2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7325D77-7C5F-4796-BA25-50EF9EF63C8E}">
      <dgm:prSet phldrT="[Text]"/>
      <dgm:spPr/>
      <dgm:t>
        <a:bodyPr/>
        <a:lstStyle/>
        <a:p>
          <a:pPr rtl="1"/>
          <a:r>
            <a:rPr lang="en-US" dirty="0" err="1"/>
            <a:t>shouldComponentUpdate</a:t>
          </a:r>
          <a:endParaRPr lang="he-IL" dirty="0"/>
        </a:p>
      </dgm:t>
    </dgm:pt>
    <dgm:pt modelId="{2FFA03BC-E6EA-4CF5-AF03-D3FE10C39093}" type="parTrans" cxnId="{2344FFA0-070E-4015-889A-4C14B6213FEB}">
      <dgm:prSet/>
      <dgm:spPr/>
      <dgm:t>
        <a:bodyPr/>
        <a:lstStyle/>
        <a:p>
          <a:pPr rtl="1"/>
          <a:endParaRPr lang="he-IL"/>
        </a:p>
      </dgm:t>
    </dgm:pt>
    <dgm:pt modelId="{6D9DEB44-4B8B-4EEF-9E9C-6CB5C7350D92}" type="sibTrans" cxnId="{2344FFA0-070E-4015-889A-4C14B6213FEB}">
      <dgm:prSet/>
      <dgm:spPr/>
      <dgm:t>
        <a:bodyPr/>
        <a:lstStyle/>
        <a:p>
          <a:pPr rtl="1"/>
          <a:endParaRPr lang="he-IL"/>
        </a:p>
      </dgm:t>
    </dgm:pt>
    <dgm:pt modelId="{F8569A36-3F25-4E82-B6B4-EAD283A6F71B}">
      <dgm:prSet phldrT="[Text]"/>
      <dgm:spPr/>
      <dgm:t>
        <a:bodyPr/>
        <a:lstStyle/>
        <a:p>
          <a:pPr rtl="1"/>
          <a:r>
            <a:rPr lang="en-US" dirty="0"/>
            <a:t>render</a:t>
          </a:r>
          <a:endParaRPr lang="he-IL" dirty="0"/>
        </a:p>
      </dgm:t>
    </dgm:pt>
    <dgm:pt modelId="{E82AFE6D-3F3F-40EF-B7D9-463A405900A8}" type="parTrans" cxnId="{AF36C712-9DB4-4802-A5D0-DFD935E35421}">
      <dgm:prSet/>
      <dgm:spPr/>
      <dgm:t>
        <a:bodyPr/>
        <a:lstStyle/>
        <a:p>
          <a:pPr rtl="1"/>
          <a:endParaRPr lang="he-IL"/>
        </a:p>
      </dgm:t>
    </dgm:pt>
    <dgm:pt modelId="{E4B35755-6CE8-4A57-AAED-F98E224C5303}" type="sibTrans" cxnId="{AF36C712-9DB4-4802-A5D0-DFD935E35421}">
      <dgm:prSet/>
      <dgm:spPr/>
      <dgm:t>
        <a:bodyPr/>
        <a:lstStyle/>
        <a:p>
          <a:pPr rtl="1"/>
          <a:endParaRPr lang="he-IL"/>
        </a:p>
      </dgm:t>
    </dgm:pt>
    <dgm:pt modelId="{A94DD8D8-8C14-4810-B6EE-7E5CC873B374}">
      <dgm:prSet phldrT="[Text]"/>
      <dgm:spPr/>
      <dgm:t>
        <a:bodyPr/>
        <a:lstStyle/>
        <a:p>
          <a:pPr rtl="1"/>
          <a:r>
            <a:rPr lang="en-US" dirty="0" err="1"/>
            <a:t>componentDidUpdate</a:t>
          </a:r>
          <a:endParaRPr lang="he-IL" dirty="0"/>
        </a:p>
      </dgm:t>
    </dgm:pt>
    <dgm:pt modelId="{0345270C-2EDC-4C59-80B3-508162340BBF}" type="parTrans" cxnId="{4E6CEF5F-548B-4928-8FE8-533664F95695}">
      <dgm:prSet/>
      <dgm:spPr/>
      <dgm:t>
        <a:bodyPr/>
        <a:lstStyle/>
        <a:p>
          <a:pPr rtl="1"/>
          <a:endParaRPr lang="he-IL"/>
        </a:p>
      </dgm:t>
    </dgm:pt>
    <dgm:pt modelId="{3DCFF468-44A1-4F42-9039-FC672EA5D72D}" type="sibTrans" cxnId="{4E6CEF5F-548B-4928-8FE8-533664F95695}">
      <dgm:prSet/>
      <dgm:spPr/>
      <dgm:t>
        <a:bodyPr/>
        <a:lstStyle/>
        <a:p>
          <a:pPr rtl="1"/>
          <a:endParaRPr lang="he-IL"/>
        </a:p>
      </dgm:t>
    </dgm:pt>
    <dgm:pt modelId="{F6FF3DD6-14AE-432C-87D4-5F20535C183D}" type="pres">
      <dgm:prSet presAssocID="{E92B74BB-B2F7-49B5-87C6-4EFD8B9BEC2E}" presName="Name0" presStyleCnt="0">
        <dgm:presLayoutVars>
          <dgm:dir/>
          <dgm:resizeHandles val="exact"/>
        </dgm:presLayoutVars>
      </dgm:prSet>
      <dgm:spPr/>
    </dgm:pt>
    <dgm:pt modelId="{5A371BCB-1B1B-4421-83DF-D27A81463085}" type="pres">
      <dgm:prSet presAssocID="{57325D77-7C5F-4796-BA25-50EF9EF63C8E}" presName="node" presStyleLbl="node1" presStyleIdx="0" presStyleCnt="3">
        <dgm:presLayoutVars>
          <dgm:bulletEnabled val="1"/>
        </dgm:presLayoutVars>
      </dgm:prSet>
      <dgm:spPr/>
    </dgm:pt>
    <dgm:pt modelId="{BF540125-A985-40FD-9304-9F95D3035B76}" type="pres">
      <dgm:prSet presAssocID="{6D9DEB44-4B8B-4EEF-9E9C-6CB5C7350D92}" presName="sibTrans" presStyleLbl="sibTrans2D1" presStyleIdx="0" presStyleCnt="2"/>
      <dgm:spPr/>
    </dgm:pt>
    <dgm:pt modelId="{7A5C51F5-4334-4AA6-9599-1615A9AFA212}" type="pres">
      <dgm:prSet presAssocID="{6D9DEB44-4B8B-4EEF-9E9C-6CB5C7350D92}" presName="connectorText" presStyleLbl="sibTrans2D1" presStyleIdx="0" presStyleCnt="2"/>
      <dgm:spPr/>
    </dgm:pt>
    <dgm:pt modelId="{47E43EF1-4F4B-4401-8C99-D2D69EDEC2AC}" type="pres">
      <dgm:prSet presAssocID="{F8569A36-3F25-4E82-B6B4-EAD283A6F71B}" presName="node" presStyleLbl="node1" presStyleIdx="1" presStyleCnt="3">
        <dgm:presLayoutVars>
          <dgm:bulletEnabled val="1"/>
        </dgm:presLayoutVars>
      </dgm:prSet>
      <dgm:spPr/>
    </dgm:pt>
    <dgm:pt modelId="{A4909254-162C-4916-8021-4AB258FB2890}" type="pres">
      <dgm:prSet presAssocID="{E4B35755-6CE8-4A57-AAED-F98E224C5303}" presName="sibTrans" presStyleLbl="sibTrans2D1" presStyleIdx="1" presStyleCnt="2"/>
      <dgm:spPr/>
    </dgm:pt>
    <dgm:pt modelId="{8B93CD63-C2E5-4935-904F-4E45D4CB47DB}" type="pres">
      <dgm:prSet presAssocID="{E4B35755-6CE8-4A57-AAED-F98E224C5303}" presName="connectorText" presStyleLbl="sibTrans2D1" presStyleIdx="1" presStyleCnt="2"/>
      <dgm:spPr/>
    </dgm:pt>
    <dgm:pt modelId="{95C2814B-6220-4049-9FFC-C0D3C44970F5}" type="pres">
      <dgm:prSet presAssocID="{A94DD8D8-8C14-4810-B6EE-7E5CC873B374}" presName="node" presStyleLbl="node1" presStyleIdx="2" presStyleCnt="3">
        <dgm:presLayoutVars>
          <dgm:bulletEnabled val="1"/>
        </dgm:presLayoutVars>
      </dgm:prSet>
      <dgm:spPr/>
    </dgm:pt>
  </dgm:ptLst>
  <dgm:cxnLst>
    <dgm:cxn modelId="{99511F09-F550-4D83-A3CF-F10E9F0C1B7C}" type="presOf" srcId="{A94DD8D8-8C14-4810-B6EE-7E5CC873B374}" destId="{95C2814B-6220-4049-9FFC-C0D3C44970F5}" srcOrd="0" destOrd="0" presId="urn:microsoft.com/office/officeart/2005/8/layout/process1"/>
    <dgm:cxn modelId="{AF36C712-9DB4-4802-A5D0-DFD935E35421}" srcId="{E92B74BB-B2F7-49B5-87C6-4EFD8B9BEC2E}" destId="{F8569A36-3F25-4E82-B6B4-EAD283A6F71B}" srcOrd="1" destOrd="0" parTransId="{E82AFE6D-3F3F-40EF-B7D9-463A405900A8}" sibTransId="{E4B35755-6CE8-4A57-AAED-F98E224C5303}"/>
    <dgm:cxn modelId="{D035392B-60CE-4B5D-8C1F-E6621B4406C7}" type="presOf" srcId="{57325D77-7C5F-4796-BA25-50EF9EF63C8E}" destId="{5A371BCB-1B1B-4421-83DF-D27A81463085}" srcOrd="0" destOrd="0" presId="urn:microsoft.com/office/officeart/2005/8/layout/process1"/>
    <dgm:cxn modelId="{4E6CEF5F-548B-4928-8FE8-533664F95695}" srcId="{E92B74BB-B2F7-49B5-87C6-4EFD8B9BEC2E}" destId="{A94DD8D8-8C14-4810-B6EE-7E5CC873B374}" srcOrd="2" destOrd="0" parTransId="{0345270C-2EDC-4C59-80B3-508162340BBF}" sibTransId="{3DCFF468-44A1-4F42-9039-FC672EA5D72D}"/>
    <dgm:cxn modelId="{44B8014B-A095-40F0-A72B-824442CD1D75}" type="presOf" srcId="{E4B35755-6CE8-4A57-AAED-F98E224C5303}" destId="{A4909254-162C-4916-8021-4AB258FB2890}" srcOrd="0" destOrd="0" presId="urn:microsoft.com/office/officeart/2005/8/layout/process1"/>
    <dgm:cxn modelId="{919DDE56-FFF7-4D74-94A1-69CBB9324378}" type="presOf" srcId="{E4B35755-6CE8-4A57-AAED-F98E224C5303}" destId="{8B93CD63-C2E5-4935-904F-4E45D4CB47DB}" srcOrd="1" destOrd="0" presId="urn:microsoft.com/office/officeart/2005/8/layout/process1"/>
    <dgm:cxn modelId="{B60F009D-3D91-4978-8E03-0C31795D49D3}" type="presOf" srcId="{F8569A36-3F25-4E82-B6B4-EAD283A6F71B}" destId="{47E43EF1-4F4B-4401-8C99-D2D69EDEC2AC}" srcOrd="0" destOrd="0" presId="urn:microsoft.com/office/officeart/2005/8/layout/process1"/>
    <dgm:cxn modelId="{2344FFA0-070E-4015-889A-4C14B6213FEB}" srcId="{E92B74BB-B2F7-49B5-87C6-4EFD8B9BEC2E}" destId="{57325D77-7C5F-4796-BA25-50EF9EF63C8E}" srcOrd="0" destOrd="0" parTransId="{2FFA03BC-E6EA-4CF5-AF03-D3FE10C39093}" sibTransId="{6D9DEB44-4B8B-4EEF-9E9C-6CB5C7350D92}"/>
    <dgm:cxn modelId="{E6200AB5-04F7-43CD-946A-68D2D07325C1}" type="presOf" srcId="{6D9DEB44-4B8B-4EEF-9E9C-6CB5C7350D92}" destId="{7A5C51F5-4334-4AA6-9599-1615A9AFA212}" srcOrd="1" destOrd="0" presId="urn:microsoft.com/office/officeart/2005/8/layout/process1"/>
    <dgm:cxn modelId="{81C4D7EC-3792-4DF5-9FB5-D32133D14F96}" type="presOf" srcId="{6D9DEB44-4B8B-4EEF-9E9C-6CB5C7350D92}" destId="{BF540125-A985-40FD-9304-9F95D3035B76}" srcOrd="0" destOrd="0" presId="urn:microsoft.com/office/officeart/2005/8/layout/process1"/>
    <dgm:cxn modelId="{034420F5-376A-499A-80FE-7C8131C07CF4}" type="presOf" srcId="{E92B74BB-B2F7-49B5-87C6-4EFD8B9BEC2E}" destId="{F6FF3DD6-14AE-432C-87D4-5F20535C183D}" srcOrd="0" destOrd="0" presId="urn:microsoft.com/office/officeart/2005/8/layout/process1"/>
    <dgm:cxn modelId="{B944B2C5-61F3-4149-B986-BB3BFF7A8227}" type="presParOf" srcId="{F6FF3DD6-14AE-432C-87D4-5F20535C183D}" destId="{5A371BCB-1B1B-4421-83DF-D27A81463085}" srcOrd="0" destOrd="0" presId="urn:microsoft.com/office/officeart/2005/8/layout/process1"/>
    <dgm:cxn modelId="{3086094D-0284-42AB-A101-9F98DC9F137A}" type="presParOf" srcId="{F6FF3DD6-14AE-432C-87D4-5F20535C183D}" destId="{BF540125-A985-40FD-9304-9F95D3035B76}" srcOrd="1" destOrd="0" presId="urn:microsoft.com/office/officeart/2005/8/layout/process1"/>
    <dgm:cxn modelId="{5DA51787-7203-4F72-95C1-DD69EF98407C}" type="presParOf" srcId="{BF540125-A985-40FD-9304-9F95D3035B76}" destId="{7A5C51F5-4334-4AA6-9599-1615A9AFA212}" srcOrd="0" destOrd="0" presId="urn:microsoft.com/office/officeart/2005/8/layout/process1"/>
    <dgm:cxn modelId="{444B1A82-CA1B-46BE-B142-717ADC51A76A}" type="presParOf" srcId="{F6FF3DD6-14AE-432C-87D4-5F20535C183D}" destId="{47E43EF1-4F4B-4401-8C99-D2D69EDEC2AC}" srcOrd="2" destOrd="0" presId="urn:microsoft.com/office/officeart/2005/8/layout/process1"/>
    <dgm:cxn modelId="{32A3BBE2-FF89-4162-ADF6-047E7F882B58}" type="presParOf" srcId="{F6FF3DD6-14AE-432C-87D4-5F20535C183D}" destId="{A4909254-162C-4916-8021-4AB258FB2890}" srcOrd="3" destOrd="0" presId="urn:microsoft.com/office/officeart/2005/8/layout/process1"/>
    <dgm:cxn modelId="{B2133E56-A428-4202-9D5B-0DFE3A0B904F}" type="presParOf" srcId="{A4909254-162C-4916-8021-4AB258FB2890}" destId="{8B93CD63-C2E5-4935-904F-4E45D4CB47DB}" srcOrd="0" destOrd="0" presId="urn:microsoft.com/office/officeart/2005/8/layout/process1"/>
    <dgm:cxn modelId="{3A797CA9-1527-42C3-9136-05792AB2804C}" type="presParOf" srcId="{F6FF3DD6-14AE-432C-87D4-5F20535C183D}" destId="{95C2814B-6220-4049-9FFC-C0D3C44970F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80C42-C218-4A5E-82B7-8AE7199968F5}">
      <dsp:nvSpPr>
        <dsp:cNvPr id="0" name=""/>
        <dsp:cNvSpPr/>
      </dsp:nvSpPr>
      <dsp:spPr>
        <a:xfrm>
          <a:off x="5357" y="35556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ctor</a:t>
          </a:r>
          <a:endParaRPr lang="he-IL" sz="1400" kern="1200" dirty="0"/>
        </a:p>
      </dsp:txBody>
      <dsp:txXfrm>
        <a:off x="33499" y="383704"/>
        <a:ext cx="1545106" cy="904550"/>
      </dsp:txXfrm>
    </dsp:sp>
    <dsp:sp modelId="{12A4B7B4-5BAF-40DD-B1F6-3B2389738A20}">
      <dsp:nvSpPr>
        <dsp:cNvPr id="0" name=""/>
        <dsp:cNvSpPr/>
      </dsp:nvSpPr>
      <dsp:spPr>
        <a:xfrm>
          <a:off x="1766887" y="63740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100" kern="1200"/>
        </a:p>
      </dsp:txBody>
      <dsp:txXfrm>
        <a:off x="1766887" y="716836"/>
        <a:ext cx="237646" cy="238286"/>
      </dsp:txXfrm>
    </dsp:sp>
    <dsp:sp modelId="{7D5137ED-F4B6-45FD-910E-4FF967259970}">
      <dsp:nvSpPr>
        <dsp:cNvPr id="0" name=""/>
        <dsp:cNvSpPr/>
      </dsp:nvSpPr>
      <dsp:spPr>
        <a:xfrm>
          <a:off x="2247304" y="35556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render</a:t>
          </a:r>
          <a:endParaRPr lang="he-IL" sz="1400" kern="1200" dirty="0"/>
        </a:p>
      </dsp:txBody>
      <dsp:txXfrm>
        <a:off x="2275446" y="383704"/>
        <a:ext cx="1545106" cy="904550"/>
      </dsp:txXfrm>
    </dsp:sp>
    <dsp:sp modelId="{25E2803D-3D6C-4CA7-AD1E-67A9422F0EE0}">
      <dsp:nvSpPr>
        <dsp:cNvPr id="0" name=""/>
        <dsp:cNvSpPr/>
      </dsp:nvSpPr>
      <dsp:spPr>
        <a:xfrm>
          <a:off x="4008834" y="63740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100" kern="1200"/>
        </a:p>
      </dsp:txBody>
      <dsp:txXfrm>
        <a:off x="4008834" y="716836"/>
        <a:ext cx="237646" cy="238286"/>
      </dsp:txXfrm>
    </dsp:sp>
    <dsp:sp modelId="{C230938E-9DC0-4EC6-A93E-2C14B6E6AE9A}">
      <dsp:nvSpPr>
        <dsp:cNvPr id="0" name=""/>
        <dsp:cNvSpPr/>
      </dsp:nvSpPr>
      <dsp:spPr>
        <a:xfrm>
          <a:off x="4489251" y="35556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componentDidMount</a:t>
          </a:r>
          <a:endParaRPr lang="he-IL" sz="1400" kern="1200" dirty="0"/>
        </a:p>
      </dsp:txBody>
      <dsp:txXfrm>
        <a:off x="4517393" y="383704"/>
        <a:ext cx="1545106" cy="90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71BCB-1B1B-4421-83DF-D27A81463085}">
      <dsp:nvSpPr>
        <dsp:cNvPr id="0" name=""/>
        <dsp:cNvSpPr/>
      </dsp:nvSpPr>
      <dsp:spPr>
        <a:xfrm>
          <a:off x="5357" y="455686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shouldComponentUpdate</a:t>
          </a:r>
          <a:endParaRPr lang="he-IL" sz="1100" kern="1200" dirty="0"/>
        </a:p>
      </dsp:txBody>
      <dsp:txXfrm>
        <a:off x="33499" y="483828"/>
        <a:ext cx="1545106" cy="904550"/>
      </dsp:txXfrm>
    </dsp:sp>
    <dsp:sp modelId="{BF540125-A985-40FD-9304-9F95D3035B76}">
      <dsp:nvSpPr>
        <dsp:cNvPr id="0" name=""/>
        <dsp:cNvSpPr/>
      </dsp:nvSpPr>
      <dsp:spPr>
        <a:xfrm>
          <a:off x="1766887" y="737531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900" kern="1200"/>
        </a:p>
      </dsp:txBody>
      <dsp:txXfrm>
        <a:off x="1766887" y="816960"/>
        <a:ext cx="237646" cy="238286"/>
      </dsp:txXfrm>
    </dsp:sp>
    <dsp:sp modelId="{47E43EF1-4F4B-4401-8C99-D2D69EDEC2AC}">
      <dsp:nvSpPr>
        <dsp:cNvPr id="0" name=""/>
        <dsp:cNvSpPr/>
      </dsp:nvSpPr>
      <dsp:spPr>
        <a:xfrm>
          <a:off x="2247304" y="455686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render</a:t>
          </a:r>
          <a:endParaRPr lang="he-IL" sz="1100" kern="1200" dirty="0"/>
        </a:p>
      </dsp:txBody>
      <dsp:txXfrm>
        <a:off x="2275446" y="483828"/>
        <a:ext cx="1545106" cy="904550"/>
      </dsp:txXfrm>
    </dsp:sp>
    <dsp:sp modelId="{A4909254-162C-4916-8021-4AB258FB2890}">
      <dsp:nvSpPr>
        <dsp:cNvPr id="0" name=""/>
        <dsp:cNvSpPr/>
      </dsp:nvSpPr>
      <dsp:spPr>
        <a:xfrm>
          <a:off x="4008834" y="737531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900" kern="1200"/>
        </a:p>
      </dsp:txBody>
      <dsp:txXfrm>
        <a:off x="4008834" y="816960"/>
        <a:ext cx="237646" cy="238286"/>
      </dsp:txXfrm>
    </dsp:sp>
    <dsp:sp modelId="{95C2814B-6220-4049-9FFC-C0D3C44970F5}">
      <dsp:nvSpPr>
        <dsp:cNvPr id="0" name=""/>
        <dsp:cNvSpPr/>
      </dsp:nvSpPr>
      <dsp:spPr>
        <a:xfrm>
          <a:off x="4489251" y="455686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componentDidUpdate</a:t>
          </a:r>
          <a:endParaRPr lang="he-IL" sz="1100" kern="1200" dirty="0"/>
        </a:p>
      </dsp:txBody>
      <dsp:txXfrm>
        <a:off x="4517393" y="483828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aredpalmer.com/formik/docs/overview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/>
          </a:bodyPr>
          <a:lstStyle/>
          <a:p>
            <a:r>
              <a:rPr lang="en-US" sz="5400" dirty="0"/>
              <a:t>Building components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415C-AA0D-403C-8406-28452055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setState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06C4F-A9F7-43E2-B66A-F636D184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B4F67-A903-4D88-813B-C8628A45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B8DC21-818B-4ED2-ADB8-488CAA27D9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modify state directly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React cannot detect this kind of change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render</a:t>
            </a:r>
            <a:r>
              <a:rPr lang="en-US" dirty="0">
                <a:sym typeface="Wingdings" panose="05000000000000000000" pitchFamily="2" charset="2"/>
              </a:rPr>
              <a:t> method is not invoked</a:t>
            </a:r>
          </a:p>
          <a:p>
            <a:r>
              <a:rPr lang="en-US" dirty="0" err="1">
                <a:sym typeface="Wingdings" panose="05000000000000000000" pitchFamily="2" charset="2"/>
              </a:rPr>
              <a:t>setState</a:t>
            </a:r>
            <a:r>
              <a:rPr lang="en-US" dirty="0">
                <a:sym typeface="Wingdings" panose="05000000000000000000" pitchFamily="2" charset="2"/>
              </a:rPr>
              <a:t> merges the specified object into the current state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Thus, setting one field does not reset the other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F1EB7-25E6-4DA6-B0BA-F24AA1BAE4E4}"/>
              </a:ext>
            </a:extLst>
          </p:cNvPr>
          <p:cNvSpPr/>
          <p:nvPr/>
        </p:nvSpPr>
        <p:spPr>
          <a:xfrm>
            <a:off x="3248980" y="2276872"/>
            <a:ext cx="264604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83991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09D9-17A9-4AD4-A835-2F1783E3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setState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CABD2-227C-476C-86B5-CA4CD278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E388F-E751-48A6-8620-F41589B7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EDA504-4ECB-4686-A1A9-675520C401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React may batch multiple </a:t>
            </a:r>
            <a:r>
              <a:rPr lang="en-US" dirty="0" err="1"/>
              <a:t>setState</a:t>
            </a:r>
            <a:r>
              <a:rPr lang="en-US" dirty="0"/>
              <a:t> calls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A79D1B-02E5-490B-BB6A-5B560424B99F}"/>
              </a:ext>
            </a:extLst>
          </p:cNvPr>
          <p:cNvSpPr/>
          <p:nvPr/>
        </p:nvSpPr>
        <p:spPr>
          <a:xfrm>
            <a:off x="3019622" y="2276872"/>
            <a:ext cx="310475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()=&gt;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.counter+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.counter+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8E2742-6DDC-449E-9013-391294C00A08}"/>
              </a:ext>
            </a:extLst>
          </p:cNvPr>
          <p:cNvSpPr/>
          <p:nvPr/>
        </p:nvSpPr>
        <p:spPr>
          <a:xfrm>
            <a:off x="377952" y="2492896"/>
            <a:ext cx="1313728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render is invoked only once </a:t>
            </a:r>
            <a:r>
              <a:rPr lang="en-US" sz="1400" dirty="0">
                <a:sym typeface="Wingdings" panose="05000000000000000000" pitchFamily="2" charset="2"/>
              </a:rPr>
              <a:t>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E91CC6-DB0D-4BEA-98B9-3CA041FB1E1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691680" y="2636914"/>
            <a:ext cx="1512168" cy="324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D2559E-25B2-4A15-9433-E6FD4849B07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91680" y="2960948"/>
            <a:ext cx="1512168" cy="793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15AD4C-5E98-4D38-AE6F-3C20EA263B8C}"/>
              </a:ext>
            </a:extLst>
          </p:cNvPr>
          <p:cNvSpPr/>
          <p:nvPr/>
        </p:nvSpPr>
        <p:spPr>
          <a:xfrm>
            <a:off x="385059" y="3997662"/>
            <a:ext cx="1313728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However, the final counter is 1 and not 2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he-IL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E1CA46-7010-49EF-B7FD-F68D71CCD56F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698787" y="3933056"/>
            <a:ext cx="1361045" cy="532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5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6E1A-A679-479F-A226-3F7EBA04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setState</a:t>
            </a:r>
            <a:r>
              <a:rPr lang="en-US" dirty="0"/>
              <a:t> – The right way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214F8-7B10-4EEC-AADC-A62C5579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9DC79-8387-4F53-BA3C-D47F2494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F9C21-EBC2-4014-87EB-A57B44BE8816}"/>
              </a:ext>
            </a:extLst>
          </p:cNvPr>
          <p:cNvSpPr/>
          <p:nvPr/>
        </p:nvSpPr>
        <p:spPr>
          <a:xfrm>
            <a:off x="2403348" y="2348880"/>
            <a:ext cx="457200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((state, props)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((state, props)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DF80AF-77C2-4031-90B3-6E77A1734C87}"/>
              </a:ext>
            </a:extLst>
          </p:cNvPr>
          <p:cNvSpPr/>
          <p:nvPr/>
        </p:nvSpPr>
        <p:spPr>
          <a:xfrm>
            <a:off x="323528" y="3645024"/>
            <a:ext cx="1440160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Note that </a:t>
            </a:r>
            <a:r>
              <a:rPr lang="en-US" sz="1400" dirty="0" err="1"/>
              <a:t>setState</a:t>
            </a:r>
            <a:r>
              <a:rPr lang="en-US" sz="1400" dirty="0"/>
              <a:t> now receives a callback, not an object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8D9670-59BA-4C0B-8D32-90B86DF9BDA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63688" y="2708920"/>
            <a:ext cx="864096" cy="1512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26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EB0-2208-4FFA-9DFC-19A91786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A0092-F01B-4DB5-A83E-F50DF485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A9E69-0A7D-4F21-ACF4-C6CF62B3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A11631-067E-4167-AB0F-4FDA562B44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Any state is owned by a specific component</a:t>
            </a:r>
          </a:p>
          <a:p>
            <a:r>
              <a:rPr lang="en-US" dirty="0"/>
              <a:t>A state change effects only the current/below components</a:t>
            </a:r>
          </a:p>
          <a:p>
            <a:r>
              <a:rPr lang="en-US" dirty="0"/>
              <a:t>A user event captured by nested component must be propagated up</a:t>
            </a:r>
          </a:p>
          <a:p>
            <a:pPr lvl="1"/>
            <a:r>
              <a:rPr lang="en-US" dirty="0"/>
              <a:t>Without propagating the parent component will not be </a:t>
            </a:r>
            <a:r>
              <a:rPr lang="en-US" dirty="0" err="1"/>
              <a:t>rerendered</a:t>
            </a:r>
            <a:endParaRPr lang="en-US" dirty="0"/>
          </a:p>
          <a:p>
            <a:r>
              <a:rPr lang="en-US" dirty="0"/>
              <a:t>But, how do we propagate the event ?</a:t>
            </a:r>
          </a:p>
          <a:p>
            <a:r>
              <a:rPr lang="en-US" dirty="0"/>
              <a:t>What about forms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141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FA6F-6B8C-4B6E-9308-532C129A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AACE6-C7F7-4526-92D3-4DABE9CB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BAB94-BE8C-4DEC-826A-59041C2B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FCEA5B-2677-47E0-9552-B136F6B563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Named using camelCase</a:t>
            </a:r>
          </a:p>
          <a:p>
            <a:r>
              <a:rPr lang="en-US" dirty="0"/>
              <a:t>Do not return false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e.preventDefault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 this keyword does not point to the component instance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D0820-BC05-4DBC-A0DB-ABE92152E729}"/>
              </a:ext>
            </a:extLst>
          </p:cNvPr>
          <p:cNvSpPr/>
          <p:nvPr/>
        </p:nvSpPr>
        <p:spPr>
          <a:xfrm>
            <a:off x="2538236" y="4581128"/>
            <a:ext cx="4302224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}&gt;Click 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D1E796-A54C-4C91-B9F5-7B42A7CAE521}"/>
              </a:ext>
            </a:extLst>
          </p:cNvPr>
          <p:cNvSpPr/>
          <p:nvPr/>
        </p:nvSpPr>
        <p:spPr>
          <a:xfrm>
            <a:off x="814794" y="4913545"/>
            <a:ext cx="1092910" cy="7477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undefined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05C499-818A-4787-A407-09E4BF836FE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907704" y="5287397"/>
            <a:ext cx="792088" cy="5178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61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9437-9D15-4161-926C-68B80C6C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Event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9AE1F-9519-4F92-8ADC-096D4C95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BDF95-6ACA-459F-9FA2-B16B3F7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6875D-F2E3-4439-9171-7BAF0D47A5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event handler receives a “fixed” event object</a:t>
            </a:r>
          </a:p>
          <a:p>
            <a:r>
              <a:rPr lang="en-US" dirty="0"/>
              <a:t>React is responsible for normalizing the event according to the standard</a:t>
            </a:r>
          </a:p>
          <a:p>
            <a:pPr lvl="1"/>
            <a:r>
              <a:rPr lang="en-US" dirty="0"/>
              <a:t>Beware, event objects are pooled and reused !!!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C98DA9-5871-42E6-8C41-7FD6C23C4C09}"/>
              </a:ext>
            </a:extLst>
          </p:cNvPr>
          <p:cNvSpPr/>
          <p:nvPr/>
        </p:nvSpPr>
        <p:spPr>
          <a:xfrm>
            <a:off x="3321196" y="3865117"/>
            <a:ext cx="273630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(e)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 ==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nativeEvent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B8A091-27B0-4032-8829-9E397E2883BE}"/>
              </a:ext>
            </a:extLst>
          </p:cNvPr>
          <p:cNvSpPr/>
          <p:nvPr/>
        </p:nvSpPr>
        <p:spPr>
          <a:xfrm>
            <a:off x="814794" y="4913545"/>
            <a:ext cx="1092910" cy="7477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Always false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08783A-21A7-48DF-B02F-8B7F20C8A20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907704" y="4365105"/>
            <a:ext cx="2880320" cy="922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4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FED3-8178-49E5-9B0B-BFE8414F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Hide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FD34F-596B-4A48-99E2-0A381526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A4BFF-AC13-4034-971A-39E97BC0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0D2091-5FC8-4824-A12A-FDF056B94C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might want to hide itself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render</a:t>
            </a:r>
            <a:r>
              <a:rPr lang="en-US" dirty="0"/>
              <a:t> method is allowed to return null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E94E63-15F3-4CAB-A235-D8037EE5CACD}"/>
              </a:ext>
            </a:extLst>
          </p:cNvPr>
          <p:cNvSpPr/>
          <p:nvPr/>
        </p:nvSpPr>
        <p:spPr>
          <a:xfrm>
            <a:off x="2699792" y="3457852"/>
            <a:ext cx="374441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939250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F062-2E8E-45EF-B88B-7794A7B2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&amp; Keys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66934-FB71-4278-9853-779DC603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05F06-B4C2-4628-9FC0-7F9F6425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176E75-BEA3-4617-BE91-A51F81B392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Think about the following implementation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D7E1D7-368B-4393-B157-4DA3A530F43B}"/>
              </a:ext>
            </a:extLst>
          </p:cNvPr>
          <p:cNvSpPr/>
          <p:nvPr/>
        </p:nvSpPr>
        <p:spPr>
          <a:xfrm>
            <a:off x="899592" y="2370957"/>
            <a:ext cx="432048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refresh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}&gt;Refresh&lt;/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ContactItem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{c}/&gt;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5CDE9-6EC7-4FFA-8A34-D02DF0D3EE65}"/>
              </a:ext>
            </a:extLst>
          </p:cNvPr>
          <p:cNvSpPr/>
          <p:nvPr/>
        </p:nvSpPr>
        <p:spPr>
          <a:xfrm>
            <a:off x="5886400" y="3186565"/>
            <a:ext cx="2430016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refresh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()=&gt;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randomSort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"Udi"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"Tommy"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8FC7E5-86FF-483E-9E0D-53E84D3C8A56}"/>
              </a:ext>
            </a:extLst>
          </p:cNvPr>
          <p:cNvSpPr/>
          <p:nvPr/>
        </p:nvSpPr>
        <p:spPr>
          <a:xfrm>
            <a:off x="4355976" y="5877271"/>
            <a:ext cx="1800200" cy="8346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What happen each time a contact moves inside the list ?</a:t>
            </a:r>
            <a:endParaRPr lang="he-IL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E3DC7C-528D-405B-B0B5-3329FCCA521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123730" y="4797153"/>
            <a:ext cx="3132346" cy="10801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351498-3CC8-4AEF-8F1B-FB1228662642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256076" y="4140581"/>
            <a:ext cx="1044116" cy="173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858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436E-E0FD-4094-806A-27E0C67B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7C16C-7384-48E3-B3E5-DE5B7AC8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2B7B6-90C9-499C-BCB9-6D0AEF4E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165C8A-2850-47CC-BD55-7898DFAAE1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a key is not specified React does not track list transformation</a:t>
            </a:r>
          </a:p>
          <a:p>
            <a:r>
              <a:rPr lang="en-US" dirty="0"/>
              <a:t>Each component might receives new props</a:t>
            </a:r>
          </a:p>
          <a:p>
            <a:r>
              <a:rPr lang="en-US" dirty="0"/>
              <a:t>If a component has internal state then it might be unsynchronized with the new props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60F4CD-CD00-45CB-A51C-6D025979A640}"/>
              </a:ext>
            </a:extLst>
          </p:cNvPr>
          <p:cNvSpPr/>
          <p:nvPr/>
        </p:nvSpPr>
        <p:spPr>
          <a:xfrm>
            <a:off x="2924944" y="4221088"/>
            <a:ext cx="32941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ContactItem.render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}&gt;Dec&lt;/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}&gt;Inc&lt;/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76820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29C0-6B43-4EAE-97C2-F6B18490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 key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981EC-D0FF-41E5-BA72-97A8F00E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EFC9F-21EA-45ED-ABE8-B3C04B40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F1DB95-926B-4CB2-8D71-FA1D15FB8F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the key, React can associate new element with an old one</a:t>
            </a:r>
          </a:p>
          <a:p>
            <a:r>
              <a:rPr lang="en-US" dirty="0"/>
              <a:t>Thus, each component may “move” with its original element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A0F8C6-C5F5-4655-96A6-41C6D1D5A1A3}"/>
              </a:ext>
            </a:extLst>
          </p:cNvPr>
          <p:cNvSpPr/>
          <p:nvPr/>
        </p:nvSpPr>
        <p:spPr>
          <a:xfrm>
            <a:off x="2915816" y="3501008"/>
            <a:ext cx="4616924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refresh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}&gt;Refresh&lt;/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{c.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ContactItem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{c}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onDelete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onDeleteContact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}/&gt;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A0A5FF-63A6-4263-9A82-E0D921DD6E39}"/>
              </a:ext>
            </a:extLst>
          </p:cNvPr>
          <p:cNvSpPr/>
          <p:nvPr/>
        </p:nvSpPr>
        <p:spPr>
          <a:xfrm>
            <a:off x="471248" y="3933056"/>
            <a:ext cx="1800200" cy="8346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Think about it carefully !!!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BBE760-AD40-4734-A0DD-8FC117E1DD8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271448" y="4350382"/>
            <a:ext cx="2660592" cy="8068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1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practical details for building components</a:t>
            </a:r>
          </a:p>
          <a:p>
            <a:r>
              <a:rPr lang="en-US" dirty="0"/>
              <a:t>Working with inputs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C1D5-F462-4EB4-B16E-741C8C50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methods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C2300-1D6F-4FED-98CF-0B0C2010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12F10-BED4-412E-9A45-3D391E42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0B83726-67F6-4510-80B6-B784EFD1B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870109"/>
              </p:ext>
            </p:extLst>
          </p:nvPr>
        </p:nvGraphicFramePr>
        <p:xfrm>
          <a:off x="1524000" y="1916832"/>
          <a:ext cx="6096000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D125763-1076-4C47-8056-014E2AF0B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2949630"/>
              </p:ext>
            </p:extLst>
          </p:nvPr>
        </p:nvGraphicFramePr>
        <p:xfrm>
          <a:off x="1524000" y="3717032"/>
          <a:ext cx="6096000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F9DAF0-17E2-4F95-8D76-90EE4A765834}"/>
              </a:ext>
            </a:extLst>
          </p:cNvPr>
          <p:cNvSpPr/>
          <p:nvPr/>
        </p:nvSpPr>
        <p:spPr>
          <a:xfrm>
            <a:off x="234696" y="2022896"/>
            <a:ext cx="952928" cy="8346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Mounting</a:t>
            </a:r>
            <a:endParaRPr lang="he-IL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58D79C-4A1B-4266-AD18-D93BE8A072C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187624" y="2440222"/>
            <a:ext cx="216024" cy="268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37178E-C556-4520-BFC3-F5D3E3F824C0}"/>
              </a:ext>
            </a:extLst>
          </p:cNvPr>
          <p:cNvSpPr/>
          <p:nvPr/>
        </p:nvSpPr>
        <p:spPr>
          <a:xfrm>
            <a:off x="258359" y="3894698"/>
            <a:ext cx="952928" cy="8346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Updating</a:t>
            </a:r>
            <a:endParaRPr lang="he-IL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F60357-3C40-44B6-93D3-41493B71CFC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211287" y="4312024"/>
            <a:ext cx="216024" cy="2686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B6282A-3160-4865-9A14-77C3706F7798}"/>
              </a:ext>
            </a:extLst>
          </p:cNvPr>
          <p:cNvGrpSpPr/>
          <p:nvPr/>
        </p:nvGrpSpPr>
        <p:grpSpPr>
          <a:xfrm>
            <a:off x="2559391" y="5591010"/>
            <a:ext cx="1601390" cy="960834"/>
            <a:chOff x="5357" y="455686"/>
            <a:chExt cx="1601390" cy="96083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7B4A66E-AC9A-4569-8F30-6D5830800FBE}"/>
                </a:ext>
              </a:extLst>
            </p:cNvPr>
            <p:cNvSpPr/>
            <p:nvPr/>
          </p:nvSpPr>
          <p:spPr>
            <a:xfrm>
              <a:off x="5357" y="455686"/>
              <a:ext cx="1601390" cy="9608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82D160CB-FB6E-4E11-99F5-CCA93A7D5807}"/>
                </a:ext>
              </a:extLst>
            </p:cNvPr>
            <p:cNvSpPr txBox="1"/>
            <p:nvPr/>
          </p:nvSpPr>
          <p:spPr>
            <a:xfrm>
              <a:off x="33499" y="483828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componentWillUnmount</a:t>
              </a:r>
              <a:endParaRPr lang="he-IL" sz="11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B06650-CB97-4C48-9828-62DB0181BC6D}"/>
              </a:ext>
            </a:extLst>
          </p:cNvPr>
          <p:cNvGrpSpPr/>
          <p:nvPr/>
        </p:nvGrpSpPr>
        <p:grpSpPr>
          <a:xfrm>
            <a:off x="4689348" y="5591010"/>
            <a:ext cx="1601390" cy="960834"/>
            <a:chOff x="5357" y="455686"/>
            <a:chExt cx="1601390" cy="96083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DFECF0E-0336-4BF5-A75A-088C5C901649}"/>
                </a:ext>
              </a:extLst>
            </p:cNvPr>
            <p:cNvSpPr/>
            <p:nvPr/>
          </p:nvSpPr>
          <p:spPr>
            <a:xfrm>
              <a:off x="5357" y="455686"/>
              <a:ext cx="1601390" cy="96083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E6986EB1-6BA8-4ADA-A2EC-D1DD8566FCAD}"/>
                </a:ext>
              </a:extLst>
            </p:cNvPr>
            <p:cNvSpPr txBox="1"/>
            <p:nvPr/>
          </p:nvSpPr>
          <p:spPr>
            <a:xfrm>
              <a:off x="33499" y="483828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componentDidCatch</a:t>
              </a:r>
              <a:endParaRPr lang="he-IL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906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72E8-D24D-4395-BB77-F89869B5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2F4B9-18E9-4119-999A-A28468B0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83590-4811-4CBD-88CE-D86D5325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090503-9FD4-4081-B126-539F961DD64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component that depends only on its props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Pure components are usually easier to understand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679658-6B94-4E92-A9BD-46EC619213A1}"/>
              </a:ext>
            </a:extLst>
          </p:cNvPr>
          <p:cNvSpPr/>
          <p:nvPr/>
        </p:nvSpPr>
        <p:spPr>
          <a:xfrm>
            <a:off x="1664804" y="2450474"/>
            <a:ext cx="5814392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ContactItem.render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}&gt;Dec&lt;/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}&gt;Inc&lt;/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{()=&gt;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onDelete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)}&gt;Delete&lt;/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04C06D-40D8-4591-BCB5-620BEBFD30E8}"/>
              </a:ext>
            </a:extLst>
          </p:cNvPr>
          <p:cNvSpPr/>
          <p:nvPr/>
        </p:nvSpPr>
        <p:spPr>
          <a:xfrm>
            <a:off x="5924768" y="2096355"/>
            <a:ext cx="1554428" cy="8346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Impure</a:t>
            </a:r>
            <a:endParaRPr lang="he-IL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6239F1-FDB0-4FF7-8965-2544C75B873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419872" y="2931006"/>
            <a:ext cx="3282110" cy="1319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058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90A1-F6C6-4815-88D8-9F0D3342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input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23062-282D-42AF-9666-EF9C1510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DBA23-068B-4FE3-B49E-6C997D9A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4E9006-0C46-48D2-BC9F-1671320DF6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input element has a </a:t>
            </a:r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 property</a:t>
            </a:r>
          </a:p>
          <a:p>
            <a:r>
              <a:rPr lang="en-US" dirty="0"/>
              <a:t>A component has </a:t>
            </a:r>
            <a:r>
              <a:rPr lang="en-US" dirty="0" err="1">
                <a:solidFill>
                  <a:srgbClr val="FF0000"/>
                </a:solidFill>
              </a:rPr>
              <a:t>this.state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Who is the source of truth ?</a:t>
            </a:r>
          </a:p>
          <a:p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00755E-AB55-4E19-A111-E20044E44155}"/>
              </a:ext>
            </a:extLst>
          </p:cNvPr>
          <p:cNvSpPr/>
          <p:nvPr/>
        </p:nvSpPr>
        <p:spPr>
          <a:xfrm>
            <a:off x="2646248" y="3238233"/>
            <a:ext cx="408620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&lt;{},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React&lt;/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&gt;Name:&lt;/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/&gt;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309FF4-635C-4FFC-B165-35B7E466A7ED}"/>
              </a:ext>
            </a:extLst>
          </p:cNvPr>
          <p:cNvSpPr/>
          <p:nvPr/>
        </p:nvSpPr>
        <p:spPr>
          <a:xfrm>
            <a:off x="533400" y="3789040"/>
            <a:ext cx="1554428" cy="8346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user is unable to change the input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647A00-999D-4E28-A8F9-55032F34B7A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087828" y="4206366"/>
            <a:ext cx="1044012" cy="16709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701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1D81-F039-4617-89C5-BB7C660E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approaches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A1F5B-1CD6-4456-9C4A-FE1705FB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BEA3B-71BD-4A0C-9711-C5302613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25C2BC-17AE-4E4E-A483-8741159407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</a:p>
          <a:p>
            <a:pPr lvl="1"/>
            <a:r>
              <a:rPr lang="en-US" dirty="0"/>
              <a:t>Component’s state is the source of truth</a:t>
            </a:r>
          </a:p>
          <a:p>
            <a:pPr lvl="1"/>
            <a:r>
              <a:rPr lang="en-US" dirty="0"/>
              <a:t>Need to manually synchronized input state with component state</a:t>
            </a:r>
          </a:p>
          <a:p>
            <a:r>
              <a:rPr lang="en-US" dirty="0"/>
              <a:t>Uncontrolled component</a:t>
            </a:r>
          </a:p>
          <a:p>
            <a:pPr lvl="1"/>
            <a:r>
              <a:rPr lang="en-US" dirty="0"/>
              <a:t>Input’s state is the source of truth</a:t>
            </a:r>
          </a:p>
          <a:p>
            <a:pPr lvl="1"/>
            <a:r>
              <a:rPr lang="en-US" dirty="0"/>
              <a:t>Need to manually update input state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9343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0B1C-C814-45B0-AD56-995FB7C8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8CB3A-D61B-4E98-B01A-B6A65273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E6124-609D-4318-982C-304B12D7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C7D4C9-9762-42C9-9A0B-BF26695962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bit complicated when dealing with complex inputs that support multiple “change” events 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BDF6C-3F94-4AA6-810F-46A7DC8BF972}"/>
              </a:ext>
            </a:extLst>
          </p:cNvPr>
          <p:cNvSpPr/>
          <p:nvPr/>
        </p:nvSpPr>
        <p:spPr>
          <a:xfrm>
            <a:off x="1962172" y="2974879"/>
            <a:ext cx="545435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React&lt;/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&gt;Name:&lt;/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onChange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onInputChange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/&gt;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onInputChange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(e)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b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525512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6075-DD69-4466-9AB5-6A819969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1085A-48E1-473A-AF96-19C01840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C72B1-1814-4C90-9FEF-41A61AFD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68C77F-30B9-4D7E-A4C1-C098ABB6EC2B}"/>
              </a:ext>
            </a:extLst>
          </p:cNvPr>
          <p:cNvSpPr/>
          <p:nvPr/>
        </p:nvSpPr>
        <p:spPr>
          <a:xfrm>
            <a:off x="2097060" y="1775049"/>
            <a:ext cx="518457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React.Component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&lt;{},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AppState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inputName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RefObject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HTMLInputElement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React&lt;/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&gt;Name:&lt;/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onChange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onInputChange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inputName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}/&gt;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sayHello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}&gt;Say Hello&lt;/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}&gt;Reset&lt;/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endParaRPr lang="he-IL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2526F-CB45-4271-846D-1CC8E7CABABD}"/>
              </a:ext>
            </a:extLst>
          </p:cNvPr>
          <p:cNvSpPr/>
          <p:nvPr/>
        </p:nvSpPr>
        <p:spPr>
          <a:xfrm>
            <a:off x="2097060" y="4581128"/>
            <a:ext cx="2448272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inputName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createRef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9D87E0-28BA-44AE-8B92-AEB83E2BE2F3}"/>
              </a:ext>
            </a:extLst>
          </p:cNvPr>
          <p:cNvSpPr/>
          <p:nvPr/>
        </p:nvSpPr>
        <p:spPr>
          <a:xfrm>
            <a:off x="5292080" y="3951030"/>
            <a:ext cx="286206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onInputChange</a:t>
            </a:r>
            <a:r>
              <a:rPr lang="en-US" sz="1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(e) =&gt;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b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sayHello</a:t>
            </a:r>
            <a:r>
              <a:rPr lang="en-US" sz="1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() =&gt;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alert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"Hello "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inputName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reset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() =&gt;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inputName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1258591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8773-C0A7-4FA0-92D1-E8AF8777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Formik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1BA36-A3F0-4A77-A34F-75AEA300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86AD6-E88C-44EF-9D86-C30C5F76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A7F5A1-A0FD-4C47-AECF-10DCD76572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small library</a:t>
            </a:r>
          </a:p>
          <a:p>
            <a:r>
              <a:rPr lang="en-US" dirty="0"/>
              <a:t>Helps dealing with forms</a:t>
            </a:r>
          </a:p>
          <a:p>
            <a:r>
              <a:rPr lang="en-US" dirty="0"/>
              <a:t>Offers component</a:t>
            </a:r>
          </a:p>
          <a:p>
            <a:pPr lvl="1"/>
            <a:r>
              <a:rPr lang="en-US" dirty="0" err="1"/>
              <a:t>Fromik</a:t>
            </a:r>
            <a:endParaRPr lang="en-US" dirty="0"/>
          </a:p>
          <a:p>
            <a:pPr lvl="1"/>
            <a:r>
              <a:rPr lang="en-US" dirty="0"/>
              <a:t>Field</a:t>
            </a:r>
          </a:p>
          <a:p>
            <a:pPr lvl="1"/>
            <a:r>
              <a:rPr lang="en-US" dirty="0" err="1"/>
              <a:t>FieldArray</a:t>
            </a:r>
            <a:endParaRPr lang="en-US" dirty="0"/>
          </a:p>
          <a:p>
            <a:pPr lvl="1"/>
            <a:r>
              <a:rPr lang="en-US" dirty="0" err="1"/>
              <a:t>ErrorMessage</a:t>
            </a:r>
            <a:endParaRPr lang="en-US" dirty="0"/>
          </a:p>
          <a:p>
            <a:pPr lvl="1"/>
            <a:r>
              <a:rPr lang="en-US" dirty="0"/>
              <a:t>More …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https://jaredpalmer.com/formik/docs/overview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55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5B81-FD86-47B1-BFF3-44A11015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3E139-CBBB-4FF3-8275-ECFB25CC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FD9B7-CDFC-4999-AB1F-44F52853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FC5D0B-9CA0-45DE-BB38-6BF7305904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might not know its children ahead of time. Think about</a:t>
            </a:r>
          </a:p>
          <a:p>
            <a:pPr lvl="1"/>
            <a:r>
              <a:rPr lang="en-US" dirty="0"/>
              <a:t>Dialog</a:t>
            </a:r>
          </a:p>
          <a:p>
            <a:pPr lvl="1"/>
            <a:r>
              <a:rPr lang="en-US" dirty="0"/>
              <a:t>Toolbar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6F73F7-EA5F-4B52-92CB-68A25BE3EE62}"/>
              </a:ext>
            </a:extLst>
          </p:cNvPr>
          <p:cNvSpPr/>
          <p:nvPr/>
        </p:nvSpPr>
        <p:spPr>
          <a:xfrm>
            <a:off x="2344882" y="3963713"/>
            <a:ext cx="4688932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props.children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null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styles.Dialog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onOverlayClick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styles.content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onContentClick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props.children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BEA0CC-7F0C-41A4-9623-86DD6D30D5BD}"/>
              </a:ext>
            </a:extLst>
          </p:cNvPr>
          <p:cNvSpPr/>
          <p:nvPr/>
        </p:nvSpPr>
        <p:spPr>
          <a:xfrm>
            <a:off x="5868144" y="3455881"/>
            <a:ext cx="192596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&gt;Title&lt;/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063002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4A83-E596-4EC6-ABB9-6500C994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Containment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CF9E5-10BA-4ED8-BB2A-AB52124B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C8BA5-5923-4672-B95A-CBF03BE0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661535-CC4C-4413-83D1-329CAB10BF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props to specify the content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D434C-2CAA-433A-8678-9ECBCD75FEBB}"/>
              </a:ext>
            </a:extLst>
          </p:cNvPr>
          <p:cNvSpPr/>
          <p:nvPr/>
        </p:nvSpPr>
        <p:spPr>
          <a:xfrm>
            <a:off x="3271650" y="2204864"/>
            <a:ext cx="260070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1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SplitPane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1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</a:t>
            </a:r>
            <a:r>
              <a:rPr lang="en-US" sz="11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SplitPane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1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</a:t>
            </a:r>
            <a:r>
              <a:rPr lang="en-US" sz="11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SplitPane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-left"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{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&lt;/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1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</a:t>
            </a:r>
            <a:r>
              <a:rPr lang="en-US" sz="11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SplitPane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-right"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{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right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&lt;/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1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SplitPane</a:t>
            </a:r>
            <a:b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right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Chat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 /&gt;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279632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FD67-200F-4FCA-8418-8B5F3748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3A744-EE19-4426-A39A-25FF2E04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8574D-5798-4A35-A9DA-984E5A9C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03B7E2-EC5D-4317-86C4-A65578624F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Technically it is possible</a:t>
            </a:r>
          </a:p>
          <a:p>
            <a:r>
              <a:rPr lang="en-US" dirty="0"/>
              <a:t>However, React doesn’t like it</a:t>
            </a:r>
          </a:p>
          <a:p>
            <a:r>
              <a:rPr lang="en-US" dirty="0"/>
              <a:t>Prefer composition</a:t>
            </a:r>
          </a:p>
          <a:p>
            <a:r>
              <a:rPr lang="en-US" dirty="0"/>
              <a:t>Non UI functionality should be extracted into a separate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2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07DE-B64A-4DCF-82D5-2DB498D8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Camel case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67452-DFB7-4ECB-B86B-C85B2B84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B0070-BEC0-4D23-B671-67BADF48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FA5EC0-CD4E-4191-A9B8-BE2232F61E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JSX is more JavaScript than HTML</a:t>
            </a:r>
          </a:p>
          <a:p>
            <a:r>
              <a:rPr lang="en-US" dirty="0"/>
              <a:t>So it uses camelCase property naming</a:t>
            </a:r>
          </a:p>
          <a:p>
            <a:pPr lvl="1"/>
            <a:r>
              <a:rPr lang="en-US" dirty="0"/>
              <a:t>class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className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tabindex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tabIndex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Are you ok with that ?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3E693-DC8E-4F25-A25F-ABDC56E8A70D}"/>
              </a:ext>
            </a:extLst>
          </p:cNvPr>
          <p:cNvSpPr/>
          <p:nvPr/>
        </p:nvSpPr>
        <p:spPr>
          <a:xfrm>
            <a:off x="2947614" y="4581128"/>
            <a:ext cx="324877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className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="App"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&gt;Hello React&lt;/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60295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57C4-38D7-4ADC-84BC-9E157BA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3650D-D9F3-4EA8-95FD-5C031035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064F-8668-4343-87DD-6F6D7D5A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22193A-7CEA-4492-8C35-C1EBA1FCC5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Functional component is cool</a:t>
            </a:r>
          </a:p>
          <a:p>
            <a:r>
              <a:rPr lang="en-US" dirty="0"/>
              <a:t>props are immutable</a:t>
            </a:r>
          </a:p>
          <a:p>
            <a:r>
              <a:rPr lang="en-US" dirty="0"/>
              <a:t>Component should render according to state/props</a:t>
            </a:r>
          </a:p>
          <a:p>
            <a:r>
              <a:rPr lang="en-US" dirty="0"/>
              <a:t>A component may raise an event and thus let its </a:t>
            </a:r>
            <a:r>
              <a:rPr lang="en-US"/>
              <a:t>parent re-render it self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167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84A7-A758-4439-B984-175A1AAE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like XML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86B46-75FB-4830-B28A-82CEE968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D6EFE-10C4-4531-884D-B1E3848C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C2A18C-1B12-48EC-A345-08AA0B01E5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element without content can be closed immediately</a:t>
            </a:r>
          </a:p>
          <a:p>
            <a:r>
              <a:rPr lang="en-US" dirty="0"/>
              <a:t>Not like HTML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4F411-5DFB-4D74-8DC8-FD8CE72C97F8}"/>
              </a:ext>
            </a:extLst>
          </p:cNvPr>
          <p:cNvSpPr/>
          <p:nvPr/>
        </p:nvSpPr>
        <p:spPr>
          <a:xfrm>
            <a:off x="3294320" y="3284984"/>
            <a:ext cx="279005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React&lt;/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AD3EC8-D72B-4E8E-8271-42694254FB91}"/>
              </a:ext>
            </a:extLst>
          </p:cNvPr>
          <p:cNvSpPr/>
          <p:nvPr/>
        </p:nvSpPr>
        <p:spPr>
          <a:xfrm>
            <a:off x="3726368" y="5517219"/>
            <a:ext cx="192596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React&lt;/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A3A51DC-046B-41A2-B9B6-766A9888EEDD}"/>
              </a:ext>
            </a:extLst>
          </p:cNvPr>
          <p:cNvSpPr/>
          <p:nvPr/>
        </p:nvSpPr>
        <p:spPr>
          <a:xfrm>
            <a:off x="4179409" y="4917667"/>
            <a:ext cx="1008112" cy="351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88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9A7D-5E62-4304-A13C-35164622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is Escaped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D24F3-3EC0-4AEC-A425-96CB950B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9CDCC-DEB5-4576-B7C5-A41C9BFB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541F1-05F9-43E8-8C31-AA75FFDE6C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JSX is always escaped</a:t>
            </a:r>
          </a:p>
          <a:p>
            <a:pPr lvl="1"/>
            <a:r>
              <a:rPr lang="en-US"/>
              <a:t>Prevent XSS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6F40E9-6EBA-456C-A7CE-8B23D0C16103}"/>
              </a:ext>
            </a:extLst>
          </p:cNvPr>
          <p:cNvSpPr/>
          <p:nvPr/>
        </p:nvSpPr>
        <p:spPr>
          <a:xfrm>
            <a:off x="2286000" y="2967335"/>
            <a:ext cx="199796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C3259-AAE1-42EA-9292-30F38D25FABE}"/>
              </a:ext>
            </a:extLst>
          </p:cNvPr>
          <p:cNvSpPr/>
          <p:nvPr/>
        </p:nvSpPr>
        <p:spPr>
          <a:xfrm>
            <a:off x="5001263" y="3164663"/>
            <a:ext cx="1811778" cy="312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&lt;h1&gt;Hello React&lt;/h1&gt;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F40804-D3AB-4CCE-88D0-CFBFA291246C}"/>
              </a:ext>
            </a:extLst>
          </p:cNvPr>
          <p:cNvSpPr/>
          <p:nvPr/>
        </p:nvSpPr>
        <p:spPr>
          <a:xfrm>
            <a:off x="4427984" y="3212976"/>
            <a:ext cx="43205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D13CD3-04CD-477A-8E8A-2FD64E543C10}"/>
              </a:ext>
            </a:extLst>
          </p:cNvPr>
          <p:cNvSpPr/>
          <p:nvPr/>
        </p:nvSpPr>
        <p:spPr>
          <a:xfrm>
            <a:off x="1993404" y="4276678"/>
            <a:ext cx="486916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="App"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dangerouslySetInnerHTML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__html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A104804-BD1E-41CB-BCF8-40E26CF37377}"/>
              </a:ext>
            </a:extLst>
          </p:cNvPr>
          <p:cNvSpPr/>
          <p:nvPr/>
        </p:nvSpPr>
        <p:spPr>
          <a:xfrm>
            <a:off x="4257298" y="5168030"/>
            <a:ext cx="432050" cy="403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CDD503-DD0A-40AB-BFD7-6F59F547C61F}"/>
              </a:ext>
            </a:extLst>
          </p:cNvPr>
          <p:cNvSpPr/>
          <p:nvPr/>
        </p:nvSpPr>
        <p:spPr>
          <a:xfrm>
            <a:off x="3807115" y="5736146"/>
            <a:ext cx="13324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kern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Hello React</a:t>
            </a:r>
            <a:endParaRPr lang="he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3CF436-4FA7-4831-8EBE-4CE5EB93DA80}"/>
              </a:ext>
            </a:extLst>
          </p:cNvPr>
          <p:cNvSpPr/>
          <p:nvPr/>
        </p:nvSpPr>
        <p:spPr>
          <a:xfrm>
            <a:off x="612638" y="5736146"/>
            <a:ext cx="1007024" cy="6372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Ugly but by design</a:t>
            </a:r>
            <a:endParaRPr lang="he-IL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5FB34D-B488-4EC9-B2EB-588157DC8F7D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116150" y="4797152"/>
            <a:ext cx="2447738" cy="93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09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E86D-2250-41F2-BD0F-20C4CFCD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E071F-B5F0-4A91-936E-BE34FB4C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AC161-C767-463C-94C4-2EB28D13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0616D7-323F-4C45-92A4-F5832A5567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following is considered a component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powerful idiom</a:t>
            </a:r>
          </a:p>
          <a:p>
            <a:r>
              <a:rPr lang="en-US" dirty="0"/>
              <a:t>However, component classes offers more features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32E99-2421-42C0-90D3-6BDB2EE03704}"/>
              </a:ext>
            </a:extLst>
          </p:cNvPr>
          <p:cNvSpPr/>
          <p:nvPr/>
        </p:nvSpPr>
        <p:spPr>
          <a:xfrm>
            <a:off x="2682252" y="2387979"/>
            <a:ext cx="401419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ContactItem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ContactProps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props;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styles.ContactItem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1BD03C-4926-4B63-9924-E8B8E9F59DB9}"/>
              </a:ext>
            </a:extLst>
          </p:cNvPr>
          <p:cNvSpPr/>
          <p:nvPr/>
        </p:nvSpPr>
        <p:spPr>
          <a:xfrm>
            <a:off x="377952" y="3110383"/>
            <a:ext cx="1007024" cy="6372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Must start with capital letter</a:t>
            </a:r>
            <a:endParaRPr lang="he-IL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AE2492-6135-41FD-BEC8-FD8125D6562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384976" y="2564904"/>
            <a:ext cx="2538952" cy="864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28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0DD0-069A-4549-850D-D7395674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are read only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35076-8146-4131-BAD1-5685DDB9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888BD-3459-44E7-9CBC-BA08C2C1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7263D6-BA67-4CDD-A39F-1A40330ABF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must never modify its own props</a:t>
            </a:r>
          </a:p>
          <a:p>
            <a:r>
              <a:rPr lang="en-US" dirty="0"/>
              <a:t>Props are sent from the parent</a:t>
            </a:r>
          </a:p>
          <a:p>
            <a:r>
              <a:rPr lang="en-US" dirty="0"/>
              <a:t>Therefore are “owned” by the parent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F213E-4793-4618-B9D6-D034761DB34A}"/>
              </a:ext>
            </a:extLst>
          </p:cNvPr>
          <p:cNvSpPr/>
          <p:nvPr/>
        </p:nvSpPr>
        <p:spPr>
          <a:xfrm>
            <a:off x="2178196" y="3645024"/>
            <a:ext cx="502230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CounterProps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{…}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{…}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A8F127-01A5-4836-842A-2445ADC3FF20}"/>
              </a:ext>
            </a:extLst>
          </p:cNvPr>
          <p:cNvSpPr/>
          <p:nvPr/>
        </p:nvSpPr>
        <p:spPr>
          <a:xfrm>
            <a:off x="266700" y="4939183"/>
            <a:ext cx="1118276" cy="737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React will not allow that at runtime</a:t>
            </a:r>
            <a:endParaRPr lang="he-IL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3BDCBE-8976-4FFF-8C2F-93FE57C5E44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384976" y="5085184"/>
            <a:ext cx="1118276" cy="2225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52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EFF7-DB5F-443E-A1C8-7F3FA583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Cleanup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F4D2C-148F-43B0-AC4C-994C632B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BC1E-4203-4CF4-97C6-5B2B320A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95D2ED-63C3-4ACE-B29B-89B8E12E6E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allocate resources</a:t>
            </a:r>
          </a:p>
          <a:p>
            <a:pPr lvl="1"/>
            <a:r>
              <a:rPr lang="en-US" dirty="0"/>
              <a:t>Timer</a:t>
            </a:r>
          </a:p>
          <a:p>
            <a:pPr lvl="1"/>
            <a:r>
              <a:rPr lang="en-US" dirty="0"/>
              <a:t>WebSocket</a:t>
            </a:r>
          </a:p>
          <a:p>
            <a:pPr lvl="1"/>
            <a:r>
              <a:rPr lang="en-US" dirty="0"/>
              <a:t>Event Listeners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componentWillUnmount</a:t>
            </a:r>
            <a:r>
              <a:rPr lang="en-US" dirty="0"/>
              <a:t> to cleanup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918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ED51-182E-40E2-A6DD-0151B4D1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Cleanup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03758-DA4A-4DAE-A6EF-AFC2009F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422B0-9594-4667-B5C9-608A9DA3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353DB-7B27-4A62-B0D7-4C9AA0135A9F}"/>
              </a:ext>
            </a:extLst>
          </p:cNvPr>
          <p:cNvSpPr/>
          <p:nvPr/>
        </p:nvSpPr>
        <p:spPr>
          <a:xfrm>
            <a:off x="2403348" y="1844824"/>
            <a:ext cx="4572000" cy="45550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React.Component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&lt;{},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ClockState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0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componentDidMount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setInterval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componentWillUnmount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clearInterval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toLocaleTimeString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0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() =&gt;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0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1852950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11733</TotalTime>
  <Words>966</Words>
  <Application>Microsoft Office PowerPoint</Application>
  <PresentationFormat>On-screen Show (4:3)</PresentationFormat>
  <Paragraphs>235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Building components</vt:lpstr>
      <vt:lpstr>Agenda</vt:lpstr>
      <vt:lpstr>Camel case</vt:lpstr>
      <vt:lpstr>More like XML</vt:lpstr>
      <vt:lpstr>HTML is Escaped</vt:lpstr>
      <vt:lpstr>Functional Component</vt:lpstr>
      <vt:lpstr>Props are read only</vt:lpstr>
      <vt:lpstr>Component Cleanup</vt:lpstr>
      <vt:lpstr>Component Cleanup</vt:lpstr>
      <vt:lpstr>setState</vt:lpstr>
      <vt:lpstr>setState</vt:lpstr>
      <vt:lpstr>setState – The right way</vt:lpstr>
      <vt:lpstr>Unidirectional Data Flow</vt:lpstr>
      <vt:lpstr>Events</vt:lpstr>
      <vt:lpstr>Synthetic Event</vt:lpstr>
      <vt:lpstr>Self Hide</vt:lpstr>
      <vt:lpstr>List &amp; Keys</vt:lpstr>
      <vt:lpstr>Key</vt:lpstr>
      <vt:lpstr>Set a key</vt:lpstr>
      <vt:lpstr>Lifecycle methods</vt:lpstr>
      <vt:lpstr>Pure Component</vt:lpstr>
      <vt:lpstr>Working with input</vt:lpstr>
      <vt:lpstr>Two approaches</vt:lpstr>
      <vt:lpstr>Controlled Component</vt:lpstr>
      <vt:lpstr>Uncontrolled Component</vt:lpstr>
      <vt:lpstr>Formik</vt:lpstr>
      <vt:lpstr>Containment</vt:lpstr>
      <vt:lpstr>Multi Containment</vt:lpstr>
      <vt:lpstr>Inheritance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698</cp:revision>
  <dcterms:created xsi:type="dcterms:W3CDTF">2011-02-24T19:30:07Z</dcterms:created>
  <dcterms:modified xsi:type="dcterms:W3CDTF">2018-10-02T23:32:39Z</dcterms:modified>
</cp:coreProperties>
</file>