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7"/>
  </p:notesMasterIdLst>
  <p:sldIdLst>
    <p:sldId id="256" r:id="rId2"/>
    <p:sldId id="261" r:id="rId3"/>
    <p:sldId id="262" r:id="rId4"/>
    <p:sldId id="263" r:id="rId5"/>
    <p:sldId id="264" r:id="rId6"/>
    <p:sldId id="319" r:id="rId7"/>
    <p:sldId id="265" r:id="rId8"/>
    <p:sldId id="320" r:id="rId9"/>
    <p:sldId id="266" r:id="rId10"/>
    <p:sldId id="267" r:id="rId11"/>
    <p:sldId id="268" r:id="rId12"/>
    <p:sldId id="321" r:id="rId13"/>
    <p:sldId id="276" r:id="rId14"/>
    <p:sldId id="277" r:id="rId15"/>
    <p:sldId id="278" r:id="rId16"/>
    <p:sldId id="322" r:id="rId17"/>
    <p:sldId id="279" r:id="rId18"/>
    <p:sldId id="280" r:id="rId19"/>
    <p:sldId id="273" r:id="rId20"/>
    <p:sldId id="274" r:id="rId21"/>
    <p:sldId id="275" r:id="rId22"/>
    <p:sldId id="283"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5" r:id="rId38"/>
    <p:sldId id="296" r:id="rId39"/>
    <p:sldId id="298" r:id="rId40"/>
    <p:sldId id="299" r:id="rId41"/>
    <p:sldId id="300" r:id="rId42"/>
    <p:sldId id="301" r:id="rId43"/>
    <p:sldId id="304" r:id="rId44"/>
    <p:sldId id="305" r:id="rId45"/>
    <p:sldId id="306" r:id="rId46"/>
    <p:sldId id="302" r:id="rId47"/>
    <p:sldId id="303" r:id="rId48"/>
    <p:sldId id="307" r:id="rId49"/>
    <p:sldId id="308" r:id="rId50"/>
    <p:sldId id="309" r:id="rId51"/>
    <p:sldId id="310" r:id="rId52"/>
    <p:sldId id="311" r:id="rId53"/>
    <p:sldId id="312" r:id="rId54"/>
    <p:sldId id="313" r:id="rId55"/>
    <p:sldId id="325" r:id="rId56"/>
    <p:sldId id="314" r:id="rId57"/>
    <p:sldId id="323" r:id="rId58"/>
    <p:sldId id="316" r:id="rId59"/>
    <p:sldId id="317" r:id="rId60"/>
    <p:sldId id="318" r:id="rId61"/>
    <p:sldId id="324" r:id="rId62"/>
    <p:sldId id="326" r:id="rId63"/>
    <p:sldId id="327" r:id="rId64"/>
    <p:sldId id="328" r:id="rId65"/>
    <p:sldId id="329" r:id="rId66"/>
    <p:sldId id="330" r:id="rId67"/>
    <p:sldId id="332" r:id="rId68"/>
    <p:sldId id="331" r:id="rId69"/>
    <p:sldId id="334" r:id="rId70"/>
    <p:sldId id="333"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108" d="100"/>
          <a:sy n="108"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10/3/2018</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6" name="Rectangle 2">
            <a:extLst>
              <a:ext uri="{FF2B5EF4-FFF2-40B4-BE49-F238E27FC236}">
                <a16:creationId xmlns:a16="http://schemas.microsoft.com/office/drawing/2014/main"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a:extLst>
              <a:ext uri="{FF2B5EF4-FFF2-40B4-BE49-F238E27FC236}">
                <a16:creationId xmlns:a16="http://schemas.microsoft.com/office/drawing/2014/main"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async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8" name="Content Placeholder 4">
            <a:extLst>
              <a:ext uri="{FF2B5EF4-FFF2-40B4-BE49-F238E27FC236}">
                <a16:creationId xmlns:a16="http://schemas.microsoft.com/office/drawing/2014/main"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Rectangle 1">
            <a:extLst>
              <a:ext uri="{FF2B5EF4-FFF2-40B4-BE49-F238E27FC236}">
                <a16:creationId xmlns:a16="http://schemas.microsoft.com/office/drawing/2014/main"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5" name="Content Placeholder 4">
            <a:extLst>
              <a:ext uri="{FF2B5EF4-FFF2-40B4-BE49-F238E27FC236}">
                <a16:creationId xmlns:a16="http://schemas.microsoft.com/office/drawing/2014/main"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normAutofit/>
          </a:bodyPr>
          <a:lstStyle/>
          <a:p>
            <a:r>
              <a:rPr lang="en-US" dirty="0"/>
              <a:t>Managing data in web applications has become a complex task</a:t>
            </a:r>
          </a:p>
          <a:p>
            <a:r>
              <a:rPr lang="en-US" dirty="0"/>
              <a:t>Open questions</a:t>
            </a:r>
          </a:p>
          <a:p>
            <a:pPr lvl="1"/>
            <a:r>
              <a:rPr lang="en-US" dirty="0"/>
              <a:t>How to share data between components</a:t>
            </a:r>
          </a:p>
          <a:p>
            <a:pPr lvl="1"/>
            <a:r>
              <a:rPr lang="en-US" dirty="0"/>
              <a:t>When one component changes data how to notify the others</a:t>
            </a:r>
          </a:p>
          <a:p>
            <a:pPr lvl="1"/>
            <a:r>
              <a:rPr lang="en-US" dirty="0"/>
              <a:t>How should we handle errors during data modification</a:t>
            </a:r>
          </a:p>
          <a:p>
            <a:pPr lvl="1"/>
            <a:r>
              <a:rPr lang="en-US" dirty="0"/>
              <a:t>What about aspects like Authorization, caching and friends</a:t>
            </a:r>
          </a:p>
          <a:p>
            <a:pPr marL="0" indent="0">
              <a:buNone/>
            </a:pPr>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6" name="Rectangle 1">
            <a:extLst>
              <a:ext uri="{FF2B5EF4-FFF2-40B4-BE49-F238E27FC236}">
                <a16:creationId xmlns:a16="http://schemas.microsoft.com/office/drawing/2014/main"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a:extLst>
              <a:ext uri="{FF2B5EF4-FFF2-40B4-BE49-F238E27FC236}">
                <a16:creationId xmlns:a16="http://schemas.microsoft.com/office/drawing/2014/main"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771-86F7-4028-B26D-5D3275653E12}"/>
              </a:ext>
            </a:extLst>
          </p:cNvPr>
          <p:cNvSpPr>
            <a:spLocks noGrp="1"/>
          </p:cNvSpPr>
          <p:nvPr>
            <p:ph type="title"/>
          </p:nvPr>
        </p:nvSpPr>
        <p:spPr/>
        <p:txBody>
          <a:bodyPr/>
          <a:lstStyle/>
          <a:p>
            <a:r>
              <a:rPr lang="en-US" dirty="0"/>
              <a:t>Redux</a:t>
            </a:r>
          </a:p>
        </p:txBody>
      </p:sp>
      <p:sp>
        <p:nvSpPr>
          <p:cNvPr id="3" name="Footer Placeholder 2">
            <a:extLst>
              <a:ext uri="{FF2B5EF4-FFF2-40B4-BE49-F238E27FC236}">
                <a16:creationId xmlns:a16="http://schemas.microsoft.com/office/drawing/2014/main"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a:extLst>
              <a:ext uri="{FF2B5EF4-FFF2-40B4-BE49-F238E27FC236}">
                <a16:creationId xmlns:a16="http://schemas.microsoft.com/office/drawing/2014/main" id="{5BD62A7F-BD60-4C6F-9105-5B26FE6E934E}"/>
              </a:ext>
            </a:extLst>
          </p:cNvPr>
          <p:cNvSpPr>
            <a:spLocks noGrp="1"/>
          </p:cNvSpPr>
          <p:nvPr>
            <p:ph sz="quarter" idx="1"/>
          </p:nvPr>
        </p:nvSpPr>
        <p:spPr>
          <a:xfrm>
            <a:off x="612648" y="1600200"/>
            <a:ext cx="8351840" cy="5141168"/>
          </a:xfrm>
        </p:spPr>
        <p:txBody>
          <a:bodyPr/>
          <a:lstStyle/>
          <a:p>
            <a:r>
              <a:rPr lang="en-US" dirty="0"/>
              <a:t>Redux offers a pattern for updating data and notifying application when data has changed</a:t>
            </a:r>
          </a:p>
          <a:p>
            <a:r>
              <a:rPr lang="en-US" dirty="0"/>
              <a:t>The pattern consists of several entities</a:t>
            </a:r>
          </a:p>
          <a:p>
            <a:pPr lvl="1"/>
            <a:r>
              <a:rPr lang="en-US" dirty="0"/>
              <a:t>Store</a:t>
            </a:r>
          </a:p>
          <a:p>
            <a:pPr lvl="1"/>
            <a:r>
              <a:rPr lang="en-US" dirty="0"/>
              <a:t>Reducer</a:t>
            </a:r>
          </a:p>
          <a:p>
            <a:pPr lvl="1"/>
            <a:r>
              <a:rPr lang="en-US" dirty="0"/>
              <a:t>Action</a:t>
            </a:r>
          </a:p>
          <a:p>
            <a:pPr lvl="1"/>
            <a:r>
              <a:rPr lang="en-US" dirty="0"/>
              <a:t>Action creator</a:t>
            </a:r>
          </a:p>
          <a:p>
            <a:pPr lvl="1"/>
            <a:r>
              <a:rPr lang="en-US" dirty="0"/>
              <a:t>Middleware</a:t>
            </a:r>
          </a:p>
        </p:txBody>
      </p:sp>
    </p:spTree>
    <p:extLst>
      <p:ext uri="{BB962C8B-B14F-4D97-AF65-F5344CB8AC3E}">
        <p14:creationId xmlns:p14="http://schemas.microsoft.com/office/powerpoint/2010/main" val="2401290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6" name="Content Placeholder 4">
            <a:extLst>
              <a:ext uri="{FF2B5EF4-FFF2-40B4-BE49-F238E27FC236}">
                <a16:creationId xmlns:a16="http://schemas.microsoft.com/office/drawing/2014/main"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7" name="Rectangle 1">
            <a:extLst>
              <a:ext uri="{FF2B5EF4-FFF2-40B4-BE49-F238E27FC236}">
                <a16:creationId xmlns:a16="http://schemas.microsoft.com/office/drawing/2014/main"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1">
            <a:extLst>
              <a:ext uri="{FF2B5EF4-FFF2-40B4-BE49-F238E27FC236}">
                <a16:creationId xmlns:a16="http://schemas.microsoft.com/office/drawing/2014/main"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Content Placeholder 4">
            <a:extLst>
              <a:ext uri="{FF2B5EF4-FFF2-40B4-BE49-F238E27FC236}">
                <a16:creationId xmlns:a16="http://schemas.microsoft.com/office/drawing/2014/main"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a:extLst>
              <a:ext uri="{FF2B5EF4-FFF2-40B4-BE49-F238E27FC236}">
                <a16:creationId xmlns:a16="http://schemas.microsoft.com/office/drawing/2014/main"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987-0A0C-494F-BCA4-8DD74499AAE2}"/>
              </a:ext>
            </a:extLst>
          </p:cNvPr>
          <p:cNvSpPr>
            <a:spLocks noGrp="1"/>
          </p:cNvSpPr>
          <p:nvPr>
            <p:ph type="title"/>
          </p:nvPr>
        </p:nvSpPr>
        <p:spPr/>
        <p:txBody>
          <a:bodyPr/>
          <a:lstStyle/>
          <a:p>
            <a:r>
              <a:rPr lang="en-US" dirty="0"/>
              <a:t>The state</a:t>
            </a:r>
          </a:p>
        </p:txBody>
      </p:sp>
      <p:sp>
        <p:nvSpPr>
          <p:cNvPr id="3" name="Footer Placeholder 2">
            <a:extLst>
              <a:ext uri="{FF2B5EF4-FFF2-40B4-BE49-F238E27FC236}">
                <a16:creationId xmlns:a16="http://schemas.microsoft.com/office/drawing/2014/main"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object containing all data inside the application</a:t>
            </a:r>
            <a:endParaRPr lang="en-US" b="1" dirty="0"/>
          </a:p>
        </p:txBody>
      </p:sp>
      <p:sp>
        <p:nvSpPr>
          <p:cNvPr id="8" name="Rectangle 3">
            <a:extLst>
              <a:ext uri="{FF2B5EF4-FFF2-40B4-BE49-F238E27FC236}">
                <a16:creationId xmlns:a16="http://schemas.microsoft.com/office/drawing/2014/main"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4D7B-C38D-4470-BFFD-900173AF8842}"/>
              </a:ext>
            </a:extLst>
          </p:cNvPr>
          <p:cNvSpPr>
            <a:spLocks noGrp="1"/>
          </p:cNvSpPr>
          <p:nvPr>
            <p:ph type="title"/>
          </p:nvPr>
        </p:nvSpPr>
        <p:spPr/>
        <p:txBody>
          <a:bodyPr/>
          <a:lstStyle/>
          <a:p>
            <a:r>
              <a:rPr lang="en-US" dirty="0"/>
              <a:t>React with Redux</a:t>
            </a:r>
          </a:p>
        </p:txBody>
      </p:sp>
      <p:sp>
        <p:nvSpPr>
          <p:cNvPr id="3" name="Footer Placeholder 2">
            <a:extLst>
              <a:ext uri="{FF2B5EF4-FFF2-40B4-BE49-F238E27FC236}">
                <a16:creationId xmlns:a16="http://schemas.microsoft.com/office/drawing/2014/main" id="{E3F86AA3-5FCA-40B0-97F2-4277B9264B3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BD56370-FDBD-4E5A-A4E8-86AD569BE2E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id="{15B8B3E1-655E-4C37-9540-69FAE177940D}"/>
              </a:ext>
            </a:extLst>
          </p:cNvPr>
          <p:cNvSpPr>
            <a:spLocks noGrp="1"/>
          </p:cNvSpPr>
          <p:nvPr>
            <p:ph sz="quarter" idx="1"/>
          </p:nvPr>
        </p:nvSpPr>
        <p:spPr>
          <a:xfrm>
            <a:off x="641046" y="1628800"/>
            <a:ext cx="8153400" cy="5141168"/>
          </a:xfrm>
        </p:spPr>
        <p:txBody>
          <a:bodyPr/>
          <a:lstStyle/>
          <a:p>
            <a:r>
              <a:rPr lang="en-US" dirty="0"/>
              <a:t>Its important to mention that redux is not part of React</a:t>
            </a:r>
          </a:p>
          <a:p>
            <a:endParaRPr lang="en-US" dirty="0"/>
          </a:p>
          <a:p>
            <a:r>
              <a:rPr lang="en-US" dirty="0"/>
              <a:t>However both work good with each other because React lets us define UI as a function of state</a:t>
            </a:r>
          </a:p>
          <a:p>
            <a:endParaRPr lang="en-US" dirty="0"/>
          </a:p>
          <a:p>
            <a:r>
              <a:rPr lang="en-US" dirty="0"/>
              <a:t>Redux emits state update in response to actions</a:t>
            </a:r>
          </a:p>
        </p:txBody>
      </p:sp>
    </p:spTree>
    <p:extLst>
      <p:ext uri="{BB962C8B-B14F-4D97-AF65-F5344CB8AC3E}">
        <p14:creationId xmlns:p14="http://schemas.microsoft.com/office/powerpoint/2010/main" val="1396741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D7C7-DDFE-4311-A266-D15896410D78}"/>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8D1AC0C1-00C5-424C-81A0-75A2A543C2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D35F09-2309-4D14-98B4-00AAAB8CE25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id="{609CCED0-792E-4511-BB0B-4B792A9CEC57}"/>
              </a:ext>
            </a:extLst>
          </p:cNvPr>
          <p:cNvSpPr>
            <a:spLocks noGrp="1"/>
          </p:cNvSpPr>
          <p:nvPr>
            <p:ph sz="quarter" idx="1"/>
          </p:nvPr>
        </p:nvSpPr>
        <p:spPr>
          <a:xfrm>
            <a:off x="612648" y="1600200"/>
            <a:ext cx="8153400" cy="5141168"/>
          </a:xfrm>
        </p:spPr>
        <p:txBody>
          <a:bodyPr/>
          <a:lstStyle/>
          <a:p>
            <a:r>
              <a:rPr lang="en-US" dirty="0"/>
              <a:t>To bind both, we can </a:t>
            </a:r>
            <a:r>
              <a:rPr lang="en-US" dirty="0" err="1"/>
              <a:t>npm</a:t>
            </a:r>
            <a:r>
              <a:rPr lang="en-US" dirty="0"/>
              <a:t> install React-redux library</a:t>
            </a:r>
          </a:p>
        </p:txBody>
      </p:sp>
      <p:sp>
        <p:nvSpPr>
          <p:cNvPr id="6" name="Content Placeholder 4">
            <a:extLst>
              <a:ext uri="{FF2B5EF4-FFF2-40B4-BE49-F238E27FC236}">
                <a16:creationId xmlns:a16="http://schemas.microsoft.com/office/drawing/2014/main" id="{25BD804B-6F33-4B9E-B31B-BC2F5B7384B8}"/>
              </a:ext>
            </a:extLst>
          </p:cNvPr>
          <p:cNvSpPr txBox="1">
            <a:spLocks/>
          </p:cNvSpPr>
          <p:nvPr/>
        </p:nvSpPr>
        <p:spPr>
          <a:xfrm>
            <a:off x="642060" y="1480458"/>
            <a:ext cx="8153400" cy="514116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094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36E6-EB67-4012-A7B3-7561ED102F9C}"/>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76894B7D-4E0E-4AF4-B9F6-F33CEC8CEBF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6B5A4B-762A-4A58-A333-DD5B4B43205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a:extLst>
              <a:ext uri="{FF2B5EF4-FFF2-40B4-BE49-F238E27FC236}">
                <a16:creationId xmlns:a16="http://schemas.microsoft.com/office/drawing/2014/main" id="{18B50515-CAF5-446F-890A-94A26632DEFE}"/>
              </a:ext>
            </a:extLst>
          </p:cNvPr>
          <p:cNvSpPr>
            <a:spLocks noGrp="1"/>
          </p:cNvSpPr>
          <p:nvPr>
            <p:ph sz="quarter" idx="1"/>
          </p:nvPr>
        </p:nvSpPr>
        <p:spPr>
          <a:xfrm>
            <a:off x="612648" y="1600200"/>
            <a:ext cx="8351840" cy="5141168"/>
          </a:xfrm>
        </p:spPr>
        <p:txBody>
          <a:bodyPr/>
          <a:lstStyle/>
          <a:p>
            <a:r>
              <a:rPr lang="en-US" dirty="0"/>
              <a:t>Up until now, we did not establish any connection between React and redux</a:t>
            </a:r>
          </a:p>
          <a:p>
            <a:endParaRPr lang="en-US" dirty="0"/>
          </a:p>
          <a:p>
            <a:r>
              <a:rPr lang="en-US" dirty="0"/>
              <a:t>Somehow, the application needs to know that the redux store exists  and connect it to the application’s containers</a:t>
            </a:r>
          </a:p>
        </p:txBody>
      </p:sp>
    </p:spTree>
    <p:extLst>
      <p:ext uri="{BB962C8B-B14F-4D97-AF65-F5344CB8AC3E}">
        <p14:creationId xmlns:p14="http://schemas.microsoft.com/office/powerpoint/2010/main" val="370753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1032-3B1C-46E4-8E65-0E3B53C359A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EDF81D78-87B3-4F45-B8D1-1C831029BC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B0B51A7-88E8-434F-B63A-FFBD8936408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id="{2F96113F-3B11-4F97-BF50-F0FE18A66C16}"/>
              </a:ext>
            </a:extLst>
          </p:cNvPr>
          <p:cNvSpPr>
            <a:spLocks noGrp="1"/>
          </p:cNvSpPr>
          <p:nvPr>
            <p:ph sz="quarter" idx="1"/>
          </p:nvPr>
        </p:nvSpPr>
        <p:spPr>
          <a:xfrm>
            <a:off x="612648" y="1600200"/>
            <a:ext cx="8351840" cy="5141168"/>
          </a:xfrm>
        </p:spPr>
        <p:txBody>
          <a:bodyPr/>
          <a:lstStyle/>
          <a:p>
            <a:r>
              <a:rPr lang="en-US" dirty="0"/>
              <a:t>React-redux interduce us with the provider component</a:t>
            </a:r>
          </a:p>
          <a:p>
            <a:endParaRPr lang="en-US" dirty="0"/>
          </a:p>
          <a:p>
            <a:r>
              <a:rPr lang="en-US" dirty="0"/>
              <a:t>The provider component is a React component which its only goal is to provide the store to its children components</a:t>
            </a:r>
          </a:p>
          <a:p>
            <a:endParaRPr lang="en-US" dirty="0"/>
          </a:p>
          <a:p>
            <a:r>
              <a:rPr lang="en-US" dirty="0"/>
              <a:t>make the store available to all container components in the application without passing it explicitly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48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A03-A50B-4208-A748-73DB564EE32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6C64767E-DF2E-4196-BBDD-33C1436253F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4A032C5-117C-4619-B00B-8F9CBEFC857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id="{FB6B762D-D6E7-4E65-94F4-9599073F4128}"/>
              </a:ext>
            </a:extLst>
          </p:cNvPr>
          <p:cNvSpPr>
            <a:spLocks noGrp="1"/>
          </p:cNvSpPr>
          <p:nvPr>
            <p:ph sz="quarter" idx="1"/>
          </p:nvPr>
        </p:nvSpPr>
        <p:spPr>
          <a:xfrm>
            <a:off x="612648" y="1600200"/>
            <a:ext cx="8351840" cy="5141168"/>
          </a:xfrm>
        </p:spPr>
        <p:txBody>
          <a:bodyPr/>
          <a:lstStyle/>
          <a:p>
            <a:r>
              <a:rPr lang="en-US" dirty="0"/>
              <a:t>Strategically, we would like that the entire application will be exposed to the store</a:t>
            </a:r>
          </a:p>
          <a:p>
            <a:endParaRPr lang="en-US" dirty="0"/>
          </a:p>
          <a:p>
            <a:r>
              <a:rPr lang="en-US" dirty="0"/>
              <a:t>This is why the provider should be in most cases placed inside the root file of the application ( index.js for example)</a:t>
            </a:r>
          </a:p>
        </p:txBody>
      </p:sp>
    </p:spTree>
    <p:extLst>
      <p:ext uri="{BB962C8B-B14F-4D97-AF65-F5344CB8AC3E}">
        <p14:creationId xmlns:p14="http://schemas.microsoft.com/office/powerpoint/2010/main" val="28676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FB27-4122-4B36-B9C4-DD6FE81B58F0}"/>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8AC82407-7C13-4FE6-A5FB-5ABA1CFC80A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BAD1177-4341-4F65-978A-1F97B062A58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6" name="Rectangle 1">
            <a:extLst>
              <a:ext uri="{FF2B5EF4-FFF2-40B4-BE49-F238E27FC236}">
                <a16:creationId xmlns:a16="http://schemas.microsoft.com/office/drawing/2014/main" id="{703FDB02-68FB-4FAD-9A7C-6CEAA4D4476D}"/>
              </a:ext>
            </a:extLst>
          </p:cNvPr>
          <p:cNvSpPr>
            <a:spLocks noChangeArrowheads="1"/>
          </p:cNvSpPr>
          <p:nvPr/>
        </p:nvSpPr>
        <p:spPr bwMode="auto">
          <a:xfrm>
            <a:off x="1547664" y="2204864"/>
            <a:ext cx="572514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render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dom</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Provider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'./components/app'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store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document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getElementById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EAA4D85-F7E5-4780-9F77-5098A52397E3}"/>
              </a:ext>
            </a:extLst>
          </p:cNvPr>
          <p:cNvSpPr txBox="1"/>
          <p:nvPr/>
        </p:nvSpPr>
        <p:spPr>
          <a:xfrm>
            <a:off x="3870176" y="1658096"/>
            <a:ext cx="1080120" cy="369332"/>
          </a:xfrm>
          <a:prstGeom prst="rect">
            <a:avLst/>
          </a:prstGeom>
          <a:noFill/>
        </p:spPr>
        <p:txBody>
          <a:bodyPr wrap="square" rtlCol="0">
            <a:spAutoFit/>
          </a:bodyPr>
          <a:lstStyle/>
          <a:p>
            <a:r>
              <a:rPr lang="en-US" u="sng" dirty="0">
                <a:solidFill>
                  <a:srgbClr val="FF0000"/>
                </a:solidFill>
              </a:rPr>
              <a:t>./index.js</a:t>
            </a:r>
          </a:p>
        </p:txBody>
      </p:sp>
      <p:sp>
        <p:nvSpPr>
          <p:cNvPr id="8" name="Rectangle 7">
            <a:extLst>
              <a:ext uri="{FF2B5EF4-FFF2-40B4-BE49-F238E27FC236}">
                <a16:creationId xmlns:a16="http://schemas.microsoft.com/office/drawing/2014/main" id="{87545EC5-EECE-483B-B742-1D886E7E49EB}"/>
              </a:ext>
            </a:extLst>
          </p:cNvPr>
          <p:cNvSpPr/>
          <p:nvPr/>
        </p:nvSpPr>
        <p:spPr>
          <a:xfrm>
            <a:off x="6276131" y="4725144"/>
            <a:ext cx="2502696"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example’s root file index.js has a provider which exposed the entire app to the redux store.</a:t>
            </a:r>
          </a:p>
          <a:p>
            <a:endParaRPr lang="en-US" dirty="0"/>
          </a:p>
        </p:txBody>
      </p:sp>
      <p:cxnSp>
        <p:nvCxnSpPr>
          <p:cNvPr id="10" name="Straight Connector 9">
            <a:extLst>
              <a:ext uri="{FF2B5EF4-FFF2-40B4-BE49-F238E27FC236}">
                <a16:creationId xmlns:a16="http://schemas.microsoft.com/office/drawing/2014/main" id="{53A9E33D-DD70-4713-86D9-2258FDA80C35}"/>
              </a:ext>
            </a:extLst>
          </p:cNvPr>
          <p:cNvCxnSpPr>
            <a:stCxn id="8" idx="1"/>
          </p:cNvCxnSpPr>
          <p:nvPr/>
        </p:nvCxnSpPr>
        <p:spPr>
          <a:xfrm flipH="1" flipV="1">
            <a:off x="3707904" y="4653136"/>
            <a:ext cx="2568227" cy="75608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0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FCD-BEE0-4F4C-9B20-B1601D646196}"/>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FE5FFD-FEA4-4350-BDEA-C55073136D3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79C88E-9236-48FA-AF88-0302E023EF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a:extLst>
              <a:ext uri="{FF2B5EF4-FFF2-40B4-BE49-F238E27FC236}">
                <a16:creationId xmlns:a16="http://schemas.microsoft.com/office/drawing/2014/main" id="{668B626E-4EBF-4AD7-8B7A-F754BF4664F2}"/>
              </a:ext>
            </a:extLst>
          </p:cNvPr>
          <p:cNvSpPr>
            <a:spLocks noGrp="1"/>
          </p:cNvSpPr>
          <p:nvPr>
            <p:ph sz="quarter" idx="1"/>
          </p:nvPr>
        </p:nvSpPr>
        <p:spPr>
          <a:xfrm>
            <a:off x="612648" y="1600200"/>
            <a:ext cx="8279832" cy="5213176"/>
          </a:xfrm>
        </p:spPr>
        <p:txBody>
          <a:bodyPr/>
          <a:lstStyle/>
          <a:p>
            <a:r>
              <a:rPr lang="en-US" dirty="0"/>
              <a:t>As of now, the entire application aware to the redux store</a:t>
            </a:r>
          </a:p>
          <a:p>
            <a:endParaRPr lang="en-US" dirty="0"/>
          </a:p>
          <a:p>
            <a:r>
              <a:rPr lang="en-US" dirty="0"/>
              <a:t>However, a connection must be established in order to use the state’s data</a:t>
            </a:r>
          </a:p>
          <a:p>
            <a:endParaRPr lang="en-US" dirty="0"/>
          </a:p>
          <a:p>
            <a:endParaRPr lang="en-US" dirty="0"/>
          </a:p>
        </p:txBody>
      </p:sp>
    </p:spTree>
    <p:extLst>
      <p:ext uri="{BB962C8B-B14F-4D97-AF65-F5344CB8AC3E}">
        <p14:creationId xmlns:p14="http://schemas.microsoft.com/office/powerpoint/2010/main" val="2528789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463A-8CB7-4DFD-A004-A87DEE0B5FD7}"/>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5E811A3F-0DBE-4AC6-8592-37FF19CB874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88C0D9-93AC-427F-B4BE-093E1D07DEE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id="{7C3BA9B4-387F-4EFE-A6F6-B03EF882CAFC}"/>
              </a:ext>
            </a:extLst>
          </p:cNvPr>
          <p:cNvSpPr>
            <a:spLocks noGrp="1"/>
          </p:cNvSpPr>
          <p:nvPr>
            <p:ph sz="quarter" idx="1"/>
          </p:nvPr>
        </p:nvSpPr>
        <p:spPr>
          <a:xfrm>
            <a:off x="612648" y="1600200"/>
            <a:ext cx="8153400" cy="5141168"/>
          </a:xfrm>
        </p:spPr>
        <p:txBody>
          <a:bodyPr/>
          <a:lstStyle/>
          <a:p>
            <a:r>
              <a:rPr lang="en-US" dirty="0"/>
              <a:t> there is no way to directly interact with the store. We can either retrieve data by obtaining its current state, or change its state by dispatching an action</a:t>
            </a:r>
          </a:p>
        </p:txBody>
      </p:sp>
    </p:spTree>
    <p:extLst>
      <p:ext uri="{BB962C8B-B14F-4D97-AF65-F5344CB8AC3E}">
        <p14:creationId xmlns:p14="http://schemas.microsoft.com/office/powerpoint/2010/main" val="3668129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8418-A138-49BF-821F-2B6BCEC86304}"/>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6757EBC2-DDBD-457C-AF38-2B771F0A9FF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12DFF84-784D-4CEA-8A0A-444BB2ED9D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a:extLst>
              <a:ext uri="{FF2B5EF4-FFF2-40B4-BE49-F238E27FC236}">
                <a16:creationId xmlns:a16="http://schemas.microsoft.com/office/drawing/2014/main" id="{899A2E2F-FC80-48D6-911B-6220190FC8AD}"/>
              </a:ext>
            </a:extLst>
          </p:cNvPr>
          <p:cNvSpPr>
            <a:spLocks noGrp="1"/>
          </p:cNvSpPr>
          <p:nvPr>
            <p:ph sz="quarter" idx="1"/>
          </p:nvPr>
        </p:nvSpPr>
        <p:spPr>
          <a:xfrm>
            <a:off x="612648" y="1600200"/>
            <a:ext cx="8153400" cy="5069160"/>
          </a:xfrm>
        </p:spPr>
        <p:txBody>
          <a:bodyPr/>
          <a:lstStyle/>
          <a:p>
            <a:r>
              <a:rPr lang="en-US" dirty="0"/>
              <a:t>React-redux shifts with the connect() method</a:t>
            </a:r>
          </a:p>
          <a:p>
            <a:endParaRPr lang="en-US" dirty="0"/>
          </a:p>
          <a:p>
            <a:r>
              <a:rPr lang="en-US" dirty="0"/>
              <a:t>Connect is the bridge between the redux state and the containers of the application</a:t>
            </a:r>
          </a:p>
        </p:txBody>
      </p:sp>
    </p:spTree>
    <p:extLst>
      <p:ext uri="{BB962C8B-B14F-4D97-AF65-F5344CB8AC3E}">
        <p14:creationId xmlns:p14="http://schemas.microsoft.com/office/powerpoint/2010/main" val="382808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7AF-302A-4129-A6AB-A26E98F78C42}"/>
              </a:ext>
            </a:extLst>
          </p:cNvPr>
          <p:cNvSpPr>
            <a:spLocks noGrp="1"/>
          </p:cNvSpPr>
          <p:nvPr>
            <p:ph type="title"/>
          </p:nvPr>
        </p:nvSpPr>
        <p:spPr/>
        <p:txBody>
          <a:bodyPr/>
          <a:lstStyle/>
          <a:p>
            <a:r>
              <a:rPr lang="en-US" dirty="0"/>
              <a:t>Connect() vs </a:t>
            </a:r>
            <a:r>
              <a:rPr lang="en-US" dirty="0" err="1"/>
              <a:t>store.subscribe</a:t>
            </a:r>
            <a:r>
              <a:rPr lang="en-US" dirty="0"/>
              <a:t>()</a:t>
            </a:r>
          </a:p>
        </p:txBody>
      </p:sp>
      <p:sp>
        <p:nvSpPr>
          <p:cNvPr id="3" name="Footer Placeholder 2">
            <a:extLst>
              <a:ext uri="{FF2B5EF4-FFF2-40B4-BE49-F238E27FC236}">
                <a16:creationId xmlns:a16="http://schemas.microsoft.com/office/drawing/2014/main" id="{5B5AC116-0C99-4B4E-B676-8512659940D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674A01E-4AAA-43F5-9308-9A862F1995A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id="{FAB37E75-22E9-4098-A086-B403C27ABDA5}"/>
              </a:ext>
            </a:extLst>
          </p:cNvPr>
          <p:cNvSpPr>
            <a:spLocks noGrp="1"/>
          </p:cNvSpPr>
          <p:nvPr>
            <p:ph sz="quarter" idx="1"/>
          </p:nvPr>
        </p:nvSpPr>
        <p:spPr>
          <a:xfrm>
            <a:off x="612648" y="1600200"/>
            <a:ext cx="8153400" cy="5141168"/>
          </a:xfrm>
        </p:spPr>
        <p:txBody>
          <a:bodyPr/>
          <a:lstStyle/>
          <a:p>
            <a:r>
              <a:rPr lang="en-US" dirty="0"/>
              <a:t>A container is a component that </a:t>
            </a:r>
            <a:r>
              <a:rPr lang="en-US" dirty="0" err="1"/>
              <a:t>store.subscribe</a:t>
            </a:r>
            <a:r>
              <a:rPr lang="en-US" dirty="0"/>
              <a:t>() to the state tree in order to read it and send props to presentational components</a:t>
            </a:r>
          </a:p>
          <a:p>
            <a:endParaRPr lang="en-US" dirty="0"/>
          </a:p>
          <a:p>
            <a:r>
              <a:rPr lang="en-US" dirty="0"/>
              <a:t>However, it is best practice to use connect() for it shifts with optimizations which prevent unnecessary re-renders</a:t>
            </a:r>
          </a:p>
          <a:p>
            <a:endParaRPr lang="en-US" dirty="0"/>
          </a:p>
        </p:txBody>
      </p:sp>
    </p:spTree>
    <p:extLst>
      <p:ext uri="{BB962C8B-B14F-4D97-AF65-F5344CB8AC3E}">
        <p14:creationId xmlns:p14="http://schemas.microsoft.com/office/powerpoint/2010/main" val="412252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0AD6-83B8-44FA-8661-4C8DCEA56843}"/>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F765FC7B-BBCC-4B87-B723-34C54B30079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844700E-26C7-4DE3-B0F4-256843BBCF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id="{999E5E16-55D3-4251-A182-0D5A4E488D17}"/>
              </a:ext>
            </a:extLst>
          </p:cNvPr>
          <p:cNvSpPr>
            <a:spLocks noGrp="1"/>
          </p:cNvSpPr>
          <p:nvPr>
            <p:ph sz="quarter" idx="1"/>
          </p:nvPr>
        </p:nvSpPr>
        <p:spPr>
          <a:xfrm>
            <a:off x="647334" y="1628800"/>
            <a:ext cx="8153400" cy="5040560"/>
          </a:xfrm>
        </p:spPr>
        <p:txBody>
          <a:bodyPr/>
          <a:lstStyle/>
          <a:p>
            <a:r>
              <a:rPr lang="en-US" dirty="0"/>
              <a:t>It is simply a function that injects redux related props into the presentational components with the help of other functions:</a:t>
            </a:r>
          </a:p>
          <a:p>
            <a:endParaRPr lang="en-US" dirty="0"/>
          </a:p>
          <a:p>
            <a:pPr lvl="1"/>
            <a:r>
              <a:rPr lang="en-US" dirty="0" err="1"/>
              <a:t>mapStateToProps</a:t>
            </a:r>
            <a:endParaRPr lang="en-US" dirty="0"/>
          </a:p>
          <a:p>
            <a:pPr lvl="1"/>
            <a:endParaRPr lang="en-US" dirty="0"/>
          </a:p>
          <a:p>
            <a:pPr lvl="1"/>
            <a:r>
              <a:rPr lang="en-US" dirty="0" err="1"/>
              <a:t>mapDispatchToProps</a:t>
            </a:r>
            <a:endParaRPr lang="en-US" dirty="0"/>
          </a:p>
        </p:txBody>
      </p:sp>
    </p:spTree>
    <p:extLst>
      <p:ext uri="{BB962C8B-B14F-4D97-AF65-F5344CB8AC3E}">
        <p14:creationId xmlns:p14="http://schemas.microsoft.com/office/powerpoint/2010/main" val="4244581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BB63-0E3F-463A-910E-02141EC9032A}"/>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6EC55D-42FB-44F2-A9EE-DB73720F4D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CCCCEC3-4705-4F43-B64E-73E7BE22850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6" name="Rectangle 1">
            <a:extLst>
              <a:ext uri="{FF2B5EF4-FFF2-40B4-BE49-F238E27FC236}">
                <a16:creationId xmlns:a16="http://schemas.microsoft.com/office/drawing/2014/main" id="{712D706C-36C1-4154-B86A-48BA713B3A91}"/>
              </a:ext>
            </a:extLst>
          </p:cNvPr>
          <p:cNvSpPr>
            <a:spLocks noChangeArrowheads="1"/>
          </p:cNvSpPr>
          <p:nvPr/>
        </p:nvSpPr>
        <p:spPr bwMode="auto">
          <a:xfrm>
            <a:off x="612851" y="1772816"/>
            <a:ext cx="4895456"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x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86F477-829A-4FF4-B624-03A6758F317A}"/>
              </a:ext>
            </a:extLst>
          </p:cNvPr>
          <p:cNvSpPr>
            <a:spLocks noChangeArrowheads="1"/>
          </p:cNvSpPr>
          <p:nvPr/>
        </p:nvSpPr>
        <p:spPr bwMode="auto">
          <a:xfrm>
            <a:off x="612851" y="3933056"/>
            <a:ext cx="4895456" cy="249299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mapStateToProps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state.todos[</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mapDispatchToProps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destroyTodo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E6A389A-4074-420D-A632-0C62A167F786}"/>
              </a:ext>
            </a:extLst>
          </p:cNvPr>
          <p:cNvSpPr>
            <a:spLocks noChangeArrowheads="1"/>
          </p:cNvSpPr>
          <p:nvPr/>
        </p:nvSpPr>
        <p:spPr bwMode="auto">
          <a:xfrm>
            <a:off x="6156176" y="1772816"/>
            <a:ext cx="2609872" cy="83099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A22F495-EE9A-436E-8D81-B8EB2E2DBF65}"/>
              </a:ext>
            </a:extLst>
          </p:cNvPr>
          <p:cNvSpPr txBox="1"/>
          <p:nvPr/>
        </p:nvSpPr>
        <p:spPr>
          <a:xfrm>
            <a:off x="4932040" y="1844824"/>
            <a:ext cx="360040"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8F844550-0F80-4ABA-AA7C-426A9185D189}"/>
              </a:ext>
            </a:extLst>
          </p:cNvPr>
          <p:cNvSpPr/>
          <p:nvPr/>
        </p:nvSpPr>
        <p:spPr>
          <a:xfrm>
            <a:off x="4956408" y="4080758"/>
            <a:ext cx="311304" cy="369332"/>
          </a:xfrm>
          <a:prstGeom prst="rect">
            <a:avLst/>
          </a:prstGeom>
        </p:spPr>
        <p:txBody>
          <a:bodyPr wrap="none">
            <a:spAutoFit/>
          </a:bodyPr>
          <a:lstStyle/>
          <a:p>
            <a:r>
              <a:rPr lang="en-US" dirty="0"/>
              <a:t>2</a:t>
            </a:r>
          </a:p>
        </p:txBody>
      </p:sp>
      <p:sp>
        <p:nvSpPr>
          <p:cNvPr id="11" name="Rectangle 10">
            <a:extLst>
              <a:ext uri="{FF2B5EF4-FFF2-40B4-BE49-F238E27FC236}">
                <a16:creationId xmlns:a16="http://schemas.microsoft.com/office/drawing/2014/main" id="{B0C5964B-9213-4D2C-9685-5CD86B57D1E5}"/>
              </a:ext>
            </a:extLst>
          </p:cNvPr>
          <p:cNvSpPr/>
          <p:nvPr/>
        </p:nvSpPr>
        <p:spPr>
          <a:xfrm>
            <a:off x="8460432" y="1779509"/>
            <a:ext cx="241387" cy="376025"/>
          </a:xfrm>
          <a:prstGeom prst="rect">
            <a:avLst/>
          </a:prstGeom>
        </p:spPr>
        <p:txBody>
          <a:bodyPr wrap="square">
            <a:spAutoFit/>
          </a:bodyPr>
          <a:lstStyle/>
          <a:p>
            <a:r>
              <a:rPr lang="en-US" dirty="0"/>
              <a:t>3</a:t>
            </a:r>
          </a:p>
        </p:txBody>
      </p:sp>
      <p:sp>
        <p:nvSpPr>
          <p:cNvPr id="12" name="Rectangle 11">
            <a:extLst>
              <a:ext uri="{FF2B5EF4-FFF2-40B4-BE49-F238E27FC236}">
                <a16:creationId xmlns:a16="http://schemas.microsoft.com/office/drawing/2014/main" id="{BD1AA00E-CDAE-49A0-AF9A-74BD8D153C87}"/>
              </a:ext>
            </a:extLst>
          </p:cNvPr>
          <p:cNvSpPr/>
          <p:nvPr/>
        </p:nvSpPr>
        <p:spPr>
          <a:xfrm>
            <a:off x="5850560" y="3429000"/>
            <a:ext cx="2609872" cy="7200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for a container that uses connect</a:t>
            </a:r>
          </a:p>
        </p:txBody>
      </p:sp>
    </p:spTree>
    <p:extLst>
      <p:ext uri="{BB962C8B-B14F-4D97-AF65-F5344CB8AC3E}">
        <p14:creationId xmlns:p14="http://schemas.microsoft.com/office/powerpoint/2010/main" val="3830499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13D-6D11-4F9E-9EFB-2EFF711E2923}"/>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A96A344A-D1C3-471D-8209-EC4FDE95948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6DAD61E-FC2F-4880-894C-514B24D0790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a:extLst>
              <a:ext uri="{FF2B5EF4-FFF2-40B4-BE49-F238E27FC236}">
                <a16:creationId xmlns:a16="http://schemas.microsoft.com/office/drawing/2014/main" id="{A266DD30-99BE-40BB-893E-ECF0DF5B47A8}"/>
              </a:ext>
            </a:extLst>
          </p:cNvPr>
          <p:cNvSpPr>
            <a:spLocks noGrp="1"/>
          </p:cNvSpPr>
          <p:nvPr>
            <p:ph sz="quarter" idx="1"/>
          </p:nvPr>
        </p:nvSpPr>
        <p:spPr>
          <a:xfrm>
            <a:off x="612648" y="1600200"/>
            <a:ext cx="8351840" cy="5213176"/>
          </a:xfrm>
        </p:spPr>
        <p:txBody>
          <a:bodyPr/>
          <a:lstStyle/>
          <a:p>
            <a:r>
              <a:rPr lang="en-US" dirty="0"/>
              <a:t>Function that connects the state’s store into the corresponding props</a:t>
            </a:r>
          </a:p>
          <a:p>
            <a:endParaRPr lang="en-US" dirty="0"/>
          </a:p>
          <a:p>
            <a:r>
              <a:rPr lang="en-US" dirty="0"/>
              <a:t>It lets us access to the application reducer state from within the React component</a:t>
            </a:r>
          </a:p>
          <a:p>
            <a:endParaRPr lang="en-US" dirty="0"/>
          </a:p>
        </p:txBody>
      </p:sp>
    </p:spTree>
    <p:extLst>
      <p:ext uri="{BB962C8B-B14F-4D97-AF65-F5344CB8AC3E}">
        <p14:creationId xmlns:p14="http://schemas.microsoft.com/office/powerpoint/2010/main" val="1795175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7A64-A691-48D9-B389-AE462CC30FBF}"/>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0471AF5C-8996-4A0F-AB48-4A7F9236DA8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201C6C8-416F-4633-932D-D8E6E674B32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a:extLst>
              <a:ext uri="{FF2B5EF4-FFF2-40B4-BE49-F238E27FC236}">
                <a16:creationId xmlns:a16="http://schemas.microsoft.com/office/drawing/2014/main" id="{3D320F56-EB78-48F6-A145-36F16A7D5D79}"/>
              </a:ext>
            </a:extLst>
          </p:cNvPr>
          <p:cNvSpPr>
            <a:spLocks noGrp="1"/>
          </p:cNvSpPr>
          <p:nvPr>
            <p:ph sz="quarter" idx="1"/>
          </p:nvPr>
        </p:nvSpPr>
        <p:spPr>
          <a:xfrm>
            <a:off x="612648" y="1600200"/>
            <a:ext cx="8153400" cy="5141168"/>
          </a:xfrm>
        </p:spPr>
        <p:txBody>
          <a:bodyPr/>
          <a:lstStyle/>
          <a:p>
            <a:r>
              <a:rPr lang="en-US" dirty="0"/>
              <a:t>The function subscribing to the store, so any changes in the state will be updated</a:t>
            </a:r>
          </a:p>
          <a:p>
            <a:endParaRPr lang="en-US" dirty="0"/>
          </a:p>
          <a:p>
            <a:r>
              <a:rPr lang="en-US" dirty="0"/>
              <a:t>The function must return an object which the object’s key will be the prop name and the value is the name of the reducer function</a:t>
            </a:r>
          </a:p>
          <a:p>
            <a:endParaRPr lang="en-US" dirty="0"/>
          </a:p>
        </p:txBody>
      </p:sp>
      <p:sp>
        <p:nvSpPr>
          <p:cNvPr id="6" name="Rectangle 1">
            <a:extLst>
              <a:ext uri="{FF2B5EF4-FFF2-40B4-BE49-F238E27FC236}">
                <a16:creationId xmlns:a16="http://schemas.microsoft.com/office/drawing/2014/main" id="{6E45D713-1435-4C6B-B290-ACA9E847AD53}"/>
              </a:ext>
            </a:extLst>
          </p:cNvPr>
          <p:cNvSpPr>
            <a:spLocks noChangeArrowheads="1"/>
          </p:cNvSpPr>
          <p:nvPr/>
        </p:nvSpPr>
        <p:spPr bwMode="auto">
          <a:xfrm>
            <a:off x="1619672" y="4941168"/>
            <a:ext cx="4283968"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todo</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state.todos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3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FBE9-3401-43B2-AC2B-FBA0A825F0FA}"/>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6DCB0FED-0728-4579-AFDF-3DDD7C5BB88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F6D8F47-DA47-413C-9FA9-DF4D76D7CA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6" name="Rectangle 1">
            <a:extLst>
              <a:ext uri="{FF2B5EF4-FFF2-40B4-BE49-F238E27FC236}">
                <a16:creationId xmlns:a16="http://schemas.microsoft.com/office/drawing/2014/main" id="{A80F9806-BB5F-4BAB-A947-D3834FEB53A9}"/>
              </a:ext>
            </a:extLst>
          </p:cNvPr>
          <p:cNvSpPr>
            <a:spLocks noChangeArrowheads="1"/>
          </p:cNvSpPr>
          <p:nvPr/>
        </p:nvSpPr>
        <p:spPr bwMode="auto">
          <a:xfrm>
            <a:off x="2339752" y="2492896"/>
            <a:ext cx="3807088"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TasksList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2262567-B4A2-4AAD-B1FF-4814098237A4}"/>
              </a:ext>
            </a:extLst>
          </p:cNvPr>
          <p:cNvSpPr/>
          <p:nvPr/>
        </p:nvSpPr>
        <p:spPr>
          <a:xfrm>
            <a:off x="5652120" y="1988840"/>
            <a:ext cx="2808312"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shows a React component that has its own state.</a:t>
            </a:r>
          </a:p>
          <a:p>
            <a:r>
              <a:rPr lang="en-US" dirty="0"/>
              <a:t>This is a bad practice working with redux</a:t>
            </a:r>
          </a:p>
        </p:txBody>
      </p:sp>
      <p:cxnSp>
        <p:nvCxnSpPr>
          <p:cNvPr id="9" name="Straight Connector 8">
            <a:extLst>
              <a:ext uri="{FF2B5EF4-FFF2-40B4-BE49-F238E27FC236}">
                <a16:creationId xmlns:a16="http://schemas.microsoft.com/office/drawing/2014/main" id="{92A2EB40-EF39-4887-936A-239C30AD1BD8}"/>
              </a:ext>
            </a:extLst>
          </p:cNvPr>
          <p:cNvCxnSpPr>
            <a:stCxn id="7" idx="1"/>
          </p:cNvCxnSpPr>
          <p:nvPr/>
        </p:nvCxnSpPr>
        <p:spPr>
          <a:xfrm flipH="1">
            <a:off x="4243296" y="2672916"/>
            <a:ext cx="1408824"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7255CD-09C6-4BB8-8590-2D5C13781009}"/>
              </a:ext>
            </a:extLst>
          </p:cNvPr>
          <p:cNvCxnSpPr>
            <a:stCxn id="7" idx="1"/>
          </p:cNvCxnSpPr>
          <p:nvPr/>
        </p:nvCxnSpPr>
        <p:spPr>
          <a:xfrm flipH="1">
            <a:off x="5004048" y="2672916"/>
            <a:ext cx="648072" cy="10441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78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EE42-FA6A-4010-A13B-5E8480603B54}"/>
              </a:ext>
            </a:extLst>
          </p:cNvPr>
          <p:cNvSpPr>
            <a:spLocks noGrp="1"/>
          </p:cNvSpPr>
          <p:nvPr>
            <p:ph type="title"/>
          </p:nvPr>
        </p:nvSpPr>
        <p:spPr/>
        <p:txBody>
          <a:bodyPr/>
          <a:lstStyle/>
          <a:p>
            <a:r>
              <a:rPr lang="en-US" dirty="0" err="1"/>
              <a:t>mapDispatchToProps</a:t>
            </a:r>
            <a:endParaRPr lang="en-US" dirty="0"/>
          </a:p>
        </p:txBody>
      </p:sp>
      <p:sp>
        <p:nvSpPr>
          <p:cNvPr id="3" name="Footer Placeholder 2">
            <a:extLst>
              <a:ext uri="{FF2B5EF4-FFF2-40B4-BE49-F238E27FC236}">
                <a16:creationId xmlns:a16="http://schemas.microsoft.com/office/drawing/2014/main" id="{F18E155C-5402-4254-AB14-C90A210D41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19BA85F-4C4F-48D3-A83C-84C9C34F5AA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a:extLst>
              <a:ext uri="{FF2B5EF4-FFF2-40B4-BE49-F238E27FC236}">
                <a16:creationId xmlns:a16="http://schemas.microsoft.com/office/drawing/2014/main" id="{1EC049F7-77AB-4658-86DE-6B379F510904}"/>
              </a:ext>
            </a:extLst>
          </p:cNvPr>
          <p:cNvSpPr>
            <a:spLocks noGrp="1"/>
          </p:cNvSpPr>
          <p:nvPr>
            <p:ph sz="quarter" idx="1"/>
          </p:nvPr>
        </p:nvSpPr>
        <p:spPr>
          <a:xfrm>
            <a:off x="612648" y="1600200"/>
            <a:ext cx="8153400" cy="5141168"/>
          </a:xfrm>
        </p:spPr>
        <p:txBody>
          <a:bodyPr/>
          <a:lstStyle/>
          <a:p>
            <a:r>
              <a:rPr lang="en-US" dirty="0"/>
              <a:t>accepts the dispatch function as an argument </a:t>
            </a:r>
          </a:p>
          <a:p>
            <a:endParaRPr lang="en-US" dirty="0"/>
          </a:p>
          <a:p>
            <a:r>
              <a:rPr lang="en-US" dirty="0"/>
              <a:t>return the props through inject into the React component that each can dispatch certain actions using the dispatch function</a:t>
            </a:r>
          </a:p>
          <a:p>
            <a:pPr marL="0" indent="0">
              <a:buNone/>
            </a:pPr>
            <a:endParaRPr lang="en-US" dirty="0"/>
          </a:p>
        </p:txBody>
      </p:sp>
      <p:sp>
        <p:nvSpPr>
          <p:cNvPr id="6" name="Rectangle 1">
            <a:extLst>
              <a:ext uri="{FF2B5EF4-FFF2-40B4-BE49-F238E27FC236}">
                <a16:creationId xmlns:a16="http://schemas.microsoft.com/office/drawing/2014/main" id="{7D607452-B2B3-40C2-AD52-E380D4073B84}"/>
              </a:ext>
            </a:extLst>
          </p:cNvPr>
          <p:cNvSpPr>
            <a:spLocks noChangeArrowheads="1"/>
          </p:cNvSpPr>
          <p:nvPr/>
        </p:nvSpPr>
        <p:spPr bwMode="auto">
          <a:xfrm>
            <a:off x="1619672" y="4941168"/>
            <a:ext cx="5112568" cy="16004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destroyTodo</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025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6" name="Rectangle 1">
            <a:extLst>
              <a:ext uri="{FF2B5EF4-FFF2-40B4-BE49-F238E27FC236}">
                <a16:creationId xmlns:a16="http://schemas.microsoft.com/office/drawing/2014/main"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a:extLst>
              <a:ext uri="{FF2B5EF4-FFF2-40B4-BE49-F238E27FC236}">
                <a16:creationId xmlns:a16="http://schemas.microsoft.com/office/drawing/2014/main"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a:extLst>
              <a:ext uri="{FF2B5EF4-FFF2-40B4-BE49-F238E27FC236}">
                <a16:creationId xmlns:a16="http://schemas.microsoft.com/office/drawing/2014/main"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6" name="Rectangle 1">
            <a:extLst>
              <a:ext uri="{FF2B5EF4-FFF2-40B4-BE49-F238E27FC236}">
                <a16:creationId xmlns:a16="http://schemas.microsoft.com/office/drawing/2014/main"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a:extLst>
              <a:ext uri="{FF2B5EF4-FFF2-40B4-BE49-F238E27FC236}">
                <a16:creationId xmlns:a16="http://schemas.microsoft.com/office/drawing/2014/main"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38FB-3F8D-4ED3-B20D-D276D7F687FE}"/>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8CC26718-2872-49B4-B7CF-B779F45327F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DD156A2-6F18-41D7-95D9-1C2A95BAC4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6" name="Rectangle 1">
            <a:extLst>
              <a:ext uri="{FF2B5EF4-FFF2-40B4-BE49-F238E27FC236}">
                <a16:creationId xmlns:a16="http://schemas.microsoft.com/office/drawing/2014/main" id="{A382432C-5E4A-48EB-8E96-794948942970}"/>
              </a:ext>
            </a:extLst>
          </p:cNvPr>
          <p:cNvSpPr>
            <a:spLocks noChangeArrowheads="1"/>
          </p:cNvSpPr>
          <p:nvPr/>
        </p:nvSpPr>
        <p:spPr bwMode="auto">
          <a:xfrm>
            <a:off x="971600" y="2347718"/>
            <a:ext cx="7128792"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7819EDB-1192-4C89-9B5D-498141C87004}"/>
              </a:ext>
            </a:extLst>
          </p:cNvPr>
          <p:cNvSpPr/>
          <p:nvPr/>
        </p:nvSpPr>
        <p:spPr>
          <a:xfrm>
            <a:off x="5940152" y="3284984"/>
            <a:ext cx="2681880" cy="1656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Applying middleware with the </a:t>
            </a:r>
            <a:r>
              <a:rPr lang="en-US" dirty="0" err="1"/>
              <a:t>applyMiddleware</a:t>
            </a:r>
            <a:r>
              <a:rPr lang="en-US" dirty="0"/>
              <a:t>() method which will </a:t>
            </a:r>
            <a:r>
              <a:rPr lang="en-US" dirty="0" err="1"/>
              <a:t>consis</a:t>
            </a:r>
            <a:r>
              <a:rPr lang="en-US" dirty="0"/>
              <a:t> a specific </a:t>
            </a:r>
            <a:r>
              <a:rPr lang="en-US" dirty="0" err="1"/>
              <a:t>thunkMiddleware</a:t>
            </a:r>
            <a:r>
              <a:rPr lang="en-US" dirty="0"/>
              <a:t> to handle the </a:t>
            </a:r>
            <a:r>
              <a:rPr lang="en-US" dirty="0" err="1"/>
              <a:t>asyc</a:t>
            </a:r>
            <a:r>
              <a:rPr lang="en-US" dirty="0"/>
              <a:t> actions</a:t>
            </a:r>
          </a:p>
        </p:txBody>
      </p:sp>
    </p:spTree>
    <p:extLst>
      <p:ext uri="{BB962C8B-B14F-4D97-AF65-F5344CB8AC3E}">
        <p14:creationId xmlns:p14="http://schemas.microsoft.com/office/powerpoint/2010/main" val="8671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a:extLst>
              <a:ext uri="{FF2B5EF4-FFF2-40B4-BE49-F238E27FC236}">
                <a16:creationId xmlns:a16="http://schemas.microsoft.com/office/drawing/2014/main"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987F-ADCC-4E40-B1A0-4D7CC821BE30}"/>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a:extLst>
              <a:ext uri="{FF2B5EF4-FFF2-40B4-BE49-F238E27FC236}">
                <a16:creationId xmlns:a16="http://schemas.microsoft.com/office/drawing/2014/main" id="{2DD93633-F849-4FE7-8B8E-67720A5EACAF}"/>
              </a:ext>
            </a:extLst>
          </p:cNvPr>
          <p:cNvSpPr>
            <a:spLocks noGrp="1"/>
          </p:cNvSpPr>
          <p:nvPr>
            <p:ph sz="quarter" idx="1"/>
          </p:nvPr>
        </p:nvSpPr>
        <p:spPr>
          <a:xfrm>
            <a:off x="612648" y="1600200"/>
            <a:ext cx="8423848" cy="5141168"/>
          </a:xfrm>
        </p:spPr>
        <p:txBody>
          <a:bodyPr/>
          <a:lstStyle/>
          <a:p>
            <a:r>
              <a:rPr lang="en-US" dirty="0"/>
              <a:t>With the help of a middleware, a Redux store can handle </a:t>
            </a:r>
            <a:r>
              <a:rPr lang="en-US" dirty="0" err="1"/>
              <a:t>asyc</a:t>
            </a:r>
            <a:r>
              <a:rPr lang="en-US" dirty="0"/>
              <a:t> actions</a:t>
            </a:r>
          </a:p>
          <a:p>
            <a:pPr marL="0" indent="0">
              <a:buNone/>
            </a:pPr>
            <a:endParaRPr lang="en-US" dirty="0"/>
          </a:p>
          <a:p>
            <a:r>
              <a:rPr lang="en-US" dirty="0"/>
              <a:t>By enhancing the store with the help of the method </a:t>
            </a:r>
            <a:r>
              <a:rPr lang="en-US" dirty="0" err="1"/>
              <a:t>applyMiddleware</a:t>
            </a:r>
            <a:r>
              <a:rPr lang="en-US" dirty="0"/>
              <a:t>() we can use some </a:t>
            </a:r>
            <a:r>
              <a:rPr lang="en-US" dirty="0" err="1"/>
              <a:t>asyc</a:t>
            </a:r>
            <a:r>
              <a:rPr lang="en-US" dirty="0"/>
              <a:t> middleware to handle </a:t>
            </a:r>
            <a:r>
              <a:rPr lang="en-US" dirty="0" err="1"/>
              <a:t>asyc</a:t>
            </a:r>
            <a:r>
              <a:rPr lang="en-US" dirty="0"/>
              <a:t> actions</a:t>
            </a:r>
          </a:p>
          <a:p>
            <a:endParaRPr lang="en-US" dirty="0"/>
          </a:p>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6DDB-1B45-4DF8-9B87-6297FCDF854A}"/>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5B06D0CF-8C9F-48E7-BD58-00CECD36103C}"/>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35C23B4-8515-468E-B2E1-60FD295F72D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a:extLst>
              <a:ext uri="{FF2B5EF4-FFF2-40B4-BE49-F238E27FC236}">
                <a16:creationId xmlns:a16="http://schemas.microsoft.com/office/drawing/2014/main" id="{1E2DE216-5ED9-4B59-956D-F01EB235F01B}"/>
              </a:ext>
            </a:extLst>
          </p:cNvPr>
          <p:cNvSpPr>
            <a:spLocks noGrp="1"/>
          </p:cNvSpPr>
          <p:nvPr>
            <p:ph sz="quarter" idx="1"/>
          </p:nvPr>
        </p:nvSpPr>
        <p:spPr>
          <a:xfrm>
            <a:off x="612648" y="1600200"/>
            <a:ext cx="8351840" cy="5141168"/>
          </a:xfrm>
        </p:spPr>
        <p:txBody>
          <a:bodyPr/>
          <a:lstStyle/>
          <a:p>
            <a:r>
              <a:rPr lang="en-US" dirty="0"/>
              <a:t>In general, a middleware is a code block that sits between the request and the response in order to manipulate the response before generate it</a:t>
            </a:r>
          </a:p>
          <a:p>
            <a:pPr marL="0" indent="0">
              <a:buNone/>
            </a:pPr>
            <a:endParaRPr lang="en-US" dirty="0"/>
          </a:p>
        </p:txBody>
      </p:sp>
    </p:spTree>
    <p:extLst>
      <p:ext uri="{BB962C8B-B14F-4D97-AF65-F5344CB8AC3E}">
        <p14:creationId xmlns:p14="http://schemas.microsoft.com/office/powerpoint/2010/main" val="3968204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B13B-56C8-4A1F-86E4-FEB0007E1977}"/>
              </a:ext>
            </a:extLst>
          </p:cNvPr>
          <p:cNvSpPr>
            <a:spLocks noGrp="1"/>
          </p:cNvSpPr>
          <p:nvPr>
            <p:ph type="title"/>
          </p:nvPr>
        </p:nvSpPr>
        <p:spPr/>
        <p:txBody>
          <a:bodyPr/>
          <a:lstStyle/>
          <a:p>
            <a:r>
              <a:rPr lang="en-US" dirty="0"/>
              <a:t>Redux Middleware</a:t>
            </a:r>
          </a:p>
        </p:txBody>
      </p:sp>
      <p:sp>
        <p:nvSpPr>
          <p:cNvPr id="3" name="Footer Placeholder 2">
            <a:extLst>
              <a:ext uri="{FF2B5EF4-FFF2-40B4-BE49-F238E27FC236}">
                <a16:creationId xmlns:a16="http://schemas.microsoft.com/office/drawing/2014/main" id="{999F0D66-2F84-4704-A8B7-EDD2821E949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25E72E-800D-4F84-8AE4-B8D0FCF118C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a:extLst>
              <a:ext uri="{FF2B5EF4-FFF2-40B4-BE49-F238E27FC236}">
                <a16:creationId xmlns:a16="http://schemas.microsoft.com/office/drawing/2014/main" id="{D568854C-455F-4946-B6B6-2E302C363895}"/>
              </a:ext>
            </a:extLst>
          </p:cNvPr>
          <p:cNvSpPr>
            <a:spLocks noGrp="1"/>
          </p:cNvSpPr>
          <p:nvPr>
            <p:ph sz="quarter" idx="1"/>
          </p:nvPr>
        </p:nvSpPr>
        <p:spPr>
          <a:xfrm>
            <a:off x="612648" y="1600200"/>
            <a:ext cx="8153400" cy="5141168"/>
          </a:xfrm>
        </p:spPr>
        <p:txBody>
          <a:bodyPr/>
          <a:lstStyle/>
          <a:p>
            <a:r>
              <a:rPr lang="en-US" dirty="0"/>
              <a:t>When it comes to Redux, a middleware is a function that takes an action, and according to the actions type, shape or other factors can manipulate the action</a:t>
            </a:r>
          </a:p>
        </p:txBody>
      </p:sp>
    </p:spTree>
    <p:extLst>
      <p:ext uri="{BB962C8B-B14F-4D97-AF65-F5344CB8AC3E}">
        <p14:creationId xmlns:p14="http://schemas.microsoft.com/office/powerpoint/2010/main" val="357817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9689-2BDB-4C97-B68A-21EAF6F20A8E}"/>
              </a:ext>
            </a:extLst>
          </p:cNvPr>
          <p:cNvSpPr>
            <a:spLocks noGrp="1"/>
          </p:cNvSpPr>
          <p:nvPr>
            <p:ph type="title"/>
          </p:nvPr>
        </p:nvSpPr>
        <p:spPr/>
        <p:txBody>
          <a:bodyPr/>
          <a:lstStyle/>
          <a:p>
            <a:r>
              <a:rPr lang="en-US" dirty="0"/>
              <a:t>Chaining </a:t>
            </a:r>
            <a:r>
              <a:rPr lang="en-US" dirty="0" err="1"/>
              <a:t>Middlewares</a:t>
            </a:r>
            <a:endParaRPr lang="en-US" dirty="0"/>
          </a:p>
        </p:txBody>
      </p:sp>
      <p:sp>
        <p:nvSpPr>
          <p:cNvPr id="3" name="Footer Placeholder 2">
            <a:extLst>
              <a:ext uri="{FF2B5EF4-FFF2-40B4-BE49-F238E27FC236}">
                <a16:creationId xmlns:a16="http://schemas.microsoft.com/office/drawing/2014/main" id="{4237FA21-AE6E-4774-B87F-6FBC09B5CC9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212BE6-3B38-42BE-A1AE-2E2AC68D394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a:extLst>
              <a:ext uri="{FF2B5EF4-FFF2-40B4-BE49-F238E27FC236}">
                <a16:creationId xmlns:a16="http://schemas.microsoft.com/office/drawing/2014/main" id="{4F507362-3BDF-47A2-8EE0-66BC746F6CD0}"/>
              </a:ext>
            </a:extLst>
          </p:cNvPr>
          <p:cNvSpPr>
            <a:spLocks noGrp="1"/>
          </p:cNvSpPr>
          <p:nvPr>
            <p:ph sz="quarter" idx="1"/>
          </p:nvPr>
        </p:nvSpPr>
        <p:spPr>
          <a:xfrm>
            <a:off x="612648" y="1600200"/>
            <a:ext cx="8279832" cy="5141168"/>
          </a:xfrm>
        </p:spPr>
        <p:txBody>
          <a:bodyPr/>
          <a:lstStyle/>
          <a:p>
            <a:r>
              <a:rPr lang="en-US" dirty="0" err="1"/>
              <a:t>applyMiddleware</a:t>
            </a:r>
            <a:r>
              <a:rPr lang="en-US" dirty="0"/>
              <a:t> method chains </a:t>
            </a:r>
            <a:r>
              <a:rPr lang="en-US" dirty="0" err="1"/>
              <a:t>middlewares</a:t>
            </a:r>
            <a:endParaRPr lang="en-US" dirty="0"/>
          </a:p>
          <a:p>
            <a:endParaRPr lang="en-US" dirty="0"/>
          </a:p>
          <a:p>
            <a:r>
              <a:rPr lang="en-US" dirty="0"/>
              <a:t>To apply a middleware to the store we can import </a:t>
            </a:r>
            <a:r>
              <a:rPr lang="en-US" dirty="0" err="1"/>
              <a:t>applyMiddleware</a:t>
            </a:r>
            <a:r>
              <a:rPr lang="en-US" dirty="0"/>
              <a:t>() from the Redux library</a:t>
            </a:r>
          </a:p>
          <a:p>
            <a:endParaRPr lang="en-US" dirty="0"/>
          </a:p>
          <a:p>
            <a:r>
              <a:rPr lang="en-US" dirty="0"/>
              <a:t>The method takes middleware as arguments to handle functionality to the application</a:t>
            </a:r>
          </a:p>
          <a:p>
            <a:pPr marL="0" indent="0">
              <a:buNone/>
            </a:pPr>
            <a:endParaRPr lang="en-US" dirty="0"/>
          </a:p>
        </p:txBody>
      </p:sp>
    </p:spTree>
    <p:extLst>
      <p:ext uri="{BB962C8B-B14F-4D97-AF65-F5344CB8AC3E}">
        <p14:creationId xmlns:p14="http://schemas.microsoft.com/office/powerpoint/2010/main" val="927722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79E-A368-4B48-A0F4-B37AE1A3EB2C}"/>
              </a:ext>
            </a:extLst>
          </p:cNvPr>
          <p:cNvSpPr>
            <a:spLocks noGrp="1"/>
          </p:cNvSpPr>
          <p:nvPr>
            <p:ph type="title"/>
          </p:nvPr>
        </p:nvSpPr>
        <p:spPr/>
        <p:txBody>
          <a:bodyPr/>
          <a:lstStyle/>
          <a:p>
            <a:r>
              <a:rPr lang="en-US" dirty="0" err="1"/>
              <a:t>applyMiddleware</a:t>
            </a:r>
            <a:endParaRPr lang="en-US" dirty="0"/>
          </a:p>
        </p:txBody>
      </p:sp>
      <p:sp>
        <p:nvSpPr>
          <p:cNvPr id="3" name="Footer Placeholder 2">
            <a:extLst>
              <a:ext uri="{FF2B5EF4-FFF2-40B4-BE49-F238E27FC236}">
                <a16:creationId xmlns:a16="http://schemas.microsoft.com/office/drawing/2014/main" id="{A574FA62-49A5-4980-9E76-2888E295DD4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643FECA-6351-446F-A16A-2CD2E94CBAF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6" name="Rectangle 1">
            <a:extLst>
              <a:ext uri="{FF2B5EF4-FFF2-40B4-BE49-F238E27FC236}">
                <a16:creationId xmlns:a16="http://schemas.microsoft.com/office/drawing/2014/main" id="{763A10FA-F5E2-484A-8B44-84A38D198900}"/>
              </a:ext>
            </a:extLst>
          </p:cNvPr>
          <p:cNvSpPr>
            <a:spLocks noChangeArrowheads="1"/>
          </p:cNvSpPr>
          <p:nvPr/>
        </p:nvSpPr>
        <p:spPr bwMode="auto">
          <a:xfrm>
            <a:off x="656900" y="1844824"/>
            <a:ext cx="8064896" cy="418576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B93F808-AEAC-4CAC-8BEB-D6CFAD2D9636}"/>
              </a:ext>
            </a:extLst>
          </p:cNvPr>
          <p:cNvSpPr/>
          <p:nvPr/>
        </p:nvSpPr>
        <p:spPr>
          <a:xfrm>
            <a:off x="4932040" y="3573016"/>
            <a:ext cx="324036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create store is modified with two chained middleware which one will handle </a:t>
            </a:r>
            <a:r>
              <a:rPr lang="en-US" dirty="0" err="1"/>
              <a:t>asyc</a:t>
            </a:r>
            <a:r>
              <a:rPr lang="en-US" dirty="0"/>
              <a:t> actions and the other one will log any state change</a:t>
            </a:r>
          </a:p>
        </p:txBody>
      </p:sp>
      <p:cxnSp>
        <p:nvCxnSpPr>
          <p:cNvPr id="9" name="Straight Connector 8">
            <a:extLst>
              <a:ext uri="{FF2B5EF4-FFF2-40B4-BE49-F238E27FC236}">
                <a16:creationId xmlns:a16="http://schemas.microsoft.com/office/drawing/2014/main" id="{8973F906-03DA-4BEE-838F-EDE28FE690EF}"/>
              </a:ext>
            </a:extLst>
          </p:cNvPr>
          <p:cNvCxnSpPr>
            <a:stCxn id="7" idx="1"/>
          </p:cNvCxnSpPr>
          <p:nvPr/>
        </p:nvCxnSpPr>
        <p:spPr>
          <a:xfrm flipH="1">
            <a:off x="4211960" y="4221088"/>
            <a:ext cx="72008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81D2-C01F-416A-82A8-72094AC482C1}"/>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4A9C1E96-E6BA-428B-92EB-2E8F1F893FB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F871AB0-86E2-486C-8904-047BB86423D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8" name="Rectangle 1">
            <a:extLst>
              <a:ext uri="{FF2B5EF4-FFF2-40B4-BE49-F238E27FC236}">
                <a16:creationId xmlns:a16="http://schemas.microsoft.com/office/drawing/2014/main" id="{CFF7E048-FB84-452E-8E5B-A6F460663F56}"/>
              </a:ext>
            </a:extLst>
          </p:cNvPr>
          <p:cNvSpPr>
            <a:spLocks noChangeArrowheads="1"/>
          </p:cNvSpPr>
          <p:nvPr/>
        </p:nvSpPr>
        <p:spPr bwMode="auto">
          <a:xfrm>
            <a:off x="800916" y="2420888"/>
            <a:ext cx="777686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function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 =&gt;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window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next(action);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message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prev</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#9E9E9E`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#03A9F4`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next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#4CAF50`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460945C-EE4E-43FD-A2BC-A6F2361BE9CC}"/>
              </a:ext>
            </a:extLst>
          </p:cNvPr>
          <p:cNvSpPr txBox="1"/>
          <p:nvPr/>
        </p:nvSpPr>
        <p:spPr>
          <a:xfrm>
            <a:off x="3527884" y="1804952"/>
            <a:ext cx="2088232" cy="369332"/>
          </a:xfrm>
          <a:prstGeom prst="rect">
            <a:avLst/>
          </a:prstGeom>
          <a:noFill/>
        </p:spPr>
        <p:txBody>
          <a:bodyPr wrap="square" rtlCol="0">
            <a:spAutoFit/>
          </a:bodyPr>
          <a:lstStyle/>
          <a:p>
            <a:r>
              <a:rPr lang="en-US" u="sng" dirty="0">
                <a:solidFill>
                  <a:srgbClr val="FF0000"/>
                </a:solidFill>
              </a:rPr>
              <a:t>Custom Middleware</a:t>
            </a:r>
          </a:p>
        </p:txBody>
      </p:sp>
    </p:spTree>
    <p:extLst>
      <p:ext uri="{BB962C8B-B14F-4D97-AF65-F5344CB8AC3E}">
        <p14:creationId xmlns:p14="http://schemas.microsoft.com/office/powerpoint/2010/main" val="462542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432B-4216-4239-8F08-D998DCC040FE}"/>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1C69C147-17CC-4163-8011-BCD34101409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866305-3CD7-4327-98C1-03575E2FE36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a:extLst>
              <a:ext uri="{FF2B5EF4-FFF2-40B4-BE49-F238E27FC236}">
                <a16:creationId xmlns:a16="http://schemas.microsoft.com/office/drawing/2014/main" id="{3639B6CE-CD66-4F35-84F6-D0FF75460460}"/>
              </a:ext>
            </a:extLst>
          </p:cNvPr>
          <p:cNvSpPr>
            <a:spLocks noGrp="1"/>
          </p:cNvSpPr>
          <p:nvPr>
            <p:ph sz="quarter" idx="1"/>
          </p:nvPr>
        </p:nvSpPr>
        <p:spPr>
          <a:xfrm>
            <a:off x="612648" y="1600200"/>
            <a:ext cx="8153400" cy="5213176"/>
          </a:xfrm>
        </p:spPr>
        <p:txBody>
          <a:bodyPr/>
          <a:lstStyle/>
          <a:p>
            <a:r>
              <a:rPr lang="en-US" dirty="0"/>
              <a:t>A simple custom logger which will log out all the actions, previous and new states of the application</a:t>
            </a:r>
          </a:p>
          <a:p>
            <a:endParaRPr lang="en-US" dirty="0"/>
          </a:p>
          <a:p>
            <a:r>
              <a:rPr lang="en-US" dirty="0"/>
              <a:t>It accepts a state via the </a:t>
            </a:r>
            <a:r>
              <a:rPr lang="en-US" dirty="0" err="1"/>
              <a:t>applyMiddleware</a:t>
            </a:r>
            <a:r>
              <a:rPr lang="en-US" dirty="0"/>
              <a:t> which then </a:t>
            </a:r>
          </a:p>
          <a:p>
            <a:endParaRPr lang="en-US" dirty="0"/>
          </a:p>
          <a:p>
            <a:r>
              <a:rPr lang="en-US" dirty="0"/>
              <a:t>and returns the a variable with the next parameter which will return the next chained middleware function or the main dispatch action</a:t>
            </a:r>
          </a:p>
        </p:txBody>
      </p:sp>
    </p:spTree>
    <p:extLst>
      <p:ext uri="{BB962C8B-B14F-4D97-AF65-F5344CB8AC3E}">
        <p14:creationId xmlns:p14="http://schemas.microsoft.com/office/powerpoint/2010/main" val="2166595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BCFA-EE82-4E57-A733-F09CDD0ECE9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36F0585B-AAE7-416C-BEAF-5AE62DBC7F5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7A8FD4-6089-4C30-B306-4C6DF85D10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a:extLst>
              <a:ext uri="{FF2B5EF4-FFF2-40B4-BE49-F238E27FC236}">
                <a16:creationId xmlns:a16="http://schemas.microsoft.com/office/drawing/2014/main" id="{23E9CCBE-52E1-4186-8D45-43DCAD15E5FF}"/>
              </a:ext>
            </a:extLst>
          </p:cNvPr>
          <p:cNvSpPr>
            <a:spLocks noGrp="1"/>
          </p:cNvSpPr>
          <p:nvPr>
            <p:ph sz="quarter" idx="1"/>
          </p:nvPr>
        </p:nvSpPr>
        <p:spPr>
          <a:xfrm>
            <a:off x="612648" y="1600200"/>
            <a:ext cx="8351840" cy="5141168"/>
          </a:xfrm>
        </p:spPr>
        <p:txBody>
          <a:bodyPr/>
          <a:lstStyle/>
          <a:p>
            <a:r>
              <a:rPr lang="en-US" dirty="0"/>
              <a:t>The shape of the state’s structure is crucial for a Redux application</a:t>
            </a:r>
          </a:p>
          <a:p>
            <a:endParaRPr lang="en-US" dirty="0"/>
          </a:p>
          <a:p>
            <a:r>
              <a:rPr lang="en-US" dirty="0"/>
              <a:t>Its important that the state’s data structure will not repeat the data it contains</a:t>
            </a:r>
          </a:p>
          <a:p>
            <a:endParaRPr lang="en-US" dirty="0"/>
          </a:p>
          <a:p>
            <a:r>
              <a:rPr lang="en-US" dirty="0"/>
              <a:t>Deeply nested data might re-renders unrelated UI components for the parent object needs to change as well</a:t>
            </a:r>
          </a:p>
        </p:txBody>
      </p:sp>
    </p:spTree>
    <p:extLst>
      <p:ext uri="{BB962C8B-B14F-4D97-AF65-F5344CB8AC3E}">
        <p14:creationId xmlns:p14="http://schemas.microsoft.com/office/powerpoint/2010/main" val="2908827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D1D2-1F9C-4B1D-8F21-1310D4DAD00B}"/>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7CE20C6A-C851-4C95-AE1B-AD47209E3A7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B72E002-2A9A-4B6F-9689-67C3A24CB6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7" name="Rectangle 1">
            <a:extLst>
              <a:ext uri="{FF2B5EF4-FFF2-40B4-BE49-F238E27FC236}">
                <a16:creationId xmlns:a16="http://schemas.microsoft.com/office/drawing/2014/main" id="{A76100AE-6186-4A35-B8D7-5DE3EE4A25FD}"/>
              </a:ext>
            </a:extLst>
          </p:cNvPr>
          <p:cNvSpPr>
            <a:spLocks noChangeArrowheads="1"/>
          </p:cNvSpPr>
          <p:nvPr/>
        </p:nvSpPr>
        <p:spPr bwMode="auto">
          <a:xfrm>
            <a:off x="533400" y="1628800"/>
            <a:ext cx="7343728" cy="50013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stateBadShape</a:t>
            </a:r>
            <a:r>
              <a:rPr kumimoji="0" lang="en-US" altLang="en-US" sz="11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4A2E2A9-763C-403C-90B3-59A22E579974}"/>
              </a:ext>
            </a:extLst>
          </p:cNvPr>
          <p:cNvSpPr/>
          <p:nvPr/>
        </p:nvSpPr>
        <p:spPr>
          <a:xfrm>
            <a:off x="6263680" y="1659631"/>
            <a:ext cx="2592288" cy="396044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Consider the next state shape as a bad practice structure.</a:t>
            </a:r>
          </a:p>
          <a:p>
            <a:endParaRPr lang="en-US" dirty="0"/>
          </a:p>
          <a:p>
            <a:pPr marL="342900" indent="-342900">
              <a:buAutoNum type="arabicParenR"/>
            </a:pPr>
            <a:r>
              <a:rPr lang="en-US" dirty="0"/>
              <a:t>It has repeatable objects</a:t>
            </a:r>
          </a:p>
          <a:p>
            <a:pPr marL="342900" indent="-342900">
              <a:buAutoNum type="arabicParenR"/>
            </a:pPr>
            <a:r>
              <a:rPr lang="en-US" dirty="0"/>
              <a:t>UI components that renders due to change in the parent components will eventually re render even if the change only occur on child object like ‘comment’</a:t>
            </a:r>
          </a:p>
        </p:txBody>
      </p:sp>
    </p:spTree>
    <p:extLst>
      <p:ext uri="{BB962C8B-B14F-4D97-AF65-F5344CB8AC3E}">
        <p14:creationId xmlns:p14="http://schemas.microsoft.com/office/powerpoint/2010/main" val="16911698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454D-E319-46E6-9F7E-30117843E4A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17986E20-64ED-44E2-9674-4D549EE6E0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54544D-E48F-4975-A98C-78B0477A26E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a:extLst>
              <a:ext uri="{FF2B5EF4-FFF2-40B4-BE49-F238E27FC236}">
                <a16:creationId xmlns:a16="http://schemas.microsoft.com/office/drawing/2014/main" id="{6EAD6B7B-07B8-4047-A716-82A49E796A2A}"/>
              </a:ext>
            </a:extLst>
          </p:cNvPr>
          <p:cNvSpPr>
            <a:spLocks noGrp="1"/>
          </p:cNvSpPr>
          <p:nvPr>
            <p:ph sz="quarter" idx="1"/>
          </p:nvPr>
        </p:nvSpPr>
        <p:spPr>
          <a:xfrm>
            <a:off x="612648" y="1600200"/>
            <a:ext cx="8153400" cy="5069160"/>
          </a:xfrm>
        </p:spPr>
        <p:txBody>
          <a:bodyPr/>
          <a:lstStyle/>
          <a:p>
            <a:r>
              <a:rPr lang="en-US" dirty="0"/>
              <a:t>basically treats the application’s store like a database and keeping the data in a normalize form</a:t>
            </a:r>
          </a:p>
        </p:txBody>
      </p:sp>
    </p:spTree>
    <p:extLst>
      <p:ext uri="{BB962C8B-B14F-4D97-AF65-F5344CB8AC3E}">
        <p14:creationId xmlns:p14="http://schemas.microsoft.com/office/powerpoint/2010/main" val="186000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6" name="Rectangle 1">
            <a:extLst>
              <a:ext uri="{FF2B5EF4-FFF2-40B4-BE49-F238E27FC236}">
                <a16:creationId xmlns:a16="http://schemas.microsoft.com/office/drawing/2014/main"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45CC-2618-4C5F-A44F-45F4F0D73A96}"/>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4CA7D4A7-2F2B-40BA-BCA3-785D08CF0B3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5819D1A-5A28-4F88-8915-897CFFA531B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6" name="Rectangle 1">
            <a:extLst>
              <a:ext uri="{FF2B5EF4-FFF2-40B4-BE49-F238E27FC236}">
                <a16:creationId xmlns:a16="http://schemas.microsoft.com/office/drawing/2014/main" id="{A72F4194-CDEB-4F35-B6BF-A58DC3F6A705}"/>
              </a:ext>
            </a:extLst>
          </p:cNvPr>
          <p:cNvSpPr>
            <a:spLocks noChangeArrowheads="1"/>
          </p:cNvSpPr>
          <p:nvPr/>
        </p:nvSpPr>
        <p:spPr bwMode="auto">
          <a:xfrm>
            <a:off x="547599" y="1700808"/>
            <a:ext cx="4320480" cy="29777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7CCD7E5-0F32-466D-B573-E351B937CE11}"/>
              </a:ext>
            </a:extLst>
          </p:cNvPr>
          <p:cNvSpPr>
            <a:spLocks noChangeArrowheads="1"/>
          </p:cNvSpPr>
          <p:nvPr/>
        </p:nvSpPr>
        <p:spPr bwMode="auto">
          <a:xfrm>
            <a:off x="5292080" y="1700808"/>
            <a:ext cx="3563888"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allIds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45A09B9-9CDA-43C9-9DA9-4E5F354D8203}"/>
              </a:ext>
            </a:extLst>
          </p:cNvPr>
          <p:cNvSpPr>
            <a:spLocks noChangeArrowheads="1"/>
          </p:cNvSpPr>
          <p:nvPr/>
        </p:nvSpPr>
        <p:spPr bwMode="auto">
          <a:xfrm>
            <a:off x="5329428" y="4248361"/>
            <a:ext cx="3489192" cy="219290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1F2E4CE-CC93-4D0C-B3EC-B0EB5C846BB9}"/>
              </a:ext>
            </a:extLst>
          </p:cNvPr>
          <p:cNvSpPr/>
          <p:nvPr/>
        </p:nvSpPr>
        <p:spPr>
          <a:xfrm>
            <a:off x="1187624" y="5190782"/>
            <a:ext cx="3096344" cy="9025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example shows a good practice to normalize the state’s data</a:t>
            </a:r>
          </a:p>
        </p:txBody>
      </p:sp>
      <p:sp>
        <p:nvSpPr>
          <p:cNvPr id="10" name="TextBox 9">
            <a:extLst>
              <a:ext uri="{FF2B5EF4-FFF2-40B4-BE49-F238E27FC236}">
                <a16:creationId xmlns:a16="http://schemas.microsoft.com/office/drawing/2014/main" id="{B7C54CDE-1677-4140-A7BB-E0CEB7CE6DF9}"/>
              </a:ext>
            </a:extLst>
          </p:cNvPr>
          <p:cNvSpPr txBox="1"/>
          <p:nvPr/>
        </p:nvSpPr>
        <p:spPr>
          <a:xfrm>
            <a:off x="3571935" y="1731436"/>
            <a:ext cx="1296144" cy="369332"/>
          </a:xfrm>
          <a:prstGeom prst="rect">
            <a:avLst/>
          </a:prstGeom>
          <a:noFill/>
        </p:spPr>
        <p:txBody>
          <a:bodyPr wrap="square" rtlCol="0">
            <a:spAutoFit/>
          </a:bodyPr>
          <a:lstStyle/>
          <a:p>
            <a:r>
              <a:rPr lang="en-US" dirty="0"/>
              <a:t>Table posts</a:t>
            </a:r>
          </a:p>
        </p:txBody>
      </p:sp>
      <p:sp>
        <p:nvSpPr>
          <p:cNvPr id="11" name="TextBox 10">
            <a:extLst>
              <a:ext uri="{FF2B5EF4-FFF2-40B4-BE49-F238E27FC236}">
                <a16:creationId xmlns:a16="http://schemas.microsoft.com/office/drawing/2014/main" id="{B4E253D7-7DDC-4F11-9C80-D09BF7F17B0E}"/>
              </a:ext>
            </a:extLst>
          </p:cNvPr>
          <p:cNvSpPr txBox="1"/>
          <p:nvPr/>
        </p:nvSpPr>
        <p:spPr>
          <a:xfrm>
            <a:off x="7613920" y="1650097"/>
            <a:ext cx="1152128" cy="646331"/>
          </a:xfrm>
          <a:prstGeom prst="rect">
            <a:avLst/>
          </a:prstGeom>
          <a:noFill/>
        </p:spPr>
        <p:txBody>
          <a:bodyPr wrap="square" rtlCol="0">
            <a:spAutoFit/>
          </a:bodyPr>
          <a:lstStyle/>
          <a:p>
            <a:r>
              <a:rPr lang="en-US" dirty="0"/>
              <a:t>Table Comments</a:t>
            </a:r>
          </a:p>
        </p:txBody>
      </p:sp>
      <p:sp>
        <p:nvSpPr>
          <p:cNvPr id="12" name="TextBox 11">
            <a:extLst>
              <a:ext uri="{FF2B5EF4-FFF2-40B4-BE49-F238E27FC236}">
                <a16:creationId xmlns:a16="http://schemas.microsoft.com/office/drawing/2014/main" id="{7DCB945A-B943-4E7D-A9F9-CF929346FB37}"/>
              </a:ext>
            </a:extLst>
          </p:cNvPr>
          <p:cNvSpPr txBox="1"/>
          <p:nvPr/>
        </p:nvSpPr>
        <p:spPr>
          <a:xfrm>
            <a:off x="7432884" y="4212065"/>
            <a:ext cx="1385736" cy="369332"/>
          </a:xfrm>
          <a:prstGeom prst="rect">
            <a:avLst/>
          </a:prstGeom>
          <a:noFill/>
        </p:spPr>
        <p:txBody>
          <a:bodyPr wrap="square" rtlCol="0">
            <a:spAutoFit/>
          </a:bodyPr>
          <a:lstStyle/>
          <a:p>
            <a:r>
              <a:rPr lang="en-US" dirty="0"/>
              <a:t>Table users</a:t>
            </a:r>
          </a:p>
        </p:txBody>
      </p:sp>
    </p:spTree>
    <p:extLst>
      <p:ext uri="{BB962C8B-B14F-4D97-AF65-F5344CB8AC3E}">
        <p14:creationId xmlns:p14="http://schemas.microsoft.com/office/powerpoint/2010/main" val="1235436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DE16-7244-4A9B-B261-A853A109C044}"/>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9B241E46-13C2-4D71-AB7D-565596A1A9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7F6267-9837-432D-98A9-F01E81DBF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a:extLst>
              <a:ext uri="{FF2B5EF4-FFF2-40B4-BE49-F238E27FC236}">
                <a16:creationId xmlns:a16="http://schemas.microsoft.com/office/drawing/2014/main" id="{0C6B0854-8360-4E84-9962-414CD50B7EF4}"/>
              </a:ext>
            </a:extLst>
          </p:cNvPr>
          <p:cNvSpPr>
            <a:spLocks noGrp="1"/>
          </p:cNvSpPr>
          <p:nvPr>
            <p:ph sz="quarter" idx="1"/>
          </p:nvPr>
        </p:nvSpPr>
        <p:spPr>
          <a:xfrm>
            <a:off x="612648" y="1600200"/>
            <a:ext cx="8153400" cy="5141168"/>
          </a:xfrm>
        </p:spPr>
        <p:txBody>
          <a:bodyPr/>
          <a:lstStyle/>
          <a:p>
            <a:r>
              <a:rPr lang="en-US" dirty="0"/>
              <a:t>When comparing both example the difference is clearly visible</a:t>
            </a:r>
          </a:p>
          <a:p>
            <a:endParaRPr lang="en-US" dirty="0"/>
          </a:p>
          <a:p>
            <a:r>
              <a:rPr lang="en-US" dirty="0"/>
              <a:t>Each item is defined in one place which means that only one place needs to be updated according to the id pointer to the table’s key</a:t>
            </a:r>
          </a:p>
          <a:p>
            <a:endParaRPr lang="en-US" dirty="0"/>
          </a:p>
        </p:txBody>
      </p:sp>
    </p:spTree>
    <p:extLst>
      <p:ext uri="{BB962C8B-B14F-4D97-AF65-F5344CB8AC3E}">
        <p14:creationId xmlns:p14="http://schemas.microsoft.com/office/powerpoint/2010/main" val="425029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919-22DA-4653-8A21-A160FA671105}"/>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EEA35034-21F8-45CF-8F42-75AE601386B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33083E5-1BA6-4C33-8B64-59056FF1AD3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a:extLst>
              <a:ext uri="{FF2B5EF4-FFF2-40B4-BE49-F238E27FC236}">
                <a16:creationId xmlns:a16="http://schemas.microsoft.com/office/drawing/2014/main" id="{63F509BB-89DE-4D4F-B622-3D5E5B0DF687}"/>
              </a:ext>
            </a:extLst>
          </p:cNvPr>
          <p:cNvSpPr>
            <a:spLocks noGrp="1"/>
          </p:cNvSpPr>
          <p:nvPr>
            <p:ph sz="quarter" idx="1"/>
          </p:nvPr>
        </p:nvSpPr>
        <p:spPr>
          <a:xfrm>
            <a:off x="612648" y="1600200"/>
            <a:ext cx="8153400" cy="1468760"/>
          </a:xfrm>
        </p:spPr>
        <p:txBody>
          <a:bodyPr/>
          <a:lstStyle/>
          <a:p>
            <a:r>
              <a:rPr lang="en-US" dirty="0"/>
              <a:t>Also, when changing a child object will not re-render any UI component that rely on the parent object</a:t>
            </a:r>
          </a:p>
          <a:p>
            <a:endParaRPr lang="en-US" dirty="0"/>
          </a:p>
          <a:p>
            <a:endParaRPr lang="en-US" dirty="0"/>
          </a:p>
        </p:txBody>
      </p:sp>
      <p:sp>
        <p:nvSpPr>
          <p:cNvPr id="6" name="Rectangle 2">
            <a:extLst>
              <a:ext uri="{FF2B5EF4-FFF2-40B4-BE49-F238E27FC236}">
                <a16:creationId xmlns:a16="http://schemas.microsoft.com/office/drawing/2014/main" id="{FADDF7A0-DF7E-4D39-9038-16CCC74C3EBF}"/>
              </a:ext>
            </a:extLst>
          </p:cNvPr>
          <p:cNvSpPr>
            <a:spLocks noChangeArrowheads="1"/>
          </p:cNvSpPr>
          <p:nvPr/>
        </p:nvSpPr>
        <p:spPr bwMode="auto">
          <a:xfrm>
            <a:off x="107504" y="3230034"/>
            <a:ext cx="3700602" cy="300082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CBD642A2-FBEA-4A44-8C4A-7AB2192AC10E}"/>
              </a:ext>
            </a:extLst>
          </p:cNvPr>
          <p:cNvSpPr>
            <a:spLocks noChangeArrowheads="1"/>
          </p:cNvSpPr>
          <p:nvPr/>
        </p:nvSpPr>
        <p:spPr bwMode="auto">
          <a:xfrm>
            <a:off x="3995936" y="2606278"/>
            <a:ext cx="5040560" cy="378565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"comment3"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862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F27D-CC27-43C9-8553-4719F0CA14AF}"/>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0BCC450A-4B50-4DC8-9E95-DD7EB18F857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D908763-F405-4397-B143-824CE57254B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83</a:t>
            </a:fld>
            <a:endParaRPr lang="en-US"/>
          </a:p>
        </p:txBody>
      </p:sp>
      <p:sp>
        <p:nvSpPr>
          <p:cNvPr id="5" name="Content Placeholder 4">
            <a:extLst>
              <a:ext uri="{FF2B5EF4-FFF2-40B4-BE49-F238E27FC236}">
                <a16:creationId xmlns:a16="http://schemas.microsoft.com/office/drawing/2014/main" id="{E0154125-6053-4B37-859E-2809F81F1297}"/>
              </a:ext>
            </a:extLst>
          </p:cNvPr>
          <p:cNvSpPr>
            <a:spLocks noGrp="1"/>
          </p:cNvSpPr>
          <p:nvPr>
            <p:ph sz="quarter" idx="1"/>
          </p:nvPr>
        </p:nvSpPr>
        <p:spPr>
          <a:xfrm>
            <a:off x="612648" y="1600200"/>
            <a:ext cx="8153400" cy="2692896"/>
          </a:xfrm>
        </p:spPr>
        <p:txBody>
          <a:bodyPr/>
          <a:lstStyle/>
          <a:p>
            <a:r>
              <a:rPr lang="en-US" dirty="0"/>
              <a:t>Normalization is an important part of structuring the state’s shape</a:t>
            </a:r>
          </a:p>
          <a:p>
            <a:endParaRPr lang="en-US" dirty="0"/>
          </a:p>
          <a:p>
            <a:r>
              <a:rPr lang="en-US" dirty="0"/>
              <a:t>However, one must understand the downside of normalizing the data</a:t>
            </a:r>
          </a:p>
        </p:txBody>
      </p:sp>
    </p:spTree>
    <p:extLst>
      <p:ext uri="{BB962C8B-B14F-4D97-AF65-F5344CB8AC3E}">
        <p14:creationId xmlns:p14="http://schemas.microsoft.com/office/powerpoint/2010/main" val="2809809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2D57-3DD7-4560-BA50-9D04B543D219}"/>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7F187C06-4E41-487B-B7D5-9232EDA2002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5C0DFAC-3ECB-496E-97C8-BEF9F55A0F6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84</a:t>
            </a:fld>
            <a:endParaRPr lang="en-US"/>
          </a:p>
        </p:txBody>
      </p:sp>
      <p:sp>
        <p:nvSpPr>
          <p:cNvPr id="5" name="Content Placeholder 4">
            <a:extLst>
              <a:ext uri="{FF2B5EF4-FFF2-40B4-BE49-F238E27FC236}">
                <a16:creationId xmlns:a16="http://schemas.microsoft.com/office/drawing/2014/main" id="{BB2300DB-5804-4B7F-A9DC-916814EA20FC}"/>
              </a:ext>
            </a:extLst>
          </p:cNvPr>
          <p:cNvSpPr>
            <a:spLocks noGrp="1"/>
          </p:cNvSpPr>
          <p:nvPr>
            <p:ph sz="quarter" idx="1"/>
          </p:nvPr>
        </p:nvSpPr>
        <p:spPr>
          <a:xfrm>
            <a:off x="612648" y="1600200"/>
            <a:ext cx="8351840" cy="604664"/>
          </a:xfrm>
        </p:spPr>
        <p:txBody>
          <a:bodyPr/>
          <a:lstStyle/>
          <a:p>
            <a:r>
              <a:rPr lang="en-US" dirty="0"/>
              <a:t>Consider both examples:</a:t>
            </a:r>
          </a:p>
        </p:txBody>
      </p:sp>
      <p:sp>
        <p:nvSpPr>
          <p:cNvPr id="6" name="Rectangle 1">
            <a:extLst>
              <a:ext uri="{FF2B5EF4-FFF2-40B4-BE49-F238E27FC236}">
                <a16:creationId xmlns:a16="http://schemas.microsoft.com/office/drawing/2014/main" id="{BC0B035C-8280-4241-9F0E-AE1FA8C31EB3}"/>
              </a:ext>
            </a:extLst>
          </p:cNvPr>
          <p:cNvSpPr>
            <a:spLocks noChangeArrowheads="1"/>
          </p:cNvSpPr>
          <p:nvPr/>
        </p:nvSpPr>
        <p:spPr bwMode="auto">
          <a:xfrm>
            <a:off x="182490" y="2557649"/>
            <a:ext cx="4608512"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61EE8ED-B686-47F8-A667-4DFE2B0F69CC}"/>
              </a:ext>
            </a:extLst>
          </p:cNvPr>
          <p:cNvSpPr>
            <a:spLocks noChangeArrowheads="1"/>
          </p:cNvSpPr>
          <p:nvPr/>
        </p:nvSpPr>
        <p:spPr bwMode="auto">
          <a:xfrm>
            <a:off x="5292080" y="2557852"/>
            <a:ext cx="3591069" cy="34163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'gourp2'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b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895F26-1831-4234-9FAC-AF1F9C821264}"/>
              </a:ext>
            </a:extLst>
          </p:cNvPr>
          <p:cNvSpPr txBox="1"/>
          <p:nvPr/>
        </p:nvSpPr>
        <p:spPr>
          <a:xfrm>
            <a:off x="1547664" y="2276872"/>
            <a:ext cx="2160240" cy="369332"/>
          </a:xfrm>
          <a:prstGeom prst="rect">
            <a:avLst/>
          </a:prstGeom>
          <a:noFill/>
        </p:spPr>
        <p:txBody>
          <a:bodyPr wrap="square" rtlCol="0">
            <a:spAutoFit/>
          </a:bodyPr>
          <a:lstStyle/>
          <a:p>
            <a:r>
              <a:rPr lang="en-US" u="sng" dirty="0">
                <a:solidFill>
                  <a:srgbClr val="FF0000"/>
                </a:solidFill>
              </a:rPr>
              <a:t>Not normalized data</a:t>
            </a:r>
          </a:p>
        </p:txBody>
      </p:sp>
      <p:sp>
        <p:nvSpPr>
          <p:cNvPr id="9" name="Rectangle 8">
            <a:extLst>
              <a:ext uri="{FF2B5EF4-FFF2-40B4-BE49-F238E27FC236}">
                <a16:creationId xmlns:a16="http://schemas.microsoft.com/office/drawing/2014/main" id="{D4C00D77-EFC1-4C49-8607-C103879D6A08}"/>
              </a:ext>
            </a:extLst>
          </p:cNvPr>
          <p:cNvSpPr/>
          <p:nvPr/>
        </p:nvSpPr>
        <p:spPr>
          <a:xfrm>
            <a:off x="6156176" y="2279712"/>
            <a:ext cx="1768241" cy="369332"/>
          </a:xfrm>
          <a:prstGeom prst="rect">
            <a:avLst/>
          </a:prstGeom>
        </p:spPr>
        <p:txBody>
          <a:bodyPr wrap="none">
            <a:spAutoFit/>
          </a:bodyPr>
          <a:lstStyle/>
          <a:p>
            <a:r>
              <a:rPr lang="en-US" u="sng" dirty="0">
                <a:solidFill>
                  <a:srgbClr val="FF0000"/>
                </a:solidFill>
              </a:rPr>
              <a:t>Normalized data</a:t>
            </a:r>
          </a:p>
        </p:txBody>
      </p:sp>
      <p:sp>
        <p:nvSpPr>
          <p:cNvPr id="10" name="Rectangle 9">
            <a:extLst>
              <a:ext uri="{FF2B5EF4-FFF2-40B4-BE49-F238E27FC236}">
                <a16:creationId xmlns:a16="http://schemas.microsoft.com/office/drawing/2014/main" id="{B12DAD5F-B34A-43FC-A905-015FBB40705A}"/>
              </a:ext>
            </a:extLst>
          </p:cNvPr>
          <p:cNvSpPr/>
          <p:nvPr/>
        </p:nvSpPr>
        <p:spPr>
          <a:xfrm>
            <a:off x="827584" y="5157192"/>
            <a:ext cx="3600400" cy="10801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effort will it takes to grab a contact’s number from each one of the structures?</a:t>
            </a:r>
          </a:p>
        </p:txBody>
      </p:sp>
    </p:spTree>
    <p:extLst>
      <p:ext uri="{BB962C8B-B14F-4D97-AF65-F5344CB8AC3E}">
        <p14:creationId xmlns:p14="http://schemas.microsoft.com/office/powerpoint/2010/main" val="13603315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4E3-5DF4-4531-9397-FF0C11099DAC}"/>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32BA7771-BD8B-4CE8-AF8F-220551F0249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1D4104B-CE10-45C8-81D5-891E754E34D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85</a:t>
            </a:fld>
            <a:endParaRPr lang="en-US"/>
          </a:p>
        </p:txBody>
      </p:sp>
      <p:sp>
        <p:nvSpPr>
          <p:cNvPr id="6" name="Content Placeholder 4">
            <a:extLst>
              <a:ext uri="{FF2B5EF4-FFF2-40B4-BE49-F238E27FC236}">
                <a16:creationId xmlns:a16="http://schemas.microsoft.com/office/drawing/2014/main" id="{81D37478-7C5F-47CE-BECC-8E29FA964EA7}"/>
              </a:ext>
            </a:extLst>
          </p:cNvPr>
          <p:cNvSpPr>
            <a:spLocks noGrp="1"/>
          </p:cNvSpPr>
          <p:nvPr>
            <p:ph sz="quarter" idx="1"/>
          </p:nvPr>
        </p:nvSpPr>
        <p:spPr>
          <a:xfrm>
            <a:off x="612648" y="1600200"/>
            <a:ext cx="8153400" cy="2476872"/>
          </a:xfrm>
        </p:spPr>
        <p:txBody>
          <a:bodyPr/>
          <a:lstStyle/>
          <a:p>
            <a:r>
              <a:rPr lang="en-US" dirty="0"/>
              <a:t>It seems like it will be much harder to grab data from the normalized structure</a:t>
            </a:r>
          </a:p>
          <a:p>
            <a:endParaRPr lang="en-US" dirty="0"/>
          </a:p>
          <a:p>
            <a:r>
              <a:rPr lang="en-US" dirty="0"/>
              <a:t>Which is exactly its down-side:</a:t>
            </a:r>
          </a:p>
        </p:txBody>
      </p:sp>
      <p:sp>
        <p:nvSpPr>
          <p:cNvPr id="7" name="Rectangle 1">
            <a:extLst>
              <a:ext uri="{FF2B5EF4-FFF2-40B4-BE49-F238E27FC236}">
                <a16:creationId xmlns:a16="http://schemas.microsoft.com/office/drawing/2014/main" id="{EE569B59-850E-4919-8F2B-EEDD5847A65A}"/>
              </a:ext>
            </a:extLst>
          </p:cNvPr>
          <p:cNvSpPr>
            <a:spLocks noChangeArrowheads="1"/>
          </p:cNvSpPr>
          <p:nvPr/>
        </p:nvSpPr>
        <p:spPr bwMode="auto">
          <a:xfrm>
            <a:off x="546179" y="3952812"/>
            <a:ext cx="5406752"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987B643-3D44-4369-A644-DB9DB3381826}"/>
              </a:ext>
            </a:extLst>
          </p:cNvPr>
          <p:cNvSpPr>
            <a:spLocks noChangeArrowheads="1"/>
          </p:cNvSpPr>
          <p:nvPr/>
        </p:nvSpPr>
        <p:spPr bwMode="auto">
          <a:xfrm>
            <a:off x="533400" y="5085184"/>
            <a:ext cx="8132354" cy="30777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DF258E99-BA15-4A29-8769-5E614A615410}"/>
              </a:ext>
            </a:extLst>
          </p:cNvPr>
          <p:cNvSpPr/>
          <p:nvPr/>
        </p:nvSpPr>
        <p:spPr>
          <a:xfrm>
            <a:off x="2193913" y="3616841"/>
            <a:ext cx="2111284" cy="369332"/>
          </a:xfrm>
          <a:prstGeom prst="rect">
            <a:avLst/>
          </a:prstGeom>
        </p:spPr>
        <p:txBody>
          <a:bodyPr wrap="none">
            <a:spAutoFit/>
          </a:bodyPr>
          <a:lstStyle/>
          <a:p>
            <a:r>
              <a:rPr lang="en-US" u="sng" dirty="0">
                <a:solidFill>
                  <a:srgbClr val="FF0000"/>
                </a:solidFill>
              </a:rPr>
              <a:t>Not normalized data</a:t>
            </a:r>
          </a:p>
        </p:txBody>
      </p:sp>
      <p:sp>
        <p:nvSpPr>
          <p:cNvPr id="10" name="Rectangle 9">
            <a:extLst>
              <a:ext uri="{FF2B5EF4-FFF2-40B4-BE49-F238E27FC236}">
                <a16:creationId xmlns:a16="http://schemas.microsoft.com/office/drawing/2014/main" id="{6FBB0B61-DBB5-45ED-9D81-0F1F47408551}"/>
              </a:ext>
            </a:extLst>
          </p:cNvPr>
          <p:cNvSpPr/>
          <p:nvPr/>
        </p:nvSpPr>
        <p:spPr>
          <a:xfrm>
            <a:off x="2365434" y="4686224"/>
            <a:ext cx="1768241" cy="369332"/>
          </a:xfrm>
          <a:prstGeom prst="rect">
            <a:avLst/>
          </a:prstGeom>
        </p:spPr>
        <p:txBody>
          <a:bodyPr wrap="none">
            <a:spAutoFit/>
          </a:bodyPr>
          <a:lstStyle/>
          <a:p>
            <a:r>
              <a:rPr lang="en-US" u="sng" dirty="0">
                <a:solidFill>
                  <a:srgbClr val="FF0000"/>
                </a:solidFill>
              </a:rPr>
              <a:t>Normalized data</a:t>
            </a:r>
          </a:p>
        </p:txBody>
      </p:sp>
      <p:sp>
        <p:nvSpPr>
          <p:cNvPr id="11" name="Rectangle 10">
            <a:extLst>
              <a:ext uri="{FF2B5EF4-FFF2-40B4-BE49-F238E27FC236}">
                <a16:creationId xmlns:a16="http://schemas.microsoft.com/office/drawing/2014/main" id="{1D4870FB-95FD-4DFD-A5D7-1578D0D8F4ED}"/>
              </a:ext>
            </a:extLst>
          </p:cNvPr>
          <p:cNvSpPr/>
          <p:nvPr/>
        </p:nvSpPr>
        <p:spPr>
          <a:xfrm>
            <a:off x="1259632" y="5733256"/>
            <a:ext cx="5184576" cy="5040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fetching data from a normalized structure, a pointer must be used to fetch the data</a:t>
            </a:r>
          </a:p>
        </p:txBody>
      </p:sp>
    </p:spTree>
    <p:extLst>
      <p:ext uri="{BB962C8B-B14F-4D97-AF65-F5344CB8AC3E}">
        <p14:creationId xmlns:p14="http://schemas.microsoft.com/office/powerpoint/2010/main" val="13093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a:extLst>
              <a:ext uri="{FF2B5EF4-FFF2-40B4-BE49-F238E27FC236}">
                <a16:creationId xmlns:a16="http://schemas.microsoft.com/office/drawing/2014/main"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36392</TotalTime>
  <Words>3394</Words>
  <Application>Microsoft Office PowerPoint</Application>
  <PresentationFormat>On-screen Show (4:3)</PresentationFormat>
  <Paragraphs>574</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Courier New</vt:lpstr>
      <vt:lpstr>Levenim MT</vt:lpstr>
      <vt:lpstr>Tw Cen MT</vt:lpstr>
      <vt:lpstr>Wingdings</vt:lpstr>
      <vt:lpstr>Wingdings 2</vt:lpstr>
      <vt:lpstr>חציון</vt:lpstr>
      <vt:lpstr>Redux</vt:lpstr>
      <vt:lpstr>The Challenge</vt:lpstr>
      <vt:lpstr>Redux</vt:lpstr>
      <vt:lpstr>The state</vt:lpstr>
      <vt:lpstr>1st Principal Rule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React with Redux</vt:lpstr>
      <vt:lpstr>React- Redux</vt:lpstr>
      <vt:lpstr>React- Redux</vt:lpstr>
      <vt:lpstr>Provider</vt:lpstr>
      <vt:lpstr>Provider</vt:lpstr>
      <vt:lpstr>Provider</vt:lpstr>
      <vt:lpstr>Connect()</vt:lpstr>
      <vt:lpstr>Connect()</vt:lpstr>
      <vt:lpstr>Connect()</vt:lpstr>
      <vt:lpstr>Connect() vs store.subscribe()</vt:lpstr>
      <vt:lpstr>Connect()</vt:lpstr>
      <vt:lpstr>Connect()</vt:lpstr>
      <vt:lpstr>mapStateToProps</vt:lpstr>
      <vt:lpstr>mapStateToProps</vt:lpstr>
      <vt:lpstr>mapDispatchToProps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 Redux Thunk middleware</vt:lpstr>
      <vt:lpstr>Middlewares</vt:lpstr>
      <vt:lpstr>Middlewares</vt:lpstr>
      <vt:lpstr>Redux Middleware</vt:lpstr>
      <vt:lpstr>Chaining Middlewares</vt:lpstr>
      <vt:lpstr>applyMiddleware</vt:lpstr>
      <vt:lpstr>Custom Middleware </vt:lpstr>
      <vt:lpstr>Custom Middleware </vt:lpstr>
      <vt:lpstr>Normalizing State Shape</vt:lpstr>
      <vt:lpstr>Normalizing State Shape</vt:lpstr>
      <vt:lpstr>Normalizing State Shape</vt:lpstr>
      <vt:lpstr>Normalizing State Shape</vt:lpstr>
      <vt:lpstr>Normalizing State Shape</vt:lpstr>
      <vt:lpstr>Normalizing State Shape</vt:lpstr>
      <vt:lpstr>Trade-off using normalization</vt:lpstr>
      <vt:lpstr>Trade-off using normalization</vt:lpstr>
      <vt:lpstr>Trade-off using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1077</cp:revision>
  <dcterms:created xsi:type="dcterms:W3CDTF">2011-02-24T08:59:43Z</dcterms:created>
  <dcterms:modified xsi:type="dcterms:W3CDTF">2018-10-03T00:11:19Z</dcterms:modified>
</cp:coreProperties>
</file>