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9"/>
  </p:notesMasterIdLst>
  <p:sldIdLst>
    <p:sldId id="256" r:id="rId2"/>
    <p:sldId id="261" r:id="rId3"/>
    <p:sldId id="401" r:id="rId4"/>
    <p:sldId id="314" r:id="rId5"/>
    <p:sldId id="262" r:id="rId6"/>
    <p:sldId id="315" r:id="rId7"/>
    <p:sldId id="263" r:id="rId8"/>
    <p:sldId id="361" r:id="rId9"/>
    <p:sldId id="264" r:id="rId10"/>
    <p:sldId id="265" r:id="rId11"/>
    <p:sldId id="266" r:id="rId12"/>
    <p:sldId id="267" r:id="rId13"/>
    <p:sldId id="362" r:id="rId14"/>
    <p:sldId id="268" r:id="rId15"/>
    <p:sldId id="363" r:id="rId16"/>
    <p:sldId id="340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402" r:id="rId26"/>
    <p:sldId id="277" r:id="rId27"/>
    <p:sldId id="403" r:id="rId28"/>
    <p:sldId id="278" r:id="rId29"/>
    <p:sldId id="404" r:id="rId30"/>
    <p:sldId id="416" r:id="rId31"/>
    <p:sldId id="279" r:id="rId32"/>
    <p:sldId id="280" r:id="rId33"/>
    <p:sldId id="405" r:id="rId34"/>
    <p:sldId id="281" r:id="rId35"/>
    <p:sldId id="282" r:id="rId36"/>
    <p:sldId id="283" r:id="rId37"/>
    <p:sldId id="406" r:id="rId38"/>
    <p:sldId id="284" r:id="rId39"/>
    <p:sldId id="285" r:id="rId40"/>
    <p:sldId id="286" r:id="rId41"/>
    <p:sldId id="287" r:id="rId42"/>
    <p:sldId id="288" r:id="rId43"/>
    <p:sldId id="364" r:id="rId44"/>
    <p:sldId id="291" r:id="rId45"/>
    <p:sldId id="289" r:id="rId46"/>
    <p:sldId id="316" r:id="rId47"/>
    <p:sldId id="290" r:id="rId48"/>
    <p:sldId id="294" r:id="rId49"/>
    <p:sldId id="407" r:id="rId50"/>
    <p:sldId id="295" r:id="rId51"/>
    <p:sldId id="296" r:id="rId52"/>
    <p:sldId id="292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293" r:id="rId66"/>
    <p:sldId id="297" r:id="rId67"/>
    <p:sldId id="298" r:id="rId68"/>
    <p:sldId id="299" r:id="rId69"/>
    <p:sldId id="300" r:id="rId70"/>
    <p:sldId id="301" r:id="rId71"/>
    <p:sldId id="365" r:id="rId72"/>
    <p:sldId id="317" r:id="rId73"/>
    <p:sldId id="302" r:id="rId74"/>
    <p:sldId id="408" r:id="rId75"/>
    <p:sldId id="303" r:id="rId76"/>
    <p:sldId id="304" r:id="rId77"/>
    <p:sldId id="305" r:id="rId78"/>
    <p:sldId id="306" r:id="rId79"/>
    <p:sldId id="307" r:id="rId80"/>
    <p:sldId id="342" r:id="rId81"/>
    <p:sldId id="366" r:id="rId82"/>
    <p:sldId id="343" r:id="rId83"/>
    <p:sldId id="344" r:id="rId84"/>
    <p:sldId id="345" r:id="rId85"/>
    <p:sldId id="346" r:id="rId86"/>
    <p:sldId id="347" r:id="rId87"/>
    <p:sldId id="348" r:id="rId88"/>
    <p:sldId id="354" r:id="rId89"/>
    <p:sldId id="355" r:id="rId90"/>
    <p:sldId id="356" r:id="rId91"/>
    <p:sldId id="357" r:id="rId92"/>
    <p:sldId id="358" r:id="rId93"/>
    <p:sldId id="359" r:id="rId94"/>
    <p:sldId id="351" r:id="rId95"/>
    <p:sldId id="352" r:id="rId96"/>
    <p:sldId id="353" r:id="rId97"/>
    <p:sldId id="308" r:id="rId98"/>
    <p:sldId id="349" r:id="rId99"/>
    <p:sldId id="309" r:id="rId100"/>
    <p:sldId id="350" r:id="rId101"/>
    <p:sldId id="409" r:id="rId102"/>
    <p:sldId id="410" r:id="rId103"/>
    <p:sldId id="411" r:id="rId104"/>
    <p:sldId id="310" r:id="rId105"/>
    <p:sldId id="311" r:id="rId106"/>
    <p:sldId id="312" r:id="rId107"/>
    <p:sldId id="313" r:id="rId108"/>
    <p:sldId id="412" r:id="rId109"/>
    <p:sldId id="413" r:id="rId110"/>
    <p:sldId id="414" r:id="rId111"/>
    <p:sldId id="415" r:id="rId112"/>
    <p:sldId id="330" r:id="rId113"/>
    <p:sldId id="331" r:id="rId114"/>
    <p:sldId id="332" r:id="rId115"/>
    <p:sldId id="333" r:id="rId116"/>
    <p:sldId id="334" r:id="rId117"/>
    <p:sldId id="335" r:id="rId118"/>
    <p:sldId id="336" r:id="rId119"/>
    <p:sldId id="337" r:id="rId120"/>
    <p:sldId id="338" r:id="rId121"/>
    <p:sldId id="417" r:id="rId122"/>
    <p:sldId id="418" r:id="rId123"/>
    <p:sldId id="419" r:id="rId124"/>
    <p:sldId id="360" r:id="rId125"/>
    <p:sldId id="367" r:id="rId126"/>
    <p:sldId id="378" r:id="rId127"/>
    <p:sldId id="379" r:id="rId128"/>
    <p:sldId id="380" r:id="rId129"/>
    <p:sldId id="368" r:id="rId130"/>
    <p:sldId id="369" r:id="rId131"/>
    <p:sldId id="370" r:id="rId132"/>
    <p:sldId id="371" r:id="rId133"/>
    <p:sldId id="372" r:id="rId134"/>
    <p:sldId id="373" r:id="rId135"/>
    <p:sldId id="374" r:id="rId136"/>
    <p:sldId id="375" r:id="rId137"/>
    <p:sldId id="376" r:id="rId138"/>
    <p:sldId id="377" r:id="rId139"/>
    <p:sldId id="381" r:id="rId140"/>
    <p:sldId id="382" r:id="rId141"/>
    <p:sldId id="383" r:id="rId142"/>
    <p:sldId id="384" r:id="rId143"/>
    <p:sldId id="385" r:id="rId144"/>
    <p:sldId id="388" r:id="rId145"/>
    <p:sldId id="386" r:id="rId146"/>
    <p:sldId id="387" r:id="rId147"/>
    <p:sldId id="389" r:id="rId148"/>
    <p:sldId id="390" r:id="rId149"/>
    <p:sldId id="391" r:id="rId150"/>
    <p:sldId id="392" r:id="rId151"/>
    <p:sldId id="393" r:id="rId152"/>
    <p:sldId id="394" r:id="rId153"/>
    <p:sldId id="395" r:id="rId154"/>
    <p:sldId id="396" r:id="rId155"/>
    <p:sldId id="397" r:id="rId156"/>
    <p:sldId id="398" r:id="rId157"/>
    <p:sldId id="399" r:id="rId1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82" d="100"/>
          <a:sy n="82" d="100"/>
        </p:scale>
        <p:origin x="129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api/plugins/compiler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843808" y="2420888"/>
            <a:ext cx="2736304" cy="864096"/>
          </a:xfrm>
        </p:spPr>
        <p:txBody>
          <a:bodyPr>
            <a:normAutofit/>
          </a:bodyPr>
          <a:lstStyle/>
          <a:p>
            <a:r>
              <a:rPr lang="en-US" sz="4800" dirty="0"/>
              <a:t>webpack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Lets create a simple webpack example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, download webpack via </a:t>
            </a:r>
            <a:r>
              <a:rPr lang="en-US" dirty="0" err="1"/>
              <a:t>npm</a:t>
            </a:r>
            <a:r>
              <a:rPr lang="en-US" dirty="0"/>
              <a:t> (</a:t>
            </a:r>
            <a:r>
              <a:rPr lang="en-US" dirty="0" err="1"/>
              <a:t>npm</a:t>
            </a:r>
            <a:r>
              <a:rPr lang="en-US" dirty="0"/>
              <a:t> install webpack --save)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, create a simple modules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, create a webpack configuration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, run webpack</a:t>
            </a:r>
          </a:p>
        </p:txBody>
      </p:sp>
    </p:spTree>
    <p:extLst>
      <p:ext uri="{BB962C8B-B14F-4D97-AF65-F5344CB8AC3E}">
        <p14:creationId xmlns:p14="http://schemas.microsoft.com/office/powerpoint/2010/main" val="27354980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Webpack uses a module called </a:t>
            </a:r>
            <a:r>
              <a:rPr lang="en-US" dirty="0" err="1"/>
              <a:t>Tapable</a:t>
            </a:r>
            <a:r>
              <a:rPr lang="en-US" dirty="0"/>
              <a:t> to add plugin handlers to </a:t>
            </a:r>
            <a:r>
              <a:rPr lang="en-US" dirty="0" err="1"/>
              <a:t>Webpack's</a:t>
            </a:r>
            <a:r>
              <a:rPr lang="en-US" dirty="0"/>
              <a:t> Compiler as well as a few other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858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_plugins </a:t>
            </a:r>
            <a:r>
              <a:rPr lang="en-US" dirty="0"/>
              <a:t>is an object that keeps track of all of the plugins that have been added to the compiler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keys are the compilation steps that the plugins should run at and the values are arrays of plugins to run at the associated step.</a:t>
            </a:r>
          </a:p>
        </p:txBody>
      </p:sp>
    </p:spTree>
    <p:extLst>
      <p:ext uri="{BB962C8B-B14F-4D97-AF65-F5344CB8AC3E}">
        <p14:creationId xmlns:p14="http://schemas.microsoft.com/office/powerpoint/2010/main" val="421601046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069160"/>
          </a:xfrm>
        </p:spPr>
        <p:txBody>
          <a:bodyPr/>
          <a:lstStyle/>
          <a:p>
            <a:r>
              <a:rPr lang="en-US" b="1" dirty="0"/>
              <a:t>Plugin  </a:t>
            </a:r>
            <a:r>
              <a:rPr lang="en-US" dirty="0"/>
              <a:t>is a function that adds plugins to the object</a:t>
            </a:r>
          </a:p>
          <a:p>
            <a:endParaRPr lang="en-US" dirty="0"/>
          </a:p>
          <a:p>
            <a:r>
              <a:rPr lang="en-US" dirty="0"/>
              <a:t>It takes a name (or an array of names) of a step and a function</a:t>
            </a:r>
          </a:p>
          <a:p>
            <a:endParaRPr lang="en-US" dirty="0"/>
          </a:p>
          <a:p>
            <a:r>
              <a:rPr lang="en-US" dirty="0"/>
              <a:t> then adds the function to the array of functions at _plugins[name]</a:t>
            </a:r>
          </a:p>
        </p:txBody>
      </p:sp>
    </p:spTree>
    <p:extLst>
      <p:ext uri="{BB962C8B-B14F-4D97-AF65-F5344CB8AC3E}">
        <p14:creationId xmlns:p14="http://schemas.microsoft.com/office/powerpoint/2010/main" val="41135713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b="1" dirty="0"/>
              <a:t>apply</a:t>
            </a:r>
            <a:r>
              <a:rPr lang="en-US" dirty="0"/>
              <a:t> is a function that immediately applies a plugin to the object.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applyPlugins</a:t>
            </a:r>
            <a:r>
              <a:rPr lang="en-US" dirty="0"/>
              <a:t> is a function that takes the name of a compilation step and runs any plugins that are set to be run at that point</a:t>
            </a:r>
          </a:p>
        </p:txBody>
      </p:sp>
    </p:spTree>
    <p:extLst>
      <p:ext uri="{BB962C8B-B14F-4D97-AF65-F5344CB8AC3E}">
        <p14:creationId xmlns:p14="http://schemas.microsoft.com/office/powerpoint/2010/main" val="429001683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– Custom plugin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686693"/>
          </a:xfrm>
        </p:spPr>
        <p:txBody>
          <a:bodyPr/>
          <a:lstStyle/>
          <a:p>
            <a:r>
              <a:rPr lang="en-US" dirty="0"/>
              <a:t>Consider the next custom plugin: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1980" y="2379226"/>
            <a:ext cx="8431088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NotifyFinish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(compiler)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compiler.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"done"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(stats) =&gt;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"../package.json"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nodeNotifier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"node-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((stats.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endTime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stats.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nodeNotifier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.notify({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done!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${stats.compilation.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errors in                   	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NotifyFinish;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603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– Custom plugin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4409" y="3811743"/>
            <a:ext cx="8550729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apply(compiler)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(compiler);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compiler.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"done"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(stats)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"../package.json"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nodeNotifier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"node-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((stats.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endTime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stats.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9945" y="2373885"/>
            <a:ext cx="1669786" cy="108378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Apply method with the compiler object as an argument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1115616" y="3457671"/>
            <a:ext cx="29203" cy="44151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71799" y="2373885"/>
            <a:ext cx="3168353" cy="125204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function is used to add plugins to the object. It takes a name (or an array of names) of a step and a function and adds the function to the array of function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3347864" y="3635003"/>
            <a:ext cx="648072" cy="68407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09117" y="3457671"/>
            <a:ext cx="2249832" cy="51937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Importing the node-</a:t>
            </a:r>
            <a:r>
              <a:rPr lang="en-US" sz="1600" dirty="0" err="1"/>
              <a:t>nodifier</a:t>
            </a:r>
            <a:endParaRPr lang="en-US" sz="1600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5868144" y="3908403"/>
            <a:ext cx="828093" cy="82135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26387" y="2004553"/>
            <a:ext cx="233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./utilities/notifyPlugin.js</a:t>
            </a:r>
          </a:p>
        </p:txBody>
      </p:sp>
    </p:spTree>
    <p:extLst>
      <p:ext uri="{BB962C8B-B14F-4D97-AF65-F5344CB8AC3E}">
        <p14:creationId xmlns:p14="http://schemas.microsoft.com/office/powerpoint/2010/main" val="18780581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– Custom plugin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2276872"/>
            <a:ext cx="8711548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NotifyFinish {</a:t>
            </a: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nodeNotifier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.notify({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`Webpack is done!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${stats.compilation.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errors in                   	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s`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NotifyFinish;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8612" y="1767386"/>
            <a:ext cx="4104456" cy="101897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Using the notify method available in the node-notify package to set a title and a message to the notification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3635896" y="2293356"/>
            <a:ext cx="1296144" cy="70359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82091" y="1767386"/>
            <a:ext cx="233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./utilities/notifyPlugin.js</a:t>
            </a:r>
          </a:p>
        </p:txBody>
      </p:sp>
    </p:spTree>
    <p:extLst>
      <p:ext uri="{BB962C8B-B14F-4D97-AF65-F5344CB8AC3E}">
        <p14:creationId xmlns:p14="http://schemas.microsoft.com/office/powerpoint/2010/main" val="41410308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– Custom plugin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2214156"/>
            <a:ext cx="568863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plugins:[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'style.css'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UnglifyPlugin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beautify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06582" y="1844824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9992" y="3645024"/>
            <a:ext cx="2232248" cy="8640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plugin to configuration file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3635896" y="3717032"/>
            <a:ext cx="936104" cy="14401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4651877"/>
            <a:ext cx="8351840" cy="1009372"/>
          </a:xfrm>
        </p:spPr>
        <p:txBody>
          <a:bodyPr>
            <a:normAutofit/>
          </a:bodyPr>
          <a:lstStyle/>
          <a:p>
            <a:r>
              <a:rPr lang="en-US" dirty="0"/>
              <a:t>When webpack finishes, a notify window will appear with a finishing notification</a:t>
            </a:r>
          </a:p>
        </p:txBody>
      </p:sp>
    </p:spTree>
    <p:extLst>
      <p:ext uri="{BB962C8B-B14F-4D97-AF65-F5344CB8AC3E}">
        <p14:creationId xmlns:p14="http://schemas.microsoft.com/office/powerpoint/2010/main" val="16067910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Lets console.log() the compiler object</a:t>
            </a:r>
          </a:p>
          <a:p>
            <a:endParaRPr lang="en-US" dirty="0"/>
          </a:p>
          <a:p>
            <a:r>
              <a:rPr lang="en-US" dirty="0"/>
              <a:t>After running, a lot of data will be displayed. Especially ‘options’ should look familiar as it contains webpack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840184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compiler module is the engine that runs the compilation according to the </a:t>
            </a:r>
            <a:r>
              <a:rPr lang="en-US" dirty="0" err="1"/>
              <a:t>webpack’s</a:t>
            </a:r>
            <a:r>
              <a:rPr lang="en-US" dirty="0"/>
              <a:t> configuration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2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1905967"/>
            <a:ext cx="2953507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)=&gt; a + b;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module.exports = sum;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89348" y="1869171"/>
            <a:ext cx="319502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require('./sum')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205344"/>
            <a:ext cx="4321089" cy="2084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 </a:t>
            </a:r>
            <a:r>
              <a:rPr lang="en-US" sz="11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1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require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'path'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 </a:t>
            </a:r>
            <a:r>
              <a:rPr lang="en-US" sz="11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{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'./src/index.js'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output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{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1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1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resolve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</a:t>
            </a:r>
            <a:r>
              <a:rPr lang="en-US" sz="11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dirname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'build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1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filename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'bundle.js'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b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module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1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exports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1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2081" y="15486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./src/sum.js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6136" y="1482218"/>
            <a:ext cx="1391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./src/index.js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96804" y="2811254"/>
            <a:ext cx="2194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cxnSp>
        <p:nvCxnSpPr>
          <p:cNvPr id="13" name="Straight Arrow Connector 12"/>
          <p:cNvCxnSpPr>
            <a:cxnSpLocks/>
            <a:stCxn id="6" idx="3"/>
          </p:cNvCxnSpPr>
          <p:nvPr/>
        </p:nvCxnSpPr>
        <p:spPr>
          <a:xfrm>
            <a:off x="3486907" y="2275299"/>
            <a:ext cx="1198235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1"/>
          </p:cNvCxnSpPr>
          <p:nvPr/>
        </p:nvCxnSpPr>
        <p:spPr>
          <a:xfrm flipH="1">
            <a:off x="3419872" y="2453947"/>
            <a:ext cx="1269476" cy="70188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48064" y="3580525"/>
            <a:ext cx="2880320" cy="133450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Index.js is depended on sum.js.</a:t>
            </a:r>
          </a:p>
          <a:p>
            <a:r>
              <a:rPr lang="en-US" dirty="0"/>
              <a:t>Webpack reads the import and export statements and understands the order</a:t>
            </a:r>
          </a:p>
        </p:txBody>
      </p:sp>
    </p:spTree>
    <p:extLst>
      <p:ext uri="{BB962C8B-B14F-4D97-AF65-F5344CB8AC3E}">
        <p14:creationId xmlns:p14="http://schemas.microsoft.com/office/powerpoint/2010/main" val="18811346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069160"/>
          </a:xfrm>
        </p:spPr>
        <p:txBody>
          <a:bodyPr/>
          <a:lstStyle/>
          <a:p>
            <a:r>
              <a:rPr lang="en-US" dirty="0"/>
              <a:t>As mentioned, the compiler has </a:t>
            </a:r>
            <a:r>
              <a:rPr lang="en-US" dirty="0" err="1"/>
              <a:t>tapable</a:t>
            </a:r>
            <a:r>
              <a:rPr lang="en-US" dirty="0"/>
              <a:t> class which handles plugins</a:t>
            </a:r>
          </a:p>
          <a:p>
            <a:endParaRPr lang="en-US" dirty="0"/>
          </a:p>
          <a:p>
            <a:r>
              <a:rPr lang="en-US" dirty="0"/>
              <a:t>The compiler provides a large amount of hooks. Each hook corresponds with a specific stage.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363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more information on the compiler’s life cycle-hooks: </a:t>
            </a:r>
            <a:r>
              <a:rPr lang="en-US" dirty="0">
                <a:hlinkClick r:id="rId2"/>
              </a:rPr>
              <a:t>https://webpack.js.org/api/plugins/compiler/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8214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With each module, plugin and loader add to the bundle.js might result in longer page reload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of </a:t>
            </a:r>
            <a:r>
              <a:rPr lang="en-US" dirty="0" err="1"/>
              <a:t>webpack’s</a:t>
            </a:r>
            <a:r>
              <a:rPr lang="en-US" dirty="0"/>
              <a:t> biggest advantages is the code splitting ability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goal is to end up with a split point that gets loaded on demand</a:t>
            </a:r>
          </a:p>
        </p:txBody>
      </p:sp>
    </p:spTree>
    <p:extLst>
      <p:ext uri="{BB962C8B-B14F-4D97-AF65-F5344CB8AC3E}">
        <p14:creationId xmlns:p14="http://schemas.microsoft.com/office/powerpoint/2010/main" val="219275925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213176"/>
          </a:xfrm>
        </p:spPr>
        <p:txBody>
          <a:bodyPr/>
          <a:lstStyle/>
          <a:p>
            <a:r>
              <a:rPr lang="en-US" dirty="0"/>
              <a:t>Code splitting allows divide the bundle.js file and programmatically decide when to load each part of the bundle.js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example: application consist of a button, when clicked another page with much more data appears</a:t>
            </a:r>
          </a:p>
        </p:txBody>
      </p:sp>
    </p:spTree>
    <p:extLst>
      <p:ext uri="{BB962C8B-B14F-4D97-AF65-F5344CB8AC3E}">
        <p14:creationId xmlns:p14="http://schemas.microsoft.com/office/powerpoint/2010/main" val="5978647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8" y="2348880"/>
            <a:ext cx="741682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'button'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'click to load'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=()=&gt;{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image_viewer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(module)=&gt;{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(module)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0980" y="194486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./src/index.js</a:t>
            </a:r>
          </a:p>
        </p:txBody>
      </p:sp>
      <p:sp>
        <p:nvSpPr>
          <p:cNvPr id="8" name="Rectangle 7"/>
          <p:cNvSpPr/>
          <p:nvPr/>
        </p:nvSpPr>
        <p:spPr>
          <a:xfrm>
            <a:off x="5165976" y="4149080"/>
            <a:ext cx="3185936" cy="67034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Creating a button which loads the image_viewer module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4427984" y="3645024"/>
            <a:ext cx="792088" cy="57606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46276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/>
          <a:lstStyle/>
          <a:p>
            <a:r>
              <a:rPr lang="en-US" dirty="0"/>
              <a:t>System.import is a function which is part of ES 2015 specs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function takes a module name as an argument which then the browser will reach to the server trying to locate the module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found, the server will send the module back to the client</a:t>
            </a:r>
          </a:p>
        </p:txBody>
      </p:sp>
    </p:spTree>
    <p:extLst>
      <p:ext uri="{BB962C8B-B14F-4D97-AF65-F5344CB8AC3E}">
        <p14:creationId xmlns:p14="http://schemas.microsoft.com/office/powerpoint/2010/main" val="226963469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System.import() can import only one module at a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if the module imports other modules, </a:t>
            </a:r>
            <a:r>
              <a:rPr lang="en-US" dirty="0" err="1"/>
              <a:t>system.import</a:t>
            </a:r>
            <a:r>
              <a:rPr lang="en-US" dirty="0"/>
              <a:t>() will handle the module imports</a:t>
            </a:r>
          </a:p>
        </p:txBody>
      </p:sp>
    </p:spTree>
    <p:extLst>
      <p:ext uri="{BB962C8B-B14F-4D97-AF65-F5344CB8AC3E}">
        <p14:creationId xmlns:p14="http://schemas.microsoft.com/office/powerpoint/2010/main" val="178786351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system.import</a:t>
            </a:r>
            <a:r>
              <a:rPr lang="en-US" dirty="0"/>
              <a:t>() call is </a:t>
            </a:r>
            <a:r>
              <a:rPr lang="en-US" dirty="0" err="1"/>
              <a:t>asyc</a:t>
            </a:r>
            <a:r>
              <a:rPr lang="en-US" dirty="0"/>
              <a:t> for it reaches to the server that looks for the module which might take some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Therefore, </a:t>
            </a:r>
            <a:r>
              <a:rPr lang="en-US" dirty="0" err="1"/>
              <a:t>system.import</a:t>
            </a:r>
            <a:r>
              <a:rPr lang="en-US" dirty="0"/>
              <a:t>() returns a promise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8405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After running webpack index.html will result in a button</a:t>
            </a:r>
          </a:p>
          <a:p>
            <a:endParaRPr lang="en-US" dirty="0"/>
          </a:p>
          <a:p>
            <a:r>
              <a:rPr lang="en-US" dirty="0"/>
              <a:t>When clicked, the images appear</a:t>
            </a:r>
          </a:p>
          <a:p>
            <a:endParaRPr lang="en-US" dirty="0"/>
          </a:p>
          <a:p>
            <a:r>
              <a:rPr lang="en-US" dirty="0"/>
              <a:t>Pay attention to the network section inside the dev tools</a:t>
            </a:r>
          </a:p>
        </p:txBody>
      </p:sp>
    </p:spTree>
    <p:extLst>
      <p:ext uri="{BB962C8B-B14F-4D97-AF65-F5344CB8AC3E}">
        <p14:creationId xmlns:p14="http://schemas.microsoft.com/office/powerpoint/2010/main" val="324867779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57800"/>
          </a:xfrm>
        </p:spPr>
        <p:txBody>
          <a:bodyPr/>
          <a:lstStyle/>
          <a:p>
            <a:r>
              <a:rPr lang="en-US" dirty="0"/>
              <a:t>Before clicking the button only a single bundle.js file appear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Clicking on the button will result in an additional bundle0.js file</a:t>
            </a:r>
          </a:p>
        </p:txBody>
      </p:sp>
    </p:spTree>
    <p:extLst>
      <p:ext uri="{BB962C8B-B14F-4D97-AF65-F5344CB8AC3E}">
        <p14:creationId xmlns:p14="http://schemas.microsoft.com/office/powerpoint/2010/main" val="170342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Webpack</a:t>
            </a:r>
            <a:r>
              <a:rPr lang="en-US" dirty="0"/>
              <a:t> Introduction - configuration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695656" cy="1246468"/>
          </a:xfrm>
        </p:spPr>
        <p:txBody>
          <a:bodyPr>
            <a:normAutofit/>
          </a:bodyPr>
          <a:lstStyle/>
          <a:p>
            <a:r>
              <a:rPr lang="en-US" dirty="0"/>
              <a:t>Lets review the webpack configuration file step by step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1680" y="3227668"/>
            <a:ext cx="5067228" cy="101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exports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33400" y="3861048"/>
            <a:ext cx="8431088" cy="17281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5772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Looking at the bundle.js file, it is obvious that now there is much more code then before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Because of the code splitting webpack adds more code to figure out how to fetch modules from the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3253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2918-A8A0-4F55-B6F0-AE1778DA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- Promise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D47BC-EA23-4B48-A44C-3B34168D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C5170-228F-45EE-9E45-603ACC11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50B745-D540-404F-8D92-97F382B35D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Webpacks</a:t>
            </a:r>
            <a:r>
              <a:rPr lang="en-US" dirty="0"/>
              <a:t> can also export a promise rather than the conventional config variable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special case might be used when the configuration is waiting for some data to be delivered from the server (such as entry point)</a:t>
            </a:r>
          </a:p>
        </p:txBody>
      </p:sp>
    </p:spTree>
    <p:extLst>
      <p:ext uri="{BB962C8B-B14F-4D97-AF65-F5344CB8AC3E}">
        <p14:creationId xmlns:p14="http://schemas.microsoft.com/office/powerpoint/2010/main" val="212871093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8595-14BF-464E-A43C-8185CD19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- Promise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5823F-BB32-4194-8654-E6AC492B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9DFCF-D3D5-4309-B242-BDEC1B13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122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459A3AD-FAD0-40F6-84A1-44287E16A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700808"/>
            <a:ext cx="6984776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'path'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'extract-text-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-plugin'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/index.js'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'build'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'bundle.js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'build/'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'style.css'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0C25B5-07A2-4730-A7FC-28EFCFC636CC}"/>
              </a:ext>
            </a:extLst>
          </p:cNvPr>
          <p:cNvSpPr/>
          <p:nvPr/>
        </p:nvSpPr>
        <p:spPr>
          <a:xfrm>
            <a:off x="5580112" y="3717032"/>
            <a:ext cx="2916832" cy="122413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Consider the reflected configuration file which holds several loaders and plugin</a:t>
            </a:r>
          </a:p>
        </p:txBody>
      </p:sp>
    </p:spTree>
    <p:extLst>
      <p:ext uri="{BB962C8B-B14F-4D97-AF65-F5344CB8AC3E}">
        <p14:creationId xmlns:p14="http://schemas.microsoft.com/office/powerpoint/2010/main" val="292645016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F61D-2321-4C10-9FE2-7BB3A6A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- Promise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08E6D-A59B-45CA-9E5C-FDB23251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E96F9-C4DC-4149-AAC0-31FAA257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123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6C381A5-EFD6-433F-A12C-FFF305C94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564904"/>
            <a:ext cx="475252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=()=&gt;{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Promise((resolve, reject)=&gt;{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(()=&gt;{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resolve(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AE1B14-630E-43A4-925A-9C63F254EEFD}"/>
              </a:ext>
            </a:extLst>
          </p:cNvPr>
          <p:cNvSpPr/>
          <p:nvPr/>
        </p:nvSpPr>
        <p:spPr>
          <a:xfrm>
            <a:off x="5436096" y="1988840"/>
            <a:ext cx="2736304" cy="11521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exporting the file we will use promise which will resolve in the config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4C75B-9FCC-47A3-8CF4-F34A1422BA14}"/>
              </a:ext>
            </a:extLst>
          </p:cNvPr>
          <p:cNvSpPr/>
          <p:nvPr/>
        </p:nvSpPr>
        <p:spPr>
          <a:xfrm>
            <a:off x="5436096" y="4005064"/>
            <a:ext cx="2736304" cy="11521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executing </a:t>
            </a:r>
            <a:r>
              <a:rPr lang="en-US" dirty="0" err="1"/>
              <a:t>webpack</a:t>
            </a:r>
            <a:r>
              <a:rPr lang="en-US" dirty="0"/>
              <a:t> via the command line the execution will wait for 3 seconds</a:t>
            </a:r>
          </a:p>
        </p:txBody>
      </p:sp>
    </p:spTree>
    <p:extLst>
      <p:ext uri="{BB962C8B-B14F-4D97-AF65-F5344CB8AC3E}">
        <p14:creationId xmlns:p14="http://schemas.microsoft.com/office/powerpoint/2010/main" val="195045982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/>
          <a:lstStyle/>
          <a:p>
            <a:r>
              <a:rPr lang="en-US" dirty="0"/>
              <a:t>As of now, webpack needs to run manually every time when the module data changes</a:t>
            </a:r>
          </a:p>
          <a:p>
            <a:endParaRPr lang="en-US" dirty="0"/>
          </a:p>
          <a:p>
            <a:r>
              <a:rPr lang="en-US" dirty="0"/>
              <a:t>Obviously, running webpack manually each time in development and especially in production is unacceptable</a:t>
            </a:r>
          </a:p>
        </p:txBody>
      </p:sp>
    </p:spTree>
    <p:extLst>
      <p:ext uri="{BB962C8B-B14F-4D97-AF65-F5344CB8AC3E}">
        <p14:creationId xmlns:p14="http://schemas.microsoft.com/office/powerpoint/2010/main" val="113475587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webpack dev server is a library for webpack that overcomes the manually loading issue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Webpack dev server is an intermediary between the browser and the webpack output</a:t>
            </a:r>
          </a:p>
        </p:txBody>
      </p:sp>
    </p:spTree>
    <p:extLst>
      <p:ext uri="{BB962C8B-B14F-4D97-AF65-F5344CB8AC3E}">
        <p14:creationId xmlns:p14="http://schemas.microsoft.com/office/powerpoint/2010/main" val="382409101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Webpack-dev-server is basically an Express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uses a webpack-dev-middleware(will be covered)</a:t>
            </a:r>
          </a:p>
          <a:p>
            <a:endParaRPr lang="en-US" dirty="0"/>
          </a:p>
          <a:p>
            <a:r>
              <a:rPr lang="en-US" dirty="0"/>
              <a:t>And is connected to a server via </a:t>
            </a:r>
            <a:r>
              <a:rPr lang="en-US" dirty="0" err="1"/>
              <a:t>sockJS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8919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SockJS</a:t>
            </a:r>
            <a:r>
              <a:rPr lang="en-US" dirty="0"/>
              <a:t> is simply a browser library which provides </a:t>
            </a:r>
            <a:r>
              <a:rPr lang="en-US" dirty="0" err="1"/>
              <a:t>websocket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SockJS</a:t>
            </a:r>
            <a:r>
              <a:rPr lang="en-US" dirty="0"/>
              <a:t> tries at first to create a connection via a </a:t>
            </a:r>
            <a:r>
              <a:rPr lang="en-US" dirty="0" err="1"/>
              <a:t>websocket</a:t>
            </a:r>
            <a:r>
              <a:rPr lang="en-US" dirty="0"/>
              <a:t> between the server and the webpack output</a:t>
            </a:r>
          </a:p>
        </p:txBody>
      </p:sp>
    </p:spTree>
    <p:extLst>
      <p:ext uri="{BB962C8B-B14F-4D97-AF65-F5344CB8AC3E}">
        <p14:creationId xmlns:p14="http://schemas.microsoft.com/office/powerpoint/2010/main" val="325297090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fails, it can use a variety of browser-specific transport protocols and presents them through </a:t>
            </a:r>
            <a:r>
              <a:rPr lang="en-US" dirty="0" err="1"/>
              <a:t>WebSocket</a:t>
            </a:r>
            <a:r>
              <a:rPr lang="en-US" dirty="0"/>
              <a:t>-like abstractions.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4560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Thanks to webpack dev server, we only need to run webpack one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Webpack-dev-server will watch the project files and rebuild the project when one of the files change</a:t>
            </a:r>
          </a:p>
        </p:txBody>
      </p:sp>
    </p:spTree>
    <p:extLst>
      <p:ext uri="{BB962C8B-B14F-4D97-AF65-F5344CB8AC3E}">
        <p14:creationId xmlns:p14="http://schemas.microsoft.com/office/powerpoint/2010/main" val="209921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Webpack</a:t>
            </a:r>
            <a:r>
              <a:rPr lang="en-US" dirty="0"/>
              <a:t> Introduction - configuration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we configure a variable that by convention called ‘config’ and is an object</a:t>
            </a:r>
          </a:p>
          <a:p>
            <a:r>
              <a:rPr lang="en-US" dirty="0"/>
              <a:t>then, we simply export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1091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Webpack-dev-server will only update the specific individual file that has been change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result in a much faster rebuild</a:t>
            </a:r>
          </a:p>
        </p:txBody>
      </p:sp>
    </p:spTree>
    <p:extLst>
      <p:ext uri="{BB962C8B-B14F-4D97-AF65-F5344CB8AC3E}">
        <p14:creationId xmlns:p14="http://schemas.microsoft.com/office/powerpoint/2010/main" val="329190520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604664"/>
          </a:xfrm>
        </p:spPr>
        <p:txBody>
          <a:bodyPr/>
          <a:lstStyle/>
          <a:p>
            <a:r>
              <a:rPr lang="en-US" dirty="0"/>
              <a:t>Install webpack-dev-server via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07704" y="3140968"/>
            <a:ext cx="382514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"scripts"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"build"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"webpack"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"serve"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"webpack-dev-server"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8188" y="27716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</a:t>
            </a:r>
            <a:r>
              <a:rPr lang="en-US" u="sng" dirty="0" err="1">
                <a:solidFill>
                  <a:srgbClr val="FF0000"/>
                </a:solidFill>
              </a:rPr>
              <a:t>package.json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1960" y="3888343"/>
            <a:ext cx="2520280" cy="5760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Adding a serve property to the scripts object</a:t>
            </a:r>
          </a:p>
        </p:txBody>
      </p:sp>
    </p:spTree>
    <p:extLst>
      <p:ext uri="{BB962C8B-B14F-4D97-AF65-F5344CB8AC3E}">
        <p14:creationId xmlns:p14="http://schemas.microsoft.com/office/powerpoint/2010/main" val="355792003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After executing the command </a:t>
            </a:r>
            <a:r>
              <a:rPr lang="en-US" b="1" dirty="0" err="1"/>
              <a:t>npm</a:t>
            </a:r>
            <a:r>
              <a:rPr lang="en-US" b="1" dirty="0"/>
              <a:t> run serve </a:t>
            </a:r>
            <a:r>
              <a:rPr lang="en-US" dirty="0"/>
              <a:t>a localhost server will be emitted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Webpack will rebuild itself and the results will be shown on the browser with the localhost address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5456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036712"/>
          </a:xfrm>
        </p:spPr>
        <p:txBody>
          <a:bodyPr/>
          <a:lstStyle/>
          <a:p>
            <a:r>
              <a:rPr lang="en-US" dirty="0"/>
              <a:t>Whenever a module will be changed, the project will rebuild only the changed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3284984"/>
            <a:ext cx="552636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Asset      Size  Chunks       Chunk Names</a:t>
            </a:r>
          </a:p>
          <a:p>
            <a:r>
              <a:rPr lang="en-US" dirty="0">
                <a:solidFill>
                  <a:srgbClr val="00B050"/>
                </a:solidFill>
              </a:rPr>
              <a:t>index.bundle.js   11.2 kB    0  [emitted]  index</a:t>
            </a:r>
          </a:p>
          <a:p>
            <a:r>
              <a:rPr lang="en-US" dirty="0">
                <a:solidFill>
                  <a:srgbClr val="00B050"/>
                </a:solidFill>
              </a:rPr>
              <a:t>      style.css  38 bytes       0  [emitted]  index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5856" y="4437112"/>
            <a:ext cx="4464496" cy="1008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example, webpack-dev-server detected a change only in index.js module.</a:t>
            </a:r>
          </a:p>
          <a:p>
            <a:pPr algn="ctr"/>
            <a:r>
              <a:rPr lang="en-US" dirty="0"/>
              <a:t>Therefore it only rebuild the index.bundle.js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3131840" y="3933056"/>
            <a:ext cx="504056" cy="50405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7389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069160"/>
          </a:xfrm>
        </p:spPr>
        <p:txBody>
          <a:bodyPr/>
          <a:lstStyle/>
          <a:p>
            <a:r>
              <a:rPr lang="en-US" dirty="0"/>
              <a:t>Note that webpack-dev-server will ONLY detect if a module is changed and NOT the output bundle</a:t>
            </a:r>
          </a:p>
        </p:txBody>
      </p:sp>
    </p:spTree>
    <p:extLst>
      <p:ext uri="{BB962C8B-B14F-4D97-AF65-F5344CB8AC3E}">
        <p14:creationId xmlns:p14="http://schemas.microsoft.com/office/powerpoint/2010/main" val="105965923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13176"/>
          </a:xfrm>
        </p:spPr>
        <p:txBody>
          <a:bodyPr/>
          <a:lstStyle/>
          <a:p>
            <a:r>
              <a:rPr lang="en-US" dirty="0"/>
              <a:t>What will happen if we’ll delete the entire build directory and then run the webpack-dev-server?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Surprisingly, the project still boots up but the build directory is yet empty!!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6856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Webpack-dev-server will internally execute webpack</a:t>
            </a:r>
          </a:p>
          <a:p>
            <a:endParaRPr lang="en-US" dirty="0"/>
          </a:p>
          <a:p>
            <a:r>
              <a:rPr lang="en-US" dirty="0"/>
              <a:t>However, it will stops webpack to build in the build directory</a:t>
            </a:r>
          </a:p>
          <a:p>
            <a:endParaRPr lang="en-US" dirty="0"/>
          </a:p>
          <a:p>
            <a:r>
              <a:rPr lang="en-US" dirty="0"/>
              <a:t>Those files are saved in memory and part of the server itself</a:t>
            </a:r>
          </a:p>
        </p:txBody>
      </p:sp>
    </p:spTree>
    <p:extLst>
      <p:ext uri="{BB962C8B-B14F-4D97-AF65-F5344CB8AC3E}">
        <p14:creationId xmlns:p14="http://schemas.microsoft.com/office/powerpoint/2010/main" val="182597092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Due note, that we do not have access to the webpack-dev-server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Therefore, we cannot change it</a:t>
            </a:r>
          </a:p>
          <a:p>
            <a:endParaRPr lang="en-US" dirty="0"/>
          </a:p>
          <a:p>
            <a:r>
              <a:rPr lang="en-US" dirty="0"/>
              <a:t>Which means that the webpack-dev-server is basically good for development purposes only</a:t>
            </a:r>
          </a:p>
        </p:txBody>
      </p:sp>
    </p:spTree>
    <p:extLst>
      <p:ext uri="{BB962C8B-B14F-4D97-AF65-F5344CB8AC3E}">
        <p14:creationId xmlns:p14="http://schemas.microsoft.com/office/powerpoint/2010/main" val="262881667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When using an intelligent central server which accepts and delivers data there are two structural practices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195063751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213176"/>
          </a:xfrm>
        </p:spPr>
        <p:txBody>
          <a:bodyPr/>
          <a:lstStyle/>
          <a:p>
            <a:r>
              <a:rPr lang="en-US" dirty="0"/>
              <a:t>The first practice handles two separate url address (for sake of simplicity)</a:t>
            </a:r>
          </a:p>
          <a:p>
            <a:endParaRPr lang="en-US" dirty="0"/>
          </a:p>
          <a:p>
            <a:r>
              <a:rPr lang="en-US" dirty="0"/>
              <a:t>When a user access the first address, the browser will load the build directory</a:t>
            </a:r>
          </a:p>
          <a:p>
            <a:endParaRPr lang="en-US" dirty="0"/>
          </a:p>
          <a:p>
            <a:r>
              <a:rPr lang="en-US" dirty="0"/>
              <a:t>Will simply load the index.html file with all the supporting JS files</a:t>
            </a:r>
          </a:p>
        </p:txBody>
      </p:sp>
    </p:spTree>
    <p:extLst>
      <p:ext uri="{BB962C8B-B14F-4D97-AF65-F5344CB8AC3E}">
        <p14:creationId xmlns:p14="http://schemas.microsoft.com/office/powerpoint/2010/main" val="63376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Webpack</a:t>
            </a:r>
            <a:r>
              <a:rPr lang="en-US" dirty="0"/>
              <a:t> Introduction - configuration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85664"/>
          </a:xfrm>
        </p:spPr>
        <p:txBody>
          <a:bodyPr>
            <a:normAutofit/>
          </a:bodyPr>
          <a:lstStyle/>
          <a:p>
            <a:r>
              <a:rPr lang="en-US" dirty="0"/>
              <a:t>In order to make webpack work properly, there are two properties that must be apply to the config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5696" y="3212976"/>
            <a:ext cx="5183488" cy="12411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'./src/index.js'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 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exports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12648" y="4293096"/>
            <a:ext cx="8431088" cy="24482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1564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Then, when load, the </a:t>
            </a:r>
            <a:r>
              <a:rPr lang="en-US" dirty="0" err="1"/>
              <a:t>javascript</a:t>
            </a:r>
            <a:r>
              <a:rPr lang="en-US" dirty="0"/>
              <a:t> code can make API requests to the server via the second url address to the outside server</a:t>
            </a:r>
          </a:p>
        </p:txBody>
      </p:sp>
    </p:spTree>
    <p:extLst>
      <p:ext uri="{BB962C8B-B14F-4D97-AF65-F5344CB8AC3E}">
        <p14:creationId xmlns:p14="http://schemas.microsoft.com/office/powerpoint/2010/main" val="313114873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04736" y="2324100"/>
            <a:ext cx="1584176" cy="144016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4736" y="4869160"/>
            <a:ext cx="1584176" cy="13198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5568" y="3429000"/>
            <a:ext cx="2304256" cy="1728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2915816" y="3140968"/>
            <a:ext cx="2339752" cy="115212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7" idx="3"/>
          </p:cNvCxnSpPr>
          <p:nvPr/>
        </p:nvCxnSpPr>
        <p:spPr>
          <a:xfrm flipH="1">
            <a:off x="2988912" y="4619885"/>
            <a:ext cx="2310138" cy="90917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15329" y="3470445"/>
            <a:ext cx="139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 address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4206" y="4845996"/>
            <a:ext cx="139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 address 2</a:t>
            </a:r>
          </a:p>
        </p:txBody>
      </p:sp>
    </p:spTree>
    <p:extLst>
      <p:ext uri="{BB962C8B-B14F-4D97-AF65-F5344CB8AC3E}">
        <p14:creationId xmlns:p14="http://schemas.microsoft.com/office/powerpoint/2010/main" val="212510649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architecture mostly used by a very large applications that serve millions of users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Large applications will follow that type of pattern mostly to get performance gain out of separation the static asset and the dynamic assets</a:t>
            </a:r>
          </a:p>
        </p:txBody>
      </p:sp>
    </p:spTree>
    <p:extLst>
      <p:ext uri="{BB962C8B-B14F-4D97-AF65-F5344CB8AC3E}">
        <p14:creationId xmlns:p14="http://schemas.microsoft.com/office/powerpoint/2010/main" val="126076412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second practice deals with a single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server will be responsible for both for serving the application assets and also handle business logic as well</a:t>
            </a:r>
          </a:p>
        </p:txBody>
      </p:sp>
    </p:spTree>
    <p:extLst>
      <p:ext uri="{BB962C8B-B14F-4D97-AF65-F5344CB8AC3E}">
        <p14:creationId xmlns:p14="http://schemas.microsoft.com/office/powerpoint/2010/main" val="17147353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9592" y="1844824"/>
            <a:ext cx="2880320" cy="38884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8104" y="2564904"/>
            <a:ext cx="3024336" cy="244827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9672" y="1951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1640" y="2564904"/>
            <a:ext cx="2160240" cy="100811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31640" y="4077072"/>
            <a:ext cx="2160240" cy="129614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>
          <a:xfrm flipH="1">
            <a:off x="3779912" y="3789040"/>
            <a:ext cx="1728192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72159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key factor is that the node server is in charge of everything that is related to the application</a:t>
            </a:r>
          </a:p>
          <a:p>
            <a:endParaRPr lang="en-US" dirty="0"/>
          </a:p>
          <a:p>
            <a:r>
              <a:rPr lang="en-US" dirty="0"/>
              <a:t>Up until now, webpack was the center of our application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now the server will take place</a:t>
            </a:r>
          </a:p>
        </p:txBody>
      </p:sp>
    </p:spTree>
    <p:extLst>
      <p:ext uri="{BB962C8B-B14F-4D97-AF65-F5344CB8AC3E}">
        <p14:creationId xmlns:p14="http://schemas.microsoft.com/office/powerpoint/2010/main" val="312941462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Somehow, the node server needs to find a way through webpack to reach the index.html file and open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order to ensure integration for both, a compatibility layer must be add</a:t>
            </a:r>
          </a:p>
        </p:txBody>
      </p:sp>
    </p:spTree>
    <p:extLst>
      <p:ext uri="{BB962C8B-B14F-4D97-AF65-F5344CB8AC3E}">
        <p14:creationId xmlns:p14="http://schemas.microsoft.com/office/powerpoint/2010/main" val="123408608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In the development environment, the node server will pass requests through </a:t>
            </a:r>
            <a:r>
              <a:rPr lang="en-US" dirty="0" err="1"/>
              <a:t>webpack’s</a:t>
            </a:r>
            <a:r>
              <a:rPr lang="en-US" dirty="0"/>
              <a:t> build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browser will request the index.html, the request will go through a webpack </a:t>
            </a:r>
            <a:r>
              <a:rPr lang="en-US" dirty="0" err="1"/>
              <a:t>middlware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4276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Webpack middleware will pass the request through the webpack build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That way, there’s no need for a separate webpack-dev-server</a:t>
            </a:r>
          </a:p>
        </p:txBody>
      </p:sp>
    </p:spTree>
    <p:extLst>
      <p:ext uri="{BB962C8B-B14F-4D97-AF65-F5344CB8AC3E}">
        <p14:creationId xmlns:p14="http://schemas.microsoft.com/office/powerpoint/2010/main" val="357955965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59832" y="2204864"/>
            <a:ext cx="2376264" cy="36724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3528" y="3068960"/>
            <a:ext cx="2094384" cy="19442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5319" y="3068960"/>
            <a:ext cx="2094384" cy="19442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3888" y="23488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11860" y="3356992"/>
            <a:ext cx="1872208" cy="50405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Webpack middleware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11860" y="4410864"/>
            <a:ext cx="1872208" cy="11521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cxnSp>
        <p:nvCxnSpPr>
          <p:cNvPr id="13" name="Straight Connector 12"/>
          <p:cNvCxnSpPr>
            <a:endCxn id="10" idx="3"/>
          </p:cNvCxnSpPr>
          <p:nvPr/>
        </p:nvCxnSpPr>
        <p:spPr>
          <a:xfrm flipH="1">
            <a:off x="5184068" y="3609020"/>
            <a:ext cx="89394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1"/>
          </p:cNvCxnSpPr>
          <p:nvPr/>
        </p:nvCxnSpPr>
        <p:spPr>
          <a:xfrm flipH="1">
            <a:off x="2417912" y="3609020"/>
            <a:ext cx="893948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4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Webpack</a:t>
            </a:r>
            <a:r>
              <a:rPr lang="en-US" dirty="0"/>
              <a:t> Introduction - configuration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Entry property, considers as the app root of all the app files. Basically means it has no exports to other files (like a bootstraps file)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1953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middlewares?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Middleware is an express feature that has access to the request and response object and able to perform several tasks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0875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Tasks like:</a:t>
            </a:r>
          </a:p>
          <a:p>
            <a:pPr lvl="1"/>
            <a:r>
              <a:rPr lang="en-US" dirty="0"/>
              <a:t>Code execution</a:t>
            </a:r>
          </a:p>
          <a:p>
            <a:pPr lvl="1"/>
            <a:r>
              <a:rPr lang="en-US" dirty="0"/>
              <a:t>Change the request and response data</a:t>
            </a:r>
          </a:p>
          <a:p>
            <a:pPr lvl="1"/>
            <a:r>
              <a:rPr lang="en-US" dirty="0"/>
              <a:t>Call the next middleware</a:t>
            </a:r>
          </a:p>
          <a:p>
            <a:pPr lvl="1"/>
            <a:r>
              <a:rPr lang="en-US" dirty="0"/>
              <a:t>End request/response cycle</a:t>
            </a:r>
          </a:p>
        </p:txBody>
      </p:sp>
    </p:spTree>
    <p:extLst>
      <p:ext uri="{BB962C8B-B14F-4D97-AF65-F5344CB8AC3E}">
        <p14:creationId xmlns:p14="http://schemas.microsoft.com/office/powerpoint/2010/main" val="87064726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Middleware is basically a function that invoke before the actual final request is handled</a:t>
            </a:r>
          </a:p>
        </p:txBody>
      </p:sp>
    </p:spTree>
    <p:extLst>
      <p:ext uri="{BB962C8B-B14F-4D97-AF65-F5344CB8AC3E}">
        <p14:creationId xmlns:p14="http://schemas.microsoft.com/office/powerpoint/2010/main" val="321576604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Webpack middleware is intercepting incoming requests for the application</a:t>
            </a:r>
          </a:p>
          <a:p>
            <a:endParaRPr lang="en-US" dirty="0"/>
          </a:p>
          <a:p>
            <a:r>
              <a:rPr lang="en-US" dirty="0"/>
              <a:t>And respond with the compiled JavaScript application</a:t>
            </a:r>
          </a:p>
        </p:txBody>
      </p:sp>
    </p:spTree>
    <p:extLst>
      <p:ext uri="{BB962C8B-B14F-4D97-AF65-F5344CB8AC3E}">
        <p14:creationId xmlns:p14="http://schemas.microsoft.com/office/powerpoint/2010/main" val="250102154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/>
          <a:lstStyle/>
          <a:p>
            <a:r>
              <a:rPr lang="en-US" dirty="0"/>
              <a:t>First step is to create an express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Second step is to set the webpack middleware</a:t>
            </a:r>
          </a:p>
        </p:txBody>
      </p:sp>
    </p:spTree>
    <p:extLst>
      <p:ext uri="{BB962C8B-B14F-4D97-AF65-F5344CB8AC3E}">
        <p14:creationId xmlns:p14="http://schemas.microsoft.com/office/powerpoint/2010/main" val="35799846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r>
              <a:rPr lang="en-US" dirty="0"/>
              <a:t>Install express and webpack-dev-middleware via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3116287"/>
            <a:ext cx="727280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'webpack-dev-middleware'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'webpack'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webpack.config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8080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'listening'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26369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./server.js</a:t>
            </a:r>
          </a:p>
        </p:txBody>
      </p:sp>
    </p:spTree>
    <p:extLst>
      <p:ext uri="{BB962C8B-B14F-4D97-AF65-F5344CB8AC3E}">
        <p14:creationId xmlns:p14="http://schemas.microsoft.com/office/powerpoint/2010/main" val="424089701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Webpack-middleware intercepts requests and handed it to the webpack library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compile the application assets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webpackConfig instructs webpack how to run correctly</a:t>
            </a:r>
          </a:p>
        </p:txBody>
      </p:sp>
    </p:spTree>
    <p:extLst>
      <p:ext uri="{BB962C8B-B14F-4D97-AF65-F5344CB8AC3E}">
        <p14:creationId xmlns:p14="http://schemas.microsoft.com/office/powerpoint/2010/main" val="330398064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 command line, execute the command “node server.js”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only the server will boot up on localhost:8000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will also build the entire project as webpack does</a:t>
            </a:r>
          </a:p>
        </p:txBody>
      </p:sp>
    </p:spTree>
    <p:extLst>
      <p:ext uri="{BB962C8B-B14F-4D97-AF65-F5344CB8AC3E}">
        <p14:creationId xmlns:p14="http://schemas.microsoft.com/office/powerpoint/2010/main" val="4116313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Webpack</a:t>
            </a:r>
            <a:r>
              <a:rPr lang="en-US" dirty="0"/>
              <a:t> Introduction - configuration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large applications there might be several entry points </a:t>
            </a:r>
          </a:p>
          <a:p>
            <a:endParaRPr lang="en-US" dirty="0"/>
          </a:p>
          <a:p>
            <a:r>
              <a:rPr lang="en-US" dirty="0"/>
              <a:t>Index.js is the root file so we provide the relative url to it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0915EAE-D911-4327-AA4E-480CE9623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4581128"/>
            <a:ext cx="319502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require('./sum')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06337-2583-4519-A405-3C86F29F35CA}"/>
              </a:ext>
            </a:extLst>
          </p:cNvPr>
          <p:cNvSpPr txBox="1"/>
          <p:nvPr/>
        </p:nvSpPr>
        <p:spPr>
          <a:xfrm>
            <a:off x="3033164" y="42117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./index.js</a:t>
            </a:r>
          </a:p>
        </p:txBody>
      </p:sp>
    </p:spTree>
    <p:extLst>
      <p:ext uri="{BB962C8B-B14F-4D97-AF65-F5344CB8AC3E}">
        <p14:creationId xmlns:p14="http://schemas.microsoft.com/office/powerpoint/2010/main" val="3988498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Webpack</a:t>
            </a:r>
            <a:r>
              <a:rPr lang="en-US" dirty="0"/>
              <a:t> Introduction - configuration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3568" y="1628799"/>
            <a:ext cx="8153400" cy="1099348"/>
          </a:xfrm>
        </p:spPr>
        <p:txBody>
          <a:bodyPr>
            <a:normAutofit fontScale="92500"/>
          </a:bodyPr>
          <a:lstStyle/>
          <a:p>
            <a:r>
              <a:rPr lang="en-US" dirty="0"/>
              <a:t>The output property defines the path for the bundle file and the bundle file name (bundle.js by convention)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568" y="2769122"/>
            <a:ext cx="4608512" cy="22629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2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require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'path'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'./src/index.js’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output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resolve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dirname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'build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'bundle.js'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b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}, 	</a:t>
            </a:r>
            <a:b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exports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8144" y="2728148"/>
            <a:ext cx="3096344" cy="20882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Our output must have an absolute path no matter the operating system.</a:t>
            </a:r>
          </a:p>
          <a:p>
            <a:r>
              <a:rPr lang="en-US" dirty="0"/>
              <a:t>Therefore we must import path from node and use the resolve method to achieve an absolute path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3491880" y="2944172"/>
            <a:ext cx="2376264" cy="82809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>
            <a:off x="5004048" y="3772264"/>
            <a:ext cx="864096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7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Webpack</a:t>
            </a:r>
            <a:r>
              <a:rPr lang="en-US" dirty="0"/>
              <a:t> Introduction - configuration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of now this is the entire basic webpack configuration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576" y="2492896"/>
            <a:ext cx="6048672" cy="2627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require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'path'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'./src/index.js'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dirname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'build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'bundle.js'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exports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88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Webpack</a:t>
            </a:r>
            <a:r>
              <a:rPr lang="en-US" dirty="0"/>
              <a:t> Introduction –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108720"/>
          </a:xfrm>
        </p:spPr>
        <p:txBody>
          <a:bodyPr/>
          <a:lstStyle/>
          <a:p>
            <a:r>
              <a:rPr lang="en-US" dirty="0"/>
              <a:t>To run webpack it is best practice to create a build script inside package.json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71600" y="2708920"/>
            <a:ext cx="408927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"firstwebpackapp"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"version"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"1.0.0"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"description"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"main"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"index.js"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"scripts"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"build"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"webpack"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12648" y="4941168"/>
            <a:ext cx="8351840" cy="11087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Then, run ‘</a:t>
            </a:r>
            <a:r>
              <a:rPr lang="en-US" dirty="0" err="1"/>
              <a:t>npm</a:t>
            </a:r>
            <a:r>
              <a:rPr lang="en-US" dirty="0"/>
              <a:t> run build’ over the CMD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9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There are two approaches for creating a rich web application ecosystem: ‘</a:t>
            </a:r>
            <a:r>
              <a:rPr lang="en-US" b="1" dirty="0"/>
              <a:t>Server Side Templating</a:t>
            </a:r>
            <a:r>
              <a:rPr lang="en-US" dirty="0"/>
              <a:t>’ and ‘</a:t>
            </a:r>
            <a:r>
              <a:rPr lang="en-US" b="1" dirty="0"/>
              <a:t>Single Page Application</a:t>
            </a:r>
            <a:r>
              <a:rPr lang="en-US" dirty="0"/>
              <a:t>’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22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Webpack</a:t>
            </a:r>
            <a:r>
              <a:rPr lang="en-US" dirty="0"/>
              <a:t> Introduction –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5141168"/>
          </a:xfrm>
        </p:spPr>
        <p:txBody>
          <a:bodyPr/>
          <a:lstStyle/>
          <a:p>
            <a:r>
              <a:rPr lang="en-US" dirty="0"/>
              <a:t>the command will run the local webpack copy that is inside the </a:t>
            </a:r>
            <a:r>
              <a:rPr lang="en-US" dirty="0" err="1"/>
              <a:t>node_modules</a:t>
            </a:r>
            <a:r>
              <a:rPr lang="en-US" dirty="0"/>
              <a:t> directory</a:t>
            </a:r>
          </a:p>
          <a:p>
            <a:endParaRPr lang="en-US" dirty="0"/>
          </a:p>
          <a:p>
            <a:r>
              <a:rPr lang="en-US" dirty="0"/>
              <a:t>the reason for running webpack locally is because that global installation can handle only one version at a time</a:t>
            </a:r>
          </a:p>
          <a:p>
            <a:endParaRPr lang="en-US" dirty="0"/>
          </a:p>
          <a:p>
            <a:r>
              <a:rPr lang="en-US" dirty="0"/>
              <a:t>While local installation can handle several versions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03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Introduction - output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r>
              <a:rPr lang="en-US" dirty="0"/>
              <a:t>After executing the run command the following output will be displayed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648" y="2780928"/>
            <a:ext cx="6191600" cy="2540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Hash: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9c759276efe28f2c1bfa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Version: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 2.6.1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Asset     Size  Chunks             Chunk Names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bundle.js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2.85 kB       0 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[emitted]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[0]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./src/sum.js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53 bytes {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[built]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[1] .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/src/index.js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81 bytes {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[built]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18936" y="5517232"/>
            <a:ext cx="8153400" cy="10367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new bundle.js file is emitted inside a new ‘build’ directory</a:t>
            </a:r>
          </a:p>
        </p:txBody>
      </p:sp>
    </p:spTree>
    <p:extLst>
      <p:ext uri="{BB962C8B-B14F-4D97-AF65-F5344CB8AC3E}">
        <p14:creationId xmlns:p14="http://schemas.microsoft.com/office/powerpoint/2010/main" val="1687895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Introduction - output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584" y="2494519"/>
            <a:ext cx="2433498" cy="3181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 Project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&gt;&gt;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&gt;&gt;&gt;sum.js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&gt;&gt;&gt;index.js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</a:t>
            </a:r>
            <a:r>
              <a:rPr lang="en-US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package.json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&gt;&gt;webpack.config.js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&gt;&gt;index.html 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2080" y="2492896"/>
            <a:ext cx="2433498" cy="3979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 Project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&gt;&gt;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&gt;&gt;&gt;bundle.js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&gt;&gt;&gt;sum.js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&gt;&gt;&gt;index.js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</a:t>
            </a:r>
            <a:r>
              <a:rPr lang="en-US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package.json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&gt;&gt;webpack.config.js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&gt;&gt;index.html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105" y="198884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Folder structure before running webpack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1990463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Folder structure after running webpack</a:t>
            </a:r>
          </a:p>
        </p:txBody>
      </p:sp>
    </p:spTree>
    <p:extLst>
      <p:ext uri="{BB962C8B-B14F-4D97-AF65-F5344CB8AC3E}">
        <p14:creationId xmlns:p14="http://schemas.microsoft.com/office/powerpoint/2010/main" val="237997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Introduction- bundle.js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3484984"/>
          </a:xfrm>
        </p:spPr>
        <p:txBody>
          <a:bodyPr/>
          <a:lstStyle/>
          <a:p>
            <a:r>
              <a:rPr lang="en-US" dirty="0"/>
              <a:t>The emitted bundle.js file is pretty much self-explanatory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 its important to understand the idea behind the ‘magic’ of webpack and simplify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03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Introduction- bundle.js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en-US" dirty="0"/>
              <a:t>Webpack creates an array which holds functions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Those functions are wrappers of the JS files inputs( sum.js and index.js)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92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Introduction- bundle.js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Besides the array, webpack store an entry point variable that points to the entry point file index location in the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3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Introduction- bundle.js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Webpack execute the function which located on the entry point index and executes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Inside the executed function which holds the index.js code, webpack identify an import statement (‘required’)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3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Introduction- bundle.js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Webpack will turns the import statement into a new statement which will locate the index of the other file (sum.js) in the array and executes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95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Introduction- bundle.js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In short, webpack creates functions which holds the application’s module inside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 it in an array with an outside variable that represent the entry point index in the array</a:t>
            </a:r>
          </a:p>
        </p:txBody>
      </p:sp>
    </p:spTree>
    <p:extLst>
      <p:ext uri="{BB962C8B-B14F-4D97-AF65-F5344CB8AC3E}">
        <p14:creationId xmlns:p14="http://schemas.microsoft.com/office/powerpoint/2010/main" val="3706440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Introduction- bundle.js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executes the function in the respective order according to the entry point and dependencies</a:t>
            </a:r>
          </a:p>
          <a:p>
            <a:endParaRPr lang="en-US" dirty="0"/>
          </a:p>
          <a:p>
            <a:r>
              <a:rPr lang="en-US" dirty="0"/>
              <a:t>NO MAGIC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3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‘Server Side Templating’ is basically a back-end server which creates an HTML doc + entire JS, and sends it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25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8B3D-48B8-42A8-95EA-CBCDAA6E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Introduction- bundle.js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E202F-A5BF-40C2-9CD5-2CBDCF51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CA437-EC39-42D8-9F4B-E2B3B68B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52C8D2-63E2-4519-A85F-09BB8E507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2529190"/>
            <a:ext cx="452666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)=&gt; a + b;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entryPointIndex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entryPointIndex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B184C19-1F1D-4E95-B664-F0AE9E1D48D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92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example below is a pseudo code to simplify </a:t>
            </a:r>
            <a:r>
              <a:rPr lang="en-US" dirty="0" err="1"/>
              <a:t>webpack’s</a:t>
            </a:r>
            <a:r>
              <a:rPr lang="en-US" dirty="0"/>
              <a:t> behavior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93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Introduction- bundle.js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The other code inside the bundle JS mainly deals with compatibility of other module systems and caching so webpack wont call the same function over and over again</a:t>
            </a:r>
          </a:p>
        </p:txBody>
      </p:sp>
    </p:spTree>
    <p:extLst>
      <p:ext uri="{BB962C8B-B14F-4D97-AF65-F5344CB8AC3E}">
        <p14:creationId xmlns:p14="http://schemas.microsoft.com/office/powerpoint/2010/main" val="1853290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5213176"/>
          </a:xfrm>
        </p:spPr>
        <p:txBody>
          <a:bodyPr/>
          <a:lstStyle/>
          <a:p>
            <a:r>
              <a:rPr lang="en-US" dirty="0"/>
              <a:t>Up until now webpack only loaded JS files, surprisingly, webpack will not recognize other static files that are not JS (such as CSS)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25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Webpack introduce the module loader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Loaders allow to do a certain preprocess to a loaded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94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That’s the </a:t>
            </a:r>
            <a:r>
              <a:rPr lang="en-US" dirty="0" err="1"/>
              <a:t>webpack’s</a:t>
            </a:r>
            <a:r>
              <a:rPr lang="en-US" dirty="0"/>
              <a:t> way to handle a front end build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many loaders, some loader might translate to other languages while others might implement a css file to your JS code</a:t>
            </a:r>
          </a:p>
        </p:txBody>
      </p:sp>
    </p:spTree>
    <p:extLst>
      <p:ext uri="{BB962C8B-B14F-4D97-AF65-F5344CB8AC3E}">
        <p14:creationId xmlns:p14="http://schemas.microsoft.com/office/powerpoint/2010/main" val="3012832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-Babel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One of the most used loaders around webpack is the loader which use babel to turn ES6 to ES5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babel loader consist of 3 modules:</a:t>
            </a:r>
          </a:p>
          <a:p>
            <a:pPr lvl="1"/>
            <a:r>
              <a:rPr lang="en-US" dirty="0"/>
              <a:t>Babel-loader</a:t>
            </a:r>
          </a:p>
          <a:p>
            <a:pPr lvl="1"/>
            <a:r>
              <a:rPr lang="en-US" dirty="0"/>
              <a:t>Babel-core</a:t>
            </a:r>
          </a:p>
          <a:p>
            <a:pPr lvl="1"/>
            <a:r>
              <a:rPr lang="en-US" dirty="0"/>
              <a:t>Babel-preset-</a:t>
            </a:r>
            <a:r>
              <a:rPr lang="en-US" dirty="0" err="1"/>
              <a:t>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56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-Babel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Babel-loader, a compatibility layer which tells babel how to work with webpack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Babel-core, process the input code, parse it and returning translated output 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92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-Babel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Babel-preset-</a:t>
            </a:r>
            <a:r>
              <a:rPr lang="en-US" dirty="0" err="1"/>
              <a:t>env</a:t>
            </a:r>
            <a:r>
              <a:rPr lang="en-US" dirty="0"/>
              <a:t>, creates a ruleset for babel-core on what kind of syntax to look for and to what kind of syntax turn it into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62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-Babel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To install all of babel loader’s libraries simply type on CMD :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--save babel-loader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--save babel-core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--save babel-preset-</a:t>
            </a:r>
            <a:r>
              <a:rPr lang="en-US" dirty="0" err="1"/>
              <a:t>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11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-Babel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Implementing a loader into the </a:t>
            </a:r>
            <a:r>
              <a:rPr lang="en-US" dirty="0" err="1"/>
              <a:t>webpack.config</a:t>
            </a:r>
            <a:r>
              <a:rPr lang="en-US" dirty="0"/>
              <a:t> file consists of two phases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first phase is the order of the loaders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second phase is on which files the loader should take effect on</a:t>
            </a:r>
          </a:p>
        </p:txBody>
      </p:sp>
    </p:spTree>
    <p:extLst>
      <p:ext uri="{BB962C8B-B14F-4D97-AF65-F5344CB8AC3E}">
        <p14:creationId xmlns:p14="http://schemas.microsoft.com/office/powerpoint/2010/main" val="71782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‘Single Page Application’, the server sends a bare-bone HTML doc to the user which means that the JS runs on the user machine to get the full webpage (Modern web development)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53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-Babel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025" y="1908140"/>
            <a:ext cx="3956359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"path"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'./src/index.js'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__dirname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'build'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'bundle.js'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'babel-loader'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/\.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$/,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9995" y="1543473"/>
            <a:ext cx="284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820455" y="1908140"/>
            <a:ext cx="2627784" cy="507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"presets"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"babel-preset-env"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1664" y="1543473"/>
            <a:ext cx="284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./.</a:t>
            </a:r>
            <a:r>
              <a:rPr lang="en-US" u="sng" dirty="0" err="1">
                <a:solidFill>
                  <a:srgbClr val="FF0000"/>
                </a:solidFill>
              </a:rPr>
              <a:t>babelrc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2526" y="2555390"/>
            <a:ext cx="3024336" cy="93610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up an environment file for babel-preset-</a:t>
            </a:r>
            <a:r>
              <a:rPr lang="en-US" dirty="0" err="1"/>
              <a:t>env</a:t>
            </a:r>
            <a:r>
              <a:rPr lang="en-US" dirty="0"/>
              <a:t> called ‘.</a:t>
            </a:r>
            <a:r>
              <a:rPr lang="en-US" dirty="0" err="1"/>
              <a:t>babelrc</a:t>
            </a:r>
            <a:r>
              <a:rPr lang="en-US" dirty="0"/>
              <a:t>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79912" y="4963885"/>
            <a:ext cx="3779912" cy="146390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Modifying the config object with module property which consist of a rules list that holds the babel-loader and a regex expression to specify on which file the loader should apply on</a:t>
            </a:r>
          </a:p>
        </p:txBody>
      </p:sp>
    </p:spTree>
    <p:extLst>
      <p:ext uri="{BB962C8B-B14F-4D97-AF65-F5344CB8AC3E}">
        <p14:creationId xmlns:p14="http://schemas.microsoft.com/office/powerpoint/2010/main" val="4057105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-Babel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7624" y="2204864"/>
            <a:ext cx="30243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)=&gt; a + b;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0" y="2204864"/>
            <a:ext cx="3257195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'./sum'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414" y="1700808"/>
            <a:ext cx="1220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./src/sum.js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4088" y="1700808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./src/index.js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3929192"/>
            <a:ext cx="8153400" cy="2596152"/>
          </a:xfrm>
        </p:spPr>
        <p:txBody>
          <a:bodyPr>
            <a:normAutofit/>
          </a:bodyPr>
          <a:lstStyle/>
          <a:p>
            <a:r>
              <a:rPr lang="en-US" dirty="0"/>
              <a:t>Both files are now ES6 syntax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Running ‘</a:t>
            </a:r>
            <a:r>
              <a:rPr lang="en-US" dirty="0" err="1"/>
              <a:t>npm</a:t>
            </a:r>
            <a:r>
              <a:rPr lang="en-US" dirty="0"/>
              <a:t> run build’ will create a bundle file only with ES5 syntax</a:t>
            </a:r>
          </a:p>
        </p:txBody>
      </p:sp>
    </p:spTree>
    <p:extLst>
      <p:ext uri="{BB962C8B-B14F-4D97-AF65-F5344CB8AC3E}">
        <p14:creationId xmlns:p14="http://schemas.microsoft.com/office/powerpoint/2010/main" val="4238931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-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036712"/>
          </a:xfrm>
        </p:spPr>
        <p:txBody>
          <a:bodyPr/>
          <a:lstStyle/>
          <a:p>
            <a:r>
              <a:rPr lang="en-US" dirty="0"/>
              <a:t>The css and style loaders are very important which allow us to add styling into our project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30726" y="3227959"/>
            <a:ext cx="742378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'https://s-media-cache-ak0.pinimg.com/236x/47/97/6a/47976aa29e97c4f25c62a363f5d15d9c.jpg'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265182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./src/image_viewer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66700" y="4604312"/>
            <a:ext cx="8351840" cy="18412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95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-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example shows a JS file in the src directory with vanilla JS for adding an </a:t>
            </a:r>
            <a:r>
              <a:rPr lang="en-US" dirty="0" err="1"/>
              <a:t>img</a:t>
            </a:r>
            <a:r>
              <a:rPr lang="en-US" dirty="0"/>
              <a:t> to the index.html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Webpack will load the image</a:t>
            </a:r>
          </a:p>
        </p:txBody>
      </p:sp>
    </p:spTree>
    <p:extLst>
      <p:ext uri="{BB962C8B-B14F-4D97-AF65-F5344CB8AC3E}">
        <p14:creationId xmlns:p14="http://schemas.microsoft.com/office/powerpoint/2010/main" val="767612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-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72816"/>
          </a:xfrm>
        </p:spPr>
        <p:txBody>
          <a:bodyPr>
            <a:normAutofit/>
          </a:bodyPr>
          <a:lstStyle/>
          <a:p>
            <a:r>
              <a:rPr lang="en-US" dirty="0"/>
              <a:t>Lets create another directory name styles which will store all of </a:t>
            </a:r>
            <a:r>
              <a:rPr lang="en-US" dirty="0" err="1"/>
              <a:t>css</a:t>
            </a:r>
            <a:r>
              <a:rPr lang="en-US" dirty="0"/>
              <a:t> files, and create a css file which will make a 8px red border to the </a:t>
            </a:r>
            <a:r>
              <a:rPr lang="en-US" dirty="0" err="1"/>
              <a:t>img</a:t>
            </a:r>
            <a:r>
              <a:rPr lang="en-US" dirty="0"/>
              <a:t> tags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27784" y="3961655"/>
            <a:ext cx="3600400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 solid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darkred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2001" y="3398003"/>
            <a:ext cx="2531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./styles/image_viewer.css</a:t>
            </a:r>
          </a:p>
        </p:txBody>
      </p:sp>
    </p:spTree>
    <p:extLst>
      <p:ext uri="{BB962C8B-B14F-4D97-AF65-F5344CB8AC3E}">
        <p14:creationId xmlns:p14="http://schemas.microsoft.com/office/powerpoint/2010/main" val="107560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-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13176"/>
          </a:xfrm>
        </p:spPr>
        <p:txBody>
          <a:bodyPr/>
          <a:lstStyle/>
          <a:p>
            <a:r>
              <a:rPr lang="en-US" dirty="0"/>
              <a:t>css-loader, teaches webpack how to handle imports and parse css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style-loader, takes all the css imports and adds to the correct html tags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18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-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the part where order is important- first we must use the </a:t>
            </a:r>
            <a:r>
              <a:rPr lang="en-US" dirty="0" err="1"/>
              <a:t>css</a:t>
            </a:r>
            <a:r>
              <a:rPr lang="en-US" dirty="0"/>
              <a:t>-loader to parse </a:t>
            </a:r>
            <a:r>
              <a:rPr lang="en-US" dirty="0" err="1"/>
              <a:t>css</a:t>
            </a:r>
            <a:r>
              <a:rPr lang="en-US" dirty="0"/>
              <a:t>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</a:t>
            </a:r>
            <a:r>
              <a:rPr lang="en-US" dirty="0" err="1"/>
              <a:t>css</a:t>
            </a:r>
            <a:r>
              <a:rPr lang="en-US" dirty="0"/>
              <a:t>-loader doesn’t know where to place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49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-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97970" y="2134887"/>
            <a:ext cx="522007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'babel-loader'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/\.js$/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'style-loader'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'css-loader'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/\.css$/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608" y="1583321"/>
            <a:ext cx="1970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2015" y="33883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75303" y="3388350"/>
            <a:ext cx="82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5076" y="5007007"/>
            <a:ext cx="3690406" cy="165618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After installing both loaders, lets add both to our module object where all of our preprocesses are stored.</a:t>
            </a:r>
          </a:p>
          <a:p>
            <a:r>
              <a:rPr lang="en-US" dirty="0"/>
              <a:t>Webpack let us chain loaders as the example shows 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27984" y="5007007"/>
            <a:ext cx="3785836" cy="58071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Loaders are executed from right to left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>
            <a:stCxn id="12" idx="0"/>
          </p:cNvCxnSpPr>
          <p:nvPr/>
        </p:nvCxnSpPr>
        <p:spPr>
          <a:xfrm flipH="1" flipV="1">
            <a:off x="5436096" y="4005064"/>
            <a:ext cx="884806" cy="10019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507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-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After running ‘</a:t>
            </a:r>
            <a:r>
              <a:rPr lang="en-US" dirty="0" err="1"/>
              <a:t>npm</a:t>
            </a:r>
            <a:r>
              <a:rPr lang="en-US" dirty="0"/>
              <a:t> run build’ we can clearly see that when launching the index.html it shows the </a:t>
            </a:r>
            <a:r>
              <a:rPr lang="en-US" dirty="0" err="1"/>
              <a:t>img</a:t>
            </a:r>
            <a:r>
              <a:rPr lang="en-US" dirty="0"/>
              <a:t> with the style we have 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02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-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the dev tools shows the exactly </a:t>
            </a:r>
            <a:r>
              <a:rPr lang="en-US" dirty="0" err="1"/>
              <a:t>css</a:t>
            </a:r>
            <a:r>
              <a:rPr lang="en-US" dirty="0"/>
              <a:t> that was specified within &lt;style&gt; tags in the html document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did webpack do that? We did not instruct webpack to do anything with index.html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3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>
            <a:normAutofit/>
          </a:bodyPr>
          <a:lstStyle/>
          <a:p>
            <a:r>
              <a:rPr lang="en-US" dirty="0"/>
              <a:t>As mentioned, a single page app rely on a huge amount of JS code over the user’s end</a:t>
            </a:r>
          </a:p>
          <a:p>
            <a:endParaRPr lang="en-US" dirty="0"/>
          </a:p>
          <a:p>
            <a:r>
              <a:rPr lang="en-US" dirty="0"/>
              <a:t>Handling and maintaining a huge amount of JS code is extremely hard and redundant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959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-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What webpack does, is taking the css file and turn it into a raw text. Then, inject it into the bundle.js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style-loader takes all modules which have css files imports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manually inject it to the index.html when the page loads up</a:t>
            </a:r>
          </a:p>
        </p:txBody>
      </p:sp>
    </p:spTree>
    <p:extLst>
      <p:ext uri="{BB962C8B-B14F-4D97-AF65-F5344CB8AC3E}">
        <p14:creationId xmlns:p14="http://schemas.microsoft.com/office/powerpoint/2010/main" val="3336427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-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2548880"/>
          </a:xfrm>
        </p:spPr>
        <p:txBody>
          <a:bodyPr/>
          <a:lstStyle/>
          <a:p>
            <a:r>
              <a:rPr lang="en-US" dirty="0"/>
              <a:t>In short, webpack instruct the bundle.js how to update the index.html</a:t>
            </a:r>
          </a:p>
        </p:txBody>
      </p:sp>
    </p:spTree>
    <p:extLst>
      <p:ext uri="{BB962C8B-B14F-4D97-AF65-F5344CB8AC3E}">
        <p14:creationId xmlns:p14="http://schemas.microsoft.com/office/powerpoint/2010/main" val="39891710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r>
              <a:rPr lang="en-US" dirty="0"/>
              <a:t>Lets take a moment to fully see how the project structure is look like up until now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3648" y="2633024"/>
            <a:ext cx="2232248" cy="41926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12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 Project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</a:t>
            </a:r>
            <a:r>
              <a:rPr lang="en-US" sz="12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&gt;&gt;&gt;bundle.js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</a:t>
            </a:r>
            <a:r>
              <a:rPr lang="en-US" sz="12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&gt;&gt;&gt;image_viewr.js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&gt;&gt;&gt;sum.js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&gt;&gt;&gt;index.js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&gt;&gt;</a:t>
            </a:r>
            <a:r>
              <a:rPr lang="en-US" sz="12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&gt;&gt;</a:t>
            </a:r>
            <a:r>
              <a:rPr lang="en-US" sz="12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&gt;&gt;&gt;image_viewer.css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&gt;&gt;package.json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&gt;&gt;webpack.config.js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&gt;&gt;.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babelrc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&gt;&gt;index.html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1512167" y="3577239"/>
            <a:ext cx="1224136" cy="115212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12167" y="3017912"/>
            <a:ext cx="1224136" cy="48309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12166" y="5084131"/>
            <a:ext cx="1331641" cy="48309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95936" y="2567016"/>
            <a:ext cx="3240360" cy="78997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build directory that stores the bundle.js file. Both are generated by webpack</a:t>
            </a:r>
          </a:p>
        </p:txBody>
      </p:sp>
      <p:cxnSp>
        <p:nvCxnSpPr>
          <p:cNvPr id="13" name="Straight Connector 12"/>
          <p:cNvCxnSpPr>
            <a:cxnSpLocks/>
            <a:endCxn id="11" idx="1"/>
          </p:cNvCxnSpPr>
          <p:nvPr/>
        </p:nvCxnSpPr>
        <p:spPr>
          <a:xfrm flipV="1">
            <a:off x="2736303" y="2962004"/>
            <a:ext cx="1259633" cy="1450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95936" y="3577239"/>
            <a:ext cx="3240360" cy="6438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src directory which stores all of our js modules </a:t>
            </a:r>
          </a:p>
        </p:txBody>
      </p:sp>
      <p:cxnSp>
        <p:nvCxnSpPr>
          <p:cNvPr id="17" name="Straight Connector 16"/>
          <p:cNvCxnSpPr>
            <a:cxnSpLocks/>
            <a:endCxn id="16" idx="1"/>
          </p:cNvCxnSpPr>
          <p:nvPr/>
        </p:nvCxnSpPr>
        <p:spPr>
          <a:xfrm flipV="1">
            <a:off x="2703848" y="3899164"/>
            <a:ext cx="1292088" cy="9647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95936" y="4908165"/>
            <a:ext cx="3240360" cy="6438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Styles directory which will store all our css files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2843807" y="5182536"/>
            <a:ext cx="1292088" cy="9647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5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– Handling assets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As of now, the image viewer is relying on an outside source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may has a long reload time and depends on the outside source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That may not be a good practice to rely on an outside source</a:t>
            </a:r>
          </a:p>
        </p:txBody>
      </p:sp>
    </p:spTree>
    <p:extLst>
      <p:ext uri="{BB962C8B-B14F-4D97-AF65-F5344CB8AC3E}">
        <p14:creationId xmlns:p14="http://schemas.microsoft.com/office/powerpoint/2010/main" val="35801254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– Handling assets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Webpack has the ability to handle locally stored images thanks to two other loader:</a:t>
            </a:r>
          </a:p>
          <a:p>
            <a:pPr lvl="1"/>
            <a:r>
              <a:rPr lang="en-US" dirty="0"/>
              <a:t>image-</a:t>
            </a:r>
            <a:r>
              <a:rPr lang="en-US" dirty="0" err="1"/>
              <a:t>webpack</a:t>
            </a:r>
            <a:r>
              <a:rPr lang="en-US" dirty="0"/>
              <a:t>-loader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-loader</a:t>
            </a:r>
          </a:p>
        </p:txBody>
      </p:sp>
    </p:spTree>
    <p:extLst>
      <p:ext uri="{BB962C8B-B14F-4D97-AF65-F5344CB8AC3E}">
        <p14:creationId xmlns:p14="http://schemas.microsoft.com/office/powerpoint/2010/main" val="3350948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– Handling assets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image-</a:t>
            </a:r>
            <a:r>
              <a:rPr lang="en-US" dirty="0" err="1"/>
              <a:t>webpack</a:t>
            </a:r>
            <a:r>
              <a:rPr lang="en-US" dirty="0"/>
              <a:t>-loader, will compress the image and will reduce the image size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compression, the </a:t>
            </a:r>
            <a:r>
              <a:rPr lang="en-US" dirty="0" err="1"/>
              <a:t>url</a:t>
            </a:r>
            <a:r>
              <a:rPr lang="en-US" dirty="0"/>
              <a:t>-loader will check the image size and behave differently according to the image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996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– Handling assets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/>
          <a:lstStyle/>
          <a:p>
            <a:r>
              <a:rPr lang="en-US" dirty="0"/>
              <a:t>If the image is small (10kb or smaller), the image will be include into the bundle.js as a raw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Else, the whole image will be saved into the build directory</a:t>
            </a:r>
          </a:p>
        </p:txBody>
      </p:sp>
    </p:spTree>
    <p:extLst>
      <p:ext uri="{BB962C8B-B14F-4D97-AF65-F5344CB8AC3E}">
        <p14:creationId xmlns:p14="http://schemas.microsoft.com/office/powerpoint/2010/main" val="1264471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– Handling assets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48680"/>
          </a:xfrm>
        </p:spPr>
        <p:txBody>
          <a:bodyPr/>
          <a:lstStyle/>
          <a:p>
            <a:r>
              <a:rPr lang="en-US" dirty="0"/>
              <a:t>Install both loaders via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9592" y="2533546"/>
            <a:ext cx="446449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/\.(jpe?g|svg|gif|png)$/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-loader'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'image-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-loader'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216421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8104" y="1885474"/>
            <a:ext cx="2808312" cy="129614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An additional rule for </a:t>
            </a:r>
            <a:r>
              <a:rPr lang="en-US" sz="1600" dirty="0" err="1"/>
              <a:t>webpack’s</a:t>
            </a:r>
            <a:r>
              <a:rPr lang="en-US" sz="1600" dirty="0"/>
              <a:t> module.</a:t>
            </a:r>
          </a:p>
          <a:p>
            <a:r>
              <a:rPr lang="en-US" sz="1600" dirty="0"/>
              <a:t>Test property will test only files as defined in the regex expression</a:t>
            </a:r>
          </a:p>
        </p:txBody>
      </p:sp>
      <p:cxnSp>
        <p:nvCxnSpPr>
          <p:cNvPr id="10" name="Straight Connector 9"/>
          <p:cNvCxnSpPr>
            <a:cxnSpLocks/>
            <a:stCxn id="8" idx="1"/>
          </p:cNvCxnSpPr>
          <p:nvPr/>
        </p:nvCxnSpPr>
        <p:spPr>
          <a:xfrm flipH="1">
            <a:off x="4572000" y="2533546"/>
            <a:ext cx="936104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32040" y="4204251"/>
            <a:ext cx="2808312" cy="11521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url</a:t>
            </a:r>
            <a:r>
              <a:rPr lang="en-US" sz="1600" dirty="0"/>
              <a:t>-loader will check if a file is bigger than 40kb and will act differently according to the image size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4283968" y="3933056"/>
            <a:ext cx="648072" cy="28803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15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– Handling assets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8" y="2492896"/>
            <a:ext cx="705678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small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'../assets/small.jpg'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veryBig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'../assets/veryBig.jpg'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'../styles/image_viewer.css'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imageSmall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imageSmall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small;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imageSmall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veryBig;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8208" y="2123564"/>
            <a:ext cx="2161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./src/image_viewer.js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24128" y="1844824"/>
            <a:ext cx="3240360" cy="144016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Asset folder was created which stores two images, one is bigger than 40k while the other is smaller</a:t>
            </a:r>
          </a:p>
        </p:txBody>
      </p:sp>
    </p:spTree>
    <p:extLst>
      <p:ext uri="{BB962C8B-B14F-4D97-AF65-F5344CB8AC3E}">
        <p14:creationId xmlns:p14="http://schemas.microsoft.com/office/powerpoint/2010/main" val="3765995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– Handling assets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Running webpack will result with a new file add to the build directory which is the image size above 40kb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when launching the index.html, an unexpected result occur, the big image is not shown</a:t>
            </a:r>
          </a:p>
        </p:txBody>
      </p:sp>
    </p:spTree>
    <p:extLst>
      <p:ext uri="{BB962C8B-B14F-4D97-AF65-F5344CB8AC3E}">
        <p14:creationId xmlns:p14="http://schemas.microsoft.com/office/powerpoint/2010/main" val="229877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Fortunately, modules are exists to split our code as required for the sake of simplicity</a:t>
            </a:r>
          </a:p>
          <a:p>
            <a:endParaRPr lang="en-US" dirty="0"/>
          </a:p>
          <a:p>
            <a:r>
              <a:rPr lang="en-US" dirty="0"/>
              <a:t>Modules are simply a container that holds parts of the huge JS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217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– Handling assets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From the browser dev tools it seems like the image path is incorrect because the image is inside the build directory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can it be fixed?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603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Loaders- Public path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One option is to create a manual path inside the image_viewer.js file like so: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 it might not be best practice for the variable might be the image name and not a data url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2648" y="2999655"/>
            <a:ext cx="410336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imageBig.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“build/”+veryBig;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058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Loaders- Public path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036712"/>
          </a:xfrm>
        </p:spPr>
        <p:txBody>
          <a:bodyPr/>
          <a:lstStyle/>
          <a:p>
            <a:r>
              <a:rPr lang="en-US" dirty="0"/>
              <a:t>A good solution might be to add a ‘public path’ to the webpack.config.js 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8" y="3287211"/>
            <a:ext cx="561662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'./src/index.js'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'build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'bundle.js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'build/'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2848" y="283324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9952" y="4242965"/>
            <a:ext cx="3096344" cy="8640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publicPath property was add to the output object with the build path</a:t>
            </a:r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 flipH="1" flipV="1">
            <a:off x="3203848" y="4365104"/>
            <a:ext cx="936104" cy="30990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0883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Loaders- Public path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The publicPath allows the url-loader to know which prefix to add for the saved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url</a:t>
            </a:r>
            <a:r>
              <a:rPr lang="en-US" dirty="0"/>
              <a:t>-loader purpose is to copy the file to the build folder according to the file size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defining a publicPath, the url-loader will prepend the publicPath to the image’s url</a:t>
            </a:r>
          </a:p>
        </p:txBody>
      </p:sp>
    </p:spTree>
    <p:extLst>
      <p:ext uri="{BB962C8B-B14F-4D97-AF65-F5344CB8AC3E}">
        <p14:creationId xmlns:p14="http://schemas.microsoft.com/office/powerpoint/2010/main" val="14558027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Loaders- Public path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/>
          <a:lstStyle/>
          <a:p>
            <a:r>
              <a:rPr lang="en-US" dirty="0"/>
              <a:t>In short, The publicPath specifies the public URL address of the output files when referenced in a browser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publichPath</a:t>
            </a:r>
            <a:r>
              <a:rPr lang="en-US" dirty="0"/>
              <a:t> is not only used for the url-loader, but for any loaders that produces a direct file path reference</a:t>
            </a:r>
          </a:p>
        </p:txBody>
      </p:sp>
    </p:spTree>
    <p:extLst>
      <p:ext uri="{BB962C8B-B14F-4D97-AF65-F5344CB8AC3E}">
        <p14:creationId xmlns:p14="http://schemas.microsoft.com/office/powerpoint/2010/main" val="10691629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– Custom loader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lets understand what is a loader by creating one</a:t>
            </a:r>
          </a:p>
        </p:txBody>
      </p:sp>
    </p:spTree>
    <p:extLst>
      <p:ext uri="{BB962C8B-B14F-4D97-AF65-F5344CB8AC3E}">
        <p14:creationId xmlns:p14="http://schemas.microsoft.com/office/powerpoint/2010/main" val="40921427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– Custom loader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1512" y="2204864"/>
            <a:ext cx="7695012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'../styles/image_viewer.css'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'https://s-media-cache-ak0.pinimg.com/236x/47/97/6a/47976aa29e97c4f25c62a363f5d15d9c.jpg'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createTextNode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"Loaders are ok"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34144" y="1700808"/>
            <a:ext cx="1998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./src/image_viewer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576" y="5085184"/>
            <a:ext cx="3456384" cy="7200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 additional &lt;p&gt; tag element has been added to our html</a:t>
            </a:r>
          </a:p>
        </p:txBody>
      </p:sp>
      <p:cxnSp>
        <p:nvCxnSpPr>
          <p:cNvPr id="10" name="Straight Arrow Connector 9"/>
          <p:cNvCxnSpPr>
            <a:cxnSpLocks/>
            <a:stCxn id="8" idx="0"/>
          </p:cNvCxnSpPr>
          <p:nvPr/>
        </p:nvCxnSpPr>
        <p:spPr>
          <a:xfrm flipV="1">
            <a:off x="2483768" y="4581128"/>
            <a:ext cx="216024" cy="50405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611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– Custom loader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696" y="2420888"/>
            <a:ext cx="518457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(source){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'ok'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'AWSOME!!!'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9294" y="1916832"/>
            <a:ext cx="2411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./utilities/word-loader.js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7704" y="4149080"/>
            <a:ext cx="5112568" cy="20882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loader is established by passing a function which accepts the source.</a:t>
            </a:r>
          </a:p>
          <a:p>
            <a:r>
              <a:rPr lang="en-US" dirty="0"/>
              <a:t>The source is every file inside the ./src directory</a:t>
            </a:r>
          </a:p>
          <a:p>
            <a:endParaRPr lang="en-US" dirty="0"/>
          </a:p>
          <a:p>
            <a:r>
              <a:rPr lang="en-US" dirty="0"/>
              <a:t>The loader will look for the word ‘ok’ and will change it to AWSOME</a:t>
            </a:r>
          </a:p>
        </p:txBody>
      </p:sp>
      <p:cxnSp>
        <p:nvCxnSpPr>
          <p:cNvPr id="10" name="Straight Connector 9"/>
          <p:cNvCxnSpPr>
            <a:cxnSpLocks/>
            <a:stCxn id="8" idx="0"/>
          </p:cNvCxnSpPr>
          <p:nvPr/>
        </p:nvCxnSpPr>
        <p:spPr>
          <a:xfrm flipH="1" flipV="1">
            <a:off x="4427984" y="3140968"/>
            <a:ext cx="36004" cy="100811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7873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– Custom loader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8" y="2348880"/>
            <a:ext cx="5399512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resolveLoader:{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'word-change'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__dirname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'utilities'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'word-loader.js'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648" y="4863555"/>
            <a:ext cx="4788024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'word-change'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/\.js$/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15585" y="1772816"/>
            <a:ext cx="1970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15586" y="4293096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44208" y="2348880"/>
            <a:ext cx="2447184" cy="13849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resolveLoader prop will be add to the config object. In order to set the loader’s name and absolute path an alias must be created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4208" y="4648110"/>
            <a:ext cx="2447184" cy="13849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Adding the custom loader to the module object as loaders are usually handled</a:t>
            </a:r>
          </a:p>
        </p:txBody>
      </p:sp>
    </p:spTree>
    <p:extLst>
      <p:ext uri="{BB962C8B-B14F-4D97-AF65-F5344CB8AC3E}">
        <p14:creationId xmlns:p14="http://schemas.microsoft.com/office/powerpoint/2010/main" val="39076260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 – Custom loader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069160"/>
          </a:xfrm>
        </p:spPr>
        <p:txBody>
          <a:bodyPr/>
          <a:lstStyle/>
          <a:p>
            <a:r>
              <a:rPr lang="en-US" dirty="0"/>
              <a:t>After creating a custom loader we came to a conclusion that a loaders are simply a functions that manipulating the source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source is simply the webpack input files that the loaders will preprocess</a:t>
            </a:r>
          </a:p>
        </p:txBody>
      </p:sp>
    </p:spTree>
    <p:extLst>
      <p:ext uri="{BB962C8B-B14F-4D97-AF65-F5344CB8AC3E}">
        <p14:creationId xmlns:p14="http://schemas.microsoft.com/office/powerpoint/2010/main" val="30033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7374" y="1628800"/>
            <a:ext cx="8357114" cy="5112568"/>
          </a:xfrm>
        </p:spPr>
        <p:txBody>
          <a:bodyPr/>
          <a:lstStyle/>
          <a:p>
            <a:r>
              <a:rPr lang="en-US" dirty="0"/>
              <a:t>However, splitting code to several modules has some liabilities</a:t>
            </a:r>
          </a:p>
          <a:p>
            <a:endParaRPr lang="en-US" dirty="0"/>
          </a:p>
          <a:p>
            <a:r>
              <a:rPr lang="en-US" dirty="0"/>
              <a:t>The first liability is the modules load order. Modules rely on each other in order to function, so load order is essential aspect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539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dirty="0"/>
              <a:t>Plugins are the backbone of Webpack. </a:t>
            </a:r>
            <a:r>
              <a:rPr lang="en-US" dirty="0" err="1"/>
              <a:t>Webpack's</a:t>
            </a:r>
            <a:r>
              <a:rPr lang="en-US" dirty="0"/>
              <a:t> compile process is made up of a series of steps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Plugins can assert that they should be called at a certain step during the compilation of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19240891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Webpack reaches that step, it will call all of the plugins for that step</a:t>
            </a:r>
          </a:p>
          <a:p>
            <a:endParaRPr lang="en-US" dirty="0"/>
          </a:p>
          <a:p>
            <a:r>
              <a:rPr lang="en-US" dirty="0"/>
              <a:t>The arguments that Webpack will provide when calling the plugins at a step will vary</a:t>
            </a:r>
          </a:p>
        </p:txBody>
      </p:sp>
    </p:spTree>
    <p:extLst>
      <p:ext uri="{BB962C8B-B14F-4D97-AF65-F5344CB8AC3E}">
        <p14:creationId xmlns:p14="http://schemas.microsoft.com/office/powerpoint/2010/main" val="4443042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There’s lots of plugins, for example </a:t>
            </a:r>
            <a:r>
              <a:rPr lang="en-US" b="1" dirty="0" err="1"/>
              <a:t>uglifyJSplugin</a:t>
            </a:r>
            <a:r>
              <a:rPr lang="en-US" dirty="0"/>
              <a:t> which minimize the bundle.js file for decrease file size</a:t>
            </a:r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b="1" dirty="0"/>
              <a:t>extract-text-</a:t>
            </a:r>
            <a:r>
              <a:rPr lang="en-US" b="1" dirty="0" err="1"/>
              <a:t>webpack</a:t>
            </a:r>
            <a:r>
              <a:rPr lang="en-US" b="1" dirty="0"/>
              <a:t>-plugin</a:t>
            </a:r>
            <a:r>
              <a:rPr lang="en-US" dirty="0"/>
              <a:t> which gathers all the </a:t>
            </a:r>
            <a:r>
              <a:rPr lang="en-US" dirty="0" err="1"/>
              <a:t>css</a:t>
            </a:r>
            <a:r>
              <a:rPr lang="en-US" dirty="0"/>
              <a:t> &amp; style loaders into one place and extracts a separate 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884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Plugins – Extract-text-</a:t>
            </a:r>
            <a:r>
              <a:rPr lang="en-US" dirty="0" err="1"/>
              <a:t>webpack</a:t>
            </a:r>
            <a:r>
              <a:rPr lang="en-US" dirty="0"/>
              <a:t>-plugin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As mentioned before one of the most used plugin is the </a:t>
            </a:r>
            <a:r>
              <a:rPr lang="en-US" b="1" dirty="0"/>
              <a:t>extract-text-webpack-plugin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It will take a reference to a loader running with </a:t>
            </a:r>
            <a:r>
              <a:rPr lang="en-US" dirty="0" err="1"/>
              <a:t>wepback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276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Plugins – Extract-text-</a:t>
            </a:r>
            <a:r>
              <a:rPr lang="en-US" dirty="0" err="1"/>
              <a:t>webpack</a:t>
            </a:r>
            <a:r>
              <a:rPr lang="en-US" dirty="0"/>
              <a:t>-plugin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plugin will extract any text generated by that loader and generate a new file in the output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202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Plugins – Extract-text-</a:t>
            </a:r>
            <a:r>
              <a:rPr lang="en-US" dirty="0" err="1"/>
              <a:t>webpack</a:t>
            </a:r>
            <a:r>
              <a:rPr lang="en-US" dirty="0"/>
              <a:t>-plugin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4664"/>
          </a:xfrm>
        </p:spPr>
        <p:txBody>
          <a:bodyPr/>
          <a:lstStyle/>
          <a:p>
            <a:r>
              <a:rPr lang="en-US" dirty="0"/>
              <a:t>First install extract-text-webpack-plugin via </a:t>
            </a:r>
            <a:r>
              <a:rPr lang="en-US" dirty="0" err="1"/>
              <a:t>npm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648" y="2684964"/>
            <a:ext cx="74069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"path"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'extract-text-webpack-plugin'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6018" y="2204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573016"/>
            <a:ext cx="1944216" cy="3600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the plugin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2267744" y="3140968"/>
            <a:ext cx="0" cy="43204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382465" y="3844208"/>
            <a:ext cx="345638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use: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use: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'css-loader'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15608" y="5607243"/>
            <a:ext cx="2736304" cy="93610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Inside the rules list, add a new plugins which extract a loader (css-loader)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6994213" y="4581128"/>
            <a:ext cx="0" cy="110264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08653" y="4428983"/>
            <a:ext cx="426773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plugins:[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'style.css'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3568" y="5539144"/>
            <a:ext cx="3781130" cy="88071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plugins property must be add inside the config object which creates a file name and its extension</a:t>
            </a:r>
          </a:p>
        </p:txBody>
      </p:sp>
      <p:cxnSp>
        <p:nvCxnSpPr>
          <p:cNvPr id="24" name="Straight Connector 23"/>
          <p:cNvCxnSpPr>
            <a:cxnSpLocks/>
            <a:stCxn id="22" idx="0"/>
          </p:cNvCxnSpPr>
          <p:nvPr/>
        </p:nvCxnSpPr>
        <p:spPr>
          <a:xfrm flipV="1">
            <a:off x="2574133" y="5054408"/>
            <a:ext cx="0" cy="4847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471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Plugins – Extract-text-</a:t>
            </a:r>
            <a:r>
              <a:rPr lang="en-US" dirty="0" err="1"/>
              <a:t>webpack</a:t>
            </a:r>
            <a:r>
              <a:rPr lang="en-US" dirty="0"/>
              <a:t>-plugin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7624" y="1988840"/>
            <a:ext cx="6624736" cy="47782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"path"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'extract-text-webpack-plugin'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'./src/index.js'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__dirname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'build'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'bundle.js'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'babel-loader'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/\.js$/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'css-loader'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/\.css$/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'style.css'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14594" y="1619508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</p:spTree>
    <p:extLst>
      <p:ext uri="{BB962C8B-B14F-4D97-AF65-F5344CB8AC3E}">
        <p14:creationId xmlns:p14="http://schemas.microsoft.com/office/powerpoint/2010/main" val="5392446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Plugins – Extract-text-</a:t>
            </a:r>
            <a:r>
              <a:rPr lang="en-US" dirty="0" err="1"/>
              <a:t>webpack</a:t>
            </a:r>
            <a:r>
              <a:rPr lang="en-US" dirty="0"/>
              <a:t>-plugin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After updating the webpack.config.js file a new style.css file add to the output directory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Adding the css file to the index.html will result in a &lt;link&gt; tags instead of a &lt;style&gt; tag as before</a:t>
            </a:r>
          </a:p>
        </p:txBody>
      </p:sp>
    </p:spTree>
    <p:extLst>
      <p:ext uri="{BB962C8B-B14F-4D97-AF65-F5344CB8AC3E}">
        <p14:creationId xmlns:p14="http://schemas.microsoft.com/office/powerpoint/2010/main" val="32908955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- </a:t>
            </a:r>
            <a:r>
              <a:rPr lang="en-US" dirty="0" err="1"/>
              <a:t>uglify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/>
          <a:lstStyle/>
          <a:p>
            <a:r>
              <a:rPr lang="en-US" dirty="0"/>
              <a:t>When working on big projects the bundle.js size could get very big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Fortunately, an </a:t>
            </a:r>
            <a:r>
              <a:rPr lang="en-US" dirty="0" err="1"/>
              <a:t>uglify</a:t>
            </a:r>
            <a:r>
              <a:rPr lang="en-US" dirty="0"/>
              <a:t> plugin is available at our disposal</a:t>
            </a:r>
          </a:p>
          <a:p>
            <a:endParaRPr lang="en-US" dirty="0"/>
          </a:p>
          <a:p>
            <a:r>
              <a:rPr lang="en-US" dirty="0"/>
              <a:t>Right now, the bundle.js file size is around 3.56kb</a:t>
            </a:r>
          </a:p>
        </p:txBody>
      </p:sp>
    </p:spTree>
    <p:extLst>
      <p:ext uri="{BB962C8B-B14F-4D97-AF65-F5344CB8AC3E}">
        <p14:creationId xmlns:p14="http://schemas.microsoft.com/office/powerpoint/2010/main" val="31286135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- </a:t>
            </a:r>
            <a:r>
              <a:rPr lang="en-US" dirty="0" err="1"/>
              <a:t>uglify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604664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b="1" dirty="0" err="1"/>
              <a:t>uglifyjs</a:t>
            </a:r>
            <a:r>
              <a:rPr lang="en-US" b="1" dirty="0"/>
              <a:t>-webpack-plugin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2782475"/>
            <a:ext cx="65162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UnglifyPlugin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uglifyjs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-webpack-plugin'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27584" y="3501008"/>
            <a:ext cx="538345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plugins:[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'style.css'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UnglifyPlugin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beautify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3913" y="2297003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4797152"/>
            <a:ext cx="4248472" cy="10801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An </a:t>
            </a:r>
            <a:r>
              <a:rPr lang="en-US" dirty="0" err="1"/>
              <a:t>uglify</a:t>
            </a:r>
            <a:r>
              <a:rPr lang="en-US" dirty="0"/>
              <a:t> plugin was add to the plugins list.</a:t>
            </a:r>
          </a:p>
          <a:p>
            <a:r>
              <a:rPr lang="en-US" dirty="0"/>
              <a:t>The property compress is true by default and another property option is the beautify which simply reorganize the </a:t>
            </a:r>
            <a:r>
              <a:rPr lang="en-US" dirty="0" err="1"/>
              <a:t>uglify</a:t>
            </a:r>
            <a:r>
              <a:rPr lang="en-US" dirty="0"/>
              <a:t> bundle</a:t>
            </a:r>
          </a:p>
        </p:txBody>
      </p:sp>
      <p:cxnSp>
        <p:nvCxnSpPr>
          <p:cNvPr id="11" name="Straight Connector 10"/>
          <p:cNvCxnSpPr>
            <a:cxnSpLocks/>
            <a:stCxn id="9" idx="1"/>
          </p:cNvCxnSpPr>
          <p:nvPr/>
        </p:nvCxnSpPr>
        <p:spPr>
          <a:xfrm flipH="1" flipV="1">
            <a:off x="2911100" y="4653136"/>
            <a:ext cx="1516884" cy="68407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88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second liability is downloading many modules via HTTP might take a long time and therefore a bad user interface interaction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943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- </a:t>
            </a:r>
            <a:r>
              <a:rPr lang="en-US" dirty="0" err="1"/>
              <a:t>CommonChunkPlugin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5141168"/>
          </a:xfrm>
        </p:spPr>
        <p:txBody>
          <a:bodyPr/>
          <a:lstStyle/>
          <a:p>
            <a:r>
              <a:rPr lang="en-US" dirty="0"/>
              <a:t>One of the most useful plugin around webpack is the CommonChunkPlugin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CommonChunkPlugin starts by analyzing all of the </a:t>
            </a:r>
            <a:r>
              <a:rPr lang="en-US" dirty="0" err="1"/>
              <a:t>webpack’s</a:t>
            </a:r>
            <a:r>
              <a:rPr lang="en-US" dirty="0"/>
              <a:t> configuration file entry points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734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- </a:t>
            </a:r>
            <a:r>
              <a:rPr lang="en-US" dirty="0" err="1"/>
              <a:t>CommonChunkPlugin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will find shared modules between them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place the shared module in a separate bundle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22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- </a:t>
            </a:r>
            <a:r>
              <a:rPr lang="en-US" dirty="0" err="1"/>
              <a:t>CommonChunkPlugin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It is good for performance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load the shared module files on several pages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will be loaded through the cache rather than another request from the server</a:t>
            </a:r>
          </a:p>
        </p:txBody>
      </p:sp>
    </p:spTree>
    <p:extLst>
      <p:ext uri="{BB962C8B-B14F-4D97-AF65-F5344CB8AC3E}">
        <p14:creationId xmlns:p14="http://schemas.microsoft.com/office/powerpoint/2010/main" val="24714088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CommonChunkPlugin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7544" y="2398385"/>
            <a:ext cx="324036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'./sum'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'./image_viewer'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'jquery'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201181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.src/index.js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788024" y="2398385"/>
            <a:ext cx="331236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'jquery'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'this is home'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06277" y="2011811"/>
            <a:ext cx="1275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.src/index.js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11960" y="3645024"/>
            <a:ext cx="3744416" cy="56924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entry point files which both consist jquery</a:t>
            </a:r>
          </a:p>
        </p:txBody>
      </p:sp>
    </p:spTree>
    <p:extLst>
      <p:ext uri="{BB962C8B-B14F-4D97-AF65-F5344CB8AC3E}">
        <p14:creationId xmlns:p14="http://schemas.microsoft.com/office/powerpoint/2010/main" val="1571632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CommonChunkPlugin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9632" y="2348880"/>
            <a:ext cx="5400600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'./src/index.js'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'./src/home.js'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__dirname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'build'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'[name].bundle.js'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'build/'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196494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8144" y="2348880"/>
            <a:ext cx="2232248" cy="77533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several entry points</a:t>
            </a:r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 flipH="1">
            <a:off x="4689348" y="2736548"/>
            <a:ext cx="1178796" cy="18839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58713" y="4509120"/>
            <a:ext cx="2641679" cy="10801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[name] dynamically sets the bundle’s name according to the entry property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4427984" y="4149080"/>
            <a:ext cx="1224136" cy="43204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07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CommonChunkPlugin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/>
          <a:lstStyle/>
          <a:p>
            <a:r>
              <a:rPr lang="en-US" dirty="0"/>
              <a:t>After setting two new entry points with jQuery import for each one, lets run webpack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526300" y="3079778"/>
            <a:ext cx="748883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Hash: f500c3ee5cd5a217225a</a:t>
            </a:r>
          </a:p>
          <a:p>
            <a:r>
              <a:rPr lang="en-US" sz="1400" dirty="0"/>
              <a:t>Version: webpack 2.6.1</a:t>
            </a:r>
          </a:p>
          <a:p>
            <a:r>
              <a:rPr lang="en-US" sz="1400" dirty="0"/>
              <a:t>Time: 4270ms</a:t>
            </a:r>
          </a:p>
          <a:p>
            <a:r>
              <a:rPr lang="en-US" sz="1400" dirty="0"/>
              <a:t>                               Asset      Size  Chunks                Chunk Names</a:t>
            </a:r>
          </a:p>
          <a:p>
            <a:r>
              <a:rPr lang="en-US" sz="1400" dirty="0"/>
              <a:t>                     </a:t>
            </a:r>
            <a:r>
              <a:rPr lang="en-US" sz="1400" dirty="0">
                <a:solidFill>
                  <a:srgbClr val="00B050"/>
                </a:solidFill>
              </a:rPr>
              <a:t>df5d51e.jpg    111 kB          [emitted]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                index.bundle.js    286 kB       0  [emitted]  [big]  index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                home.bundle.js    276 kB       1  [emitted]  [big]  home</a:t>
            </a:r>
          </a:p>
          <a:p>
            <a:r>
              <a:rPr lang="en-US" sz="1400" dirty="0"/>
              <a:t>                           </a:t>
            </a:r>
            <a:r>
              <a:rPr lang="en-US" sz="1400" dirty="0">
                <a:solidFill>
                  <a:srgbClr val="00B050"/>
                </a:solidFill>
              </a:rPr>
              <a:t>style.css  38 bytes       0  [emitted]         index</a:t>
            </a:r>
          </a:p>
        </p:txBody>
      </p:sp>
      <p:sp>
        <p:nvSpPr>
          <p:cNvPr id="7" name="Rectangle 6"/>
          <p:cNvSpPr/>
          <p:nvPr/>
        </p:nvSpPr>
        <p:spPr>
          <a:xfrm>
            <a:off x="6069765" y="3862270"/>
            <a:ext cx="1476672" cy="7072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very big files</a:t>
            </a:r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flipH="1">
            <a:off x="5458205" y="4215884"/>
            <a:ext cx="611560" cy="6558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1"/>
          </p:cNvCxnSpPr>
          <p:nvPr/>
        </p:nvCxnSpPr>
        <p:spPr>
          <a:xfrm flipH="1">
            <a:off x="5458205" y="4215884"/>
            <a:ext cx="611560" cy="28160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3767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CommonChunkPlugin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/>
          <a:lstStyle/>
          <a:p>
            <a:r>
              <a:rPr lang="en-US" dirty="0"/>
              <a:t>Lets use the CommonChunkPlugin to split the jQuery to a different bundle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31640" y="3089920"/>
            <a:ext cx="409461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'webpack'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1720" y="2644387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5536" y="4759115"/>
            <a:ext cx="662473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plugins:[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'style.css'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.CommonsChunkPlugin(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'vendor'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1720" y="4276951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75447" y="4267012"/>
            <a:ext cx="3113928" cy="11091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CommonChunkPlugin comes with webpack and accepts a string argument which will determines the bundle’s name</a:t>
            </a:r>
          </a:p>
        </p:txBody>
      </p:sp>
    </p:spTree>
    <p:extLst>
      <p:ext uri="{BB962C8B-B14F-4D97-AF65-F5344CB8AC3E}">
        <p14:creationId xmlns:p14="http://schemas.microsoft.com/office/powerpoint/2010/main" val="23049451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CommonChunkPlugin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4664"/>
          </a:xfrm>
        </p:spPr>
        <p:txBody>
          <a:bodyPr/>
          <a:lstStyle/>
          <a:p>
            <a:r>
              <a:rPr lang="en-US" dirty="0"/>
              <a:t>Lets run webpack once again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086" y="2852936"/>
            <a:ext cx="734481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Hash: 22cdd8a5d4a08093bb90</a:t>
            </a:r>
          </a:p>
          <a:p>
            <a:r>
              <a:rPr lang="en-US" sz="1400" dirty="0"/>
              <a:t>Version: webpack 2.6.1</a:t>
            </a:r>
          </a:p>
          <a:p>
            <a:r>
              <a:rPr lang="en-US" sz="1400" dirty="0"/>
              <a:t>Time: 4231ms</a:t>
            </a:r>
          </a:p>
          <a:p>
            <a:r>
              <a:rPr lang="en-US" sz="1400" dirty="0"/>
              <a:t>                               Asset       Size  Chunks                  Chunk Names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                       df5d51e.jpg     111 kB          [emitted]</a:t>
            </a:r>
          </a:p>
          <a:p>
            <a:r>
              <a:rPr lang="en-US" sz="1400" dirty="0">
                <a:solidFill>
                  <a:srgbClr val="00B050"/>
                </a:solidFill>
              </a:rPr>
              <a:t>                     index.bundle.js      11 kB       0  [emitted]         index</a:t>
            </a:r>
          </a:p>
          <a:p>
            <a:r>
              <a:rPr lang="en-US" sz="1400" dirty="0">
                <a:solidFill>
                  <a:srgbClr val="00B050"/>
                </a:solidFill>
              </a:rPr>
              <a:t>                   home.bundle.js  334 bytes       1  [emitted]         home</a:t>
            </a:r>
          </a:p>
          <a:p>
            <a:r>
              <a:rPr lang="en-US" sz="1400" dirty="0"/>
              <a:t>                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vendor.bundle.js     279 kB       2  [emitted]  [big]  vendor</a:t>
            </a:r>
          </a:p>
          <a:p>
            <a:r>
              <a:rPr lang="en-US" sz="1400" dirty="0">
                <a:solidFill>
                  <a:srgbClr val="00B050"/>
                </a:solidFill>
              </a:rPr>
              <a:t>                           style.css   38 bytes       0  [emitted]         index</a:t>
            </a:r>
          </a:p>
        </p:txBody>
      </p:sp>
      <p:sp>
        <p:nvSpPr>
          <p:cNvPr id="7" name="Rectangle 6"/>
          <p:cNvSpPr/>
          <p:nvPr/>
        </p:nvSpPr>
        <p:spPr>
          <a:xfrm>
            <a:off x="6156176" y="3573016"/>
            <a:ext cx="2808312" cy="131124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entry point files size reduces drastically while a new vendor bundle was emitted</a:t>
            </a:r>
          </a:p>
        </p:txBody>
      </p:sp>
    </p:spTree>
    <p:extLst>
      <p:ext uri="{BB962C8B-B14F-4D97-AF65-F5344CB8AC3E}">
        <p14:creationId xmlns:p14="http://schemas.microsoft.com/office/powerpoint/2010/main" val="35818145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- html-</a:t>
            </a:r>
            <a:r>
              <a:rPr lang="en-US" dirty="0" err="1"/>
              <a:t>webpack</a:t>
            </a:r>
            <a:r>
              <a:rPr lang="en-US" dirty="0"/>
              <a:t>-plugin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The build directory consist of </a:t>
            </a:r>
            <a:r>
              <a:rPr lang="en-US" dirty="0" err="1"/>
              <a:t>home.bundle</a:t>
            </a:r>
            <a:r>
              <a:rPr lang="en-US" dirty="0"/>
              <a:t>, </a:t>
            </a:r>
            <a:r>
              <a:rPr lang="en-US" dirty="0" err="1"/>
              <a:t>index.bundle</a:t>
            </a:r>
            <a:r>
              <a:rPr lang="en-US" dirty="0"/>
              <a:t> and </a:t>
            </a:r>
            <a:r>
              <a:rPr lang="en-US" dirty="0" err="1"/>
              <a:t>vendor.bundle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bundle must be scripted to the respective html template altogether with the </a:t>
            </a:r>
            <a:r>
              <a:rPr lang="en-US" dirty="0" err="1"/>
              <a:t>vendor.bundle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9726609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- html-</a:t>
            </a:r>
            <a:r>
              <a:rPr lang="en-US" dirty="0" err="1"/>
              <a:t>webpack</a:t>
            </a:r>
            <a:r>
              <a:rPr lang="en-US" dirty="0"/>
              <a:t>-plugin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But in big projects where there are dozens of bundles and lots of code splitting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Managing the scripts manually might be redundant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0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343728" cy="4853136"/>
          </a:xfrm>
        </p:spPr>
        <p:txBody>
          <a:bodyPr/>
          <a:lstStyle/>
          <a:p>
            <a:r>
              <a:rPr lang="en-US" dirty="0"/>
              <a:t>This is where Webpack comes into place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Webpack (a building tool) part is to take all the modules, understand the dependency order and create a merged JS bundle which includes all of the respected modules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627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- html-</a:t>
            </a:r>
            <a:r>
              <a:rPr lang="en-US" dirty="0" err="1"/>
              <a:t>webpack</a:t>
            </a:r>
            <a:r>
              <a:rPr lang="en-US" dirty="0"/>
              <a:t>-plugin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5141168"/>
          </a:xfrm>
        </p:spPr>
        <p:txBody>
          <a:bodyPr/>
          <a:lstStyle/>
          <a:p>
            <a:r>
              <a:rPr lang="en-US" dirty="0"/>
              <a:t>The html-webpack-plugin purpose is to replace the manually addition of &lt;scripts&gt; to the index.html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applications that are built via Angular or React consist of a single index.html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633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- html-</a:t>
            </a:r>
            <a:r>
              <a:rPr lang="en-US" dirty="0" err="1"/>
              <a:t>webpack</a:t>
            </a:r>
            <a:r>
              <a:rPr lang="en-US" dirty="0"/>
              <a:t>-plugin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9632" y="2420888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"stylesheet"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"style.css"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3908" y="18289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Index.html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64088" y="4581128"/>
            <a:ext cx="3168352" cy="136815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&lt;script&gt; in the index.html</a:t>
            </a:r>
          </a:p>
        </p:txBody>
      </p:sp>
    </p:spTree>
    <p:extLst>
      <p:ext uri="{BB962C8B-B14F-4D97-AF65-F5344CB8AC3E}">
        <p14:creationId xmlns:p14="http://schemas.microsoft.com/office/powerpoint/2010/main" val="9921825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- html-</a:t>
            </a:r>
            <a:r>
              <a:rPr lang="en-US" dirty="0" err="1"/>
              <a:t>webpack</a:t>
            </a:r>
            <a:r>
              <a:rPr lang="en-US" dirty="0"/>
              <a:t>-plugin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4664"/>
          </a:xfrm>
        </p:spPr>
        <p:txBody>
          <a:bodyPr/>
          <a:lstStyle/>
          <a:p>
            <a:r>
              <a:rPr lang="en-US" dirty="0"/>
              <a:t>Install html-webpack-plugin via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2886471"/>
            <a:ext cx="691276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htmlWebpackPlugin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'html-webpack-plugin'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251713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55576" y="3897343"/>
            <a:ext cx="612909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'style.css'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.CommonsChunkPlugin(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'vendor’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htmlWebpackPlugin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'./index.html'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824" y="3512621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6096" y="5229200"/>
            <a:ext cx="2915816" cy="15121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template property exists to tell the plugin to create the exact index.html inside the build directory</a:t>
            </a:r>
          </a:p>
        </p:txBody>
      </p:sp>
      <p:cxnSp>
        <p:nvCxnSpPr>
          <p:cNvPr id="12" name="Straight Connector 11"/>
          <p:cNvCxnSpPr>
            <a:stCxn id="10" idx="1"/>
          </p:cNvCxnSpPr>
          <p:nvPr/>
        </p:nvCxnSpPr>
        <p:spPr>
          <a:xfrm flipH="1" flipV="1">
            <a:off x="3973222" y="5445224"/>
            <a:ext cx="1462874" cy="54006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89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- html-</a:t>
            </a:r>
            <a:r>
              <a:rPr lang="en-US" dirty="0" err="1"/>
              <a:t>webpack</a:t>
            </a:r>
            <a:r>
              <a:rPr lang="en-US" dirty="0"/>
              <a:t>-plugin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running webpack notice that a new index.html file add to the build directory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2564904"/>
            <a:ext cx="7623004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"style.css"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"stylesheet"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"vendor.bundle.js"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"index.bundle.js"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232" y="4365104"/>
            <a:ext cx="2376264" cy="64807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new &lt;script&gt; tags were added</a:t>
            </a:r>
          </a:p>
        </p:txBody>
      </p:sp>
    </p:spTree>
    <p:extLst>
      <p:ext uri="{BB962C8B-B14F-4D97-AF65-F5344CB8AC3E}">
        <p14:creationId xmlns:p14="http://schemas.microsoft.com/office/powerpoint/2010/main" val="242857636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Plugins - </a:t>
            </a:r>
            <a:r>
              <a:rPr lang="en-US" dirty="0" err="1"/>
              <a:t>Webpack</a:t>
            </a:r>
            <a:r>
              <a:rPr lang="en-US" dirty="0"/>
              <a:t>-bundle-analyzer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Last but not least, lets review another useful plugin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Webpack-bundle-analyzer plugin reflects the build and size of each chunk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 fully interactive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431417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Plugins - </a:t>
            </a:r>
            <a:r>
              <a:rPr lang="en-US" dirty="0" err="1"/>
              <a:t>Webpack</a:t>
            </a:r>
            <a:r>
              <a:rPr lang="en-US" dirty="0"/>
              <a:t>-bundle-analyzer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2656"/>
          </a:xfrm>
        </p:spPr>
        <p:txBody>
          <a:bodyPr>
            <a:normAutofit lnSpcReduction="10000"/>
          </a:bodyPr>
          <a:lstStyle/>
          <a:p>
            <a:r>
              <a:rPr lang="en-US"/>
              <a:t>Install the plugin via npm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9930" y="2513856"/>
            <a:ext cx="64087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BundleAnalyzerPlugin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'webpack-bundle-analyzer'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BundleAnalyzerPlugin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8888" y="2154463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3400" y="4077072"/>
            <a:ext cx="646524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'style.css’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BundleAnalyzerPlugin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analyzerMode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'static'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.CommonsChunkPlugin(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'vendor'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80623" y="3594908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</p:spTree>
    <p:extLst>
      <p:ext uri="{BB962C8B-B14F-4D97-AF65-F5344CB8AC3E}">
        <p14:creationId xmlns:p14="http://schemas.microsoft.com/office/powerpoint/2010/main" val="3651564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Plugins - </a:t>
            </a:r>
            <a:r>
              <a:rPr lang="en-US" dirty="0" err="1"/>
              <a:t>Webpack</a:t>
            </a:r>
            <a:r>
              <a:rPr lang="en-US" dirty="0"/>
              <a:t>-bundle-analyzer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36912"/>
          </a:xfrm>
        </p:spPr>
        <p:txBody>
          <a:bodyPr/>
          <a:lstStyle/>
          <a:p>
            <a:r>
              <a:rPr lang="en-US" dirty="0"/>
              <a:t>After running webpack a new html file will be add to the build directory</a:t>
            </a:r>
          </a:p>
          <a:p>
            <a:endParaRPr lang="en-US" dirty="0"/>
          </a:p>
          <a:p>
            <a:r>
              <a:rPr lang="en-US" dirty="0"/>
              <a:t>open via browser will result an interactive diagram of the build directory</a:t>
            </a:r>
          </a:p>
        </p:txBody>
      </p:sp>
    </p:spTree>
    <p:extLst>
      <p:ext uri="{BB962C8B-B14F-4D97-AF65-F5344CB8AC3E}">
        <p14:creationId xmlns:p14="http://schemas.microsoft.com/office/powerpoint/2010/main" val="30664068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 err="1"/>
              <a:t>Webpack’s</a:t>
            </a:r>
            <a:r>
              <a:rPr lang="en-US" dirty="0"/>
              <a:t> plugins are simply an object with an apply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apply method takes the compiler as its argument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1868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plugin will then add itself to the compiler's object of plugins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passing it a name and 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729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 The name is the step in the compilation process that Webpack should run the function at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of </a:t>
            </a:r>
            <a:r>
              <a:rPr lang="en-US" dirty="0" err="1"/>
              <a:t>Webpack's</a:t>
            </a:r>
            <a:r>
              <a:rPr lang="en-US" dirty="0"/>
              <a:t> functionality is provided through plugins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43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28910</TotalTime>
  <Words>6302</Words>
  <Application>Microsoft Office PowerPoint</Application>
  <PresentationFormat>On-screen Show (4:3)</PresentationFormat>
  <Paragraphs>1068</Paragraphs>
  <Slides>157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157</vt:i4>
      </vt:variant>
    </vt:vector>
  </HeadingPairs>
  <TitlesOfParts>
    <vt:vector size="166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webpack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 - configuration</vt:lpstr>
      <vt:lpstr>Webpack Introduction - configuration</vt:lpstr>
      <vt:lpstr>Webpack Introduction - configuration</vt:lpstr>
      <vt:lpstr>Webpack Introduction - configuration</vt:lpstr>
      <vt:lpstr>Webpack Introduction - configuration</vt:lpstr>
      <vt:lpstr>Webpack Introduction - configuration</vt:lpstr>
      <vt:lpstr>Webpack Introduction - configuration</vt:lpstr>
      <vt:lpstr>Webpack Introduction – package.json</vt:lpstr>
      <vt:lpstr>Webpack Introduction – package.json</vt:lpstr>
      <vt:lpstr>Webpack Introduction - output</vt:lpstr>
      <vt:lpstr>Webpack Introduction - output</vt:lpstr>
      <vt:lpstr>Webpack Introduction- bundle.js</vt:lpstr>
      <vt:lpstr>Webpack Introduction- bundle.js</vt:lpstr>
      <vt:lpstr>Webpack Introduction- bundle.js</vt:lpstr>
      <vt:lpstr>Webpack Introduction- bundle.js</vt:lpstr>
      <vt:lpstr>Webpack Introduction- bundle.js</vt:lpstr>
      <vt:lpstr>Webpack Introduction- bundle.js</vt:lpstr>
      <vt:lpstr>Webpack Introduction- bundle.js</vt:lpstr>
      <vt:lpstr>Webpack Introduction- bundle.js</vt:lpstr>
      <vt:lpstr>Webpack Introduction- bundle.js</vt:lpstr>
      <vt:lpstr>Module Loaders</vt:lpstr>
      <vt:lpstr>Module Loaders</vt:lpstr>
      <vt:lpstr>Module Loaders</vt:lpstr>
      <vt:lpstr>Module Loaders -Babel</vt:lpstr>
      <vt:lpstr>Module Loaders -Babel</vt:lpstr>
      <vt:lpstr>Module Loaders -Babel</vt:lpstr>
      <vt:lpstr>Module Loaders -Babel</vt:lpstr>
      <vt:lpstr>Module Loaders -Babel</vt:lpstr>
      <vt:lpstr>Module Loaders -Babel</vt:lpstr>
      <vt:lpstr>Module Loaders -Babel</vt:lpstr>
      <vt:lpstr>Module Loaders - CSS</vt:lpstr>
      <vt:lpstr>Module Loaders - CSS</vt:lpstr>
      <vt:lpstr>Module Loaders - CSS</vt:lpstr>
      <vt:lpstr>Module Loaders - CSS</vt:lpstr>
      <vt:lpstr>Module Loaders - CSS</vt:lpstr>
      <vt:lpstr>Module Loaders - CSS</vt:lpstr>
      <vt:lpstr>Module Loaders - CSS</vt:lpstr>
      <vt:lpstr>Module Loaders - CSS</vt:lpstr>
      <vt:lpstr>Module Loaders - CSS</vt:lpstr>
      <vt:lpstr>Module Loaders - CSS</vt:lpstr>
      <vt:lpstr>Module Loaders</vt:lpstr>
      <vt:lpstr>Module Loaders – Handling assets</vt:lpstr>
      <vt:lpstr>Module Loaders – Handling assets</vt:lpstr>
      <vt:lpstr>Module Loaders – Handling assets</vt:lpstr>
      <vt:lpstr>Module Loaders – Handling assets</vt:lpstr>
      <vt:lpstr>Module Loaders – Handling assets</vt:lpstr>
      <vt:lpstr>Module Loaders – Handling assets</vt:lpstr>
      <vt:lpstr>Module Loaders – Handling assets</vt:lpstr>
      <vt:lpstr>Module Loaders – Handling assets</vt:lpstr>
      <vt:lpstr>Module Loaders- Public path</vt:lpstr>
      <vt:lpstr>Module Loaders- Public path</vt:lpstr>
      <vt:lpstr>Module Loaders- Public path</vt:lpstr>
      <vt:lpstr>Module Loaders- Public path</vt:lpstr>
      <vt:lpstr>Module Loaders – Custom loader</vt:lpstr>
      <vt:lpstr>Module Loaders – Custom loader</vt:lpstr>
      <vt:lpstr>Module Loaders – Custom loader</vt:lpstr>
      <vt:lpstr>Module Loaders – Custom loader</vt:lpstr>
      <vt:lpstr>Module Loaders – Custom loader</vt:lpstr>
      <vt:lpstr>Plugins</vt:lpstr>
      <vt:lpstr>Plugins</vt:lpstr>
      <vt:lpstr>Plugins</vt:lpstr>
      <vt:lpstr>Plugins – Extract-text-webpack-plugin</vt:lpstr>
      <vt:lpstr>Plugins – Extract-text-webpack-plugin</vt:lpstr>
      <vt:lpstr>Plugins – Extract-text-webpack-plugin</vt:lpstr>
      <vt:lpstr>Plugins – Extract-text-webpack-plugin</vt:lpstr>
      <vt:lpstr>Plugins – Extract-text-webpack-plugin</vt:lpstr>
      <vt:lpstr>Plugins - uglify</vt:lpstr>
      <vt:lpstr>Plugins - uglify</vt:lpstr>
      <vt:lpstr>Plugins - CommonChunkPlugin</vt:lpstr>
      <vt:lpstr>Plugins - CommonChunkPlugin</vt:lpstr>
      <vt:lpstr>Plugins - CommonChunkPlugin</vt:lpstr>
      <vt:lpstr>CommonChunkPlugin</vt:lpstr>
      <vt:lpstr>CommonChunkPlugin</vt:lpstr>
      <vt:lpstr>CommonChunkPlugin</vt:lpstr>
      <vt:lpstr>CommonChunkPlugin</vt:lpstr>
      <vt:lpstr>CommonChunkPlugin</vt:lpstr>
      <vt:lpstr>Plugins - html-webpack-plugin</vt:lpstr>
      <vt:lpstr>Plugins - html-webpack-plugin</vt:lpstr>
      <vt:lpstr>Plugins - html-webpack-plugin</vt:lpstr>
      <vt:lpstr>Plugins - html-webpack-plugin</vt:lpstr>
      <vt:lpstr>Plugins - html-webpack-plugin</vt:lpstr>
      <vt:lpstr>Plugins - html-webpack-plugin</vt:lpstr>
      <vt:lpstr>Plugins - Webpack-bundle-analyzer</vt:lpstr>
      <vt:lpstr>Plugins - Webpack-bundle-analyzer</vt:lpstr>
      <vt:lpstr>Plugins - Webpack-bundle-analyzer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 – Custom plugin</vt:lpstr>
      <vt:lpstr>Plugins – Custom plugin</vt:lpstr>
      <vt:lpstr>Plugins – Custom plugin</vt:lpstr>
      <vt:lpstr>Plugins – Custom plugin</vt:lpstr>
      <vt:lpstr>Plugins</vt:lpstr>
      <vt:lpstr>Plugins</vt:lpstr>
      <vt:lpstr>Plugins</vt:lpstr>
      <vt:lpstr>Plugins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Webpack - Promise</vt:lpstr>
      <vt:lpstr>Webpack - Promise</vt:lpstr>
      <vt:lpstr>Webpack - Promise</vt:lpstr>
      <vt:lpstr>Webpack dev server</vt:lpstr>
      <vt:lpstr>Webpack dev server</vt:lpstr>
      <vt:lpstr>Webpack dev server</vt:lpstr>
      <vt:lpstr>Webpack dev server</vt:lpstr>
      <vt:lpstr>Webpack dev server</vt:lpstr>
      <vt:lpstr>Webpack dev server</vt:lpstr>
      <vt:lpstr>Webpack dev server</vt:lpstr>
      <vt:lpstr>Webpack dev server</vt:lpstr>
      <vt:lpstr>Webpack dev server</vt:lpstr>
      <vt:lpstr>Webpack dev server</vt:lpstr>
      <vt:lpstr>Webpack dev server</vt:lpstr>
      <vt:lpstr>Webpack dev server</vt:lpstr>
      <vt:lpstr>Webpack dev servers</vt:lpstr>
      <vt:lpstr>Webpack dev servers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tankian tankian</cp:lastModifiedBy>
  <cp:revision>794</cp:revision>
  <dcterms:created xsi:type="dcterms:W3CDTF">2011-02-24T08:59:43Z</dcterms:created>
  <dcterms:modified xsi:type="dcterms:W3CDTF">2017-06-27T13:06:55Z</dcterms:modified>
</cp:coreProperties>
</file>