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300" r:id="rId4"/>
    <p:sldId id="299" r:id="rId5"/>
    <p:sldId id="262" r:id="rId6"/>
    <p:sldId id="260" r:id="rId7"/>
    <p:sldId id="308" r:id="rId8"/>
    <p:sldId id="259" r:id="rId9"/>
    <p:sldId id="261" r:id="rId10"/>
    <p:sldId id="304" r:id="rId11"/>
    <p:sldId id="306" r:id="rId12"/>
    <p:sldId id="301" r:id="rId13"/>
    <p:sldId id="266" r:id="rId14"/>
    <p:sldId id="268" r:id="rId15"/>
    <p:sldId id="269" r:id="rId16"/>
    <p:sldId id="270" r:id="rId17"/>
    <p:sldId id="267" r:id="rId18"/>
    <p:sldId id="272" r:id="rId19"/>
    <p:sldId id="271" r:id="rId20"/>
    <p:sldId id="309" r:id="rId21"/>
    <p:sldId id="263" r:id="rId22"/>
    <p:sldId id="264" r:id="rId23"/>
    <p:sldId id="265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91" r:id="rId39"/>
    <p:sldId id="287" r:id="rId40"/>
    <p:sldId id="293" r:id="rId41"/>
    <p:sldId id="294" r:id="rId42"/>
    <p:sldId id="288" r:id="rId43"/>
    <p:sldId id="289" r:id="rId44"/>
    <p:sldId id="296" r:id="rId45"/>
    <p:sldId id="290" r:id="rId46"/>
    <p:sldId id="297" r:id="rId47"/>
    <p:sldId id="295" r:id="rId48"/>
    <p:sldId id="258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65ED-E5EE-E8E3-7C70-633CB529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67D0C-C701-FFA7-9BE8-C7428D7EB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F84E-FD2C-DC65-E516-BB2F10F2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4023-3444-4433-027A-4707A2EF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271E-5BC3-706E-D7A6-17015E3C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119-2F1D-3B78-D83D-8D4CA95B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A2B4-EBD9-7A82-0FAF-75CAA056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079C-CE1E-8F30-30FE-54251B61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09F0-85D1-A4B5-5BFD-E429871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8145-9350-05B6-D88C-8021F5F8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E9E1E-0919-B1A0-7268-67409C328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B020-A564-8CF7-E2CD-41616C339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D2C3-B788-B64B-5AD4-63CF3E5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7031E-0525-E83F-9BC9-38D66344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8C027-58AD-33FA-B819-404B892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B5E-C9DB-3DB4-6A3F-99FEB7FF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A763-6695-1C9A-985E-53D33C17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983D-BC31-AF74-836C-28B6A31D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164B-5F38-29C7-C568-8B281BB0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8C3D9-77C2-2DB5-A201-E097D09C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DEA7-FCD4-07CC-3162-D3ABA396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D7E6D-080B-6348-8733-9F6CF705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4094-E8BF-8E82-C5EC-D4FB58DC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79E8C-18DA-2683-4A84-40EFB72A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1C6E-289F-C52A-5C6E-A8A9532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BC5B-FA90-4184-E440-9DB4338B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0AA5-12A3-E9F4-7E59-18A2AAEEF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A8647-2B21-2187-18EB-29FE9E77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DEF2-E908-C33D-9943-4ABDC260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0BB56-8CF1-4329-08D4-8A34C7C6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696E-13AF-75F4-E3ED-DFBFCF05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F44-7F46-DE94-ACEB-A477C8B4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8263-00BB-396C-E0D0-049006A1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CDF68-852A-BF72-C4C4-01E758622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04E4-9C2B-79E1-A583-0A72E720C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0EAD6-00EC-B609-4451-237E006BF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932E5-3810-7BB7-0A90-27DFD6C3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4F2C0-224F-9C88-50E5-A4231DC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0A37C-BEA8-80CF-B3A2-72E07C65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2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BC7-7BF8-1FAE-C002-FB8D81D6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78484-D2DD-9807-8144-D95B155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C1F43-23E3-83B6-DB32-D79F05A0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9C49-9291-1098-8C5D-6B4C9016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DD0DA-6DA6-2092-A2E8-81B5DF06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D5362-C957-C579-9C11-D5F9B4AE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7880D-A0D7-04DA-5172-45FCB983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7C7-CF45-F3F2-5645-F20516A1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5443-02E8-604E-2385-765141C2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49435-433D-18FA-451A-09D24573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F1CFD-C7C6-350C-F3D0-CB2A3CC6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EE51-31E4-8858-DF36-E00DB9AC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E79E2-A97E-41A3-AA09-B563724E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9DDC-408F-15D7-CC29-094F6C97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729CA-51AA-B259-50CE-D4407CB65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0FD6C-0D74-07B3-A802-F3E2A0C7B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8B8AE-2349-8D84-22F6-71A5EFD7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27CF-D54A-BAC1-F9CF-1B4E549A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4CB03-0478-0801-0AB6-9CAAC33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44A78-9314-FF8D-271A-2C8A97B4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378F9-10E8-39C4-949E-776F075C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175E-DF96-66F3-0173-7FCA7FEB7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3C9CA-2D84-48B7-8185-6F0AD34915B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420F-FD38-01CA-E1E6-BE5B12DA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2597-C095-11C1-1F1D-73B96B3C6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3BDEE-53B4-4CB5-AB19-3B34CBA35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pmtrends.com/@angular/core-vs-react-vs-vue" TargetMode="External"/><Relationship Id="rId2" Type="http://schemas.openxmlformats.org/officeDocument/2006/relationships/hyperlink" Target="https://krausest.github.io/js-framework-benchmark/curren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sbuild.github.i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/issues/39367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4836-20F9-BD0C-E7E8-5DD99152B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new in Angular 17/18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66500-24C4-2544-D859-AB7EACA11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2647-53F2-AE0B-7F30-4C9FAB71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CDC2-BEE4-F568-650F-917F7F7C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ChangeDetectorRef</a:t>
            </a:r>
            <a:r>
              <a:rPr lang="en-US" dirty="0"/>
              <a:t> is hard</a:t>
            </a:r>
          </a:p>
          <a:p>
            <a:r>
              <a:rPr lang="en-US" dirty="0"/>
              <a:t>Developer is responsible for notifying Angular on every change</a:t>
            </a:r>
          </a:p>
          <a:p>
            <a:r>
              <a:rPr lang="en-US" dirty="0"/>
              <a:t>What if the modification is done outside of a component</a:t>
            </a:r>
          </a:p>
          <a:p>
            <a:pPr lvl="1"/>
            <a:r>
              <a:rPr lang="en-US" dirty="0"/>
              <a:t>The outside world has no direct access to the CDR</a:t>
            </a:r>
          </a:p>
        </p:txBody>
      </p:sp>
    </p:spTree>
    <p:extLst>
      <p:ext uri="{BB962C8B-B14F-4D97-AF65-F5344CB8AC3E}">
        <p14:creationId xmlns:p14="http://schemas.microsoft.com/office/powerpoint/2010/main" val="260828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7C3D-DD6D-BCCC-FB94-54CDE9AC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Stop using plain JavaScript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6CDA-D744-772B-F4AA-D836C8F9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JavaScript objects cannot be tracked</a:t>
            </a:r>
          </a:p>
          <a:p>
            <a:r>
              <a:rPr lang="en-US" dirty="0"/>
              <a:t>Signals do 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F44A6B-C0BB-30E6-7056-44DC53F3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880" y="2852976"/>
            <a:ext cx="4773168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 Create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num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signal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 Update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num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 =&gt; ++v);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num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 Read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"Reading: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 Monitor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effect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"On changed: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8B50BB-2C79-159A-0AF7-3DD97FD6CAFD}"/>
              </a:ext>
            </a:extLst>
          </p:cNvPr>
          <p:cNvSpPr/>
          <p:nvPr/>
        </p:nvSpPr>
        <p:spPr>
          <a:xfrm>
            <a:off x="9162966" y="3289340"/>
            <a:ext cx="1847088" cy="109245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function is executed any time num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A0351A-5C7A-4A06-CAFD-53A7B0FCDFC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874933" y="3835566"/>
            <a:ext cx="2288033" cy="17123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7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E747-A0C7-26BC-ACE4-B1241B3B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&amp;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090-5412-FE58-3AE5-40B5B567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Signals, Angular can also tell what has changed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F891C8-C926-2B92-9789-A26C4EC9F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233" y="2960698"/>
            <a:ext cx="4309533" cy="31085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@Component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selector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"app-root"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template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`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&lt;div&gt;{{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counter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() }}&lt;/div&gt;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&lt;button (click)="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inc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()"&gt;Inc&lt;/button&gt;`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styles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[],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AppComponent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counter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signal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inc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counter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(v =&gt; v +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951D28-8EC9-EDBD-C1F9-61F7A47A563F}"/>
              </a:ext>
            </a:extLst>
          </p:cNvPr>
          <p:cNvSpPr/>
          <p:nvPr/>
        </p:nvSpPr>
        <p:spPr>
          <a:xfrm>
            <a:off x="8704775" y="2347004"/>
            <a:ext cx="1847088" cy="109245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Ugly 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C1E5F6-1E22-480A-B2BC-A512DD5D1E8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20901" y="2893230"/>
            <a:ext cx="2383874" cy="8531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F31C48-9566-1FB8-91B2-3D970155C8D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720396" y="2893230"/>
            <a:ext cx="1984379" cy="25754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8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2730-F85D-4F42-D481-9C6F8B2C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2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084C-5233-EC37-8F57-A81D8E73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is not the only available option for running zoneless</a:t>
            </a:r>
          </a:p>
          <a:p>
            <a:r>
              <a:rPr lang="en-US" dirty="0"/>
              <a:t>A middleware can trigger change detection </a:t>
            </a:r>
          </a:p>
          <a:p>
            <a:pPr lvl="1"/>
            <a:r>
              <a:rPr lang="en-US" dirty="0"/>
              <a:t>Redux?</a:t>
            </a:r>
          </a:p>
          <a:p>
            <a:pPr lvl="1"/>
            <a:r>
              <a:rPr lang="en-US" dirty="0"/>
              <a:t>It even knows which components need to be checked</a:t>
            </a:r>
          </a:p>
          <a:p>
            <a:r>
              <a:rPr lang="en-US" dirty="0"/>
              <a:t>Implementing reusable component become harder</a:t>
            </a:r>
          </a:p>
          <a:p>
            <a:pPr lvl="1"/>
            <a:r>
              <a:rPr lang="en-US" dirty="0"/>
              <a:t>Need to manually trigger change detection</a:t>
            </a:r>
          </a:p>
          <a:p>
            <a:pPr lvl="1"/>
            <a:r>
              <a:rPr lang="en-US" dirty="0"/>
              <a:t>Or move to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9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D589-6598-0CF6-3E59-88E9DCC8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Reactive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D5AA-00D7-CD10-E998-818CFAE8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an input changes, recalculates an internal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D8E012-23B7-95DE-1C04-5A83833B4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76" y="2731531"/>
            <a:ext cx="4773168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({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 This is an internal state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protected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SimpleChanges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user, counter is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16CD-8C75-8EBF-514B-D0C9A322B312}"/>
              </a:ext>
            </a:extLst>
          </p:cNvPr>
          <p:cNvSpPr/>
          <p:nvPr/>
        </p:nvSpPr>
        <p:spPr>
          <a:xfrm>
            <a:off x="757428" y="3212119"/>
            <a:ext cx="1472184" cy="13255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Updating internal 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BF3C-6031-07C4-F8B6-FD7B05CB993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229612" y="3874900"/>
            <a:ext cx="1106424" cy="9282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3C0FCA40-CBF2-5675-7852-473F74A7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520" y="2731531"/>
            <a:ext cx="2850131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Value: {{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Message: {{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2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A051-246B-CE73-F4EA-25F4FAE0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Dealing with complex input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C9FE74-779A-2B66-1987-397BFF99B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512" y="2231579"/>
            <a:ext cx="5522976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Counter2Component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OnChanges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@Input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({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options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CounterOptions;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 This is an internal state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protected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ngOnChanges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changes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SimpleChanges):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user, counter is "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options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interface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CounterOptions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3A824E-D343-BC0A-9623-C7887F2DBA09}"/>
              </a:ext>
            </a:extLst>
          </p:cNvPr>
          <p:cNvSpPr/>
          <p:nvPr/>
        </p:nvSpPr>
        <p:spPr>
          <a:xfrm>
            <a:off x="676656" y="2642616"/>
            <a:ext cx="1941576" cy="13255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However, </a:t>
            </a:r>
            <a:r>
              <a:rPr lang="en-US" sz="1400" dirty="0" err="1"/>
              <a:t>ngOnChanges</a:t>
            </a:r>
            <a:r>
              <a:rPr lang="en-US" sz="1400" dirty="0"/>
              <a:t> is not triggered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E711F9-A9E5-30A4-D43A-693C937B4DE5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618232" y="3305397"/>
            <a:ext cx="929640" cy="1028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B07D7E90-03BC-EDCF-ADD4-7B77286A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768" y="3077037"/>
            <a:ext cx="1856232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++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options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EE208F-9811-C7F0-88D3-0B1FFCD159AE}"/>
              </a:ext>
            </a:extLst>
          </p:cNvPr>
          <p:cNvSpPr/>
          <p:nvPr/>
        </p:nvSpPr>
        <p:spPr>
          <a:xfrm>
            <a:off x="9726930" y="1611418"/>
            <a:ext cx="1391412" cy="84963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parent changes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CD1FA2-2918-0FA4-A85D-48292360F74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422636" y="2461049"/>
            <a:ext cx="440436" cy="77592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9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4EE4-14E9-4C64-2CD4-0EF44073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Reactive internal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BB35-4C12-8D17-D1F8-B4E3932E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solutions</a:t>
            </a:r>
          </a:p>
          <a:p>
            <a:pPr lvl="1"/>
            <a:r>
              <a:rPr lang="en-US" dirty="0"/>
              <a:t>Immutability</a:t>
            </a:r>
          </a:p>
          <a:p>
            <a:pPr lvl="1"/>
            <a:r>
              <a:rPr lang="en-US" dirty="0"/>
              <a:t>Notify change using Component’s API</a:t>
            </a:r>
          </a:p>
          <a:p>
            <a:pPr lvl="1"/>
            <a:r>
              <a:rPr lang="en-US" dirty="0"/>
              <a:t>Force strict update using Model’s API</a:t>
            </a:r>
          </a:p>
          <a:p>
            <a:endParaRPr lang="en-US" dirty="0"/>
          </a:p>
          <a:p>
            <a:r>
              <a:rPr lang="en-US" dirty="0"/>
              <a:t>New solution: Move to signal based @Input</a:t>
            </a:r>
          </a:p>
        </p:txBody>
      </p:sp>
    </p:spTree>
    <p:extLst>
      <p:ext uri="{BB962C8B-B14F-4D97-AF65-F5344CB8AC3E}">
        <p14:creationId xmlns:p14="http://schemas.microsoft.com/office/powerpoint/2010/main" val="2345926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29C4-148F-4A88-8634-6AF71DC7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based @Input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DECC-51DE-F891-C1E4-372A6285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function, not a decorator</a:t>
            </a:r>
          </a:p>
          <a:p>
            <a:r>
              <a:rPr lang="en-US" dirty="0"/>
              <a:t>Use computed function to produce reactivity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BA9113-0317-A217-8457-CCF91BBC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820" y="3314917"/>
            <a:ext cx="5166360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value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computed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 =&gt;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user, counter is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65CA18-6661-7866-8905-95B630BB0367}"/>
              </a:ext>
            </a:extLst>
          </p:cNvPr>
          <p:cNvSpPr/>
          <p:nvPr/>
        </p:nvSpPr>
        <p:spPr>
          <a:xfrm>
            <a:off x="8922258" y="1784202"/>
            <a:ext cx="1703070" cy="109615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When value changes, message is recalculated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A95204-CDDA-39B6-7A97-BB63DA9ABF1A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8522208" y="2880360"/>
            <a:ext cx="1251585" cy="10961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39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991E8-C0CB-6714-3E34-A191A22AA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4E9103-F9C6-B597-BBD1-8FA67E30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" y="2541807"/>
            <a:ext cx="4059936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value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computed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user, counter is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9FC4C-F1E9-FE97-0783-8E794D16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ACC1EA-E8C6-ACE3-DD13-6F382B6049A7}"/>
              </a:ext>
            </a:extLst>
          </p:cNvPr>
          <p:cNvSpPr/>
          <p:nvPr/>
        </p:nvSpPr>
        <p:spPr>
          <a:xfrm>
            <a:off x="6666740" y="1376629"/>
            <a:ext cx="2029204" cy="1165177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 valid !</a:t>
            </a:r>
          </a:p>
          <a:p>
            <a:pPr algn="ctr"/>
            <a:r>
              <a:rPr lang="en-US" sz="1200" dirty="0"/>
              <a:t>Parent component must specify a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030620-C58F-48C3-803E-59F66130749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645152" y="1959218"/>
            <a:ext cx="2021588" cy="9760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D94890-F051-3642-7C5C-B9BB5EFC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87" y="4216108"/>
            <a:ext cx="5106113" cy="20957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3655D7-EC7B-20A8-237E-62ABA07D08D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7681342" y="2541806"/>
            <a:ext cx="688468" cy="6832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">
            <a:extLst>
              <a:ext uri="{FF2B5EF4-FFF2-40B4-BE49-F238E27FC236}">
                <a16:creationId xmlns:a16="http://schemas.microsoft.com/office/drawing/2014/main" id="{15CC2830-7E93-F8D4-3F11-21518E15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443" y="3071180"/>
            <a:ext cx="2401656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&lt;app-counter&gt;&lt;/app-counter&gt;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9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9E8F3-82DB-C7B1-D8A1-8BD1AAF5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7310-DDD1-ABD7-A460-7407DFA3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9EF3-0850-7AFC-D22E-A1770949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to complex input suffers from the same issue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3EDC2-258B-8205-36E8-150B5C5B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84" y="2540725"/>
            <a:ext cx="4965192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options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input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CounterOptions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computed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user, counter is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options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interface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CounterOptions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9E47C0-A648-69C5-2EC3-CE91BAF1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296" y="3521333"/>
            <a:ext cx="2855976" cy="21236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options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signal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CounterOptions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options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(opt =&gt; ({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opt.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416FA74-6139-BEB6-7CDC-309958C29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296" y="2540725"/>
            <a:ext cx="3486912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&lt;h1&gt;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&lt;app-counter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[options]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DB8AB"/>
                </a:solidFill>
                <a:effectLst/>
                <a:latin typeface="JetBrains Mono"/>
              </a:rPr>
              <a:t>options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&gt;&lt;/app-counter&gt;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58319-BA51-3000-0FEA-5BE45CD9CBF5}"/>
              </a:ext>
            </a:extLst>
          </p:cNvPr>
          <p:cNvSpPr txBox="1"/>
          <p:nvPr/>
        </p:nvSpPr>
        <p:spPr>
          <a:xfrm>
            <a:off x="1167384" y="4787494"/>
            <a:ext cx="1660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counter.component.ts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4052B-08EF-3611-4B1E-7A0B0C9A52CF}"/>
              </a:ext>
            </a:extLst>
          </p:cNvPr>
          <p:cNvSpPr txBox="1"/>
          <p:nvPr/>
        </p:nvSpPr>
        <p:spPr>
          <a:xfrm>
            <a:off x="7321296" y="5737324"/>
            <a:ext cx="1532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home.component.ts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197810-6859-B8B7-66D1-01228F648B8C}"/>
              </a:ext>
            </a:extLst>
          </p:cNvPr>
          <p:cNvSpPr/>
          <p:nvPr/>
        </p:nvSpPr>
        <p:spPr>
          <a:xfrm>
            <a:off x="3883914" y="5189245"/>
            <a:ext cx="1703070" cy="109615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Must work carefully when updating nested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C6119-378F-5E14-C53E-76B4DFE009FE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586984" y="5064493"/>
            <a:ext cx="2039112" cy="6728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47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6C9D-E088-8F17-622F-18B51630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elephant in the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E5A3-589C-5920-B89C-44942578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we move to React?</a:t>
            </a:r>
            <a:endParaRPr lang="he-IL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>
                <a:hlinkClick r:id="rId2"/>
              </a:rPr>
              <a:t>https://krausest.github.io/js-framework-benchmark/current.html</a:t>
            </a:r>
            <a:endParaRPr lang="en-US" dirty="0"/>
          </a:p>
          <a:p>
            <a:r>
              <a:rPr lang="en-US" dirty="0"/>
              <a:t>Productivity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Learning curve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>
                <a:hlinkClick r:id="rId3"/>
              </a:rPr>
              <a:t>https://npmtrends.com/@angular/core-vs-react-vs-vue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56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5566-A47C-53B2-0F04-8692607D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Signal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3A2E-B8EC-3105-4F0B-A80E1F6B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output </a:t>
            </a:r>
          </a:p>
          <a:p>
            <a:r>
              <a:rPr lang="en-US" dirty="0"/>
              <a:t>Two data binding </a:t>
            </a:r>
            <a:r>
              <a:rPr lang="en-US" dirty="0">
                <a:sym typeface="Wingdings" panose="05000000000000000000" pitchFamily="2" charset="2"/>
              </a:rPr>
              <a:t> model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319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53E1-BE13-73B2-0580-D7B0F147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Conditional catch all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33B5-95AF-5752-36A5-331CA8FF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any unexpected URL we would like to redirect: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what about authentication?</a:t>
            </a:r>
          </a:p>
          <a:p>
            <a:pPr lvl="1"/>
            <a:r>
              <a:rPr lang="en-US" dirty="0"/>
              <a:t>If user is not logged-in, the catch all should redirect to login page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EEF9CD-3606-56B4-F46A-A9C11DF6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008" y="2327917"/>
            <a:ext cx="2761488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routes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Routes =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"login"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"**"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redirectTo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"/home"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ACC079-36D8-9CB5-91ED-CB8C0AB8C349}"/>
              </a:ext>
            </a:extLst>
          </p:cNvPr>
          <p:cNvSpPr/>
          <p:nvPr/>
        </p:nvSpPr>
        <p:spPr>
          <a:xfrm>
            <a:off x="4864608" y="2930652"/>
            <a:ext cx="1267968" cy="11475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** means catch all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542D62-63F3-3624-885A-C54FDF4F4A5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414016" y="3504438"/>
            <a:ext cx="2450592" cy="8206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9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6759F-9429-FCD0-4EDF-6E41C375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41428852-5E13-6F42-BD00-34BC34E8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564" y="1690688"/>
            <a:ext cx="4690872" cy="433965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const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routes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Routes =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"login"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"**"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redirectTo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() =&gt;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AuthService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isLoggedIn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"/login"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EC50B-8641-1E74-F050-A17DD759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Route redirects as functions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D571E8-CA3A-E714-767C-3708A052254B}"/>
              </a:ext>
            </a:extLst>
          </p:cNvPr>
          <p:cNvSpPr/>
          <p:nvPr/>
        </p:nvSpPr>
        <p:spPr>
          <a:xfrm>
            <a:off x="8119872" y="2855214"/>
            <a:ext cx="1472184" cy="13255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redirectTo</a:t>
            </a:r>
            <a:r>
              <a:rPr lang="en-US" sz="1400" dirty="0"/>
              <a:t> can be a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39956-64B3-CD3E-68CA-2705CF536A1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647688" y="3517995"/>
            <a:ext cx="1472184" cy="5876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34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EF84-8BDB-CA6F-1827-666B324E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2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C6EF-5ED7-E55B-25C2-2AFD9728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put logic into router</a:t>
            </a:r>
          </a:p>
          <a:p>
            <a:r>
              <a:rPr lang="en-US" dirty="0"/>
              <a:t>Keep it just as a mapping between URLs and components</a:t>
            </a:r>
          </a:p>
          <a:p>
            <a:r>
              <a:rPr lang="en-US" dirty="0"/>
              <a:t>Logic should move to </a:t>
            </a:r>
            <a:r>
              <a:rPr lang="en-US" dirty="0" err="1"/>
              <a:t>AppService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0BCC1E-2BAF-6287-C6F4-A28A1310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29" y="3799524"/>
            <a:ext cx="313935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pathMatch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"full"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canActivate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fromHome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}],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72EFC9-F68F-D54C-BD46-4661BE7B5320}"/>
              </a:ext>
            </a:extLst>
          </p:cNvPr>
          <p:cNvSpPr/>
          <p:nvPr/>
        </p:nvSpPr>
        <p:spPr>
          <a:xfrm>
            <a:off x="5358754" y="3691802"/>
            <a:ext cx="1662684" cy="13255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Let </a:t>
            </a:r>
            <a:r>
              <a:rPr lang="en-US" sz="1400" dirty="0" err="1"/>
              <a:t>AppService</a:t>
            </a:r>
            <a:r>
              <a:rPr lang="en-US" sz="1400" dirty="0"/>
              <a:t> decide what to do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8810EE-4115-AC3C-7169-BB00D0721C9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05721" y="4354583"/>
            <a:ext cx="953033" cy="6627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3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4A37-B2E3-B220-3390-E454568D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6458-6059-3F5B-1AEB-EE87DCC7D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Rarely used components/services can be loaded only when needed</a:t>
            </a:r>
          </a:p>
          <a:p>
            <a:pPr lvl="1"/>
            <a:r>
              <a:rPr lang="en-US" dirty="0"/>
              <a:t>Improve bundle size</a:t>
            </a:r>
          </a:p>
          <a:p>
            <a:pPr lvl="1"/>
            <a:r>
              <a:rPr lang="en-US" dirty="0"/>
              <a:t>Improve load time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D1BE37-6F23-7E74-28DB-9BE8BF92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114" y="3823520"/>
            <a:ext cx="8081772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const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routes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Routes = [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"advanced"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loadComponent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()=&gt;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'./advanced/advanced.component'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then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 =&gt; m.AdvancedComponent),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"**"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component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HomeComponent,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D338EA-6F1A-3801-195A-1A271FD5F21D}"/>
              </a:ext>
            </a:extLst>
          </p:cNvPr>
          <p:cNvSpPr/>
          <p:nvPr/>
        </p:nvSpPr>
        <p:spPr>
          <a:xfrm>
            <a:off x="7507224" y="2486401"/>
            <a:ext cx="1929384" cy="109615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Angular creates a dedicated CHUNK file for this component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A628B-B6BC-0D0C-C5B5-7E374DAD6278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6501384" y="3582559"/>
            <a:ext cx="1970532" cy="89800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03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FA52-FC62-035F-68A3-C31C73D8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with no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DF7F-DC9E-8051-BD12-8AA311C6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we would like to load the new feature into existing 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AFC5EA-9A44-2B44-4F34-3BBDDF30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820" y="2844224"/>
            <a:ext cx="4928616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(click)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loadAdvancedView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Load 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&lt;ng-template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#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&gt;&lt;/ng-template&gt;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0108E56-9AD9-5E09-330D-7A2FE44A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744" y="4361081"/>
            <a:ext cx="806805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@ViewChild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'placeholder'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{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ViewContainerRef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ViewContainerRef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loadAdvancedView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AdvancedComponent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await 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'../advanced/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advanced.component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AdvancedComponent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createComponent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AdvancedComponent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64355E-A9F9-F7DF-EDDF-79DE872A25AE}"/>
              </a:ext>
            </a:extLst>
          </p:cNvPr>
          <p:cNvSpPr/>
          <p:nvPr/>
        </p:nvSpPr>
        <p:spPr>
          <a:xfrm>
            <a:off x="7331202" y="2586998"/>
            <a:ext cx="1776222" cy="116955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Lazy load the component (HTTP) and inject it into the current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9AAC49-D409-2FBF-5670-A1F9F0A5EA6F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7031736" y="3756549"/>
            <a:ext cx="1187577" cy="14372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D0BD103-082D-2178-2F93-856437107D5D}"/>
              </a:ext>
            </a:extLst>
          </p:cNvPr>
          <p:cNvSpPr/>
          <p:nvPr/>
        </p:nvSpPr>
        <p:spPr>
          <a:xfrm>
            <a:off x="479298" y="5007412"/>
            <a:ext cx="1776222" cy="116955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component will be injected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9DA540-ADD1-B2D5-FBA9-B86FA56CA55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367409" y="4013775"/>
            <a:ext cx="1128903" cy="9936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06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C5B4-5084-90C6-7471-1BA80089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Deferrable View - @defer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5FA5B8-4DF9-B711-8C46-38D8CF6C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90452"/>
            <a:ext cx="5541264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(click)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toggleAdvancedView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Load Advanced 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@defer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lang="en-US" altLang="en-US" sz="1400" dirty="0" err="1">
                <a:solidFill>
                  <a:srgbClr val="C77DBB"/>
                </a:solidFill>
                <a:latin typeface="JetBrains Mono"/>
              </a:rPr>
              <a:t>show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&lt;app-advanced&gt;&lt;/app-advanced&gt;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F37AE9-E4BC-E5A4-D314-3473B2DA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808" y="4091822"/>
            <a:ext cx="5650992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altLang="en-US" sz="1400" dirty="0" err="1">
                <a:solidFill>
                  <a:srgbClr val="C77DBB"/>
                </a:solidFill>
                <a:latin typeface="JetBrains Mono"/>
              </a:rPr>
              <a:t>show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toggleAdvancedView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US" altLang="en-US" sz="1400" dirty="0" err="1">
                <a:solidFill>
                  <a:srgbClr val="C77DBB"/>
                </a:solidFill>
                <a:latin typeface="JetBrains Mono"/>
              </a:rPr>
              <a:t>show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!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US" altLang="en-US" sz="1400" dirty="0" err="1">
                <a:solidFill>
                  <a:srgbClr val="C77DBB"/>
                </a:solidFill>
                <a:latin typeface="JetBrains Mono"/>
              </a:rPr>
              <a:t>show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374AEB-17BA-4CA4-E02F-AA84C9EE51E7}"/>
              </a:ext>
            </a:extLst>
          </p:cNvPr>
          <p:cNvSpPr/>
          <p:nvPr/>
        </p:nvSpPr>
        <p:spPr>
          <a:xfrm>
            <a:off x="7788402" y="1797735"/>
            <a:ext cx="2507742" cy="163126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Angular lazy loads the CHUNK file, and create the component only when </a:t>
            </a:r>
            <a:r>
              <a:rPr lang="en-US" sz="1200" dirty="0" err="1"/>
              <a:t>showAdvanced</a:t>
            </a:r>
            <a:r>
              <a:rPr lang="en-US" sz="1200" dirty="0"/>
              <a:t> becomes true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6D21A5-54E0-546A-4480-98225344E87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522976" y="2613368"/>
            <a:ext cx="2265426" cy="51388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98DCEB3-208C-0602-4469-2BAA0FE67BA7}"/>
              </a:ext>
            </a:extLst>
          </p:cNvPr>
          <p:cNvSpPr/>
          <p:nvPr/>
        </p:nvSpPr>
        <p:spPr>
          <a:xfrm>
            <a:off x="1451610" y="4556175"/>
            <a:ext cx="2260854" cy="15245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Interestingly, when </a:t>
            </a:r>
            <a:r>
              <a:rPr lang="en-US" sz="1200" dirty="0" err="1"/>
              <a:t>showAdvanced</a:t>
            </a:r>
            <a:r>
              <a:rPr lang="en-US" sz="1200" dirty="0"/>
              <a:t> reverts back to false, the component is NOT removed </a:t>
            </a:r>
          </a:p>
        </p:txBody>
      </p:sp>
    </p:spTree>
    <p:extLst>
      <p:ext uri="{BB962C8B-B14F-4D97-AF65-F5344CB8AC3E}">
        <p14:creationId xmlns:p14="http://schemas.microsoft.com/office/powerpoint/2010/main" val="660016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D9BE-7441-FEB1-CC51-84855B9E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@defer – More options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68F833-07F2-9144-74B5-C43607B4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656" y="2591646"/>
            <a:ext cx="3218688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@defer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prefetch on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timer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&lt;app-advanced&gt;&lt;/app-advanced&gt;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@placeholder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minimum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Not Loaded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@loading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minimum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Loading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@error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Error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703FCE-1121-9521-2D1D-CB4DB352D1DB}"/>
              </a:ext>
            </a:extLst>
          </p:cNvPr>
          <p:cNvSpPr/>
          <p:nvPr/>
        </p:nvSpPr>
        <p:spPr>
          <a:xfrm>
            <a:off x="8958834" y="1690688"/>
            <a:ext cx="1648206" cy="121978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After 2.5 seconds Angular will fetch the component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6786C-9D11-F6F2-D270-160F01759E5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199376" y="2300581"/>
            <a:ext cx="1759458" cy="4517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91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0EEA-ED44-2E0F-A8D0-0AA04733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projection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8800C-4D10-8CE4-6AD1-1758C9C90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816" y="2695590"/>
            <a:ext cx="2679192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="header"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&lt;ng-content&gt;&lt;/ng-content&gt;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48EDC0-3574-9CAD-7835-CB16301C2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154" y="2695590"/>
            <a:ext cx="1776222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&lt;app-card&gt;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Projected content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&lt;/app-card&gt;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9258D-AC97-8A5C-5497-904356E1E983}"/>
              </a:ext>
            </a:extLst>
          </p:cNvPr>
          <p:cNvSpPr txBox="1"/>
          <p:nvPr/>
        </p:nvSpPr>
        <p:spPr>
          <a:xfrm>
            <a:off x="3480816" y="2392967"/>
            <a:ext cx="1886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card.component.html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0C06C-48C1-CE69-7A0D-871C543E0C72}"/>
              </a:ext>
            </a:extLst>
          </p:cNvPr>
          <p:cNvSpPr txBox="1"/>
          <p:nvPr/>
        </p:nvSpPr>
        <p:spPr>
          <a:xfrm>
            <a:off x="7093154" y="2418591"/>
            <a:ext cx="1592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app.component.html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685BA1-1261-A3BB-0D2A-C370E2AB0E24}"/>
              </a:ext>
            </a:extLst>
          </p:cNvPr>
          <p:cNvSpPr/>
          <p:nvPr/>
        </p:nvSpPr>
        <p:spPr>
          <a:xfrm>
            <a:off x="5341401" y="4168712"/>
            <a:ext cx="1776222" cy="1169551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is projected into component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18072-7106-0533-B5AE-600B4631BBC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965192" y="3459878"/>
            <a:ext cx="1264320" cy="7088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35AF6F-714B-3769-5EC0-7E7749CADE6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29512" y="3168849"/>
            <a:ext cx="1689192" cy="9998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66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2BE-3C4D-DD78-CDCD-59458219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Default 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410908-14C0-58F3-22E4-F4111E0D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896" y="1993273"/>
            <a:ext cx="2880360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#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wrapper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&lt;ng-content&gt;&lt;/ng-content&gt;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*ngIf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hasContent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Default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F42598-B17D-1527-5B67-1923730A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24" y="1993273"/>
            <a:ext cx="5687568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CardComponent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@ViewChild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'wrapper'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wrapper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!: ElementRef&lt;HTMLElement&gt;;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hasContent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ngAfterViewInit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Promise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resolve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then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 =&gt;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hasContent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wrapper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nativeElement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childNodes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75B7FD-42F5-2F88-62FC-123FB02D2A85}"/>
              </a:ext>
            </a:extLst>
          </p:cNvPr>
          <p:cNvSpPr/>
          <p:nvPr/>
        </p:nvSpPr>
        <p:spPr>
          <a:xfrm>
            <a:off x="448056" y="4273535"/>
            <a:ext cx="1207008" cy="86539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Tricky 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8C509-D09B-1A80-2DF8-36218718679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51560" y="3291840"/>
            <a:ext cx="1380744" cy="98169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F5F000-27AB-8B1E-6FB7-B836F6E5A29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51560" y="3685032"/>
            <a:ext cx="4882896" cy="5885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FCDA212-DCEB-DE97-433F-121969C79142}"/>
              </a:ext>
            </a:extLst>
          </p:cNvPr>
          <p:cNvSpPr/>
          <p:nvPr/>
        </p:nvSpPr>
        <p:spPr>
          <a:xfrm>
            <a:off x="8398002" y="382131"/>
            <a:ext cx="2955798" cy="14598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Ugly!</a:t>
            </a:r>
          </a:p>
          <a:p>
            <a:pPr algn="ctr"/>
            <a:r>
              <a:rPr lang="en-US" sz="1200" dirty="0"/>
              <a:t>Without the </a:t>
            </a:r>
            <a:r>
              <a:rPr lang="en-US" sz="1200" dirty="0" err="1"/>
              <a:t>Promise.resolve</a:t>
            </a:r>
            <a:r>
              <a:rPr lang="en-US" sz="1200" dirty="0"/>
              <a:t>,  </a:t>
            </a:r>
            <a:r>
              <a:rPr lang="en-US" sz="1200" dirty="0" err="1"/>
              <a:t>ExpressionChangedAfterItHasBeenChecked</a:t>
            </a:r>
            <a:r>
              <a:rPr lang="en-US" sz="1200" dirty="0"/>
              <a:t> error is raised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35882-6958-5E15-ECF8-BBDC5E56609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039671" y="1841980"/>
            <a:ext cx="1836230" cy="1587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7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D803-A321-7DD6-B8BA-1DF1AAA1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Angular’s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Renaissance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B867-9D2D-CC9E-8DC2-B6ABED6E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Signals based reactivity</a:t>
            </a:r>
          </a:p>
          <a:p>
            <a:r>
              <a:rPr lang="en-US" dirty="0"/>
              <a:t>SSR &amp; Hydration</a:t>
            </a:r>
          </a:p>
          <a:p>
            <a:r>
              <a:rPr lang="en-US" dirty="0"/>
              <a:t>Standalone components</a:t>
            </a:r>
          </a:p>
          <a:p>
            <a:r>
              <a:rPr lang="en-US" dirty="0"/>
              <a:t>Image Optimization</a:t>
            </a:r>
          </a:p>
          <a:p>
            <a:r>
              <a:rPr lang="en-US" dirty="0"/>
              <a:t>Tree Shakable</a:t>
            </a:r>
          </a:p>
          <a:p>
            <a:r>
              <a:rPr lang="en-US" dirty="0"/>
              <a:t>Functional route guards</a:t>
            </a:r>
          </a:p>
          <a:p>
            <a:r>
              <a:rPr lang="en-US" dirty="0"/>
              <a:t>Faster builds</a:t>
            </a:r>
          </a:p>
          <a:p>
            <a:r>
              <a:rPr lang="en-US" dirty="0"/>
              <a:t>Required input</a:t>
            </a:r>
          </a:p>
          <a:p>
            <a:r>
              <a:rPr lang="en-US" dirty="0"/>
              <a:t>New control flow</a:t>
            </a:r>
          </a:p>
          <a:p>
            <a:r>
              <a:rPr lang="en-US" dirty="0"/>
              <a:t>Deferrable views</a:t>
            </a:r>
          </a:p>
          <a:p>
            <a:r>
              <a:rPr lang="en-US" dirty="0">
                <a:solidFill>
                  <a:srgbClr val="FF0000"/>
                </a:solidFill>
              </a:rPr>
              <a:t>Zoneless change detection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45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7606-899E-87FD-B372-E6D7ED35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it should be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CE01E-5C20-9D46-6D33-04DD4B5A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468" y="1987415"/>
            <a:ext cx="3657600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="header"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&lt;ng-content&gt;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Default Content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&lt;/ng-content&gt;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89A33D-3238-57AA-1C1D-7E5DE595160E}"/>
              </a:ext>
            </a:extLst>
          </p:cNvPr>
          <p:cNvSpPr/>
          <p:nvPr/>
        </p:nvSpPr>
        <p:spPr>
          <a:xfrm>
            <a:off x="1088136" y="3706606"/>
            <a:ext cx="2871216" cy="132556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Will be displayed only if parent did not specify a content.</a:t>
            </a:r>
          </a:p>
          <a:p>
            <a:pPr algn="ctr"/>
            <a:r>
              <a:rPr lang="en-US" sz="1200" dirty="0"/>
              <a:t>Was not allowed in previous Angular versions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7C9A5F-55A4-DCB4-CE0B-FB031F82551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523744" y="2694909"/>
            <a:ext cx="393192" cy="10116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2">
            <a:extLst>
              <a:ext uri="{FF2B5EF4-FFF2-40B4-BE49-F238E27FC236}">
                <a16:creationId xmlns:a16="http://schemas.microsoft.com/office/drawing/2014/main" id="{1F18F687-8189-BD48-5B19-8C2B55CBD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981557"/>
            <a:ext cx="2971800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&lt;app-card&gt;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&lt;div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*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ngIf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&lt;/app-card&gt;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71011B-5300-C78B-D0D6-83647200A08D}"/>
              </a:ext>
            </a:extLst>
          </p:cNvPr>
          <p:cNvSpPr/>
          <p:nvPr/>
        </p:nvSpPr>
        <p:spPr>
          <a:xfrm>
            <a:off x="7444931" y="3125331"/>
            <a:ext cx="2465070" cy="14598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Hmmm … Will the default content be displayed?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D6CA3A-324E-C2DE-C5CD-488F52AD367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677466" y="2459736"/>
            <a:ext cx="247078" cy="665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92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7C8B-6A68-8A3D-78D6-4D9B8D9A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Control State Change Events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CE807F-D97B-47C5-FFAA-9EE730FE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292" y="2029617"/>
            <a:ext cx="4105656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myForm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Validators.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Validators.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57AAF7"/>
                </a:solidFill>
                <a:effectLst/>
                <a:latin typeface="JetBrains Mono"/>
              </a:rPr>
              <a:t>required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street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FormControl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constructor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myForm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events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subscribe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5F2837-3E8E-2BCA-A5EB-FF3A84B827CF}"/>
              </a:ext>
            </a:extLst>
          </p:cNvPr>
          <p:cNvSpPr/>
          <p:nvPr/>
        </p:nvSpPr>
        <p:spPr>
          <a:xfrm>
            <a:off x="2350008" y="3706607"/>
            <a:ext cx="3127248" cy="107570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can register to all controls value/status/pristine/touched events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E6D629-3FEE-5B68-CCF8-AFB674F0AAC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477256" y="4244460"/>
            <a:ext cx="950976" cy="30925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804F16E-B26B-3A66-35E4-D1484947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02" y="1775225"/>
            <a:ext cx="4505954" cy="10574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311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DC46-F555-8F20-47CD-EEB212A7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72C2-30B6-95D5-002A-B3D5F63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@if</a:t>
            </a:r>
          </a:p>
          <a:p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ngFor</a:t>
            </a:r>
            <a:r>
              <a:rPr lang="en-US" dirty="0">
                <a:sym typeface="Wingdings" panose="05000000000000000000" pitchFamily="2" charset="2"/>
              </a:rPr>
              <a:t>  @for</a:t>
            </a:r>
          </a:p>
          <a:p>
            <a:r>
              <a:rPr lang="en-US" dirty="0">
                <a:sym typeface="Wingdings" panose="05000000000000000000" pitchFamily="2" charset="2"/>
              </a:rPr>
              <a:t>*</a:t>
            </a:r>
            <a:r>
              <a:rPr lang="en-US" dirty="0" err="1">
                <a:sym typeface="Wingdings" panose="05000000000000000000" pitchFamily="2" charset="2"/>
              </a:rPr>
              <a:t>ngSwitch</a:t>
            </a:r>
            <a:r>
              <a:rPr lang="en-US" dirty="0">
                <a:sym typeface="Wingdings" panose="05000000000000000000" pitchFamily="2" charset="2"/>
              </a:rPr>
              <a:t>  @switch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All are not directives, but rather built-in syntax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Just like the pipe syntax |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CCCA-17C6-5090-EAD0-905E210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@if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052CEB-D773-9D96-B7C9-764AAC86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52" y="1751517"/>
            <a:ext cx="2596896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&lt;h1&gt;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showMore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&lt;span&gt;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Conditional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2C9EEC-5953-5C36-1363-2C4C1740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0" y="1159604"/>
            <a:ext cx="7772400" cy="50783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HomeComponent_Conditional_2_Template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"Conditional"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showMore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HomeComponent_Factory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ngFactoryType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ngFactoryType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 || 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cmp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defineComponent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({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HomeComponent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[[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"app-home"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]],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template(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HomeComponent_Conditional_2_Template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advance(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conditional(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showMore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});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17DBE8-89BA-692C-562B-34442F3956AF}"/>
              </a:ext>
            </a:extLst>
          </p:cNvPr>
          <p:cNvSpPr/>
          <p:nvPr/>
        </p:nvSpPr>
        <p:spPr>
          <a:xfrm>
            <a:off x="987552" y="4336072"/>
            <a:ext cx="1734963" cy="103407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@if transformation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B4F641-5585-229C-057D-0934CBD2286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2722515" y="4853107"/>
            <a:ext cx="1645299" cy="5170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117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0EDC-B686-161C-63BD-2A125B47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@else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8AF1AE-737F-46D9-7751-65F446E24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504" y="1659598"/>
            <a:ext cx="2453640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showBasic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&lt;span&gt;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Basic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@else if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&lt;span&gt;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Advanced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@else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&lt;span&gt;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&lt;/span&gt;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2C0CA4-A01B-00D1-CDFD-33B71E52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0" y="3275784"/>
            <a:ext cx="5248656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/>
              </a:rPr>
              <a:t>HomeComponent_Template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"h1"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template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HomeComponent_Conditional_2_Template,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HomeComponent_Conditional_3_Template,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HomeComponent_Conditional_4_Template,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advance(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conditional(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showBasic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showAdvanced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?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0E2847-251A-B8D6-5584-B1AC8A65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0" y="1659598"/>
            <a:ext cx="473049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HomeComponent_Conditional_2_Template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"span"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text(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"Basic"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32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7D04-D5D4-1699-8CA8-A2E97F39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C63E7-8E60-0427-9744-046EC780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88" y="1397796"/>
            <a:ext cx="4562856" cy="24622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(click)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refresh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Refresh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counters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track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&lt;li&gt;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    &lt;app-counter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[counter]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&gt;&lt;/app-counter&gt;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&lt;/li&gt;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lang="en-US" altLang="en-US" sz="14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@empty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No counters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256DF4-6A1E-46F0-181B-5E45F23AB37D}"/>
              </a:ext>
            </a:extLst>
          </p:cNvPr>
          <p:cNvSpPr/>
          <p:nvPr/>
        </p:nvSpPr>
        <p:spPr>
          <a:xfrm>
            <a:off x="6291072" y="1100566"/>
            <a:ext cx="2276856" cy="13957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”track $index “ if entity has no 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F14955-9D4F-3D40-6C1D-9F0CF1063C5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53128" y="1798439"/>
            <a:ext cx="1837944" cy="6978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BBE4C79-6EF5-772C-427E-B70E8F9AD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088" y="2908587"/>
            <a:ext cx="5294376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repeaterCreate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HomeComponent_For_9_Template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_forTrack0);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610FED-3CE9-F51A-1C83-7D99D0B9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088" y="3849117"/>
            <a:ext cx="3657600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HomeComponent_For_9_Template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element(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"app-counter"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elementEnd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(rf 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counter_r1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$implicit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advance();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property(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"counter"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counter_r1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F8E385-3680-E4C7-32DF-5CF2DC9D57C0}"/>
              </a:ext>
            </a:extLst>
          </p:cNvPr>
          <p:cNvSpPr/>
          <p:nvPr/>
        </p:nvSpPr>
        <p:spPr>
          <a:xfrm>
            <a:off x="362712" y="4021177"/>
            <a:ext cx="707136" cy="65045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Nice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DE1A60-7CB8-EB9F-DE62-326707FFABC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716280" y="3246120"/>
            <a:ext cx="527304" cy="7750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33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5CF3-B1B5-AF97-8E3F-B4A5E125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– Contextual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14BB3-2093-0E0F-599C-5E071F8B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surprising</a:t>
            </a:r>
          </a:p>
          <a:p>
            <a:pPr lvl="1"/>
            <a:r>
              <a:rPr lang="en-US" dirty="0"/>
              <a:t>$count, $index, $first, $last, $even, $odd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53CDF2-410F-732F-DC60-20433375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152" y="3429000"/>
            <a:ext cx="442569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@for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of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counters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track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$index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&lt;li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[ngClass]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first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$first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$last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    &lt;app-counter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[counter]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counter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&gt;&lt;/app-counter&gt;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&lt;/li&gt;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95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FE7B-0861-173F-5070-55FF6879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@switch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10FF8-49CF-179B-FB0D-B0EA840F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24" y="1924461"/>
            <a:ext cx="3730752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@switch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(userPermissions)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'admin'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&lt;app-admin-dashboard 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'reviewer'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&lt;app-reviewer-dashboard 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'editor'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&lt;app-editor-dashboard 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@default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&lt;app-viewer-dashboard 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802FC9-E98F-6BDB-40DF-CEDD13D2ACBA}"/>
              </a:ext>
            </a:extLst>
          </p:cNvPr>
          <p:cNvSpPr/>
          <p:nvPr/>
        </p:nvSpPr>
        <p:spPr>
          <a:xfrm>
            <a:off x="996696" y="2298430"/>
            <a:ext cx="2276856" cy="139574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 React has to say about this new syntax?</a:t>
            </a:r>
          </a:p>
        </p:txBody>
      </p:sp>
    </p:spTree>
    <p:extLst>
      <p:ext uri="{BB962C8B-B14F-4D97-AF65-F5344CB8AC3E}">
        <p14:creationId xmlns:p14="http://schemas.microsoft.com/office/powerpoint/2010/main" val="2929071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0C07-A777-04AA-65CE-3C9C915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B76C-0FA2-2D04-DDD6-58B5E9A1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migration from old to new syntax is supported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Even TS files are fixed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AD3E8-E050-824B-3FD7-93CF9B7D839F}"/>
              </a:ext>
            </a:extLst>
          </p:cNvPr>
          <p:cNvSpPr txBox="1"/>
          <p:nvPr/>
        </p:nvSpPr>
        <p:spPr>
          <a:xfrm>
            <a:off x="4423791" y="2322576"/>
            <a:ext cx="3344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ng g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@angular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core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:control-flow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7F5068-7321-56BF-6C85-7E3F836B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67" y="3427429"/>
            <a:ext cx="3410712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*ngIf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showMessage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Conditional Message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BD50F7-C3A5-B8DF-E5E0-84081426A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328" y="3264884"/>
            <a:ext cx="2423160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@if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showMessage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Conditional Message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CFD560-569E-287C-4E0F-F67D6F674524}"/>
              </a:ext>
            </a:extLst>
          </p:cNvPr>
          <p:cNvSpPr/>
          <p:nvPr/>
        </p:nvSpPr>
        <p:spPr>
          <a:xfrm>
            <a:off x="5603748" y="3447612"/>
            <a:ext cx="984504" cy="5751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1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EAAE-4DAB-8F29-E158-A84D562F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2 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7E95-C173-BD85-68F4-B94D4EC3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templating engines</a:t>
            </a:r>
          </a:p>
          <a:p>
            <a:pPr lvl="1"/>
            <a:r>
              <a:rPr lang="en-US" dirty="0"/>
              <a:t>Handlebars – 11M</a:t>
            </a:r>
          </a:p>
          <a:p>
            <a:pPr lvl="1"/>
            <a:r>
              <a:rPr lang="en-US" dirty="0"/>
              <a:t>EJS – 12M</a:t>
            </a:r>
          </a:p>
          <a:p>
            <a:pPr lvl="1"/>
            <a:r>
              <a:rPr lang="en-US" dirty="0"/>
              <a:t>Razor (ASP.NET MVC)</a:t>
            </a:r>
          </a:p>
          <a:p>
            <a:pPr lvl="1"/>
            <a:r>
              <a:rPr lang="en-US" dirty="0"/>
              <a:t>JSX</a:t>
            </a:r>
          </a:p>
          <a:p>
            <a:r>
              <a:rPr lang="en-US" dirty="0"/>
              <a:t>At the end, we just want to embed a bit of JavaScript logic into our view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4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D393-715D-7D20-C121-AF885D56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Angular’s</a:t>
            </a:r>
            <a:r>
              <a:rPr lang="en-US" dirty="0"/>
              <a:t> Big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5655-2781-70CC-F28F-09194D0A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Detection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When</a:t>
            </a:r>
            <a:r>
              <a:rPr lang="en-US" dirty="0"/>
              <a:t> to check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to check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to minimize </a:t>
            </a:r>
          </a:p>
          <a:p>
            <a:r>
              <a:rPr lang="en-US" dirty="0"/>
              <a:t>Reactivity</a:t>
            </a:r>
          </a:p>
          <a:p>
            <a:pPr lvl="1"/>
            <a:r>
              <a:rPr lang="en-US" dirty="0"/>
              <a:t>Propagate a change through components</a:t>
            </a:r>
          </a:p>
          <a:p>
            <a:pPr lvl="1"/>
            <a:r>
              <a:rPr lang="en-US" dirty="0"/>
              <a:t>Propagate a change through application state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50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AEB4-51DD-6898-0957-2144F787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Typescript compilation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2B09-F705-9940-9479-C11A1F96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compiler is written using … Typescript</a:t>
            </a:r>
          </a:p>
          <a:p>
            <a:r>
              <a:rPr lang="en-US" dirty="0"/>
              <a:t>From the perspective of the language author, this is cool</a:t>
            </a:r>
          </a:p>
          <a:p>
            <a:pPr lvl="1"/>
            <a:r>
              <a:rPr lang="en-US" dirty="0"/>
              <a:t>And even considered a common practice</a:t>
            </a:r>
          </a:p>
          <a:p>
            <a:r>
              <a:rPr lang="en-US" dirty="0"/>
              <a:t>From developer perspective this is bad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NodeJS loads dependencies slowly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NodeJS is mostly single threaded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Sharing compiler intermediates between Web Worker is hard</a:t>
            </a:r>
          </a:p>
        </p:txBody>
      </p:sp>
    </p:spTree>
    <p:extLst>
      <p:ext uri="{BB962C8B-B14F-4D97-AF65-F5344CB8AC3E}">
        <p14:creationId xmlns:p14="http://schemas.microsoft.com/office/powerpoint/2010/main" val="243001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304-61AE-696E-5BC2-18C1FC1C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Implement Native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70DB-1926-19E1-D60A-225ED93B6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was released in 2012</a:t>
            </a:r>
          </a:p>
          <a:p>
            <a:pPr lvl="1"/>
            <a:r>
              <a:rPr lang="en-US" dirty="0"/>
              <a:t>Code base is very large ~0.5M LOC</a:t>
            </a:r>
          </a:p>
          <a:p>
            <a:r>
              <a:rPr lang="en-US" dirty="0"/>
              <a:t>Looks like no one is willing to re-write the compiler</a:t>
            </a:r>
          </a:p>
          <a:p>
            <a:r>
              <a:rPr lang="en-US" dirty="0"/>
              <a:t>Web Assembly may help</a:t>
            </a:r>
          </a:p>
          <a:p>
            <a:r>
              <a:rPr lang="en-US" dirty="0"/>
              <a:t>Multi Threaded NodeJS</a:t>
            </a:r>
          </a:p>
          <a:p>
            <a:pPr lvl="1"/>
            <a:r>
              <a:rPr lang="en-US" dirty="0"/>
              <a:t>Atomics</a:t>
            </a:r>
          </a:p>
          <a:p>
            <a:pPr lvl="1"/>
            <a:r>
              <a:rPr lang="en-US" dirty="0" err="1"/>
              <a:t>SharedArrayBuffer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you think of other solution?</a:t>
            </a:r>
          </a:p>
        </p:txBody>
      </p:sp>
    </p:spTree>
    <p:extLst>
      <p:ext uri="{BB962C8B-B14F-4D97-AF65-F5344CB8AC3E}">
        <p14:creationId xmlns:p14="http://schemas.microsoft.com/office/powerpoint/2010/main" val="2853186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A35B-0BE2-3C95-44F5-BECFD3E9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40D9-508D-14FA-121E-59C02865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https://esbuild.github.io/</a:t>
            </a:r>
            <a:endParaRPr lang="en-US" dirty="0"/>
          </a:p>
          <a:p>
            <a:r>
              <a:rPr lang="en-US" dirty="0"/>
              <a:t>“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the time node has finished parsing your bundler's code,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esbuild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might have already exited and your bundler hasn't even started bundling yet”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Written in GO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 type checking, just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transpiling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Parallelism is used heavily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Everything is written from scratch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 is used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51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96F2-25EE-E926-35C0-9C995CC2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43EC-BE1E-C7C2-355F-E75B1CCA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build a real-life project</a:t>
            </a:r>
          </a:p>
          <a:p>
            <a:r>
              <a:rPr lang="en-US" dirty="0"/>
              <a:t>Delete output </a:t>
            </a:r>
            <a:r>
              <a:rPr lang="en-US" dirty="0" err="1"/>
              <a:t>dir</a:t>
            </a:r>
            <a:endParaRPr lang="en-US" dirty="0"/>
          </a:p>
          <a:p>
            <a:pPr lvl="1"/>
            <a:r>
              <a:rPr lang="en-US" dirty="0"/>
              <a:t>rm –rf </a:t>
            </a:r>
            <a:r>
              <a:rPr lang="en-US" dirty="0" err="1"/>
              <a:t>dist</a:t>
            </a:r>
            <a:endParaRPr lang="en-US" dirty="0"/>
          </a:p>
          <a:p>
            <a:r>
              <a:rPr lang="en-US" dirty="0"/>
              <a:t>Build with Typescript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–b </a:t>
            </a:r>
            <a:r>
              <a:rPr lang="en-US" dirty="0" err="1"/>
              <a:t>tsconfig.json</a:t>
            </a:r>
            <a:endParaRPr lang="en-US" dirty="0"/>
          </a:p>
          <a:p>
            <a:r>
              <a:rPr lang="en-US" dirty="0"/>
              <a:t>Build with </a:t>
            </a:r>
            <a:r>
              <a:rPr lang="en-US" dirty="0" err="1"/>
              <a:t>ESbuild</a:t>
            </a:r>
            <a:endParaRPr lang="en-US" dirty="0"/>
          </a:p>
          <a:p>
            <a:pPr lvl="1"/>
            <a:r>
              <a:rPr lang="en-US" dirty="0" err="1"/>
              <a:t>esbuild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main.ts</a:t>
            </a:r>
            <a:r>
              <a:rPr lang="en-US" dirty="0"/>
              <a:t> --</a:t>
            </a:r>
            <a:r>
              <a:rPr lang="en-US" dirty="0" err="1"/>
              <a:t>outdir</a:t>
            </a:r>
            <a:r>
              <a:rPr lang="en-US" dirty="0"/>
              <a:t>=./</a:t>
            </a:r>
            <a:r>
              <a:rPr lang="en-US" dirty="0" err="1"/>
              <a:t>dist</a:t>
            </a:r>
            <a:r>
              <a:rPr lang="en-US" dirty="0"/>
              <a:t> --platform=node --bundle </a:t>
            </a:r>
          </a:p>
          <a:p>
            <a:r>
              <a:rPr lang="en-US" dirty="0">
                <a:sym typeface="Wingdings" panose="05000000000000000000" pitchFamily="2" charset="2"/>
              </a:rPr>
              <a:t>Why so fast?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00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D1DE-B56F-B41D-5FF3-88C1741D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Development Serving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30F0-5275-302D-6C5C-F50CD875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Typescript compilation time is not enough</a:t>
            </a:r>
          </a:p>
          <a:p>
            <a:r>
              <a:rPr lang="en-US" dirty="0"/>
              <a:t>Bundling is slow</a:t>
            </a:r>
          </a:p>
          <a:p>
            <a:pPr lvl="1"/>
            <a:r>
              <a:rPr lang="en-US" dirty="0" err="1"/>
              <a:t>node_modules</a:t>
            </a:r>
            <a:r>
              <a:rPr lang="en-US" dirty="0"/>
              <a:t> is huge – 230MB for zero project</a:t>
            </a:r>
          </a:p>
          <a:p>
            <a:r>
              <a:rPr lang="en-US" dirty="0"/>
              <a:t>Full page reload is slow</a:t>
            </a:r>
          </a:p>
          <a:p>
            <a:pPr lvl="1"/>
            <a:r>
              <a:rPr lang="en-US" dirty="0"/>
              <a:t>Re-render components</a:t>
            </a:r>
          </a:p>
          <a:p>
            <a:pPr lvl="1"/>
            <a:r>
              <a:rPr lang="en-US" dirty="0"/>
              <a:t>Re-apply stylesheets</a:t>
            </a:r>
          </a:p>
          <a:p>
            <a:pPr lvl="1"/>
            <a:r>
              <a:rPr lang="en-US" dirty="0"/>
              <a:t>Re-load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493943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4EC0-A430-FDC2-512D-262D9791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0BEF-C7C2-329F-C892-CF41DB7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development server</a:t>
            </a:r>
          </a:p>
          <a:p>
            <a:r>
              <a:rPr lang="en-US" dirty="0"/>
              <a:t>Prefers not to bundle</a:t>
            </a:r>
          </a:p>
          <a:p>
            <a:pPr lvl="1"/>
            <a:r>
              <a:rPr lang="en-US" dirty="0"/>
              <a:t>Still, external dependencies are bundled using </a:t>
            </a:r>
            <a:r>
              <a:rPr lang="en-US" dirty="0" err="1"/>
              <a:t>esbuild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Bundles application modules using Rollup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Processes code on demand</a:t>
            </a:r>
          </a:p>
          <a:p>
            <a:r>
              <a:rPr lang="en-US" dirty="0"/>
              <a:t>HMR out of the box</a:t>
            </a:r>
          </a:p>
          <a:p>
            <a:r>
              <a:rPr lang="en-US" dirty="0"/>
              <a:t>Leverages browser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2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D5E-4B0B-1FF1-3910-F39F3B0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 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6590-855E-2AF5-CCC0-1F62DDA8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CLI switches to a new build system</a:t>
            </a:r>
          </a:p>
          <a:p>
            <a:pPr lvl="1"/>
            <a:r>
              <a:rPr lang="en-US" dirty="0"/>
              <a:t>Vite &amp; </a:t>
            </a:r>
            <a:r>
              <a:rPr lang="en-US" dirty="0" err="1"/>
              <a:t>esbuild</a:t>
            </a:r>
            <a:endParaRPr lang="en-US" dirty="0"/>
          </a:p>
          <a:p>
            <a:pPr lvl="1"/>
            <a:r>
              <a:rPr lang="en-US" dirty="0"/>
              <a:t>Output format is now ESM</a:t>
            </a:r>
          </a:p>
          <a:p>
            <a:pPr lvl="1"/>
            <a:r>
              <a:rPr lang="en-US" dirty="0"/>
              <a:t>Faster build time</a:t>
            </a:r>
          </a:p>
          <a:p>
            <a:r>
              <a:rPr lang="en-US" dirty="0"/>
              <a:t>Migration is easy</a:t>
            </a:r>
          </a:p>
          <a:p>
            <a:r>
              <a:rPr lang="en-US" dirty="0" err="1"/>
              <a:t>WebPack</a:t>
            </a:r>
            <a:r>
              <a:rPr lang="en-US" dirty="0"/>
              <a:t> is still supported</a:t>
            </a:r>
          </a:p>
          <a:p>
            <a:pPr lvl="1"/>
            <a:r>
              <a:rPr lang="en-US" dirty="0"/>
              <a:t>Mostly for complex projects which cannot switch to Vite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9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168D-13BD-1DD8-93B5-83E4A749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HMR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4137-77C3-401A-ABE5-6425E29D6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https://github.com/angular/angular/issues/39367</a:t>
            </a:r>
            <a:endParaRPr lang="en-US" dirty="0"/>
          </a:p>
          <a:p>
            <a:pPr lvl="1"/>
            <a:r>
              <a:rPr lang="en-US" dirty="0"/>
              <a:t>Opened at September 2016</a:t>
            </a:r>
          </a:p>
          <a:p>
            <a:pPr lvl="1"/>
            <a:r>
              <a:rPr lang="en-US" dirty="0"/>
              <a:t>Still open …</a:t>
            </a:r>
          </a:p>
          <a:p>
            <a:r>
              <a:rPr lang="en-US" dirty="0"/>
              <a:t>HMR of ~/styles.css is supported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Changing component’s styles causes full page reload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Same goes for any TS file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1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4CB-416A-0943-5C1F-84471182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8D93-8448-9F75-49BB-7CD54644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Zoneless change detection</a:t>
            </a:r>
          </a:p>
          <a:p>
            <a:r>
              <a:rPr lang="en-US" dirty="0"/>
              <a:t>Dynamic route redirects</a:t>
            </a:r>
          </a:p>
          <a:p>
            <a:r>
              <a:rPr lang="en-US" dirty="0"/>
              <a:t>Enhanced form control state</a:t>
            </a:r>
          </a:p>
          <a:p>
            <a:r>
              <a:rPr lang="en-US" dirty="0"/>
              <a:t>ng-content fallback</a:t>
            </a:r>
          </a:p>
          <a:p>
            <a:r>
              <a:rPr lang="en-US" dirty="0"/>
              <a:t>Deferrable views</a:t>
            </a:r>
          </a:p>
          <a:p>
            <a:r>
              <a:rPr lang="en-US" dirty="0"/>
              <a:t>New built-in control flow</a:t>
            </a:r>
          </a:p>
          <a:p>
            <a:r>
              <a:rPr lang="en-US" dirty="0" err="1"/>
              <a:t>esbuild</a:t>
            </a:r>
            <a:r>
              <a:rPr lang="en-US" dirty="0"/>
              <a:t> &amp; </a:t>
            </a:r>
            <a:r>
              <a:rPr lang="en-US" dirty="0" err="1"/>
              <a:t>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31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E4C6-4166-810E-3323-FEFDC191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Thanks</a:t>
            </a:r>
            <a:endParaRPr lang="LID4096" sz="8000" dirty="0"/>
          </a:p>
        </p:txBody>
      </p:sp>
    </p:spTree>
    <p:extLst>
      <p:ext uri="{BB962C8B-B14F-4D97-AF65-F5344CB8AC3E}">
        <p14:creationId xmlns:p14="http://schemas.microsoft.com/office/powerpoint/2010/main" val="294959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5A94-4D83-3126-FC83-21E127DB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When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AFE383-4919-F987-AB74-5D19D1FAD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5906"/>
            <a:ext cx="6650736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ng-controller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="AppController"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&lt;label&gt;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Name: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&lt;/label&gt;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&lt;input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="text"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ng-model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="name"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placeholder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="Enter a name here"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&lt;button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ng-click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="sayHello()"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Say 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&lt;/button&gt;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{{message}}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&lt;/h1&gt;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B344B8A-1C2B-8C06-02E4-1FE1EB6B9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76" y="3810362"/>
            <a:ext cx="4590288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AppController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($scope)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$scope.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sayHello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()=&gt; {a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setTimeout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(()=&gt;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$scope.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message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$scope.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8CA7AD-A77D-0B99-E75F-FA0E58A3E190}"/>
              </a:ext>
            </a:extLst>
          </p:cNvPr>
          <p:cNvSpPr/>
          <p:nvPr/>
        </p:nvSpPr>
        <p:spPr>
          <a:xfrm>
            <a:off x="1658112" y="4795724"/>
            <a:ext cx="2526792" cy="139903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AngularJS is unaware of code being executed inside setTimeout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A37E32-DFB5-924B-9D80-BD808A8ED835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4184904" y="4718304"/>
            <a:ext cx="1502664" cy="7769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4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B392-BD71-F63A-408E-6BDEC3BC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7770-D62E-A67D-09E0-A6D35233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Patches (almost) every browser’s API</a:t>
            </a:r>
          </a:p>
          <a:p>
            <a:r>
              <a:rPr lang="en-US" dirty="0"/>
              <a:t>Allows observation and control of code execution</a:t>
            </a:r>
          </a:p>
          <a:p>
            <a:pPr lvl="1"/>
            <a:r>
              <a:rPr lang="en-US" dirty="0"/>
              <a:t>Inspired by Dart</a:t>
            </a:r>
          </a:p>
          <a:p>
            <a:pPr lvl="1"/>
            <a:r>
              <a:rPr lang="en-US" dirty="0"/>
              <a:t>Same concept as Node.js </a:t>
            </a:r>
            <a:r>
              <a:rPr lang="en-US" dirty="0" err="1"/>
              <a:t>AsyncLocalStorage</a:t>
            </a:r>
            <a:endParaRPr lang="en-US" dirty="0"/>
          </a:p>
          <a:p>
            <a:r>
              <a:rPr lang="en-US" dirty="0"/>
              <a:t>Remove it </a:t>
            </a:r>
            <a:r>
              <a:rPr lang="en-US" dirty="0">
                <a:sym typeface="Wingdings" panose="05000000000000000000" pitchFamily="2" charset="2"/>
              </a:rPr>
              <a:t> No change detection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polyfills.js bundle 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angular.json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polyfills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/>
              <a:t>bootstrapModule</a:t>
            </a:r>
            <a:r>
              <a:rPr lang="en-US" dirty="0"/>
              <a:t>/</a:t>
            </a:r>
            <a:r>
              <a:rPr lang="en-US" dirty="0" err="1"/>
              <a:t>ngZone:noop</a:t>
            </a:r>
            <a:endParaRPr lang="en-US" dirty="0"/>
          </a:p>
          <a:p>
            <a:r>
              <a:rPr lang="en-US" dirty="0"/>
              <a:t>How come React does not have an equivalent concept?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5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59F7-65CB-B2DF-7249-A5203EF1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Zone.js – Deeply Effects Angular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2C95-BC92-DA57-5546-D5F5BF97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async/await can’t be monkey patched</a:t>
            </a:r>
          </a:p>
          <a:p>
            <a:r>
              <a:rPr lang="en-US" dirty="0"/>
              <a:t>Angular CLI is forced to </a:t>
            </a:r>
            <a:r>
              <a:rPr lang="en-US" dirty="0" err="1"/>
              <a:t>downlevel</a:t>
            </a:r>
            <a:r>
              <a:rPr lang="en-US" dirty="0"/>
              <a:t> code to Promise usage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F25E6D-6ECE-DCD2-9E6F-70B3D4D2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763" y="3536722"/>
            <a:ext cx="2734322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async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inc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counter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AB1D46-01DB-0939-84F7-8C78BA2A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000"/>
            <a:ext cx="4168806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inc()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__async(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() {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.counter++;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});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79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672C-8F09-1EA1-C533-9B860AC0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wants to kill Zone.js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824A-14CA-242C-8917-86BF0BF5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performance</a:t>
            </a:r>
          </a:p>
          <a:p>
            <a:pPr lvl="1"/>
            <a:r>
              <a:rPr lang="en-US" dirty="0">
                <a:latin typeface="Inter"/>
              </a:rPr>
              <a:t>S</a:t>
            </a:r>
            <a:r>
              <a:rPr lang="en-US" b="0" i="0" dirty="0">
                <a:effectLst/>
                <a:latin typeface="Inter"/>
              </a:rPr>
              <a:t>ynchronization is triggered more frequently than necessary</a:t>
            </a:r>
          </a:p>
          <a:p>
            <a:pPr lvl="1"/>
            <a:r>
              <a:rPr lang="en-US" dirty="0">
                <a:latin typeface="Inter"/>
              </a:rPr>
              <a:t>Startup time – Because of monkey patching</a:t>
            </a:r>
            <a:endParaRPr lang="en-US" dirty="0"/>
          </a:p>
          <a:p>
            <a:r>
              <a:rPr lang="en-US" dirty="0"/>
              <a:t>Smaller bundle size</a:t>
            </a:r>
          </a:p>
          <a:p>
            <a:pPr lvl="1"/>
            <a:r>
              <a:rPr lang="en-US" dirty="0"/>
              <a:t>About 12KB</a:t>
            </a:r>
          </a:p>
          <a:p>
            <a:r>
              <a:rPr lang="en-US" dirty="0"/>
              <a:t>Compatibility issues with other libraries</a:t>
            </a:r>
          </a:p>
          <a:p>
            <a:pPr lvl="1"/>
            <a:r>
              <a:rPr lang="en-US" dirty="0"/>
              <a:t>Order of importing</a:t>
            </a:r>
          </a:p>
        </p:txBody>
      </p:sp>
    </p:spTree>
    <p:extLst>
      <p:ext uri="{BB962C8B-B14F-4D97-AF65-F5344CB8AC3E}">
        <p14:creationId xmlns:p14="http://schemas.microsoft.com/office/powerpoint/2010/main" val="233496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7010-CA5B-3160-DE7E-1202C84F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Zoneless Change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EBC0-AE23-AC03-029F-3B45AEBC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provideExperimentalZonelessChangeDetection</a:t>
            </a:r>
            <a:r>
              <a:rPr lang="en-US" dirty="0"/>
              <a:t> provider</a:t>
            </a:r>
          </a:p>
          <a:p>
            <a:r>
              <a:rPr lang="en-US" dirty="0"/>
              <a:t>Angular schedule change detection when</a:t>
            </a:r>
          </a:p>
          <a:p>
            <a:pPr lvl="1"/>
            <a:r>
              <a:rPr lang="en-US" dirty="0"/>
              <a:t>Host or template listeners are triggered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Updating a signal that is read in a template</a:t>
            </a:r>
            <a:endParaRPr lang="en-US" dirty="0"/>
          </a:p>
          <a:p>
            <a:pPr lvl="1"/>
            <a:r>
              <a:rPr lang="en-US" dirty="0" err="1"/>
              <a:t>ChangeDetectorRef.markForCheck</a:t>
            </a:r>
            <a:endParaRPr lang="en-US" dirty="0"/>
          </a:p>
          <a:p>
            <a:pPr lvl="1"/>
            <a:r>
              <a:rPr lang="en-US" dirty="0" err="1"/>
              <a:t>ComponentRef.setInput</a:t>
            </a:r>
            <a:endParaRPr lang="en-US" dirty="0"/>
          </a:p>
          <a:p>
            <a:pPr lvl="1"/>
            <a:r>
              <a:rPr lang="en-US" dirty="0"/>
              <a:t>Attaching/removing a view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0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3644</Words>
  <Application>Microsoft Office PowerPoint</Application>
  <PresentationFormat>Widescreen</PresentationFormat>
  <Paragraphs>318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Aptos</vt:lpstr>
      <vt:lpstr>Aptos Display</vt:lpstr>
      <vt:lpstr>Arial</vt:lpstr>
      <vt:lpstr>Inter</vt:lpstr>
      <vt:lpstr>JetBrains Mono</vt:lpstr>
      <vt:lpstr>source-code-pro</vt:lpstr>
      <vt:lpstr>source-serif-pro</vt:lpstr>
      <vt:lpstr>Wingdings</vt:lpstr>
      <vt:lpstr>Office Theme</vt:lpstr>
      <vt:lpstr>What’s new in Angular 17/18</vt:lpstr>
      <vt:lpstr>The elephant in the room</vt:lpstr>
      <vt:lpstr>Angular’s Renaissance</vt:lpstr>
      <vt:lpstr>Angular’s Big Challenges</vt:lpstr>
      <vt:lpstr>The When</vt:lpstr>
      <vt:lpstr>Zone.js</vt:lpstr>
      <vt:lpstr>Zone.js – Deeply Effects Angular</vt:lpstr>
      <vt:lpstr>Angular wants to kill Zone.js</vt:lpstr>
      <vt:lpstr>Zoneless Change Detection</vt:lpstr>
      <vt:lpstr>Problem</vt:lpstr>
      <vt:lpstr>Solution: Stop using plain JavaScript</vt:lpstr>
      <vt:lpstr>Signals &amp; Components</vt:lpstr>
      <vt:lpstr>My 2 Cents</vt:lpstr>
      <vt:lpstr>Problem: Reactive internal state</vt:lpstr>
      <vt:lpstr>Problem: Dealing with complex input</vt:lpstr>
      <vt:lpstr>Solution: Reactive internal state</vt:lpstr>
      <vt:lpstr>Signal based @Input</vt:lpstr>
      <vt:lpstr>Required input</vt:lpstr>
      <vt:lpstr>Complex input</vt:lpstr>
      <vt:lpstr>More Signal</vt:lpstr>
      <vt:lpstr>Problem: Conditional catch all route</vt:lpstr>
      <vt:lpstr>Solution: Route redirects as functions</vt:lpstr>
      <vt:lpstr>My 2 cents</vt:lpstr>
      <vt:lpstr>Lazy loading a Component</vt:lpstr>
      <vt:lpstr>Lazy Loading with no Router</vt:lpstr>
      <vt:lpstr>Deferrable View - @defer</vt:lpstr>
      <vt:lpstr>@defer – More options</vt:lpstr>
      <vt:lpstr>Content projection</vt:lpstr>
      <vt:lpstr>Problem: Default Content</vt:lpstr>
      <vt:lpstr>The way it should be</vt:lpstr>
      <vt:lpstr>Unified Control State Change Events</vt:lpstr>
      <vt:lpstr>Modern Control Flow</vt:lpstr>
      <vt:lpstr>@if</vt:lpstr>
      <vt:lpstr>@else</vt:lpstr>
      <vt:lpstr>@for</vt:lpstr>
      <vt:lpstr>@for – Contextual Variables</vt:lpstr>
      <vt:lpstr>@switch</vt:lpstr>
      <vt:lpstr>Migration</vt:lpstr>
      <vt:lpstr>My 2 Cents</vt:lpstr>
      <vt:lpstr>Problem: Typescript compilation is slow</vt:lpstr>
      <vt:lpstr>Solution: Implement Native Compiler</vt:lpstr>
      <vt:lpstr>esbuild</vt:lpstr>
      <vt:lpstr>esbuild</vt:lpstr>
      <vt:lpstr>Problem: Development Serving is Slow</vt:lpstr>
      <vt:lpstr>Solution: Vite</vt:lpstr>
      <vt:lpstr>WebPack is out</vt:lpstr>
      <vt:lpstr>HMR in Angular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Ori Calvo</dc:creator>
  <cp:lastModifiedBy>Ori Calvo</cp:lastModifiedBy>
  <cp:revision>15</cp:revision>
  <dcterms:created xsi:type="dcterms:W3CDTF">2024-10-30T13:39:38Z</dcterms:created>
  <dcterms:modified xsi:type="dcterms:W3CDTF">2024-11-14T07:01:17Z</dcterms:modified>
</cp:coreProperties>
</file>