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209C019-2490-4270-A0D8-60F9F5018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04" y="6445477"/>
            <a:ext cx="2145059" cy="3168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843808" y="2420888"/>
            <a:ext cx="2736304" cy="864096"/>
          </a:xfrm>
        </p:spPr>
        <p:txBody>
          <a:bodyPr>
            <a:normAutofit/>
          </a:bodyPr>
          <a:lstStyle/>
          <a:p>
            <a:r>
              <a:rPr lang="en-US" sz="4800" dirty="0" err="1"/>
              <a:t>oauth</a:t>
            </a:r>
            <a:endParaRPr lang="en-US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Grant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access token is not sent back to the browser</a:t>
            </a:r>
          </a:p>
          <a:p>
            <a:r>
              <a:rPr lang="en-US" dirty="0"/>
              <a:t>Usually is saved into server side session state</a:t>
            </a:r>
          </a:p>
          <a:p>
            <a:r>
              <a:rPr lang="en-US" dirty="0"/>
              <a:t>Therefore is considered the most secured approach</a:t>
            </a:r>
          </a:p>
          <a:p>
            <a:r>
              <a:rPr lang="en-US" dirty="0"/>
              <a:t>The authorization server may return a refresh token</a:t>
            </a:r>
          </a:p>
        </p:txBody>
      </p:sp>
    </p:spTree>
    <p:extLst>
      <p:ext uri="{BB962C8B-B14F-4D97-AF65-F5344CB8AC3E}">
        <p14:creationId xmlns:p14="http://schemas.microsoft.com/office/powerpoint/2010/main" val="205563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 an authorization server using OWIN middleware</a:t>
            </a:r>
          </a:p>
          <a:p>
            <a:r>
              <a:rPr lang="en-US" dirty="0"/>
              <a:t>Build a simple web site which authenticate against the authorization server</a:t>
            </a:r>
          </a:p>
        </p:txBody>
      </p:sp>
    </p:spTree>
    <p:extLst>
      <p:ext uri="{BB962C8B-B14F-4D97-AF65-F5344CB8AC3E}">
        <p14:creationId xmlns:p14="http://schemas.microsoft.com/office/powerpoint/2010/main" val="329358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Grant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 (Angular) wants to obtain information about the user</a:t>
            </a:r>
          </a:p>
          <a:p>
            <a:r>
              <a:rPr lang="en-US" dirty="0"/>
              <a:t>Browser is redirected to the Authentication server</a:t>
            </a:r>
          </a:p>
          <a:p>
            <a:r>
              <a:rPr lang="en-US" dirty="0"/>
              <a:t>User logins and consents</a:t>
            </a:r>
          </a:p>
          <a:p>
            <a:r>
              <a:rPr lang="en-US" dirty="0"/>
              <a:t>Authorization server redirect to the SPA with the access token in the URI fragment</a:t>
            </a:r>
          </a:p>
          <a:p>
            <a:pPr lvl="1"/>
            <a:r>
              <a:rPr lang="en-US" dirty="0"/>
              <a:t>http://myspa.com/oauthcallback#access_token=123</a:t>
            </a:r>
          </a:p>
        </p:txBody>
      </p:sp>
    </p:spTree>
    <p:extLst>
      <p:ext uri="{BB962C8B-B14F-4D97-AF65-F5344CB8AC3E}">
        <p14:creationId xmlns:p14="http://schemas.microsoft.com/office/powerpoint/2010/main" val="271487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 SPA (Angular 4) which authenticate against the authentication server</a:t>
            </a:r>
          </a:p>
        </p:txBody>
      </p:sp>
    </p:spTree>
    <p:extLst>
      <p:ext uri="{BB962C8B-B14F-4D97-AF65-F5344CB8AC3E}">
        <p14:creationId xmlns:p14="http://schemas.microsoft.com/office/powerpoint/2010/main" val="404246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Credential Grant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and authorization server are part of the same authority</a:t>
            </a:r>
          </a:p>
          <a:p>
            <a:r>
              <a:rPr lang="en-US" dirty="0"/>
              <a:t>The client asks for credentials </a:t>
            </a:r>
          </a:p>
          <a:p>
            <a:r>
              <a:rPr lang="en-US" dirty="0"/>
              <a:t>Credentials are send to the authorization server</a:t>
            </a:r>
          </a:p>
          <a:p>
            <a:r>
              <a:rPr lang="en-US" dirty="0"/>
              <a:t>Access token is sent back</a:t>
            </a:r>
          </a:p>
          <a:p>
            <a:r>
              <a:rPr lang="en-US" dirty="0"/>
              <a:t>Client uses the token</a:t>
            </a:r>
          </a:p>
        </p:txBody>
      </p:sp>
    </p:spTree>
    <p:extLst>
      <p:ext uri="{BB962C8B-B14F-4D97-AF65-F5344CB8AC3E}">
        <p14:creationId xmlns:p14="http://schemas.microsoft.com/office/powerpoint/2010/main" val="38634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 Grant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website stores its data at Google Cloud Storage</a:t>
            </a:r>
          </a:p>
          <a:p>
            <a:r>
              <a:rPr lang="en-US" dirty="0"/>
              <a:t>The web site authenticate using client id &amp; client secret</a:t>
            </a:r>
          </a:p>
          <a:p>
            <a:pPr lvl="1"/>
            <a:r>
              <a:rPr lang="en-US" dirty="0"/>
              <a:t>No credentials as no end user is involved</a:t>
            </a:r>
          </a:p>
          <a:p>
            <a:r>
              <a:rPr lang="en-US" dirty="0"/>
              <a:t>Access token is sent back from the authorization server</a:t>
            </a:r>
          </a:p>
        </p:txBody>
      </p:sp>
    </p:spTree>
    <p:extLst>
      <p:ext uri="{BB962C8B-B14F-4D97-AF65-F5344CB8AC3E}">
        <p14:creationId xmlns:p14="http://schemas.microsoft.com/office/powerpoint/2010/main" val="249939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CSRF</a:t>
            </a:r>
          </a:p>
          <a:p>
            <a:r>
              <a:rPr lang="en-US" dirty="0"/>
              <a:t>Validating token</a:t>
            </a:r>
          </a:p>
          <a:p>
            <a:r>
              <a:rPr lang="en-US" dirty="0"/>
              <a:t>Clickjacking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7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OAuth is simple</a:t>
            </a:r>
          </a:p>
          <a:p>
            <a:r>
              <a:rPr lang="en-US" dirty="0"/>
              <a:t>Therefore very popular</a:t>
            </a:r>
          </a:p>
          <a:p>
            <a:r>
              <a:rPr lang="en-US" dirty="0"/>
              <a:t>Allows for separation of entities</a:t>
            </a:r>
          </a:p>
          <a:p>
            <a:pPr lvl="1"/>
            <a:r>
              <a:rPr lang="en-US" dirty="0"/>
              <a:t>Authorization server</a:t>
            </a:r>
          </a:p>
          <a:p>
            <a:pPr lvl="1"/>
            <a:r>
              <a:rPr lang="en-US" dirty="0"/>
              <a:t>Resource server</a:t>
            </a:r>
          </a:p>
          <a:p>
            <a:pPr lvl="1"/>
            <a:r>
              <a:rPr lang="en-US" dirty="0"/>
              <a:t>Client</a:t>
            </a:r>
          </a:p>
          <a:p>
            <a:pPr lvl="1"/>
            <a:r>
              <a:rPr lang="en-US" dirty="0"/>
              <a:t>Resource owner</a:t>
            </a:r>
          </a:p>
        </p:txBody>
      </p:sp>
    </p:spTree>
    <p:extLst>
      <p:ext uri="{BB962C8B-B14F-4D97-AF65-F5344CB8AC3E}">
        <p14:creationId xmlns:p14="http://schemas.microsoft.com/office/powerpoint/2010/main" val="421207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OAuth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Open protocol to allow secure API authorization</a:t>
            </a:r>
          </a:p>
          <a:p>
            <a:r>
              <a:rPr lang="en-US" dirty="0"/>
              <a:t>Allows 3</a:t>
            </a:r>
            <a:r>
              <a:rPr lang="en-US" baseline="30000" dirty="0"/>
              <a:t>rd</a:t>
            </a:r>
            <a:r>
              <a:rPr lang="en-US" dirty="0"/>
              <a:t> party application to grant limited access to an HTTP service</a:t>
            </a:r>
          </a:p>
          <a:p>
            <a:r>
              <a:rPr lang="en-US" dirty="0"/>
              <a:t>Access is requested by client (the application)</a:t>
            </a:r>
          </a:p>
          <a:p>
            <a:r>
              <a:rPr lang="en-US" dirty="0"/>
              <a:t>The client does not get access to the credentials of the user</a:t>
            </a:r>
          </a:p>
        </p:txBody>
      </p:sp>
    </p:spTree>
    <p:extLst>
      <p:ext uri="{BB962C8B-B14F-4D97-AF65-F5344CB8AC3E}">
        <p14:creationId xmlns:p14="http://schemas.microsoft.com/office/powerpoint/2010/main" val="279493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Resource owner </a:t>
            </a:r>
            <a:r>
              <a:rPr lang="en-US" dirty="0"/>
              <a:t>– End user</a:t>
            </a:r>
          </a:p>
          <a:p>
            <a:r>
              <a:rPr lang="en-US" dirty="0">
                <a:solidFill>
                  <a:srgbClr val="FF0000"/>
                </a:solidFill>
              </a:rPr>
              <a:t>Resource server </a:t>
            </a:r>
            <a:r>
              <a:rPr lang="en-US" dirty="0"/>
              <a:t>– Server hosting protected data</a:t>
            </a:r>
          </a:p>
          <a:p>
            <a:r>
              <a:rPr lang="en-US" dirty="0">
                <a:solidFill>
                  <a:srgbClr val="FF0000"/>
                </a:solidFill>
              </a:rPr>
              <a:t>Client</a:t>
            </a:r>
            <a:r>
              <a:rPr lang="en-US" dirty="0"/>
              <a:t> – Application requesting access to resource server</a:t>
            </a:r>
          </a:p>
          <a:p>
            <a:r>
              <a:rPr lang="en-US" dirty="0">
                <a:solidFill>
                  <a:srgbClr val="FF0000"/>
                </a:solidFill>
              </a:rPr>
              <a:t>Authorization server </a:t>
            </a:r>
            <a:r>
              <a:rPr lang="en-US" dirty="0"/>
              <a:t>– Server issuing access token to the client</a:t>
            </a:r>
          </a:p>
          <a:p>
            <a:pPr lvl="1"/>
            <a:r>
              <a:rPr lang="en-US" dirty="0"/>
              <a:t>The only entity that has access to the end user credentials</a:t>
            </a:r>
          </a:p>
        </p:txBody>
      </p:sp>
    </p:spTree>
    <p:extLst>
      <p:ext uri="{BB962C8B-B14F-4D97-AF65-F5344CB8AC3E}">
        <p14:creationId xmlns:p14="http://schemas.microsoft.com/office/powerpoint/2010/main" val="174818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 string generated by authorization server</a:t>
            </a:r>
          </a:p>
          <a:p>
            <a:r>
              <a:rPr lang="en-US" dirty="0"/>
              <a:t>Represent an authenticated end user</a:t>
            </a:r>
          </a:p>
          <a:p>
            <a:r>
              <a:rPr lang="en-US" dirty="0"/>
              <a:t>Is sent by the client to the resource server</a:t>
            </a:r>
          </a:p>
          <a:p>
            <a:r>
              <a:rPr lang="en-US" dirty="0"/>
              <a:t>Has limited lifetime</a:t>
            </a:r>
          </a:p>
          <a:p>
            <a:r>
              <a:rPr lang="en-US" dirty="0"/>
              <a:t>Should be kept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244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Optional feature</a:t>
            </a:r>
          </a:p>
          <a:p>
            <a:r>
              <a:rPr lang="en-US" dirty="0"/>
              <a:t>Is issued with the access token</a:t>
            </a:r>
          </a:p>
          <a:p>
            <a:r>
              <a:rPr lang="en-US" dirty="0"/>
              <a:t>It is not sent in each request to the resource server</a:t>
            </a:r>
          </a:p>
          <a:p>
            <a:r>
              <a:rPr lang="en-US" dirty="0"/>
              <a:t>It is sent to the authorization server for renewing the access token</a:t>
            </a:r>
          </a:p>
          <a:p>
            <a:r>
              <a:rPr lang="en-US" dirty="0"/>
              <a:t>Is used to implement a revocation mechanism</a:t>
            </a:r>
          </a:p>
        </p:txBody>
      </p:sp>
    </p:spTree>
    <p:extLst>
      <p:ext uri="{BB962C8B-B14F-4D97-AF65-F5344CB8AC3E}">
        <p14:creationId xmlns:p14="http://schemas.microsoft.com/office/powerpoint/2010/main" val="1624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parameter used to limit the rights of the access token</a:t>
            </a:r>
          </a:p>
          <a:p>
            <a:pPr lvl="1"/>
            <a:r>
              <a:rPr lang="en-US" dirty="0"/>
              <a:t>For example, “ALLOW DELETE”, “ALLOW RENAME”</a:t>
            </a:r>
          </a:p>
          <a:p>
            <a:r>
              <a:rPr lang="en-US" dirty="0"/>
              <a:t>The authorization server defines a list of available scopes</a:t>
            </a:r>
          </a:p>
          <a:p>
            <a:r>
              <a:rPr lang="en-US" dirty="0"/>
              <a:t>The client requests some scopes</a:t>
            </a:r>
          </a:p>
          <a:p>
            <a:r>
              <a:rPr lang="en-US" dirty="0"/>
              <a:t>More scope requested </a:t>
            </a:r>
            <a:r>
              <a:rPr lang="en-US" dirty="0">
                <a:sym typeface="Wingdings" panose="05000000000000000000" pitchFamily="2" charset="2"/>
              </a:rPr>
              <a:t> less chance access is granted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C40E-8B26-4DA9-85D9-81057B6D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3F3B5-2880-4720-87F4-F3D9478D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810CB-D6B4-4008-B139-06CB6978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C9C22-09A2-413F-B439-AC7952D2AE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 a must </a:t>
            </a:r>
          </a:p>
          <a:p>
            <a:r>
              <a:rPr lang="en-US" dirty="0"/>
              <a:t>But practically always being used</a:t>
            </a:r>
          </a:p>
          <a:p>
            <a:r>
              <a:rPr lang="en-US" dirty="0"/>
              <a:t>Both token and credentials are sensitive information</a:t>
            </a:r>
          </a:p>
          <a:p>
            <a:r>
              <a:rPr lang="en-US" dirty="0"/>
              <a:t>Without HTTPS we are opening a big security hole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943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Grant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OAuth supports different mode of operations</a:t>
            </a:r>
          </a:p>
          <a:p>
            <a:pPr lvl="1"/>
            <a:r>
              <a:rPr lang="en-US" dirty="0"/>
              <a:t>Code grant</a:t>
            </a:r>
          </a:p>
          <a:p>
            <a:pPr lvl="1"/>
            <a:r>
              <a:rPr lang="en-US" dirty="0"/>
              <a:t>Implicit grant</a:t>
            </a:r>
          </a:p>
          <a:p>
            <a:pPr lvl="1"/>
            <a:r>
              <a:rPr lang="en-US" dirty="0"/>
              <a:t>Resource owner credential grant</a:t>
            </a:r>
          </a:p>
          <a:p>
            <a:pPr lvl="1"/>
            <a:r>
              <a:rPr lang="en-US" dirty="0"/>
              <a:t>Client credentials grant</a:t>
            </a:r>
          </a:p>
          <a:p>
            <a:r>
              <a:rPr lang="en-US" dirty="0"/>
              <a:t>The different MOO are described by the parameter</a:t>
            </a:r>
          </a:p>
          <a:p>
            <a:pPr lvl="1"/>
            <a:r>
              <a:rPr lang="en-US" dirty="0" err="1"/>
              <a:t>response_type</a:t>
            </a:r>
            <a:endParaRPr lang="en-US" dirty="0"/>
          </a:p>
          <a:p>
            <a:pPr lvl="1"/>
            <a:r>
              <a:rPr lang="en-US" dirty="0" err="1"/>
              <a:t>grant_type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9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Grant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site wants to obtain information from Google about a specific user</a:t>
            </a:r>
          </a:p>
          <a:p>
            <a:r>
              <a:rPr lang="en-US" dirty="0"/>
              <a:t>The user is redirected to the authorization server</a:t>
            </a:r>
          </a:p>
          <a:p>
            <a:r>
              <a:rPr lang="en-US" dirty="0"/>
              <a:t>The user logins &amp; consents</a:t>
            </a:r>
          </a:p>
          <a:p>
            <a:r>
              <a:rPr lang="en-US" dirty="0"/>
              <a:t>Authorization server redirects back to the web site with an authorization code</a:t>
            </a:r>
          </a:p>
          <a:p>
            <a:r>
              <a:rPr lang="en-US" dirty="0"/>
              <a:t>The code is exchanged with an access token</a:t>
            </a:r>
          </a:p>
          <a:p>
            <a:r>
              <a:rPr lang="en-US" dirty="0"/>
              <a:t>The web site has now access to the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56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31973</TotalTime>
  <Words>634</Words>
  <Application>Microsoft Office PowerPoint</Application>
  <PresentationFormat>On-screen Show (4:3)</PresentationFormat>
  <Paragraphs>126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oauth</vt:lpstr>
      <vt:lpstr>What is OAuth ?</vt:lpstr>
      <vt:lpstr>Ingredients</vt:lpstr>
      <vt:lpstr>Access Token</vt:lpstr>
      <vt:lpstr>Refresh Token</vt:lpstr>
      <vt:lpstr>Access Token Scope</vt:lpstr>
      <vt:lpstr>HTTPS</vt:lpstr>
      <vt:lpstr>Authorization Grant Types</vt:lpstr>
      <vt:lpstr>Authorization Code Grant</vt:lpstr>
      <vt:lpstr>Authorization Code Grant</vt:lpstr>
      <vt:lpstr>DEMO</vt:lpstr>
      <vt:lpstr>Implicit Grant</vt:lpstr>
      <vt:lpstr>DEMO</vt:lpstr>
      <vt:lpstr>Resource Owner Credential Grant </vt:lpstr>
      <vt:lpstr>Client Credential Grant</vt:lpstr>
      <vt:lpstr>Vulnerabilities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793</cp:revision>
  <dcterms:created xsi:type="dcterms:W3CDTF">2011-02-24T08:59:43Z</dcterms:created>
  <dcterms:modified xsi:type="dcterms:W3CDTF">2017-07-09T02:32:52Z</dcterms:modified>
</cp:coreProperties>
</file>