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81" r:id="rId18"/>
    <p:sldId id="271" r:id="rId19"/>
    <p:sldId id="272" r:id="rId20"/>
    <p:sldId id="282" r:id="rId21"/>
    <p:sldId id="283" r:id="rId22"/>
    <p:sldId id="285" r:id="rId23"/>
    <p:sldId id="284" r:id="rId24"/>
    <p:sldId id="28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8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4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7/9/2017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843808" y="2420888"/>
            <a:ext cx="3672408" cy="864096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IOc</a:t>
            </a:r>
            <a:r>
              <a:rPr lang="en-US" sz="4800" dirty="0"/>
              <a:t> &amp; Friends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https://trainologic.com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21E2-E3F1-420F-8CA2-A82CF97D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4FA2F-0C1C-4127-898D-7BA00640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8102A-5E56-4387-8F8D-E474338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29B65-41A6-4DFC-AF10-E530234692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Simple to use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Code duplication</a:t>
            </a:r>
          </a:p>
          <a:p>
            <a:pPr lvl="1"/>
            <a:r>
              <a:rPr lang="en-US" dirty="0"/>
              <a:t>Cannot easily detect dependencies </a:t>
            </a:r>
          </a:p>
          <a:p>
            <a:pPr lvl="1"/>
            <a:r>
              <a:rPr lang="en-US" dirty="0"/>
              <a:t>The service locator become a common dependency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900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Container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Manages the creation, destruction, configuration and dependencies of classes</a:t>
            </a:r>
          </a:p>
          <a:p>
            <a:r>
              <a:rPr lang="en-US" dirty="0"/>
              <a:t>Allows a class to decouple itself from its dependencies</a:t>
            </a:r>
          </a:p>
          <a:p>
            <a:r>
              <a:rPr lang="en-US" dirty="0"/>
              <a:t>Usually, simplifies reuse and testability</a:t>
            </a:r>
          </a:p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knows how to inject a dependency implementation into the instantiated component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7369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“magic” process done by the </a:t>
            </a:r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A developer ask an implementation of an interface</a:t>
            </a:r>
          </a:p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finds an appropriate implementation and instantiate it</a:t>
            </a:r>
          </a:p>
          <a:p>
            <a:r>
              <a:rPr lang="en-US" dirty="0"/>
              <a:t>The </a:t>
            </a:r>
            <a:r>
              <a:rPr lang="en-US" dirty="0" err="1"/>
              <a:t>IoC</a:t>
            </a:r>
            <a:r>
              <a:rPr lang="en-US" dirty="0"/>
              <a:t> container resolve any additional dependency</a:t>
            </a:r>
          </a:p>
          <a:p>
            <a:r>
              <a:rPr lang="en-US" dirty="0"/>
              <a:t>What is a dependency?</a:t>
            </a:r>
          </a:p>
          <a:p>
            <a:pPr lvl="1"/>
            <a:r>
              <a:rPr lang="en-US" dirty="0" err="1"/>
              <a:t>ctor</a:t>
            </a:r>
            <a:r>
              <a:rPr lang="en-US" dirty="0"/>
              <a:t> </a:t>
            </a:r>
            <a:r>
              <a:rPr lang="en-US" dirty="0" err="1"/>
              <a:t>parametrers</a:t>
            </a:r>
            <a:endParaRPr lang="en-US" dirty="0"/>
          </a:p>
          <a:p>
            <a:pPr lvl="1"/>
            <a:r>
              <a:rPr lang="en-US" dirty="0"/>
              <a:t>Public read/write properties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388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Windsor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container for .NET</a:t>
            </a:r>
          </a:p>
          <a:p>
            <a:r>
              <a:rPr lang="en-US" dirty="0"/>
              <a:t>Consists of</a:t>
            </a:r>
          </a:p>
          <a:p>
            <a:pPr lvl="1"/>
            <a:r>
              <a:rPr lang="en-US" dirty="0" err="1"/>
              <a:t>WindsorContainer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Installers (</a:t>
            </a:r>
            <a:r>
              <a:rPr lang="en-US" dirty="0" err="1"/>
              <a:t>IWindsorInstaller</a:t>
            </a:r>
            <a:r>
              <a:rPr lang="en-US" dirty="0"/>
              <a:t> interface)</a:t>
            </a:r>
          </a:p>
          <a:p>
            <a:pPr lvl="1"/>
            <a:r>
              <a:rPr lang="en-US" dirty="0"/>
              <a:t>Configuration class</a:t>
            </a:r>
          </a:p>
          <a:p>
            <a:r>
              <a:rPr lang="en-US" dirty="0"/>
              <a:t>Concepts</a:t>
            </a:r>
          </a:p>
          <a:p>
            <a:pPr lvl="1"/>
            <a:r>
              <a:rPr lang="en-US" dirty="0"/>
              <a:t>Service – A .NET interface</a:t>
            </a:r>
          </a:p>
          <a:p>
            <a:pPr lvl="1"/>
            <a:r>
              <a:rPr lang="en-US" dirty="0"/>
              <a:t>Component – A .NET class</a:t>
            </a:r>
          </a:p>
          <a:p>
            <a:pPr lvl="1"/>
            <a:r>
              <a:rPr lang="en-US" dirty="0"/>
              <a:t>Dependencies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E90238-FA7D-43DA-A7C5-A79C829D8AB9}"/>
              </a:ext>
            </a:extLst>
          </p:cNvPr>
          <p:cNvSpPr/>
          <p:nvPr/>
        </p:nvSpPr>
        <p:spPr>
          <a:xfrm>
            <a:off x="6444208" y="4869160"/>
            <a:ext cx="165618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term service might be a bit confusing</a:t>
            </a:r>
            <a:endParaRPr lang="he-IL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A753E5-4A3F-4EEC-9FD2-00935BF7078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860032" y="4869160"/>
            <a:ext cx="1584176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Windsor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NuGet</a:t>
            </a:r>
            <a:r>
              <a:rPr lang="en-US" dirty="0"/>
              <a:t> package “</a:t>
            </a:r>
            <a:r>
              <a:rPr lang="en-US" dirty="0" err="1"/>
              <a:t>Castle.Windsor</a:t>
            </a:r>
            <a:r>
              <a:rPr lang="en-US" dirty="0"/>
              <a:t>”</a:t>
            </a:r>
          </a:p>
          <a:p>
            <a:r>
              <a:rPr lang="en-US" dirty="0"/>
              <a:t>Create a </a:t>
            </a:r>
            <a:r>
              <a:rPr lang="en-US" dirty="0" err="1"/>
              <a:t>WindsorContainer</a:t>
            </a:r>
            <a:r>
              <a:rPr lang="en-US" dirty="0"/>
              <a:t> object</a:t>
            </a:r>
          </a:p>
          <a:p>
            <a:r>
              <a:rPr lang="en-US" dirty="0"/>
              <a:t>Create an Installer class</a:t>
            </a:r>
          </a:p>
          <a:p>
            <a:pPr lvl="1"/>
            <a:r>
              <a:rPr lang="en-US" dirty="0"/>
              <a:t>Responsible for populating components and services</a:t>
            </a:r>
          </a:p>
          <a:p>
            <a:r>
              <a:rPr lang="en-US" dirty="0"/>
              <a:t>Use Resolve to get implementation of a service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200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Castle Windsor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DEMO</a:t>
            </a:r>
            <a:endParaRPr lang="he-IL" sz="7200" dirty="0"/>
          </a:p>
        </p:txBody>
      </p:sp>
    </p:spTree>
    <p:extLst>
      <p:ext uri="{BB962C8B-B14F-4D97-AF65-F5344CB8AC3E}">
        <p14:creationId xmlns:p14="http://schemas.microsoft.com/office/powerpoint/2010/main" val="5476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Bootstrapper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45720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static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void</a:t>
            </a:r>
            <a:r>
              <a:rPr lang="en-US" sz="2400" dirty="0"/>
              <a:t> Main() </a:t>
            </a:r>
          </a:p>
          <a:p>
            <a:pPr marL="0" indent="0">
              <a:buNone/>
            </a:pPr>
            <a:r>
              <a:rPr lang="en-US" sz="2400" dirty="0"/>
              <a:t>{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</a:rPr>
              <a:t>    </a:t>
            </a:r>
            <a:r>
              <a:rPr lang="en-US" sz="2400" dirty="0" err="1">
                <a:solidFill>
                  <a:srgbClr val="2B91AF"/>
                </a:solidFill>
              </a:rPr>
              <a:t>WindsorContainer</a:t>
            </a:r>
            <a:r>
              <a:rPr lang="en-US" sz="2400" dirty="0"/>
              <a:t> container = </a:t>
            </a:r>
            <a:r>
              <a:rPr lang="en-US" sz="2400" dirty="0">
                <a:solidFill>
                  <a:srgbClr val="0000FF"/>
                </a:solidFill>
              </a:rPr>
              <a:t>new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2B91AF"/>
                </a:solidFill>
              </a:rPr>
              <a:t>WindsorContainer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container.Register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2B91AF"/>
                </a:solidFill>
              </a:rPr>
              <a:t>Component</a:t>
            </a:r>
            <a:r>
              <a:rPr lang="en-US" sz="2400" dirty="0" err="1"/>
              <a:t>.For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2B91AF"/>
                </a:solidFill>
              </a:rPr>
              <a:t>ILogger</a:t>
            </a:r>
            <a:r>
              <a:rPr lang="en-US" sz="2400" dirty="0"/>
              <a:t>&gt;().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ImplementedBy</a:t>
            </a:r>
            <a:r>
              <a:rPr lang="en-US" sz="2400" dirty="0"/>
              <a:t>&lt;</a:t>
            </a:r>
            <a:r>
              <a:rPr lang="en-US" sz="2400" dirty="0">
                <a:solidFill>
                  <a:srgbClr val="2B91AF"/>
                </a:solidFill>
              </a:rPr>
              <a:t>Logger</a:t>
            </a:r>
            <a:r>
              <a:rPr lang="en-US" sz="2400" dirty="0"/>
              <a:t>&gt;());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</a:rPr>
              <a:t>    </a:t>
            </a:r>
            <a:r>
              <a:rPr lang="en-US" sz="2400" dirty="0" err="1">
                <a:solidFill>
                  <a:srgbClr val="2B91AF"/>
                </a:solidFill>
              </a:rPr>
              <a:t>ILogger</a:t>
            </a:r>
            <a:r>
              <a:rPr lang="en-US" sz="2400" dirty="0"/>
              <a:t> logger = </a:t>
            </a:r>
            <a:r>
              <a:rPr lang="en-US" sz="2400" dirty="0" err="1"/>
              <a:t>container.Resolve</a:t>
            </a:r>
            <a:r>
              <a:rPr lang="en-US" sz="2400" dirty="0"/>
              <a:t>&lt;</a:t>
            </a:r>
            <a:r>
              <a:rPr lang="en-US" sz="2400" dirty="0" err="1">
                <a:solidFill>
                  <a:srgbClr val="2B91AF"/>
                </a:solidFill>
              </a:rPr>
              <a:t>ILogger</a:t>
            </a:r>
            <a:r>
              <a:rPr lang="en-US" sz="2400" dirty="0"/>
              <a:t>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</a:rPr>
              <a:t>    </a:t>
            </a:r>
            <a:r>
              <a:rPr lang="en-US" sz="2400" dirty="0" err="1">
                <a:solidFill>
                  <a:srgbClr val="2B91AF"/>
                </a:solidFill>
              </a:rPr>
              <a:t>Console</a:t>
            </a:r>
            <a:r>
              <a:rPr lang="en-US" sz="2400" dirty="0" err="1"/>
              <a:t>.WriteLine</a:t>
            </a:r>
            <a:r>
              <a:rPr lang="en-US" sz="2400" dirty="0"/>
              <a:t>(logger != </a:t>
            </a:r>
            <a:r>
              <a:rPr lang="en-US" sz="2400" dirty="0">
                <a:solidFill>
                  <a:srgbClr val="0000FF"/>
                </a:solidFill>
              </a:rPr>
              <a:t>null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/>
              <a:t>}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2977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D541-5F99-419A-9744-67399F5E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28929-C180-48A0-9A91-CA0F933D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B379-D1DD-4729-B3DC-57F13729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8A2615-B7AC-4B85-A746-9ED70D117C4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A class which aggregates multiple registration requests</a:t>
            </a:r>
          </a:p>
          <a:p>
            <a:r>
              <a:rPr lang="en-US" dirty="0"/>
              <a:t>Usually per namespace/assembly/feature</a:t>
            </a:r>
          </a:p>
          <a:p>
            <a:r>
              <a:rPr lang="en-US" dirty="0"/>
              <a:t>Castle locates all installers and executes them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C6A78-7E91-4FAA-91D4-FBE60683D972}"/>
              </a:ext>
            </a:extLst>
          </p:cNvPr>
          <p:cNvSpPr/>
          <p:nvPr/>
        </p:nvSpPr>
        <p:spPr>
          <a:xfrm>
            <a:off x="525511" y="4077072"/>
            <a:ext cx="8010472" cy="14603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ControllersInstaller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IWindsorInstaller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Install(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container,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IConfigurationStore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store)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56767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35052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static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 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WindsorContainer</a:t>
            </a:r>
            <a:r>
              <a:rPr lang="en-US" sz="2000" dirty="0"/>
              <a:t> container = 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2B91AF"/>
                </a:solidFill>
              </a:rPr>
              <a:t>WindsorContainer</a:t>
            </a:r>
            <a:r>
              <a:rPr lang="en-US" sz="2000" dirty="0"/>
              <a:t>();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err="1"/>
              <a:t>container.Install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FromAssembly</a:t>
            </a:r>
            <a:r>
              <a:rPr lang="en-US" sz="2000" dirty="0" err="1"/>
              <a:t>.This</a:t>
            </a:r>
            <a:r>
              <a:rPr lang="en-US" sz="2000" dirty="0"/>
              <a:t>()); </a:t>
            </a:r>
            <a:endParaRPr lang="en-US" sz="2000" dirty="0">
              <a:solidFill>
                <a:srgbClr val="2B91AF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 logger = </a:t>
            </a:r>
            <a:r>
              <a:rPr lang="en-US" sz="2000" dirty="0" err="1"/>
              <a:t>container.Resolve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Console</a:t>
            </a:r>
            <a:r>
              <a:rPr lang="en-US" sz="2000" dirty="0" err="1"/>
              <a:t>.WriteLine</a:t>
            </a:r>
            <a:r>
              <a:rPr lang="en-US" sz="2000" dirty="0"/>
              <a:t>(logger != 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B7183-9720-4174-8E98-3CA0557D2925}"/>
              </a:ext>
            </a:extLst>
          </p:cNvPr>
          <p:cNvSpPr/>
          <p:nvPr/>
        </p:nvSpPr>
        <p:spPr>
          <a:xfrm>
            <a:off x="3203848" y="5157192"/>
            <a:ext cx="165618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Ask Castle to locate and execute all installers</a:t>
            </a:r>
            <a:endParaRPr lang="he-IL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5B0E9E-B6D6-4AE3-86AD-DE1FE8643B6C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203848" y="3356992"/>
            <a:ext cx="828092" cy="18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75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Installer</a:t>
            </a:r>
            <a:endParaRPr lang="he-IL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35052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2B91AF"/>
                </a:solidFill>
              </a:rPr>
              <a:t>RepositoriesInstaller</a:t>
            </a:r>
            <a:r>
              <a:rPr lang="en-US" sz="2000" dirty="0"/>
              <a:t> : </a:t>
            </a:r>
            <a:r>
              <a:rPr lang="en-US" sz="2000" dirty="0" err="1">
                <a:solidFill>
                  <a:srgbClr val="2B91AF"/>
                </a:solidFill>
              </a:rPr>
              <a:t>IWindsorInstaller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void</a:t>
            </a:r>
            <a:r>
              <a:rPr lang="en-US" sz="2000" dirty="0"/>
              <a:t> Install(</a:t>
            </a:r>
            <a:r>
              <a:rPr lang="en-US" sz="2000" dirty="0" err="1">
                <a:solidFill>
                  <a:srgbClr val="2B91AF"/>
                </a:solidFill>
              </a:rPr>
              <a:t>IWindsorContainer</a:t>
            </a:r>
            <a:r>
              <a:rPr lang="en-US" sz="2000" dirty="0"/>
              <a:t> </a:t>
            </a:r>
            <a:r>
              <a:rPr lang="en-US" sz="2000" dirty="0" err="1"/>
              <a:t>cont</a:t>
            </a:r>
            <a:r>
              <a:rPr lang="en-US" sz="2000" dirty="0"/>
              <a:t>, </a:t>
            </a:r>
            <a:r>
              <a:rPr lang="en-US" sz="2000" dirty="0" err="1">
                <a:solidFill>
                  <a:srgbClr val="2B91AF"/>
                </a:solidFill>
              </a:rPr>
              <a:t>IConfigurationStore</a:t>
            </a:r>
            <a:r>
              <a:rPr lang="en-US" sz="2000" dirty="0"/>
              <a:t> </a:t>
            </a:r>
            <a:r>
              <a:rPr lang="en-US" sz="2000" dirty="0" err="1"/>
              <a:t>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    {   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cont.Register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Component</a:t>
            </a:r>
            <a:r>
              <a:rPr lang="en-US" sz="2000" dirty="0" err="1"/>
              <a:t>.For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&gt;().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 err="1"/>
              <a:t>ImplementedBy</a:t>
            </a:r>
            <a:r>
              <a:rPr lang="en-US" sz="2000" dirty="0"/>
              <a:t>&lt;</a:t>
            </a:r>
            <a:r>
              <a:rPr lang="en-US" sz="2000" dirty="0">
                <a:solidFill>
                  <a:srgbClr val="2B91AF"/>
                </a:solidFill>
              </a:rPr>
              <a:t>Logger</a:t>
            </a:r>
            <a:r>
              <a:rPr lang="en-US" sz="2000" dirty="0"/>
              <a:t>&gt;());     </a:t>
            </a:r>
          </a:p>
          <a:p>
            <a:pPr marL="0" indent="0">
              <a:buNone/>
            </a:pPr>
            <a:r>
              <a:rPr lang="en-US" sz="2000" dirty="0"/>
              <a:t>    } 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72864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9592-ACDA-491D-AAB4-C2A18306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E3A7C-E63B-4ACD-8C1A-B4A3B0E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FA364-5C1D-4792-BA7A-AE767E95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28B2F-646E-4226-B928-669995B9F2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r>
              <a:rPr lang="en-US" dirty="0"/>
              <a:t>Dependency Inversion</a:t>
            </a:r>
          </a:p>
          <a:p>
            <a:r>
              <a:rPr lang="en-US" dirty="0"/>
              <a:t>Service Locator</a:t>
            </a:r>
          </a:p>
          <a:p>
            <a:r>
              <a:rPr lang="en-US" dirty="0" err="1"/>
              <a:t>IoC</a:t>
            </a:r>
            <a:r>
              <a:rPr lang="en-US" dirty="0"/>
              <a:t> container</a:t>
            </a:r>
          </a:p>
          <a:p>
            <a:r>
              <a:rPr lang="en-US" dirty="0"/>
              <a:t>Castle Windsor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6938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06F5-0508-4F77-B418-311A7473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Installer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860F3-096B-4589-958D-B8ACFE68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056DC-E7F2-49E8-BFC7-4AC3E602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97C72-5015-4399-AF6E-F9335D1B37EB}"/>
              </a:ext>
            </a:extLst>
          </p:cNvPr>
          <p:cNvSpPr/>
          <p:nvPr/>
        </p:nvSpPr>
        <p:spPr>
          <a:xfrm>
            <a:off x="685208" y="2276872"/>
            <a:ext cx="8008279" cy="2843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ControllersInstaller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IWindsorInstaller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Install(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IWindsorContainer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container,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IConfigurationStore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store)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Classes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.FromThisAssembly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.Where(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.IsInSameNamespaceAs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HomeController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WithService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.Self()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LifestyleTransient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97585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837F-FDE4-47F1-B86C-892E02F4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Lifestyle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33CA0-3908-4F04-843D-FEC5E68B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1BE9-BCA8-4F0C-8B90-00DF8461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5D865-1CE7-43EE-9030-B0337BD1FA9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a component is singleton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LifetimeTransiet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 new instance is created for each resolve request</a:t>
            </a:r>
          </a:p>
          <a:p>
            <a:r>
              <a:rPr lang="en-US" dirty="0" err="1">
                <a:solidFill>
                  <a:srgbClr val="FF0000"/>
                </a:solidFill>
              </a:rPr>
              <a:t>LifestylePerThread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LifestylePerWebRequest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LifestylePooled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LifestyleScoped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35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3CD3-80DD-4D80-86BB-D27C7DFF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 Registration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DDDBA-C4D6-4467-9C34-F3992B97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474C4-1A67-410B-89DC-D8EE4F42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7F13FE-98A3-4871-BF26-4D6FBAEC20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By default first registration wins</a:t>
            </a:r>
          </a:p>
          <a:p>
            <a:r>
              <a:rPr lang="en-US" dirty="0"/>
              <a:t>In order to override an existing registration you must use the </a:t>
            </a:r>
            <a:r>
              <a:rPr lang="en-US" dirty="0" err="1">
                <a:solidFill>
                  <a:srgbClr val="FF0000"/>
                </a:solidFill>
              </a:rPr>
              <a:t>IsDefault</a:t>
            </a:r>
            <a:r>
              <a:rPr lang="en-US" dirty="0"/>
              <a:t> flag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9F89C-7629-4E23-A908-5F8276C802EB}"/>
              </a:ext>
            </a:extLst>
          </p:cNvPr>
          <p:cNvSpPr/>
          <p:nvPr/>
        </p:nvSpPr>
        <p:spPr>
          <a:xfrm>
            <a:off x="869848" y="3429000"/>
            <a:ext cx="7639000" cy="1265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WindsorContainer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container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WindsorContainer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container.Resolve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().Name);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CE8E12-B6E2-4CC8-A490-451B32194219}"/>
              </a:ext>
            </a:extLst>
          </p:cNvPr>
          <p:cNvSpPr/>
          <p:nvPr/>
        </p:nvSpPr>
        <p:spPr>
          <a:xfrm>
            <a:off x="3203848" y="5157192"/>
            <a:ext cx="1656184" cy="100811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Without </a:t>
            </a:r>
            <a:r>
              <a:rPr lang="en-US" sz="1400" dirty="0" err="1"/>
              <a:t>IsDefault</a:t>
            </a:r>
            <a:r>
              <a:rPr lang="en-US" sz="1400" dirty="0"/>
              <a:t> MyService1 registration wins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646148-D5D3-4EF5-ADEC-2D77F696A9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031940" y="4293096"/>
            <a:ext cx="3527884" cy="8640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3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7DC8-08D1-4249-B327-C68BD8F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7FCB-F1A9-4D46-8BA0-B5D155BA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95645-A2BF-4B84-95E6-6623B44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04BE5C-98EB-4C31-AFBD-D2640FCB2B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cases where multiple components exists for the same service</a:t>
            </a:r>
          </a:p>
          <a:p>
            <a:r>
              <a:rPr lang="en-US" dirty="0"/>
              <a:t>The client want to use a specific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75058-756D-4652-880C-06A4DB9C6E00}"/>
              </a:ext>
            </a:extLst>
          </p:cNvPr>
          <p:cNvSpPr/>
          <p:nvPr/>
        </p:nvSpPr>
        <p:spPr>
          <a:xfrm>
            <a:off x="643286" y="3717032"/>
            <a:ext cx="8092123" cy="10674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&gt;().Named(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"Service2"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container.Register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Component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ImplementedBy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MyService3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IsDefault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container.Resolve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IMyService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"Service2"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().Name);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5520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C194-82D2-47B7-B4C4-B2CD0337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16941-7461-414D-BE16-165F33F5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D5F0F-E429-40E3-83DB-FDA6CF4E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AD9064-8F7E-4F6C-A05A-571E10A2C1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Building a software is not like building a building</a:t>
            </a:r>
          </a:p>
          <a:p>
            <a:r>
              <a:rPr lang="en-US" dirty="0"/>
              <a:t>High quality software is usually created from top to bottom</a:t>
            </a:r>
          </a:p>
          <a:p>
            <a:r>
              <a:rPr lang="en-US" dirty="0" err="1"/>
              <a:t>IoC</a:t>
            </a:r>
            <a:r>
              <a:rPr lang="en-US" dirty="0"/>
              <a:t> container allow us to work </a:t>
            </a:r>
            <a:r>
              <a:rPr lang="en-US"/>
              <a:t>that way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428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u="sng" dirty="0"/>
              <a:t>principle</a:t>
            </a:r>
            <a:r>
              <a:rPr lang="en-US" dirty="0"/>
              <a:t> used by frameworks</a:t>
            </a:r>
          </a:p>
          <a:p>
            <a:r>
              <a:rPr lang="en-US" dirty="0"/>
              <a:t>Hollywood principle: “Don’t call us, we’ll call you”</a:t>
            </a:r>
          </a:p>
          <a:p>
            <a:r>
              <a:rPr lang="en-US" dirty="0"/>
              <a:t>The opposite of using an API</a:t>
            </a:r>
          </a:p>
          <a:p>
            <a:r>
              <a:rPr lang="en-US" dirty="0"/>
              <a:t>The framework is aware of the programmer’s object and makes invocations of them</a:t>
            </a:r>
          </a:p>
          <a:p>
            <a:r>
              <a:rPr lang="en-US" dirty="0"/>
              <a:t>Hence, the framework inverts the control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134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IoC</a:t>
            </a:r>
            <a:r>
              <a:rPr lang="en-US" dirty="0"/>
              <a:t> 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MVC Framework</a:t>
            </a:r>
          </a:p>
          <a:p>
            <a:r>
              <a:rPr lang="en-US" dirty="0"/>
              <a:t>MVC is responsible for handling HTTP requests</a:t>
            </a:r>
          </a:p>
          <a:p>
            <a:r>
              <a:rPr lang="en-US" dirty="0"/>
              <a:t>MVC doesn’t know which response to return</a:t>
            </a:r>
          </a:p>
          <a:p>
            <a:r>
              <a:rPr lang="en-US" dirty="0"/>
              <a:t>Upon request the framework instantiates a controller and delegates the work to it</a:t>
            </a:r>
          </a:p>
          <a:p>
            <a:pPr lvl="1"/>
            <a:r>
              <a:rPr lang="en-US" dirty="0"/>
              <a:t>Hence, inversion of control</a:t>
            </a:r>
          </a:p>
          <a:p>
            <a:pPr lvl="1"/>
            <a:r>
              <a:rPr lang="en-US" dirty="0"/>
              <a:t>The framework has the control, not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85669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72816"/>
            <a:ext cx="7504112" cy="46482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u="sng" dirty="0"/>
              <a:t>design principle</a:t>
            </a:r>
          </a:p>
          <a:p>
            <a:r>
              <a:rPr lang="en-US" dirty="0"/>
              <a:t>Define the abstraction of low level component as seen by a high level component</a:t>
            </a:r>
          </a:p>
          <a:p>
            <a:r>
              <a:rPr lang="en-US" dirty="0"/>
              <a:t>Implement the low level component accordingly</a:t>
            </a:r>
          </a:p>
          <a:p>
            <a:r>
              <a:rPr lang="en-US" dirty="0"/>
              <a:t>The low level component now “depends on” the abstraction defined by high level component </a:t>
            </a:r>
            <a:r>
              <a:rPr lang="en-US" dirty="0">
                <a:sym typeface="Wingdings" pitchFamily="2" charset="2"/>
              </a:rPr>
              <a:t> Dependency Inversion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667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both?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</a:t>
            </a:r>
            <a:r>
              <a:rPr lang="en-US" dirty="0">
                <a:solidFill>
                  <a:srgbClr val="FF0000"/>
                </a:solidFill>
              </a:rPr>
              <a:t>Inversion of Control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Dependency Inversion </a:t>
            </a:r>
            <a:r>
              <a:rPr lang="en-US" dirty="0"/>
              <a:t>rely on interfaces to achieve their goals</a:t>
            </a:r>
          </a:p>
          <a:p>
            <a:r>
              <a:rPr lang="en-US" dirty="0"/>
              <a:t>At runtime we need to instantiate the correct object which implements the desired interface</a:t>
            </a:r>
          </a:p>
          <a:p>
            <a:r>
              <a:rPr lang="en-US" dirty="0"/>
              <a:t>How should we manage the instantiation process?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Service locator</a:t>
            </a:r>
          </a:p>
          <a:p>
            <a:pPr lvl="1"/>
            <a:r>
              <a:rPr lang="en-US" dirty="0"/>
              <a:t>Dependency injection (A.K.A </a:t>
            </a:r>
            <a:r>
              <a:rPr lang="en-US" dirty="0" err="1"/>
              <a:t>IoC</a:t>
            </a:r>
            <a:r>
              <a:rPr lang="en-US" dirty="0"/>
              <a:t> container)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pattern</a:t>
            </a:r>
          </a:p>
          <a:p>
            <a:r>
              <a:rPr lang="en-US" dirty="0"/>
              <a:t>Encapsulate the process of obtaining a service with a strong abstraction layer</a:t>
            </a:r>
          </a:p>
          <a:p>
            <a:r>
              <a:rPr lang="en-US" dirty="0"/>
              <a:t>Uses a central registry known as the “Service Locator”</a:t>
            </a:r>
          </a:p>
          <a:p>
            <a:r>
              <a:rPr lang="en-US" dirty="0"/>
              <a:t>Usually, the service locator receives some parameters which effect the instantiation decision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4834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 – Windows Forms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504112" cy="13716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interface</a:t>
            </a:r>
            <a:r>
              <a:rPr lang="en-US" sz="2000" dirty="0"/>
              <a:t> </a:t>
            </a:r>
            <a:r>
              <a:rPr lang="en-US" sz="2000" dirty="0" err="1">
                <a:solidFill>
                  <a:srgbClr val="2B91AF"/>
                </a:solidFill>
              </a:rPr>
              <a:t>IServiceProvider</a:t>
            </a:r>
            <a:r>
              <a:rPr lang="en-US" sz="2000" dirty="0"/>
              <a:t>  {     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object</a:t>
            </a:r>
            <a:r>
              <a:rPr lang="en-US" sz="2000" dirty="0"/>
              <a:t> </a:t>
            </a:r>
            <a:r>
              <a:rPr lang="en-US" sz="2000" dirty="0" err="1"/>
              <a:t>GetService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B91AF"/>
                </a:solidFill>
              </a:rPr>
              <a:t>Type</a:t>
            </a:r>
            <a:r>
              <a:rPr lang="en-US" sz="2000" dirty="0"/>
              <a:t> </a:t>
            </a:r>
            <a:r>
              <a:rPr lang="en-US" sz="2000" dirty="0" err="1"/>
              <a:t>serviceType</a:t>
            </a:r>
            <a:r>
              <a:rPr lang="en-US" sz="2000" dirty="0"/>
              <a:t>);     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" y="3581400"/>
            <a:ext cx="8153400" cy="23622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2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</a:rPr>
              <a:t>var</a:t>
            </a:r>
            <a:r>
              <a:rPr lang="en-US" sz="2000" dirty="0"/>
              <a:t> host = (</a:t>
            </a:r>
            <a:r>
              <a:rPr lang="en-US" sz="2000" dirty="0" err="1">
                <a:solidFill>
                  <a:srgbClr val="2B91AF"/>
                </a:solidFill>
              </a:rPr>
              <a:t>IDesignerHost</a:t>
            </a:r>
            <a:r>
              <a:rPr lang="en-US" sz="2000" dirty="0"/>
              <a:t>)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.Site.GetService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typeof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IDesignerHost</a:t>
            </a:r>
            <a:r>
              <a:rPr lang="en-US" sz="2000" dirty="0"/>
              <a:t>));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 (host != </a:t>
            </a:r>
            <a:r>
              <a:rPr lang="en-US" sz="2000" dirty="0">
                <a:solidFill>
                  <a:srgbClr val="0000FF"/>
                </a:solidFill>
              </a:rPr>
              <a:t>null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{    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</a:rPr>
              <a:t>    </a:t>
            </a:r>
            <a:r>
              <a:rPr lang="en-US" sz="2000" dirty="0" err="1">
                <a:solidFill>
                  <a:srgbClr val="2B91AF"/>
                </a:solidFill>
              </a:rPr>
              <a:t>MessageBox</a:t>
            </a:r>
            <a:r>
              <a:rPr lang="en-US" sz="2000" dirty="0" err="1"/>
              <a:t>.Show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A31515"/>
                </a:solidFill>
              </a:rPr>
              <a:t>"I have a host: "</a:t>
            </a:r>
            <a:r>
              <a:rPr lang="en-US" sz="2000" dirty="0"/>
              <a:t> + </a:t>
            </a:r>
            <a:r>
              <a:rPr lang="en-US" sz="2000" dirty="0" err="1"/>
              <a:t>host.GetType</a:t>
            </a:r>
            <a:r>
              <a:rPr lang="en-US" sz="2000" dirty="0"/>
              <a:t>().</a:t>
            </a:r>
            <a:r>
              <a:rPr lang="en-US" sz="2000" dirty="0" err="1"/>
              <a:t>FullName</a:t>
            </a:r>
            <a:r>
              <a:rPr lang="en-US" sz="2000" dirty="0"/>
              <a:t>);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352268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Locator – How to use?</a:t>
            </a:r>
            <a:endParaRPr lang="he-IL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8153400" cy="2133600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2B91AF"/>
                </a:solidFill>
              </a:rPr>
              <a:t>Bank </a:t>
            </a: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public</a:t>
            </a:r>
            <a:r>
              <a:rPr lang="en-US" sz="2000" dirty="0"/>
              <a:t> Bank(</a:t>
            </a:r>
            <a:r>
              <a:rPr lang="en-US" sz="2000" dirty="0" err="1">
                <a:solidFill>
                  <a:srgbClr val="2B91AF"/>
                </a:solidFill>
              </a:rPr>
              <a:t>IServiceProvider</a:t>
            </a:r>
            <a:r>
              <a:rPr lang="en-US" sz="2000" dirty="0"/>
              <a:t> provider)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.logger</a:t>
            </a:r>
            <a:r>
              <a:rPr lang="en-US" sz="2000" dirty="0"/>
              <a:t> = (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)</a:t>
            </a:r>
            <a:r>
              <a:rPr lang="en-US" sz="2000" dirty="0" err="1"/>
              <a:t>provider.GetService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0000FF"/>
                </a:solidFill>
              </a:rPr>
              <a:t>typeof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));     </a:t>
            </a:r>
          </a:p>
          <a:p>
            <a:pPr marL="0" indent="0">
              <a:buNone/>
            </a:pPr>
            <a:r>
              <a:rPr lang="en-US" sz="2000" dirty="0"/>
              <a:t>    } 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he-IL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2000" y="4419600"/>
            <a:ext cx="8153400" cy="21336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>
                <a:solidFill>
                  <a:schemeClr val="tx2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5pPr>
            <a:lvl6pPr marL="25146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6pPr>
            <a:lvl7pPr marL="29718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7pPr>
            <a:lvl8pPr marL="34290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8pPr>
            <a:lvl9pPr marL="3886200" indent="-228600" algn="r" rtl="1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600">
                <a:solidFill>
                  <a:schemeClr val="tx2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public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0000FF"/>
                </a:solidFill>
              </a:rPr>
              <a:t>class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2B91AF"/>
                </a:solidFill>
              </a:rPr>
              <a:t>Bank</a:t>
            </a: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public</a:t>
            </a:r>
            <a:r>
              <a:rPr lang="en-US" sz="2000" dirty="0"/>
              <a:t> Bank(</a:t>
            </a:r>
            <a:r>
              <a:rPr lang="en-US" sz="2000" dirty="0" err="1">
                <a:solidFill>
                  <a:srgbClr val="2B91AF"/>
                </a:solidFill>
              </a:rPr>
              <a:t>ILogger</a:t>
            </a:r>
            <a:r>
              <a:rPr lang="en-US" sz="2000" dirty="0"/>
              <a:t> logger)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       </a:t>
            </a:r>
            <a:r>
              <a:rPr lang="en-US" sz="2000" dirty="0" err="1">
                <a:solidFill>
                  <a:srgbClr val="0000FF"/>
                </a:solidFill>
              </a:rPr>
              <a:t>this</a:t>
            </a:r>
            <a:r>
              <a:rPr lang="en-US" sz="2000" dirty="0" err="1"/>
              <a:t>.logger</a:t>
            </a:r>
            <a:r>
              <a:rPr lang="en-US" sz="2000" dirty="0"/>
              <a:t> = logger;     </a:t>
            </a:r>
          </a:p>
          <a:p>
            <a:pPr marL="0" indent="0">
              <a:buNone/>
            </a:pPr>
            <a:r>
              <a:rPr lang="en-US" sz="2000" dirty="0"/>
              <a:t>    } </a:t>
            </a:r>
          </a:p>
          <a:p>
            <a:pPr marL="0" indent="0">
              <a:buNone/>
            </a:pPr>
            <a:r>
              <a:rPr lang="en-US" sz="2000" dirty="0"/>
              <a:t>} 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65984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32174</TotalTime>
  <Words>777</Words>
  <Application>Microsoft Office PowerPoint</Application>
  <PresentationFormat>On-screen Show (4:3)</PresentationFormat>
  <Paragraphs>199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IOc &amp; Friends</vt:lpstr>
      <vt:lpstr>Objectives</vt:lpstr>
      <vt:lpstr>Inversion of Control (IoC)</vt:lpstr>
      <vt:lpstr>IoC Example</vt:lpstr>
      <vt:lpstr>Dependency Inversion</vt:lpstr>
      <vt:lpstr>How to implement both?</vt:lpstr>
      <vt:lpstr>Service Locator</vt:lpstr>
      <vt:lpstr>Service Locator – Windows Forms</vt:lpstr>
      <vt:lpstr>Service Locator – How to use?</vt:lpstr>
      <vt:lpstr>Service Locator</vt:lpstr>
      <vt:lpstr>IoC Container</vt:lpstr>
      <vt:lpstr>Dependency Injection</vt:lpstr>
      <vt:lpstr>Castle Windsor</vt:lpstr>
      <vt:lpstr>Castle Windsor</vt:lpstr>
      <vt:lpstr>Castle Windsor</vt:lpstr>
      <vt:lpstr>Bootstrapper</vt:lpstr>
      <vt:lpstr>Installer</vt:lpstr>
      <vt:lpstr>Installer</vt:lpstr>
      <vt:lpstr>Installer</vt:lpstr>
      <vt:lpstr>Smarter Installer</vt:lpstr>
      <vt:lpstr>Lifestyle</vt:lpstr>
      <vt:lpstr>Override Registration</vt:lpstr>
      <vt:lpstr>Named Component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807</cp:revision>
  <dcterms:created xsi:type="dcterms:W3CDTF">2011-02-24T08:59:43Z</dcterms:created>
  <dcterms:modified xsi:type="dcterms:W3CDTF">2017-07-09T01:02:17Z</dcterms:modified>
</cp:coreProperties>
</file>