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6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3168352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Clean code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9771-D47F-4654-89D4-09855D68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B10CF-A4B2-4F26-BEC2-EE65C758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3AAD4-FF0A-4C8A-B415-362863B9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03417-1C15-4196-9ACD-77518DE963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Program to an interface, not an implementation</a:t>
            </a:r>
          </a:p>
          <a:p>
            <a:r>
              <a:rPr lang="en-US" dirty="0"/>
              <a:t>Favor composition over inheritance</a:t>
            </a:r>
          </a:p>
          <a:p>
            <a:r>
              <a:rPr lang="en-US" dirty="0"/>
              <a:t>Reduce duplicates wherever possible</a:t>
            </a:r>
          </a:p>
          <a:p>
            <a:pPr lvl="1"/>
            <a:r>
              <a:rPr lang="en-US" dirty="0"/>
              <a:t>Don’t be fanatic about 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762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4E9-DFB6-484C-8738-648D3B9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83053-96D7-40F2-80D9-8A49149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39BD-E951-4A18-9196-8919CF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FC76-0B97-4A36-AD4A-15C2420EB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Be proud of what you write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78818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BDEA-51DB-4BC8-AC1A-1F2FC646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06166-6531-4237-AAC9-F45918FE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627E9-B6F4-4554-89F4-F4EA806B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391CD0-D8B1-446B-8CA0-8659A204BC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  <a:p>
            <a:r>
              <a:rPr lang="en-US" dirty="0"/>
              <a:t>Open closed principle</a:t>
            </a:r>
          </a:p>
          <a:p>
            <a:r>
              <a:rPr lang="en-US" dirty="0" err="1"/>
              <a:t>Liskov</a:t>
            </a:r>
            <a:r>
              <a:rPr lang="en-US" dirty="0"/>
              <a:t> principles</a:t>
            </a:r>
          </a:p>
          <a:p>
            <a:r>
              <a:rPr lang="en-US" dirty="0"/>
              <a:t>Interface segregation</a:t>
            </a:r>
          </a:p>
          <a:p>
            <a:r>
              <a:rPr lang="en-US" dirty="0"/>
              <a:t>Dependency inversion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960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D079-B3BB-4B33-B1C2-A5144639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clean code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71B48-88C3-4550-88A3-525384C1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D31B0-6962-4BF8-A1A4-9B976F8E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A81FA-E8F3-4F7C-BC95-03CD141208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Bjarne </a:t>
            </a:r>
            <a:r>
              <a:rPr lang="en-US" dirty="0" err="1"/>
              <a:t>Stroustrup</a:t>
            </a:r>
            <a:endParaRPr lang="en-US" dirty="0"/>
          </a:p>
          <a:p>
            <a:pPr lvl="1"/>
            <a:r>
              <a:rPr lang="en-US" dirty="0"/>
              <a:t>Elegant &amp; efficient</a:t>
            </a:r>
          </a:p>
          <a:p>
            <a:pPr lvl="1"/>
            <a:r>
              <a:rPr lang="en-US" dirty="0"/>
              <a:t>Optimized</a:t>
            </a:r>
          </a:p>
          <a:p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: UML</a:t>
            </a:r>
          </a:p>
          <a:p>
            <a:pPr lvl="1"/>
            <a:r>
              <a:rPr lang="en-US" dirty="0"/>
              <a:t>Reads like well written prose</a:t>
            </a:r>
          </a:p>
        </p:txBody>
      </p:sp>
    </p:spTree>
    <p:extLst>
      <p:ext uri="{BB962C8B-B14F-4D97-AF65-F5344CB8AC3E}">
        <p14:creationId xmlns:p14="http://schemas.microsoft.com/office/powerpoint/2010/main" val="121136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D079-B3BB-4B33-B1C2-A5144639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clean code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71B48-88C3-4550-88A3-525384C1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D31B0-6962-4BF8-A1A4-9B976F8E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A81FA-E8F3-4F7C-BC95-03CD141208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Dave Thomas, Creator of Eclipse</a:t>
            </a:r>
          </a:p>
          <a:p>
            <a:pPr lvl="1"/>
            <a:r>
              <a:rPr lang="en-US" dirty="0"/>
              <a:t>Can be read and enhanced by a developer other than its original author</a:t>
            </a:r>
          </a:p>
          <a:p>
            <a:pPr lvl="1"/>
            <a:r>
              <a:rPr lang="en-US" dirty="0"/>
              <a:t>Has meaningful names</a:t>
            </a:r>
          </a:p>
          <a:p>
            <a:pPr lvl="1"/>
            <a:r>
              <a:rPr lang="en-US" dirty="0"/>
              <a:t>Provides a clear and minimal 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963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DF75-4078-433C-9055-2EBFFA0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clean code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AB300-59A1-43D6-A100-2C7E9AF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DE085-0AE4-4D49-924F-D330FD3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4C0EB-61BD-42A3-BD03-466E1BD8E1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Michael Feathers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/>
              <a:t>Always looks like it was written by someone who cares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374779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DF75-4078-433C-9055-2EBFFA0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clean code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AB300-59A1-43D6-A100-2C7E9AF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DE085-0AE4-4D49-924F-D330FD3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4C0EB-61BD-42A3-BD03-466E1BD8E1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Ward Cunningham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/>
              <a:t>When you read it there are no surprises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2149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862-F995-4417-AAD2-5A453060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 Revealing Names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3A95A-80A9-4B6F-9471-65D8E83A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9D4D1-2664-41A1-BD0A-B4479135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08833-1A8F-4138-8658-A650ABABEA40}"/>
              </a:ext>
            </a:extLst>
          </p:cNvPr>
          <p:cNvSpPr/>
          <p:nvPr/>
        </p:nvSpPr>
        <p:spPr>
          <a:xfrm>
            <a:off x="2322129" y="1819219"/>
            <a:ext cx="4572000" cy="11289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speed(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* 1069.344 / 3600;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C6DFA-04DF-4389-86C0-FA5BB90F21E0}"/>
              </a:ext>
            </a:extLst>
          </p:cNvPr>
          <p:cNvSpPr/>
          <p:nvPr/>
        </p:nvSpPr>
        <p:spPr>
          <a:xfrm>
            <a:off x="531429" y="3311379"/>
            <a:ext cx="8153400" cy="27097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KILOMETER_PER_MILE = 1.690344;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SECONDS_PER_HOUR = 3600;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GetMetersPerSecond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milesPerHour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kilometerPerHour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milesPerHour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KILOMETER_PER_MILE;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metersPerHour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kilometerPerHour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1000;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metersPerSeconds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metersPerHour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SECONDS_PER_HOUR;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metersPerSeconds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2678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AFA0-C91E-4C3C-BD24-101EB6D8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Pronounceable Names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4135B-828C-489C-8847-A8E7517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4D0D0-632B-441C-9096-7DD2528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D3902-0685-4F1A-8532-B9C185E73EA2}"/>
              </a:ext>
            </a:extLst>
          </p:cNvPr>
          <p:cNvSpPr/>
          <p:nvPr/>
        </p:nvSpPr>
        <p:spPr>
          <a:xfrm>
            <a:off x="1890164" y="2492896"/>
            <a:ext cx="5598368" cy="18511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DtaRcrd102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genymdhms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modymdhms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pszqint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"102"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41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ECCC-7480-408A-BB4E-E2C0F4A3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FEB83-C304-4D9C-8F33-103FF3FC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F1CC-4A69-4237-B5CF-C611C56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0B59C-00A7-4E0B-B56C-D072608790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 should have a name that is a noun</a:t>
            </a:r>
          </a:p>
          <a:p>
            <a:r>
              <a:rPr lang="en-US" dirty="0"/>
              <a:t>A class should not be a verb</a:t>
            </a:r>
          </a:p>
          <a:p>
            <a:r>
              <a:rPr lang="en-US" dirty="0"/>
              <a:t>Avoid words like Manage, Processor, Data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585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184D-C0D5-4612-AEE5-6DDA013F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8E913-5FD3-4C9A-8CEA-AD2299AF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C192-FEDD-4B28-B061-16771647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718B5F-5FD0-44CC-8389-70EA44FC59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Rebert </a:t>
            </a:r>
            <a:r>
              <a:rPr lang="en-US" dirty="0" err="1"/>
              <a:t>C.Martin</a:t>
            </a:r>
            <a:endParaRPr lang="en-US" dirty="0"/>
          </a:p>
          <a:p>
            <a:r>
              <a:rPr lang="en-US" dirty="0"/>
              <a:t>Even bad code can function</a:t>
            </a:r>
          </a:p>
          <a:p>
            <a:r>
              <a:rPr lang="en-US" dirty="0"/>
              <a:t>Countless hours are lost because of poorly written code</a:t>
            </a:r>
          </a:p>
          <a:p>
            <a:r>
              <a:rPr lang="en-US" dirty="0">
                <a:solidFill>
                  <a:srgbClr val="FF0000"/>
                </a:solidFill>
              </a:rPr>
              <a:t>It doesn’t have to be that way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9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E58A-0B2D-44A2-8F9D-50DB24F4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Names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6420F-B444-4CD4-9554-74673B21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1A13-297C-4DBF-ACD6-D7509648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4812D-DE6A-45EC-B4F6-E51B2E28DB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have a verb phrase</a:t>
            </a:r>
          </a:p>
          <a:p>
            <a:r>
              <a:rPr lang="en-US" dirty="0"/>
              <a:t>Prefer static factory methods with names that describe the arguments over public overloaded constructors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6298-93BD-4C9D-97CC-8715E562025F}"/>
              </a:ext>
            </a:extLst>
          </p:cNvPr>
          <p:cNvSpPr/>
          <p:nvPr/>
        </p:nvSpPr>
        <p:spPr>
          <a:xfrm>
            <a:off x="2267744" y="4005064"/>
            <a:ext cx="4572000" cy="6656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.FromTicks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516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9CD3-2C42-4591-9AA1-34694240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Shortened Names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F62A3-B455-4461-A3A2-2F37B834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CCE4D-ADC5-48D0-8546-08A0EEDA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6EAC70-0B05-4A2C-A577-236EAA9E57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programmer do it differently</a:t>
            </a:r>
          </a:p>
          <a:p>
            <a:r>
              <a:rPr lang="en-US" dirty="0"/>
              <a:t>Short name is usually not searchable</a:t>
            </a:r>
          </a:p>
          <a:p>
            <a:r>
              <a:rPr lang="en-US" dirty="0"/>
              <a:t>Which one will not be misspelled ?</a:t>
            </a:r>
          </a:p>
          <a:p>
            <a:pPr lvl="1"/>
            <a:r>
              <a:rPr lang="en-US" dirty="0" err="1"/>
              <a:t>ctx</a:t>
            </a:r>
            <a:endParaRPr lang="en-US" dirty="0"/>
          </a:p>
          <a:p>
            <a:pPr lvl="1"/>
            <a:r>
              <a:rPr lang="en-US" dirty="0" err="1"/>
              <a:t>ctxt</a:t>
            </a:r>
            <a:endParaRPr lang="en-US" dirty="0"/>
          </a:p>
          <a:p>
            <a:pPr lvl="1"/>
            <a:r>
              <a:rPr lang="en-US" dirty="0"/>
              <a:t>context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402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C176-D7A9-49FD-88AB-7B0B89C0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One Word per Concept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CE119-2B28-4F25-9EF0-996148D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5893B-A3EE-48C5-96CC-69B2C4AA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7AB70-46B8-4A4D-B5D2-909DF28A88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a consistent lexicon</a:t>
            </a:r>
          </a:p>
          <a:p>
            <a:r>
              <a:rPr lang="en-US" dirty="0"/>
              <a:t>What is the different between</a:t>
            </a:r>
          </a:p>
          <a:p>
            <a:pPr lvl="1"/>
            <a:r>
              <a:rPr lang="en-US" dirty="0" err="1"/>
              <a:t>PromotionManager</a:t>
            </a:r>
            <a:endParaRPr lang="en-US" dirty="0"/>
          </a:p>
          <a:p>
            <a:pPr lvl="1"/>
            <a:r>
              <a:rPr lang="en-US" dirty="0" err="1"/>
              <a:t>RewardsController</a:t>
            </a:r>
            <a:endParaRPr lang="en-US" dirty="0"/>
          </a:p>
          <a:p>
            <a:pPr lvl="1"/>
            <a:r>
              <a:rPr lang="en-US" dirty="0" err="1"/>
              <a:t>ItemsBroker</a:t>
            </a:r>
            <a:endParaRPr lang="en-US" dirty="0"/>
          </a:p>
          <a:p>
            <a:r>
              <a:rPr lang="en-US" dirty="0"/>
              <a:t>Get vs. Find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405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64DE-8BF0-4753-B82D-0CFE1C16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Lie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AEF78-D498-41D4-A632-DBE9A258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99F3D-A474-4EE5-A00F-4229F5A2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93F2A-2C73-45BF-92E1-05829D9ABF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Don’t comment bad code – rewrite it</a:t>
            </a:r>
          </a:p>
          <a:p>
            <a:r>
              <a:rPr lang="en-US" dirty="0"/>
              <a:t>Comments always become obsolete</a:t>
            </a:r>
          </a:p>
          <a:p>
            <a:r>
              <a:rPr lang="en-US" dirty="0"/>
              <a:t>Comment are checked by compiler</a:t>
            </a:r>
          </a:p>
          <a:p>
            <a:r>
              <a:rPr lang="en-US" dirty="0"/>
              <a:t>Only the code can truly tell you what is does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938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DC0-E720-44D4-AAA5-768774E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Mandated Comments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26343-60CF-4373-B247-47592AB9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22ECF-A641-4D3C-BAF3-3EF36629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809CD9-F34D-4A48-A5F5-15F4230CDA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Don’t write comments just because you have to</a:t>
            </a:r>
          </a:p>
          <a:p>
            <a:r>
              <a:rPr lang="en-US" dirty="0"/>
              <a:t>Too many comments clutters up the code</a:t>
            </a:r>
          </a:p>
          <a:p>
            <a:r>
              <a:rPr lang="en-US" dirty="0"/>
              <a:t>What’s the good of below comment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1EC5B-25D6-4458-94AC-1589A20811FB}"/>
              </a:ext>
            </a:extLst>
          </p:cNvPr>
          <p:cNvSpPr/>
          <p:nvPr/>
        </p:nvSpPr>
        <p:spPr>
          <a:xfrm>
            <a:off x="1435654" y="3645024"/>
            <a:ext cx="6507388" cy="21475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&lt;summary&gt;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Load all properties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&lt;/summary&gt;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 user 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LoadProperties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257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0020-8E27-4146-B085-1116EA0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Code to Explain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82182-F8E4-47BA-9EE1-74E5101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E9D93-7CEC-48BD-83A4-614348A8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ECB0B-8046-445E-9972-4C14F7F5B1ED}"/>
              </a:ext>
            </a:extLst>
          </p:cNvPr>
          <p:cNvSpPr/>
          <p:nvPr/>
        </p:nvSpPr>
        <p:spPr>
          <a:xfrm>
            <a:off x="1516790" y="1988840"/>
            <a:ext cx="6345116" cy="15547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employee.Flags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Flags.HOURLY_FLAG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== 0 &amp;&amp;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65)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39C02-8F38-4A07-AA82-53914D700A0E}"/>
              </a:ext>
            </a:extLst>
          </p:cNvPr>
          <p:cNvSpPr/>
          <p:nvPr/>
        </p:nvSpPr>
        <p:spPr>
          <a:xfrm>
            <a:off x="2043308" y="4149080"/>
            <a:ext cx="529208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employee.IsEligibleForFullBenefit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PayAmount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19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7A4F-FADE-4257-9375-95B51B44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Intent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B72BF-6C26-4AF1-BBF7-2E3A3F1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88365-A142-4CAA-B71B-BD0FFDC5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2BBDF0-197E-4C45-A7A7-E95A6662B8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even if code is read easily</a:t>
            </a:r>
          </a:p>
          <a:p>
            <a:r>
              <a:rPr lang="en-US" dirty="0"/>
              <a:t>The intent is not clear</a:t>
            </a:r>
          </a:p>
          <a:p>
            <a:r>
              <a:rPr lang="en-US" dirty="0"/>
              <a:t>Use comment !!!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581B0-086D-46B0-A75C-5C3871839FBE}"/>
              </a:ext>
            </a:extLst>
          </p:cNvPr>
          <p:cNvSpPr/>
          <p:nvPr/>
        </p:nvSpPr>
        <p:spPr>
          <a:xfrm>
            <a:off x="1634098" y="3573016"/>
            <a:ext cx="6110500" cy="2612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 We suspect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ProcessSomething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 be non deterministic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 Execute it many times to detect different return values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ProcessSomething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Assert.IsTrue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results.Count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1);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354943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2E4C-CF94-43A7-92B3-39F98F51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Formatting Important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6DD0E-1171-46A4-9526-49AC7F7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FBFF4-6893-4AEB-8840-728AEB53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4F704-F47C-4225-8CB3-5490D0F0EE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usually makes code readable</a:t>
            </a:r>
          </a:p>
          <a:p>
            <a:r>
              <a:rPr lang="en-US" dirty="0"/>
              <a:t>However, the rules are not all cast in stone</a:t>
            </a:r>
          </a:p>
          <a:p>
            <a:r>
              <a:rPr lang="en-US" dirty="0"/>
              <a:t>Use team rules for consistency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4373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D5AD-DE34-4A48-B8CE-61B24A01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EA597-7427-44C1-838C-C5C90EF6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E9550-C711-4CFA-B212-010189AC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CE8202-48A3-410D-BB24-95F2A1C49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should have few variables</a:t>
            </a:r>
          </a:p>
          <a:p>
            <a:r>
              <a:rPr lang="en-US" dirty="0"/>
              <a:t>Most variables should be used by most functions</a:t>
            </a:r>
          </a:p>
          <a:p>
            <a:r>
              <a:rPr lang="en-US" dirty="0"/>
              <a:t>Small functions + short arguments list =&gt; low cohesion</a:t>
            </a:r>
          </a:p>
          <a:p>
            <a:r>
              <a:rPr lang="en-US" dirty="0"/>
              <a:t>Split into small more cohesive classes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613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6169-3246-42A6-9A12-36BA0429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Functions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2A3CA-EEE6-4754-A923-F451F779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7CD35-81C5-406E-A6FE-8295F91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BBCEC-C3F9-4D7C-9476-40A78FF12A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r>
              <a:rPr lang="en-US" dirty="0"/>
              <a:t>Do one thing</a:t>
            </a:r>
          </a:p>
          <a:p>
            <a:r>
              <a:rPr lang="en-US" dirty="0"/>
              <a:t>Have descriptive name</a:t>
            </a:r>
          </a:p>
          <a:p>
            <a:r>
              <a:rPr lang="en-US" dirty="0"/>
              <a:t>Shouldn’t have sections</a:t>
            </a:r>
          </a:p>
          <a:p>
            <a:r>
              <a:rPr lang="en-US" dirty="0"/>
              <a:t>Have no side effect</a:t>
            </a:r>
          </a:p>
          <a:p>
            <a:r>
              <a:rPr lang="en-US" dirty="0"/>
              <a:t>Prefer exceptions</a:t>
            </a:r>
          </a:p>
          <a:p>
            <a:r>
              <a:rPr lang="en-US" dirty="0"/>
              <a:t>DRY</a:t>
            </a:r>
          </a:p>
        </p:txBody>
      </p:sp>
    </p:spTree>
    <p:extLst>
      <p:ext uri="{BB962C8B-B14F-4D97-AF65-F5344CB8AC3E}">
        <p14:creationId xmlns:p14="http://schemas.microsoft.com/office/powerpoint/2010/main" val="86147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4E9-DFB6-484C-8738-648D3B9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one constant in software development …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83053-96D7-40F2-80D9-8A49149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39BD-E951-4A18-9196-8919CF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FC76-0B97-4A36-AD4A-15C2420EB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8000" dirty="0"/>
              <a:t>CHANGE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051653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5D09-8A2D-4938-9749-918318C9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3B19-3EC8-4422-9A48-2976B55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5689-E47A-45D5-8B0E-93C921E2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9D075-38E5-4709-B8BB-2454DC2FE7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Error handling shouldn't obscure what the code does</a:t>
            </a:r>
          </a:p>
          <a:p>
            <a:r>
              <a:rPr lang="en-US" dirty="0"/>
              <a:t>Wrap 3</a:t>
            </a:r>
            <a:r>
              <a:rPr lang="en-US" baseline="30000" dirty="0"/>
              <a:t>rd</a:t>
            </a:r>
            <a:r>
              <a:rPr lang="en-US" dirty="0"/>
              <a:t> party APIs to translate exceptions</a:t>
            </a:r>
          </a:p>
          <a:p>
            <a:r>
              <a:rPr lang="en-US" dirty="0"/>
              <a:t>Avoid passing/returning null</a:t>
            </a:r>
          </a:p>
          <a:p>
            <a:r>
              <a:rPr lang="en-US" dirty="0"/>
              <a:t>Use Null object pattern</a:t>
            </a:r>
          </a:p>
          <a:p>
            <a:r>
              <a:rPr lang="en-US" dirty="0"/>
              <a:t>Most code should not use try/catch/finally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1745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D5CB-CC5D-46B9-A280-F832E52B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A89AB-3FDF-47E1-A07B-9DB01210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6AF7-0DAC-4A86-8454-CBA3C35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ED81D9-4859-4E81-9F97-06711CB927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Making your code clean is a journey</a:t>
            </a:r>
          </a:p>
          <a:p>
            <a:r>
              <a:rPr lang="en-US" dirty="0"/>
              <a:t>Start with small steps</a:t>
            </a:r>
          </a:p>
          <a:p>
            <a:r>
              <a:rPr lang="en-US" dirty="0"/>
              <a:t>Ask you college whether your code is clean</a:t>
            </a:r>
          </a:p>
          <a:p>
            <a:r>
              <a:rPr lang="en-US" dirty="0"/>
              <a:t>For most systems choosing the right name has much dramatic effect than improving </a:t>
            </a:r>
            <a:r>
              <a:rPr lang="en-US"/>
              <a:t>performace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05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4E9-DFB6-484C-8738-648D3B9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83053-96D7-40F2-80D9-8A49149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39BD-E951-4A18-9196-8919CF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FC76-0B97-4A36-AD4A-15C2420EB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Embrace the change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363660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4E9-DFB6-484C-8738-648D3B9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83053-96D7-40F2-80D9-8A49149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39BD-E951-4A18-9196-8919CF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FC76-0B97-4A36-AD4A-15C2420EB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Design is an iterative process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397979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4E9-DFB6-484C-8738-648D3B9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83053-96D7-40F2-80D9-8A49149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39BD-E951-4A18-9196-8919CF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FC76-0B97-4A36-AD4A-15C2420EB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Your code must be human readable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71937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4E9-DFB6-484C-8738-648D3B9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83053-96D7-40F2-80D9-8A49149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39BD-E951-4A18-9196-8919CF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FC76-0B97-4A36-AD4A-15C2420EB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If it works fix it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137282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4E9-DFB6-484C-8738-648D3B9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83053-96D7-40F2-80D9-8A49149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39BD-E951-4A18-9196-8919CF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FC76-0B97-4A36-AD4A-15C2420EB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Make it easy to setup the development environment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89502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4E9-DFB6-484C-8738-648D3B9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83053-96D7-40F2-80D9-8A49149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39BD-E951-4A18-9196-8919CFA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FC76-0B97-4A36-AD4A-15C2420EB6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Don’t let anyone tell you, you don’t have time to test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05868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32044</TotalTime>
  <Words>879</Words>
  <Application>Microsoft Office PowerPoint</Application>
  <PresentationFormat>On-screen Show (4:3)</PresentationFormat>
  <Paragraphs>234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Clean code</vt:lpstr>
      <vt:lpstr>Clean Code</vt:lpstr>
      <vt:lpstr>The one constant in software development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principles</vt:lpstr>
      <vt:lpstr>PowerPoint Presentation</vt:lpstr>
      <vt:lpstr>SOLID Principles</vt:lpstr>
      <vt:lpstr>What is clean code ?</vt:lpstr>
      <vt:lpstr>What is clean code ?</vt:lpstr>
      <vt:lpstr>What is clean code ?</vt:lpstr>
      <vt:lpstr>What is clean code ?</vt:lpstr>
      <vt:lpstr>Intention Revealing Names</vt:lpstr>
      <vt:lpstr>Use Pronounceable Names</vt:lpstr>
      <vt:lpstr>Class Names</vt:lpstr>
      <vt:lpstr>Method Names</vt:lpstr>
      <vt:lpstr>Avoid Shortened Names</vt:lpstr>
      <vt:lpstr>Pick One Word per Concept</vt:lpstr>
      <vt:lpstr>Comments Lie</vt:lpstr>
      <vt:lpstr>Mandated Comments</vt:lpstr>
      <vt:lpstr>Use the Code to Explain</vt:lpstr>
      <vt:lpstr>Explanation of Intent</vt:lpstr>
      <vt:lpstr>Is Formatting Important</vt:lpstr>
      <vt:lpstr>Cohesion</vt:lpstr>
      <vt:lpstr>Clean Functions</vt:lpstr>
      <vt:lpstr>Error Handling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800</cp:revision>
  <dcterms:created xsi:type="dcterms:W3CDTF">2011-02-24T08:59:43Z</dcterms:created>
  <dcterms:modified xsi:type="dcterms:W3CDTF">2017-07-08T21:49:40Z</dcterms:modified>
</cp:coreProperties>
</file>