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81" r:id="rId18"/>
    <p:sldId id="271" r:id="rId19"/>
    <p:sldId id="272" r:id="rId20"/>
    <p:sldId id="282" r:id="rId21"/>
    <p:sldId id="283" r:id="rId22"/>
    <p:sldId id="285" r:id="rId23"/>
    <p:sldId id="284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209C019-2490-4270-A0D8-60F9F50180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04" y="6445477"/>
            <a:ext cx="2145059" cy="3168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843808" y="2420888"/>
            <a:ext cx="3672408" cy="864096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IOc</a:t>
            </a:r>
            <a:r>
              <a:rPr lang="en-US" sz="4800" dirty="0"/>
              <a:t> &amp; Friends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21E2-E3F1-420F-8CA2-A82CF97D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4FA2F-0C1C-4127-898D-7BA00640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8102A-5E56-4387-8F8D-E4743381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29B65-41A6-4DFC-AF10-E530234692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Simple to use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Code duplication</a:t>
            </a:r>
          </a:p>
          <a:p>
            <a:pPr lvl="1"/>
            <a:r>
              <a:rPr lang="en-US" dirty="0"/>
              <a:t>Cannot easily detect dependencies </a:t>
            </a:r>
          </a:p>
          <a:p>
            <a:pPr lvl="1"/>
            <a:r>
              <a:rPr lang="en-US" dirty="0"/>
              <a:t>The service locator become a common dependency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900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Container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Manages the creation, destruction, configuration and dependencies of classes</a:t>
            </a:r>
          </a:p>
          <a:p>
            <a:r>
              <a:rPr lang="en-US" dirty="0"/>
              <a:t>Allows a class to decouple itself from its dependencies</a:t>
            </a:r>
          </a:p>
          <a:p>
            <a:r>
              <a:rPr lang="en-US" dirty="0"/>
              <a:t>Usually, simplifies reuse and testability</a:t>
            </a:r>
          </a:p>
          <a:p>
            <a:r>
              <a:rPr lang="en-US" dirty="0"/>
              <a:t>The </a:t>
            </a:r>
            <a:r>
              <a:rPr lang="en-US" dirty="0" err="1"/>
              <a:t>IoC</a:t>
            </a:r>
            <a:r>
              <a:rPr lang="en-US" dirty="0"/>
              <a:t> container knows how to inject a dependency implementation into the instantiated component</a:t>
            </a: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2FD4A-7D0D-4140-BFDA-BF1B8A18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FE36-CD32-4379-894D-46C22CA0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6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“magic” process done by the </a:t>
            </a:r>
            <a:r>
              <a:rPr lang="en-US" dirty="0" err="1"/>
              <a:t>IoC</a:t>
            </a:r>
            <a:r>
              <a:rPr lang="en-US" dirty="0"/>
              <a:t> container</a:t>
            </a:r>
          </a:p>
          <a:p>
            <a:r>
              <a:rPr lang="en-US" dirty="0"/>
              <a:t>A developer ask an implementation of an interface</a:t>
            </a:r>
          </a:p>
          <a:p>
            <a:r>
              <a:rPr lang="en-US" dirty="0"/>
              <a:t>The </a:t>
            </a:r>
            <a:r>
              <a:rPr lang="en-US" dirty="0" err="1"/>
              <a:t>IoC</a:t>
            </a:r>
            <a:r>
              <a:rPr lang="en-US" dirty="0"/>
              <a:t> container finds an appropriate implementation and instantiate it</a:t>
            </a:r>
          </a:p>
          <a:p>
            <a:r>
              <a:rPr lang="en-US" dirty="0"/>
              <a:t>The </a:t>
            </a:r>
            <a:r>
              <a:rPr lang="en-US" dirty="0" err="1"/>
              <a:t>IoC</a:t>
            </a:r>
            <a:r>
              <a:rPr lang="en-US" dirty="0"/>
              <a:t> container resolve any additional dependency</a:t>
            </a:r>
          </a:p>
          <a:p>
            <a:r>
              <a:rPr lang="en-US" dirty="0"/>
              <a:t>What is a dependency?</a:t>
            </a:r>
          </a:p>
          <a:p>
            <a:pPr lvl="1"/>
            <a:r>
              <a:rPr lang="en-US" dirty="0" err="1"/>
              <a:t>ctor</a:t>
            </a:r>
            <a:r>
              <a:rPr lang="en-US" dirty="0"/>
              <a:t> </a:t>
            </a:r>
            <a:r>
              <a:rPr lang="en-US" dirty="0" err="1"/>
              <a:t>parametrers</a:t>
            </a:r>
            <a:endParaRPr lang="en-US" dirty="0"/>
          </a:p>
          <a:p>
            <a:pPr lvl="1"/>
            <a:r>
              <a:rPr lang="en-US" dirty="0"/>
              <a:t>Public read/write properties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6CCB8-17B3-4C06-83ED-5E4D9933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33223-6558-45DF-A90A-EF0F419F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8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Castle Windsor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container for .NET</a:t>
            </a:r>
          </a:p>
          <a:p>
            <a:r>
              <a:rPr lang="en-US" dirty="0"/>
              <a:t>Consists of</a:t>
            </a:r>
          </a:p>
          <a:p>
            <a:pPr lvl="1"/>
            <a:r>
              <a:rPr lang="en-US" dirty="0" err="1"/>
              <a:t>WindsorContainer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Installers (</a:t>
            </a:r>
            <a:r>
              <a:rPr lang="en-US" dirty="0" err="1"/>
              <a:t>IWindsorInstaller</a:t>
            </a:r>
            <a:r>
              <a:rPr lang="en-US" dirty="0"/>
              <a:t> interface)</a:t>
            </a:r>
          </a:p>
          <a:p>
            <a:pPr lvl="1"/>
            <a:r>
              <a:rPr lang="en-US" dirty="0"/>
              <a:t>Configuration class</a:t>
            </a:r>
          </a:p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Service – A .NET interface</a:t>
            </a:r>
          </a:p>
          <a:p>
            <a:pPr lvl="1"/>
            <a:r>
              <a:rPr lang="en-US" dirty="0"/>
              <a:t>Component – A .NET class</a:t>
            </a:r>
          </a:p>
          <a:p>
            <a:pPr lvl="1"/>
            <a:r>
              <a:rPr lang="en-US" dirty="0"/>
              <a:t>Dependencies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E90238-FA7D-43DA-A7C5-A79C829D8AB9}"/>
              </a:ext>
            </a:extLst>
          </p:cNvPr>
          <p:cNvSpPr/>
          <p:nvPr/>
        </p:nvSpPr>
        <p:spPr>
          <a:xfrm>
            <a:off x="6444208" y="4869160"/>
            <a:ext cx="1656184" cy="1008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term service might be a bit confusing</a:t>
            </a:r>
            <a:endParaRPr lang="he-IL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A753E5-4A3F-4EEC-9FD2-00935BF7078A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860032" y="4869160"/>
            <a:ext cx="1584176" cy="50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6604C-68E8-48FF-97E5-336D6E50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6DCF8-0D92-4F52-B8D3-68268705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Castle Windsor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NuGet</a:t>
            </a:r>
            <a:r>
              <a:rPr lang="en-US" dirty="0"/>
              <a:t> package “</a:t>
            </a:r>
            <a:r>
              <a:rPr lang="en-US" dirty="0" err="1"/>
              <a:t>Castle.Windsor</a:t>
            </a:r>
            <a:r>
              <a:rPr lang="en-US" dirty="0"/>
              <a:t>”</a:t>
            </a:r>
          </a:p>
          <a:p>
            <a:r>
              <a:rPr lang="en-US" dirty="0"/>
              <a:t>Create a </a:t>
            </a:r>
            <a:r>
              <a:rPr lang="en-US" dirty="0" err="1"/>
              <a:t>WindsorContainer</a:t>
            </a:r>
            <a:r>
              <a:rPr lang="en-US" dirty="0"/>
              <a:t> object</a:t>
            </a:r>
          </a:p>
          <a:p>
            <a:r>
              <a:rPr lang="en-US" dirty="0"/>
              <a:t>Create an Installer class</a:t>
            </a:r>
          </a:p>
          <a:p>
            <a:pPr lvl="1"/>
            <a:r>
              <a:rPr lang="en-US" dirty="0"/>
              <a:t>Responsible for populating components and services</a:t>
            </a:r>
          </a:p>
          <a:p>
            <a:r>
              <a:rPr lang="en-US" dirty="0"/>
              <a:t>Use Resolve to get implementation of a service</a:t>
            </a: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1B7B4-06F2-48AD-A3B0-1E028E97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32468-284B-4F07-B9C9-5E69BF34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Castle Windsor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DEMO</a:t>
            </a:r>
            <a:endParaRPr lang="he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1493B-FE5C-4CDC-9BA0-C718A589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55368-9E70-4101-A9BC-01E1524E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2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Bootstrapper</a:t>
            </a:r>
            <a:endParaRPr lang="he-I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153400" cy="4572000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public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static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 Main() </a:t>
            </a:r>
          </a:p>
          <a:p>
            <a:pPr marL="0" indent="0">
              <a:buNone/>
            </a:pPr>
            <a:r>
              <a:rPr lang="en-US" sz="2400" dirty="0"/>
              <a:t>{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</a:rPr>
              <a:t>    </a:t>
            </a:r>
            <a:r>
              <a:rPr lang="en-US" sz="2400" dirty="0" err="1">
                <a:solidFill>
                  <a:srgbClr val="2B91AF"/>
                </a:solidFill>
              </a:rPr>
              <a:t>WindsorContainer</a:t>
            </a:r>
            <a:r>
              <a:rPr lang="en-US" sz="2400" dirty="0"/>
              <a:t> container = 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2B91AF"/>
                </a:solidFill>
              </a:rPr>
              <a:t>WindsorContainer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container.Register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2B91AF"/>
                </a:solidFill>
              </a:rPr>
              <a:t>Component</a:t>
            </a:r>
            <a:r>
              <a:rPr lang="en-US" sz="2400" dirty="0" err="1"/>
              <a:t>.For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2B91AF"/>
                </a:solidFill>
              </a:rPr>
              <a:t>ILogger</a:t>
            </a:r>
            <a:r>
              <a:rPr lang="en-US" sz="2400" dirty="0"/>
              <a:t>&gt;().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ImplementedBy</a:t>
            </a:r>
            <a:r>
              <a:rPr lang="en-US" sz="2400" dirty="0"/>
              <a:t>&lt;</a:t>
            </a:r>
            <a:r>
              <a:rPr lang="en-US" sz="2400" dirty="0">
                <a:solidFill>
                  <a:srgbClr val="2B91AF"/>
                </a:solidFill>
              </a:rPr>
              <a:t>Logger</a:t>
            </a:r>
            <a:r>
              <a:rPr lang="en-US" sz="2400" dirty="0"/>
              <a:t>&gt;());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</a:rPr>
              <a:t>    </a:t>
            </a:r>
            <a:r>
              <a:rPr lang="en-US" sz="2400" dirty="0" err="1">
                <a:solidFill>
                  <a:srgbClr val="2B91AF"/>
                </a:solidFill>
              </a:rPr>
              <a:t>ILogger</a:t>
            </a:r>
            <a:r>
              <a:rPr lang="en-US" sz="2400" dirty="0"/>
              <a:t> logger = </a:t>
            </a:r>
            <a:r>
              <a:rPr lang="en-US" sz="2400" dirty="0" err="1"/>
              <a:t>container.Resolve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2B91AF"/>
                </a:solidFill>
              </a:rPr>
              <a:t>ILogger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</a:rPr>
              <a:t>    </a:t>
            </a:r>
            <a:r>
              <a:rPr lang="en-US" sz="2400" dirty="0" err="1">
                <a:solidFill>
                  <a:srgbClr val="2B91AF"/>
                </a:solidFill>
              </a:rPr>
              <a:t>Console</a:t>
            </a:r>
            <a:r>
              <a:rPr lang="en-US" sz="2400" dirty="0" err="1"/>
              <a:t>.WriteLine</a:t>
            </a:r>
            <a:r>
              <a:rPr lang="en-US" sz="2400" dirty="0"/>
              <a:t>(logger != </a:t>
            </a:r>
            <a:r>
              <a:rPr lang="en-US" sz="2400" dirty="0">
                <a:solidFill>
                  <a:srgbClr val="0000FF"/>
                </a:solidFill>
              </a:rPr>
              <a:t>null</a:t>
            </a:r>
            <a:r>
              <a:rPr lang="en-US" sz="2400" dirty="0"/>
              <a:t>); </a:t>
            </a:r>
          </a:p>
          <a:p>
            <a:pPr marL="0" indent="0">
              <a:buNone/>
            </a:pPr>
            <a:r>
              <a:rPr lang="en-US" sz="2400" dirty="0"/>
              <a:t>} </a:t>
            </a:r>
            <a:endParaRPr lang="he-IL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00D91-27DF-4B72-8F8C-7929AF1D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E0891-3E7F-4C9E-B88A-BA8E0615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D541-5F99-419A-9744-67399F5E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28929-C180-48A0-9A91-CA0F933D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AB379-D1DD-4729-B3DC-57F13729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A2615-B7AC-4B85-A746-9ED70D117C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 class which aggregates multiple registration requests</a:t>
            </a:r>
          </a:p>
          <a:p>
            <a:r>
              <a:rPr lang="en-US" dirty="0"/>
              <a:t>Usually per namespace/assembly/feature</a:t>
            </a:r>
          </a:p>
          <a:p>
            <a:r>
              <a:rPr lang="en-US" dirty="0"/>
              <a:t>Castle locates all installers and executes them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C6A78-7E91-4FAA-91D4-FBE60683D972}"/>
              </a:ext>
            </a:extLst>
          </p:cNvPr>
          <p:cNvSpPr/>
          <p:nvPr/>
        </p:nvSpPr>
        <p:spPr>
          <a:xfrm>
            <a:off x="525511" y="4077072"/>
            <a:ext cx="8010472" cy="1460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ControllersInstaller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IWindsorInstaller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Install(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IWindsorContainer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container,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IConfigurationStore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store)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6767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Installer</a:t>
            </a:r>
            <a:endParaRPr lang="he-I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153400" cy="3505200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 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</a:rPr>
              <a:t>    </a:t>
            </a:r>
            <a:r>
              <a:rPr lang="en-US" sz="2000" dirty="0" err="1">
                <a:solidFill>
                  <a:srgbClr val="2B91AF"/>
                </a:solidFill>
              </a:rPr>
              <a:t>WindsorContainer</a:t>
            </a:r>
            <a:r>
              <a:rPr lang="en-US" sz="2000" dirty="0"/>
              <a:t> container = 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rgbClr val="2B91AF"/>
                </a:solidFill>
              </a:rPr>
              <a:t>WindsorContainer</a:t>
            </a:r>
            <a:r>
              <a:rPr lang="en-US" sz="2000" dirty="0"/>
              <a:t>();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container.Install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2B91AF"/>
                </a:solidFill>
              </a:rPr>
              <a:t>FromAssembly</a:t>
            </a:r>
            <a:r>
              <a:rPr lang="en-US" sz="2000" dirty="0" err="1"/>
              <a:t>.This</a:t>
            </a:r>
            <a:r>
              <a:rPr lang="en-US" sz="2000" dirty="0"/>
              <a:t>()); </a:t>
            </a:r>
            <a:endParaRPr lang="en-US" sz="2000" dirty="0">
              <a:solidFill>
                <a:srgbClr val="2B91A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</a:rPr>
              <a:t>    </a:t>
            </a:r>
            <a:r>
              <a:rPr lang="en-US" sz="2000" dirty="0" err="1">
                <a:solidFill>
                  <a:srgbClr val="2B91AF"/>
                </a:solidFill>
              </a:rPr>
              <a:t>ILogger</a:t>
            </a:r>
            <a:r>
              <a:rPr lang="en-US" sz="2000" dirty="0"/>
              <a:t> logger = </a:t>
            </a:r>
            <a:r>
              <a:rPr lang="en-US" sz="2000" dirty="0" err="1"/>
              <a:t>container.Resolve</a:t>
            </a:r>
            <a:r>
              <a:rPr lang="en-US" sz="2000" dirty="0"/>
              <a:t>&lt;</a:t>
            </a:r>
            <a:r>
              <a:rPr lang="en-US" sz="2000" dirty="0" err="1">
                <a:solidFill>
                  <a:srgbClr val="2B91AF"/>
                </a:solidFill>
              </a:rPr>
              <a:t>ILogger</a:t>
            </a:r>
            <a:r>
              <a:rPr lang="en-US" sz="2000" dirty="0"/>
              <a:t>&gt;();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</a:rPr>
              <a:t>    </a:t>
            </a:r>
            <a:r>
              <a:rPr lang="en-US" sz="2000" dirty="0" err="1">
                <a:solidFill>
                  <a:srgbClr val="2B91AF"/>
                </a:solidFill>
              </a:rPr>
              <a:t>Console</a:t>
            </a:r>
            <a:r>
              <a:rPr lang="en-US" sz="2000" dirty="0" err="1"/>
              <a:t>.WriteLine</a:t>
            </a:r>
            <a:r>
              <a:rPr lang="en-US" sz="2000" dirty="0"/>
              <a:t>(logger != </a:t>
            </a:r>
            <a:r>
              <a:rPr lang="en-US" sz="2000" dirty="0">
                <a:solidFill>
                  <a:srgbClr val="0000FF"/>
                </a:solidFill>
              </a:rPr>
              <a:t>null</a:t>
            </a:r>
            <a:r>
              <a:rPr lang="en-US" sz="2000" dirty="0"/>
              <a:t>); </a:t>
            </a:r>
          </a:p>
          <a:p>
            <a:pPr marL="0" indent="0">
              <a:buNone/>
            </a:pPr>
            <a:r>
              <a:rPr lang="en-US" sz="2000" dirty="0"/>
              <a:t>} </a:t>
            </a:r>
            <a:endParaRPr lang="he-IL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2B7183-9720-4174-8E98-3CA0557D2925}"/>
              </a:ext>
            </a:extLst>
          </p:cNvPr>
          <p:cNvSpPr/>
          <p:nvPr/>
        </p:nvSpPr>
        <p:spPr>
          <a:xfrm>
            <a:off x="3203848" y="5157192"/>
            <a:ext cx="1656184" cy="1008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Ask Castle to locate and execute all installers</a:t>
            </a:r>
            <a:endParaRPr lang="he-IL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5B0E9E-B6D6-4AE3-86AD-DE1FE8643B6C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203848" y="3356992"/>
            <a:ext cx="828092" cy="1800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CF876-977E-4F16-B29F-6E3C51DD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A8583-1EC4-47D9-B186-258865FA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5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Installer</a:t>
            </a:r>
            <a:endParaRPr lang="he-I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153400" cy="3505200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rgbClr val="2B91AF"/>
                </a:solidFill>
              </a:rPr>
              <a:t>RepositoriesInstaller</a:t>
            </a:r>
            <a:r>
              <a:rPr lang="en-US" sz="2000" dirty="0"/>
              <a:t> : </a:t>
            </a:r>
            <a:r>
              <a:rPr lang="en-US" sz="2000" dirty="0" err="1">
                <a:solidFill>
                  <a:srgbClr val="2B91AF"/>
                </a:solidFill>
              </a:rPr>
              <a:t>IWindsorInstaller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   public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 Install(</a:t>
            </a:r>
            <a:r>
              <a:rPr lang="en-US" sz="2000" dirty="0" err="1">
                <a:solidFill>
                  <a:srgbClr val="2B91AF"/>
                </a:solidFill>
              </a:rPr>
              <a:t>IWindsorContainer</a:t>
            </a:r>
            <a:r>
              <a:rPr lang="en-US" sz="2000" dirty="0"/>
              <a:t> </a:t>
            </a:r>
            <a:r>
              <a:rPr lang="en-US" sz="2000" dirty="0" err="1"/>
              <a:t>cont</a:t>
            </a:r>
            <a:r>
              <a:rPr lang="en-US" sz="2000" dirty="0"/>
              <a:t>, </a:t>
            </a:r>
            <a:r>
              <a:rPr lang="en-US" sz="2000" dirty="0" err="1">
                <a:solidFill>
                  <a:srgbClr val="2B91AF"/>
                </a:solidFill>
              </a:rPr>
              <a:t>IConfigurationStore</a:t>
            </a:r>
            <a:r>
              <a:rPr lang="en-US" sz="2000" dirty="0"/>
              <a:t> </a:t>
            </a:r>
            <a:r>
              <a:rPr lang="en-US" sz="2000" dirty="0" err="1"/>
              <a:t>st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{  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cont.Register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2B91AF"/>
                </a:solidFill>
              </a:rPr>
              <a:t>Component</a:t>
            </a:r>
            <a:r>
              <a:rPr lang="en-US" sz="2000" dirty="0" err="1"/>
              <a:t>.For</a:t>
            </a:r>
            <a:r>
              <a:rPr lang="en-US" sz="2000" dirty="0"/>
              <a:t>&lt;</a:t>
            </a:r>
            <a:r>
              <a:rPr lang="en-US" sz="2000" dirty="0" err="1">
                <a:solidFill>
                  <a:srgbClr val="2B91AF"/>
                </a:solidFill>
              </a:rPr>
              <a:t>ILogger</a:t>
            </a:r>
            <a:r>
              <a:rPr lang="en-US" sz="2000" dirty="0"/>
              <a:t>&gt;().</a:t>
            </a:r>
          </a:p>
          <a:p>
            <a:pPr marL="0" indent="0">
              <a:buNone/>
            </a:pPr>
            <a:r>
              <a:rPr lang="en-US" sz="2000" dirty="0"/>
              <a:t>             </a:t>
            </a:r>
            <a:r>
              <a:rPr lang="en-US" sz="2000" dirty="0" err="1"/>
              <a:t>ImplementedBy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2B91AF"/>
                </a:solidFill>
              </a:rPr>
              <a:t>Logger</a:t>
            </a:r>
            <a:r>
              <a:rPr lang="en-US" sz="2000" dirty="0"/>
              <a:t>&gt;());     </a:t>
            </a:r>
          </a:p>
          <a:p>
            <a:pPr marL="0" indent="0">
              <a:buNone/>
            </a:pPr>
            <a:r>
              <a:rPr lang="en-US" sz="2000" dirty="0"/>
              <a:t>    }  </a:t>
            </a:r>
          </a:p>
          <a:p>
            <a:pPr marL="0" indent="0">
              <a:buNone/>
            </a:pPr>
            <a:r>
              <a:rPr lang="en-US" sz="2000" dirty="0"/>
              <a:t>} </a:t>
            </a:r>
            <a:endParaRPr lang="he-IL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409DA-E749-427E-BEF0-F322F024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D0043-3759-4940-9067-977F7CBF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4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9592-ACDA-491D-AAB4-C2A18306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E3A7C-E63B-4ACD-8C1A-B4A3B0EE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FA364-5C1D-4792-BA7A-AE767E95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D28B2F-646E-4226-B928-669995B9F2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  <a:p>
            <a:r>
              <a:rPr lang="en-US" dirty="0"/>
              <a:t>Dependency Inversion</a:t>
            </a:r>
          </a:p>
          <a:p>
            <a:r>
              <a:rPr lang="en-US" dirty="0"/>
              <a:t>Service Locator</a:t>
            </a:r>
          </a:p>
          <a:p>
            <a:r>
              <a:rPr lang="en-US" dirty="0" err="1"/>
              <a:t>IoC</a:t>
            </a:r>
            <a:r>
              <a:rPr lang="en-US" dirty="0"/>
              <a:t> container</a:t>
            </a:r>
          </a:p>
          <a:p>
            <a:r>
              <a:rPr lang="en-US" dirty="0"/>
              <a:t>Castle Windsor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6938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06F5-0508-4F77-B418-311A7473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Smarter Installer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860F3-096B-4589-958D-B8ACFE68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056DC-E7F2-49E8-BFC7-4AC3E602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97C72-5015-4399-AF6E-F9335D1B37EB}"/>
              </a:ext>
            </a:extLst>
          </p:cNvPr>
          <p:cNvSpPr/>
          <p:nvPr/>
        </p:nvSpPr>
        <p:spPr>
          <a:xfrm>
            <a:off x="685208" y="2276872"/>
            <a:ext cx="8008279" cy="28434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ControllersInstaller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IWindsorInstaller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Install(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IWindsorContainer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container,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IConfigurationStore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store)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container.Register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Classes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.FromThisAssembly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.Where(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Component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.IsInSameNamespaceAs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HomeController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WithService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.Self()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LifestyleTransient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975851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837F-FDE4-47F1-B86C-892E02F4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Lifestyle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33CA0-3908-4F04-843D-FEC5E68B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C1BE9-BCA8-4F0C-8B90-00DF846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B5D865-1CE7-43EE-9030-B0337BD1FA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a component is singleton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LifetimeTransiet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 new instance is created for each resolve request</a:t>
            </a:r>
          </a:p>
          <a:p>
            <a:r>
              <a:rPr lang="en-US" dirty="0" err="1">
                <a:solidFill>
                  <a:srgbClr val="FF0000"/>
                </a:solidFill>
              </a:rPr>
              <a:t>LifestylePerThread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LifestylePerWebRequest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LifestylePooled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LifestyleScoped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3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3CD3-80DD-4D80-86BB-D27C7DFF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Registration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DDDBA-C4D6-4467-9C34-F3992B97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474C4-1A67-410B-89DC-D8EE4F42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7F13FE-98A3-4871-BF26-4D6FBAEC20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first registration wins</a:t>
            </a:r>
          </a:p>
          <a:p>
            <a:r>
              <a:rPr lang="en-US" dirty="0"/>
              <a:t>In order to override an existing registration you must use the </a:t>
            </a:r>
            <a:r>
              <a:rPr lang="en-US" dirty="0" err="1">
                <a:solidFill>
                  <a:srgbClr val="FF0000"/>
                </a:solidFill>
              </a:rPr>
              <a:t>IsDefault</a:t>
            </a:r>
            <a:r>
              <a:rPr lang="en-US" dirty="0"/>
              <a:t> flag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9F89C-7629-4E23-A908-5F8276C802EB}"/>
              </a:ext>
            </a:extLst>
          </p:cNvPr>
          <p:cNvSpPr/>
          <p:nvPr/>
        </p:nvSpPr>
        <p:spPr>
          <a:xfrm>
            <a:off x="869848" y="3429000"/>
            <a:ext cx="7639000" cy="12650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WindsorContainer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container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WindsorContainer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container.Register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Component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IMyService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ImplementedBy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MyService1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container.Register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Component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IMyService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ImplementedBy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MyService2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IsDefault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container.Resolve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IMyService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().Name);</a:t>
            </a:r>
            <a:endParaRPr lang="he-IL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CE8E12-B6E2-4CC8-A490-451B32194219}"/>
              </a:ext>
            </a:extLst>
          </p:cNvPr>
          <p:cNvSpPr/>
          <p:nvPr/>
        </p:nvSpPr>
        <p:spPr>
          <a:xfrm>
            <a:off x="3203848" y="5157192"/>
            <a:ext cx="1656184" cy="1008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Without </a:t>
            </a:r>
            <a:r>
              <a:rPr lang="en-US" sz="1400" dirty="0" err="1"/>
              <a:t>IsDefault</a:t>
            </a:r>
            <a:r>
              <a:rPr lang="en-US" sz="1400" dirty="0"/>
              <a:t> MyService1 registration wins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646148-D5D3-4EF5-ADEC-2D77F696A95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940" y="4293096"/>
            <a:ext cx="3527884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31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7DC8-08D1-4249-B327-C68BD8F1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C7FCB-F1A9-4D46-8BA0-B5D155BA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95645-A2BF-4B84-95E6-6623B44A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04BE5C-98EB-4C31-AFBD-D2640FCB2B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cases where multiple components exists for the same service</a:t>
            </a:r>
          </a:p>
          <a:p>
            <a:r>
              <a:rPr lang="en-US" dirty="0"/>
              <a:t>The client want to use a specific component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B75058-756D-4652-880C-06A4DB9C6E00}"/>
              </a:ext>
            </a:extLst>
          </p:cNvPr>
          <p:cNvSpPr/>
          <p:nvPr/>
        </p:nvSpPr>
        <p:spPr>
          <a:xfrm>
            <a:off x="643286" y="3717032"/>
            <a:ext cx="8092123" cy="106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container.Register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Component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IMyService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ImplementedBy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MyService1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container.Register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Component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IMyService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ImplementedBy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MyService2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&gt;().Named(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"Service2"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container.Register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Component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IMyService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ImplementedBy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MyService3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IsDefault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container.Resolve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IMyService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"Service2"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().Name);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8552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C194-82D2-47B7-B4C4-B2CD0337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16941-7461-414D-BE16-165F33F5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D5F0F-E429-40E3-83DB-FDA6CF4E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AD9064-8F7E-4F6C-A05A-571E10A2C1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Building a software is not like building a building</a:t>
            </a:r>
          </a:p>
          <a:p>
            <a:r>
              <a:rPr lang="en-US" dirty="0"/>
              <a:t>High quality software is usually created from top to bottom</a:t>
            </a:r>
          </a:p>
          <a:p>
            <a:r>
              <a:rPr lang="en-US" dirty="0" err="1"/>
              <a:t>IoC</a:t>
            </a:r>
            <a:r>
              <a:rPr lang="en-US" dirty="0"/>
              <a:t> container allow us to work </a:t>
            </a:r>
            <a:r>
              <a:rPr lang="en-US"/>
              <a:t>that way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4285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u="sng" dirty="0"/>
              <a:t>principle</a:t>
            </a:r>
            <a:r>
              <a:rPr lang="en-US" dirty="0"/>
              <a:t> used by frameworks</a:t>
            </a:r>
          </a:p>
          <a:p>
            <a:r>
              <a:rPr lang="en-US" dirty="0"/>
              <a:t>Hollywood principle: “Don’t call us, we’ll call you”</a:t>
            </a:r>
          </a:p>
          <a:p>
            <a:r>
              <a:rPr lang="en-US" dirty="0"/>
              <a:t>The opposite of using an API</a:t>
            </a:r>
          </a:p>
          <a:p>
            <a:r>
              <a:rPr lang="en-US" dirty="0"/>
              <a:t>The framework is aware of the programmer’s object and makes invocations of them</a:t>
            </a:r>
          </a:p>
          <a:p>
            <a:r>
              <a:rPr lang="en-US" dirty="0"/>
              <a:t>Hence, the framework inverts the control</a:t>
            </a: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66203-2C5D-4C5B-AB50-5D2070A1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2ACC7-669E-42B3-89E4-39BB16A8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5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 Framework</a:t>
            </a:r>
          </a:p>
          <a:p>
            <a:r>
              <a:rPr lang="en-US" dirty="0"/>
              <a:t>MVC is responsible for handling HTTP requests</a:t>
            </a:r>
          </a:p>
          <a:p>
            <a:r>
              <a:rPr lang="en-US" dirty="0"/>
              <a:t>MVC doesn’t know which response to return</a:t>
            </a:r>
          </a:p>
          <a:p>
            <a:r>
              <a:rPr lang="en-US" dirty="0"/>
              <a:t>Upon request the framework instantiates a controller and delegates the work to it</a:t>
            </a:r>
          </a:p>
          <a:p>
            <a:pPr lvl="1"/>
            <a:r>
              <a:rPr lang="en-US" dirty="0"/>
              <a:t>Hence, inversion of control</a:t>
            </a:r>
          </a:p>
          <a:p>
            <a:pPr lvl="1"/>
            <a:r>
              <a:rPr lang="en-US" dirty="0"/>
              <a:t>The framework has the control, not the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47DC1-E779-4B88-95EA-FB50796F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F49ED-2D2C-410C-925A-FFC9E470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9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772816"/>
            <a:ext cx="7504112" cy="46482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design principle</a:t>
            </a:r>
          </a:p>
          <a:p>
            <a:r>
              <a:rPr lang="en-US" dirty="0"/>
              <a:t>Define the abstraction of low level component as seen by a high level component</a:t>
            </a:r>
          </a:p>
          <a:p>
            <a:r>
              <a:rPr lang="en-US" dirty="0"/>
              <a:t>Implement the low level component accordingly</a:t>
            </a:r>
          </a:p>
          <a:p>
            <a:r>
              <a:rPr lang="en-US" dirty="0"/>
              <a:t>The low level component now “depends on” the abstraction defined by high level component </a:t>
            </a:r>
            <a:r>
              <a:rPr lang="en-US" dirty="0">
                <a:sym typeface="Wingdings" pitchFamily="2" charset="2"/>
              </a:rPr>
              <a:t> Dependency Inversion</a:t>
            </a:r>
            <a:endParaRPr lang="en-US" dirty="0"/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9F417-E8AE-4660-91B1-C8899F70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2E66E-159E-4A4C-8F27-21E1A493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7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both?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</a:t>
            </a:r>
            <a:r>
              <a:rPr lang="en-US" dirty="0">
                <a:solidFill>
                  <a:srgbClr val="FF0000"/>
                </a:solidFill>
              </a:rPr>
              <a:t>Inversion of Control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Dependency Inversion </a:t>
            </a:r>
            <a:r>
              <a:rPr lang="en-US" dirty="0"/>
              <a:t>rely on interfaces to achieve their goals</a:t>
            </a:r>
          </a:p>
          <a:p>
            <a:r>
              <a:rPr lang="en-US" dirty="0"/>
              <a:t>At runtime we need to instantiate the correct object which implements the desired interface</a:t>
            </a:r>
          </a:p>
          <a:p>
            <a:r>
              <a:rPr lang="en-US" dirty="0"/>
              <a:t>How should we manage the instantiation process?</a:t>
            </a:r>
          </a:p>
          <a:p>
            <a:pPr lvl="1"/>
            <a:r>
              <a:rPr lang="en-US" dirty="0"/>
              <a:t>Factory</a:t>
            </a:r>
          </a:p>
          <a:p>
            <a:pPr lvl="1"/>
            <a:r>
              <a:rPr lang="en-US" dirty="0"/>
              <a:t>Service locator</a:t>
            </a:r>
          </a:p>
          <a:p>
            <a:pPr lvl="1"/>
            <a:r>
              <a:rPr lang="en-US" dirty="0"/>
              <a:t>Dependency injection (A.K.A </a:t>
            </a:r>
            <a:r>
              <a:rPr lang="en-US" dirty="0" err="1"/>
              <a:t>IoC</a:t>
            </a:r>
            <a:r>
              <a:rPr lang="en-US" dirty="0"/>
              <a:t> container)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9F735-5952-4F39-97A5-60D27637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F938-26D7-49FD-B9E6-52593BBB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0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design pattern</a:t>
            </a:r>
          </a:p>
          <a:p>
            <a:r>
              <a:rPr lang="en-US" dirty="0"/>
              <a:t>Encapsulate the process of obtaining a service with a strong abstraction layer</a:t>
            </a:r>
          </a:p>
          <a:p>
            <a:r>
              <a:rPr lang="en-US" dirty="0"/>
              <a:t>Uses a central registry known as the “Service Locator”</a:t>
            </a:r>
          </a:p>
          <a:p>
            <a:r>
              <a:rPr lang="en-US" dirty="0"/>
              <a:t>Usually, the service locator receives some parameters which effect the instantiation decision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F527-323E-4F7C-B092-74AB4B4F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474EC-0CD2-4D0C-BD79-6795174A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4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 – Windows Forms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504112" cy="1371600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interface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rgbClr val="2B91AF"/>
                </a:solidFill>
              </a:rPr>
              <a:t>IServiceProvider</a:t>
            </a:r>
            <a:r>
              <a:rPr lang="en-US" sz="2000" dirty="0"/>
              <a:t>  {       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   object</a:t>
            </a:r>
            <a:r>
              <a:rPr lang="en-US" sz="2000" dirty="0"/>
              <a:t> </a:t>
            </a:r>
            <a:r>
              <a:rPr lang="en-US" sz="2000" dirty="0" err="1"/>
              <a:t>GetService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B91AF"/>
                </a:solidFill>
              </a:rPr>
              <a:t>Type</a:t>
            </a:r>
            <a:r>
              <a:rPr lang="en-US" sz="2000" dirty="0"/>
              <a:t> </a:t>
            </a:r>
            <a:r>
              <a:rPr lang="en-US" sz="2000" dirty="0" err="1"/>
              <a:t>serviceType</a:t>
            </a:r>
            <a:r>
              <a:rPr lang="en-US" sz="2000" dirty="0"/>
              <a:t>);     </a:t>
            </a:r>
          </a:p>
          <a:p>
            <a:pPr marL="0" indent="0">
              <a:buNone/>
            </a:pPr>
            <a:r>
              <a:rPr lang="en-US" sz="2000" dirty="0"/>
              <a:t>} </a:t>
            </a:r>
            <a:endParaRPr lang="he-IL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" y="3581400"/>
            <a:ext cx="8153400" cy="23622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2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5pPr>
            <a:lvl6pPr marL="2514600" indent="-228600" algn="r" rtl="1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6pPr>
            <a:lvl7pPr marL="2971800" indent="-228600" algn="r" rtl="1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7pPr>
            <a:lvl8pPr marL="3429000" indent="-228600" algn="r" rtl="1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8pPr>
            <a:lvl9pPr marL="3886200" indent="-228600" algn="r" rtl="1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</a:rPr>
              <a:t>var</a:t>
            </a:r>
            <a:r>
              <a:rPr lang="en-US" sz="2000" dirty="0"/>
              <a:t> host = (</a:t>
            </a:r>
            <a:r>
              <a:rPr lang="en-US" sz="2000" dirty="0" err="1">
                <a:solidFill>
                  <a:srgbClr val="2B91AF"/>
                </a:solidFill>
              </a:rPr>
              <a:t>IDesignerHost</a:t>
            </a:r>
            <a:r>
              <a:rPr lang="en-US" sz="2000" dirty="0"/>
              <a:t>)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/>
              <a:t>.Site.GetService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00FF"/>
                </a:solidFill>
              </a:rPr>
              <a:t>typeof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2B91AF"/>
                </a:solidFill>
              </a:rPr>
              <a:t>IDesignerHost</a:t>
            </a:r>
            <a:r>
              <a:rPr lang="en-US" sz="2000" dirty="0"/>
              <a:t>));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/>
              <a:t> (host != </a:t>
            </a:r>
            <a:r>
              <a:rPr lang="en-US" sz="2000" dirty="0">
                <a:solidFill>
                  <a:srgbClr val="0000FF"/>
                </a:solidFill>
              </a:rPr>
              <a:t>null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{   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</a:rPr>
              <a:t>    </a:t>
            </a:r>
            <a:r>
              <a:rPr lang="en-US" sz="2000" dirty="0" err="1">
                <a:solidFill>
                  <a:srgbClr val="2B91AF"/>
                </a:solidFill>
              </a:rPr>
              <a:t>MessageBox</a:t>
            </a:r>
            <a:r>
              <a:rPr lang="en-US" sz="2000" dirty="0" err="1"/>
              <a:t>.Show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"I have a host: "</a:t>
            </a:r>
            <a:r>
              <a:rPr lang="en-US" sz="2000" dirty="0"/>
              <a:t> + </a:t>
            </a:r>
            <a:r>
              <a:rPr lang="en-US" sz="2000" dirty="0" err="1"/>
              <a:t>host.GetType</a:t>
            </a:r>
            <a:r>
              <a:rPr lang="en-US" sz="2000" dirty="0"/>
              <a:t>().</a:t>
            </a:r>
            <a:r>
              <a:rPr lang="en-US" sz="2000" dirty="0" err="1"/>
              <a:t>FullName</a:t>
            </a:r>
            <a:r>
              <a:rPr lang="en-US" sz="2000" dirty="0"/>
              <a:t>); </a:t>
            </a:r>
          </a:p>
          <a:p>
            <a:pPr marL="0" indent="0">
              <a:buNone/>
            </a:pPr>
            <a:r>
              <a:rPr lang="en-US" sz="2000" dirty="0"/>
              <a:t>} </a:t>
            </a:r>
            <a:endParaRPr lang="he-IL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AA038-D7A0-4724-9A84-552BF84A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3E5FB-7B54-42D3-9C8D-9800D6BF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8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 – How to use?</a:t>
            </a:r>
            <a:endParaRPr lang="he-IL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153400" cy="2133600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2B91AF"/>
                </a:solidFill>
              </a:rPr>
              <a:t>Bank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   public</a:t>
            </a:r>
            <a:r>
              <a:rPr lang="en-US" sz="2000" dirty="0"/>
              <a:t> Bank(</a:t>
            </a:r>
            <a:r>
              <a:rPr lang="en-US" sz="2000" dirty="0" err="1">
                <a:solidFill>
                  <a:srgbClr val="2B91AF"/>
                </a:solidFill>
              </a:rPr>
              <a:t>IServiceProvider</a:t>
            </a:r>
            <a:r>
              <a:rPr lang="en-US" sz="2000" dirty="0"/>
              <a:t> provider)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       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/>
              <a:t>.logger</a:t>
            </a:r>
            <a:r>
              <a:rPr lang="en-US" sz="2000" dirty="0"/>
              <a:t> = (</a:t>
            </a:r>
            <a:r>
              <a:rPr lang="en-US" sz="2000" dirty="0" err="1">
                <a:solidFill>
                  <a:srgbClr val="2B91AF"/>
                </a:solidFill>
              </a:rPr>
              <a:t>ILogger</a:t>
            </a:r>
            <a:r>
              <a:rPr lang="en-US" sz="2000" dirty="0"/>
              <a:t>)</a:t>
            </a:r>
            <a:r>
              <a:rPr lang="en-US" sz="2000" dirty="0" err="1"/>
              <a:t>provider.GetService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00FF"/>
                </a:solidFill>
              </a:rPr>
              <a:t>typeof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2B91AF"/>
                </a:solidFill>
              </a:rPr>
              <a:t>ILogger</a:t>
            </a:r>
            <a:r>
              <a:rPr lang="en-US" sz="2000" dirty="0"/>
              <a:t>));     </a:t>
            </a:r>
          </a:p>
          <a:p>
            <a:pPr marL="0" indent="0">
              <a:buNone/>
            </a:pPr>
            <a:r>
              <a:rPr lang="en-US" sz="2000" dirty="0"/>
              <a:t>    } 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4419600"/>
            <a:ext cx="8153400" cy="21336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2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5pPr>
            <a:lvl6pPr marL="2514600" indent="-228600" algn="r" rtl="1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6pPr>
            <a:lvl7pPr marL="2971800" indent="-228600" algn="r" rtl="1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7pPr>
            <a:lvl8pPr marL="3429000" indent="-228600" algn="r" rtl="1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8pPr>
            <a:lvl9pPr marL="3886200" indent="-228600" algn="r" rtl="1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2B91AF"/>
                </a:solidFill>
              </a:rPr>
              <a:t>Bank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   public</a:t>
            </a:r>
            <a:r>
              <a:rPr lang="en-US" sz="2000" dirty="0"/>
              <a:t> Bank(</a:t>
            </a:r>
            <a:r>
              <a:rPr lang="en-US" sz="2000" dirty="0" err="1">
                <a:solidFill>
                  <a:srgbClr val="2B91AF"/>
                </a:solidFill>
              </a:rPr>
              <a:t>ILogger</a:t>
            </a:r>
            <a:r>
              <a:rPr lang="en-US" sz="2000" dirty="0"/>
              <a:t> logger)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       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/>
              <a:t>.logger</a:t>
            </a:r>
            <a:r>
              <a:rPr lang="en-US" sz="2000" dirty="0"/>
              <a:t> = logger;     </a:t>
            </a:r>
          </a:p>
          <a:p>
            <a:pPr marL="0" indent="0">
              <a:buNone/>
            </a:pPr>
            <a:r>
              <a:rPr lang="en-US" sz="2000" dirty="0"/>
              <a:t>    } </a:t>
            </a:r>
          </a:p>
          <a:p>
            <a:pPr marL="0" indent="0">
              <a:buNone/>
            </a:pPr>
            <a:r>
              <a:rPr lang="en-US" sz="2000" dirty="0"/>
              <a:t>} </a:t>
            </a:r>
            <a:endParaRPr lang="he-IL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88FA6-9CFB-4D36-BFE0-9EFFC474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DA5A8-7FDB-42A5-AC26-6D2292F9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45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32175</TotalTime>
  <Words>852</Words>
  <Application>Microsoft Office PowerPoint</Application>
  <PresentationFormat>On-screen Show (4:3)</PresentationFormat>
  <Paragraphs>229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IOc &amp; Friends</vt:lpstr>
      <vt:lpstr>Objectives</vt:lpstr>
      <vt:lpstr>Inversion of Control (IoC)</vt:lpstr>
      <vt:lpstr>IoC Example</vt:lpstr>
      <vt:lpstr>Dependency Inversion</vt:lpstr>
      <vt:lpstr>How to implement both?</vt:lpstr>
      <vt:lpstr>Service Locator</vt:lpstr>
      <vt:lpstr>Service Locator – Windows Forms</vt:lpstr>
      <vt:lpstr>Service Locator – How to use?</vt:lpstr>
      <vt:lpstr>Service Locator</vt:lpstr>
      <vt:lpstr>IoC Container</vt:lpstr>
      <vt:lpstr>Dependency Injection</vt:lpstr>
      <vt:lpstr>Castle Windsor</vt:lpstr>
      <vt:lpstr>Castle Windsor</vt:lpstr>
      <vt:lpstr>Castle Windsor</vt:lpstr>
      <vt:lpstr>Bootstrapper</vt:lpstr>
      <vt:lpstr>Installer</vt:lpstr>
      <vt:lpstr>Installer</vt:lpstr>
      <vt:lpstr>Installer</vt:lpstr>
      <vt:lpstr>Smarter Installer</vt:lpstr>
      <vt:lpstr>Lifestyle</vt:lpstr>
      <vt:lpstr>Override Registration</vt:lpstr>
      <vt:lpstr>Named Component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808</cp:revision>
  <dcterms:created xsi:type="dcterms:W3CDTF">2011-02-24T08:59:43Z</dcterms:created>
  <dcterms:modified xsi:type="dcterms:W3CDTF">2017-07-09T01:14:39Z</dcterms:modified>
</cp:coreProperties>
</file>