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355" r:id="rId3"/>
    <p:sldId id="343" r:id="rId4"/>
    <p:sldId id="356" r:id="rId5"/>
    <p:sldId id="357" r:id="rId6"/>
    <p:sldId id="364" r:id="rId7"/>
    <p:sldId id="365" r:id="rId8"/>
    <p:sldId id="361" r:id="rId9"/>
    <p:sldId id="363" r:id="rId10"/>
    <p:sldId id="359" r:id="rId11"/>
    <p:sldId id="362" r:id="rId12"/>
    <p:sldId id="360" r:id="rId13"/>
    <p:sldId id="358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4" r:id="rId22"/>
    <p:sldId id="373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7" r:id="rId35"/>
    <p:sldId id="38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7" autoAdjust="0"/>
  </p:normalViewPr>
  <p:slideViewPr>
    <p:cSldViewPr>
      <p:cViewPr varScale="1">
        <p:scale>
          <a:sx n="70" d="100"/>
          <a:sy n="70" d="100"/>
        </p:scale>
        <p:origin x="11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5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9512" y="138190"/>
            <a:ext cx="1224136" cy="180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267744" y="2564904"/>
            <a:ext cx="504056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Typescript tips &amp; tricks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19872" y="4581128"/>
            <a:ext cx="4392488" cy="648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F90B4-BE39-4A52-948F-08C59432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import/export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4329C3-2A27-4C51-8CAC-8E5507C8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AE9A64-0567-42C8-A5B9-07C104D4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2358A60-C89A-44BE-A8E3-00466A454E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browsers do not supports import/export</a:t>
            </a:r>
          </a:p>
          <a:p>
            <a:pPr lvl="1"/>
            <a:r>
              <a:rPr lang="en-US" dirty="0"/>
              <a:t>Coming Chrome 62 will</a:t>
            </a:r>
          </a:p>
          <a:p>
            <a:r>
              <a:rPr lang="en-US" dirty="0"/>
              <a:t>Therefore, must use a module loader</a:t>
            </a:r>
          </a:p>
          <a:p>
            <a:pPr lvl="1"/>
            <a:r>
              <a:rPr lang="en-US" dirty="0" err="1"/>
              <a:t>Webpack</a:t>
            </a:r>
            <a:endParaRPr lang="en-US" dirty="0"/>
          </a:p>
          <a:p>
            <a:pPr lvl="1"/>
            <a:r>
              <a:rPr lang="en-US" dirty="0"/>
              <a:t>Rollup</a:t>
            </a:r>
          </a:p>
          <a:p>
            <a:pPr lvl="1"/>
            <a:r>
              <a:rPr lang="en-US" dirty="0"/>
              <a:t>Fusebox</a:t>
            </a:r>
          </a:p>
          <a:p>
            <a:pPr lvl="1"/>
            <a:r>
              <a:rPr lang="en-US" dirty="0" err="1"/>
              <a:t>SystemJS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463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E8DD9E-DFD2-4C86-B54C-7C6CBB0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96F50EC-75B9-49ED-9539-4CB00DEC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856154E-4D29-4C11-8C00-B7AB3A97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66A71AD-FC54-49CE-B6B1-045F7BBA11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Rollup exports from several modules into a single convenient module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2319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9A224C-279C-43AD-AB00-2C3A7374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0D81C7-A7B7-43EC-8032-C3E71F25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5B4AEB-BCA0-4EC4-B84F-07E380AB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8C1FC0C-A855-4F4A-A054-858B18310FBC}"/>
              </a:ext>
            </a:extLst>
          </p:cNvPr>
          <p:cNvSpPr/>
          <p:nvPr/>
        </p:nvSpPr>
        <p:spPr>
          <a:xfrm>
            <a:off x="1674140" y="1916832"/>
            <a:ext cx="6030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new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(resolve)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resolve();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async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500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"AFTER"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254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09C771-4754-4183-BB9A-ED31B3E8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C3B3D6F-5465-43C7-8013-9E96BBD8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0BECCC-283B-4C35-9F6A-71730BCB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9678A52-4F68-4F36-BDCE-2743272443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Part of ECMAScript 2017</a:t>
            </a:r>
          </a:p>
          <a:p>
            <a:r>
              <a:rPr lang="en-US" dirty="0"/>
              <a:t>Allow for easier implementation of asynchronous functions</a:t>
            </a:r>
          </a:p>
          <a:p>
            <a:r>
              <a:rPr lang="en-US" dirty="0"/>
              <a:t>Is supported for down-level browsers too</a:t>
            </a:r>
          </a:p>
          <a:p>
            <a:r>
              <a:rPr lang="en-US" dirty="0"/>
              <a:t>Debugging is </a:t>
            </a:r>
            <a:r>
              <a:rPr lang="en-US" dirty="0" err="1"/>
              <a:t>challanging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171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0DF00B-84DD-4038-B34F-1516231D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7D6D0CE-BCFA-4405-93CE-8E3514C2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4648BB-7ECB-439E-8C91-F4E220CC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6199EA9-38E5-43D0-A37C-BF40792EB7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Attach metadata to methods/classes</a:t>
            </a:r>
          </a:p>
          <a:p>
            <a:pPr lvl="1"/>
            <a:r>
              <a:rPr lang="en-US" dirty="0"/>
              <a:t>Like C# attribute</a:t>
            </a:r>
          </a:p>
          <a:p>
            <a:pPr lvl="1"/>
            <a:r>
              <a:rPr lang="en-US" dirty="0"/>
              <a:t>Java annotation</a:t>
            </a:r>
          </a:p>
          <a:p>
            <a:r>
              <a:rPr lang="en-US" dirty="0"/>
              <a:t>Can intercept function invocation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933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576891-7C41-4E8E-B33D-BFD32088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903EEFF-75CF-4103-A05E-B285C5D0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0E7496-35AD-4520-BC2D-894090C5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7875AFC-0B40-4FDC-9E74-B61258D1A055}"/>
              </a:ext>
            </a:extLst>
          </p:cNvPr>
          <p:cNvSpPr/>
          <p:nvPr/>
        </p:nvSpPr>
        <p:spPr>
          <a:xfrm>
            <a:off x="1115616" y="1916832"/>
            <a:ext cx="2592288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5F30902-33F8-4AA5-A282-7AC43E09C78B}"/>
              </a:ext>
            </a:extLst>
          </p:cNvPr>
          <p:cNvSpPr/>
          <p:nvPr/>
        </p:nvSpPr>
        <p:spPr>
          <a:xfrm>
            <a:off x="2123728" y="3212976"/>
            <a:ext cx="5958408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target,propertyKey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descriptor: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PropertyDescriptor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original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target[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propertyKey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target[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propertyKey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"BEFORE"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retVal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original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arguments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32305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AC5C08-DCA9-4E8E-AF7C-291749DC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NPM package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135E63F-644B-46FE-999E-3C91AE09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7D77B2-37AD-47C7-A4F7-3C624F63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6869CDF-4122-4241-8A8D-382C357FEC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Enable </a:t>
            </a:r>
            <a:r>
              <a:rPr lang="en-US" dirty="0">
                <a:solidFill>
                  <a:srgbClr val="FF0000"/>
                </a:solidFill>
              </a:rPr>
              <a:t>declaration</a:t>
            </a:r>
            <a:r>
              <a:rPr lang="en-US" dirty="0"/>
              <a:t> option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es2015</a:t>
            </a:r>
            <a:r>
              <a:rPr lang="en-US" dirty="0"/>
              <a:t> module settings</a:t>
            </a:r>
          </a:p>
          <a:p>
            <a:r>
              <a:rPr lang="en-US" dirty="0"/>
              <a:t>Bundle all files into UMD format</a:t>
            </a:r>
          </a:p>
          <a:p>
            <a:pPr lvl="1"/>
            <a:r>
              <a:rPr lang="en-US" dirty="0"/>
              <a:t>Rollup can help</a:t>
            </a:r>
          </a:p>
          <a:p>
            <a:r>
              <a:rPr lang="en-US" dirty="0"/>
              <a:t>Add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option inside </a:t>
            </a:r>
            <a:r>
              <a:rPr lang="en-US" dirty="0" err="1"/>
              <a:t>package.json</a:t>
            </a:r>
            <a:r>
              <a:rPr lang="en-US" dirty="0"/>
              <a:t> should point to the UMD bundle</a:t>
            </a:r>
          </a:p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publish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34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0B0FBB-7B63-4900-89E1-8FEC1790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Enums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F72CBB2-2C5A-4351-8C64-2FD479A6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9D940-E166-418E-A680-C59A69A2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BBBC70E-60BB-488D-ACA9-BFEEB8B318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/>
              <a:t>Enums can now be of type string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2C80533-500F-4DD0-9C4A-DD406902BCFF}"/>
              </a:ext>
            </a:extLst>
          </p:cNvPr>
          <p:cNvSpPr/>
          <p:nvPr/>
        </p:nvSpPr>
        <p:spPr>
          <a:xfrm>
            <a:off x="1347492" y="2530334"/>
            <a:ext cx="264604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enum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Color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green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blue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"Blue"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Color 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Color.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E81020F-5DC9-4A73-A011-6BDA8DC2E8E9}"/>
              </a:ext>
            </a:extLst>
          </p:cNvPr>
          <p:cNvSpPr/>
          <p:nvPr/>
        </p:nvSpPr>
        <p:spPr>
          <a:xfrm>
            <a:off x="4678101" y="2530334"/>
            <a:ext cx="288032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Color;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(Color)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Color[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Color[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Color[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"blue"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"Blue"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})(Color || (Color = {}));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531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D2721D-8AF2-48E0-AAB8-B06DDDF2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Type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D100B6F-28B3-41DE-BE4F-906F4F9F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9454CF-7175-43C7-A2A3-F27D81AB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15C727C-29DA-4F83-81BE-0DD6289ECC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type which one of the specified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CE0AC15-A92A-435C-8BBD-E3FE65D4FC98}"/>
              </a:ext>
            </a:extLst>
          </p:cNvPr>
          <p:cNvSpPr/>
          <p:nvPr/>
        </p:nvSpPr>
        <p:spPr>
          <a:xfrm>
            <a:off x="1475656" y="2708920"/>
            <a:ext cx="185395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 = A | B;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49F3020-7AC7-4AB0-A856-34FD2C2B3C0B}"/>
              </a:ext>
            </a:extLst>
          </p:cNvPr>
          <p:cNvSpPr/>
          <p:nvPr/>
        </p:nvSpPr>
        <p:spPr>
          <a:xfrm>
            <a:off x="4655762" y="2705390"/>
            <a:ext cx="190661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 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 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64714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24855-DD6C-4CDB-8E9E-BD494EFD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Type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F22BCA0-A1DA-406E-A3B5-66213EB7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8F2E4B9-EEDA-4848-8505-DA57C6A7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F9229AE-9C06-440E-AF6E-0B982DDB1F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/>
              <a:t>Define new type which has properties of all the others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3AF9D92-8994-4DC9-A242-B53C9FED7FAB}"/>
              </a:ext>
            </a:extLst>
          </p:cNvPr>
          <p:cNvSpPr/>
          <p:nvPr/>
        </p:nvSpPr>
        <p:spPr>
          <a:xfrm>
            <a:off x="1691680" y="2924944"/>
            <a:ext cx="1997968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 = A &amp; B;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903B8C3-5531-4AB3-83CA-30A634A9302E}"/>
              </a:ext>
            </a:extLst>
          </p:cNvPr>
          <p:cNvSpPr/>
          <p:nvPr/>
        </p:nvSpPr>
        <p:spPr>
          <a:xfrm>
            <a:off x="5417840" y="2852936"/>
            <a:ext cx="21419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 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8577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Cover all the “good to know” details about Typescript</a:t>
            </a:r>
          </a:p>
          <a:p>
            <a:r>
              <a:rPr lang="en-US" dirty="0"/>
              <a:t>This is not an introduction session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5481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15751F-05EA-424E-AA47-70869371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Object.assign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5CEA62D-3027-410A-AB45-708EE9B1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467328-A6D4-4265-8E25-E16D980F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40B0856-6F06-4B5F-B429-FFC479CD08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previous syntax we can now define </a:t>
            </a:r>
            <a:r>
              <a:rPr lang="en-US" dirty="0" err="1"/>
              <a:t>Object.assign</a:t>
            </a:r>
            <a:r>
              <a:rPr lang="en-US" dirty="0"/>
              <a:t> in a type safe way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2FCF2E0-B84D-4750-8714-1CFF9B5ECC2D}"/>
              </a:ext>
            </a:extLst>
          </p:cNvPr>
          <p:cNvSpPr/>
          <p:nvPr/>
        </p:nvSpPr>
        <p:spPr>
          <a:xfrm>
            <a:off x="683568" y="2996952"/>
            <a:ext cx="786645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&lt;T, U&gt;(target: T, source: U): T &amp; U;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&lt;T, U, V&gt;(target: T, source1: U, source2: V): T &amp; U &amp; V;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&lt;T, U, V, W&gt;(target: T, source1: U, source2: V, source3: W): T &amp; U &amp; V &amp; W;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103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F745EB-99E5-45F6-8E97-287D6B02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000845-C65A-483C-9BFA-495D9CAD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5EF8FEE-0526-478C-BB4D-BC5F51FE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48B697E-E44A-49D2-809D-4F8E406BBB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following compiles successfully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CC76DD2-2865-436D-B917-65FFE26477CA}"/>
              </a:ext>
            </a:extLst>
          </p:cNvPr>
          <p:cNvSpPr/>
          <p:nvPr/>
        </p:nvSpPr>
        <p:spPr>
          <a:xfrm>
            <a:off x="3141176" y="2420825"/>
            <a:ext cx="3096344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(a: A)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instanceof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7746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83452-1272-4B60-B80F-B939CEF9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5B84E21-EEAD-4682-B1C5-724ACBC8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E26F32-E260-49EB-BC62-612E3DA3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9FFBA85-6C50-439B-B79F-01B5DF5A28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However, the following does not compile successfully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B5DF36B-EB76-45DB-834D-10BB7F84D9ED}"/>
              </a:ext>
            </a:extLst>
          </p:cNvPr>
          <p:cNvSpPr/>
          <p:nvPr/>
        </p:nvSpPr>
        <p:spPr>
          <a:xfrm>
            <a:off x="2898276" y="2276872"/>
            <a:ext cx="3582144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isB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(a: A)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instanceof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(a: A)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isB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a.run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E8F3CB33-F0C2-4F06-9510-70E557DE0AF7}"/>
              </a:ext>
            </a:extLst>
          </p:cNvPr>
          <p:cNvSpPr/>
          <p:nvPr/>
        </p:nvSpPr>
        <p:spPr>
          <a:xfrm>
            <a:off x="533400" y="4365104"/>
            <a:ext cx="1224136" cy="10081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Property 'run' does not exist on type 'A'.</a:t>
            </a:r>
            <a:endParaRPr lang="he-IL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7AA38C04-7934-48F8-839B-B4980CAF29D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57536" y="4869160"/>
            <a:ext cx="1518320" cy="1016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727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3E7BD3-2933-4CC8-9DEF-D16C8EAF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Type Guard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AB3CC4-5408-4D81-9721-90C548F0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DA321F-9DC0-4CF1-9784-BA2AF463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52D0633-373D-41E2-8302-5EB75A7B3A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fix that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ECCB184-FC2A-4C53-BDB9-68D009D9FD59}"/>
              </a:ext>
            </a:extLst>
          </p:cNvPr>
          <p:cNvSpPr/>
          <p:nvPr/>
        </p:nvSpPr>
        <p:spPr>
          <a:xfrm>
            <a:off x="3114300" y="2211407"/>
            <a:ext cx="315009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isB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(a: A): a is B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instanceof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(a: A)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isB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040977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275F1-C706-4CBD-8C4D-FF6CE935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Augmentation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E7482D4-865A-4138-B109-E0455EDB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33B40D-0314-4544-ADC2-21709761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1A70E76-A43F-47C5-B474-D594AFABCD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interface can extend existing class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D074A18-305F-42BE-A814-699D210A1CE2}"/>
              </a:ext>
            </a:extLst>
          </p:cNvPr>
          <p:cNvSpPr/>
          <p:nvPr/>
        </p:nvSpPr>
        <p:spPr>
          <a:xfrm>
            <a:off x="3438336" y="2348880"/>
            <a:ext cx="250202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579886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CB311-AABD-410F-AAC3-77B25FAF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Augmentation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7C455A5-B6D0-4119-AF32-24D4206C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229209-B841-453C-A5EE-ABB06B71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6B3B531-7CC3-488A-A9C0-00852375E9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Extend a class exported from a module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A3FB35A-E8AF-4BB4-9116-2A321F74BD8F}"/>
              </a:ext>
            </a:extLst>
          </p:cNvPr>
          <p:cNvSpPr/>
          <p:nvPr/>
        </p:nvSpPr>
        <p:spPr>
          <a:xfrm>
            <a:off x="1547664" y="2492896"/>
            <a:ext cx="20699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2250DF67-A4E1-4B08-AE6F-6B6B79B3EEFF}"/>
              </a:ext>
            </a:extLst>
          </p:cNvPr>
          <p:cNvSpPr/>
          <p:nvPr/>
        </p:nvSpPr>
        <p:spPr>
          <a:xfrm>
            <a:off x="5364088" y="2564904"/>
            <a:ext cx="942256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module1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EA0BBC39-E466-449E-BDED-C727601AEC1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62772" y="2780928"/>
            <a:ext cx="1701316" cy="21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E9E0140-D151-44B5-839C-22CD4A403C2F}"/>
              </a:ext>
            </a:extLst>
          </p:cNvPr>
          <p:cNvSpPr/>
          <p:nvPr/>
        </p:nvSpPr>
        <p:spPr>
          <a:xfrm>
            <a:off x="3013612" y="3248008"/>
            <a:ext cx="3078088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{A}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"./module1"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module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"./module1"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1AC27A29-A404-4BEE-8770-7DE937B3D440}"/>
              </a:ext>
            </a:extLst>
          </p:cNvPr>
          <p:cNvSpPr/>
          <p:nvPr/>
        </p:nvSpPr>
        <p:spPr>
          <a:xfrm>
            <a:off x="7557648" y="4223306"/>
            <a:ext cx="1055860" cy="6463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Application code</a:t>
            </a:r>
            <a:endParaRPr lang="he-IL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82B1CB0E-D805-4639-B56C-4460498EE75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153804" y="4546476"/>
            <a:ext cx="1403844" cy="323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870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4A83CF-856E-467A-9EFC-D6916233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Checks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AE23AD-8FE4-41B0-9935-7EAA7D46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F2BBF7-3922-449A-9DDD-42ACC2C3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49F53A6-1607-41AC-88A7-47480DFCBF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following does compile successfully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1606BAE-3B2E-4C53-B034-421A47904DAF}"/>
              </a:ext>
            </a:extLst>
          </p:cNvPr>
          <p:cNvSpPr/>
          <p:nvPr/>
        </p:nvSpPr>
        <p:spPr>
          <a:xfrm>
            <a:off x="3357200" y="2492896"/>
            <a:ext cx="266429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(a: A)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9322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2522D7-7BCB-4D62-9AE0-9BE20D65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</a:t>
            </a:r>
            <a:r>
              <a:rPr lang="en-US" dirty="0" err="1"/>
              <a:t>strictNullChecks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102837E-1594-4849-B203-2F82E816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B438C1-5971-4484-B97D-9E3D6658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70C5A8B-3A91-47C7-B827-45A2B48534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on (default is off), the compiler assume that any type </a:t>
            </a:r>
            <a:r>
              <a:rPr lang="en-US" u="sng" dirty="0"/>
              <a:t>is not assignable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Now, the following code does not compile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57F5683-62A6-45E4-BE3E-2B74EAAC77DC}"/>
              </a:ext>
            </a:extLst>
          </p:cNvPr>
          <p:cNvSpPr/>
          <p:nvPr/>
        </p:nvSpPr>
        <p:spPr>
          <a:xfrm>
            <a:off x="3330324" y="2708920"/>
            <a:ext cx="271804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compilerOptions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strictNullChecks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b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288E2DE-2021-4A68-906B-45400D7E4D78}"/>
              </a:ext>
            </a:extLst>
          </p:cNvPr>
          <p:cNvSpPr/>
          <p:nvPr/>
        </p:nvSpPr>
        <p:spPr>
          <a:xfrm>
            <a:off x="3681236" y="5294968"/>
            <a:ext cx="201622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5478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918B92-1049-4B29-BD40-16027149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null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6366DF-AC63-473B-BBD9-A458BDC9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CBB4D5-CA35-471B-A8D1-EE5D2575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678516B-E730-41FF-8A1C-20B78F4E45ED}"/>
              </a:ext>
            </a:extLst>
          </p:cNvPr>
          <p:cNvSpPr/>
          <p:nvPr/>
        </p:nvSpPr>
        <p:spPr>
          <a:xfrm>
            <a:off x="2267744" y="2060848"/>
            <a:ext cx="264604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A|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556DFFD5-415D-4A15-AFD6-3606F1029E21}"/>
              </a:ext>
            </a:extLst>
          </p:cNvPr>
          <p:cNvSpPr/>
          <p:nvPr/>
        </p:nvSpPr>
        <p:spPr>
          <a:xfrm>
            <a:off x="6588224" y="3284984"/>
            <a:ext cx="1368152" cy="1368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Without the if the error “object is possibly null” is reported</a:t>
            </a:r>
            <a:endParaRPr lang="he-IL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5B8591E8-56E1-4433-AA9F-91EBDB5B5C8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563888" y="3969060"/>
            <a:ext cx="3024336" cy="180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925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dirty="0" err="1" smtClean="0"/>
              <a:t>allowJs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Tells the Typescript compiler to allow import of a JS file</a:t>
            </a:r>
          </a:p>
          <a:p>
            <a:r>
              <a:rPr lang="en-US" dirty="0" smtClean="0"/>
              <a:t>The JS file will be verified</a:t>
            </a:r>
          </a:p>
          <a:p>
            <a:pPr lvl="1"/>
            <a:r>
              <a:rPr lang="en-US" dirty="0" smtClean="0"/>
              <a:t>But only for general syntax errors</a:t>
            </a:r>
          </a:p>
          <a:p>
            <a:pPr lvl="1"/>
            <a:r>
              <a:rPr lang="en-US" dirty="0" smtClean="0"/>
              <a:t>Type safe errors are not reported</a:t>
            </a:r>
          </a:p>
          <a:p>
            <a:r>
              <a:rPr lang="en-US" dirty="0" smtClean="0"/>
              <a:t>import/export will be converted to the specified module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6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today modern JavaScript code</a:t>
            </a:r>
          </a:p>
          <a:p>
            <a:r>
              <a:rPr lang="en-US" dirty="0"/>
              <a:t>Even before browsers support that</a:t>
            </a:r>
          </a:p>
          <a:p>
            <a:r>
              <a:rPr lang="en-US" dirty="0"/>
              <a:t>Solution: Compiler ESX </a:t>
            </a:r>
            <a:r>
              <a:rPr lang="en-US" dirty="0">
                <a:sym typeface="Wingdings" panose="05000000000000000000" pitchFamily="2" charset="2"/>
              </a:rPr>
              <a:t> ES5</a:t>
            </a:r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 err="1"/>
              <a:t>CoffeeScript</a:t>
            </a:r>
            <a:endParaRPr lang="en-US" dirty="0"/>
          </a:p>
          <a:p>
            <a:pPr lvl="1"/>
            <a:r>
              <a:rPr lang="en-US" dirty="0" err="1"/>
              <a:t>Traceur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7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dirty="0" err="1" smtClean="0"/>
              <a:t>checkJs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Tells Typescript compiler to verify Type checks as much as it can</a:t>
            </a:r>
          </a:p>
          <a:p>
            <a:pPr lvl="1"/>
            <a:r>
              <a:rPr lang="en-US" dirty="0" smtClean="0"/>
              <a:t>Sending parameters to a function</a:t>
            </a:r>
          </a:p>
          <a:p>
            <a:pPr lvl="1"/>
            <a:r>
              <a:rPr lang="en-US" dirty="0" smtClean="0"/>
              <a:t>Types are calculated based on initialization</a:t>
            </a:r>
          </a:p>
          <a:p>
            <a:r>
              <a:rPr lang="en-US" dirty="0" smtClean="0"/>
              <a:t>Can use </a:t>
            </a:r>
            <a:r>
              <a:rPr lang="en-US" dirty="0" err="1" smtClean="0"/>
              <a:t>JSDoc</a:t>
            </a:r>
            <a:r>
              <a:rPr lang="en-US" dirty="0" smtClean="0"/>
              <a:t> to annotate code with types</a:t>
            </a:r>
          </a:p>
          <a:p>
            <a:r>
              <a:rPr lang="en-US" dirty="0" smtClean="0"/>
              <a:t>For example,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11110" y="5013176"/>
            <a:ext cx="515647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/** </a:t>
            </a:r>
            <a:r>
              <a:rPr lang="en-US" b="1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@type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{string} */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a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32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new class out of an existing one and add some “features” to 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77080" y="2852936"/>
            <a:ext cx="48245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(name: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Constructor&lt;T&gt;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[]) =&gt; 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&lt;T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Constructor&lt;{}&gt;&gt;(Base: T, id)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class extends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id;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1919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map using object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98176" y="2204864"/>
            <a:ext cx="538234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{[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]: Point} = {};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79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keyof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76830" y="2204864"/>
            <a:ext cx="562503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K1 =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keyof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Person;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id 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&lt;T, K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keyof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T&gt;(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T, name: K): T[K]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[name];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Person =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04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03348" y="2276872"/>
            <a:ext cx="457200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PartialPerson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Partial&lt;Person&gt;;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PartialPerson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72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267744" y="2564904"/>
            <a:ext cx="5040560" cy="864096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19872" y="4581128"/>
            <a:ext cx="4392488" cy="64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5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4B048B-2761-4F34-8B8E-ED73DA84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6B3FDD6-DF8C-45A1-98FF-87CF6E10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7D270B-7254-4684-A545-4BD26272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F62D4C7-3E36-4F5B-AC44-EAF6731F17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typescript</a:t>
            </a:r>
          </a:p>
          <a:p>
            <a:r>
              <a:rPr lang="en-US" dirty="0"/>
              <a:t>Write some Typescript code</a:t>
            </a:r>
          </a:p>
          <a:p>
            <a:r>
              <a:rPr lang="en-US" dirty="0"/>
              <a:t>Compile it with </a:t>
            </a:r>
            <a:r>
              <a:rPr lang="en-US" dirty="0" err="1"/>
              <a:t>node_modules</a:t>
            </a:r>
            <a:r>
              <a:rPr lang="en-US" dirty="0"/>
              <a:t>/.bin/</a:t>
            </a:r>
            <a:r>
              <a:rPr lang="en-US" dirty="0" err="1"/>
              <a:t>tsc</a:t>
            </a:r>
            <a:endParaRPr lang="en-US" dirty="0"/>
          </a:p>
          <a:p>
            <a:r>
              <a:rPr lang="en-US" dirty="0"/>
              <a:t>Run the generated JavaScript</a:t>
            </a:r>
          </a:p>
          <a:p>
            <a:r>
              <a:rPr lang="en-US" dirty="0"/>
              <a:t>Use source map to debug the TypeScript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777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9988BB-AC4F-4738-879D-25ADEB0B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Know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13E9F6-638A-420D-8353-1F693AC6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5C8747-BFC9-4F29-9ADA-0B9BBE19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FAA01C9D-A6E2-4BAF-A4FF-4E1E5982F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62124"/>
              </p:ext>
            </p:extLst>
          </p:nvPr>
        </p:nvGraphicFramePr>
        <p:xfrm>
          <a:off x="533400" y="1772816"/>
          <a:ext cx="8071047" cy="376936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1311572">
                  <a:extLst>
                    <a:ext uri="{9D8B030D-6E8A-4147-A177-3AD203B41FA5}">
                      <a16:colId xmlns:a16="http://schemas.microsoft.com/office/drawing/2014/main" xmlns="" val="2180974474"/>
                    </a:ext>
                  </a:extLst>
                </a:gridCol>
                <a:gridCol w="1636009">
                  <a:extLst>
                    <a:ext uri="{9D8B030D-6E8A-4147-A177-3AD203B41FA5}">
                      <a16:colId xmlns:a16="http://schemas.microsoft.com/office/drawing/2014/main" xmlns="" val="2726038754"/>
                    </a:ext>
                  </a:extLst>
                </a:gridCol>
                <a:gridCol w="1251180">
                  <a:extLst>
                    <a:ext uri="{9D8B030D-6E8A-4147-A177-3AD203B41FA5}">
                      <a16:colId xmlns:a16="http://schemas.microsoft.com/office/drawing/2014/main" xmlns="" val="3972246183"/>
                    </a:ext>
                  </a:extLst>
                </a:gridCol>
                <a:gridCol w="2062161">
                  <a:extLst>
                    <a:ext uri="{9D8B030D-6E8A-4147-A177-3AD203B41FA5}">
                      <a16:colId xmlns:a16="http://schemas.microsoft.com/office/drawing/2014/main" xmlns="" val="2898520934"/>
                    </a:ext>
                  </a:extLst>
                </a:gridCol>
                <a:gridCol w="1810125">
                  <a:extLst>
                    <a:ext uri="{9D8B030D-6E8A-4147-A177-3AD203B41FA5}">
                      <a16:colId xmlns:a16="http://schemas.microsoft.com/office/drawing/2014/main" xmlns="" val="1491457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Partial type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Decorators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Barrel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How does import/export work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Down-level support for </a:t>
                      </a:r>
                      <a:r>
                        <a:rPr lang="en-US" sz="1200" dirty="0" err="1"/>
                        <a:t>async</a:t>
                      </a:r>
                      <a:r>
                        <a:rPr lang="en-US" sz="1200" dirty="0"/>
                        <a:t>/await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994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Down-level generator support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User defined type guard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union/intersection type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String </a:t>
                      </a:r>
                      <a:r>
                        <a:rPr lang="en-US" sz="1200" dirty="0" err="1"/>
                        <a:t>Enums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Create NPM package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824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--</a:t>
                      </a:r>
                      <a:r>
                        <a:rPr lang="en-US" sz="1200" dirty="0" err="1"/>
                        <a:t>init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strictNullChecks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strict master option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Generic parameter default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Module augmentations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152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--declaration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Typed map using object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object type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Mixin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checkJs</a:t>
                      </a:r>
                      <a:r>
                        <a:rPr lang="en-US" sz="1200" dirty="0"/>
                        <a:t> &amp; </a:t>
                      </a:r>
                      <a:r>
                        <a:rPr lang="en-US" sz="1200" dirty="0" err="1"/>
                        <a:t>allowJs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noImplicitAny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Untyped imports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tslib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Object spread &amp; rest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keyof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858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Return value from </a:t>
                      </a:r>
                      <a:r>
                        <a:rPr lang="en-US" sz="1200" dirty="0" err="1"/>
                        <a:t>ctor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Configuration Inheritance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--</a:t>
                      </a:r>
                      <a:r>
                        <a:rPr lang="en-US" sz="1200" dirty="0" err="1"/>
                        <a:t>alwaysStrict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 guards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Non null assertion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988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never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 of this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Glob Support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paths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--</a:t>
                      </a:r>
                      <a:r>
                        <a:rPr lang="en-US" sz="1200" dirty="0" err="1"/>
                        <a:t>traceResolution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040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/>
                        <a:t>Wildcard module name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script vs. module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--lib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--</a:t>
                      </a:r>
                      <a:r>
                        <a:rPr lang="en-US" sz="1200" dirty="0" err="1"/>
                        <a:t>noUnusedXXX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Why use target es5 with module es6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519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Trailing commas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6455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3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273F57-6702-4B25-9264-A532A3E6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vs. module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71AF44-1F34-40F1-9DC9-AD5B4CFD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FDD97A-D3C4-4C22-A294-94E12B30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E7EF7D3-6F7A-4FFF-A7B6-78C7A92320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Only files which use the import/export syntax are considered modules</a:t>
            </a:r>
          </a:p>
          <a:p>
            <a:r>
              <a:rPr lang="en-US" dirty="0"/>
              <a:t>Other are considered “plain” scripts</a:t>
            </a:r>
          </a:p>
          <a:p>
            <a:r>
              <a:rPr lang="en-US" dirty="0"/>
              <a:t>Module does not pollute the global scope</a:t>
            </a:r>
          </a:p>
          <a:p>
            <a:r>
              <a:rPr lang="en-US" dirty="0"/>
              <a:t>Script does</a:t>
            </a:r>
          </a:p>
        </p:txBody>
      </p:sp>
    </p:spTree>
    <p:extLst>
      <p:ext uri="{BB962C8B-B14F-4D97-AF65-F5344CB8AC3E}">
        <p14:creationId xmlns:p14="http://schemas.microsoft.com/office/powerpoint/2010/main" val="43475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BEF5E-EFD9-48B9-8534-03E7A074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vs. module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F7DCFFC-D042-47D8-8E70-B4E3F84A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2365F4-0B65-487B-82E5-6305B9ED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A3E8E39-9D17-4D05-A503-714F4B9C61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Below code </a:t>
            </a:r>
            <a:r>
              <a:rPr lang="en-US" u="sng" dirty="0"/>
              <a:t>does not</a:t>
            </a:r>
            <a:r>
              <a:rPr lang="en-US" dirty="0"/>
              <a:t>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the export keyword and code compiles successfully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05EA0EC-D3CF-443B-A7B4-524104055368}"/>
              </a:ext>
            </a:extLst>
          </p:cNvPr>
          <p:cNvSpPr/>
          <p:nvPr/>
        </p:nvSpPr>
        <p:spPr>
          <a:xfrm>
            <a:off x="1259632" y="2420888"/>
            <a:ext cx="23580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xxx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60115AD-37CD-4B01-B617-604E5B08BD0E}"/>
              </a:ext>
            </a:extLst>
          </p:cNvPr>
          <p:cNvSpPr/>
          <p:nvPr/>
        </p:nvSpPr>
        <p:spPr>
          <a:xfrm>
            <a:off x="4427984" y="2836385"/>
            <a:ext cx="20699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 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2742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F90B4-BE39-4A52-948F-08C59432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import/export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4329C3-2A27-4C51-8CAC-8E5507C8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AE9A64-0567-42C8-A5B9-07C104D4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FBF27AF-532C-477F-941F-7C00C31EA96C}"/>
              </a:ext>
            </a:extLst>
          </p:cNvPr>
          <p:cNvSpPr/>
          <p:nvPr/>
        </p:nvSpPr>
        <p:spPr>
          <a:xfrm>
            <a:off x="3393204" y="2564904"/>
            <a:ext cx="259228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74A4D6F-2AA3-4D38-BB15-513C96B8C394}"/>
              </a:ext>
            </a:extLst>
          </p:cNvPr>
          <p:cNvSpPr/>
          <p:nvPr/>
        </p:nvSpPr>
        <p:spPr>
          <a:xfrm>
            <a:off x="5113672" y="4551863"/>
            <a:ext cx="324036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"./module1"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7757128-897C-471F-9649-5CF3982EE7A4}"/>
              </a:ext>
            </a:extLst>
          </p:cNvPr>
          <p:cNvSpPr/>
          <p:nvPr/>
        </p:nvSpPr>
        <p:spPr>
          <a:xfrm>
            <a:off x="638502" y="4551863"/>
            <a:ext cx="415820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module1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"./module1"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module1.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868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F90B4-BE39-4A52-948F-08C59432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import/export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4329C3-2A27-4C51-8CAC-8E5507C8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AE9A64-0567-42C8-A5B9-07C104D4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2358A60-C89A-44BE-A8E3-00466A454E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of ECMAScript 2015</a:t>
            </a:r>
          </a:p>
          <a:p>
            <a:r>
              <a:rPr lang="en-US" dirty="0"/>
              <a:t>No easy way to support under ES5</a:t>
            </a:r>
          </a:p>
          <a:p>
            <a:r>
              <a:rPr lang="en-US" dirty="0"/>
              <a:t>Must select a module “standard”</a:t>
            </a:r>
          </a:p>
          <a:p>
            <a:pPr lvl="1"/>
            <a:r>
              <a:rPr lang="en-US" dirty="0" err="1"/>
              <a:t>amd</a:t>
            </a:r>
            <a:endParaRPr lang="en-US" dirty="0"/>
          </a:p>
          <a:p>
            <a:pPr lvl="1"/>
            <a:r>
              <a:rPr lang="en-US" dirty="0" err="1"/>
              <a:t>commonjs</a:t>
            </a:r>
            <a:endParaRPr lang="en-US" dirty="0"/>
          </a:p>
          <a:p>
            <a:pPr lvl="1"/>
            <a:r>
              <a:rPr lang="en-US" dirty="0" err="1"/>
              <a:t>umd</a:t>
            </a:r>
            <a:endParaRPr lang="en-US" dirty="0"/>
          </a:p>
          <a:p>
            <a:pPr lvl="1"/>
            <a:r>
              <a:rPr lang="en-US" dirty="0"/>
              <a:t>es2015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6841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20806</TotalTime>
  <Words>912</Words>
  <Application>Microsoft Office PowerPoint</Application>
  <PresentationFormat>On-screen Show (4:3)</PresentationFormat>
  <Paragraphs>268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Typescript tips &amp; tricks</vt:lpstr>
      <vt:lpstr>Objectives</vt:lpstr>
      <vt:lpstr>The Challenge</vt:lpstr>
      <vt:lpstr>Getting Started</vt:lpstr>
      <vt:lpstr>Good to Know</vt:lpstr>
      <vt:lpstr>script vs. module</vt:lpstr>
      <vt:lpstr>script vs. module</vt:lpstr>
      <vt:lpstr>import/export</vt:lpstr>
      <vt:lpstr>import/export</vt:lpstr>
      <vt:lpstr>import/export</vt:lpstr>
      <vt:lpstr>Barrel</vt:lpstr>
      <vt:lpstr>async/await</vt:lpstr>
      <vt:lpstr>async/await</vt:lpstr>
      <vt:lpstr>Decorator</vt:lpstr>
      <vt:lpstr>Decorator</vt:lpstr>
      <vt:lpstr>Create NPM package</vt:lpstr>
      <vt:lpstr>String Enums</vt:lpstr>
      <vt:lpstr>Union Type</vt:lpstr>
      <vt:lpstr>Intersection Type</vt:lpstr>
      <vt:lpstr>Object.assign</vt:lpstr>
      <vt:lpstr>Type Guard</vt:lpstr>
      <vt:lpstr>Challenge</vt:lpstr>
      <vt:lpstr>User Type Guard</vt:lpstr>
      <vt:lpstr>Class Augmentation</vt:lpstr>
      <vt:lpstr>Module Augmentation</vt:lpstr>
      <vt:lpstr>Null Checks</vt:lpstr>
      <vt:lpstr>--strictNullChecks</vt:lpstr>
      <vt:lpstr>Allow null</vt:lpstr>
      <vt:lpstr>--allowJs</vt:lpstr>
      <vt:lpstr>--checkJs</vt:lpstr>
      <vt:lpstr>Mixin</vt:lpstr>
      <vt:lpstr>Typed map using object</vt:lpstr>
      <vt:lpstr>keyof</vt:lpstr>
      <vt:lpstr>Partial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583</cp:revision>
  <dcterms:created xsi:type="dcterms:W3CDTF">2011-02-24T08:59:43Z</dcterms:created>
  <dcterms:modified xsi:type="dcterms:W3CDTF">2017-09-13T13:57:58Z</dcterms:modified>
</cp:coreProperties>
</file>