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79" r:id="rId4"/>
    <p:sldId id="258" r:id="rId5"/>
    <p:sldId id="280" r:id="rId6"/>
    <p:sldId id="257" r:id="rId7"/>
    <p:sldId id="259" r:id="rId8"/>
    <p:sldId id="260" r:id="rId9"/>
    <p:sldId id="282" r:id="rId10"/>
    <p:sldId id="265" r:id="rId11"/>
    <p:sldId id="283" r:id="rId12"/>
    <p:sldId id="263" r:id="rId13"/>
    <p:sldId id="284" r:id="rId14"/>
    <p:sldId id="287" r:id="rId15"/>
    <p:sldId id="286" r:id="rId16"/>
    <p:sldId id="276" r:id="rId17"/>
    <p:sldId id="285" r:id="rId18"/>
    <p:sldId id="264" r:id="rId19"/>
    <p:sldId id="274" r:id="rId20"/>
    <p:sldId id="269" r:id="rId21"/>
    <p:sldId id="261" r:id="rId22"/>
    <p:sldId id="288" r:id="rId23"/>
    <p:sldId id="272" r:id="rId24"/>
    <p:sldId id="273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8"/>
    <a:srgbClr val="E9FDFD"/>
    <a:srgbClr val="E7FFFF"/>
    <a:srgbClr val="FF0066"/>
    <a:srgbClr val="E8D8F4"/>
    <a:srgbClr val="C7A1E3"/>
    <a:srgbClr val="F4E4E4"/>
    <a:srgbClr val="0D0D0D"/>
    <a:srgbClr val="FFFFFF"/>
    <a:srgbClr val="FFB7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96E227-1B0B-47E0-B276-BBE3F8FC9BA2}" v="1493" dt="2024-01-14T15:31:33.6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88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8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B6206-BB07-CB9B-0E06-E0D0B68B9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03C693-31AE-9D56-7FB7-F8F11AAE2A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B597DD-6978-9445-1D7F-0064ACD2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972E9-5065-073C-843C-D9A9E86FC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7F6DC3-72F3-D0B6-40BA-C6ADE5FFF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517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D3A4C4-4843-EA88-FBD4-FBCC04E6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0EC475-DE11-B447-8433-F6E499241E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6C753-1E13-603A-902F-9FA6E1385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37273-5973-EDEC-0265-DEF1A882B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7B770C-3378-109A-7730-CFFB305F0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545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932BB8-D96C-F830-7A24-BFF2A44E8C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6A37BE-F61D-C178-E115-F4872B2C76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EF4D51-0374-4243-0DD5-EC20EAC473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F8D6A-6F98-FC75-E1A2-CFEC3D745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3D91E-CE3D-761C-5E8D-41F3E0BE8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709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B18B-7BB4-7AD2-1654-67806328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06A0C-27D0-7AC4-43E4-5F147A44EA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37D70-4169-93DE-176F-820C74F65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DA07CD-AFE2-4B8E-E1C3-8721FCDE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2D106-45DE-DF84-B176-21AC3662E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102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E3462-7D6C-1574-03E5-F11E89013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E934E7-8C75-AB40-4791-0599213A5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1EB32-C43A-67B4-29F9-01DB7FA7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F764-7EE2-A390-42D2-EAE459916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E8A3E-183A-87FF-7DD2-862371088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603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4BE5B-63E3-EEC9-6543-19D1F17F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B44BBD-508D-B2CD-F9FE-2A4334B5EB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B1328-39D2-4A03-969A-9708F15DC6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0E2CD1-DE78-7CB7-3D3B-BC677EB59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0A467-526C-E0D6-3D0A-123389A2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F5C70-52F7-F5AF-50B1-D89ED4AE5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12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4AF12-E70C-16A8-C1D0-90A14C71C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327B6-E26B-C2CE-98E2-B6078CCA8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44E42-8C08-433A-ED91-9D2FEA2B5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EFCAE5-3520-42E4-197E-D06FA87869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9F3590-284C-AC88-3741-5F50BD445F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0637DB-683B-D912-BFB5-AC95B8892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D9CFC-F11A-BDF4-5A3A-FE8F55327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22775D-AD53-5AB6-6C4D-0DD04D9A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7757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1099B-2080-E42B-16BA-335F6F2EA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CAB30E-1287-B5AD-94AC-70D02DBA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EC36F-B09F-5E36-A91E-000B9B2AF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074597-B9E2-EDF8-7F48-B089291B6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59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F3202E-E920-EBF6-9B86-9AD0F1D3EC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9C9202-0F65-781C-57CC-ADA1B883F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B1E143-EB7B-6E32-230A-4CF604806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15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D6A96-47B5-C110-E0C1-D51D7CC47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340E7-A878-AD7A-9FBF-9C1648F62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BE2D45-F7BB-AEBA-2C0E-4F3052195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41901-63C6-495B-EA6E-0F093E36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F511B-32F5-39E4-1908-1C5A93EE2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F5064-0472-26D4-30A7-466EECF21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833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79C6D-6A45-4991-38CC-15DBEF33C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0C1666-EF54-7355-4608-A5FC72BDE1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FC7DCE-843D-DF1B-A02F-54192D7DDE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1B6FC-B8EC-8FFA-3F71-C2D57FEFF2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2C806-D637-16E4-68ED-C9B0D78D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544EB7-05C9-C11E-E8B8-AFB830C1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88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511C12-9C55-547A-084A-563D6DB77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7C3C28-971D-AA77-2C33-86A94E04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B5DBF-A8B6-505A-EEB9-9D4A24EECB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961141-7441-4C9C-A82F-4E3A5083F464}" type="datetimeFigureOut">
              <a:rPr lang="en-US" smtClean="0"/>
              <a:t>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6282F8-A70A-DCBA-53E6-3890A9AFE1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B5AED-D0E8-9255-C000-B4F28CF80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85B14-525F-468E-87AB-0821226B2A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98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42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1.png"/><Relationship Id="rId3" Type="http://schemas.openxmlformats.org/officeDocument/2006/relationships/image" Target="../media/image53.png"/><Relationship Id="rId7" Type="http://schemas.openxmlformats.org/officeDocument/2006/relationships/image" Target="../media/image490.png"/><Relationship Id="rId12" Type="http://schemas.openxmlformats.org/officeDocument/2006/relationships/image" Target="../media/image42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531.png"/><Relationship Id="rId5" Type="http://schemas.openxmlformats.org/officeDocument/2006/relationships/image" Target="../media/image29.png"/><Relationship Id="rId10" Type="http://schemas.openxmlformats.org/officeDocument/2006/relationships/image" Target="../media/image521.png"/><Relationship Id="rId4" Type="http://schemas.openxmlformats.org/officeDocument/2006/relationships/image" Target="../media/image54.png"/><Relationship Id="rId9" Type="http://schemas.openxmlformats.org/officeDocument/2006/relationships/image" Target="../media/image51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4.png"/><Relationship Id="rId3" Type="http://schemas.openxmlformats.org/officeDocument/2006/relationships/image" Target="../media/image55.png"/><Relationship Id="rId7" Type="http://schemas.openxmlformats.org/officeDocument/2006/relationships/image" Target="../media/image59.png"/><Relationship Id="rId12" Type="http://schemas.openxmlformats.org/officeDocument/2006/relationships/image" Target="../media/image62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29.png"/><Relationship Id="rId5" Type="http://schemas.openxmlformats.org/officeDocument/2006/relationships/image" Target="../media/image57.png"/><Relationship Id="rId10" Type="http://schemas.openxmlformats.org/officeDocument/2006/relationships/image" Target="../media/image61.png"/><Relationship Id="rId4" Type="http://schemas.openxmlformats.org/officeDocument/2006/relationships/image" Target="../media/image56.png"/><Relationship Id="rId9" Type="http://schemas.openxmlformats.org/officeDocument/2006/relationships/image" Target="../media/image6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46.png"/><Relationship Id="rId3" Type="http://schemas.openxmlformats.org/officeDocument/2006/relationships/image" Target="../media/image55.png"/><Relationship Id="rId7" Type="http://schemas.openxmlformats.org/officeDocument/2006/relationships/image" Target="../media/image42.png"/><Relationship Id="rId12" Type="http://schemas.openxmlformats.org/officeDocument/2006/relationships/image" Target="../media/image54.png"/><Relationship Id="rId2" Type="http://schemas.openxmlformats.org/officeDocument/2006/relationships/image" Target="../media/image63.png"/><Relationship Id="rId16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69.png"/><Relationship Id="rId5" Type="http://schemas.openxmlformats.org/officeDocument/2006/relationships/image" Target="../media/image65.png"/><Relationship Id="rId15" Type="http://schemas.openxmlformats.org/officeDocument/2006/relationships/image" Target="../media/image48.png"/><Relationship Id="rId10" Type="http://schemas.openxmlformats.org/officeDocument/2006/relationships/image" Target="../media/image29.png"/><Relationship Id="rId4" Type="http://schemas.openxmlformats.org/officeDocument/2006/relationships/image" Target="../media/image64.png"/><Relationship Id="rId9" Type="http://schemas.openxmlformats.org/officeDocument/2006/relationships/image" Target="../media/image68.png"/><Relationship Id="rId14" Type="http://schemas.openxmlformats.org/officeDocument/2006/relationships/image" Target="../media/image4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9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60.png"/><Relationship Id="rId5" Type="http://schemas.openxmlformats.org/officeDocument/2006/relationships/image" Target="../media/image56.png"/><Relationship Id="rId15" Type="http://schemas.openxmlformats.org/officeDocument/2006/relationships/image" Target="../media/image54.png"/><Relationship Id="rId10" Type="http://schemas.openxmlformats.org/officeDocument/2006/relationships/image" Target="../media/image42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13" Type="http://schemas.openxmlformats.org/officeDocument/2006/relationships/image" Target="../media/image83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2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11" Type="http://schemas.openxmlformats.org/officeDocument/2006/relationships/image" Target="../media/image81.png"/><Relationship Id="rId5" Type="http://schemas.openxmlformats.org/officeDocument/2006/relationships/image" Target="../media/image76.png"/><Relationship Id="rId15" Type="http://schemas.openxmlformats.org/officeDocument/2006/relationships/image" Target="../media/image85.png"/><Relationship Id="rId10" Type="http://schemas.openxmlformats.org/officeDocument/2006/relationships/image" Target="../media/image80.png"/><Relationship Id="rId4" Type="http://schemas.openxmlformats.org/officeDocument/2006/relationships/image" Target="../media/image75.png"/><Relationship Id="rId9" Type="http://schemas.openxmlformats.org/officeDocument/2006/relationships/image" Target="../media/image53.png"/><Relationship Id="rId14" Type="http://schemas.openxmlformats.org/officeDocument/2006/relationships/image" Target="../media/image8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29.png"/><Relationship Id="rId3" Type="http://schemas.openxmlformats.org/officeDocument/2006/relationships/image" Target="../media/image53.png"/><Relationship Id="rId7" Type="http://schemas.openxmlformats.org/officeDocument/2006/relationships/image" Target="../media/image86.png"/><Relationship Id="rId12" Type="http://schemas.openxmlformats.org/officeDocument/2006/relationships/image" Target="../media/image61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11" Type="http://schemas.openxmlformats.org/officeDocument/2006/relationships/image" Target="../media/image87.png"/><Relationship Id="rId5" Type="http://schemas.openxmlformats.org/officeDocument/2006/relationships/image" Target="../media/image56.png"/><Relationship Id="rId15" Type="http://schemas.openxmlformats.org/officeDocument/2006/relationships/image" Target="../media/image54.png"/><Relationship Id="rId10" Type="http://schemas.openxmlformats.org/officeDocument/2006/relationships/image" Target="../media/image42.png"/><Relationship Id="rId4" Type="http://schemas.openxmlformats.org/officeDocument/2006/relationships/image" Target="../media/image55.png"/><Relationship Id="rId9" Type="http://schemas.openxmlformats.org/officeDocument/2006/relationships/image" Target="../media/image59.png"/><Relationship Id="rId14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1.png"/><Relationship Id="rId3" Type="http://schemas.openxmlformats.org/officeDocument/2006/relationships/image" Target="../media/image89.png"/><Relationship Id="rId7" Type="http://schemas.openxmlformats.org/officeDocument/2006/relationships/image" Target="../media/image660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0.png"/><Relationship Id="rId11" Type="http://schemas.openxmlformats.org/officeDocument/2006/relationships/image" Target="../media/image740.png"/><Relationship Id="rId5" Type="http://schemas.openxmlformats.org/officeDocument/2006/relationships/image" Target="../media/image640.png"/><Relationship Id="rId10" Type="http://schemas.openxmlformats.org/officeDocument/2006/relationships/image" Target="../media/image730.png"/><Relationship Id="rId4" Type="http://schemas.openxmlformats.org/officeDocument/2006/relationships/image" Target="../media/image630.png"/><Relationship Id="rId9" Type="http://schemas.openxmlformats.org/officeDocument/2006/relationships/image" Target="../media/image72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3" Type="http://schemas.openxmlformats.org/officeDocument/2006/relationships/image" Target="../media/image210.png"/><Relationship Id="rId7" Type="http://schemas.openxmlformats.org/officeDocument/2006/relationships/image" Target="../media/image6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2.png"/><Relationship Id="rId11" Type="http://schemas.openxmlformats.org/officeDocument/2006/relationships/image" Target="../media/image10.png"/><Relationship Id="rId5" Type="http://schemas.openxmlformats.org/officeDocument/2006/relationships/image" Target="../media/image410.png"/><Relationship Id="rId10" Type="http://schemas.openxmlformats.org/officeDocument/2006/relationships/image" Target="../media/image9.png"/><Relationship Id="rId4" Type="http://schemas.openxmlformats.org/officeDocument/2006/relationships/image" Target="../media/image310.png"/><Relationship Id="rId9" Type="http://schemas.openxmlformats.org/officeDocument/2006/relationships/image" Target="../media/image810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107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106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97.png"/><Relationship Id="rId7" Type="http://schemas.openxmlformats.org/officeDocument/2006/relationships/image" Target="../media/image109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3.png"/><Relationship Id="rId5" Type="http://schemas.openxmlformats.org/officeDocument/2006/relationships/image" Target="../media/image101.png"/><Relationship Id="rId10" Type="http://schemas.openxmlformats.org/officeDocument/2006/relationships/image" Target="../media/image113.png"/><Relationship Id="rId4" Type="http://schemas.openxmlformats.org/officeDocument/2006/relationships/image" Target="../media/image108.png"/><Relationship Id="rId9" Type="http://schemas.openxmlformats.org/officeDocument/2006/relationships/image" Target="../media/image112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20.png"/><Relationship Id="rId5" Type="http://schemas.openxmlformats.org/officeDocument/2006/relationships/image" Target="../media/image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6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34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4.png"/><Relationship Id="rId3" Type="http://schemas.microsoft.com/office/2007/relationships/hdphoto" Target="../media/hdphoto1.wdp"/><Relationship Id="rId7" Type="http://schemas.openxmlformats.org/officeDocument/2006/relationships/image" Target="../media/image39.png"/><Relationship Id="rId12" Type="http://schemas.openxmlformats.org/officeDocument/2006/relationships/image" Target="../media/image43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11" Type="http://schemas.openxmlformats.org/officeDocument/2006/relationships/image" Target="../media/image33.png"/><Relationship Id="rId5" Type="http://schemas.openxmlformats.org/officeDocument/2006/relationships/image" Target="../media/image38.png"/><Relationship Id="rId10" Type="http://schemas.openxmlformats.org/officeDocument/2006/relationships/image" Target="../media/image42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Relationship Id="rId1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0CE30-4DF4-421E-F44C-30FEDFCC8E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8750" y="1903413"/>
            <a:ext cx="9144000" cy="2387600"/>
          </a:xfrm>
        </p:spPr>
        <p:txBody>
          <a:bodyPr/>
          <a:lstStyle/>
          <a:p>
            <a:r>
              <a:rPr lang="en-US" dirty="0"/>
              <a:t>Mixture Languages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4C377-46F8-9C0F-320C-AE6C73664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9250" y="3859213"/>
            <a:ext cx="9144000" cy="1655762"/>
          </a:xfrm>
        </p:spPr>
        <p:txBody>
          <a:bodyPr/>
          <a:lstStyle/>
          <a:p>
            <a:r>
              <a:rPr lang="en-US" dirty="0"/>
              <a:t>Oliver Richardson  and </a:t>
            </a:r>
            <a:r>
              <a:rPr lang="en-US" dirty="0" err="1"/>
              <a:t>Jialu</a:t>
            </a:r>
            <a:r>
              <a:rPr lang="en-US" dirty="0"/>
              <a:t> Bao</a:t>
            </a:r>
          </a:p>
        </p:txBody>
      </p:sp>
    </p:spTree>
    <p:extLst>
      <p:ext uri="{BB962C8B-B14F-4D97-AF65-F5344CB8AC3E}">
        <p14:creationId xmlns:p14="http://schemas.microsoft.com/office/powerpoint/2010/main" val="2537532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3D28F68-137A-B538-17A5-997BC292A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241515"/>
            <a:ext cx="10515600" cy="1325563"/>
          </a:xfrm>
        </p:spPr>
        <p:txBody>
          <a:bodyPr/>
          <a:lstStyle/>
          <a:p>
            <a:r>
              <a:rPr lang="en-US" b="1" dirty="0"/>
              <a:t>From Vector Fields to Paths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80DFE2-616B-CDBE-4FCF-C8443E08B006}"/>
              </a:ext>
            </a:extLst>
          </p:cNvPr>
          <p:cNvGrpSpPr/>
          <p:nvPr/>
        </p:nvGrpSpPr>
        <p:grpSpPr>
          <a:xfrm>
            <a:off x="621508" y="1609976"/>
            <a:ext cx="8310562" cy="4362235"/>
            <a:chOff x="621508" y="1609976"/>
            <a:chExt cx="8310562" cy="4362235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89BFECC1-A7C7-4B48-5C8F-E8B46462653B}"/>
                </a:ext>
              </a:extLst>
            </p:cNvPr>
            <p:cNvSpPr/>
            <p:nvPr/>
          </p:nvSpPr>
          <p:spPr>
            <a:xfrm>
              <a:off x="621508" y="1609976"/>
              <a:ext cx="8310562" cy="4362235"/>
            </a:xfrm>
            <a:prstGeom prst="roundRect">
              <a:avLst/>
            </a:prstGeom>
            <a:solidFill>
              <a:srgbClr val="EEF8F8"/>
            </a:solidFill>
            <a:ln w="50800">
              <a:gradFill flip="none" rotWithShape="1">
                <a:gsLst>
                  <a:gs pos="100000">
                    <a:schemeClr val="accent1">
                      <a:lumMod val="50000"/>
                    </a:schemeClr>
                  </a:gs>
                  <a:gs pos="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699E980-1EED-0ABC-BB24-4B85BB5EF20D}"/>
                </a:ext>
              </a:extLst>
            </p:cNvPr>
            <p:cNvGrpSpPr/>
            <p:nvPr/>
          </p:nvGrpSpPr>
          <p:grpSpPr>
            <a:xfrm>
              <a:off x="973976" y="2504685"/>
              <a:ext cx="7504963" cy="3293780"/>
              <a:chOff x="1057575" y="2995260"/>
              <a:chExt cx="10316505" cy="4527711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26E55368-43F5-4FA9-23B2-75610C621B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1447799" y="2995260"/>
                <a:ext cx="4648201" cy="70161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2EA47B2-F660-9AB1-167C-AA08B1348F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2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381767" y="3813034"/>
                <a:ext cx="6551383" cy="552025"/>
              </a:xfrm>
              <a:prstGeom prst="rect">
                <a:avLst/>
              </a:prstGeom>
            </p:spPr>
          </p:pic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562C9C05-3BFD-CAE8-0D77-3B906E0B34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</a:blip>
              <a:srcRect l="86170" t="40072" r="2817" b="22422"/>
              <a:stretch>
                <a:fillRect/>
              </a:stretch>
            </p:blipFill>
            <p:spPr>
              <a:xfrm>
                <a:off x="9567511" y="4849165"/>
                <a:ext cx="1087654" cy="646331"/>
              </a:xfrm>
              <a:custGeom>
                <a:avLst/>
                <a:gdLst>
                  <a:gd name="connsiteX0" fmla="*/ 0 w 1087654"/>
                  <a:gd name="connsiteY0" fmla="*/ 0 h 646331"/>
                  <a:gd name="connsiteX1" fmla="*/ 1087654 w 1087654"/>
                  <a:gd name="connsiteY1" fmla="*/ 0 h 646331"/>
                  <a:gd name="connsiteX2" fmla="*/ 1087654 w 1087654"/>
                  <a:gd name="connsiteY2" fmla="*/ 646331 h 646331"/>
                  <a:gd name="connsiteX3" fmla="*/ 0 w 1087654"/>
                  <a:gd name="connsiteY3" fmla="*/ 646331 h 646331"/>
                  <a:gd name="connsiteX4" fmla="*/ 0 w 1087654"/>
                  <a:gd name="connsiteY4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7654" h="646331">
                    <a:moveTo>
                      <a:pt x="0" y="0"/>
                    </a:moveTo>
                    <a:lnTo>
                      <a:pt x="1087654" y="0"/>
                    </a:lnTo>
                    <a:lnTo>
                      <a:pt x="1087654" y="646331"/>
                    </a:lnTo>
                    <a:lnTo>
                      <a:pt x="0" y="6463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27E9F9FF-6E85-E57E-095E-CAEBB06AC9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</a:blip>
              <a:srcRect l="78468" t="46149" r="18975" b="27735"/>
              <a:stretch>
                <a:fillRect/>
              </a:stretch>
            </p:blipFill>
            <p:spPr>
              <a:xfrm>
                <a:off x="8806888" y="4953897"/>
                <a:ext cx="252525" cy="450032"/>
              </a:xfrm>
              <a:custGeom>
                <a:avLst/>
                <a:gdLst>
                  <a:gd name="connsiteX0" fmla="*/ 0 w 252525"/>
                  <a:gd name="connsiteY0" fmla="*/ 0 h 450032"/>
                  <a:gd name="connsiteX1" fmla="*/ 252525 w 252525"/>
                  <a:gd name="connsiteY1" fmla="*/ 0 h 450032"/>
                  <a:gd name="connsiteX2" fmla="*/ 252525 w 252525"/>
                  <a:gd name="connsiteY2" fmla="*/ 450032 h 450032"/>
                  <a:gd name="connsiteX3" fmla="*/ 0 w 252525"/>
                  <a:gd name="connsiteY3" fmla="*/ 450032 h 450032"/>
                  <a:gd name="connsiteX4" fmla="*/ 0 w 252525"/>
                  <a:gd name="connsiteY4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25" h="450032">
                    <a:moveTo>
                      <a:pt x="0" y="0"/>
                    </a:moveTo>
                    <a:lnTo>
                      <a:pt x="252525" y="0"/>
                    </a:lnTo>
                    <a:lnTo>
                      <a:pt x="252525" y="450032"/>
                    </a:lnTo>
                    <a:lnTo>
                      <a:pt x="0" y="4500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C2636BE-5A5D-8ED0-F848-7114B42C70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</a:blip>
              <a:srcRect/>
              <a:stretch>
                <a:fillRect/>
              </a:stretch>
            </p:blipFill>
            <p:spPr>
              <a:xfrm>
                <a:off x="1057575" y="4180981"/>
                <a:ext cx="9875802" cy="1723242"/>
              </a:xfrm>
              <a:custGeom>
                <a:avLst/>
                <a:gdLst>
                  <a:gd name="connsiteX0" fmla="*/ 0 w 9875802"/>
                  <a:gd name="connsiteY0" fmla="*/ 0 h 1723242"/>
                  <a:gd name="connsiteX1" fmla="*/ 9875802 w 9875802"/>
                  <a:gd name="connsiteY1" fmla="*/ 0 h 1723242"/>
                  <a:gd name="connsiteX2" fmla="*/ 9875802 w 9875802"/>
                  <a:gd name="connsiteY2" fmla="*/ 1723242 h 1723242"/>
                  <a:gd name="connsiteX3" fmla="*/ 0 w 9875802"/>
                  <a:gd name="connsiteY3" fmla="*/ 1723242 h 1723242"/>
                  <a:gd name="connsiteX4" fmla="*/ 0 w 9875802"/>
                  <a:gd name="connsiteY4" fmla="*/ 0 h 1723242"/>
                  <a:gd name="connsiteX5" fmla="*/ 8509937 w 9875802"/>
                  <a:gd name="connsiteY5" fmla="*/ 690530 h 1723242"/>
                  <a:gd name="connsiteX6" fmla="*/ 8509937 w 9875802"/>
                  <a:gd name="connsiteY6" fmla="*/ 1336861 h 1723242"/>
                  <a:gd name="connsiteX7" fmla="*/ 9597591 w 9875802"/>
                  <a:gd name="connsiteY7" fmla="*/ 1336861 h 1723242"/>
                  <a:gd name="connsiteX8" fmla="*/ 9597591 w 9875802"/>
                  <a:gd name="connsiteY8" fmla="*/ 690530 h 1723242"/>
                  <a:gd name="connsiteX9" fmla="*/ 8509937 w 9875802"/>
                  <a:gd name="connsiteY9" fmla="*/ 690530 h 1723242"/>
                  <a:gd name="connsiteX10" fmla="*/ 7749312 w 9875802"/>
                  <a:gd name="connsiteY10" fmla="*/ 795263 h 1723242"/>
                  <a:gd name="connsiteX11" fmla="*/ 7749312 w 9875802"/>
                  <a:gd name="connsiteY11" fmla="*/ 1245295 h 1723242"/>
                  <a:gd name="connsiteX12" fmla="*/ 8001837 w 9875802"/>
                  <a:gd name="connsiteY12" fmla="*/ 1245295 h 1723242"/>
                  <a:gd name="connsiteX13" fmla="*/ 8001837 w 9875802"/>
                  <a:gd name="connsiteY13" fmla="*/ 795263 h 1723242"/>
                  <a:gd name="connsiteX14" fmla="*/ 7749312 w 9875802"/>
                  <a:gd name="connsiteY14" fmla="*/ 795263 h 172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75802" h="1723242">
                    <a:moveTo>
                      <a:pt x="0" y="0"/>
                    </a:moveTo>
                    <a:lnTo>
                      <a:pt x="9875802" y="0"/>
                    </a:lnTo>
                    <a:lnTo>
                      <a:pt x="9875802" y="1723242"/>
                    </a:lnTo>
                    <a:lnTo>
                      <a:pt x="0" y="1723242"/>
                    </a:lnTo>
                    <a:lnTo>
                      <a:pt x="0" y="0"/>
                    </a:lnTo>
                    <a:close/>
                    <a:moveTo>
                      <a:pt x="8509937" y="690530"/>
                    </a:moveTo>
                    <a:lnTo>
                      <a:pt x="8509937" y="1336861"/>
                    </a:lnTo>
                    <a:lnTo>
                      <a:pt x="9597591" y="1336861"/>
                    </a:lnTo>
                    <a:lnTo>
                      <a:pt x="9597591" y="690530"/>
                    </a:lnTo>
                    <a:lnTo>
                      <a:pt x="8509937" y="690530"/>
                    </a:lnTo>
                    <a:close/>
                    <a:moveTo>
                      <a:pt x="7749312" y="795263"/>
                    </a:moveTo>
                    <a:lnTo>
                      <a:pt x="7749312" y="1245295"/>
                    </a:lnTo>
                    <a:lnTo>
                      <a:pt x="8001837" y="1245295"/>
                    </a:lnTo>
                    <a:lnTo>
                      <a:pt x="8001837" y="795263"/>
                    </a:lnTo>
                    <a:lnTo>
                      <a:pt x="7749312" y="795263"/>
                    </a:lnTo>
                    <a:close/>
                  </a:path>
                </a:pathLst>
              </a:cu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4D9D05E-79A3-B7B0-1F9E-5C49502935C5}"/>
                      </a:ext>
                    </a:extLst>
                  </p:cNvPr>
                  <p:cNvSpPr txBox="1"/>
                  <p:nvPr/>
                </p:nvSpPr>
                <p:spPr>
                  <a:xfrm>
                    <a:off x="1361933" y="5616400"/>
                    <a:ext cx="3470925" cy="131153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i.e., by</a:t>
                    </a:r>
                    <a:br>
                      <a:rPr lang="en-US" sz="2800" dirty="0"/>
                    </a:br>
                    <a:r>
                      <a:rPr lang="en-US" sz="2800" dirty="0"/>
                      <a:t>  starting at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800" dirty="0"/>
                      <a:t>,</a:t>
                    </a:r>
                  </a:p>
                </p:txBody>
              </p:sp>
            </mc:Choice>
            <mc:Fallback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74D9D05E-79A3-B7B0-1F9E-5C49502935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61933" y="5616400"/>
                    <a:ext cx="3470925" cy="131153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4831" t="-7051" r="-483" b="-179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9C6BDB-FF3C-104A-291F-854F52224F7E}"/>
                  </a:ext>
                </a:extLst>
              </p:cNvPr>
              <p:cNvSpPr txBox="1"/>
              <p:nvPr/>
            </p:nvSpPr>
            <p:spPr>
              <a:xfrm>
                <a:off x="2964204" y="6211432"/>
                <a:ext cx="8409876" cy="131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/>
                  <a:t>and following the vector field 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{when</a:t>
                </a:r>
                <a:r>
                  <a:rPr lang="en-US" sz="2800" dirty="0"/>
                  <a:t>/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where}</a:t>
                </a:r>
                <a:r>
                  <a:rPr lang="en-US" sz="2800" dirty="0"/>
                  <a:t>ever you are.</a:t>
                </a:r>
              </a:p>
            </p:txBody>
          </p: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3E77D12-A069-B858-2A9D-0D335255E715}"/>
                </a:ext>
              </a:extLst>
            </p:cNvPr>
            <p:cNvSpPr txBox="1"/>
            <p:nvPr/>
          </p:nvSpPr>
          <p:spPr>
            <a:xfrm>
              <a:off x="973976" y="1804082"/>
              <a:ext cx="739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Given vector field, there is a natural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452545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73344F4-D578-7F67-1601-ED52EC11CC4C}"/>
              </a:ext>
            </a:extLst>
          </p:cNvPr>
          <p:cNvSpPr/>
          <p:nvPr/>
        </p:nvSpPr>
        <p:spPr>
          <a:xfrm>
            <a:off x="9046064" y="0"/>
            <a:ext cx="3176919" cy="6858000"/>
          </a:xfrm>
          <a:prstGeom prst="rect">
            <a:avLst/>
          </a:prstGeom>
          <a:gradFill flip="none" rotWithShape="1">
            <a:gsLst>
              <a:gs pos="100000">
                <a:schemeClr val="bg2">
                  <a:lumMod val="90000"/>
                </a:schemeClr>
              </a:gs>
              <a:gs pos="0">
                <a:schemeClr val="bg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96A50-7C55-A746-DC5E-1C220CD7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05" y="148707"/>
            <a:ext cx="10515600" cy="1325563"/>
          </a:xfrm>
        </p:spPr>
        <p:txBody>
          <a:bodyPr/>
          <a:lstStyle/>
          <a:p>
            <a:r>
              <a:rPr lang="en-US" dirty="0"/>
              <a:t>Review: Operational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56AF-7BF2-0D02-8CFD-B7A6594333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39031" y="1914677"/>
            <a:ext cx="2868061" cy="6762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8F63D-CA10-835D-A72C-DAA80E3F3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22716" y="2914490"/>
            <a:ext cx="4964975" cy="76694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6E6E1A-C7AA-950E-BA37-4119FA128339}"/>
              </a:ext>
            </a:extLst>
          </p:cNvPr>
          <p:cNvSpPr txBox="1"/>
          <p:nvPr/>
        </p:nvSpPr>
        <p:spPr>
          <a:xfrm>
            <a:off x="572435" y="3977926"/>
            <a:ext cx="2490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(time-dependent)</a:t>
            </a:r>
            <a:br>
              <a:rPr lang="en-US" sz="24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Vector Field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476E-739E-78CC-A695-2F6D89FF3AB1}"/>
              </a:ext>
            </a:extLst>
          </p:cNvPr>
          <p:cNvSpPr txBox="1"/>
          <p:nvPr/>
        </p:nvSpPr>
        <p:spPr>
          <a:xfrm>
            <a:off x="1567823" y="3169982"/>
            <a:ext cx="1430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5">
                    <a:lumMod val="50000"/>
                  </a:schemeClr>
                </a:solidFill>
              </a:rPr>
              <a:t>Path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CEA2B-7791-EB52-3CAF-04BEEEED6D76}"/>
              </a:ext>
            </a:extLst>
          </p:cNvPr>
          <p:cNvSpPr txBox="1"/>
          <p:nvPr/>
        </p:nvSpPr>
        <p:spPr>
          <a:xfrm>
            <a:off x="365813" y="1837320"/>
            <a:ext cx="277740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State </a:t>
            </a:r>
            <a:br>
              <a:rPr lang="en-US" sz="24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dirty="0">
                <a:solidFill>
                  <a:schemeClr val="bg2">
                    <a:lumMod val="50000"/>
                  </a:schemeClr>
                </a:solidFill>
              </a:rPr>
              <a:t>Transformer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23A75C-831F-46B8-7149-0278FBFDC967}"/>
              </a:ext>
            </a:extLst>
          </p:cNvPr>
          <p:cNvSpPr txBox="1"/>
          <p:nvPr/>
        </p:nvSpPr>
        <p:spPr>
          <a:xfrm>
            <a:off x="9457930" y="1761609"/>
            <a:ext cx="7344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1FA4A7-172E-594F-8DAC-C26C99750F73}"/>
              </a:ext>
            </a:extLst>
          </p:cNvPr>
          <p:cNvSpPr txBox="1"/>
          <p:nvPr/>
        </p:nvSpPr>
        <p:spPr>
          <a:xfrm>
            <a:off x="9366811" y="2982618"/>
            <a:ext cx="20393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+ topology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F3CDE6-2158-2115-093F-69758E86007F}"/>
              </a:ext>
            </a:extLst>
          </p:cNvPr>
          <p:cNvSpPr txBox="1"/>
          <p:nvPr/>
        </p:nvSpPr>
        <p:spPr>
          <a:xfrm>
            <a:off x="9376615" y="3952435"/>
            <a:ext cx="268447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 manifold</a:t>
            </a:r>
            <a:br>
              <a:rPr lang="en-US" sz="3200" dirty="0"/>
            </a:br>
            <a:r>
              <a:rPr lang="en-US" sz="3200" dirty="0"/>
              <a:t>  structure</a:t>
            </a:r>
          </a:p>
        </p:txBody>
      </p:sp>
      <p:sp>
        <p:nvSpPr>
          <p:cNvPr id="23" name="Hexagon 22">
            <a:extLst>
              <a:ext uri="{FF2B5EF4-FFF2-40B4-BE49-F238E27FC236}">
                <a16:creationId xmlns:a16="http://schemas.microsoft.com/office/drawing/2014/main" id="{9F40E2EC-8430-4C59-073C-C4A9C440FB9C}"/>
              </a:ext>
            </a:extLst>
          </p:cNvPr>
          <p:cNvSpPr/>
          <p:nvPr/>
        </p:nvSpPr>
        <p:spPr>
          <a:xfrm>
            <a:off x="9164673" y="404702"/>
            <a:ext cx="756075" cy="707886"/>
          </a:xfrm>
          <a:prstGeom prst="hexag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A97102-79C2-A567-7593-5D84C17E9C78}"/>
                  </a:ext>
                </a:extLst>
              </p:cNvPr>
              <p:cNvSpPr txBox="1"/>
              <p:nvPr/>
            </p:nvSpPr>
            <p:spPr>
              <a:xfrm>
                <a:off x="9294849" y="412441"/>
                <a:ext cx="198449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000" b="0" i="0" dirty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4000" dirty="0"/>
                  <a:t>   </a:t>
                </a:r>
                <a:r>
                  <a:rPr lang="en-US" sz="3600" dirty="0"/>
                  <a:t>is a …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4A97102-79C2-A567-7593-5D84C17E9C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4849" y="412441"/>
                <a:ext cx="1984492" cy="707886"/>
              </a:xfrm>
              <a:prstGeom prst="rect">
                <a:avLst/>
              </a:prstGeom>
              <a:blipFill>
                <a:blip r:embed="rId4"/>
                <a:stretch>
                  <a:fillRect t="-6897" r="-13538" b="-30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Hexagon 26">
            <a:extLst>
              <a:ext uri="{FF2B5EF4-FFF2-40B4-BE49-F238E27FC236}">
                <a16:creationId xmlns:a16="http://schemas.microsoft.com/office/drawing/2014/main" id="{D021DEC3-BFF8-C360-135A-CD8ED18182FB}"/>
              </a:ext>
            </a:extLst>
          </p:cNvPr>
          <p:cNvSpPr/>
          <p:nvPr/>
        </p:nvSpPr>
        <p:spPr>
          <a:xfrm>
            <a:off x="11642307" y="2901126"/>
            <a:ext cx="756075" cy="707886"/>
          </a:xfrm>
          <a:prstGeom prst="hexag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Hexagon 28">
            <a:extLst>
              <a:ext uri="{FF2B5EF4-FFF2-40B4-BE49-F238E27FC236}">
                <a16:creationId xmlns:a16="http://schemas.microsoft.com/office/drawing/2014/main" id="{239A2DC0-F784-A48B-247E-723285E86C99}"/>
              </a:ext>
            </a:extLst>
          </p:cNvPr>
          <p:cNvSpPr/>
          <p:nvPr/>
        </p:nvSpPr>
        <p:spPr>
          <a:xfrm>
            <a:off x="11722379" y="4050054"/>
            <a:ext cx="756075" cy="707886"/>
          </a:xfrm>
          <a:prstGeom prst="hexagon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Hexagon 29">
            <a:extLst>
              <a:ext uri="{FF2B5EF4-FFF2-40B4-BE49-F238E27FC236}">
                <a16:creationId xmlns:a16="http://schemas.microsoft.com/office/drawing/2014/main" id="{0CD69269-000B-E871-48B1-2D51B4E1E6AE}"/>
              </a:ext>
            </a:extLst>
          </p:cNvPr>
          <p:cNvSpPr/>
          <p:nvPr/>
        </p:nvSpPr>
        <p:spPr>
          <a:xfrm>
            <a:off x="11627855" y="1751756"/>
            <a:ext cx="756075" cy="707886"/>
          </a:xfrm>
          <a:prstGeom prst="hexagon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3" name="Hexagon 202">
            <a:extLst>
              <a:ext uri="{FF2B5EF4-FFF2-40B4-BE49-F238E27FC236}">
                <a16:creationId xmlns:a16="http://schemas.microsoft.com/office/drawing/2014/main" id="{8D0DE419-0AF7-9E84-78C4-723B02500825}"/>
              </a:ext>
            </a:extLst>
          </p:cNvPr>
          <p:cNvSpPr/>
          <p:nvPr/>
        </p:nvSpPr>
        <p:spPr>
          <a:xfrm>
            <a:off x="11709574" y="5414695"/>
            <a:ext cx="756075" cy="707886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5" name="Picture 204">
            <a:extLst>
              <a:ext uri="{FF2B5EF4-FFF2-40B4-BE49-F238E27FC236}">
                <a16:creationId xmlns:a16="http://schemas.microsoft.com/office/drawing/2014/main" id="{A2403D7C-ED97-4650-F604-90137EE5FBE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866"/>
          <a:stretch/>
        </p:blipFill>
        <p:spPr>
          <a:xfrm>
            <a:off x="3407499" y="4148793"/>
            <a:ext cx="3507651" cy="60914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04CEC1-8329-7DE4-8C3E-A5BC76CF5CCE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503637" y="5121658"/>
            <a:ext cx="3062815" cy="6871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D486851-0BAE-7FB9-C588-7EE99852473D}"/>
              </a:ext>
            </a:extLst>
          </p:cNvPr>
          <p:cNvSpPr txBox="1"/>
          <p:nvPr/>
        </p:nvSpPr>
        <p:spPr>
          <a:xfrm>
            <a:off x="1126950" y="5234410"/>
            <a:ext cx="20162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>
                <a:solidFill>
                  <a:schemeClr val="accent4">
                    <a:lumMod val="50000"/>
                  </a:schemeClr>
                </a:solidFill>
              </a:rPr>
              <a:t>Loss Function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3D86DA-7706-28B4-D3E3-EF1C808E5058}"/>
              </a:ext>
            </a:extLst>
          </p:cNvPr>
          <p:cNvSpPr txBox="1"/>
          <p:nvPr/>
        </p:nvSpPr>
        <p:spPr>
          <a:xfrm>
            <a:off x="9301764" y="5327359"/>
            <a:ext cx="25542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+ Riemannian</a:t>
            </a:r>
            <a:br>
              <a:rPr lang="en-US" sz="2800" dirty="0"/>
            </a:br>
            <a:r>
              <a:rPr lang="en-US" sz="2800" dirty="0"/>
              <a:t>   metric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1C2F570-6A68-BB8E-DB49-C4C3E8E41A43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06240" y="4173165"/>
            <a:ext cx="1249699" cy="6357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79B897-510A-AC77-662E-3892D24554FA}"/>
                  </a:ext>
                </a:extLst>
              </p:cNvPr>
              <p:cNvSpPr/>
              <p:nvPr/>
            </p:nvSpPr>
            <p:spPr>
              <a:xfrm>
                <a:off x="5675549" y="4261120"/>
                <a:ext cx="364120" cy="359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79B897-510A-AC77-662E-3892D2455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5549" y="4261120"/>
                <a:ext cx="364120" cy="359740"/>
              </a:xfrm>
              <a:prstGeom prst="rect">
                <a:avLst/>
              </a:prstGeom>
              <a:blipFill>
                <a:blip r:embed="rId8"/>
                <a:stretch>
                  <a:fillRect l="-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61785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9" grpId="0"/>
      <p:bldP spid="21" grpId="0"/>
      <p:bldP spid="3" grpId="0"/>
      <p:bldP spid="4" grpId="0"/>
      <p:bldP spid="7" grpId="0"/>
      <p:bldP spid="27" grpId="0" animBg="1"/>
      <p:bldP spid="29" grpId="0" animBg="1"/>
      <p:bldP spid="30" grpId="0" animBg="1"/>
      <p:bldP spid="203" grpId="0" animBg="1"/>
      <p:bldP spid="9" grpId="0"/>
      <p:bldP spid="10" grpId="0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9F827-8DAF-7ACC-4657-1117B1A09828}"/>
                  </a:ext>
                </a:extLst>
              </p:cNvPr>
              <p:cNvSpPr txBox="1"/>
              <p:nvPr/>
            </p:nvSpPr>
            <p:spPr>
              <a:xfrm>
                <a:off x="9180746" y="3295250"/>
                <a:ext cx="45719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B69F827-8DAF-7ACC-4657-1117B1A09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0746" y="3295250"/>
                <a:ext cx="45719" cy="379848"/>
              </a:xfrm>
              <a:prstGeom prst="rect">
                <a:avLst/>
              </a:prstGeom>
              <a:blipFill>
                <a:blip r:embed="rId2"/>
                <a:stretch>
                  <a:fillRect l="-212500" r="-487500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9A48868-4C44-0798-81C5-FEB43253A3D1}"/>
              </a:ext>
            </a:extLst>
          </p:cNvPr>
          <p:cNvCxnSpPr>
            <a:cxnSpLocks/>
          </p:cNvCxnSpPr>
          <p:nvPr/>
        </p:nvCxnSpPr>
        <p:spPr>
          <a:xfrm flipV="1">
            <a:off x="9460139" y="3114594"/>
            <a:ext cx="0" cy="637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C877866B-948E-B287-40A0-BCAF22E2ABE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14041" y="4479836"/>
            <a:ext cx="966030" cy="3864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F695CB6-060E-617D-6E08-D5344269FF83}"/>
              </a:ext>
            </a:extLst>
          </p:cNvPr>
          <p:cNvSpPr/>
          <p:nvPr/>
        </p:nvSpPr>
        <p:spPr>
          <a:xfrm>
            <a:off x="2861611" y="611510"/>
            <a:ext cx="2920004" cy="944906"/>
          </a:xfrm>
          <a:prstGeom prst="roundRect">
            <a:avLst/>
          </a:prstGeom>
          <a:solidFill>
            <a:srgbClr val="FF99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C7C783D-6DE2-708E-4978-807BDD9C35B6}"/>
              </a:ext>
            </a:extLst>
          </p:cNvPr>
          <p:cNvSpPr/>
          <p:nvPr/>
        </p:nvSpPr>
        <p:spPr>
          <a:xfrm>
            <a:off x="1924530" y="2169689"/>
            <a:ext cx="4774364" cy="94490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6E617D6-6314-BCB0-51B3-FA945B9CB0B5}"/>
              </a:ext>
            </a:extLst>
          </p:cNvPr>
          <p:cNvSpPr/>
          <p:nvPr/>
        </p:nvSpPr>
        <p:spPr>
          <a:xfrm>
            <a:off x="8991059" y="2164036"/>
            <a:ext cx="942479" cy="822873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A040C06-8FBF-ABF8-D791-E46AED10FEC9}"/>
              </a:ext>
            </a:extLst>
          </p:cNvPr>
          <p:cNvSpPr/>
          <p:nvPr/>
        </p:nvSpPr>
        <p:spPr>
          <a:xfrm>
            <a:off x="8416560" y="5480906"/>
            <a:ext cx="2918784" cy="903266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56AF-7BF2-0D02-8CFD-B7A65943336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28867" y="752783"/>
            <a:ext cx="2569457" cy="6058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8F63D-CA10-835D-A72C-DAA80E3F3820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66286" y="2325444"/>
            <a:ext cx="4290852" cy="6628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33321B-871D-B477-814E-C48183783B86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1455" y="5605638"/>
            <a:ext cx="2520219" cy="56543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6B05E19-1362-EBB7-5E9D-8CD3D099E180}"/>
              </a:ext>
            </a:extLst>
          </p:cNvPr>
          <p:cNvSpPr txBox="1"/>
          <p:nvPr/>
        </p:nvSpPr>
        <p:spPr>
          <a:xfrm>
            <a:off x="6431388" y="5889161"/>
            <a:ext cx="184984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Loss Function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FF7476E-739E-78CC-A695-2F6D89FF3AB1}"/>
              </a:ext>
            </a:extLst>
          </p:cNvPr>
          <p:cNvSpPr txBox="1"/>
          <p:nvPr/>
        </p:nvSpPr>
        <p:spPr>
          <a:xfrm>
            <a:off x="538203" y="2394206"/>
            <a:ext cx="929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CEA2B-7791-EB52-3CAF-04BEEEED6D76}"/>
              </a:ext>
            </a:extLst>
          </p:cNvPr>
          <p:cNvSpPr txBox="1"/>
          <p:nvPr/>
        </p:nvSpPr>
        <p:spPr>
          <a:xfrm>
            <a:off x="390011" y="737069"/>
            <a:ext cx="180433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rgbClr val="FF0066"/>
                </a:solidFill>
              </a:rPr>
              <a:t>State Transformer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1FD62-4C63-3805-4DF1-220A4E2D137D}"/>
              </a:ext>
            </a:extLst>
          </p:cNvPr>
          <p:cNvSpPr txBox="1"/>
          <p:nvPr/>
        </p:nvSpPr>
        <p:spPr>
          <a:xfrm>
            <a:off x="8921717" y="1781131"/>
            <a:ext cx="10811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Trajectory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B7732F-19CA-4DE9-6451-02003143007F}"/>
              </a:ext>
            </a:extLst>
          </p:cNvPr>
          <p:cNvCxnSpPr/>
          <p:nvPr/>
        </p:nvCxnSpPr>
        <p:spPr>
          <a:xfrm flipV="1">
            <a:off x="3807733" y="1623114"/>
            <a:ext cx="0" cy="45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9CDF09-1EC8-8F76-DDBA-41317CE12521}"/>
              </a:ext>
            </a:extLst>
          </p:cNvPr>
          <p:cNvCxnSpPr>
            <a:cxnSpLocks/>
          </p:cNvCxnSpPr>
          <p:nvPr/>
        </p:nvCxnSpPr>
        <p:spPr>
          <a:xfrm flipH="1">
            <a:off x="6912883" y="2427849"/>
            <a:ext cx="1807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38D3A05-7A39-FB1B-E297-7E3727EB3901}"/>
              </a:ext>
            </a:extLst>
          </p:cNvPr>
          <p:cNvCxnSpPr>
            <a:cxnSpLocks/>
          </p:cNvCxnSpPr>
          <p:nvPr/>
        </p:nvCxnSpPr>
        <p:spPr>
          <a:xfrm>
            <a:off x="6933705" y="2575472"/>
            <a:ext cx="1807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63A0DD2-C4F7-CC12-FF92-DC52D55DC0E6}"/>
              </a:ext>
            </a:extLst>
          </p:cNvPr>
          <p:cNvCxnSpPr/>
          <p:nvPr/>
        </p:nvCxnSpPr>
        <p:spPr>
          <a:xfrm flipV="1">
            <a:off x="4598610" y="3277302"/>
            <a:ext cx="0" cy="45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41DEDEF-E545-4A55-0B92-AFFC6E23FD22}"/>
              </a:ext>
            </a:extLst>
          </p:cNvPr>
          <p:cNvCxnSpPr/>
          <p:nvPr/>
        </p:nvCxnSpPr>
        <p:spPr>
          <a:xfrm flipV="1">
            <a:off x="9460139" y="4877502"/>
            <a:ext cx="0" cy="45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B2BA0B-79A1-C734-9679-4B6464700DE4}"/>
                  </a:ext>
                </a:extLst>
              </p:cNvPr>
              <p:cNvSpPr txBox="1"/>
              <p:nvPr/>
            </p:nvSpPr>
            <p:spPr>
              <a:xfrm>
                <a:off x="9626038" y="4934802"/>
                <a:ext cx="13628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/>
                  <a:t> (gradient)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FB2BA0B-79A1-C734-9679-4B6464700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6038" y="4934802"/>
                <a:ext cx="1362874" cy="369332"/>
              </a:xfrm>
              <a:prstGeom prst="rect">
                <a:avLst/>
              </a:prstGeom>
              <a:blipFill>
                <a:blip r:embed="rId7"/>
                <a:stretch>
                  <a:fillRect t="-10000" r="-3571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D12557-CE8A-C652-F946-35DA92568CA4}"/>
                  </a:ext>
                </a:extLst>
              </p:cNvPr>
              <p:cNvSpPr txBox="1"/>
              <p:nvPr/>
            </p:nvSpPr>
            <p:spPr>
              <a:xfrm>
                <a:off x="4808324" y="3320534"/>
                <a:ext cx="1634037" cy="379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</m:oMath>
                </a14:m>
                <a:r>
                  <a:rPr lang="en-US" dirty="0"/>
                  <a:t> (solve ODE)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AD12557-CE8A-C652-F946-35DA92568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324" y="3320534"/>
                <a:ext cx="1634037" cy="379848"/>
              </a:xfrm>
              <a:prstGeom prst="rect">
                <a:avLst/>
              </a:prstGeom>
              <a:blipFill>
                <a:blip r:embed="rId8"/>
                <a:stretch>
                  <a:fillRect l="-2239" t="-6452" r="-2239" b="-25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CC0E7-AC7E-0DAD-1A5D-AE7088CACC65}"/>
                  </a:ext>
                </a:extLst>
              </p:cNvPr>
              <p:cNvSpPr txBox="1"/>
              <p:nvPr/>
            </p:nvSpPr>
            <p:spPr>
              <a:xfrm>
                <a:off x="4116507" y="1668604"/>
                <a:ext cx="18501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←1</m:t>
                    </m:r>
                  </m:oMath>
                </a14:m>
                <a:r>
                  <a:rPr lang="en-US" dirty="0"/>
                  <a:t> (endpoint)</a:t>
                </a: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5CC0E7-AC7E-0DAD-1A5D-AE7088CAC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6507" y="1668604"/>
                <a:ext cx="1850122" cy="369332"/>
              </a:xfrm>
              <a:prstGeom prst="rect">
                <a:avLst/>
              </a:prstGeom>
              <a:blipFill>
                <a:blip r:embed="rId9"/>
                <a:stretch>
                  <a:fillRect t="-10000" r="-263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62140A-195E-C2DE-1D61-5F07EABEC736}"/>
                  </a:ext>
                </a:extLst>
              </p:cNvPr>
              <p:cNvSpPr txBox="1"/>
              <p:nvPr/>
            </p:nvSpPr>
            <p:spPr>
              <a:xfrm>
                <a:off x="7141412" y="2053335"/>
                <a:ext cx="139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C62140A-195E-C2DE-1D61-5F07EABEC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412" y="2053335"/>
                <a:ext cx="13924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D0DD9-39A1-227F-B356-FAC895949CA4}"/>
                  </a:ext>
                </a:extLst>
              </p:cNvPr>
              <p:cNvSpPr txBox="1"/>
              <p:nvPr/>
            </p:nvSpPr>
            <p:spPr>
              <a:xfrm>
                <a:off x="6998485" y="2579719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D49D0DD9-39A1-227F-B356-FAC895949C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8485" y="2579719"/>
                <a:ext cx="1867819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A1D62B0-8F99-EF4D-2E33-04F946E17C15}"/>
              </a:ext>
            </a:extLst>
          </p:cNvPr>
          <p:cNvSpPr/>
          <p:nvPr/>
        </p:nvSpPr>
        <p:spPr>
          <a:xfrm>
            <a:off x="2294382" y="3847072"/>
            <a:ext cx="4477217" cy="90326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4D8A6-2A3C-67AA-B7FA-8D8384705FB1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1523" y="4028859"/>
            <a:ext cx="4054386" cy="51492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46E6E1A-C7AA-950E-BA37-4119FA128339}"/>
              </a:ext>
            </a:extLst>
          </p:cNvPr>
          <p:cNvSpPr txBox="1"/>
          <p:nvPr/>
        </p:nvSpPr>
        <p:spPr>
          <a:xfrm>
            <a:off x="409984" y="4143678"/>
            <a:ext cx="1784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Vector Field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351148A-E695-C755-F629-393208FDE25B}"/>
              </a:ext>
            </a:extLst>
          </p:cNvPr>
          <p:cNvSpPr/>
          <p:nvPr/>
        </p:nvSpPr>
        <p:spPr>
          <a:xfrm>
            <a:off x="8991057" y="3939042"/>
            <a:ext cx="942479" cy="822873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430E612-56EF-580B-E881-B66F21D39174}"/>
              </a:ext>
            </a:extLst>
          </p:cNvPr>
          <p:cNvCxnSpPr>
            <a:cxnSpLocks/>
          </p:cNvCxnSpPr>
          <p:nvPr/>
        </p:nvCxnSpPr>
        <p:spPr>
          <a:xfrm>
            <a:off x="7023121" y="4404266"/>
            <a:ext cx="1807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2103538-1249-7DE4-0359-3C3BB3F1D92B}"/>
              </a:ext>
            </a:extLst>
          </p:cNvPr>
          <p:cNvCxnSpPr>
            <a:cxnSpLocks/>
          </p:cNvCxnSpPr>
          <p:nvPr/>
        </p:nvCxnSpPr>
        <p:spPr>
          <a:xfrm flipH="1">
            <a:off x="6912883" y="4239231"/>
            <a:ext cx="18078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61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11" grpId="0" animBg="1"/>
      <p:bldP spid="12" grpId="0" animBg="1"/>
      <p:bldP spid="13" grpId="0" animBg="1"/>
      <p:bldP spid="17" grpId="0" animBg="1"/>
      <p:bldP spid="14" grpId="0"/>
      <p:bldP spid="19" grpId="0"/>
      <p:bldP spid="21" grpId="0"/>
      <p:bldP spid="22" grpId="0"/>
      <p:bldP spid="37" grpId="0"/>
      <p:bldP spid="38" grpId="0"/>
      <p:bldP spid="39" grpId="0"/>
      <p:bldP spid="40" grpId="0"/>
      <p:bldP spid="41" grpId="0"/>
      <p:bldP spid="15" grpId="0" animBg="1"/>
      <p:bldP spid="16" grpId="0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E22EAF-78BD-C626-DF7B-3B24A49DFB94}"/>
              </a:ext>
            </a:extLst>
          </p:cNvPr>
          <p:cNvSpPr/>
          <p:nvPr/>
        </p:nvSpPr>
        <p:spPr>
          <a:xfrm>
            <a:off x="1991087" y="4206551"/>
            <a:ext cx="4261434" cy="8316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903CCA-DCDC-A56D-5E81-BCE33FFFCF3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693" y="4152773"/>
            <a:ext cx="966030" cy="3864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547DBE-4890-3356-6FAB-228E72475AD5}"/>
              </a:ext>
            </a:extLst>
          </p:cNvPr>
          <p:cNvSpPr/>
          <p:nvPr/>
        </p:nvSpPr>
        <p:spPr>
          <a:xfrm>
            <a:off x="8559254" y="2322277"/>
            <a:ext cx="1210126" cy="788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8CB84-B051-A605-A9A6-3E1901E88DF8}"/>
              </a:ext>
            </a:extLst>
          </p:cNvPr>
          <p:cNvSpPr/>
          <p:nvPr/>
        </p:nvSpPr>
        <p:spPr>
          <a:xfrm>
            <a:off x="6859148" y="5724861"/>
            <a:ext cx="2918784" cy="800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C0BF3-F6A6-60E6-E0A5-1F0C9B364F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094" y="5800842"/>
            <a:ext cx="2520219" cy="565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0FBFE-5D2A-7E8C-32A2-B8BFA9AB48CF}"/>
              </a:ext>
            </a:extLst>
          </p:cNvPr>
          <p:cNvSpPr txBox="1"/>
          <p:nvPr/>
        </p:nvSpPr>
        <p:spPr>
          <a:xfrm>
            <a:off x="9850034" y="5571221"/>
            <a:ext cx="2102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F533D-A8BF-E885-7858-670919B28053}"/>
              </a:ext>
            </a:extLst>
          </p:cNvPr>
          <p:cNvSpPr txBox="1"/>
          <p:nvPr/>
        </p:nvSpPr>
        <p:spPr>
          <a:xfrm>
            <a:off x="614187" y="2495853"/>
            <a:ext cx="92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DD130-3F12-1526-E748-F8A95C200D3C}"/>
              </a:ext>
            </a:extLst>
          </p:cNvPr>
          <p:cNvSpPr txBox="1"/>
          <p:nvPr/>
        </p:nvSpPr>
        <p:spPr>
          <a:xfrm>
            <a:off x="1991087" y="213182"/>
            <a:ext cx="2233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State Transformer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A5FE-514E-9217-3FC7-BBDE0D540AC2}"/>
              </a:ext>
            </a:extLst>
          </p:cNvPr>
          <p:cNvSpPr txBox="1"/>
          <p:nvPr/>
        </p:nvSpPr>
        <p:spPr>
          <a:xfrm>
            <a:off x="9875523" y="2409688"/>
            <a:ext cx="1783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Trajectory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9D5453-FE7C-C011-7F57-4B1630A42010}"/>
              </a:ext>
            </a:extLst>
          </p:cNvPr>
          <p:cNvCxnSpPr>
            <a:cxnSpLocks/>
          </p:cNvCxnSpPr>
          <p:nvPr/>
        </p:nvCxnSpPr>
        <p:spPr>
          <a:xfrm flipV="1">
            <a:off x="4165505" y="1281743"/>
            <a:ext cx="645315" cy="783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379C5-CF29-0F43-2E1C-8FD266886E3B}"/>
              </a:ext>
            </a:extLst>
          </p:cNvPr>
          <p:cNvCxnSpPr>
            <a:cxnSpLocks/>
          </p:cNvCxnSpPr>
          <p:nvPr/>
        </p:nvCxnSpPr>
        <p:spPr>
          <a:xfrm flipH="1">
            <a:off x="6499690" y="2632676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49834-0C41-07C5-5C14-C6EEA534884A}"/>
              </a:ext>
            </a:extLst>
          </p:cNvPr>
          <p:cNvCxnSpPr>
            <a:cxnSpLocks/>
          </p:cNvCxnSpPr>
          <p:nvPr/>
        </p:nvCxnSpPr>
        <p:spPr>
          <a:xfrm>
            <a:off x="6520512" y="2780299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ED073-AECB-695D-4DC7-312FFD86249F}"/>
              </a:ext>
            </a:extLst>
          </p:cNvPr>
          <p:cNvCxnSpPr>
            <a:cxnSpLocks/>
          </p:cNvCxnSpPr>
          <p:nvPr/>
        </p:nvCxnSpPr>
        <p:spPr>
          <a:xfrm flipH="1" flipV="1">
            <a:off x="9019206" y="4913148"/>
            <a:ext cx="13521" cy="74370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/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/>
              <p:nvPr/>
            </p:nvSpPr>
            <p:spPr>
              <a:xfrm rot="19126456">
                <a:off x="4383939" y="1535735"/>
                <a:ext cx="790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6456">
                <a:off x="4383939" y="1535735"/>
                <a:ext cx="79053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/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/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56A5419-CFAD-3AF9-58D3-3E549C9040C3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735" y="4357367"/>
            <a:ext cx="4054386" cy="5149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62614D-9DD6-3F8D-F2A4-882321D80DAB}"/>
              </a:ext>
            </a:extLst>
          </p:cNvPr>
          <p:cNvSpPr txBox="1"/>
          <p:nvPr/>
        </p:nvSpPr>
        <p:spPr>
          <a:xfrm>
            <a:off x="81120" y="3924670"/>
            <a:ext cx="1507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(s-dependent)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6E445C-16C5-4FFE-7F6C-DD2A6F3AAC1D}"/>
              </a:ext>
            </a:extLst>
          </p:cNvPr>
          <p:cNvSpPr/>
          <p:nvPr/>
        </p:nvSpPr>
        <p:spPr>
          <a:xfrm>
            <a:off x="8713528" y="3995332"/>
            <a:ext cx="1073129" cy="8228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28DD54-F0CA-AFAA-5E75-BEC823D2F606}"/>
              </a:ext>
            </a:extLst>
          </p:cNvPr>
          <p:cNvCxnSpPr>
            <a:cxnSpLocks/>
          </p:cNvCxnSpPr>
          <p:nvPr/>
        </p:nvCxnSpPr>
        <p:spPr>
          <a:xfrm>
            <a:off x="6499690" y="4612462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13BBD-3F30-650B-29F9-CB965BC98952}"/>
              </a:ext>
            </a:extLst>
          </p:cNvPr>
          <p:cNvCxnSpPr>
            <a:cxnSpLocks/>
          </p:cNvCxnSpPr>
          <p:nvPr/>
        </p:nvCxnSpPr>
        <p:spPr>
          <a:xfrm flipH="1">
            <a:off x="6389452" y="4726827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96ECA8-9C81-81E6-18E9-43D8BC3CAD62}"/>
              </a:ext>
            </a:extLst>
          </p:cNvPr>
          <p:cNvSpPr txBox="1"/>
          <p:nvPr/>
        </p:nvSpPr>
        <p:spPr>
          <a:xfrm>
            <a:off x="4990370" y="1517918"/>
            <a:ext cx="254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select endpoint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/>
              <p:nvPr/>
            </p:nvSpPr>
            <p:spPr>
              <a:xfrm rot="2476211">
                <a:off x="7429410" y="1515152"/>
                <a:ext cx="86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6211">
                <a:off x="7429410" y="1515152"/>
                <a:ext cx="86357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78C15-326E-3C2B-FD2A-E24B4CA81961}"/>
              </a:ext>
            </a:extLst>
          </p:cNvPr>
          <p:cNvCxnSpPr>
            <a:cxnSpLocks/>
          </p:cNvCxnSpPr>
          <p:nvPr/>
        </p:nvCxnSpPr>
        <p:spPr>
          <a:xfrm flipH="1" flipV="1">
            <a:off x="7579554" y="1124912"/>
            <a:ext cx="998310" cy="10488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9D2EF0-872C-519F-3040-BDC874449723}"/>
              </a:ext>
            </a:extLst>
          </p:cNvPr>
          <p:cNvSpPr txBox="1"/>
          <p:nvPr/>
        </p:nvSpPr>
        <p:spPr>
          <a:xfrm>
            <a:off x="9909992" y="3852938"/>
            <a:ext cx="1949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(time-dependent)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/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time </a:t>
                </a:r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∈[0,∞]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blipFill>
                <a:blip r:embed="rId10"/>
                <a:stretch>
                  <a:fillRect l="-4663" t="-5660" r="-103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EF4DBC0-4682-C22D-8F78-56B7EB91B1B8}"/>
              </a:ext>
            </a:extLst>
          </p:cNvPr>
          <p:cNvSpPr txBox="1"/>
          <p:nvPr/>
        </p:nvSpPr>
        <p:spPr>
          <a:xfrm>
            <a:off x="5923180" y="5094005"/>
            <a:ext cx="2644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take gradient 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A07159-65E0-6242-4F45-34B5049CCD52}"/>
              </a:ext>
            </a:extLst>
          </p:cNvPr>
          <p:cNvSpPr/>
          <p:nvPr/>
        </p:nvSpPr>
        <p:spPr>
          <a:xfrm>
            <a:off x="1681749" y="2179859"/>
            <a:ext cx="4676791" cy="1146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030CB3-F741-F619-F218-4AD5F2CCDB57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505" y="2536788"/>
            <a:ext cx="4290852" cy="662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/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blipFill>
                <a:blip r:embed="rId12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D1E4DD-D2F8-724F-B1FE-8F9C02537295}"/>
              </a:ext>
            </a:extLst>
          </p:cNvPr>
          <p:cNvSpPr txBox="1"/>
          <p:nvPr/>
        </p:nvSpPr>
        <p:spPr>
          <a:xfrm>
            <a:off x="4492632" y="227352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1EF54-9DBE-ED1D-637D-84123B413A38}"/>
              </a:ext>
            </a:extLst>
          </p:cNvPr>
          <p:cNvSpPr txBox="1"/>
          <p:nvPr/>
        </p:nvSpPr>
        <p:spPr>
          <a:xfrm>
            <a:off x="5647978" y="22764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F056CC-1D54-0789-B0F3-153642B15760}"/>
              </a:ext>
            </a:extLst>
          </p:cNvPr>
          <p:cNvSpPr/>
          <p:nvPr/>
        </p:nvSpPr>
        <p:spPr>
          <a:xfrm>
            <a:off x="4435379" y="203305"/>
            <a:ext cx="3096758" cy="992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AA35A3-F9D9-F22F-6AEA-A983C0C927DD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452" y="456455"/>
            <a:ext cx="2569457" cy="6197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8F621C2-21C3-D046-05CE-5D184D5655D5}"/>
              </a:ext>
            </a:extLst>
          </p:cNvPr>
          <p:cNvSpPr txBox="1"/>
          <p:nvPr/>
        </p:nvSpPr>
        <p:spPr>
          <a:xfrm>
            <a:off x="5643056" y="2369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BDD9B-F8C4-F5D1-3D5F-220F3FDDF49C}"/>
              </a:ext>
            </a:extLst>
          </p:cNvPr>
          <p:cNvSpPr txBox="1"/>
          <p:nvPr/>
        </p:nvSpPr>
        <p:spPr>
          <a:xfrm>
            <a:off x="6751663" y="2514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293832782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/>
      <p:bldP spid="19" grpId="0"/>
      <p:bldP spid="21" grpId="0"/>
      <p:bldP spid="22" grpId="0"/>
      <p:bldP spid="23" grpId="0"/>
      <p:bldP spid="26" grpId="0" animBg="1"/>
      <p:bldP spid="29" grpId="0"/>
      <p:bldP spid="30" grpId="0"/>
      <p:bldP spid="32" grpId="0"/>
      <p:bldP spid="33" grpId="0"/>
      <p:bldP spid="3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E22EAF-78BD-C626-DF7B-3B24A49DFB94}"/>
              </a:ext>
            </a:extLst>
          </p:cNvPr>
          <p:cNvSpPr/>
          <p:nvPr/>
        </p:nvSpPr>
        <p:spPr>
          <a:xfrm>
            <a:off x="-95170" y="6101891"/>
            <a:ext cx="4261434" cy="8316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/>
              <p:nvPr/>
            </p:nvSpPr>
            <p:spPr>
              <a:xfrm flipH="1">
                <a:off x="10818909" y="2864394"/>
                <a:ext cx="292886" cy="149797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sz="8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818909" y="2864394"/>
                <a:ext cx="292886" cy="1497974"/>
              </a:xfrm>
              <a:prstGeom prst="rect">
                <a:avLst/>
              </a:prstGeom>
              <a:blipFill>
                <a:blip r:embed="rId2"/>
                <a:stretch>
                  <a:fillRect r="-13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863B1A-249A-07DD-32E4-56E008A12A0F}"/>
              </a:ext>
            </a:extLst>
          </p:cNvPr>
          <p:cNvCxnSpPr>
            <a:cxnSpLocks/>
          </p:cNvCxnSpPr>
          <p:nvPr/>
        </p:nvCxnSpPr>
        <p:spPr>
          <a:xfrm flipV="1">
            <a:off x="11757150" y="1183378"/>
            <a:ext cx="0" cy="4377791"/>
          </a:xfrm>
          <a:prstGeom prst="straightConnector1">
            <a:avLst/>
          </a:prstGeom>
          <a:ln w="177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547DBE-4890-3356-6FAB-228E72475AD5}"/>
              </a:ext>
            </a:extLst>
          </p:cNvPr>
          <p:cNvSpPr/>
          <p:nvPr/>
        </p:nvSpPr>
        <p:spPr>
          <a:xfrm>
            <a:off x="11065725" y="-41244"/>
            <a:ext cx="1210126" cy="788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8CB84-B051-A605-A9A6-3E1901E88DF8}"/>
              </a:ext>
            </a:extLst>
          </p:cNvPr>
          <p:cNvSpPr/>
          <p:nvPr/>
        </p:nvSpPr>
        <p:spPr>
          <a:xfrm>
            <a:off x="6859148" y="8432774"/>
            <a:ext cx="2918784" cy="800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C0BF3-F6A6-60E6-E0A5-1F0C9B364F2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094" y="8508755"/>
            <a:ext cx="2520219" cy="565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0FBFE-5D2A-7E8C-32A2-B8BFA9AB48CF}"/>
              </a:ext>
            </a:extLst>
          </p:cNvPr>
          <p:cNvSpPr txBox="1"/>
          <p:nvPr/>
        </p:nvSpPr>
        <p:spPr>
          <a:xfrm>
            <a:off x="9850034" y="8279134"/>
            <a:ext cx="2102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F533D-A8BF-E885-7858-670919B28053}"/>
              </a:ext>
            </a:extLst>
          </p:cNvPr>
          <p:cNvSpPr txBox="1"/>
          <p:nvPr/>
        </p:nvSpPr>
        <p:spPr>
          <a:xfrm>
            <a:off x="-1249846" y="192290"/>
            <a:ext cx="92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DD130-3F12-1526-E748-F8A95C200D3C}"/>
              </a:ext>
            </a:extLst>
          </p:cNvPr>
          <p:cNvSpPr txBox="1"/>
          <p:nvPr/>
        </p:nvSpPr>
        <p:spPr>
          <a:xfrm>
            <a:off x="2023671" y="-2263318"/>
            <a:ext cx="2233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State Transformer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A5FE-514E-9217-3FC7-BBDE0D540AC2}"/>
              </a:ext>
            </a:extLst>
          </p:cNvPr>
          <p:cNvSpPr txBox="1"/>
          <p:nvPr/>
        </p:nvSpPr>
        <p:spPr>
          <a:xfrm>
            <a:off x="12381994" y="46167"/>
            <a:ext cx="1783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Trajectory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9D5453-FE7C-C011-7F57-4B1630A42010}"/>
              </a:ext>
            </a:extLst>
          </p:cNvPr>
          <p:cNvCxnSpPr>
            <a:cxnSpLocks/>
          </p:cNvCxnSpPr>
          <p:nvPr/>
        </p:nvCxnSpPr>
        <p:spPr>
          <a:xfrm flipV="1">
            <a:off x="-1183537" y="-1397240"/>
            <a:ext cx="645315" cy="783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379C5-CF29-0F43-2E1C-8FD266886E3B}"/>
              </a:ext>
            </a:extLst>
          </p:cNvPr>
          <p:cNvCxnSpPr>
            <a:cxnSpLocks/>
          </p:cNvCxnSpPr>
          <p:nvPr/>
        </p:nvCxnSpPr>
        <p:spPr>
          <a:xfrm flipH="1">
            <a:off x="4671036" y="269155"/>
            <a:ext cx="6142970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49834-0C41-07C5-5C14-C6EEA534884A}"/>
              </a:ext>
            </a:extLst>
          </p:cNvPr>
          <p:cNvCxnSpPr>
            <a:cxnSpLocks/>
          </p:cNvCxnSpPr>
          <p:nvPr/>
        </p:nvCxnSpPr>
        <p:spPr>
          <a:xfrm>
            <a:off x="4797595" y="347828"/>
            <a:ext cx="6037233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78DDF-8A63-DB88-D0A4-B983654695BB}"/>
              </a:ext>
            </a:extLst>
          </p:cNvPr>
          <p:cNvCxnSpPr>
            <a:cxnSpLocks/>
          </p:cNvCxnSpPr>
          <p:nvPr/>
        </p:nvCxnSpPr>
        <p:spPr>
          <a:xfrm flipV="1">
            <a:off x="631730" y="1385120"/>
            <a:ext cx="0" cy="4513877"/>
          </a:xfrm>
          <a:prstGeom prst="straightConnector1">
            <a:avLst/>
          </a:prstGeom>
          <a:ln w="1778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ED073-AECB-695D-4DC7-312FFD86249F}"/>
              </a:ext>
            </a:extLst>
          </p:cNvPr>
          <p:cNvCxnSpPr>
            <a:cxnSpLocks/>
          </p:cNvCxnSpPr>
          <p:nvPr/>
        </p:nvCxnSpPr>
        <p:spPr>
          <a:xfrm flipH="1" flipV="1">
            <a:off x="9019206" y="7621061"/>
            <a:ext cx="13521" cy="74370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/>
              <p:nvPr/>
            </p:nvSpPr>
            <p:spPr>
              <a:xfrm>
                <a:off x="8328357" y="7790131"/>
                <a:ext cx="588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7" y="7790131"/>
                <a:ext cx="588623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/>
              <p:nvPr/>
            </p:nvSpPr>
            <p:spPr>
              <a:xfrm>
                <a:off x="527493" y="2893071"/>
                <a:ext cx="1339854" cy="14979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93" y="2893071"/>
                <a:ext cx="1339854" cy="14979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/>
              <p:nvPr/>
            </p:nvSpPr>
            <p:spPr>
              <a:xfrm rot="19126456">
                <a:off x="-965103" y="-1143248"/>
                <a:ext cx="790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6456">
                <a:off x="-965103" y="-1143248"/>
                <a:ext cx="79053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56A5419-CFAD-3AF9-58D3-3E549C9040C3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522" y="6252707"/>
            <a:ext cx="4054386" cy="5149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62614D-9DD6-3F8D-F2A4-882321D80DAB}"/>
              </a:ext>
            </a:extLst>
          </p:cNvPr>
          <p:cNvSpPr txBox="1"/>
          <p:nvPr/>
        </p:nvSpPr>
        <p:spPr>
          <a:xfrm>
            <a:off x="-1782913" y="5733218"/>
            <a:ext cx="1507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(s-dependent)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6E445C-16C5-4FFE-7F6C-DD2A6F3AAC1D}"/>
              </a:ext>
            </a:extLst>
          </p:cNvPr>
          <p:cNvSpPr/>
          <p:nvPr/>
        </p:nvSpPr>
        <p:spPr>
          <a:xfrm>
            <a:off x="11308865" y="6056354"/>
            <a:ext cx="1073129" cy="8228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28DD54-F0CA-AFAA-5E75-BEC823D2F606}"/>
              </a:ext>
            </a:extLst>
          </p:cNvPr>
          <p:cNvCxnSpPr>
            <a:cxnSpLocks/>
          </p:cNvCxnSpPr>
          <p:nvPr/>
        </p:nvCxnSpPr>
        <p:spPr>
          <a:xfrm>
            <a:off x="4483788" y="6450787"/>
            <a:ext cx="6717612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13BBD-3F30-650B-29F9-CB965BC98952}"/>
              </a:ext>
            </a:extLst>
          </p:cNvPr>
          <p:cNvCxnSpPr>
            <a:cxnSpLocks/>
          </p:cNvCxnSpPr>
          <p:nvPr/>
        </p:nvCxnSpPr>
        <p:spPr>
          <a:xfrm flipH="1">
            <a:off x="4373550" y="6565152"/>
            <a:ext cx="669217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96ECA8-9C81-81E6-18E9-43D8BC3CAD62}"/>
              </a:ext>
            </a:extLst>
          </p:cNvPr>
          <p:cNvSpPr txBox="1"/>
          <p:nvPr/>
        </p:nvSpPr>
        <p:spPr>
          <a:xfrm>
            <a:off x="5022954" y="-958582"/>
            <a:ext cx="254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select endpoint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/>
              <p:nvPr/>
            </p:nvSpPr>
            <p:spPr>
              <a:xfrm rot="2476211">
                <a:off x="12588376" y="-1217823"/>
                <a:ext cx="86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6211">
                <a:off x="12588376" y="-1217823"/>
                <a:ext cx="86357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78C15-326E-3C2B-FD2A-E24B4CA81961}"/>
              </a:ext>
            </a:extLst>
          </p:cNvPr>
          <p:cNvCxnSpPr>
            <a:cxnSpLocks/>
          </p:cNvCxnSpPr>
          <p:nvPr/>
        </p:nvCxnSpPr>
        <p:spPr>
          <a:xfrm flipH="1" flipV="1">
            <a:off x="12738520" y="-1608063"/>
            <a:ext cx="998310" cy="10488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9D2EF0-872C-519F-3040-BDC874449723}"/>
              </a:ext>
            </a:extLst>
          </p:cNvPr>
          <p:cNvSpPr txBox="1"/>
          <p:nvPr/>
        </p:nvSpPr>
        <p:spPr>
          <a:xfrm>
            <a:off x="12505329" y="5913960"/>
            <a:ext cx="1949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(time-dependent)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/>
              <p:nvPr/>
            </p:nvSpPr>
            <p:spPr>
              <a:xfrm>
                <a:off x="11105042" y="12606"/>
                <a:ext cx="117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time </a:t>
                </a:r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∈[0,∞]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5042" y="12606"/>
                <a:ext cx="1179361" cy="646331"/>
              </a:xfrm>
              <a:prstGeom prst="rect">
                <a:avLst/>
              </a:prstGeom>
              <a:blipFill>
                <a:blip r:embed="rId9"/>
                <a:stretch>
                  <a:fillRect l="-4663" t="-4717" r="-103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9EF4DBC0-4682-C22D-8F78-56B7EB91B1B8}"/>
              </a:ext>
            </a:extLst>
          </p:cNvPr>
          <p:cNvSpPr txBox="1"/>
          <p:nvPr/>
        </p:nvSpPr>
        <p:spPr>
          <a:xfrm>
            <a:off x="5923180" y="7801918"/>
            <a:ext cx="2644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take gradient 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A07159-65E0-6242-4F45-34B5049CCD52}"/>
              </a:ext>
            </a:extLst>
          </p:cNvPr>
          <p:cNvSpPr/>
          <p:nvPr/>
        </p:nvSpPr>
        <p:spPr>
          <a:xfrm>
            <a:off x="-150845" y="-9101"/>
            <a:ext cx="4676791" cy="1146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030CB3-F741-F619-F218-4AD5F2CCDB57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911" y="347828"/>
            <a:ext cx="4290852" cy="662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/>
              <p:nvPr/>
            </p:nvSpPr>
            <p:spPr>
              <a:xfrm>
                <a:off x="1304059" y="55617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4059" y="55617"/>
                <a:ext cx="1079078" cy="369332"/>
              </a:xfrm>
              <a:prstGeom prst="rect">
                <a:avLst/>
              </a:prstGeom>
              <a:blipFill>
                <a:blip r:embed="rId11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D1E4DD-D2F8-724F-B1FE-8F9C02537295}"/>
              </a:ext>
            </a:extLst>
          </p:cNvPr>
          <p:cNvSpPr txBox="1"/>
          <p:nvPr/>
        </p:nvSpPr>
        <p:spPr>
          <a:xfrm>
            <a:off x="2660038" y="8456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1EF54-9DBE-ED1D-637D-84123B413A38}"/>
              </a:ext>
            </a:extLst>
          </p:cNvPr>
          <p:cNvSpPr txBox="1"/>
          <p:nvPr/>
        </p:nvSpPr>
        <p:spPr>
          <a:xfrm>
            <a:off x="3815384" y="8750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F056CC-1D54-0789-B0F3-153642B15760}"/>
              </a:ext>
            </a:extLst>
          </p:cNvPr>
          <p:cNvSpPr/>
          <p:nvPr/>
        </p:nvSpPr>
        <p:spPr>
          <a:xfrm>
            <a:off x="4467963" y="-2273195"/>
            <a:ext cx="3096758" cy="992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AA35A3-F9D9-F22F-6AEA-A983C0C927DD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71036" y="-2020045"/>
            <a:ext cx="2569457" cy="6197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8F621C2-21C3-D046-05CE-5D184D5655D5}"/>
              </a:ext>
            </a:extLst>
          </p:cNvPr>
          <p:cNvSpPr txBox="1"/>
          <p:nvPr/>
        </p:nvSpPr>
        <p:spPr>
          <a:xfrm>
            <a:off x="5675640" y="-223956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BDD9B-F8C4-F5D1-3D5F-220F3FDDF49C}"/>
              </a:ext>
            </a:extLst>
          </p:cNvPr>
          <p:cNvSpPr txBox="1"/>
          <p:nvPr/>
        </p:nvSpPr>
        <p:spPr>
          <a:xfrm>
            <a:off x="6784247" y="-2225083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E03FF99-163B-9C24-4E3A-CC0BB5D652DF}"/>
              </a:ext>
            </a:extLst>
          </p:cNvPr>
          <p:cNvGrpSpPr/>
          <p:nvPr/>
        </p:nvGrpSpPr>
        <p:grpSpPr>
          <a:xfrm>
            <a:off x="2052160" y="1301325"/>
            <a:ext cx="8310562" cy="4362235"/>
            <a:chOff x="621508" y="1609976"/>
            <a:chExt cx="8310562" cy="4362235"/>
          </a:xfrm>
        </p:grpSpPr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AC70EAA1-79B2-1154-27E5-93EAF48B973B}"/>
                </a:ext>
              </a:extLst>
            </p:cNvPr>
            <p:cNvSpPr/>
            <p:nvPr/>
          </p:nvSpPr>
          <p:spPr>
            <a:xfrm>
              <a:off x="621508" y="1609976"/>
              <a:ext cx="8310562" cy="4362235"/>
            </a:xfrm>
            <a:custGeom>
              <a:avLst/>
              <a:gdLst>
                <a:gd name="connsiteX0" fmla="*/ 0 w 8310562"/>
                <a:gd name="connsiteY0" fmla="*/ 727054 h 4362235"/>
                <a:gd name="connsiteX1" fmla="*/ 727054 w 8310562"/>
                <a:gd name="connsiteY1" fmla="*/ 0 h 4362235"/>
                <a:gd name="connsiteX2" fmla="*/ 1366990 w 8310562"/>
                <a:gd name="connsiteY2" fmla="*/ 0 h 4362235"/>
                <a:gd name="connsiteX3" fmla="*/ 1869796 w 8310562"/>
                <a:gd name="connsiteY3" fmla="*/ 0 h 4362235"/>
                <a:gd name="connsiteX4" fmla="*/ 2441168 w 8310562"/>
                <a:gd name="connsiteY4" fmla="*/ 0 h 4362235"/>
                <a:gd name="connsiteX5" fmla="*/ 2943974 w 8310562"/>
                <a:gd name="connsiteY5" fmla="*/ 0 h 4362235"/>
                <a:gd name="connsiteX6" fmla="*/ 3515345 w 8310562"/>
                <a:gd name="connsiteY6" fmla="*/ 0 h 4362235"/>
                <a:gd name="connsiteX7" fmla="*/ 4086716 w 8310562"/>
                <a:gd name="connsiteY7" fmla="*/ 0 h 4362235"/>
                <a:gd name="connsiteX8" fmla="*/ 4589523 w 8310562"/>
                <a:gd name="connsiteY8" fmla="*/ 0 h 4362235"/>
                <a:gd name="connsiteX9" fmla="*/ 5092330 w 8310562"/>
                <a:gd name="connsiteY9" fmla="*/ 0 h 4362235"/>
                <a:gd name="connsiteX10" fmla="*/ 5526572 w 8310562"/>
                <a:gd name="connsiteY10" fmla="*/ 0 h 4362235"/>
                <a:gd name="connsiteX11" fmla="*/ 5960814 w 8310562"/>
                <a:gd name="connsiteY11" fmla="*/ 0 h 4362235"/>
                <a:gd name="connsiteX12" fmla="*/ 6463621 w 8310562"/>
                <a:gd name="connsiteY12" fmla="*/ 0 h 4362235"/>
                <a:gd name="connsiteX13" fmla="*/ 7034992 w 8310562"/>
                <a:gd name="connsiteY13" fmla="*/ 0 h 4362235"/>
                <a:gd name="connsiteX14" fmla="*/ 7583508 w 8310562"/>
                <a:gd name="connsiteY14" fmla="*/ 0 h 4362235"/>
                <a:gd name="connsiteX15" fmla="*/ 8310562 w 8310562"/>
                <a:gd name="connsiteY15" fmla="*/ 727054 h 4362235"/>
                <a:gd name="connsiteX16" fmla="*/ 8310562 w 8310562"/>
                <a:gd name="connsiteY16" fmla="*/ 1337761 h 4362235"/>
                <a:gd name="connsiteX17" fmla="*/ 8310562 w 8310562"/>
                <a:gd name="connsiteY17" fmla="*/ 1832142 h 4362235"/>
                <a:gd name="connsiteX18" fmla="*/ 8310562 w 8310562"/>
                <a:gd name="connsiteY18" fmla="*/ 2326524 h 4362235"/>
                <a:gd name="connsiteX19" fmla="*/ 8310562 w 8310562"/>
                <a:gd name="connsiteY19" fmla="*/ 2937231 h 4362235"/>
                <a:gd name="connsiteX20" fmla="*/ 8310562 w 8310562"/>
                <a:gd name="connsiteY20" fmla="*/ 3635181 h 4362235"/>
                <a:gd name="connsiteX21" fmla="*/ 7583508 w 8310562"/>
                <a:gd name="connsiteY21" fmla="*/ 4362235 h 4362235"/>
                <a:gd name="connsiteX22" fmla="*/ 7012137 w 8310562"/>
                <a:gd name="connsiteY22" fmla="*/ 4362235 h 4362235"/>
                <a:gd name="connsiteX23" fmla="*/ 6577895 w 8310562"/>
                <a:gd name="connsiteY23" fmla="*/ 4362235 h 4362235"/>
                <a:gd name="connsiteX24" fmla="*/ 5937959 w 8310562"/>
                <a:gd name="connsiteY24" fmla="*/ 4362235 h 4362235"/>
                <a:gd name="connsiteX25" fmla="*/ 5229459 w 8310562"/>
                <a:gd name="connsiteY25" fmla="*/ 4362235 h 4362235"/>
                <a:gd name="connsiteX26" fmla="*/ 4589523 w 8310562"/>
                <a:gd name="connsiteY26" fmla="*/ 4362235 h 4362235"/>
                <a:gd name="connsiteX27" fmla="*/ 4223846 w 8310562"/>
                <a:gd name="connsiteY27" fmla="*/ 4362235 h 4362235"/>
                <a:gd name="connsiteX28" fmla="*/ 3583910 w 8310562"/>
                <a:gd name="connsiteY28" fmla="*/ 4362235 h 4362235"/>
                <a:gd name="connsiteX29" fmla="*/ 3149668 w 8310562"/>
                <a:gd name="connsiteY29" fmla="*/ 4362235 h 4362235"/>
                <a:gd name="connsiteX30" fmla="*/ 2509732 w 8310562"/>
                <a:gd name="connsiteY30" fmla="*/ 4362235 h 4362235"/>
                <a:gd name="connsiteX31" fmla="*/ 2144054 w 8310562"/>
                <a:gd name="connsiteY31" fmla="*/ 4362235 h 4362235"/>
                <a:gd name="connsiteX32" fmla="*/ 1435554 w 8310562"/>
                <a:gd name="connsiteY32" fmla="*/ 4362235 h 4362235"/>
                <a:gd name="connsiteX33" fmla="*/ 727054 w 8310562"/>
                <a:gd name="connsiteY33" fmla="*/ 4362235 h 4362235"/>
                <a:gd name="connsiteX34" fmla="*/ 0 w 8310562"/>
                <a:gd name="connsiteY34" fmla="*/ 3635181 h 4362235"/>
                <a:gd name="connsiteX35" fmla="*/ 0 w 8310562"/>
                <a:gd name="connsiteY35" fmla="*/ 3082637 h 4362235"/>
                <a:gd name="connsiteX36" fmla="*/ 0 w 8310562"/>
                <a:gd name="connsiteY36" fmla="*/ 2471930 h 4362235"/>
                <a:gd name="connsiteX37" fmla="*/ 0 w 8310562"/>
                <a:gd name="connsiteY37" fmla="*/ 1977549 h 4362235"/>
                <a:gd name="connsiteX38" fmla="*/ 0 w 8310562"/>
                <a:gd name="connsiteY38" fmla="*/ 1395923 h 4362235"/>
                <a:gd name="connsiteX39" fmla="*/ 0 w 8310562"/>
                <a:gd name="connsiteY39" fmla="*/ 727054 h 43622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8310562" h="4362235" fill="none" extrusionOk="0">
                  <a:moveTo>
                    <a:pt x="0" y="727054"/>
                  </a:moveTo>
                  <a:cubicBezTo>
                    <a:pt x="27867" y="281780"/>
                    <a:pt x="416699" y="40628"/>
                    <a:pt x="727054" y="0"/>
                  </a:cubicBezTo>
                  <a:cubicBezTo>
                    <a:pt x="884175" y="-20231"/>
                    <a:pt x="1181992" y="60851"/>
                    <a:pt x="1366990" y="0"/>
                  </a:cubicBezTo>
                  <a:cubicBezTo>
                    <a:pt x="1551988" y="-60851"/>
                    <a:pt x="1741478" y="29800"/>
                    <a:pt x="1869796" y="0"/>
                  </a:cubicBezTo>
                  <a:cubicBezTo>
                    <a:pt x="1998114" y="-29800"/>
                    <a:pt x="2269365" y="34052"/>
                    <a:pt x="2441168" y="0"/>
                  </a:cubicBezTo>
                  <a:cubicBezTo>
                    <a:pt x="2612971" y="-34052"/>
                    <a:pt x="2706169" y="45092"/>
                    <a:pt x="2943974" y="0"/>
                  </a:cubicBezTo>
                  <a:cubicBezTo>
                    <a:pt x="3181779" y="-45092"/>
                    <a:pt x="3269165" y="24085"/>
                    <a:pt x="3515345" y="0"/>
                  </a:cubicBezTo>
                  <a:cubicBezTo>
                    <a:pt x="3761525" y="-24085"/>
                    <a:pt x="3815975" y="47198"/>
                    <a:pt x="4086716" y="0"/>
                  </a:cubicBezTo>
                  <a:cubicBezTo>
                    <a:pt x="4357457" y="-47198"/>
                    <a:pt x="4355955" y="32265"/>
                    <a:pt x="4589523" y="0"/>
                  </a:cubicBezTo>
                  <a:cubicBezTo>
                    <a:pt x="4823091" y="-32265"/>
                    <a:pt x="4945765" y="15123"/>
                    <a:pt x="5092330" y="0"/>
                  </a:cubicBezTo>
                  <a:cubicBezTo>
                    <a:pt x="5238895" y="-15123"/>
                    <a:pt x="5372226" y="39368"/>
                    <a:pt x="5526572" y="0"/>
                  </a:cubicBezTo>
                  <a:cubicBezTo>
                    <a:pt x="5680918" y="-39368"/>
                    <a:pt x="5800327" y="40700"/>
                    <a:pt x="5960814" y="0"/>
                  </a:cubicBezTo>
                  <a:cubicBezTo>
                    <a:pt x="6121301" y="-40700"/>
                    <a:pt x="6235814" y="21170"/>
                    <a:pt x="6463621" y="0"/>
                  </a:cubicBezTo>
                  <a:cubicBezTo>
                    <a:pt x="6691428" y="-21170"/>
                    <a:pt x="6797550" y="63149"/>
                    <a:pt x="7034992" y="0"/>
                  </a:cubicBezTo>
                  <a:cubicBezTo>
                    <a:pt x="7272434" y="-63149"/>
                    <a:pt x="7367328" y="58118"/>
                    <a:pt x="7583508" y="0"/>
                  </a:cubicBezTo>
                  <a:cubicBezTo>
                    <a:pt x="7996928" y="48388"/>
                    <a:pt x="8367828" y="333767"/>
                    <a:pt x="8310562" y="727054"/>
                  </a:cubicBezTo>
                  <a:cubicBezTo>
                    <a:pt x="8314781" y="917360"/>
                    <a:pt x="8277151" y="1049104"/>
                    <a:pt x="8310562" y="1337761"/>
                  </a:cubicBezTo>
                  <a:cubicBezTo>
                    <a:pt x="8343973" y="1626418"/>
                    <a:pt x="8260170" y="1648374"/>
                    <a:pt x="8310562" y="1832142"/>
                  </a:cubicBezTo>
                  <a:cubicBezTo>
                    <a:pt x="8360954" y="2015910"/>
                    <a:pt x="8285915" y="2094273"/>
                    <a:pt x="8310562" y="2326524"/>
                  </a:cubicBezTo>
                  <a:cubicBezTo>
                    <a:pt x="8335209" y="2558775"/>
                    <a:pt x="8302336" y="2650599"/>
                    <a:pt x="8310562" y="2937231"/>
                  </a:cubicBezTo>
                  <a:cubicBezTo>
                    <a:pt x="8318788" y="3223863"/>
                    <a:pt x="8308350" y="3295707"/>
                    <a:pt x="8310562" y="3635181"/>
                  </a:cubicBezTo>
                  <a:cubicBezTo>
                    <a:pt x="8254787" y="4049638"/>
                    <a:pt x="7941073" y="4464979"/>
                    <a:pt x="7583508" y="4362235"/>
                  </a:cubicBezTo>
                  <a:cubicBezTo>
                    <a:pt x="7371049" y="4426612"/>
                    <a:pt x="7215757" y="4341260"/>
                    <a:pt x="7012137" y="4362235"/>
                  </a:cubicBezTo>
                  <a:cubicBezTo>
                    <a:pt x="6808517" y="4383210"/>
                    <a:pt x="6710178" y="4332303"/>
                    <a:pt x="6577895" y="4362235"/>
                  </a:cubicBezTo>
                  <a:cubicBezTo>
                    <a:pt x="6445612" y="4392167"/>
                    <a:pt x="6091641" y="4321542"/>
                    <a:pt x="5937959" y="4362235"/>
                  </a:cubicBezTo>
                  <a:cubicBezTo>
                    <a:pt x="5784277" y="4402928"/>
                    <a:pt x="5574063" y="4339702"/>
                    <a:pt x="5229459" y="4362235"/>
                  </a:cubicBezTo>
                  <a:cubicBezTo>
                    <a:pt x="4884855" y="4384768"/>
                    <a:pt x="4884499" y="4322568"/>
                    <a:pt x="4589523" y="4362235"/>
                  </a:cubicBezTo>
                  <a:cubicBezTo>
                    <a:pt x="4294547" y="4401902"/>
                    <a:pt x="4394201" y="4358864"/>
                    <a:pt x="4223846" y="4362235"/>
                  </a:cubicBezTo>
                  <a:cubicBezTo>
                    <a:pt x="4053491" y="4365606"/>
                    <a:pt x="3875990" y="4348989"/>
                    <a:pt x="3583910" y="4362235"/>
                  </a:cubicBezTo>
                  <a:cubicBezTo>
                    <a:pt x="3291830" y="4375481"/>
                    <a:pt x="3301401" y="4339060"/>
                    <a:pt x="3149668" y="4362235"/>
                  </a:cubicBezTo>
                  <a:cubicBezTo>
                    <a:pt x="2997935" y="4385410"/>
                    <a:pt x="2655276" y="4342767"/>
                    <a:pt x="2509732" y="4362235"/>
                  </a:cubicBezTo>
                  <a:cubicBezTo>
                    <a:pt x="2364188" y="4381703"/>
                    <a:pt x="2286466" y="4356683"/>
                    <a:pt x="2144054" y="4362235"/>
                  </a:cubicBezTo>
                  <a:cubicBezTo>
                    <a:pt x="2001642" y="4367787"/>
                    <a:pt x="1613519" y="4312988"/>
                    <a:pt x="1435554" y="4362235"/>
                  </a:cubicBezTo>
                  <a:cubicBezTo>
                    <a:pt x="1257589" y="4411482"/>
                    <a:pt x="921593" y="4288952"/>
                    <a:pt x="727054" y="4362235"/>
                  </a:cubicBezTo>
                  <a:cubicBezTo>
                    <a:pt x="297012" y="4393558"/>
                    <a:pt x="-27853" y="4063911"/>
                    <a:pt x="0" y="3635181"/>
                  </a:cubicBezTo>
                  <a:cubicBezTo>
                    <a:pt x="-16285" y="3362514"/>
                    <a:pt x="61536" y="3281820"/>
                    <a:pt x="0" y="3082637"/>
                  </a:cubicBezTo>
                  <a:cubicBezTo>
                    <a:pt x="-61536" y="2883454"/>
                    <a:pt x="7012" y="2742971"/>
                    <a:pt x="0" y="2471930"/>
                  </a:cubicBezTo>
                  <a:cubicBezTo>
                    <a:pt x="-7012" y="2200889"/>
                    <a:pt x="36846" y="2175266"/>
                    <a:pt x="0" y="1977549"/>
                  </a:cubicBezTo>
                  <a:cubicBezTo>
                    <a:pt x="-36846" y="1779832"/>
                    <a:pt x="36664" y="1608922"/>
                    <a:pt x="0" y="1395923"/>
                  </a:cubicBezTo>
                  <a:cubicBezTo>
                    <a:pt x="-36664" y="1182924"/>
                    <a:pt x="66007" y="1018612"/>
                    <a:pt x="0" y="727054"/>
                  </a:cubicBezTo>
                  <a:close/>
                </a:path>
                <a:path w="8310562" h="4362235" stroke="0" extrusionOk="0">
                  <a:moveTo>
                    <a:pt x="0" y="727054"/>
                  </a:moveTo>
                  <a:cubicBezTo>
                    <a:pt x="106793" y="352758"/>
                    <a:pt x="329099" y="82256"/>
                    <a:pt x="727054" y="0"/>
                  </a:cubicBezTo>
                  <a:cubicBezTo>
                    <a:pt x="845263" y="-8375"/>
                    <a:pt x="1007052" y="25217"/>
                    <a:pt x="1092732" y="0"/>
                  </a:cubicBezTo>
                  <a:cubicBezTo>
                    <a:pt x="1178412" y="-25217"/>
                    <a:pt x="1461083" y="1914"/>
                    <a:pt x="1732667" y="0"/>
                  </a:cubicBezTo>
                  <a:cubicBezTo>
                    <a:pt x="2004252" y="-1914"/>
                    <a:pt x="2156928" y="32736"/>
                    <a:pt x="2304038" y="0"/>
                  </a:cubicBezTo>
                  <a:cubicBezTo>
                    <a:pt x="2451148" y="-32736"/>
                    <a:pt x="2594645" y="7630"/>
                    <a:pt x="2806845" y="0"/>
                  </a:cubicBezTo>
                  <a:cubicBezTo>
                    <a:pt x="3019045" y="-7630"/>
                    <a:pt x="3207129" y="5414"/>
                    <a:pt x="3309652" y="0"/>
                  </a:cubicBezTo>
                  <a:cubicBezTo>
                    <a:pt x="3412175" y="-5414"/>
                    <a:pt x="3534452" y="17436"/>
                    <a:pt x="3743894" y="0"/>
                  </a:cubicBezTo>
                  <a:cubicBezTo>
                    <a:pt x="3953336" y="-17436"/>
                    <a:pt x="3972491" y="33311"/>
                    <a:pt x="4109571" y="0"/>
                  </a:cubicBezTo>
                  <a:cubicBezTo>
                    <a:pt x="4246651" y="-33311"/>
                    <a:pt x="4517220" y="38136"/>
                    <a:pt x="4749507" y="0"/>
                  </a:cubicBezTo>
                  <a:cubicBezTo>
                    <a:pt x="4981794" y="-38136"/>
                    <a:pt x="5036736" y="20087"/>
                    <a:pt x="5115185" y="0"/>
                  </a:cubicBezTo>
                  <a:cubicBezTo>
                    <a:pt x="5193634" y="-20087"/>
                    <a:pt x="5557582" y="14558"/>
                    <a:pt x="5686556" y="0"/>
                  </a:cubicBezTo>
                  <a:cubicBezTo>
                    <a:pt x="5815530" y="-14558"/>
                    <a:pt x="6118349" y="6522"/>
                    <a:pt x="6326491" y="0"/>
                  </a:cubicBezTo>
                  <a:cubicBezTo>
                    <a:pt x="6534634" y="-6522"/>
                    <a:pt x="6829364" y="25628"/>
                    <a:pt x="6966427" y="0"/>
                  </a:cubicBezTo>
                  <a:cubicBezTo>
                    <a:pt x="7103490" y="-25628"/>
                    <a:pt x="7423744" y="20512"/>
                    <a:pt x="7583508" y="0"/>
                  </a:cubicBezTo>
                  <a:cubicBezTo>
                    <a:pt x="8090620" y="54722"/>
                    <a:pt x="8268727" y="239483"/>
                    <a:pt x="8310562" y="727054"/>
                  </a:cubicBezTo>
                  <a:cubicBezTo>
                    <a:pt x="8339116" y="865972"/>
                    <a:pt x="8295548" y="1105038"/>
                    <a:pt x="8310562" y="1308679"/>
                  </a:cubicBezTo>
                  <a:cubicBezTo>
                    <a:pt x="8325576" y="1512321"/>
                    <a:pt x="8246006" y="1617568"/>
                    <a:pt x="8310562" y="1861224"/>
                  </a:cubicBezTo>
                  <a:cubicBezTo>
                    <a:pt x="8375118" y="2104880"/>
                    <a:pt x="8264418" y="2204566"/>
                    <a:pt x="8310562" y="2413768"/>
                  </a:cubicBezTo>
                  <a:cubicBezTo>
                    <a:pt x="8356706" y="2622970"/>
                    <a:pt x="8308296" y="2755873"/>
                    <a:pt x="8310562" y="2908149"/>
                  </a:cubicBezTo>
                  <a:cubicBezTo>
                    <a:pt x="8312828" y="3060425"/>
                    <a:pt x="8280659" y="3339630"/>
                    <a:pt x="8310562" y="3635181"/>
                  </a:cubicBezTo>
                  <a:cubicBezTo>
                    <a:pt x="8299175" y="4029899"/>
                    <a:pt x="8071362" y="4335204"/>
                    <a:pt x="7583508" y="4362235"/>
                  </a:cubicBezTo>
                  <a:cubicBezTo>
                    <a:pt x="7414736" y="4363744"/>
                    <a:pt x="7230043" y="4292731"/>
                    <a:pt x="6943572" y="4362235"/>
                  </a:cubicBezTo>
                  <a:cubicBezTo>
                    <a:pt x="6657101" y="4431739"/>
                    <a:pt x="6624158" y="4361615"/>
                    <a:pt x="6509330" y="4362235"/>
                  </a:cubicBezTo>
                  <a:cubicBezTo>
                    <a:pt x="6394502" y="4362855"/>
                    <a:pt x="6111489" y="4336043"/>
                    <a:pt x="6006524" y="4362235"/>
                  </a:cubicBezTo>
                  <a:cubicBezTo>
                    <a:pt x="5901559" y="4388427"/>
                    <a:pt x="5757517" y="4337885"/>
                    <a:pt x="5640846" y="4362235"/>
                  </a:cubicBezTo>
                  <a:cubicBezTo>
                    <a:pt x="5524175" y="4386585"/>
                    <a:pt x="5367241" y="4306995"/>
                    <a:pt x="5138039" y="4362235"/>
                  </a:cubicBezTo>
                  <a:cubicBezTo>
                    <a:pt x="4908837" y="4417475"/>
                    <a:pt x="4664212" y="4312077"/>
                    <a:pt x="4498104" y="4362235"/>
                  </a:cubicBezTo>
                  <a:cubicBezTo>
                    <a:pt x="4331996" y="4412393"/>
                    <a:pt x="3945211" y="4309351"/>
                    <a:pt x="3789603" y="4362235"/>
                  </a:cubicBezTo>
                  <a:cubicBezTo>
                    <a:pt x="3633995" y="4415119"/>
                    <a:pt x="3497704" y="4311555"/>
                    <a:pt x="3218232" y="4362235"/>
                  </a:cubicBezTo>
                  <a:cubicBezTo>
                    <a:pt x="2938760" y="4412915"/>
                    <a:pt x="2889442" y="4349490"/>
                    <a:pt x="2715426" y="4362235"/>
                  </a:cubicBezTo>
                  <a:cubicBezTo>
                    <a:pt x="2541410" y="4374980"/>
                    <a:pt x="2343990" y="4355985"/>
                    <a:pt x="2144054" y="4362235"/>
                  </a:cubicBezTo>
                  <a:cubicBezTo>
                    <a:pt x="1944118" y="4368485"/>
                    <a:pt x="1830043" y="4349610"/>
                    <a:pt x="1641248" y="4362235"/>
                  </a:cubicBezTo>
                  <a:cubicBezTo>
                    <a:pt x="1452453" y="4374860"/>
                    <a:pt x="1176060" y="4264933"/>
                    <a:pt x="727054" y="4362235"/>
                  </a:cubicBezTo>
                  <a:cubicBezTo>
                    <a:pt x="305131" y="4462493"/>
                    <a:pt x="-21555" y="4015613"/>
                    <a:pt x="0" y="3635181"/>
                  </a:cubicBezTo>
                  <a:cubicBezTo>
                    <a:pt x="-55229" y="3415990"/>
                    <a:pt x="25288" y="3310136"/>
                    <a:pt x="0" y="3082637"/>
                  </a:cubicBezTo>
                  <a:cubicBezTo>
                    <a:pt x="-25288" y="2855138"/>
                    <a:pt x="471" y="2652302"/>
                    <a:pt x="0" y="2442849"/>
                  </a:cubicBezTo>
                  <a:cubicBezTo>
                    <a:pt x="-471" y="2233396"/>
                    <a:pt x="14353" y="2078645"/>
                    <a:pt x="0" y="1803061"/>
                  </a:cubicBezTo>
                  <a:cubicBezTo>
                    <a:pt x="-14353" y="1527477"/>
                    <a:pt x="12201" y="1486026"/>
                    <a:pt x="0" y="1308679"/>
                  </a:cubicBezTo>
                  <a:cubicBezTo>
                    <a:pt x="-12201" y="1131332"/>
                    <a:pt x="51983" y="881254"/>
                    <a:pt x="0" y="727054"/>
                  </a:cubicBezTo>
                  <a:close/>
                </a:path>
              </a:pathLst>
            </a:custGeom>
            <a:solidFill>
              <a:srgbClr val="EEF8F8"/>
            </a:solidFill>
            <a:ln w="76200">
              <a:gradFill flip="none" rotWithShape="1">
                <a:gsLst>
                  <a:gs pos="100000">
                    <a:schemeClr val="accent1">
                      <a:lumMod val="50000"/>
                    </a:schemeClr>
                  </a:gs>
                  <a:gs pos="0">
                    <a:schemeClr val="accent6">
                      <a:lumMod val="75000"/>
                    </a:schemeClr>
                  </a:gs>
                </a:gsLst>
                <a:lin ang="16200000" scaled="1"/>
                <a:tileRect/>
              </a:gradFill>
              <a:prstDash val="lgDash"/>
              <a:extLst>
                <a:ext uri="{C807C97D-BFC1-408E-A445-0C87EB9F89A2}">
                  <ask:lineSketchStyleProps xmlns:ask="http://schemas.microsoft.com/office/drawing/2018/sketchyshapes" sd="3829939642">
                    <a:prstGeom prst="roundRect">
                      <a:avLst/>
                    </a:prstGeom>
                    <ask:type>
                      <ask:lineSketchScribble/>
                    </ask:type>
                  </ask:lineSketchStyleProps>
                </a:ext>
              </a:extLst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5DB86449-B403-A49D-777E-9BD7DD14A8FE}"/>
                </a:ext>
              </a:extLst>
            </p:cNvPr>
            <p:cNvGrpSpPr/>
            <p:nvPr/>
          </p:nvGrpSpPr>
          <p:grpSpPr>
            <a:xfrm>
              <a:off x="973976" y="2571985"/>
              <a:ext cx="7504964" cy="3226480"/>
              <a:chOff x="1057574" y="3087772"/>
              <a:chExt cx="10316506" cy="4435199"/>
            </a:xfrm>
          </p:grpSpPr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79B1A4CA-576D-1C19-A4CA-CC376013B7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30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022905" y="3087772"/>
                <a:ext cx="4648201" cy="701615"/>
              </a:xfrm>
              <a:prstGeom prst="rect">
                <a:avLst/>
              </a:prstGeom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631A7CDD-F4F0-F25B-8A0A-ABFDF52BF2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screen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21000"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2123247" y="3919219"/>
                <a:ext cx="6551383" cy="552025"/>
              </a:xfrm>
              <a:prstGeom prst="rect">
                <a:avLst/>
              </a:prstGeom>
            </p:spPr>
          </p:pic>
          <p:pic>
            <p:nvPicPr>
              <p:cNvPr id="70" name="Picture 69">
                <a:extLst>
                  <a:ext uri="{FF2B5EF4-FFF2-40B4-BE49-F238E27FC236}">
                    <a16:creationId xmlns:a16="http://schemas.microsoft.com/office/drawing/2014/main" id="{48B4D7D6-78C8-943B-B6F7-CD8CBE1631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alphaModFix amt="50000"/>
              </a:blip>
              <a:srcRect l="86170" t="40072" r="2817" b="22422"/>
              <a:stretch>
                <a:fillRect/>
              </a:stretch>
            </p:blipFill>
            <p:spPr>
              <a:xfrm>
                <a:off x="9567510" y="4849165"/>
                <a:ext cx="1087654" cy="646331"/>
              </a:xfrm>
              <a:custGeom>
                <a:avLst/>
                <a:gdLst>
                  <a:gd name="connsiteX0" fmla="*/ 0 w 1087654"/>
                  <a:gd name="connsiteY0" fmla="*/ 0 h 646331"/>
                  <a:gd name="connsiteX1" fmla="*/ 1087654 w 1087654"/>
                  <a:gd name="connsiteY1" fmla="*/ 0 h 646331"/>
                  <a:gd name="connsiteX2" fmla="*/ 1087654 w 1087654"/>
                  <a:gd name="connsiteY2" fmla="*/ 646331 h 646331"/>
                  <a:gd name="connsiteX3" fmla="*/ 0 w 1087654"/>
                  <a:gd name="connsiteY3" fmla="*/ 646331 h 646331"/>
                  <a:gd name="connsiteX4" fmla="*/ 0 w 1087654"/>
                  <a:gd name="connsiteY4" fmla="*/ 0 h 6463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7654" h="646331">
                    <a:moveTo>
                      <a:pt x="0" y="0"/>
                    </a:moveTo>
                    <a:lnTo>
                      <a:pt x="1087654" y="0"/>
                    </a:lnTo>
                    <a:lnTo>
                      <a:pt x="1087654" y="646331"/>
                    </a:lnTo>
                    <a:lnTo>
                      <a:pt x="0" y="646331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71" name="Picture 70">
                <a:extLst>
                  <a:ext uri="{FF2B5EF4-FFF2-40B4-BE49-F238E27FC236}">
                    <a16:creationId xmlns:a16="http://schemas.microsoft.com/office/drawing/2014/main" id="{D40425DA-C287-CEAD-BF52-07994784DF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alphaModFix amt="50000"/>
              </a:blip>
              <a:srcRect l="78468" t="46149" r="18975" b="27735"/>
              <a:stretch>
                <a:fillRect/>
              </a:stretch>
            </p:blipFill>
            <p:spPr>
              <a:xfrm>
                <a:off x="8806887" y="4953896"/>
                <a:ext cx="252525" cy="450031"/>
              </a:xfrm>
              <a:custGeom>
                <a:avLst/>
                <a:gdLst>
                  <a:gd name="connsiteX0" fmla="*/ 0 w 252525"/>
                  <a:gd name="connsiteY0" fmla="*/ 0 h 450032"/>
                  <a:gd name="connsiteX1" fmla="*/ 252525 w 252525"/>
                  <a:gd name="connsiteY1" fmla="*/ 0 h 450032"/>
                  <a:gd name="connsiteX2" fmla="*/ 252525 w 252525"/>
                  <a:gd name="connsiteY2" fmla="*/ 450032 h 450032"/>
                  <a:gd name="connsiteX3" fmla="*/ 0 w 252525"/>
                  <a:gd name="connsiteY3" fmla="*/ 450032 h 450032"/>
                  <a:gd name="connsiteX4" fmla="*/ 0 w 252525"/>
                  <a:gd name="connsiteY4" fmla="*/ 0 h 4500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2525" h="450032">
                    <a:moveTo>
                      <a:pt x="0" y="0"/>
                    </a:moveTo>
                    <a:lnTo>
                      <a:pt x="252525" y="0"/>
                    </a:lnTo>
                    <a:lnTo>
                      <a:pt x="252525" y="450032"/>
                    </a:lnTo>
                    <a:lnTo>
                      <a:pt x="0" y="450032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</p:pic>
          <p:pic>
            <p:nvPicPr>
              <p:cNvPr id="72" name="Picture 71">
                <a:extLst>
                  <a:ext uri="{FF2B5EF4-FFF2-40B4-BE49-F238E27FC236}">
                    <a16:creationId xmlns:a16="http://schemas.microsoft.com/office/drawing/2014/main" id="{B08717C7-A345-D537-9839-EE1F420262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alphaModFix amt="30000"/>
              </a:blip>
              <a:srcRect/>
              <a:stretch>
                <a:fillRect/>
              </a:stretch>
            </p:blipFill>
            <p:spPr>
              <a:xfrm>
                <a:off x="1057574" y="4180981"/>
                <a:ext cx="9875799" cy="1723242"/>
              </a:xfrm>
              <a:custGeom>
                <a:avLst/>
                <a:gdLst>
                  <a:gd name="connsiteX0" fmla="*/ 0 w 9875802"/>
                  <a:gd name="connsiteY0" fmla="*/ 0 h 1723242"/>
                  <a:gd name="connsiteX1" fmla="*/ 9875802 w 9875802"/>
                  <a:gd name="connsiteY1" fmla="*/ 0 h 1723242"/>
                  <a:gd name="connsiteX2" fmla="*/ 9875802 w 9875802"/>
                  <a:gd name="connsiteY2" fmla="*/ 1723242 h 1723242"/>
                  <a:gd name="connsiteX3" fmla="*/ 0 w 9875802"/>
                  <a:gd name="connsiteY3" fmla="*/ 1723242 h 1723242"/>
                  <a:gd name="connsiteX4" fmla="*/ 0 w 9875802"/>
                  <a:gd name="connsiteY4" fmla="*/ 0 h 1723242"/>
                  <a:gd name="connsiteX5" fmla="*/ 8509937 w 9875802"/>
                  <a:gd name="connsiteY5" fmla="*/ 690530 h 1723242"/>
                  <a:gd name="connsiteX6" fmla="*/ 8509937 w 9875802"/>
                  <a:gd name="connsiteY6" fmla="*/ 1336861 h 1723242"/>
                  <a:gd name="connsiteX7" fmla="*/ 9597591 w 9875802"/>
                  <a:gd name="connsiteY7" fmla="*/ 1336861 h 1723242"/>
                  <a:gd name="connsiteX8" fmla="*/ 9597591 w 9875802"/>
                  <a:gd name="connsiteY8" fmla="*/ 690530 h 1723242"/>
                  <a:gd name="connsiteX9" fmla="*/ 8509937 w 9875802"/>
                  <a:gd name="connsiteY9" fmla="*/ 690530 h 1723242"/>
                  <a:gd name="connsiteX10" fmla="*/ 7749312 w 9875802"/>
                  <a:gd name="connsiteY10" fmla="*/ 795263 h 1723242"/>
                  <a:gd name="connsiteX11" fmla="*/ 7749312 w 9875802"/>
                  <a:gd name="connsiteY11" fmla="*/ 1245295 h 1723242"/>
                  <a:gd name="connsiteX12" fmla="*/ 8001837 w 9875802"/>
                  <a:gd name="connsiteY12" fmla="*/ 1245295 h 1723242"/>
                  <a:gd name="connsiteX13" fmla="*/ 8001837 w 9875802"/>
                  <a:gd name="connsiteY13" fmla="*/ 795263 h 1723242"/>
                  <a:gd name="connsiteX14" fmla="*/ 7749312 w 9875802"/>
                  <a:gd name="connsiteY14" fmla="*/ 795263 h 17232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9875802" h="1723242">
                    <a:moveTo>
                      <a:pt x="0" y="0"/>
                    </a:moveTo>
                    <a:lnTo>
                      <a:pt x="9875802" y="0"/>
                    </a:lnTo>
                    <a:lnTo>
                      <a:pt x="9875802" y="1723242"/>
                    </a:lnTo>
                    <a:lnTo>
                      <a:pt x="0" y="1723242"/>
                    </a:lnTo>
                    <a:lnTo>
                      <a:pt x="0" y="0"/>
                    </a:lnTo>
                    <a:close/>
                    <a:moveTo>
                      <a:pt x="8509937" y="690530"/>
                    </a:moveTo>
                    <a:lnTo>
                      <a:pt x="8509937" y="1336861"/>
                    </a:lnTo>
                    <a:lnTo>
                      <a:pt x="9597591" y="1336861"/>
                    </a:lnTo>
                    <a:lnTo>
                      <a:pt x="9597591" y="690530"/>
                    </a:lnTo>
                    <a:lnTo>
                      <a:pt x="8509937" y="690530"/>
                    </a:lnTo>
                    <a:close/>
                    <a:moveTo>
                      <a:pt x="7749312" y="795263"/>
                    </a:moveTo>
                    <a:lnTo>
                      <a:pt x="7749312" y="1245295"/>
                    </a:lnTo>
                    <a:lnTo>
                      <a:pt x="8001837" y="1245295"/>
                    </a:lnTo>
                    <a:lnTo>
                      <a:pt x="8001837" y="795263"/>
                    </a:lnTo>
                    <a:lnTo>
                      <a:pt x="7749312" y="795263"/>
                    </a:lnTo>
                    <a:close/>
                  </a:path>
                </a:pathLst>
              </a:cu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39893EB-15E7-CB9C-8F38-C83AF2F5E5B0}"/>
                      </a:ext>
                    </a:extLst>
                  </p:cNvPr>
                  <p:cNvSpPr txBox="1"/>
                  <p:nvPr/>
                </p:nvSpPr>
                <p:spPr>
                  <a:xfrm>
                    <a:off x="1617955" y="6128252"/>
                    <a:ext cx="3972623" cy="7192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800" dirty="0"/>
                      <a:t>starting at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2800" dirty="0"/>
                      <a:t>,</a:t>
                    </a:r>
                  </a:p>
                </p:txBody>
              </p:sp>
            </mc:Choice>
            <mc:Fallback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A39893EB-15E7-CB9C-8F38-C83AF2F5E5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617955" y="6128252"/>
                    <a:ext cx="3972623" cy="71923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4219" t="-10465" b="-3255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8E0486F-765F-A2E4-D11B-7C6C928D9EDD}"/>
                  </a:ext>
                </a:extLst>
              </p:cNvPr>
              <p:cNvSpPr txBox="1"/>
              <p:nvPr/>
            </p:nvSpPr>
            <p:spPr>
              <a:xfrm>
                <a:off x="2964204" y="6211432"/>
                <a:ext cx="8409876" cy="1311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2800" dirty="0"/>
                  <a:t>following the vector field </a:t>
                </a:r>
                <a:r>
                  <a:rPr lang="en-US" sz="2800" dirty="0">
                    <a:solidFill>
                      <a:schemeClr val="accent5">
                        <a:lumMod val="75000"/>
                      </a:schemeClr>
                    </a:solidFill>
                  </a:rPr>
                  <a:t>{when</a:t>
                </a:r>
                <a:r>
                  <a:rPr lang="en-US" sz="2800" dirty="0"/>
                  <a:t>/</a:t>
                </a:r>
                <a:r>
                  <a:rPr lang="en-US" sz="2800" dirty="0">
                    <a:solidFill>
                      <a:schemeClr val="accent2">
                        <a:lumMod val="75000"/>
                      </a:schemeClr>
                    </a:solidFill>
                  </a:rPr>
                  <a:t>where}</a:t>
                </a:r>
                <a:r>
                  <a:rPr lang="en-US" sz="2800" dirty="0"/>
                  <a:t>ever you are.</a:t>
                </a:r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C1083B2-AF2E-1FF2-81C0-C147A75C14E2}"/>
                </a:ext>
              </a:extLst>
            </p:cNvPr>
            <p:cNvSpPr txBox="1"/>
            <p:nvPr/>
          </p:nvSpPr>
          <p:spPr>
            <a:xfrm>
              <a:off x="973976" y="1804082"/>
              <a:ext cx="739105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Given vector field, there is a natural path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2913797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E22EAF-78BD-C626-DF7B-3B24A49DFB94}"/>
              </a:ext>
            </a:extLst>
          </p:cNvPr>
          <p:cNvSpPr/>
          <p:nvPr/>
        </p:nvSpPr>
        <p:spPr>
          <a:xfrm>
            <a:off x="1991087" y="4206551"/>
            <a:ext cx="4261434" cy="8316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/>
              <p:nvPr/>
            </p:nvSpPr>
            <p:spPr>
              <a:xfrm flipH="1">
                <a:off x="8577864" y="3372274"/>
                <a:ext cx="292886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7864" y="3372274"/>
                <a:ext cx="292886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863B1A-249A-07DD-32E4-56E008A12A0F}"/>
              </a:ext>
            </a:extLst>
          </p:cNvPr>
          <p:cNvCxnSpPr>
            <a:cxnSpLocks/>
          </p:cNvCxnSpPr>
          <p:nvPr/>
        </p:nvCxnSpPr>
        <p:spPr>
          <a:xfrm flipV="1">
            <a:off x="9107550" y="3199603"/>
            <a:ext cx="0" cy="63827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903CCA-DCDC-A56D-5E81-BCE33FFFCF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693" y="4152773"/>
            <a:ext cx="966030" cy="3864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547DBE-4890-3356-6FAB-228E72475AD5}"/>
              </a:ext>
            </a:extLst>
          </p:cNvPr>
          <p:cNvSpPr/>
          <p:nvPr/>
        </p:nvSpPr>
        <p:spPr>
          <a:xfrm>
            <a:off x="8559254" y="2322277"/>
            <a:ext cx="1210126" cy="788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8CB84-B051-A605-A9A6-3E1901E88DF8}"/>
              </a:ext>
            </a:extLst>
          </p:cNvPr>
          <p:cNvSpPr/>
          <p:nvPr/>
        </p:nvSpPr>
        <p:spPr>
          <a:xfrm>
            <a:off x="6859148" y="5724861"/>
            <a:ext cx="2918784" cy="800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C0BF3-F6A6-60E6-E0A5-1F0C9B364F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094" y="5800842"/>
            <a:ext cx="2520219" cy="565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0FBFE-5D2A-7E8C-32A2-B8BFA9AB48CF}"/>
              </a:ext>
            </a:extLst>
          </p:cNvPr>
          <p:cNvSpPr txBox="1"/>
          <p:nvPr/>
        </p:nvSpPr>
        <p:spPr>
          <a:xfrm>
            <a:off x="9850034" y="5571221"/>
            <a:ext cx="2102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F533D-A8BF-E885-7858-670919B28053}"/>
              </a:ext>
            </a:extLst>
          </p:cNvPr>
          <p:cNvSpPr txBox="1"/>
          <p:nvPr/>
        </p:nvSpPr>
        <p:spPr>
          <a:xfrm>
            <a:off x="614187" y="2495853"/>
            <a:ext cx="92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DD130-3F12-1526-E748-F8A95C200D3C}"/>
              </a:ext>
            </a:extLst>
          </p:cNvPr>
          <p:cNvSpPr txBox="1"/>
          <p:nvPr/>
        </p:nvSpPr>
        <p:spPr>
          <a:xfrm>
            <a:off x="1991087" y="213182"/>
            <a:ext cx="2233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State Transformer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A5FE-514E-9217-3FC7-BBDE0D540AC2}"/>
              </a:ext>
            </a:extLst>
          </p:cNvPr>
          <p:cNvSpPr txBox="1"/>
          <p:nvPr/>
        </p:nvSpPr>
        <p:spPr>
          <a:xfrm>
            <a:off x="9875523" y="2409688"/>
            <a:ext cx="1783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Trajectory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9D5453-FE7C-C011-7F57-4B1630A42010}"/>
              </a:ext>
            </a:extLst>
          </p:cNvPr>
          <p:cNvCxnSpPr>
            <a:cxnSpLocks/>
          </p:cNvCxnSpPr>
          <p:nvPr/>
        </p:nvCxnSpPr>
        <p:spPr>
          <a:xfrm flipV="1">
            <a:off x="4165505" y="1281743"/>
            <a:ext cx="645315" cy="783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379C5-CF29-0F43-2E1C-8FD266886E3B}"/>
              </a:ext>
            </a:extLst>
          </p:cNvPr>
          <p:cNvCxnSpPr>
            <a:cxnSpLocks/>
          </p:cNvCxnSpPr>
          <p:nvPr/>
        </p:nvCxnSpPr>
        <p:spPr>
          <a:xfrm flipH="1">
            <a:off x="6499690" y="2632676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49834-0C41-07C5-5C14-C6EEA534884A}"/>
              </a:ext>
            </a:extLst>
          </p:cNvPr>
          <p:cNvCxnSpPr>
            <a:cxnSpLocks/>
          </p:cNvCxnSpPr>
          <p:nvPr/>
        </p:nvCxnSpPr>
        <p:spPr>
          <a:xfrm>
            <a:off x="6520512" y="2780299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78DDF-8A63-DB88-D0A4-B983654695BB}"/>
              </a:ext>
            </a:extLst>
          </p:cNvPr>
          <p:cNvCxnSpPr>
            <a:cxnSpLocks/>
          </p:cNvCxnSpPr>
          <p:nvPr/>
        </p:nvCxnSpPr>
        <p:spPr>
          <a:xfrm flipV="1">
            <a:off x="4165505" y="3372274"/>
            <a:ext cx="227" cy="731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ED073-AECB-695D-4DC7-312FFD86249F}"/>
              </a:ext>
            </a:extLst>
          </p:cNvPr>
          <p:cNvCxnSpPr>
            <a:cxnSpLocks/>
          </p:cNvCxnSpPr>
          <p:nvPr/>
        </p:nvCxnSpPr>
        <p:spPr>
          <a:xfrm flipH="1" flipV="1">
            <a:off x="9019206" y="4913148"/>
            <a:ext cx="13521" cy="74370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/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/>
              <p:nvPr/>
            </p:nvSpPr>
            <p:spPr>
              <a:xfrm>
                <a:off x="4230773" y="3513237"/>
                <a:ext cx="56682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73" y="3513237"/>
                <a:ext cx="566822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/>
              <p:nvPr/>
            </p:nvSpPr>
            <p:spPr>
              <a:xfrm rot="19126456">
                <a:off x="4383939" y="1535735"/>
                <a:ext cx="790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6456">
                <a:off x="4383939" y="1535735"/>
                <a:ext cx="790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/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/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56A5419-CFAD-3AF9-58D3-3E549C9040C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735" y="4357367"/>
            <a:ext cx="4054386" cy="5149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62614D-9DD6-3F8D-F2A4-882321D80DAB}"/>
              </a:ext>
            </a:extLst>
          </p:cNvPr>
          <p:cNvSpPr txBox="1"/>
          <p:nvPr/>
        </p:nvSpPr>
        <p:spPr>
          <a:xfrm>
            <a:off x="81120" y="3924670"/>
            <a:ext cx="15079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(s-dependent)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6E445C-16C5-4FFE-7F6C-DD2A6F3AAC1D}"/>
              </a:ext>
            </a:extLst>
          </p:cNvPr>
          <p:cNvSpPr/>
          <p:nvPr/>
        </p:nvSpPr>
        <p:spPr>
          <a:xfrm>
            <a:off x="8713528" y="3995332"/>
            <a:ext cx="1073129" cy="8228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28DD54-F0CA-AFAA-5E75-BEC823D2F606}"/>
              </a:ext>
            </a:extLst>
          </p:cNvPr>
          <p:cNvCxnSpPr>
            <a:cxnSpLocks/>
          </p:cNvCxnSpPr>
          <p:nvPr/>
        </p:nvCxnSpPr>
        <p:spPr>
          <a:xfrm>
            <a:off x="6499690" y="4612462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13BBD-3F30-650B-29F9-CB965BC98952}"/>
              </a:ext>
            </a:extLst>
          </p:cNvPr>
          <p:cNvCxnSpPr>
            <a:cxnSpLocks/>
          </p:cNvCxnSpPr>
          <p:nvPr/>
        </p:nvCxnSpPr>
        <p:spPr>
          <a:xfrm flipH="1">
            <a:off x="6389452" y="4726827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96ECA8-9C81-81E6-18E9-43D8BC3CAD62}"/>
              </a:ext>
            </a:extLst>
          </p:cNvPr>
          <p:cNvSpPr txBox="1"/>
          <p:nvPr/>
        </p:nvSpPr>
        <p:spPr>
          <a:xfrm>
            <a:off x="4990370" y="1517918"/>
            <a:ext cx="25417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select endpoint 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/>
              <p:nvPr/>
            </p:nvSpPr>
            <p:spPr>
              <a:xfrm rot="2476211">
                <a:off x="7429410" y="1515152"/>
                <a:ext cx="86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6211">
                <a:off x="7429410" y="1515152"/>
                <a:ext cx="8635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78C15-326E-3C2B-FD2A-E24B4CA81961}"/>
              </a:ext>
            </a:extLst>
          </p:cNvPr>
          <p:cNvCxnSpPr>
            <a:cxnSpLocks/>
          </p:cNvCxnSpPr>
          <p:nvPr/>
        </p:nvCxnSpPr>
        <p:spPr>
          <a:xfrm flipH="1" flipV="1">
            <a:off x="7579554" y="1124912"/>
            <a:ext cx="998310" cy="10488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9D2EF0-872C-519F-3040-BDC874449723}"/>
              </a:ext>
            </a:extLst>
          </p:cNvPr>
          <p:cNvSpPr txBox="1"/>
          <p:nvPr/>
        </p:nvSpPr>
        <p:spPr>
          <a:xfrm>
            <a:off x="9909992" y="3852938"/>
            <a:ext cx="1949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(time-dependent)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/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time </a:t>
                </a:r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∈[0,∞]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blipFill>
                <a:blip r:embed="rId12"/>
                <a:stretch>
                  <a:fillRect l="-4663" t="-5660" r="-103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28A05B0-C0B4-1676-0653-59887A5215CC}"/>
              </a:ext>
            </a:extLst>
          </p:cNvPr>
          <p:cNvSpPr txBox="1"/>
          <p:nvPr/>
        </p:nvSpPr>
        <p:spPr>
          <a:xfrm>
            <a:off x="6029078" y="3480750"/>
            <a:ext cx="205809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solve ODE 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4DBC0-4682-C22D-8F78-56B7EB91B1B8}"/>
              </a:ext>
            </a:extLst>
          </p:cNvPr>
          <p:cNvSpPr txBox="1"/>
          <p:nvPr/>
        </p:nvSpPr>
        <p:spPr>
          <a:xfrm>
            <a:off x="5923180" y="5094005"/>
            <a:ext cx="264431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/>
              <a:t>( take gradient )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A07159-65E0-6242-4F45-34B5049CCD52}"/>
              </a:ext>
            </a:extLst>
          </p:cNvPr>
          <p:cNvSpPr/>
          <p:nvPr/>
        </p:nvSpPr>
        <p:spPr>
          <a:xfrm>
            <a:off x="1681749" y="2179859"/>
            <a:ext cx="4676791" cy="1146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030CB3-F741-F619-F218-4AD5F2CCDB5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505" y="2536788"/>
            <a:ext cx="4290852" cy="662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/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blipFill>
                <a:blip r:embed="rId14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D1E4DD-D2F8-724F-B1FE-8F9C02537295}"/>
              </a:ext>
            </a:extLst>
          </p:cNvPr>
          <p:cNvSpPr txBox="1"/>
          <p:nvPr/>
        </p:nvSpPr>
        <p:spPr>
          <a:xfrm>
            <a:off x="4492632" y="227352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1EF54-9DBE-ED1D-637D-84123B413A38}"/>
              </a:ext>
            </a:extLst>
          </p:cNvPr>
          <p:cNvSpPr txBox="1"/>
          <p:nvPr/>
        </p:nvSpPr>
        <p:spPr>
          <a:xfrm>
            <a:off x="5647978" y="22764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F056CC-1D54-0789-B0F3-153642B15760}"/>
              </a:ext>
            </a:extLst>
          </p:cNvPr>
          <p:cNvSpPr/>
          <p:nvPr/>
        </p:nvSpPr>
        <p:spPr>
          <a:xfrm>
            <a:off x="4435379" y="203305"/>
            <a:ext cx="3096758" cy="992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AA35A3-F9D9-F22F-6AEA-A983C0C927D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452" y="456455"/>
            <a:ext cx="2569457" cy="6197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8F621C2-21C3-D046-05CE-5D184D5655D5}"/>
              </a:ext>
            </a:extLst>
          </p:cNvPr>
          <p:cNvSpPr txBox="1"/>
          <p:nvPr/>
        </p:nvSpPr>
        <p:spPr>
          <a:xfrm>
            <a:off x="5643056" y="2369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BDD9B-F8C4-F5D1-3D5F-220F3FDDF49C}"/>
              </a:ext>
            </a:extLst>
          </p:cNvPr>
          <p:cNvSpPr txBox="1"/>
          <p:nvPr/>
        </p:nvSpPr>
        <p:spPr>
          <a:xfrm>
            <a:off x="6751663" y="2514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</p:spTree>
    <p:extLst>
      <p:ext uri="{BB962C8B-B14F-4D97-AF65-F5344CB8AC3E}">
        <p14:creationId xmlns:p14="http://schemas.microsoft.com/office/powerpoint/2010/main" val="305507674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12E57-F2DA-6EFF-7A5D-4877D9249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379" y="232543"/>
            <a:ext cx="10515600" cy="1325563"/>
          </a:xfrm>
        </p:spPr>
        <p:txBody>
          <a:bodyPr/>
          <a:lstStyle/>
          <a:p>
            <a:r>
              <a:rPr lang="en-US" dirty="0"/>
              <a:t>Simple</a:t>
            </a:r>
            <a:br>
              <a:rPr lang="en-US" dirty="0"/>
            </a:br>
            <a:r>
              <a:rPr lang="en-US" dirty="0"/>
              <a:t> 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0AF9F3-4020-96AC-5D9D-EA9995552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44" y="1632202"/>
            <a:ext cx="1614653" cy="473372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5408FC9-9DB6-CCF1-6C94-A61758400427}"/>
              </a:ext>
            </a:extLst>
          </p:cNvPr>
          <p:cNvSpPr/>
          <p:nvPr/>
        </p:nvSpPr>
        <p:spPr>
          <a:xfrm>
            <a:off x="6423140" y="358308"/>
            <a:ext cx="2427947" cy="660816"/>
          </a:xfrm>
          <a:prstGeom prst="round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8E209F-50D4-CD85-FA0F-FDB86DB1DF69}"/>
              </a:ext>
            </a:extLst>
          </p:cNvPr>
          <p:cNvSpPr/>
          <p:nvPr/>
        </p:nvSpPr>
        <p:spPr>
          <a:xfrm>
            <a:off x="3635559" y="1938512"/>
            <a:ext cx="3193694" cy="8430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94ED6FF-F557-F0C5-2FEB-406F2080D5D8}"/>
              </a:ext>
            </a:extLst>
          </p:cNvPr>
          <p:cNvSpPr/>
          <p:nvPr/>
        </p:nvSpPr>
        <p:spPr>
          <a:xfrm>
            <a:off x="9129985" y="1971231"/>
            <a:ext cx="1694353" cy="879739"/>
          </a:xfrm>
          <a:prstGeom prst="roundRect">
            <a:avLst/>
          </a:prstGeom>
          <a:gradFill>
            <a:gsLst>
              <a:gs pos="100000">
                <a:schemeClr val="accent1">
                  <a:lumMod val="75000"/>
                </a:schemeClr>
              </a:gs>
              <a:gs pos="65000">
                <a:schemeClr val="accent1">
                  <a:lumMod val="40000"/>
                  <a:lumOff val="60000"/>
                </a:schemeClr>
              </a:gs>
              <a:gs pos="24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D0857AA-F698-41AE-546F-75A16782753D}"/>
              </a:ext>
            </a:extLst>
          </p:cNvPr>
          <p:cNvSpPr/>
          <p:nvPr/>
        </p:nvSpPr>
        <p:spPr>
          <a:xfrm>
            <a:off x="8664204" y="5184133"/>
            <a:ext cx="1935024" cy="1049271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07644E-3EC8-B597-3B93-9F3808F3D420}"/>
              </a:ext>
            </a:extLst>
          </p:cNvPr>
          <p:cNvSpPr txBox="1"/>
          <p:nvPr/>
        </p:nvSpPr>
        <p:spPr>
          <a:xfrm>
            <a:off x="8421419" y="4755564"/>
            <a:ext cx="108551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4">
                    <a:lumMod val="75000"/>
                  </a:schemeClr>
                </a:solidFill>
              </a:rPr>
              <a:t>Loss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4B555E1-87D2-2C82-2152-D00668DB5205}"/>
              </a:ext>
            </a:extLst>
          </p:cNvPr>
          <p:cNvSpPr txBox="1"/>
          <p:nvPr/>
        </p:nvSpPr>
        <p:spPr>
          <a:xfrm>
            <a:off x="3489061" y="1511953"/>
            <a:ext cx="92911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0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8651B8-C29E-E165-D5F1-8D5D249CF03F}"/>
              </a:ext>
            </a:extLst>
          </p:cNvPr>
          <p:cNvCxnSpPr>
            <a:cxnSpLocks/>
          </p:cNvCxnSpPr>
          <p:nvPr/>
        </p:nvCxnSpPr>
        <p:spPr>
          <a:xfrm flipV="1">
            <a:off x="6443962" y="1114325"/>
            <a:ext cx="468197" cy="66081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3C43C27-EF48-8B93-EDB3-E3D2BA25DE7C}"/>
              </a:ext>
            </a:extLst>
          </p:cNvPr>
          <p:cNvCxnSpPr>
            <a:cxnSpLocks/>
          </p:cNvCxnSpPr>
          <p:nvPr/>
        </p:nvCxnSpPr>
        <p:spPr>
          <a:xfrm flipV="1">
            <a:off x="6245038" y="3046124"/>
            <a:ext cx="0" cy="45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51A5B42-50A5-DBCD-8516-64895CF38E0D}"/>
              </a:ext>
            </a:extLst>
          </p:cNvPr>
          <p:cNvCxnSpPr>
            <a:cxnSpLocks/>
          </p:cNvCxnSpPr>
          <p:nvPr/>
        </p:nvCxnSpPr>
        <p:spPr>
          <a:xfrm flipV="1">
            <a:off x="9920996" y="4664904"/>
            <a:ext cx="0" cy="45579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5A75D9-4F89-5597-514D-42E1C7370CC1}"/>
                  </a:ext>
                </a:extLst>
              </p:cNvPr>
              <p:cNvSpPr txBox="1"/>
              <p:nvPr/>
            </p:nvSpPr>
            <p:spPr>
              <a:xfrm>
                <a:off x="9999154" y="4708136"/>
                <a:ext cx="136287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bg1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∇</m:t>
                    </m:r>
                  </m:oMath>
                </a14:m>
                <a:r>
                  <a:rPr lang="en-US" dirty="0">
                    <a:solidFill>
                      <a:schemeClr val="bg1">
                        <a:lumMod val="75000"/>
                      </a:schemeClr>
                    </a:solidFill>
                  </a:rPr>
                  <a:t> (gradient)</a:t>
                </a: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E5A75D9-4F89-5597-514D-42E1C7370C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9154" y="4708136"/>
                <a:ext cx="1362874" cy="369332"/>
              </a:xfrm>
              <a:prstGeom prst="rect">
                <a:avLst/>
              </a:prstGeom>
              <a:blipFill>
                <a:blip r:embed="rId3"/>
                <a:stretch>
                  <a:fillRect t="-8197" r="-357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CD7BA4-D6F0-5C07-0D81-AB1173FCA5F9}"/>
                  </a:ext>
                </a:extLst>
              </p:cNvPr>
              <p:cNvSpPr txBox="1"/>
              <p:nvPr/>
            </p:nvSpPr>
            <p:spPr>
              <a:xfrm>
                <a:off x="6454753" y="3089356"/>
                <a:ext cx="287810" cy="3798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3CD7BA4-D6F0-5C07-0D81-AB1173FCA5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4753" y="3089356"/>
                <a:ext cx="287810" cy="379848"/>
              </a:xfrm>
              <a:prstGeom prst="rect">
                <a:avLst/>
              </a:prstGeom>
              <a:blipFill>
                <a:blip r:embed="rId4"/>
                <a:stretch>
                  <a:fillRect l="-12766" r="-23404" b="-17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C402C-FCC6-77FF-7DD8-BE538EE1720A}"/>
                  </a:ext>
                </a:extLst>
              </p:cNvPr>
              <p:cNvSpPr txBox="1"/>
              <p:nvPr/>
            </p:nvSpPr>
            <p:spPr>
              <a:xfrm>
                <a:off x="293722" y="2174818"/>
                <a:ext cx="234243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the only command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 </a:t>
                </a:r>
                <a:br>
                  <a:rPr lang="en-US" dirty="0"/>
                </a:br>
                <a:r>
                  <a:rPr lang="en-US" dirty="0"/>
                  <a:t>moves to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B87C402C-FCC6-77FF-7DD8-BE538EE172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722" y="2174818"/>
                <a:ext cx="2342436" cy="646331"/>
              </a:xfrm>
              <a:prstGeom prst="rect">
                <a:avLst/>
              </a:prstGeom>
              <a:blipFill>
                <a:blip r:embed="rId5"/>
                <a:stretch>
                  <a:fillRect l="-2083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F3C4-C5E1-A98B-E588-FE6DB24C351C}"/>
                  </a:ext>
                </a:extLst>
              </p:cNvPr>
              <p:cNvSpPr txBox="1"/>
              <p:nvPr/>
            </p:nvSpPr>
            <p:spPr>
              <a:xfrm>
                <a:off x="7271771" y="1822157"/>
                <a:ext cx="13924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7D7F3C4-C5E1-A98B-E588-FE6DB24C3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1771" y="1822157"/>
                <a:ext cx="139243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28D265-AC61-CAAA-4E79-F5C4DD127278}"/>
                  </a:ext>
                </a:extLst>
              </p:cNvPr>
              <p:cNvSpPr txBox="1"/>
              <p:nvPr/>
            </p:nvSpPr>
            <p:spPr>
              <a:xfrm>
                <a:off x="7156331" y="2339097"/>
                <a:ext cx="186781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bg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928D265-AC61-CAAA-4E79-F5C4DD12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331" y="2339097"/>
                <a:ext cx="1867819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13937895-2FE6-E55A-018A-209060F60C3E}"/>
              </a:ext>
            </a:extLst>
          </p:cNvPr>
          <p:cNvSpPr/>
          <p:nvPr/>
        </p:nvSpPr>
        <p:spPr>
          <a:xfrm>
            <a:off x="3559360" y="3610829"/>
            <a:ext cx="3419581" cy="10153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3ABFDB9-9079-690A-685A-7935B0BF3314}"/>
              </a:ext>
            </a:extLst>
          </p:cNvPr>
          <p:cNvSpPr txBox="1"/>
          <p:nvPr/>
        </p:nvSpPr>
        <p:spPr>
          <a:xfrm>
            <a:off x="3481412" y="3161958"/>
            <a:ext cx="178436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Vector Field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0793B2CB-A85A-F462-4DB0-EF1DA12C8160}"/>
              </a:ext>
            </a:extLst>
          </p:cNvPr>
          <p:cNvSpPr/>
          <p:nvPr/>
        </p:nvSpPr>
        <p:spPr>
          <a:xfrm>
            <a:off x="9104291" y="3757574"/>
            <a:ext cx="1599160" cy="773704"/>
          </a:xfrm>
          <a:prstGeom prst="roundRect">
            <a:avLst/>
          </a:prstGeom>
          <a:gradFill flip="none" rotWithShape="1">
            <a:gsLst>
              <a:gs pos="100000">
                <a:schemeClr val="accent6">
                  <a:lumMod val="75000"/>
                </a:schemeClr>
              </a:gs>
              <a:gs pos="65000">
                <a:schemeClr val="accent6">
                  <a:lumMod val="40000"/>
                  <a:lumOff val="60000"/>
                </a:schemeClr>
              </a:gs>
              <a:gs pos="24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D5D1A5C-DDAF-1EAB-DD4B-4C65D888060E}"/>
              </a:ext>
            </a:extLst>
          </p:cNvPr>
          <p:cNvCxnSpPr>
            <a:cxnSpLocks/>
          </p:cNvCxnSpPr>
          <p:nvPr/>
        </p:nvCxnSpPr>
        <p:spPr>
          <a:xfrm flipV="1">
            <a:off x="9923873" y="2955496"/>
            <a:ext cx="0" cy="637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F2C413-B8FA-17DF-E59B-943F8F4DF564}"/>
                  </a:ext>
                </a:extLst>
              </p:cNvPr>
              <p:cNvSpPr txBox="1"/>
              <p:nvPr/>
            </p:nvSpPr>
            <p:spPr>
              <a:xfrm>
                <a:off x="9703997" y="3122072"/>
                <a:ext cx="45719" cy="3798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dirty="0">
                  <a:solidFill>
                    <a:schemeClr val="bg1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7F2C413-B8FA-17DF-E59B-943F8F4DF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3997" y="3122072"/>
                <a:ext cx="45719" cy="379848"/>
              </a:xfrm>
              <a:prstGeom prst="rect">
                <a:avLst/>
              </a:prstGeom>
              <a:blipFill>
                <a:blip r:embed="rId8"/>
                <a:stretch>
                  <a:fillRect l="-242857" r="-571429" b="-19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7" name="Picture 46">
            <a:extLst>
              <a:ext uri="{FF2B5EF4-FFF2-40B4-BE49-F238E27FC236}">
                <a16:creationId xmlns:a16="http://schemas.microsoft.com/office/drawing/2014/main" id="{9954E661-8E83-938E-89FD-6F1FF6867831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duotone>
              <a:schemeClr val="accent3">
                <a:shade val="45000"/>
                <a:satMod val="135000"/>
              </a:schemeClr>
              <a:prstClr val="white"/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4400" y="4248658"/>
            <a:ext cx="966030" cy="3864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8BCAEA7-F9C6-04FE-5F87-2356331DDEC0}"/>
              </a:ext>
            </a:extLst>
          </p:cNvPr>
          <p:cNvPicPr>
            <a:picLocks noChangeAspect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711719" y="2061349"/>
            <a:ext cx="3030843" cy="68852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247823F-FEB2-AD6D-CD5F-0EF4E00E9EB8}"/>
              </a:ext>
            </a:extLst>
          </p:cNvPr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28817" y="2128748"/>
            <a:ext cx="1540675" cy="68764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C4EE752-2B5F-51ED-A01E-982FAB12749A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89061" y="3656587"/>
            <a:ext cx="3271452" cy="96957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C3183F-60EC-DC8F-12E6-C9ED3C60F078}"/>
              </a:ext>
            </a:extLst>
          </p:cNvPr>
          <p:cNvPicPr>
            <a:picLocks noChangeAspect="1"/>
          </p:cNvPicPr>
          <p:nvPr/>
        </p:nvPicPr>
        <p:blipFill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313502" y="3739186"/>
            <a:ext cx="1138731" cy="6370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B9E2E0A-A0E4-E49D-E7F4-17E6A8011601}"/>
              </a:ext>
            </a:extLst>
          </p:cNvPr>
          <p:cNvPicPr>
            <a:picLocks noChangeAspect="1"/>
          </p:cNvPicPr>
          <p:nvPr/>
        </p:nvPicPr>
        <p:blipFill>
          <a:blip r:embed="rId1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92267" y="5253183"/>
            <a:ext cx="1836162" cy="92483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D05355B-0C68-7306-7BB5-EDB458720D5C}"/>
              </a:ext>
            </a:extLst>
          </p:cNvPr>
          <p:cNvPicPr>
            <a:picLocks noChangeAspect="1"/>
          </p:cNvPicPr>
          <p:nvPr/>
        </p:nvPicPr>
        <p:blipFill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673064" y="487760"/>
            <a:ext cx="1837366" cy="484955"/>
          </a:xfrm>
          <a:prstGeom prst="rect">
            <a:avLst/>
          </a:prstGeom>
        </p:spPr>
      </p:pic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070A877-6DAB-E820-6003-3F19B16D89B5}"/>
              </a:ext>
            </a:extLst>
          </p:cNvPr>
          <p:cNvCxnSpPr>
            <a:cxnSpLocks/>
          </p:cNvCxnSpPr>
          <p:nvPr/>
        </p:nvCxnSpPr>
        <p:spPr>
          <a:xfrm flipH="1">
            <a:off x="7156331" y="2229574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98AB3B2-9492-5C8E-F9FB-8A10BB8E76DB}"/>
              </a:ext>
            </a:extLst>
          </p:cNvPr>
          <p:cNvCxnSpPr>
            <a:cxnSpLocks/>
          </p:cNvCxnSpPr>
          <p:nvPr/>
        </p:nvCxnSpPr>
        <p:spPr>
          <a:xfrm>
            <a:off x="7184866" y="2308617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608C622-4FDF-6B03-9024-7B1F46A1103A}"/>
              </a:ext>
            </a:extLst>
          </p:cNvPr>
          <p:cNvCxnSpPr>
            <a:cxnSpLocks/>
          </p:cNvCxnSpPr>
          <p:nvPr/>
        </p:nvCxnSpPr>
        <p:spPr>
          <a:xfrm>
            <a:off x="7164044" y="4023652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5825A2-C042-80AF-465A-E3F322DE88FF}"/>
              </a:ext>
            </a:extLst>
          </p:cNvPr>
          <p:cNvCxnSpPr>
            <a:cxnSpLocks/>
          </p:cNvCxnSpPr>
          <p:nvPr/>
        </p:nvCxnSpPr>
        <p:spPr>
          <a:xfrm flipH="1">
            <a:off x="7053806" y="4138017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721501-1645-D1F0-8F13-65343F987DB4}"/>
              </a:ext>
            </a:extLst>
          </p:cNvPr>
          <p:cNvCxnSpPr>
            <a:cxnSpLocks/>
          </p:cNvCxnSpPr>
          <p:nvPr/>
        </p:nvCxnSpPr>
        <p:spPr>
          <a:xfrm flipH="1" flipV="1">
            <a:off x="8937948" y="1083015"/>
            <a:ext cx="811768" cy="75544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7178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400"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A4E22EAF-78BD-C626-DF7B-3B24A49DFB94}"/>
              </a:ext>
            </a:extLst>
          </p:cNvPr>
          <p:cNvSpPr/>
          <p:nvPr/>
        </p:nvSpPr>
        <p:spPr>
          <a:xfrm>
            <a:off x="1991087" y="4206551"/>
            <a:ext cx="4261434" cy="83165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/>
              <p:nvPr/>
            </p:nvSpPr>
            <p:spPr>
              <a:xfrm flipH="1">
                <a:off x="8577864" y="3372274"/>
                <a:ext cx="292886" cy="53957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7A277F-3EDA-7944-8127-2289F16992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8577864" y="3372274"/>
                <a:ext cx="292886" cy="5395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9863B1A-249A-07DD-32E4-56E008A12A0F}"/>
              </a:ext>
            </a:extLst>
          </p:cNvPr>
          <p:cNvCxnSpPr>
            <a:cxnSpLocks/>
          </p:cNvCxnSpPr>
          <p:nvPr/>
        </p:nvCxnSpPr>
        <p:spPr>
          <a:xfrm flipV="1">
            <a:off x="9107550" y="3199603"/>
            <a:ext cx="0" cy="63827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0903CCA-DCDC-A56D-5E81-BCE33FFFCF3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74693" y="4152773"/>
            <a:ext cx="966030" cy="386412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6547DBE-4890-3356-6FAB-228E72475AD5}"/>
              </a:ext>
            </a:extLst>
          </p:cNvPr>
          <p:cNvSpPr/>
          <p:nvPr/>
        </p:nvSpPr>
        <p:spPr>
          <a:xfrm>
            <a:off x="8559254" y="2322277"/>
            <a:ext cx="1210126" cy="78845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F78CB84-B051-A605-A9A6-3E1901E88DF8}"/>
              </a:ext>
            </a:extLst>
          </p:cNvPr>
          <p:cNvSpPr/>
          <p:nvPr/>
        </p:nvSpPr>
        <p:spPr>
          <a:xfrm>
            <a:off x="6859148" y="5724861"/>
            <a:ext cx="2918784" cy="800467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DAC0BF3-F6A6-60E6-E0A5-1F0C9B364F2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27094" y="5800842"/>
            <a:ext cx="2520219" cy="5654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2F0FBFE-5D2A-7E8C-32A2-B8BFA9AB48CF}"/>
              </a:ext>
            </a:extLst>
          </p:cNvPr>
          <p:cNvSpPr txBox="1"/>
          <p:nvPr/>
        </p:nvSpPr>
        <p:spPr>
          <a:xfrm>
            <a:off x="9945878" y="5496243"/>
            <a:ext cx="21024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4">
                    <a:lumMod val="75000"/>
                  </a:schemeClr>
                </a:solidFill>
              </a:rPr>
              <a:t>Loss Function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4F533D-A8BF-E885-7858-670919B28053}"/>
              </a:ext>
            </a:extLst>
          </p:cNvPr>
          <p:cNvSpPr txBox="1"/>
          <p:nvPr/>
        </p:nvSpPr>
        <p:spPr>
          <a:xfrm>
            <a:off x="614187" y="2495853"/>
            <a:ext cx="9291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DDD130-3F12-1526-E748-F8A95C200D3C}"/>
              </a:ext>
            </a:extLst>
          </p:cNvPr>
          <p:cNvSpPr txBox="1"/>
          <p:nvPr/>
        </p:nvSpPr>
        <p:spPr>
          <a:xfrm>
            <a:off x="1991087" y="213182"/>
            <a:ext cx="223360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State Transformer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3D2A5FE-514E-9217-3FC7-BBDE0D540AC2}"/>
              </a:ext>
            </a:extLst>
          </p:cNvPr>
          <p:cNvSpPr txBox="1"/>
          <p:nvPr/>
        </p:nvSpPr>
        <p:spPr>
          <a:xfrm>
            <a:off x="9875523" y="2409688"/>
            <a:ext cx="1964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Trajectory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39D5453-FE7C-C011-7F57-4B1630A42010}"/>
              </a:ext>
            </a:extLst>
          </p:cNvPr>
          <p:cNvCxnSpPr>
            <a:cxnSpLocks/>
          </p:cNvCxnSpPr>
          <p:nvPr/>
        </p:nvCxnSpPr>
        <p:spPr>
          <a:xfrm flipV="1">
            <a:off x="4165505" y="1281743"/>
            <a:ext cx="645315" cy="783052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26379C5-CF29-0F43-2E1C-8FD266886E3B}"/>
              </a:ext>
            </a:extLst>
          </p:cNvPr>
          <p:cNvCxnSpPr>
            <a:cxnSpLocks/>
          </p:cNvCxnSpPr>
          <p:nvPr/>
        </p:nvCxnSpPr>
        <p:spPr>
          <a:xfrm flipH="1">
            <a:off x="6499690" y="2632676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849834-0C41-07C5-5C14-C6EEA534884A}"/>
              </a:ext>
            </a:extLst>
          </p:cNvPr>
          <p:cNvCxnSpPr>
            <a:cxnSpLocks/>
          </p:cNvCxnSpPr>
          <p:nvPr/>
        </p:nvCxnSpPr>
        <p:spPr>
          <a:xfrm>
            <a:off x="6520512" y="2780299"/>
            <a:ext cx="1807845" cy="0"/>
          </a:xfrm>
          <a:prstGeom prst="straightConnector1">
            <a:avLst/>
          </a:prstGeom>
          <a:ln w="381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2E78DDF-8A63-DB88-D0A4-B983654695BB}"/>
              </a:ext>
            </a:extLst>
          </p:cNvPr>
          <p:cNvCxnSpPr>
            <a:cxnSpLocks/>
          </p:cNvCxnSpPr>
          <p:nvPr/>
        </p:nvCxnSpPr>
        <p:spPr>
          <a:xfrm flipV="1">
            <a:off x="4165505" y="3372274"/>
            <a:ext cx="227" cy="73165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6EED073-AECB-695D-4DC7-312FFD86249F}"/>
              </a:ext>
            </a:extLst>
          </p:cNvPr>
          <p:cNvCxnSpPr>
            <a:cxnSpLocks/>
          </p:cNvCxnSpPr>
          <p:nvPr/>
        </p:nvCxnSpPr>
        <p:spPr>
          <a:xfrm flipH="1" flipV="1">
            <a:off x="9019206" y="4913148"/>
            <a:ext cx="13521" cy="74370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/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latin typeface="Cambria Math" panose="02040503050406030204" pitchFamily="18" charset="0"/>
                        </a:rPr>
                        <m:t>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0EBEBF-8F0A-60E7-08D2-0A491DACF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8357" y="5082218"/>
                <a:ext cx="588623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/>
              <p:nvPr/>
            </p:nvSpPr>
            <p:spPr>
              <a:xfrm>
                <a:off x="4230773" y="3513237"/>
                <a:ext cx="566822" cy="5395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∫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CCE723-1CA3-1F49-0375-F9AF1FFDF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0773" y="3513237"/>
                <a:ext cx="566822" cy="5395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/>
              <p:nvPr/>
            </p:nvSpPr>
            <p:spPr>
              <a:xfrm rot="19126456">
                <a:off x="4385661" y="1511013"/>
                <a:ext cx="790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6632A59-C5B0-85AD-3E1F-F8AA1D9C39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26456">
                <a:off x="4385661" y="1511013"/>
                <a:ext cx="79053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/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404D2E-1A83-809C-B421-70A439BB91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219" y="2258162"/>
                <a:ext cx="139243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/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=− </m:t>
                      </m:r>
                      <m:r>
                        <m:rPr>
                          <m:sty m:val="p"/>
                        </m:rP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AE400F0-168D-23E7-790C-3D95232E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92" y="2784546"/>
                <a:ext cx="1867819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>
            <a:extLst>
              <a:ext uri="{FF2B5EF4-FFF2-40B4-BE49-F238E27FC236}">
                <a16:creationId xmlns:a16="http://schemas.microsoft.com/office/drawing/2014/main" id="{356A5419-CFAD-3AF9-58D3-3E549C9040C3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82735" y="4357367"/>
            <a:ext cx="4054386" cy="51492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C62614D-9DD6-3F8D-F2A4-882321D80DAB}"/>
              </a:ext>
            </a:extLst>
          </p:cNvPr>
          <p:cNvSpPr txBox="1"/>
          <p:nvPr/>
        </p:nvSpPr>
        <p:spPr>
          <a:xfrm>
            <a:off x="-740258" y="3924670"/>
            <a:ext cx="232935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(s-dependent)</a:t>
            </a:r>
            <a:br>
              <a:rPr lang="en-US" sz="2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Vector </a:t>
            </a:r>
            <a:br>
              <a:rPr lang="en-US" sz="28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Field</a:t>
            </a:r>
            <a:endParaRPr lang="en-US" sz="2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D6E445C-16C5-4FFE-7F6C-DD2A6F3AAC1D}"/>
              </a:ext>
            </a:extLst>
          </p:cNvPr>
          <p:cNvSpPr/>
          <p:nvPr/>
        </p:nvSpPr>
        <p:spPr>
          <a:xfrm>
            <a:off x="8713528" y="3995332"/>
            <a:ext cx="1073129" cy="822873"/>
          </a:xfrm>
          <a:prstGeom prst="round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28DD54-F0CA-AFAA-5E75-BEC823D2F606}"/>
              </a:ext>
            </a:extLst>
          </p:cNvPr>
          <p:cNvCxnSpPr>
            <a:cxnSpLocks/>
          </p:cNvCxnSpPr>
          <p:nvPr/>
        </p:nvCxnSpPr>
        <p:spPr>
          <a:xfrm>
            <a:off x="6499690" y="4612462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8913BBD-3F30-650B-29F9-CB965BC98952}"/>
              </a:ext>
            </a:extLst>
          </p:cNvPr>
          <p:cNvCxnSpPr>
            <a:cxnSpLocks/>
          </p:cNvCxnSpPr>
          <p:nvPr/>
        </p:nvCxnSpPr>
        <p:spPr>
          <a:xfrm flipH="1">
            <a:off x="6389452" y="4726827"/>
            <a:ext cx="1807845" cy="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/>
              <p:nvPr/>
            </p:nvSpPr>
            <p:spPr>
              <a:xfrm rot="2476211">
                <a:off x="7408279" y="1456522"/>
                <a:ext cx="86357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D957BCC-4D2A-1455-8A9F-2A32CFD1BB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76211">
                <a:off x="7408279" y="1456522"/>
                <a:ext cx="86357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878C15-326E-3C2B-FD2A-E24B4CA81961}"/>
              </a:ext>
            </a:extLst>
          </p:cNvPr>
          <p:cNvCxnSpPr>
            <a:cxnSpLocks/>
          </p:cNvCxnSpPr>
          <p:nvPr/>
        </p:nvCxnSpPr>
        <p:spPr>
          <a:xfrm flipH="1" flipV="1">
            <a:off x="7579554" y="1124912"/>
            <a:ext cx="998310" cy="104886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49D2EF0-872C-519F-3040-BDC874449723}"/>
              </a:ext>
            </a:extLst>
          </p:cNvPr>
          <p:cNvSpPr txBox="1"/>
          <p:nvPr/>
        </p:nvSpPr>
        <p:spPr>
          <a:xfrm>
            <a:off x="9909992" y="3852938"/>
            <a:ext cx="19497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50000"/>
                  </a:schemeClr>
                </a:solidFill>
              </a:rPr>
              <a:t>(time-dependent)</a:t>
            </a:r>
            <a:br>
              <a:rPr lang="en-US" sz="2000" dirty="0">
                <a:solidFill>
                  <a:schemeClr val="accent6">
                    <a:lumMod val="50000"/>
                  </a:schemeClr>
                </a:solidFill>
              </a:rPr>
            </a:b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Vector Field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/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>
                    <a:solidFill>
                      <a:schemeClr val="bg1"/>
                    </a:solidFill>
                  </a:rPr>
                  <a:t>time </a:t>
                </a:r>
                <a:br>
                  <a:rPr lang="en-US" b="0" dirty="0">
                    <a:solidFill>
                      <a:schemeClr val="bg1"/>
                    </a:solidFill>
                  </a:rPr>
                </a:br>
                <a:r>
                  <a:rPr lang="en-US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∈[0,∞]</m:t>
                    </m:r>
                  </m:oMath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4A0D2CA-DF8E-E9A8-0E46-F4E327474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571" y="2376127"/>
                <a:ext cx="1179361" cy="646331"/>
              </a:xfrm>
              <a:prstGeom prst="rect">
                <a:avLst/>
              </a:prstGeom>
              <a:blipFill>
                <a:blip r:embed="rId12"/>
                <a:stretch>
                  <a:fillRect l="-4663" t="-5660" r="-1036" b="-84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EA07159-65E0-6242-4F45-34B5049CCD52}"/>
              </a:ext>
            </a:extLst>
          </p:cNvPr>
          <p:cNvSpPr/>
          <p:nvPr/>
        </p:nvSpPr>
        <p:spPr>
          <a:xfrm>
            <a:off x="1681749" y="2179859"/>
            <a:ext cx="4676791" cy="114608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5030CB3-F741-F619-F218-4AD5F2CCDB57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23505" y="2536788"/>
            <a:ext cx="4290852" cy="66281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/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fraction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E5412BF-7B9F-F961-5C86-175747D5A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653" y="2244577"/>
                <a:ext cx="1079078" cy="369332"/>
              </a:xfrm>
              <a:prstGeom prst="rect">
                <a:avLst/>
              </a:prstGeom>
              <a:blipFill>
                <a:blip r:embed="rId14"/>
                <a:stretch>
                  <a:fillRect l="-5085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13D1E4DD-D2F8-724F-B1FE-8F9C02537295}"/>
              </a:ext>
            </a:extLst>
          </p:cNvPr>
          <p:cNvSpPr txBox="1"/>
          <p:nvPr/>
        </p:nvSpPr>
        <p:spPr>
          <a:xfrm>
            <a:off x="4492632" y="2273528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951EF54-9DBE-ED1D-637D-84123B413A38}"/>
              </a:ext>
            </a:extLst>
          </p:cNvPr>
          <p:cNvSpPr txBox="1"/>
          <p:nvPr/>
        </p:nvSpPr>
        <p:spPr>
          <a:xfrm>
            <a:off x="5647978" y="2276462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BDF056CC-1D54-0789-B0F3-153642B15760}"/>
              </a:ext>
            </a:extLst>
          </p:cNvPr>
          <p:cNvSpPr/>
          <p:nvPr/>
        </p:nvSpPr>
        <p:spPr>
          <a:xfrm>
            <a:off x="4435379" y="203305"/>
            <a:ext cx="3096758" cy="992611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0FAA35A3-F9D9-F22F-6AEA-A983C0C927DD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38452" y="456455"/>
            <a:ext cx="2569457" cy="619774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28F621C2-21C3-D046-05CE-5D184D5655D5}"/>
              </a:ext>
            </a:extLst>
          </p:cNvPr>
          <p:cNvSpPr txBox="1"/>
          <p:nvPr/>
        </p:nvSpPr>
        <p:spPr>
          <a:xfrm>
            <a:off x="5643056" y="236935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BDD9B-F8C4-F5D1-3D5F-220F3FDDF49C}"/>
              </a:ext>
            </a:extLst>
          </p:cNvPr>
          <p:cNvSpPr txBox="1"/>
          <p:nvPr/>
        </p:nvSpPr>
        <p:spPr>
          <a:xfrm>
            <a:off x="6751663" y="251417"/>
            <a:ext cx="558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final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3628A14-916A-94D3-71BE-F1715D9202A1}"/>
              </a:ext>
            </a:extLst>
          </p:cNvPr>
          <p:cNvSpPr>
            <a:spLocks/>
          </p:cNvSpPr>
          <p:nvPr/>
        </p:nvSpPr>
        <p:spPr>
          <a:xfrm>
            <a:off x="41121" y="-9174"/>
            <a:ext cx="12192000" cy="6876348"/>
          </a:xfrm>
          <a:prstGeom prst="rect">
            <a:avLst/>
          </a:prstGeom>
          <a:gradFill>
            <a:gsLst>
              <a:gs pos="70000">
                <a:srgbClr val="F9FAFD">
                  <a:alpha val="0"/>
                </a:srgbClr>
              </a:gs>
              <a:gs pos="6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2">
                  <a:lumMod val="90000"/>
                </a:schemeClr>
              </a:gs>
              <a:gs pos="50000">
                <a:schemeClr val="bg1">
                  <a:alpha val="91000"/>
                </a:schemeClr>
              </a:gs>
              <a:gs pos="84000">
                <a:schemeClr val="bg1">
                  <a:alpha val="80000"/>
                </a:schemeClr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C9AB706-054F-E7A3-730D-48E94BD26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2620" y="2246116"/>
            <a:ext cx="5494712" cy="89010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Inductive Construction over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vector fields</a:t>
            </a:r>
          </a:p>
        </p:txBody>
      </p:sp>
    </p:spTree>
    <p:extLst>
      <p:ext uri="{BB962C8B-B14F-4D97-AF65-F5344CB8AC3E}">
        <p14:creationId xmlns:p14="http://schemas.microsoft.com/office/powerpoint/2010/main" val="3684515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4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4FAD4956-FBEE-ED9D-AABF-BC984789F416}"/>
              </a:ext>
            </a:extLst>
          </p:cNvPr>
          <p:cNvSpPr/>
          <p:nvPr/>
        </p:nvSpPr>
        <p:spPr>
          <a:xfrm>
            <a:off x="4572429" y="1897905"/>
            <a:ext cx="2684582" cy="1569685"/>
          </a:xfrm>
          <a:custGeom>
            <a:avLst/>
            <a:gdLst>
              <a:gd name="connsiteX0" fmla="*/ 0 w 2684582"/>
              <a:gd name="connsiteY0" fmla="*/ 0 h 1569685"/>
              <a:gd name="connsiteX1" fmla="*/ 1140032 w 2684582"/>
              <a:gd name="connsiteY1" fmla="*/ 0 h 1569685"/>
              <a:gd name="connsiteX2" fmla="*/ 1140032 w 2684582"/>
              <a:gd name="connsiteY2" fmla="*/ 326997 h 1569685"/>
              <a:gd name="connsiteX3" fmla="*/ 1300513 w 2684582"/>
              <a:gd name="connsiteY3" fmla="*/ 500317 h 1569685"/>
              <a:gd name="connsiteX4" fmla="*/ 1684328 w 2684582"/>
              <a:gd name="connsiteY4" fmla="*/ 421903 h 1569685"/>
              <a:gd name="connsiteX5" fmla="*/ 1684328 w 2684582"/>
              <a:gd name="connsiteY5" fmla="*/ 421346 h 1569685"/>
              <a:gd name="connsiteX6" fmla="*/ 1687055 w 2684582"/>
              <a:gd name="connsiteY6" fmla="*/ 421346 h 1569685"/>
              <a:gd name="connsiteX7" fmla="*/ 2684582 w 2684582"/>
              <a:gd name="connsiteY7" fmla="*/ 421346 h 1569685"/>
              <a:gd name="connsiteX8" fmla="*/ 2684582 w 2684582"/>
              <a:gd name="connsiteY8" fmla="*/ 1569685 h 1569685"/>
              <a:gd name="connsiteX9" fmla="*/ 1684328 w 2684582"/>
              <a:gd name="connsiteY9" fmla="*/ 1569685 h 1569685"/>
              <a:gd name="connsiteX10" fmla="*/ 1684328 w 2684582"/>
              <a:gd name="connsiteY10" fmla="*/ 708300 h 1569685"/>
              <a:gd name="connsiteX11" fmla="*/ 1146727 w 2684582"/>
              <a:gd name="connsiteY11" fmla="*/ 591757 h 1569685"/>
              <a:gd name="connsiteX12" fmla="*/ 967853 w 2684582"/>
              <a:gd name="connsiteY12" fmla="*/ 355279 h 1569685"/>
              <a:gd name="connsiteX13" fmla="*/ 593931 w 2684582"/>
              <a:gd name="connsiteY13" fmla="*/ 355279 h 1569685"/>
              <a:gd name="connsiteX14" fmla="*/ 593931 w 2684582"/>
              <a:gd name="connsiteY14" fmla="*/ 1440550 h 1569685"/>
              <a:gd name="connsiteX15" fmla="*/ 381957 w 2684582"/>
              <a:gd name="connsiteY15" fmla="*/ 1440550 h 1569685"/>
              <a:gd name="connsiteX16" fmla="*/ 381957 w 2684582"/>
              <a:gd name="connsiteY16" fmla="*/ 355279 h 1569685"/>
              <a:gd name="connsiteX17" fmla="*/ 0 w 2684582"/>
              <a:gd name="connsiteY17" fmla="*/ 355279 h 15696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684582" h="1569685">
                <a:moveTo>
                  <a:pt x="0" y="0"/>
                </a:moveTo>
                <a:lnTo>
                  <a:pt x="1140032" y="0"/>
                </a:lnTo>
                <a:lnTo>
                  <a:pt x="1140032" y="326997"/>
                </a:lnTo>
                <a:lnTo>
                  <a:pt x="1300513" y="500317"/>
                </a:lnTo>
                <a:lnTo>
                  <a:pt x="1684328" y="421903"/>
                </a:lnTo>
                <a:lnTo>
                  <a:pt x="1684328" y="421346"/>
                </a:lnTo>
                <a:lnTo>
                  <a:pt x="1687055" y="421346"/>
                </a:lnTo>
                <a:lnTo>
                  <a:pt x="2684582" y="421346"/>
                </a:lnTo>
                <a:lnTo>
                  <a:pt x="2684582" y="1569685"/>
                </a:lnTo>
                <a:lnTo>
                  <a:pt x="1684328" y="1569685"/>
                </a:lnTo>
                <a:lnTo>
                  <a:pt x="1684328" y="708300"/>
                </a:lnTo>
                <a:lnTo>
                  <a:pt x="1146727" y="591757"/>
                </a:lnTo>
                <a:lnTo>
                  <a:pt x="967853" y="355279"/>
                </a:lnTo>
                <a:lnTo>
                  <a:pt x="593931" y="355279"/>
                </a:lnTo>
                <a:lnTo>
                  <a:pt x="593931" y="1440550"/>
                </a:lnTo>
                <a:lnTo>
                  <a:pt x="381957" y="1440550"/>
                </a:lnTo>
                <a:lnTo>
                  <a:pt x="381957" y="355279"/>
                </a:lnTo>
                <a:lnTo>
                  <a:pt x="0" y="35527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</a:schemeClr>
          </a:solidFill>
          <a:ln>
            <a:noFill/>
          </a:ln>
          <a:effectLst>
            <a:glow rad="139700">
              <a:srgbClr val="FFB7B7">
                <a:alpha val="40000"/>
              </a:srgb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DA3063C-F1F8-72B5-D141-4ADCCA03BAC0}"/>
              </a:ext>
            </a:extLst>
          </p:cNvPr>
          <p:cNvSpPr/>
          <p:nvPr/>
        </p:nvSpPr>
        <p:spPr>
          <a:xfrm>
            <a:off x="3038301" y="1897906"/>
            <a:ext cx="1140032" cy="1443810"/>
          </a:xfrm>
          <a:custGeom>
            <a:avLst/>
            <a:gdLst>
              <a:gd name="connsiteX0" fmla="*/ 0 w 1140032"/>
              <a:gd name="connsiteY0" fmla="*/ 0 h 1443810"/>
              <a:gd name="connsiteX1" fmla="*/ 1140032 w 1140032"/>
              <a:gd name="connsiteY1" fmla="*/ 0 h 1443810"/>
              <a:gd name="connsiteX2" fmla="*/ 1140032 w 1140032"/>
              <a:gd name="connsiteY2" fmla="*/ 355279 h 1443810"/>
              <a:gd name="connsiteX3" fmla="*/ 673331 w 1140032"/>
              <a:gd name="connsiteY3" fmla="*/ 355279 h 1443810"/>
              <a:gd name="connsiteX4" fmla="*/ 673331 w 1140032"/>
              <a:gd name="connsiteY4" fmla="*/ 1443810 h 1443810"/>
              <a:gd name="connsiteX5" fmla="*/ 386542 w 1140032"/>
              <a:gd name="connsiteY5" fmla="*/ 1443810 h 1443810"/>
              <a:gd name="connsiteX6" fmla="*/ 386542 w 1140032"/>
              <a:gd name="connsiteY6" fmla="*/ 355279 h 1443810"/>
              <a:gd name="connsiteX7" fmla="*/ 0 w 1140032"/>
              <a:gd name="connsiteY7" fmla="*/ 355279 h 1443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40032" h="1443810">
                <a:moveTo>
                  <a:pt x="0" y="0"/>
                </a:moveTo>
                <a:lnTo>
                  <a:pt x="1140032" y="0"/>
                </a:lnTo>
                <a:lnTo>
                  <a:pt x="1140032" y="355279"/>
                </a:lnTo>
                <a:lnTo>
                  <a:pt x="673331" y="355279"/>
                </a:lnTo>
                <a:lnTo>
                  <a:pt x="673331" y="1443810"/>
                </a:lnTo>
                <a:lnTo>
                  <a:pt x="386542" y="1443810"/>
                </a:lnTo>
                <a:lnTo>
                  <a:pt x="386542" y="355279"/>
                </a:lnTo>
                <a:lnTo>
                  <a:pt x="0" y="355279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glow rad="139700">
              <a:schemeClr val="accent4">
                <a:lumMod val="60000"/>
                <a:lumOff val="40000"/>
                <a:alpha val="40000"/>
              </a:schemeClr>
            </a:glow>
          </a:effectLst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3FA50C-7A73-8FE5-61AE-54ABC4C76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3887" y="379858"/>
            <a:ext cx="5494712" cy="890108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/>
              <a:t>Inductive Construction over vector fields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F39096-750B-BFAF-9F20-81E67477D0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2650" y="2209315"/>
            <a:ext cx="6673057" cy="132657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92D7876-6585-95A6-8B1E-C48D6A33193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4171" y="924086"/>
            <a:ext cx="5973927" cy="6822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5A14849-5982-D940-F77C-82A6F9FCC125}"/>
              </a:ext>
            </a:extLst>
          </p:cNvPr>
          <p:cNvSpPr txBox="1"/>
          <p:nvPr/>
        </p:nvSpPr>
        <p:spPr>
          <a:xfrm>
            <a:off x="471808" y="669881"/>
            <a:ext cx="3581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Parallel composition</a:t>
            </a:r>
            <a:r>
              <a:rPr lang="en-US" dirty="0"/>
              <a:t>:  add fields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E2FA9D4-FA03-8C4C-16E3-CB596453B36E}"/>
              </a:ext>
            </a:extLst>
          </p:cNvPr>
          <p:cNvSpPr txBox="1"/>
          <p:nvPr/>
        </p:nvSpPr>
        <p:spPr>
          <a:xfrm>
            <a:off x="471808" y="1872979"/>
            <a:ext cx="6097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Sequential composition</a:t>
            </a:r>
            <a:r>
              <a:rPr lang="en-US" dirty="0"/>
              <a:t>: “twice as fast for half as long”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020035B-B4AC-CB5C-970C-391272C77923}"/>
              </a:ext>
            </a:extLst>
          </p:cNvPr>
          <p:cNvGrpSpPr/>
          <p:nvPr/>
        </p:nvGrpSpPr>
        <p:grpSpPr>
          <a:xfrm>
            <a:off x="7445707" y="3252118"/>
            <a:ext cx="4341062" cy="2949056"/>
            <a:chOff x="486268" y="1074659"/>
            <a:chExt cx="5871411" cy="4554683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073F819D-929F-013C-1665-357244553D25}"/>
                </a:ext>
              </a:extLst>
            </p:cNvPr>
            <p:cNvSpPr/>
            <p:nvPr/>
          </p:nvSpPr>
          <p:spPr>
            <a:xfrm>
              <a:off x="1234442" y="2282609"/>
              <a:ext cx="4368338" cy="2204186"/>
            </a:xfrm>
            <a:custGeom>
              <a:avLst/>
              <a:gdLst>
                <a:gd name="connsiteX0" fmla="*/ 0 w 2926080"/>
                <a:gd name="connsiteY0" fmla="*/ 9626 h 2204186"/>
                <a:gd name="connsiteX1" fmla="*/ 1453414 w 2926080"/>
                <a:gd name="connsiteY1" fmla="*/ 0 h 2204186"/>
                <a:gd name="connsiteX2" fmla="*/ 2926080 w 2926080"/>
                <a:gd name="connsiteY2" fmla="*/ 2194560 h 2204186"/>
                <a:gd name="connsiteX3" fmla="*/ 1472665 w 2926080"/>
                <a:gd name="connsiteY3" fmla="*/ 2204186 h 2204186"/>
                <a:gd name="connsiteX4" fmla="*/ 0 w 2926080"/>
                <a:gd name="connsiteY4" fmla="*/ 9626 h 220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0" h="2204186">
                  <a:moveTo>
                    <a:pt x="0" y="9626"/>
                  </a:moveTo>
                  <a:lnTo>
                    <a:pt x="1453414" y="0"/>
                  </a:lnTo>
                  <a:lnTo>
                    <a:pt x="2926080" y="2194560"/>
                  </a:lnTo>
                  <a:lnTo>
                    <a:pt x="1472665" y="2204186"/>
                  </a:lnTo>
                  <a:lnTo>
                    <a:pt x="0" y="962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7962D-9DD2-7785-5634-4F53AB9C0855}"/>
                    </a:ext>
                  </a:extLst>
                </p:cNvPr>
                <p:cNvSpPr/>
                <p:nvPr/>
              </p:nvSpPr>
              <p:spPr>
                <a:xfrm>
                  <a:off x="1959847" y="1832246"/>
                  <a:ext cx="1463678" cy="46961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217962D-9DD2-7785-5634-4F53AB9C08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9847" y="1832246"/>
                  <a:ext cx="1463678" cy="469613"/>
                </a:xfrm>
                <a:prstGeom prst="rect">
                  <a:avLst/>
                </a:prstGeom>
                <a:blipFill>
                  <a:blip r:embed="rId4"/>
                  <a:stretch>
                    <a:fillRect b="-18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5455749-580D-8D68-09BC-459DB0F7D018}"/>
                    </a:ext>
                  </a:extLst>
                </p:cNvPr>
                <p:cNvSpPr/>
                <p:nvPr/>
              </p:nvSpPr>
              <p:spPr>
                <a:xfrm>
                  <a:off x="487856" y="1827104"/>
                  <a:ext cx="1470439" cy="469613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F5455749-580D-8D68-09BC-459DB0F7D0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856" y="1827104"/>
                  <a:ext cx="1470439" cy="469613"/>
                </a:xfrm>
                <a:prstGeom prst="rect">
                  <a:avLst/>
                </a:prstGeom>
                <a:blipFill>
                  <a:blip r:embed="rId5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148D16C-CC81-E4FE-CACE-B13FC36923AE}"/>
                    </a:ext>
                  </a:extLst>
                </p:cNvPr>
                <p:cNvSpPr/>
                <p:nvPr/>
              </p:nvSpPr>
              <p:spPr>
                <a:xfrm>
                  <a:off x="3420126" y="1827103"/>
                  <a:ext cx="2934154" cy="469613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0148D16C-CC81-E4FE-CACE-B13FC36923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126" y="1827103"/>
                  <a:ext cx="2934154" cy="469613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AB774-9A01-1F01-49C0-99CD339A583D}"/>
                    </a:ext>
                  </a:extLst>
                </p:cNvPr>
                <p:cNvSpPr/>
                <p:nvPr/>
              </p:nvSpPr>
              <p:spPr>
                <a:xfrm>
                  <a:off x="3420126" y="4472445"/>
                  <a:ext cx="1463678" cy="469613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B2AAB774-9A01-1F01-49C0-99CD339A58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0126" y="4472445"/>
                  <a:ext cx="1463678" cy="469613"/>
                </a:xfrm>
                <a:prstGeom prst="rect">
                  <a:avLst/>
                </a:prstGeom>
                <a:blipFill>
                  <a:blip r:embed="rId7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0089892-F638-0ABC-04B9-5507FD970D71}"/>
                    </a:ext>
                  </a:extLst>
                </p:cNvPr>
                <p:cNvSpPr/>
                <p:nvPr/>
              </p:nvSpPr>
              <p:spPr>
                <a:xfrm>
                  <a:off x="496169" y="4472447"/>
                  <a:ext cx="2927356" cy="469613"/>
                </a:xfrm>
                <a:prstGeom prst="rect">
                  <a:avLst/>
                </a:prstGeom>
                <a:solidFill>
                  <a:srgbClr val="0000CC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70089892-F638-0ABC-04B9-5507FD970D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169" y="4472447"/>
                  <a:ext cx="2927356" cy="469613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C3EE984-D36E-A000-EF26-E6FDC3BDEDE7}"/>
                    </a:ext>
                  </a:extLst>
                </p:cNvPr>
                <p:cNvSpPr/>
                <p:nvPr/>
              </p:nvSpPr>
              <p:spPr>
                <a:xfrm>
                  <a:off x="4887202" y="4472446"/>
                  <a:ext cx="1467077" cy="469613"/>
                </a:xfrm>
                <a:prstGeom prst="rect">
                  <a:avLst/>
                </a:prstGeom>
                <a:solidFill>
                  <a:schemeClr val="accent3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>
                                    <a:lumMod val="95000"/>
                                    <a:lumOff val="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C3EE984-D36E-A000-EF26-E6FDC3BDED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7202" y="4472446"/>
                  <a:ext cx="1467077" cy="469613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DD97BC2-5680-1A3F-4C0E-04B9BD436CD7}"/>
                    </a:ext>
                  </a:extLst>
                </p:cNvPr>
                <p:cNvSpPr txBox="1"/>
                <p:nvPr/>
              </p:nvSpPr>
              <p:spPr>
                <a:xfrm>
                  <a:off x="578859" y="1074659"/>
                  <a:ext cx="4785793" cy="74886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0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chemeClr val="bg1">
                          <a:lumMod val="65000"/>
                        </a:schemeClr>
                      </a:solidFill>
                    </a:rPr>
                    <a:t>  </a:t>
                  </a:r>
                  <a:endParaRPr lang="en-US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DD97BC2-5680-1A3F-4C0E-04B9BD436C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859" y="1074659"/>
                  <a:ext cx="4785793" cy="748862"/>
                </a:xfrm>
                <a:prstGeom prst="rect">
                  <a:avLst/>
                </a:prstGeom>
                <a:blipFill>
                  <a:blip r:embed="rId10"/>
                  <a:stretch>
                    <a:fillRect t="-10000" b="-2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6510CC-F498-8520-C727-75A72BB700CF}"/>
                    </a:ext>
                  </a:extLst>
                </p:cNvPr>
                <p:cNvSpPr txBox="1"/>
                <p:nvPr/>
              </p:nvSpPr>
              <p:spPr>
                <a:xfrm>
                  <a:off x="963057" y="4880479"/>
                  <a:ext cx="5022011" cy="7488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2400" b="0" dirty="0"/>
                    <a:t>       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;(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8FAADC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>
                                  <a:lumMod val="6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6510CC-F498-8520-C727-75A72BB70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057" y="4880479"/>
                  <a:ext cx="5022011" cy="748863"/>
                </a:xfrm>
                <a:prstGeom prst="rect">
                  <a:avLst/>
                </a:prstGeom>
                <a:blipFill>
                  <a:blip r:embed="rId11"/>
                  <a:stretch>
                    <a:fillRect b="-126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B9DAC66-CAB7-FCB0-958B-8C789AFFA37E}"/>
                </a:ext>
              </a:extLst>
            </p:cNvPr>
            <p:cNvSpPr/>
            <p:nvPr/>
          </p:nvSpPr>
          <p:spPr>
            <a:xfrm>
              <a:off x="486268" y="2282609"/>
              <a:ext cx="2935706" cy="2213811"/>
            </a:xfrm>
            <a:custGeom>
              <a:avLst/>
              <a:gdLst>
                <a:gd name="connsiteX0" fmla="*/ 0 w 2935706"/>
                <a:gd name="connsiteY0" fmla="*/ 0 h 2213811"/>
                <a:gd name="connsiteX1" fmla="*/ 19251 w 2935706"/>
                <a:gd name="connsiteY1" fmla="*/ 2213811 h 2213811"/>
                <a:gd name="connsiteX2" fmla="*/ 2935706 w 2935706"/>
                <a:gd name="connsiteY2" fmla="*/ 2204186 h 2213811"/>
                <a:gd name="connsiteX3" fmla="*/ 1472666 w 2935706"/>
                <a:gd name="connsiteY3" fmla="*/ 9626 h 2213811"/>
                <a:gd name="connsiteX4" fmla="*/ 0 w 2935706"/>
                <a:gd name="connsiteY4" fmla="*/ 0 h 2213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35706" h="2213811">
                  <a:moveTo>
                    <a:pt x="0" y="0"/>
                  </a:moveTo>
                  <a:lnTo>
                    <a:pt x="19251" y="2213811"/>
                  </a:lnTo>
                  <a:lnTo>
                    <a:pt x="2935706" y="2204186"/>
                  </a:lnTo>
                  <a:lnTo>
                    <a:pt x="1472666" y="96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9C02333-CF6C-809B-A389-240644A60979}"/>
                </a:ext>
              </a:extLst>
            </p:cNvPr>
            <p:cNvSpPr/>
            <p:nvPr/>
          </p:nvSpPr>
          <p:spPr>
            <a:xfrm>
              <a:off x="3416728" y="2282609"/>
              <a:ext cx="2940951" cy="2204186"/>
            </a:xfrm>
            <a:custGeom>
              <a:avLst/>
              <a:gdLst>
                <a:gd name="connsiteX0" fmla="*/ 0 w 2926080"/>
                <a:gd name="connsiteY0" fmla="*/ 0 h 2204186"/>
                <a:gd name="connsiteX1" fmla="*/ 2926080 w 2926080"/>
                <a:gd name="connsiteY1" fmla="*/ 0 h 2204186"/>
                <a:gd name="connsiteX2" fmla="*/ 2916455 w 2926080"/>
                <a:gd name="connsiteY2" fmla="*/ 2204186 h 2204186"/>
                <a:gd name="connsiteX3" fmla="*/ 1463040 w 2926080"/>
                <a:gd name="connsiteY3" fmla="*/ 2204186 h 2204186"/>
                <a:gd name="connsiteX4" fmla="*/ 0 w 2926080"/>
                <a:gd name="connsiteY4" fmla="*/ 0 h 2204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26080" h="2204186">
                  <a:moveTo>
                    <a:pt x="0" y="0"/>
                  </a:moveTo>
                  <a:lnTo>
                    <a:pt x="2926080" y="0"/>
                  </a:lnTo>
                  <a:cubicBezTo>
                    <a:pt x="2922872" y="734729"/>
                    <a:pt x="2919663" y="1469457"/>
                    <a:pt x="2916455" y="2204186"/>
                  </a:cubicBezTo>
                  <a:lnTo>
                    <a:pt x="1463040" y="22041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BA1C7621-61E1-76A1-8415-06709B261788}"/>
              </a:ext>
            </a:extLst>
          </p:cNvPr>
          <p:cNvSpPr txBox="1"/>
          <p:nvPr/>
        </p:nvSpPr>
        <p:spPr>
          <a:xfrm>
            <a:off x="2125590" y="3987982"/>
            <a:ext cx="452315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dirty="0"/>
              <a:t>not associative, but resulting paths are equivalent up to reparameterization</a:t>
            </a:r>
            <a:br>
              <a:rPr lang="en-US" sz="2400" dirty="0"/>
            </a:br>
            <a:r>
              <a:rPr lang="en-US" dirty="0"/>
              <a:t>(and have identical endpoints):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880654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p14:dur="300"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1" grpId="1" animBg="1"/>
      <p:bldP spid="34" grpId="0" animBg="1"/>
      <p:bldP spid="34" grpId="1" animBg="1"/>
      <p:bldP spid="3" grpId="0"/>
      <p:bldP spid="4" grpId="0"/>
      <p:bldP spid="2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C22DA75-45BC-EA34-6828-8A9FAA97D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485505"/>
            <a:ext cx="10515600" cy="2076970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Case Study</a:t>
            </a:r>
            <a:r>
              <a:rPr lang="en-US" dirty="0">
                <a:solidFill>
                  <a:schemeClr val="bg1"/>
                </a:solidFill>
              </a:rPr>
              <a:t>: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The Probabilistic Setting</a:t>
            </a:r>
          </a:p>
        </p:txBody>
      </p:sp>
    </p:spTree>
    <p:extLst>
      <p:ext uri="{BB962C8B-B14F-4D97-AF65-F5344CB8AC3E}">
        <p14:creationId xmlns:p14="http://schemas.microsoft.com/office/powerpoint/2010/main" val="397502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1DB5-8F62-AC83-747C-2BC8984E4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8377" y="288671"/>
            <a:ext cx="10515600" cy="1325563"/>
          </a:xfrm>
        </p:spPr>
        <p:txBody>
          <a:bodyPr/>
          <a:lstStyle/>
          <a:p>
            <a:r>
              <a:rPr lang="en-US" b="1" dirty="0"/>
              <a:t>The standard model of</a:t>
            </a:r>
            <a:br>
              <a:rPr lang="en-US" b="1" dirty="0"/>
            </a:br>
            <a:r>
              <a:rPr lang="en-US" b="1" dirty="0"/>
              <a:t>	concurrency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EF4C8-6541-778E-5F16-CD2849F66F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09800"/>
                <a:ext cx="5600700" cy="36830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Point: Go Fast</a:t>
                </a:r>
              </a:p>
              <a:p>
                <a:r>
                  <a:rPr lang="en-US" dirty="0"/>
                  <a:t>Secondary benefit: abstraction for parallel composition</a:t>
                </a:r>
              </a:p>
              <a:p>
                <a:pPr lvl="1"/>
                <a:r>
                  <a:rPr lang="en-US" dirty="0"/>
                  <a:t>intuitive only when instructions are independent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What does concurrency mean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not independent?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9EF4C8-6541-778E-5F16-CD2849F66F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09800"/>
                <a:ext cx="5600700" cy="3683000"/>
              </a:xfrm>
              <a:blipFill>
                <a:blip r:embed="rId2"/>
                <a:stretch>
                  <a:fillRect l="-1961" t="-2980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980CE1-D1E1-B555-75D5-0F75FFAEEAC9}"/>
                  </a:ext>
                </a:extLst>
              </p:cNvPr>
              <p:cNvSpPr/>
              <p:nvPr/>
            </p:nvSpPr>
            <p:spPr>
              <a:xfrm>
                <a:off x="6984997" y="2999566"/>
                <a:ext cx="587604" cy="14684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F9980CE1-D1E1-B555-75D5-0F75FFAEEA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97" y="2999566"/>
                <a:ext cx="587604" cy="14684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BA2D18-25A7-69DC-E3B9-E7CE7C922C80}"/>
                  </a:ext>
                </a:extLst>
              </p:cNvPr>
              <p:cNvSpPr/>
              <p:nvPr/>
            </p:nvSpPr>
            <p:spPr>
              <a:xfrm>
                <a:off x="6984997" y="1531105"/>
                <a:ext cx="587604" cy="1468461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BA2D18-25A7-69DC-E3B9-E7CE7C922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4997" y="1531105"/>
                <a:ext cx="587604" cy="146846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02DE15-8FA7-1418-87E1-9B63081BF849}"/>
                  </a:ext>
                </a:extLst>
              </p:cNvPr>
              <p:cNvSpPr/>
              <p:nvPr/>
            </p:nvSpPr>
            <p:spPr>
              <a:xfrm>
                <a:off x="8013687" y="1531105"/>
                <a:ext cx="587604" cy="14684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802DE15-8FA7-1418-87E1-9B63081BF8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687" y="1531105"/>
                <a:ext cx="587604" cy="14684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6AE0E2-9B58-930C-ABEA-BEEFA9EC6635}"/>
                  </a:ext>
                </a:extLst>
              </p:cNvPr>
              <p:cNvSpPr/>
              <p:nvPr/>
            </p:nvSpPr>
            <p:spPr>
              <a:xfrm>
                <a:off x="8013687" y="2977294"/>
                <a:ext cx="587604" cy="1468461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B6AE0E2-9B58-930C-ABEA-BEEFA9EC66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3687" y="2977294"/>
                <a:ext cx="587604" cy="146846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23E15B3-DD31-7226-E76A-842D72E9DA63}"/>
              </a:ext>
            </a:extLst>
          </p:cNvPr>
          <p:cNvSpPr txBox="1"/>
          <p:nvPr/>
        </p:nvSpPr>
        <p:spPr>
          <a:xfrm>
            <a:off x="7613181" y="2814900"/>
            <a:ext cx="37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DB4912B-D79F-4B09-1EB7-339E59138413}"/>
                  </a:ext>
                </a:extLst>
              </p:cNvPr>
              <p:cNvSpPr/>
              <p:nvPr/>
            </p:nvSpPr>
            <p:spPr>
              <a:xfrm>
                <a:off x="9398089" y="1558772"/>
                <a:ext cx="412155" cy="146846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DB4912B-D79F-4B09-1EB7-339E591384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089" y="1558772"/>
                <a:ext cx="412155" cy="1468461"/>
              </a:xfrm>
              <a:prstGeom prst="rect">
                <a:avLst/>
              </a:prstGeom>
              <a:blipFill>
                <a:blip r:embed="rId7"/>
                <a:stretch>
                  <a:fillRect l="-89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674529-B171-56CC-4F41-63CC9E5E1896}"/>
                  </a:ext>
                </a:extLst>
              </p:cNvPr>
              <p:cNvSpPr/>
              <p:nvPr/>
            </p:nvSpPr>
            <p:spPr>
              <a:xfrm>
                <a:off x="9810244" y="1558772"/>
                <a:ext cx="412155" cy="1468461"/>
              </a:xfrm>
              <a:prstGeom prst="rect">
                <a:avLst/>
              </a:prstGeom>
              <a:solidFill>
                <a:srgbClr val="0000C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F674529-B171-56CC-4F41-63CC9E5E18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0244" y="1558772"/>
                <a:ext cx="412155" cy="1468461"/>
              </a:xfrm>
              <a:prstGeom prst="rect">
                <a:avLst/>
              </a:prstGeom>
              <a:blipFill>
                <a:blip r:embed="rId8"/>
                <a:stretch>
                  <a:fillRect l="-735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1994176-1125-7351-E46F-F3EB4356427E}"/>
              </a:ext>
            </a:extLst>
          </p:cNvPr>
          <p:cNvCxnSpPr>
            <a:cxnSpLocks/>
          </p:cNvCxnSpPr>
          <p:nvPr/>
        </p:nvCxnSpPr>
        <p:spPr>
          <a:xfrm>
            <a:off x="11598442" y="1224382"/>
            <a:ext cx="0" cy="4974287"/>
          </a:xfrm>
          <a:prstGeom prst="straightConnector1">
            <a:avLst/>
          </a:prstGeom>
          <a:ln w="571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BDAC2DA-CB86-3C57-5F5A-EECC03DA20DD}"/>
              </a:ext>
            </a:extLst>
          </p:cNvPr>
          <p:cNvSpPr txBox="1"/>
          <p:nvPr/>
        </p:nvSpPr>
        <p:spPr>
          <a:xfrm rot="16200000">
            <a:off x="11433009" y="4991728"/>
            <a:ext cx="820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0D6C9-FDC1-D019-2A37-A758E6588C3E}"/>
                  </a:ext>
                </a:extLst>
              </p:cNvPr>
              <p:cNvSpPr txBox="1"/>
              <p:nvPr/>
            </p:nvSpPr>
            <p:spPr>
              <a:xfrm>
                <a:off x="6833037" y="1055896"/>
                <a:ext cx="868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50D6C9-FDC1-D019-2A37-A758E6588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3037" y="1055896"/>
                <a:ext cx="868680" cy="369332"/>
              </a:xfrm>
              <a:prstGeom prst="rect">
                <a:avLst/>
              </a:prstGeom>
              <a:blipFill>
                <a:blip r:embed="rId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E7FDAF-84F2-BEAB-641E-5AE814F68C28}"/>
                  </a:ext>
                </a:extLst>
              </p:cNvPr>
              <p:cNvSpPr txBox="1"/>
              <p:nvPr/>
            </p:nvSpPr>
            <p:spPr>
              <a:xfrm>
                <a:off x="7873149" y="1039716"/>
                <a:ext cx="8686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5E7FDAF-84F2-BEAB-641E-5AE814F68C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3149" y="1039716"/>
                <a:ext cx="868680" cy="369332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011497-ADD8-BDEF-9F10-F6C55390B29F}"/>
                  </a:ext>
                </a:extLst>
              </p:cNvPr>
              <p:cNvSpPr txBox="1"/>
              <p:nvPr/>
            </p:nvSpPr>
            <p:spPr>
              <a:xfrm>
                <a:off x="9604166" y="928977"/>
                <a:ext cx="112086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011497-ADD8-BDEF-9F10-F6C55390B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166" y="928977"/>
                <a:ext cx="1120869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32A7E7F0-C81C-9F4D-ABD7-7D3FA87A14E1}"/>
              </a:ext>
            </a:extLst>
          </p:cNvPr>
          <p:cNvGrpSpPr/>
          <p:nvPr/>
        </p:nvGrpSpPr>
        <p:grpSpPr>
          <a:xfrm>
            <a:off x="10494115" y="1539015"/>
            <a:ext cx="420456" cy="2906740"/>
            <a:chOff x="10025235" y="3815572"/>
            <a:chExt cx="420456" cy="242509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DD791FB-4D73-1B06-5EF3-BE6E8C295F79}"/>
                </a:ext>
              </a:extLst>
            </p:cNvPr>
            <p:cNvSpPr/>
            <p:nvPr/>
          </p:nvSpPr>
          <p:spPr>
            <a:xfrm>
              <a:off x="10033534" y="5986109"/>
              <a:ext cx="412155" cy="254561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444B0DB-57ED-B599-AAEB-E4D42967C327}"/>
                </a:ext>
              </a:extLst>
            </p:cNvPr>
            <p:cNvSpPr/>
            <p:nvPr/>
          </p:nvSpPr>
          <p:spPr>
            <a:xfrm>
              <a:off x="10033536" y="5553255"/>
              <a:ext cx="412155" cy="265029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F624ECC-4FE7-A626-853A-CFA0C6327141}"/>
                </a:ext>
              </a:extLst>
            </p:cNvPr>
            <p:cNvSpPr/>
            <p:nvPr/>
          </p:nvSpPr>
          <p:spPr>
            <a:xfrm>
              <a:off x="10027185" y="5304434"/>
              <a:ext cx="412155" cy="2545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64CB31D-CB87-8C4B-A37F-A4B3385D82BF}"/>
                </a:ext>
              </a:extLst>
            </p:cNvPr>
            <p:cNvSpPr/>
            <p:nvPr/>
          </p:nvSpPr>
          <p:spPr>
            <a:xfrm>
              <a:off x="10027185" y="5052743"/>
              <a:ext cx="412155" cy="2545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0B4333D-36BD-7967-FAE7-C855A73DED1E}"/>
                </a:ext>
              </a:extLst>
            </p:cNvPr>
            <p:cNvSpPr/>
            <p:nvPr/>
          </p:nvSpPr>
          <p:spPr>
            <a:xfrm>
              <a:off x="10027185" y="4758311"/>
              <a:ext cx="412155" cy="7028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E9614F3-855E-D9D6-472F-183591EF0325}"/>
                </a:ext>
              </a:extLst>
            </p:cNvPr>
            <p:cNvSpPr/>
            <p:nvPr/>
          </p:nvSpPr>
          <p:spPr>
            <a:xfrm>
              <a:off x="10026605" y="4638579"/>
              <a:ext cx="412155" cy="71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1150C02-FFAB-92B2-C4D9-D04CFE6816B9}"/>
                </a:ext>
              </a:extLst>
            </p:cNvPr>
            <p:cNvSpPr/>
            <p:nvPr/>
          </p:nvSpPr>
          <p:spPr>
            <a:xfrm>
              <a:off x="10025525" y="4039719"/>
              <a:ext cx="412155" cy="254561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1F0C572-06E5-E659-4C47-013599801951}"/>
                </a:ext>
              </a:extLst>
            </p:cNvPr>
            <p:cNvSpPr/>
            <p:nvPr/>
          </p:nvSpPr>
          <p:spPr>
            <a:xfrm>
              <a:off x="10025235" y="4282375"/>
              <a:ext cx="412155" cy="314144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0B0F6E79-7500-F776-9D81-6D646F72B988}"/>
                </a:ext>
              </a:extLst>
            </p:cNvPr>
            <p:cNvSpPr/>
            <p:nvPr/>
          </p:nvSpPr>
          <p:spPr>
            <a:xfrm>
              <a:off x="10028335" y="4812878"/>
              <a:ext cx="412155" cy="254561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B4773B7-B080-CC2B-7E28-7AD79E7DCBB2}"/>
                </a:ext>
              </a:extLst>
            </p:cNvPr>
            <p:cNvSpPr/>
            <p:nvPr/>
          </p:nvSpPr>
          <p:spPr>
            <a:xfrm>
              <a:off x="10026895" y="4708864"/>
              <a:ext cx="412155" cy="49447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B09A67E-D5DD-EA9D-05DE-BF0377302820}"/>
                </a:ext>
              </a:extLst>
            </p:cNvPr>
            <p:cNvSpPr/>
            <p:nvPr/>
          </p:nvSpPr>
          <p:spPr>
            <a:xfrm>
              <a:off x="10032954" y="3815572"/>
              <a:ext cx="412155" cy="254561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85DA187-81DB-0560-8410-B59AB27BA5E1}"/>
                </a:ext>
              </a:extLst>
            </p:cNvPr>
            <p:cNvSpPr/>
            <p:nvPr/>
          </p:nvSpPr>
          <p:spPr>
            <a:xfrm>
              <a:off x="10026315" y="4599293"/>
              <a:ext cx="412155" cy="51008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D31A3A7-1DB4-4892-AEDE-31E98C69CD18}"/>
                </a:ext>
              </a:extLst>
            </p:cNvPr>
            <p:cNvSpPr/>
            <p:nvPr/>
          </p:nvSpPr>
          <p:spPr>
            <a:xfrm>
              <a:off x="10032954" y="5811344"/>
              <a:ext cx="412155" cy="234800"/>
            </a:xfrm>
            <a:prstGeom prst="rect">
              <a:avLst/>
            </a:prstGeom>
            <a:solidFill>
              <a:srgbClr val="0000C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07CB8382-D87F-9628-09BA-228648B518E1}"/>
              </a:ext>
            </a:extLst>
          </p:cNvPr>
          <p:cNvSpPr/>
          <p:nvPr/>
        </p:nvSpPr>
        <p:spPr>
          <a:xfrm>
            <a:off x="9317381" y="1377955"/>
            <a:ext cx="1650911" cy="5803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214E4A-B39F-E0C2-DCE8-35EB176B37BF}"/>
              </a:ext>
            </a:extLst>
          </p:cNvPr>
          <p:cNvSpPr/>
          <p:nvPr/>
        </p:nvSpPr>
        <p:spPr>
          <a:xfrm flipH="1">
            <a:off x="9314106" y="1283251"/>
            <a:ext cx="45719" cy="2117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DA7597E-C7E3-637A-0CC5-1C15E5240F38}"/>
              </a:ext>
            </a:extLst>
          </p:cNvPr>
          <p:cNvSpPr/>
          <p:nvPr/>
        </p:nvSpPr>
        <p:spPr>
          <a:xfrm flipH="1">
            <a:off x="10962005" y="1301109"/>
            <a:ext cx="45719" cy="21172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2CE97C9-3948-92E8-BE03-449C91520E5A}"/>
              </a:ext>
            </a:extLst>
          </p:cNvPr>
          <p:cNvSpPr/>
          <p:nvPr/>
        </p:nvSpPr>
        <p:spPr>
          <a:xfrm>
            <a:off x="10016321" y="4704626"/>
            <a:ext cx="11079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96261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/>
      <p:bldP spid="9" grpId="0" animBg="1"/>
      <p:bldP spid="10" grpId="0" animBg="1"/>
      <p:bldP spid="16" grpId="0"/>
      <p:bldP spid="17" grpId="0"/>
      <p:bldP spid="18" grpId="0"/>
      <p:bldP spid="38" grpId="0" animBg="1"/>
      <p:bldP spid="40" grpId="0" animBg="1"/>
      <p:bldP spid="41" grpId="0" animBg="1"/>
      <p:bldP spid="4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Hexagon 13">
            <a:extLst>
              <a:ext uri="{FF2B5EF4-FFF2-40B4-BE49-F238E27FC236}">
                <a16:creationId xmlns:a16="http://schemas.microsoft.com/office/drawing/2014/main" id="{1FE7F4C2-8528-02BC-C89A-4A4850AB4C78}"/>
              </a:ext>
            </a:extLst>
          </p:cNvPr>
          <p:cNvSpPr/>
          <p:nvPr/>
        </p:nvSpPr>
        <p:spPr>
          <a:xfrm>
            <a:off x="1495582" y="5198918"/>
            <a:ext cx="756075" cy="707886"/>
          </a:xfrm>
          <a:prstGeom prst="hexagon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30D38DF-7717-8824-E4CE-06ABAE39E60C}"/>
              </a:ext>
            </a:extLst>
          </p:cNvPr>
          <p:cNvSpPr txBox="1"/>
          <p:nvPr/>
        </p:nvSpPr>
        <p:spPr>
          <a:xfrm>
            <a:off x="951838" y="2116519"/>
            <a:ext cx="4748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Primitive Commands: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E1C986-7C34-10E0-35E2-5081651871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448" y="181408"/>
            <a:ext cx="10515600" cy="1325563"/>
          </a:xfrm>
        </p:spPr>
        <p:txBody>
          <a:bodyPr/>
          <a:lstStyle/>
          <a:p>
            <a:r>
              <a:rPr lang="en-US" dirty="0"/>
              <a:t>Case Study: Probabilistic Setting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1967A-BA00-BDB4-2085-FB9FE0B95ACA}"/>
                  </a:ext>
                </a:extLst>
              </p:cNvPr>
              <p:cNvSpPr txBox="1"/>
              <p:nvPr/>
            </p:nvSpPr>
            <p:spPr>
              <a:xfrm>
                <a:off x="1636883" y="5225430"/>
                <a:ext cx="6094428" cy="63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≔</m:t>
                    </m:r>
                  </m:oMath>
                </a14:m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Joint distributions over        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D01967A-BA00-BDB4-2085-FB9FE0B95A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6883" y="5225430"/>
                <a:ext cx="6094428" cy="634213"/>
              </a:xfrm>
              <a:prstGeom prst="rect">
                <a:avLst/>
              </a:prstGeom>
              <a:blipFill>
                <a:blip r:embed="rId2"/>
                <a:stretch>
                  <a:fillRect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520C6AD5-AD23-95CC-AD78-197AB6365F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62428" y="5365694"/>
            <a:ext cx="446715" cy="4637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72D36E1F-8FAD-B71E-C533-6E66503D5427}"/>
              </a:ext>
            </a:extLst>
          </p:cNvPr>
          <p:cNvGrpSpPr/>
          <p:nvPr/>
        </p:nvGrpSpPr>
        <p:grpSpPr>
          <a:xfrm>
            <a:off x="3545193" y="1177360"/>
            <a:ext cx="3655306" cy="487562"/>
            <a:chOff x="2715898" y="1454043"/>
            <a:chExt cx="3655306" cy="48756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F792AA62-FD09-D1E9-B8D5-A134C464B7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281182" y="1477872"/>
              <a:ext cx="446715" cy="463733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1A9E1BA-E42E-5BBE-A611-53B19E489115}"/>
                </a:ext>
              </a:extLst>
            </p:cNvPr>
            <p:cNvSpPr txBox="1"/>
            <p:nvPr/>
          </p:nvSpPr>
          <p:spPr>
            <a:xfrm>
              <a:off x="2715898" y="1454043"/>
              <a:ext cx="3655306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dirty="0"/>
                <a:t>Let           be a set of </a:t>
              </a:r>
              <a:r>
                <a:rPr lang="en-US" sz="2400" dirty="0"/>
                <a:t>variables.</a:t>
              </a:r>
              <a:endParaRPr lang="en-US" sz="2000" dirty="0"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70FD6AA7-712B-C24B-97AE-59F40364211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4415" y="3504634"/>
            <a:ext cx="1288147" cy="46373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271D3CF-54ED-7BD1-7093-3F6184FFD9A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26965" y="3509604"/>
            <a:ext cx="446715" cy="463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2EABE8-BB43-2677-5AFD-48278DE28F8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68728" y="2866233"/>
            <a:ext cx="2978803" cy="463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FBE066-9A95-1EEB-D19D-9BF056FD97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97901" y="2791814"/>
            <a:ext cx="2978803" cy="543848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70BBC671-0708-7417-0AFF-B00BB69F2994}"/>
              </a:ext>
            </a:extLst>
          </p:cNvPr>
          <p:cNvSpPr txBox="1"/>
          <p:nvPr/>
        </p:nvSpPr>
        <p:spPr>
          <a:xfrm>
            <a:off x="3067727" y="3541415"/>
            <a:ext cx="128814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where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0A15C7-4AA3-9BDF-6AC5-756C504C9E65}"/>
                  </a:ext>
                </a:extLst>
              </p:cNvPr>
              <p:cNvSpPr txBox="1"/>
              <p:nvPr/>
            </p:nvSpPr>
            <p:spPr>
              <a:xfrm>
                <a:off x="2815917" y="3783078"/>
                <a:ext cx="5828425" cy="5734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 dirty="0"/>
                  <a:t>and 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000" dirty="0"/>
                  <a:t>  is a conditional probability on Y given X 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C0A15C7-4AA3-9BDF-6AC5-756C504C9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5917" y="3783078"/>
                <a:ext cx="5828425" cy="573427"/>
              </a:xfrm>
              <a:prstGeom prst="rect">
                <a:avLst/>
              </a:prstGeom>
              <a:blipFill>
                <a:blip r:embed="rId7"/>
                <a:stretch>
                  <a:fillRect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69812247-97AD-0BCB-553A-8B344B5B2892}"/>
              </a:ext>
            </a:extLst>
          </p:cNvPr>
          <p:cNvSpPr txBox="1"/>
          <p:nvPr/>
        </p:nvSpPr>
        <p:spPr>
          <a:xfrm>
            <a:off x="5730130" y="3534171"/>
            <a:ext cx="1815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/>
              <a:t>are variables,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F17AC8-C704-D949-7637-B559E3C17B92}"/>
              </a:ext>
            </a:extLst>
          </p:cNvPr>
          <p:cNvSpPr txBox="1"/>
          <p:nvPr/>
        </p:nvSpPr>
        <p:spPr>
          <a:xfrm>
            <a:off x="1050397" y="4552991"/>
            <a:ext cx="47484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State Space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07DAB-A4AC-A3CC-105C-40F643DBF7A7}"/>
              </a:ext>
            </a:extLst>
          </p:cNvPr>
          <p:cNvSpPr txBox="1"/>
          <p:nvPr/>
        </p:nvSpPr>
        <p:spPr>
          <a:xfrm>
            <a:off x="3155675" y="5783839"/>
            <a:ext cx="35916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(with Fisher metric)</a:t>
            </a:r>
          </a:p>
        </p:txBody>
      </p:sp>
    </p:spTree>
    <p:extLst>
      <p:ext uri="{BB962C8B-B14F-4D97-AF65-F5344CB8AC3E}">
        <p14:creationId xmlns:p14="http://schemas.microsoft.com/office/powerpoint/2010/main" val="10789736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4" grpId="0"/>
      <p:bldP spid="5" grpId="0"/>
      <p:bldP spid="26" grpId="0"/>
      <p:bldP spid="27" grpId="0"/>
      <p:bldP spid="3" grpId="0"/>
      <p:bldP spid="9" grpId="0"/>
      <p:bldP spid="1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CB5187-655D-F6A9-819E-1179EC00D7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2363" t="9272"/>
          <a:stretch/>
        </p:blipFill>
        <p:spPr>
          <a:xfrm>
            <a:off x="1503900" y="2096386"/>
            <a:ext cx="4308049" cy="715181"/>
          </a:xfrm>
          <a:custGeom>
            <a:avLst/>
            <a:gdLst>
              <a:gd name="connsiteX0" fmla="*/ 0 w 6746410"/>
              <a:gd name="connsiteY0" fmla="*/ 0 h 1119975"/>
              <a:gd name="connsiteX1" fmla="*/ 6746410 w 6746410"/>
              <a:gd name="connsiteY1" fmla="*/ 0 h 1119975"/>
              <a:gd name="connsiteX2" fmla="*/ 6746410 w 6746410"/>
              <a:gd name="connsiteY2" fmla="*/ 1119975 h 1119975"/>
              <a:gd name="connsiteX3" fmla="*/ 0 w 6746410"/>
              <a:gd name="connsiteY3" fmla="*/ 1119975 h 1119975"/>
              <a:gd name="connsiteX4" fmla="*/ 0 w 6746410"/>
              <a:gd name="connsiteY4" fmla="*/ 0 h 11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410" h="1119975">
                <a:moveTo>
                  <a:pt x="0" y="0"/>
                </a:moveTo>
                <a:lnTo>
                  <a:pt x="6746410" y="0"/>
                </a:lnTo>
                <a:lnTo>
                  <a:pt x="6746410" y="1119975"/>
                </a:lnTo>
                <a:lnTo>
                  <a:pt x="0" y="111997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0AC0D5-9C3B-1AC7-25BE-2DA64494CCC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510"/>
          <a:stretch>
            <a:fillRect/>
          </a:stretch>
        </p:blipFill>
        <p:spPr>
          <a:xfrm>
            <a:off x="6213050" y="1973095"/>
            <a:ext cx="4950629" cy="831587"/>
          </a:xfrm>
          <a:custGeom>
            <a:avLst/>
            <a:gdLst>
              <a:gd name="connsiteX0" fmla="*/ 0 w 7374904"/>
              <a:gd name="connsiteY0" fmla="*/ 0 h 1238807"/>
              <a:gd name="connsiteX1" fmla="*/ 7374904 w 7374904"/>
              <a:gd name="connsiteY1" fmla="*/ 0 h 1238807"/>
              <a:gd name="connsiteX2" fmla="*/ 7374904 w 7374904"/>
              <a:gd name="connsiteY2" fmla="*/ 1238807 h 1238807"/>
              <a:gd name="connsiteX3" fmla="*/ 0 w 7374904"/>
              <a:gd name="connsiteY3" fmla="*/ 1238807 h 1238807"/>
              <a:gd name="connsiteX4" fmla="*/ 0 w 7374904"/>
              <a:gd name="connsiteY4" fmla="*/ 0 h 123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904" h="1238807">
                <a:moveTo>
                  <a:pt x="0" y="0"/>
                </a:moveTo>
                <a:lnTo>
                  <a:pt x="7374904" y="0"/>
                </a:lnTo>
                <a:lnTo>
                  <a:pt x="7374904" y="1238807"/>
                </a:lnTo>
                <a:lnTo>
                  <a:pt x="0" y="12388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AE4B98F-F882-FEE7-3006-755D14A4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808" y="236512"/>
            <a:ext cx="3468026" cy="925940"/>
          </a:xfrm>
        </p:spPr>
        <p:txBody>
          <a:bodyPr/>
          <a:lstStyle/>
          <a:p>
            <a:pPr algn="ctr"/>
            <a:r>
              <a:rPr lang="en-US" dirty="0"/>
              <a:t>Observe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60F90A-A650-C99C-BB10-D2F04BAA5560}"/>
              </a:ext>
            </a:extLst>
          </p:cNvPr>
          <p:cNvSpPr txBox="1">
            <a:spLocks/>
          </p:cNvSpPr>
          <p:nvPr/>
        </p:nvSpPr>
        <p:spPr>
          <a:xfrm>
            <a:off x="5930643" y="188694"/>
            <a:ext cx="3015368" cy="8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Draw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536B546-FF2B-A7CD-FF91-54FF2A479AB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1312" y="1407816"/>
            <a:ext cx="3255633" cy="735349"/>
          </a:xfrm>
          <a:custGeom>
            <a:avLst/>
            <a:gdLst>
              <a:gd name="connsiteX0" fmla="*/ 0 w 4958499"/>
              <a:gd name="connsiteY0" fmla="*/ 0 h 1119975"/>
              <a:gd name="connsiteX1" fmla="*/ 4958499 w 4958499"/>
              <a:gd name="connsiteY1" fmla="*/ 0 h 1119975"/>
              <a:gd name="connsiteX2" fmla="*/ 4958499 w 4958499"/>
              <a:gd name="connsiteY2" fmla="*/ 1119975 h 1119975"/>
              <a:gd name="connsiteX3" fmla="*/ 0 w 4958499"/>
              <a:gd name="connsiteY3" fmla="*/ 1119975 h 1119975"/>
              <a:gd name="connsiteX4" fmla="*/ 0 w 4958499"/>
              <a:gd name="connsiteY4" fmla="*/ 0 h 11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58499" h="1119975">
                <a:moveTo>
                  <a:pt x="0" y="0"/>
                </a:moveTo>
                <a:lnTo>
                  <a:pt x="4958499" y="0"/>
                </a:lnTo>
                <a:lnTo>
                  <a:pt x="4958499" y="1119975"/>
                </a:lnTo>
                <a:lnTo>
                  <a:pt x="0" y="111997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05780A-D0E3-6C75-084A-D9BB428CECD7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708341" y="1392860"/>
            <a:ext cx="2859402" cy="735349"/>
          </a:xfrm>
          <a:custGeom>
            <a:avLst/>
            <a:gdLst>
              <a:gd name="connsiteX0" fmla="*/ 0 w 4817096"/>
              <a:gd name="connsiteY0" fmla="*/ 0 h 1238807"/>
              <a:gd name="connsiteX1" fmla="*/ 4817096 w 4817096"/>
              <a:gd name="connsiteY1" fmla="*/ 0 h 1238807"/>
              <a:gd name="connsiteX2" fmla="*/ 4817096 w 4817096"/>
              <a:gd name="connsiteY2" fmla="*/ 1238807 h 1238807"/>
              <a:gd name="connsiteX3" fmla="*/ 0 w 4817096"/>
              <a:gd name="connsiteY3" fmla="*/ 1238807 h 1238807"/>
              <a:gd name="connsiteX4" fmla="*/ 0 w 4817096"/>
              <a:gd name="connsiteY4" fmla="*/ 0 h 123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17096" h="1238807">
                <a:moveTo>
                  <a:pt x="0" y="0"/>
                </a:moveTo>
                <a:lnTo>
                  <a:pt x="4817096" y="0"/>
                </a:lnTo>
                <a:lnTo>
                  <a:pt x="4817096" y="1238807"/>
                </a:lnTo>
                <a:lnTo>
                  <a:pt x="0" y="1238807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26A4D95-4AAF-0110-9A02-CEFC5A9FB292}"/>
              </a:ext>
            </a:extLst>
          </p:cNvPr>
          <p:cNvSpPr txBox="1"/>
          <p:nvPr/>
        </p:nvSpPr>
        <p:spPr>
          <a:xfrm>
            <a:off x="2256544" y="873734"/>
            <a:ext cx="198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 acts as belief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A9296-6AF9-6B2D-0F04-8B3CEE76A667}"/>
              </a:ext>
            </a:extLst>
          </p:cNvPr>
          <p:cNvSpPr txBox="1"/>
          <p:nvPr/>
        </p:nvSpPr>
        <p:spPr>
          <a:xfrm>
            <a:off x="6213050" y="623422"/>
            <a:ext cx="335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i="1" dirty="0"/>
              <a:t>p</a:t>
            </a:r>
            <a:r>
              <a:rPr lang="en-US" dirty="0"/>
              <a:t> acts as reality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C6BBE6A-2592-98B1-31C7-C6DEA274A62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71550" y="3687399"/>
            <a:ext cx="3599161" cy="823354"/>
          </a:xfrm>
          <a:custGeom>
            <a:avLst/>
            <a:gdLst>
              <a:gd name="connsiteX0" fmla="*/ 0 w 4120221"/>
              <a:gd name="connsiteY0" fmla="*/ 0 h 942553"/>
              <a:gd name="connsiteX1" fmla="*/ 4120221 w 4120221"/>
              <a:gd name="connsiteY1" fmla="*/ 0 h 942553"/>
              <a:gd name="connsiteX2" fmla="*/ 4120221 w 4120221"/>
              <a:gd name="connsiteY2" fmla="*/ 942553 h 942553"/>
              <a:gd name="connsiteX3" fmla="*/ 0 w 4120221"/>
              <a:gd name="connsiteY3" fmla="*/ 942553 h 942553"/>
              <a:gd name="connsiteX4" fmla="*/ 0 w 4120221"/>
              <a:gd name="connsiteY4" fmla="*/ 0 h 9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0221" h="942553">
                <a:moveTo>
                  <a:pt x="0" y="0"/>
                </a:moveTo>
                <a:lnTo>
                  <a:pt x="4120221" y="0"/>
                </a:lnTo>
                <a:lnTo>
                  <a:pt x="4120221" y="942553"/>
                </a:lnTo>
                <a:lnTo>
                  <a:pt x="0" y="94255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733014EF-923B-F46E-0DE7-713D83CF2F9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650660" y="4510753"/>
            <a:ext cx="2630874" cy="942553"/>
          </a:xfrm>
          <a:custGeom>
            <a:avLst/>
            <a:gdLst>
              <a:gd name="connsiteX0" fmla="*/ 0 w 2630874"/>
              <a:gd name="connsiteY0" fmla="*/ 0 h 942553"/>
              <a:gd name="connsiteX1" fmla="*/ 2630874 w 2630874"/>
              <a:gd name="connsiteY1" fmla="*/ 0 h 942553"/>
              <a:gd name="connsiteX2" fmla="*/ 2630874 w 2630874"/>
              <a:gd name="connsiteY2" fmla="*/ 942553 h 942553"/>
              <a:gd name="connsiteX3" fmla="*/ 0 w 2630874"/>
              <a:gd name="connsiteY3" fmla="*/ 942553 h 942553"/>
              <a:gd name="connsiteX4" fmla="*/ 0 w 2630874"/>
              <a:gd name="connsiteY4" fmla="*/ 0 h 9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874" h="942553">
                <a:moveTo>
                  <a:pt x="0" y="0"/>
                </a:moveTo>
                <a:lnTo>
                  <a:pt x="2630874" y="0"/>
                </a:lnTo>
                <a:lnTo>
                  <a:pt x="2630874" y="942553"/>
                </a:lnTo>
                <a:lnTo>
                  <a:pt x="0" y="94255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F89DA266-E783-B683-B8AA-AA00E61236D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alphaModFix amt="34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165863" y="3982558"/>
            <a:ext cx="3780148" cy="735349"/>
          </a:xfrm>
          <a:custGeom>
            <a:avLst/>
            <a:gdLst>
              <a:gd name="connsiteX0" fmla="*/ 0 w 3780148"/>
              <a:gd name="connsiteY0" fmla="*/ 0 h 735349"/>
              <a:gd name="connsiteX1" fmla="*/ 3780148 w 3780148"/>
              <a:gd name="connsiteY1" fmla="*/ 0 h 735349"/>
              <a:gd name="connsiteX2" fmla="*/ 3780148 w 3780148"/>
              <a:gd name="connsiteY2" fmla="*/ 735349 h 735349"/>
              <a:gd name="connsiteX3" fmla="*/ 0 w 3780148"/>
              <a:gd name="connsiteY3" fmla="*/ 735349 h 735349"/>
              <a:gd name="connsiteX4" fmla="*/ 0 w 3780148"/>
              <a:gd name="connsiteY4" fmla="*/ 0 h 73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780148" h="735349">
                <a:moveTo>
                  <a:pt x="0" y="0"/>
                </a:moveTo>
                <a:lnTo>
                  <a:pt x="3780148" y="0"/>
                </a:lnTo>
                <a:lnTo>
                  <a:pt x="3780148" y="735349"/>
                </a:lnTo>
                <a:lnTo>
                  <a:pt x="0" y="73534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EC231BE-CF5A-0818-43BA-DC0C7CE3AE38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60789" y="4752237"/>
            <a:ext cx="6055150" cy="624780"/>
          </a:xfrm>
          <a:custGeom>
            <a:avLst/>
            <a:gdLst>
              <a:gd name="connsiteX0" fmla="*/ 0 w 6055150"/>
              <a:gd name="connsiteY0" fmla="*/ 0 h 735349"/>
              <a:gd name="connsiteX1" fmla="*/ 6055150 w 6055150"/>
              <a:gd name="connsiteY1" fmla="*/ 0 h 735349"/>
              <a:gd name="connsiteX2" fmla="*/ 6055150 w 6055150"/>
              <a:gd name="connsiteY2" fmla="*/ 735349 h 735349"/>
              <a:gd name="connsiteX3" fmla="*/ 0 w 6055150"/>
              <a:gd name="connsiteY3" fmla="*/ 735349 h 735349"/>
              <a:gd name="connsiteX4" fmla="*/ 0 w 6055150"/>
              <a:gd name="connsiteY4" fmla="*/ 0 h 73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150" h="735349">
                <a:moveTo>
                  <a:pt x="0" y="0"/>
                </a:moveTo>
                <a:lnTo>
                  <a:pt x="6055150" y="0"/>
                </a:lnTo>
                <a:lnTo>
                  <a:pt x="6055150" y="735349"/>
                </a:lnTo>
                <a:lnTo>
                  <a:pt x="0" y="73534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9A9515D-5B79-A038-846C-94578C44C1DD}"/>
              </a:ext>
            </a:extLst>
          </p:cNvPr>
          <p:cNvSpPr txBox="1"/>
          <p:nvPr/>
        </p:nvSpPr>
        <p:spPr>
          <a:xfrm>
            <a:off x="1984630" y="5457333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multiplicative interpolation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734322-C67A-24AF-DFAF-D5EEF74DFBFE}"/>
              </a:ext>
            </a:extLst>
          </p:cNvPr>
          <p:cNvSpPr txBox="1"/>
          <p:nvPr/>
        </p:nvSpPr>
        <p:spPr>
          <a:xfrm>
            <a:off x="8219871" y="5268640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additive interpolation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9C84013-F0A6-8D91-B774-B8149B673610}"/>
              </a:ext>
            </a:extLst>
          </p:cNvPr>
          <p:cNvSpPr/>
          <p:nvPr/>
        </p:nvSpPr>
        <p:spPr>
          <a:xfrm>
            <a:off x="64878" y="1319305"/>
            <a:ext cx="447675" cy="174787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Loss Semantics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95E9AAF-F8E4-11CB-7F47-7D03F381663A}"/>
              </a:ext>
            </a:extLst>
          </p:cNvPr>
          <p:cNvSpPr/>
          <p:nvPr/>
        </p:nvSpPr>
        <p:spPr>
          <a:xfrm>
            <a:off x="33985" y="3600061"/>
            <a:ext cx="424728" cy="24104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Path Semantics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6658AD0-37BE-6343-8FB2-D65DD6972EB9}"/>
              </a:ext>
            </a:extLst>
          </p:cNvPr>
          <p:cNvSpPr/>
          <p:nvPr/>
        </p:nvSpPr>
        <p:spPr>
          <a:xfrm>
            <a:off x="441010" y="1319304"/>
            <a:ext cx="11566784" cy="1747876"/>
          </a:xfrm>
          <a:prstGeom prst="rect">
            <a:avLst/>
          </a:prstGeom>
          <a:solidFill>
            <a:schemeClr val="accent4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B80F5E-64D1-6E22-6BB5-6DC10C6DBD71}"/>
              </a:ext>
            </a:extLst>
          </p:cNvPr>
          <p:cNvSpPr>
            <a:spLocks/>
          </p:cNvSpPr>
          <p:nvPr/>
        </p:nvSpPr>
        <p:spPr>
          <a:xfrm>
            <a:off x="217171" y="3627304"/>
            <a:ext cx="11790622" cy="2410423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8DDEB67-1F12-862B-EB7E-B6031BDA99C5}"/>
              </a:ext>
            </a:extLst>
          </p:cNvPr>
          <p:cNvGrpSpPr/>
          <p:nvPr/>
        </p:nvGrpSpPr>
        <p:grpSpPr>
          <a:xfrm>
            <a:off x="2756740" y="3075013"/>
            <a:ext cx="6584950" cy="3948522"/>
            <a:chOff x="234950" y="590550"/>
            <a:chExt cx="6584950" cy="394852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387EF2F8-EE93-F650-9997-C174E41ED542}"/>
                </a:ext>
              </a:extLst>
            </p:cNvPr>
            <p:cNvSpPr/>
            <p:nvPr/>
          </p:nvSpPr>
          <p:spPr>
            <a:xfrm>
              <a:off x="234950" y="590550"/>
              <a:ext cx="6584950" cy="3948522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0" name="Picture 2">
              <a:extLst>
                <a:ext uri="{FF2B5EF4-FFF2-40B4-BE49-F238E27FC236}">
                  <a16:creationId xmlns:a16="http://schemas.microsoft.com/office/drawing/2014/main" id="{3765BCC9-0542-0D67-6278-207E07AE9B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199" y="1999528"/>
              <a:ext cx="1550101" cy="8356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D(mu||p)">
              <a:extLst>
                <a:ext uri="{FF2B5EF4-FFF2-40B4-BE49-F238E27FC236}">
                  <a16:creationId xmlns:a16="http://schemas.microsoft.com/office/drawing/2014/main" id="{ABB286FC-6DA4-7F99-7E08-BE7AA696E8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563048" y="2112309"/>
              <a:ext cx="2070724" cy="610072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E98EF24-F5B9-7595-C8EC-E0DD93859EE0}"/>
                </a:ext>
              </a:extLst>
            </p:cNvPr>
            <p:cNvSpPr txBox="1"/>
            <p:nvPr/>
          </p:nvSpPr>
          <p:spPr>
            <a:xfrm>
              <a:off x="3865884" y="2112309"/>
              <a:ext cx="43633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=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6CE90A-383C-C467-21BD-1FA951E28F7A}"/>
                    </a:ext>
                  </a:extLst>
                </p:cNvPr>
                <p:cNvSpPr txBox="1"/>
                <p:nvPr/>
              </p:nvSpPr>
              <p:spPr>
                <a:xfrm>
                  <a:off x="624630" y="2896633"/>
                  <a:ext cx="5805590" cy="120032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/>
                    <a:t>≥ 0,  equal if and only if 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;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dirty="0" err="1"/>
                    <a:t>a.k.a</a:t>
                  </a:r>
                  <a:r>
                    <a:rPr lang="en-US" sz="2400" dirty="0"/>
                    <a:t> KL Divergence; standard loss in ML</a:t>
                  </a: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sz="2400" b="1" i="1" dirty="0"/>
                    <a:t>not symmetric!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B6CE90A-383C-C467-21BD-1FA951E28F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630" y="2896633"/>
                  <a:ext cx="5805590" cy="1200329"/>
                </a:xfrm>
                <a:prstGeom prst="rect">
                  <a:avLst/>
                </a:prstGeom>
                <a:blipFill>
                  <a:blip r:embed="rId12"/>
                  <a:stretch>
                    <a:fillRect l="-1364" t="-4061" r="-1049" b="-1066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C1BB3BB-8917-77A2-8FDC-42D1F3BE905C}"/>
                    </a:ext>
                  </a:extLst>
                </p:cNvPr>
                <p:cNvSpPr txBox="1"/>
                <p:nvPr/>
              </p:nvSpPr>
              <p:spPr>
                <a:xfrm>
                  <a:off x="1003300" y="1424314"/>
                  <a:ext cx="4845050" cy="46166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indent="0">
                    <a:buNone/>
                  </a:pPr>
                  <a:r>
                    <a:rPr lang="en-US" sz="2400" dirty="0"/>
                    <a:t>of  </a:t>
                  </a:r>
                  <a:r>
                    <a:rPr lang="en-US" sz="2400" dirty="0">
                      <a:solidFill>
                        <a:srgbClr val="0070C0"/>
                      </a:solidFill>
                    </a:rPr>
                    <a:t>belief 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a14:m>
                  <a:r>
                    <a:rPr lang="en-US" sz="2400" dirty="0">
                      <a:solidFill>
                        <a:srgbClr val="0070C0"/>
                      </a:solidFill>
                    </a:rPr>
                    <a:t>  </a:t>
                  </a:r>
                  <a:r>
                    <a:rPr lang="en-US" sz="2400" dirty="0"/>
                    <a:t>with respect to </a:t>
                  </a:r>
                  <a:r>
                    <a:rPr lang="en-US" sz="2400" dirty="0">
                      <a:solidFill>
                        <a:srgbClr val="FF0066"/>
                      </a:solidFill>
                    </a:rPr>
                    <a:t>reality 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FF0066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C1BB3BB-8917-77A2-8FDC-42D1F3BE90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300" y="1424314"/>
                  <a:ext cx="4845050" cy="461665"/>
                </a:xfrm>
                <a:prstGeom prst="rect">
                  <a:avLst/>
                </a:prstGeom>
                <a:blipFill>
                  <a:blip r:embed="rId13"/>
                  <a:stretch>
                    <a:fillRect l="-1887"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54003D-3DD0-A572-B179-CECB20FDF98E}"/>
                </a:ext>
              </a:extLst>
            </p:cNvPr>
            <p:cNvSpPr txBox="1"/>
            <p:nvPr/>
          </p:nvSpPr>
          <p:spPr>
            <a:xfrm>
              <a:off x="585772" y="654873"/>
              <a:ext cx="60960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4400" dirty="0">
                  <a:latin typeface="+mj-lt"/>
                </a:rPr>
                <a:t>Relative Entropy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0CEFA08-7A07-5DFF-3D0B-A5383AEDE502}"/>
              </a:ext>
            </a:extLst>
          </p:cNvPr>
          <p:cNvGrpSpPr/>
          <p:nvPr/>
        </p:nvGrpSpPr>
        <p:grpSpPr>
          <a:xfrm>
            <a:off x="52894" y="3084656"/>
            <a:ext cx="11954896" cy="796404"/>
            <a:chOff x="52894" y="3084656"/>
            <a:chExt cx="11954896" cy="79640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38A8519-DD7F-5D91-DD15-28DDD7DA6505}"/>
                </a:ext>
              </a:extLst>
            </p:cNvPr>
            <p:cNvSpPr/>
            <p:nvPr/>
          </p:nvSpPr>
          <p:spPr>
            <a:xfrm>
              <a:off x="64878" y="3133469"/>
              <a:ext cx="11942912" cy="420986"/>
            </a:xfrm>
            <a:prstGeom prst="rect">
              <a:avLst/>
            </a:prstGeom>
            <a:solidFill>
              <a:schemeClr val="accent6">
                <a:lumMod val="75000"/>
                <a:alpha val="1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…</a:t>
              </a: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endParaRPr lang="en-US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…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065F939-750D-26D8-A7E5-B04C36AC2958}"/>
                </a:ext>
              </a:extLst>
            </p:cNvPr>
            <p:cNvSpPr/>
            <p:nvPr/>
          </p:nvSpPr>
          <p:spPr>
            <a:xfrm>
              <a:off x="52894" y="3122217"/>
              <a:ext cx="424728" cy="431892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11FAE3F-BADA-5B94-64FE-DF4104A22A77}"/>
                </a:ext>
              </a:extLst>
            </p:cNvPr>
            <p:cNvCxnSpPr>
              <a:cxnSpLocks/>
            </p:cNvCxnSpPr>
            <p:nvPr/>
          </p:nvCxnSpPr>
          <p:spPr>
            <a:xfrm>
              <a:off x="8801554" y="3084656"/>
              <a:ext cx="0" cy="796404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5374A98-077D-B5AD-B8FE-37B7EB073F02}"/>
                </a:ext>
              </a:extLst>
            </p:cNvPr>
            <p:cNvCxnSpPr>
              <a:cxnSpLocks/>
            </p:cNvCxnSpPr>
            <p:nvPr/>
          </p:nvCxnSpPr>
          <p:spPr>
            <a:xfrm>
              <a:off x="2880484" y="3084656"/>
              <a:ext cx="0" cy="670338"/>
            </a:xfrm>
            <a:prstGeom prst="straightConnector1">
              <a:avLst/>
            </a:prstGeom>
            <a:ln w="76200">
              <a:solidFill>
                <a:schemeClr val="tx1"/>
              </a:solidFill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04961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35" grpId="0"/>
      <p:bldP spid="36" grpId="0"/>
      <p:bldP spid="38" grpId="0" animBg="1"/>
      <p:bldP spid="4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 hidden="1">
            <a:extLst>
              <a:ext uri="{FF2B5EF4-FFF2-40B4-BE49-F238E27FC236}">
                <a16:creationId xmlns:a16="http://schemas.microsoft.com/office/drawing/2014/main" id="{66658AD0-37BE-6343-8FB2-D65DD6972EB9}"/>
              </a:ext>
            </a:extLst>
          </p:cNvPr>
          <p:cNvSpPr/>
          <p:nvPr/>
        </p:nvSpPr>
        <p:spPr>
          <a:xfrm>
            <a:off x="441009" y="1401547"/>
            <a:ext cx="11750991" cy="2040033"/>
          </a:xfrm>
          <a:prstGeom prst="rect">
            <a:avLst/>
          </a:prstGeom>
          <a:solidFill>
            <a:schemeClr val="accent4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0" name="Rectangle 39" hidden="1">
            <a:extLst>
              <a:ext uri="{FF2B5EF4-FFF2-40B4-BE49-F238E27FC236}">
                <a16:creationId xmlns:a16="http://schemas.microsoft.com/office/drawing/2014/main" id="{DEB80F5E-64D1-6E22-6BB5-6DC10C6DBD71}"/>
              </a:ext>
            </a:extLst>
          </p:cNvPr>
          <p:cNvSpPr>
            <a:spLocks/>
          </p:cNvSpPr>
          <p:nvPr/>
        </p:nvSpPr>
        <p:spPr>
          <a:xfrm>
            <a:off x="-143452" y="3731401"/>
            <a:ext cx="11790622" cy="2410423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44B16F-CF64-EBA2-53DB-923871FEF7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387" t="9272" r="1" b="9300"/>
          <a:stretch/>
        </p:blipFill>
        <p:spPr>
          <a:xfrm>
            <a:off x="1362974" y="1517787"/>
            <a:ext cx="3932479" cy="641875"/>
          </a:xfrm>
          <a:custGeom>
            <a:avLst/>
            <a:gdLst>
              <a:gd name="connsiteX0" fmla="*/ 0 w 6746410"/>
              <a:gd name="connsiteY0" fmla="*/ 0 h 1119975"/>
              <a:gd name="connsiteX1" fmla="*/ 6746410 w 6746410"/>
              <a:gd name="connsiteY1" fmla="*/ 0 h 1119975"/>
              <a:gd name="connsiteX2" fmla="*/ 6746410 w 6746410"/>
              <a:gd name="connsiteY2" fmla="*/ 1119975 h 1119975"/>
              <a:gd name="connsiteX3" fmla="*/ 0 w 6746410"/>
              <a:gd name="connsiteY3" fmla="*/ 1119975 h 1119975"/>
              <a:gd name="connsiteX4" fmla="*/ 0 w 6746410"/>
              <a:gd name="connsiteY4" fmla="*/ 0 h 11199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46410" h="1119975">
                <a:moveTo>
                  <a:pt x="0" y="0"/>
                </a:moveTo>
                <a:lnTo>
                  <a:pt x="6746410" y="0"/>
                </a:lnTo>
                <a:lnTo>
                  <a:pt x="6746410" y="1119975"/>
                </a:lnTo>
                <a:lnTo>
                  <a:pt x="0" y="111997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0981A96-EEBB-6148-A82E-4E857733A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3299"/>
          <a:stretch/>
        </p:blipFill>
        <p:spPr>
          <a:xfrm>
            <a:off x="6611774" y="1468604"/>
            <a:ext cx="4414391" cy="791064"/>
          </a:xfrm>
          <a:custGeom>
            <a:avLst/>
            <a:gdLst>
              <a:gd name="connsiteX0" fmla="*/ 0 w 7374904"/>
              <a:gd name="connsiteY0" fmla="*/ 0 h 1238807"/>
              <a:gd name="connsiteX1" fmla="*/ 7374904 w 7374904"/>
              <a:gd name="connsiteY1" fmla="*/ 0 h 1238807"/>
              <a:gd name="connsiteX2" fmla="*/ 7374904 w 7374904"/>
              <a:gd name="connsiteY2" fmla="*/ 1238807 h 1238807"/>
              <a:gd name="connsiteX3" fmla="*/ 0 w 7374904"/>
              <a:gd name="connsiteY3" fmla="*/ 1238807 h 1238807"/>
              <a:gd name="connsiteX4" fmla="*/ 0 w 7374904"/>
              <a:gd name="connsiteY4" fmla="*/ 0 h 12388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374904" h="1238807">
                <a:moveTo>
                  <a:pt x="0" y="0"/>
                </a:moveTo>
                <a:lnTo>
                  <a:pt x="7374904" y="0"/>
                </a:lnTo>
                <a:lnTo>
                  <a:pt x="7374904" y="1238807"/>
                </a:lnTo>
                <a:lnTo>
                  <a:pt x="0" y="1238807"/>
                </a:lnTo>
                <a:lnTo>
                  <a:pt x="0" y="0"/>
                </a:lnTo>
                <a:close/>
              </a:path>
            </a:pathLst>
          </a:cu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85A9E7F-1698-5B68-A1E1-4DA1C110507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824392" y="243594"/>
                <a:ext cx="6590634" cy="8747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6600" dirty="0"/>
                  <a:t>Draw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6600" dirty="0"/>
              </a:p>
            </p:txBody>
          </p:sp>
        </mc:Choice>
        <mc:Fallback>
          <p:sp>
            <p:nvSpPr>
              <p:cNvPr id="8" name="Title 1">
                <a:extLst>
                  <a:ext uri="{FF2B5EF4-FFF2-40B4-BE49-F238E27FC236}">
                    <a16:creationId xmlns:a16="http://schemas.microsoft.com/office/drawing/2014/main" id="{485A9E7F-1698-5B68-A1E1-4DA1C1105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392" y="243594"/>
                <a:ext cx="6590634" cy="874702"/>
              </a:xfrm>
              <a:prstGeom prst="rect">
                <a:avLst/>
              </a:prstGeom>
              <a:blipFill>
                <a:blip r:embed="rId4"/>
                <a:stretch>
                  <a:fillRect t="-43357" b="-6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3488D0C6-073D-0161-5199-A3B205D64C17}"/>
              </a:ext>
            </a:extLst>
          </p:cNvPr>
          <p:cNvSpPr txBox="1"/>
          <p:nvPr/>
        </p:nvSpPr>
        <p:spPr>
          <a:xfrm>
            <a:off x="3435439" y="2049744"/>
            <a:ext cx="198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 acts as belief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0D8951-79C1-D1E8-F934-B6C28DEF370A}"/>
              </a:ext>
            </a:extLst>
          </p:cNvPr>
          <p:cNvSpPr txBox="1"/>
          <p:nvPr/>
        </p:nvSpPr>
        <p:spPr>
          <a:xfrm>
            <a:off x="6631750" y="1826657"/>
            <a:ext cx="335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i="1" dirty="0"/>
              <a:t>p</a:t>
            </a:r>
            <a:r>
              <a:rPr lang="en-US" dirty="0"/>
              <a:t> acts as reality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7EEE28-339E-A710-FE5C-FD597B7043B3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598511" y="3291386"/>
            <a:ext cx="2630874" cy="942553"/>
          </a:xfrm>
          <a:custGeom>
            <a:avLst/>
            <a:gdLst>
              <a:gd name="connsiteX0" fmla="*/ 0 w 2630874"/>
              <a:gd name="connsiteY0" fmla="*/ 0 h 942553"/>
              <a:gd name="connsiteX1" fmla="*/ 2630874 w 2630874"/>
              <a:gd name="connsiteY1" fmla="*/ 0 h 942553"/>
              <a:gd name="connsiteX2" fmla="*/ 2630874 w 2630874"/>
              <a:gd name="connsiteY2" fmla="*/ 942553 h 942553"/>
              <a:gd name="connsiteX3" fmla="*/ 0 w 2630874"/>
              <a:gd name="connsiteY3" fmla="*/ 942553 h 942553"/>
              <a:gd name="connsiteX4" fmla="*/ 0 w 2630874"/>
              <a:gd name="connsiteY4" fmla="*/ 0 h 942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0874" h="942553">
                <a:moveTo>
                  <a:pt x="0" y="0"/>
                </a:moveTo>
                <a:lnTo>
                  <a:pt x="2630874" y="0"/>
                </a:lnTo>
                <a:lnTo>
                  <a:pt x="2630874" y="942553"/>
                </a:lnTo>
                <a:lnTo>
                  <a:pt x="0" y="94255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D5AE3BA-1E96-60F0-2400-982B30978AA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788"/>
          <a:stretch/>
        </p:blipFill>
        <p:spPr>
          <a:xfrm>
            <a:off x="5753569" y="3535592"/>
            <a:ext cx="5704635" cy="624780"/>
          </a:xfrm>
          <a:custGeom>
            <a:avLst/>
            <a:gdLst>
              <a:gd name="connsiteX0" fmla="*/ 0 w 6055150"/>
              <a:gd name="connsiteY0" fmla="*/ 0 h 735349"/>
              <a:gd name="connsiteX1" fmla="*/ 6055150 w 6055150"/>
              <a:gd name="connsiteY1" fmla="*/ 0 h 735349"/>
              <a:gd name="connsiteX2" fmla="*/ 6055150 w 6055150"/>
              <a:gd name="connsiteY2" fmla="*/ 735349 h 735349"/>
              <a:gd name="connsiteX3" fmla="*/ 0 w 6055150"/>
              <a:gd name="connsiteY3" fmla="*/ 735349 h 735349"/>
              <a:gd name="connsiteX4" fmla="*/ 0 w 6055150"/>
              <a:gd name="connsiteY4" fmla="*/ 0 h 735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55150" h="735349">
                <a:moveTo>
                  <a:pt x="0" y="0"/>
                </a:moveTo>
                <a:lnTo>
                  <a:pt x="6055150" y="0"/>
                </a:lnTo>
                <a:lnTo>
                  <a:pt x="6055150" y="735349"/>
                </a:lnTo>
                <a:lnTo>
                  <a:pt x="0" y="73534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05DF579-3E17-9B3E-DE20-6215EBB5BDDE}"/>
              </a:ext>
            </a:extLst>
          </p:cNvPr>
          <p:cNvSpPr txBox="1"/>
          <p:nvPr/>
        </p:nvSpPr>
        <p:spPr>
          <a:xfrm>
            <a:off x="1686391" y="4313348"/>
            <a:ext cx="2844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multiplicative interpolation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D6362E0-62DA-038B-50FE-46346BC837F4}"/>
              </a:ext>
            </a:extLst>
          </p:cNvPr>
          <p:cNvSpPr txBox="1"/>
          <p:nvPr/>
        </p:nvSpPr>
        <p:spPr>
          <a:xfrm>
            <a:off x="7725398" y="4001779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additive interpolation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BC5A4-D7EB-C3C7-6740-467A5BFFC1DD}"/>
              </a:ext>
            </a:extLst>
          </p:cNvPr>
          <p:cNvSpPr/>
          <p:nvPr/>
        </p:nvSpPr>
        <p:spPr>
          <a:xfrm>
            <a:off x="266830" y="1271106"/>
            <a:ext cx="447675" cy="129454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365739-7EEE-64B9-96FB-7359595E7F48}"/>
              </a:ext>
            </a:extLst>
          </p:cNvPr>
          <p:cNvSpPr/>
          <p:nvPr/>
        </p:nvSpPr>
        <p:spPr>
          <a:xfrm>
            <a:off x="266830" y="3134384"/>
            <a:ext cx="424728" cy="166608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Path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9606426-2100-7F10-EDF0-8157F61A9B8B}"/>
              </a:ext>
            </a:extLst>
          </p:cNvPr>
          <p:cNvSpPr/>
          <p:nvPr/>
        </p:nvSpPr>
        <p:spPr>
          <a:xfrm>
            <a:off x="691558" y="1282531"/>
            <a:ext cx="10960689" cy="1271689"/>
          </a:xfrm>
          <a:prstGeom prst="rect">
            <a:avLst/>
          </a:prstGeom>
          <a:solidFill>
            <a:schemeClr val="accent4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150AE16-6744-B342-D5D9-B821CB918C88}"/>
              </a:ext>
            </a:extLst>
          </p:cNvPr>
          <p:cNvSpPr/>
          <p:nvPr/>
        </p:nvSpPr>
        <p:spPr>
          <a:xfrm>
            <a:off x="454514" y="3145635"/>
            <a:ext cx="11184735" cy="1635823"/>
          </a:xfrm>
          <a:prstGeom prst="rect">
            <a:avLst/>
          </a:prstGeom>
          <a:solidFill>
            <a:schemeClr val="accent1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8766A830-8D69-02D6-B076-EBA51D2F142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0" y="284029"/>
                <a:ext cx="6407453" cy="87470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sz="6600" dirty="0"/>
                  <a:t>Observe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5400" b="0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6600" dirty="0"/>
              </a:p>
            </p:txBody>
          </p:sp>
        </mc:Choice>
        <mc:Fallback>
          <p:sp>
            <p:nvSpPr>
              <p:cNvPr id="23" name="Title 1">
                <a:extLst>
                  <a:ext uri="{FF2B5EF4-FFF2-40B4-BE49-F238E27FC236}">
                    <a16:creationId xmlns:a16="http://schemas.microsoft.com/office/drawing/2014/main" id="{8766A830-8D69-02D6-B076-EBA51D2F1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84029"/>
                <a:ext cx="6407453" cy="874702"/>
              </a:xfrm>
              <a:prstGeom prst="rect">
                <a:avLst/>
              </a:prstGeom>
              <a:blipFill>
                <a:blip r:embed="rId7"/>
                <a:stretch>
                  <a:fillRect t="-43357" b="-60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6D22C17F-0096-E130-D513-44B2830A3FBE}"/>
              </a:ext>
            </a:extLst>
          </p:cNvPr>
          <p:cNvSpPr/>
          <p:nvPr/>
        </p:nvSpPr>
        <p:spPr>
          <a:xfrm>
            <a:off x="278814" y="2614459"/>
            <a:ext cx="11373431" cy="420986"/>
          </a:xfrm>
          <a:prstGeom prst="rect">
            <a:avLst/>
          </a:prstGeom>
          <a:solidFill>
            <a:schemeClr val="accent6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endParaRPr lang="en-US" sz="1400" dirty="0">
              <a:solidFill>
                <a:schemeClr val="tx1"/>
              </a:solidFill>
            </a:endParaRP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4F88B7C-0B21-D324-1283-3F3E8362DC23}"/>
              </a:ext>
            </a:extLst>
          </p:cNvPr>
          <p:cNvSpPr/>
          <p:nvPr/>
        </p:nvSpPr>
        <p:spPr>
          <a:xfrm>
            <a:off x="266830" y="2603207"/>
            <a:ext cx="424728" cy="43189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203A37E-84A1-8B31-37D1-319299507CC5}"/>
              </a:ext>
            </a:extLst>
          </p:cNvPr>
          <p:cNvCxnSpPr>
            <a:cxnSpLocks/>
          </p:cNvCxnSpPr>
          <p:nvPr/>
        </p:nvCxnSpPr>
        <p:spPr>
          <a:xfrm>
            <a:off x="9015490" y="2565646"/>
            <a:ext cx="0" cy="796404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2567A00-1770-3503-61B5-B65DDBFAA496}"/>
              </a:ext>
            </a:extLst>
          </p:cNvPr>
          <p:cNvCxnSpPr>
            <a:cxnSpLocks/>
          </p:cNvCxnSpPr>
          <p:nvPr/>
        </p:nvCxnSpPr>
        <p:spPr>
          <a:xfrm>
            <a:off x="3094420" y="2565646"/>
            <a:ext cx="0" cy="670338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696870A7-37D7-85E9-C198-7F0563922DB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29600" y="4916696"/>
            <a:ext cx="3655952" cy="101001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91149ACE-3A9A-D760-DBD2-61024A4801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1331" y="4957972"/>
            <a:ext cx="4940460" cy="86283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B6706D-50B7-4F94-A678-17661E238123}"/>
                  </a:ext>
                </a:extLst>
              </p:cNvPr>
              <p:cNvSpPr txBox="1"/>
              <p:nvPr/>
            </p:nvSpPr>
            <p:spPr>
              <a:xfrm>
                <a:off x="1183292" y="5734234"/>
                <a:ext cx="4768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replace conditional distribution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i="1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DB6706D-50B7-4F94-A678-17661E238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92" y="5734234"/>
                <a:ext cx="4768100" cy="369332"/>
              </a:xfrm>
              <a:prstGeom prst="rect">
                <a:avLst/>
              </a:prstGeom>
              <a:blipFill>
                <a:blip r:embed="rId10"/>
                <a:stretch>
                  <a:fillRect l="-1023" t="-10000" r="-933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BBECF7CE-F078-E4D6-8953-2CC9119662D2}"/>
              </a:ext>
            </a:extLst>
          </p:cNvPr>
          <p:cNvSpPr/>
          <p:nvPr/>
        </p:nvSpPr>
        <p:spPr>
          <a:xfrm>
            <a:off x="467512" y="4896694"/>
            <a:ext cx="11184738" cy="1418511"/>
          </a:xfrm>
          <a:prstGeom prst="rect">
            <a:avLst/>
          </a:prstGeom>
          <a:solidFill>
            <a:schemeClr val="bg2">
              <a:lumMod val="75000"/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D4D27C1-1F7E-22AD-160B-1EC178DE07BE}"/>
              </a:ext>
            </a:extLst>
          </p:cNvPr>
          <p:cNvSpPr txBox="1"/>
          <p:nvPr/>
        </p:nvSpPr>
        <p:spPr>
          <a:xfrm>
            <a:off x="7533359" y="5666652"/>
            <a:ext cx="3297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re-sample Y given X, leaving Z alone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FAF43B1-27C1-7E42-4525-831C7B3FA182}"/>
              </a:ext>
            </a:extLst>
          </p:cNvPr>
          <p:cNvSpPr/>
          <p:nvPr/>
        </p:nvSpPr>
        <p:spPr>
          <a:xfrm>
            <a:off x="266830" y="4896695"/>
            <a:ext cx="424728" cy="141851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Endpoint</a:t>
            </a:r>
          </a:p>
        </p:txBody>
      </p:sp>
    </p:spTree>
    <p:extLst>
      <p:ext uri="{BB962C8B-B14F-4D97-AF65-F5344CB8AC3E}">
        <p14:creationId xmlns:p14="http://schemas.microsoft.com/office/powerpoint/2010/main" val="33032617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B98F-F882-FEE7-3006-755D14A40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942" y="982559"/>
            <a:ext cx="3468026" cy="925940"/>
          </a:xfrm>
        </p:spPr>
        <p:txBody>
          <a:bodyPr/>
          <a:lstStyle/>
          <a:p>
            <a:pPr algn="ctr"/>
            <a:r>
              <a:rPr lang="en-US" dirty="0"/>
              <a:t>Observe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560F90A-A650-C99C-BB10-D2F04BAA5560}"/>
              </a:ext>
            </a:extLst>
          </p:cNvPr>
          <p:cNvSpPr txBox="1">
            <a:spLocks/>
          </p:cNvSpPr>
          <p:nvPr/>
        </p:nvSpPr>
        <p:spPr>
          <a:xfrm>
            <a:off x="6849199" y="982559"/>
            <a:ext cx="3015368" cy="87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Draw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6A4D95-4AAF-0110-9A02-CEFC5A9FB292}"/>
              </a:ext>
            </a:extLst>
          </p:cNvPr>
          <p:cNvSpPr txBox="1"/>
          <p:nvPr/>
        </p:nvSpPr>
        <p:spPr>
          <a:xfrm>
            <a:off x="2431111" y="1694286"/>
            <a:ext cx="19818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p</a:t>
            </a:r>
            <a:r>
              <a:rPr lang="en-US" dirty="0"/>
              <a:t> acts as belief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1A9296-6AF9-6B2D-0F04-8B3CEE76A667}"/>
              </a:ext>
            </a:extLst>
          </p:cNvPr>
          <p:cNvSpPr txBox="1"/>
          <p:nvPr/>
        </p:nvSpPr>
        <p:spPr>
          <a:xfrm>
            <a:off x="7131606" y="1417287"/>
            <a:ext cx="33519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dirty="0"/>
          </a:p>
          <a:p>
            <a:pPr algn="ctr"/>
            <a:r>
              <a:rPr lang="en-US" i="1" dirty="0"/>
              <a:t>p</a:t>
            </a:r>
            <a:r>
              <a:rPr lang="en-US" dirty="0"/>
              <a:t> acts as reality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5859A30-8260-429A-C51D-AAD0DDC6D06F}"/>
              </a:ext>
            </a:extLst>
          </p:cNvPr>
          <p:cNvSpPr/>
          <p:nvPr/>
        </p:nvSpPr>
        <p:spPr>
          <a:xfrm>
            <a:off x="101600" y="2525890"/>
            <a:ext cx="5994400" cy="2905750"/>
          </a:xfrm>
          <a:prstGeom prst="roundRect">
            <a:avLst/>
          </a:prstGeom>
          <a:solidFill>
            <a:srgbClr val="FF99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P</a:t>
            </a:r>
            <a:r>
              <a:rPr lang="en-US" sz="2800" dirty="0">
                <a:solidFill>
                  <a:schemeClr val="tx1"/>
                </a:solidFill>
              </a:rPr>
              <a:t>robabilistic </a:t>
            </a:r>
            <a:r>
              <a:rPr lang="en-US" sz="2800" b="1" dirty="0">
                <a:solidFill>
                  <a:schemeClr val="tx1"/>
                </a:solidFill>
              </a:rPr>
              <a:t>D</a:t>
            </a:r>
            <a:r>
              <a:rPr lang="en-US" sz="2800" dirty="0">
                <a:solidFill>
                  <a:schemeClr val="tx1"/>
                </a:solidFill>
              </a:rPr>
              <a:t>ependency </a:t>
            </a:r>
            <a:r>
              <a:rPr lang="en-US" sz="2800" b="1" dirty="0">
                <a:solidFill>
                  <a:schemeClr val="tx1"/>
                </a:solidFill>
              </a:rPr>
              <a:t>G</a:t>
            </a:r>
            <a:r>
              <a:rPr lang="en-US" sz="2800" dirty="0">
                <a:solidFill>
                  <a:schemeClr val="tx1"/>
                </a:solidFill>
              </a:rPr>
              <a:t>raphs </a:t>
            </a:r>
            <a:r>
              <a:rPr lang="en-US" sz="2000" baseline="30000" dirty="0">
                <a:solidFill>
                  <a:schemeClr val="tx1"/>
                </a:solidFill>
              </a:rPr>
              <a:t>[1]</a:t>
            </a:r>
            <a:endParaRPr lang="en-US" sz="2800" baseline="30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(and hence Bayesian Networks and Factor Graphs)</a:t>
            </a:r>
            <a:br>
              <a:rPr lang="en-US" sz="1000" dirty="0">
                <a:solidFill>
                  <a:schemeClr val="tx1"/>
                </a:solidFill>
              </a:rPr>
            </a:br>
            <a:br>
              <a:rPr lang="en-US" sz="1000" dirty="0">
                <a:solidFill>
                  <a:schemeClr val="tx1"/>
                </a:solidFill>
              </a:rPr>
            </a:br>
            <a:r>
              <a:rPr lang="en-US" sz="3200" dirty="0">
                <a:solidFill>
                  <a:schemeClr val="tx1"/>
                </a:solidFill>
              </a:rPr>
              <a:t>are mixtures of </a:t>
            </a:r>
            <a:r>
              <a:rPr lang="en-US" sz="3200" b="1" dirty="0">
                <a:solidFill>
                  <a:schemeClr val="tx1"/>
                </a:solidFill>
                <a:latin typeface="+mj-lt"/>
                <a:cs typeface="Aharoni" panose="020F0502020204030204" pitchFamily="2" charset="-79"/>
              </a:rPr>
              <a:t>observe</a:t>
            </a:r>
            <a:r>
              <a:rPr lang="en-US" sz="3200" dirty="0">
                <a:solidFill>
                  <a:schemeClr val="tx1"/>
                </a:solidFill>
              </a:rPr>
              <a:t> commands!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A74807F-3DE7-6BE4-ACBC-DB7D56C04649}"/>
              </a:ext>
            </a:extLst>
          </p:cNvPr>
          <p:cNvSpPr/>
          <p:nvPr/>
        </p:nvSpPr>
        <p:spPr>
          <a:xfrm>
            <a:off x="6235699" y="2559050"/>
            <a:ext cx="5700039" cy="2905750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Probabilistic programs are sequences of </a:t>
            </a:r>
            <a:r>
              <a:rPr lang="en-US" sz="3200" b="1" dirty="0">
                <a:solidFill>
                  <a:schemeClr val="tx1"/>
                </a:solidFill>
                <a:latin typeface="+mj-lt"/>
              </a:rPr>
              <a:t>draw</a:t>
            </a:r>
            <a:r>
              <a:rPr lang="en-US" sz="3200" dirty="0">
                <a:solidFill>
                  <a:schemeClr val="tx1"/>
                </a:solidFill>
              </a:rPr>
              <a:t> commands</a:t>
            </a:r>
            <a:br>
              <a:rPr lang="en-US" sz="32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(and deterministic observe commands).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757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p14:dur="200">
        <p159:morph option="byObject"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FAD7E96-0A60-05F1-E559-61411B4C09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905541" y="247650"/>
            <a:ext cx="3233361" cy="6362700"/>
          </a:xfrm>
          <a:custGeom>
            <a:avLst/>
            <a:gdLst>
              <a:gd name="connsiteX0" fmla="*/ 0 w 3233361"/>
              <a:gd name="connsiteY0" fmla="*/ 0 h 6362700"/>
              <a:gd name="connsiteX1" fmla="*/ 3233361 w 3233361"/>
              <a:gd name="connsiteY1" fmla="*/ 0 h 6362700"/>
              <a:gd name="connsiteX2" fmla="*/ 3233361 w 3233361"/>
              <a:gd name="connsiteY2" fmla="*/ 6362700 h 6362700"/>
              <a:gd name="connsiteX3" fmla="*/ 0 w 3233361"/>
              <a:gd name="connsiteY3" fmla="*/ 6362700 h 6362700"/>
              <a:gd name="connsiteX4" fmla="*/ 0 w 3233361"/>
              <a:gd name="connsiteY4" fmla="*/ 0 h 6362700"/>
              <a:gd name="connsiteX5" fmla="*/ 2593430 w 3233361"/>
              <a:gd name="connsiteY5" fmla="*/ 4867275 h 6362700"/>
              <a:gd name="connsiteX6" fmla="*/ 2377530 w 3233361"/>
              <a:gd name="connsiteY6" fmla="*/ 4994275 h 6362700"/>
              <a:gd name="connsiteX7" fmla="*/ 2593430 w 3233361"/>
              <a:gd name="connsiteY7" fmla="*/ 5121275 h 6362700"/>
              <a:gd name="connsiteX8" fmla="*/ 2809330 w 3233361"/>
              <a:gd name="connsiteY8" fmla="*/ 4994275 h 6362700"/>
              <a:gd name="connsiteX9" fmla="*/ 2593430 w 3233361"/>
              <a:gd name="connsiteY9" fmla="*/ 4867275 h 6362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233361" h="6362700">
                <a:moveTo>
                  <a:pt x="0" y="0"/>
                </a:moveTo>
                <a:lnTo>
                  <a:pt x="3233361" y="0"/>
                </a:lnTo>
                <a:lnTo>
                  <a:pt x="3233361" y="6362700"/>
                </a:lnTo>
                <a:lnTo>
                  <a:pt x="0" y="6362700"/>
                </a:lnTo>
                <a:lnTo>
                  <a:pt x="0" y="0"/>
                </a:lnTo>
                <a:close/>
                <a:moveTo>
                  <a:pt x="2593430" y="4867275"/>
                </a:moveTo>
                <a:cubicBezTo>
                  <a:pt x="2474192" y="4867275"/>
                  <a:pt x="2377530" y="4924135"/>
                  <a:pt x="2377530" y="4994275"/>
                </a:cubicBezTo>
                <a:cubicBezTo>
                  <a:pt x="2377530" y="5064415"/>
                  <a:pt x="2474192" y="5121275"/>
                  <a:pt x="2593430" y="5121275"/>
                </a:cubicBezTo>
                <a:cubicBezTo>
                  <a:pt x="2712668" y="5121275"/>
                  <a:pt x="2809330" y="5064415"/>
                  <a:pt x="2809330" y="4994275"/>
                </a:cubicBezTo>
                <a:cubicBezTo>
                  <a:pt x="2809330" y="4924135"/>
                  <a:pt x="2712668" y="4867275"/>
                  <a:pt x="2593430" y="4867275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50A7F2-C452-6B08-D4DC-65A42EE92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235D6-9E1E-C5A3-BC3D-5D5995A548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994073" cy="4351338"/>
          </a:xfrm>
        </p:spPr>
        <p:txBody>
          <a:bodyPr/>
          <a:lstStyle/>
          <a:p>
            <a:r>
              <a:rPr lang="en-US" dirty="0"/>
              <a:t>By giving programs continuous-time semantics, gain two closely related abilities: </a:t>
            </a:r>
            <a:br>
              <a:rPr lang="en-US" dirty="0"/>
            </a:br>
            <a:r>
              <a:rPr lang="en-US" dirty="0"/>
              <a:t>	</a:t>
            </a:r>
            <a:r>
              <a:rPr lang="en-US" i="1" dirty="0"/>
              <a:t>mixture</a:t>
            </a:r>
            <a:r>
              <a:rPr lang="en-US" dirty="0"/>
              <a:t>   and   </a:t>
            </a:r>
            <a:r>
              <a:rPr lang="en-US" i="1" dirty="0"/>
              <a:t>partial execution</a:t>
            </a:r>
          </a:p>
          <a:p>
            <a:r>
              <a:rPr lang="en-US" dirty="0"/>
              <a:t>(and so even discrete programs can benefit from such a continuous semantics)</a:t>
            </a:r>
            <a:br>
              <a:rPr lang="en-US" dirty="0"/>
            </a:br>
            <a:endParaRPr lang="en-US" dirty="0"/>
          </a:p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 questions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denotational semantics?  (+distributive law?)</a:t>
            </a:r>
          </a:p>
          <a:p>
            <a:pPr lvl="1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how deep is observe/draw duality?</a:t>
            </a:r>
          </a:p>
        </p:txBody>
      </p:sp>
    </p:spTree>
    <p:extLst>
      <p:ext uri="{BB962C8B-B14F-4D97-AF65-F5344CB8AC3E}">
        <p14:creationId xmlns:p14="http://schemas.microsoft.com/office/powerpoint/2010/main" val="163923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E4642-0BAD-2DC2-8F16-CDFA0F456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687" y="278629"/>
            <a:ext cx="1080135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A Different, Intuitive Notion of Parallel 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7A66B-F1E8-A412-A1FA-8427D596A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1472" y="1870133"/>
            <a:ext cx="6298277" cy="1666933"/>
          </a:xfrm>
        </p:spPr>
        <p:txBody>
          <a:bodyPr/>
          <a:lstStyle/>
          <a:p>
            <a:r>
              <a:rPr lang="en-US" dirty="0"/>
              <a:t>Multiple forces in a physics simulation</a:t>
            </a:r>
          </a:p>
          <a:p>
            <a:r>
              <a:rPr lang="en-US" dirty="0"/>
              <a:t>Multiple players in a game</a:t>
            </a:r>
          </a:p>
          <a:p>
            <a:r>
              <a:rPr lang="en-US" dirty="0"/>
              <a:t>Multiple data points to learn from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79369CA-E222-483D-A989-CD4235E26636}"/>
              </a:ext>
            </a:extLst>
          </p:cNvPr>
          <p:cNvSpPr txBox="1">
            <a:spLocks/>
          </p:cNvSpPr>
          <p:nvPr/>
        </p:nvSpPr>
        <p:spPr>
          <a:xfrm>
            <a:off x="1580183" y="4122218"/>
            <a:ext cx="887369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Continuous processes all compose in the same </a:t>
            </a: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(surprisingly unfamiliar) </a:t>
            </a:r>
            <a:r>
              <a:rPr lang="en-US" dirty="0"/>
              <a:t>way…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021C0D-A9C8-C54C-637F-635EBC59F059}"/>
              </a:ext>
            </a:extLst>
          </p:cNvPr>
          <p:cNvSpPr/>
          <p:nvPr/>
        </p:nvSpPr>
        <p:spPr>
          <a:xfrm>
            <a:off x="8620299" y="1690688"/>
            <a:ext cx="1163780" cy="915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DA0CE87-6322-5B2A-B732-831575BC30E6}"/>
              </a:ext>
            </a:extLst>
          </p:cNvPr>
          <p:cNvCxnSpPr>
            <a:cxnSpLocks/>
          </p:cNvCxnSpPr>
          <p:nvPr/>
        </p:nvCxnSpPr>
        <p:spPr>
          <a:xfrm>
            <a:off x="9180398" y="2047002"/>
            <a:ext cx="1" cy="457676"/>
          </a:xfrm>
          <a:prstGeom prst="straightConnector1">
            <a:avLst/>
          </a:prstGeom>
          <a:ln w="57150"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E04ADB2-608F-25D4-E9EF-C59FC64DC3C7}"/>
              </a:ext>
            </a:extLst>
          </p:cNvPr>
          <p:cNvCxnSpPr>
            <a:cxnSpLocks/>
          </p:cNvCxnSpPr>
          <p:nvPr/>
        </p:nvCxnSpPr>
        <p:spPr>
          <a:xfrm flipH="1" flipV="1">
            <a:off x="9305597" y="2339234"/>
            <a:ext cx="478481" cy="211201"/>
          </a:xfrm>
          <a:prstGeom prst="straightConnector1">
            <a:avLst/>
          </a:prstGeom>
          <a:ln w="57150"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2D1CFC9-E705-5C04-2D66-76E4A8170E81}"/>
              </a:ext>
            </a:extLst>
          </p:cNvPr>
          <p:cNvSpPr/>
          <p:nvPr/>
        </p:nvSpPr>
        <p:spPr>
          <a:xfrm rot="1287436">
            <a:off x="9686255" y="2457300"/>
            <a:ext cx="1072341" cy="91535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882C37-2C4E-924C-A712-38F31D24515A}"/>
              </a:ext>
            </a:extLst>
          </p:cNvPr>
          <p:cNvCxnSpPr>
            <a:cxnSpLocks/>
          </p:cNvCxnSpPr>
          <p:nvPr/>
        </p:nvCxnSpPr>
        <p:spPr>
          <a:xfrm>
            <a:off x="10223695" y="2895674"/>
            <a:ext cx="1" cy="457676"/>
          </a:xfrm>
          <a:prstGeom prst="straightConnector1">
            <a:avLst/>
          </a:prstGeom>
          <a:ln w="57150">
            <a:solidFill>
              <a:srgbClr val="FF0066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FC6B37-555B-E1F0-FF35-478D974C6BB2}"/>
              </a:ext>
            </a:extLst>
          </p:cNvPr>
          <p:cNvCxnSpPr>
            <a:cxnSpLocks/>
          </p:cNvCxnSpPr>
          <p:nvPr/>
        </p:nvCxnSpPr>
        <p:spPr>
          <a:xfrm>
            <a:off x="9784078" y="2553624"/>
            <a:ext cx="452229" cy="197528"/>
          </a:xfrm>
          <a:prstGeom prst="straightConnector1">
            <a:avLst/>
          </a:prstGeom>
          <a:ln w="57150">
            <a:solidFill>
              <a:srgbClr val="FF0066"/>
            </a:solidFill>
            <a:headEnd type="oval" w="sm" len="sm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261FEFA4-4DCA-FB22-65D9-2D55E445A0A0}"/>
              </a:ext>
            </a:extLst>
          </p:cNvPr>
          <p:cNvSpPr/>
          <p:nvPr/>
        </p:nvSpPr>
        <p:spPr>
          <a:xfrm>
            <a:off x="9711390" y="2477457"/>
            <a:ext cx="145374" cy="145956"/>
          </a:xfrm>
          <a:prstGeom prst="ellipse">
            <a:avLst/>
          </a:prstGeom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375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14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ECBFC0-41B1-2095-CDE6-05D49A498724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787303" y="1386693"/>
            <a:ext cx="1838582" cy="331516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3C650C-9684-A897-52EF-F4EBB964263F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1868209" y="3118630"/>
            <a:ext cx="1981477" cy="33723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F90C73-E1C8-20BB-7FC6-3025AD6BD35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3728198" y="314661"/>
            <a:ext cx="3762900" cy="367716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89DA74-7897-C2B7-7554-B03BD42D0783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312627" y="530888"/>
            <a:ext cx="924054" cy="652553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FDE26BE-F87B-8AF2-7360-735F3B234E56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6446157" y="487750"/>
            <a:ext cx="1161826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FAA969D-2344-AB61-97AB-82E521C96617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584648" y="2214125"/>
            <a:ext cx="1590897" cy="192431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11A216-473E-567A-F14E-C30981B6C952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rot="5400000">
            <a:off x="2598938" y="3698111"/>
            <a:ext cx="1619476" cy="19814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518B04-FEBC-D03C-B427-C0ED75419388}"/>
              </a:ext>
            </a:extLst>
          </p:cNvPr>
          <p:cNvPicPr>
            <a:picLocks noChangeAspect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5400000">
            <a:off x="2845080" y="3511696"/>
            <a:ext cx="1192224" cy="87703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CDF7DE-48F7-488F-78C9-E2662073196A}"/>
                  </a:ext>
                </a:extLst>
              </p:cNvPr>
              <p:cNvSpPr txBox="1"/>
              <p:nvPr/>
            </p:nvSpPr>
            <p:spPr>
              <a:xfrm>
                <a:off x="3225500" y="5406831"/>
                <a:ext cx="74514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accent1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accent1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DCDF7DE-48F7-488F-78C9-E266207319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5500" y="5406831"/>
                <a:ext cx="74514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8F0BCA-5984-651D-3B20-93782E1B0705}"/>
                  </a:ext>
                </a:extLst>
              </p:cNvPr>
              <p:cNvSpPr txBox="1"/>
              <p:nvPr/>
            </p:nvSpPr>
            <p:spPr>
              <a:xfrm>
                <a:off x="3144061" y="1663956"/>
                <a:ext cx="73565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38F0BCA-5984-651D-3B20-93782E1B0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061" y="1663956"/>
                <a:ext cx="73565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E7ACF-BDA2-3126-9B37-6B62B67E7A8B}"/>
                  </a:ext>
                </a:extLst>
              </p:cNvPr>
              <p:cNvSpPr txBox="1"/>
              <p:nvPr/>
            </p:nvSpPr>
            <p:spPr>
              <a:xfrm>
                <a:off x="6741927" y="3878983"/>
                <a:ext cx="179427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C8E7ACF-BDA2-3126-9B37-6B62B67E7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1927" y="3878983"/>
                <a:ext cx="1794274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DA8981-B0A0-EE01-C34E-F87773EF55A5}"/>
                  </a:ext>
                </a:extLst>
              </p:cNvPr>
              <p:cNvSpPr txBox="1"/>
              <p:nvPr/>
            </p:nvSpPr>
            <p:spPr>
              <a:xfrm>
                <a:off x="1530731" y="1388869"/>
                <a:ext cx="13805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BDA8981-B0A0-EE01-C34E-F87773EF5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0731" y="1388869"/>
                <a:ext cx="1380571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A58BE-5BB8-BCD1-6471-F6AB4F51D97C}"/>
                  </a:ext>
                </a:extLst>
              </p:cNvPr>
              <p:cNvSpPr txBox="1"/>
              <p:nvPr/>
            </p:nvSpPr>
            <p:spPr>
              <a:xfrm>
                <a:off x="1622102" y="5689725"/>
                <a:ext cx="13805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58A58BE-5BB8-BCD1-6471-F6AB4F51D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102" y="5689725"/>
                <a:ext cx="1380571" cy="5847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9A228BF-4DE9-7D22-8910-EEBEC66C1D64}"/>
              </a:ext>
            </a:extLst>
          </p:cNvPr>
          <p:cNvGrpSpPr/>
          <p:nvPr/>
        </p:nvGrpSpPr>
        <p:grpSpPr>
          <a:xfrm>
            <a:off x="2632860" y="3213893"/>
            <a:ext cx="252628" cy="1332435"/>
            <a:chOff x="2029545" y="2685992"/>
            <a:chExt cx="252628" cy="1332435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7931955-A24D-F1E0-7EDF-72279BBFA97C}"/>
                </a:ext>
              </a:extLst>
            </p:cNvPr>
            <p:cNvCxnSpPr/>
            <p:nvPr/>
          </p:nvCxnSpPr>
          <p:spPr>
            <a:xfrm>
              <a:off x="2146432" y="2685992"/>
              <a:ext cx="0" cy="56274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BF67AC8-D30A-CA81-1B3E-C70C94B9F44F}"/>
                </a:ext>
              </a:extLst>
            </p:cNvPr>
            <p:cNvCxnSpPr>
              <a:cxnSpLocks/>
            </p:cNvCxnSpPr>
            <p:nvPr/>
          </p:nvCxnSpPr>
          <p:spPr>
            <a:xfrm>
              <a:off x="2155859" y="3455685"/>
              <a:ext cx="0" cy="562742"/>
            </a:xfrm>
            <a:prstGeom prst="line">
              <a:avLst/>
            </a:prstGeom>
            <a:ln w="3810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6F91CDE-F9EE-1918-61BD-558B0836E31A}"/>
                </a:ext>
              </a:extLst>
            </p:cNvPr>
            <p:cNvSpPr/>
            <p:nvPr/>
          </p:nvSpPr>
          <p:spPr>
            <a:xfrm>
              <a:off x="2029545" y="3229880"/>
              <a:ext cx="252628" cy="246685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18D7B4C-CDA5-8678-BE2C-166A74D8EF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9862" y="4798829"/>
                <a:ext cx="6440598" cy="1252865"/>
              </a:xfrm>
            </p:spPr>
            <p:txBody>
              <a:bodyPr/>
              <a:lstStyle/>
              <a:p>
                <a:r>
                  <a:rPr lang="en-US" dirty="0"/>
                  <a:t>Combining the results of executing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 is quite different from executing the combination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718D7B4C-CDA5-8678-BE2C-166A74D8EF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9862" y="4798829"/>
                <a:ext cx="6440598" cy="1252865"/>
              </a:xfrm>
              <a:blipFill>
                <a:blip r:embed="rId15"/>
                <a:stretch>
                  <a:fillRect l="-1705" t="-7767" r="-2841" b="-13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17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4" grpId="0"/>
      <p:bldP spid="27" grpId="0"/>
      <p:bldP spid="30" grpId="0"/>
      <p:bldP spid="37" grpId="0" build="p"/>
      <p:bldP spid="37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F4B4792-1918-8ACA-9663-248DB4B6F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938549"/>
            <a:ext cx="10515600" cy="1623926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A Generic Formal Model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1686A2-2810-37A5-60D3-C818CAB25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08443" y="4675682"/>
            <a:ext cx="9297424" cy="820552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for parallel composition (“mixture”) of continuous processes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BF1AE4-65BE-B0CE-EC18-8A3ED5359579}"/>
              </a:ext>
            </a:extLst>
          </p:cNvPr>
          <p:cNvSpPr txBox="1"/>
          <p:nvPr/>
        </p:nvSpPr>
        <p:spPr>
          <a:xfrm>
            <a:off x="2037035" y="4434413"/>
            <a:ext cx="60953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>
                    <a:lumMod val="85000"/>
                  </a:schemeClr>
                </a:solidFill>
              </a:rPr>
              <a:t>(i.e., a language + operational semantics)</a:t>
            </a:r>
          </a:p>
        </p:txBody>
      </p:sp>
    </p:spTree>
    <p:extLst>
      <p:ext uri="{BB962C8B-B14F-4D97-AF65-F5344CB8AC3E}">
        <p14:creationId xmlns:p14="http://schemas.microsoft.com/office/powerpoint/2010/main" val="632414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53BE2-C666-AF89-0C72-0FA70160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927" y="242827"/>
            <a:ext cx="2838854" cy="1325563"/>
          </a:xfrm>
        </p:spPr>
        <p:txBody>
          <a:bodyPr/>
          <a:lstStyle/>
          <a:p>
            <a:r>
              <a:rPr lang="en-US" dirty="0"/>
              <a:t>Syntax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CF4EB068-DCBC-A5EB-1CEB-8E09EFBD3C9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991254" y="2542038"/>
            <a:ext cx="1231195" cy="752408"/>
          </a:xfrm>
          <a:custGeom>
            <a:avLst/>
            <a:gdLst>
              <a:gd name="connsiteX0" fmla="*/ 0 w 1231195"/>
              <a:gd name="connsiteY0" fmla="*/ 0 h 752408"/>
              <a:gd name="connsiteX1" fmla="*/ 1231195 w 1231195"/>
              <a:gd name="connsiteY1" fmla="*/ 0 h 752408"/>
              <a:gd name="connsiteX2" fmla="*/ 1231195 w 1231195"/>
              <a:gd name="connsiteY2" fmla="*/ 752408 h 752408"/>
              <a:gd name="connsiteX3" fmla="*/ 0 w 1231195"/>
              <a:gd name="connsiteY3" fmla="*/ 752408 h 752408"/>
              <a:gd name="connsiteX4" fmla="*/ 0 w 1231195"/>
              <a:gd name="connsiteY4" fmla="*/ 0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31195" h="752408">
                <a:moveTo>
                  <a:pt x="0" y="0"/>
                </a:moveTo>
                <a:lnTo>
                  <a:pt x="1231195" y="0"/>
                </a:lnTo>
                <a:lnTo>
                  <a:pt x="1231195" y="752408"/>
                </a:lnTo>
                <a:lnTo>
                  <a:pt x="0" y="7524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4688B2-D8A5-5B9A-AE72-E6B52F7244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7035539" y="2542038"/>
            <a:ext cx="2070754" cy="752408"/>
          </a:xfrm>
          <a:custGeom>
            <a:avLst/>
            <a:gdLst>
              <a:gd name="connsiteX0" fmla="*/ 0 w 2070754"/>
              <a:gd name="connsiteY0" fmla="*/ 0 h 752408"/>
              <a:gd name="connsiteX1" fmla="*/ 2070754 w 2070754"/>
              <a:gd name="connsiteY1" fmla="*/ 0 h 752408"/>
              <a:gd name="connsiteX2" fmla="*/ 2070754 w 2070754"/>
              <a:gd name="connsiteY2" fmla="*/ 752408 h 752408"/>
              <a:gd name="connsiteX3" fmla="*/ 0 w 2070754"/>
              <a:gd name="connsiteY3" fmla="*/ 752408 h 752408"/>
              <a:gd name="connsiteX4" fmla="*/ 0 w 2070754"/>
              <a:gd name="connsiteY4" fmla="*/ 0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70754" h="752408">
                <a:moveTo>
                  <a:pt x="0" y="0"/>
                </a:moveTo>
                <a:lnTo>
                  <a:pt x="2070754" y="0"/>
                </a:lnTo>
                <a:lnTo>
                  <a:pt x="2070754" y="752408"/>
                </a:lnTo>
                <a:lnTo>
                  <a:pt x="0" y="7524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91F8126-F880-4380-F052-0707650A15A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776235" y="2542038"/>
            <a:ext cx="1215019" cy="752408"/>
          </a:xfrm>
          <a:custGeom>
            <a:avLst/>
            <a:gdLst>
              <a:gd name="connsiteX0" fmla="*/ 0 w 1215019"/>
              <a:gd name="connsiteY0" fmla="*/ 0 h 752408"/>
              <a:gd name="connsiteX1" fmla="*/ 1215019 w 1215019"/>
              <a:gd name="connsiteY1" fmla="*/ 0 h 752408"/>
              <a:gd name="connsiteX2" fmla="*/ 1215019 w 1215019"/>
              <a:gd name="connsiteY2" fmla="*/ 752408 h 752408"/>
              <a:gd name="connsiteX3" fmla="*/ 0 w 1215019"/>
              <a:gd name="connsiteY3" fmla="*/ 752408 h 752408"/>
              <a:gd name="connsiteX4" fmla="*/ 0 w 1215019"/>
              <a:gd name="connsiteY4" fmla="*/ 0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5019" h="752408">
                <a:moveTo>
                  <a:pt x="0" y="0"/>
                </a:moveTo>
                <a:lnTo>
                  <a:pt x="1215019" y="0"/>
                </a:lnTo>
                <a:lnTo>
                  <a:pt x="1215019" y="752408"/>
                </a:lnTo>
                <a:lnTo>
                  <a:pt x="0" y="7524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A218F626-5F4B-44D9-48C1-97327EE247F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222449" y="2542038"/>
            <a:ext cx="1813090" cy="752408"/>
          </a:xfrm>
          <a:custGeom>
            <a:avLst/>
            <a:gdLst>
              <a:gd name="connsiteX0" fmla="*/ 0 w 1813090"/>
              <a:gd name="connsiteY0" fmla="*/ 0 h 752408"/>
              <a:gd name="connsiteX1" fmla="*/ 1813090 w 1813090"/>
              <a:gd name="connsiteY1" fmla="*/ 0 h 752408"/>
              <a:gd name="connsiteX2" fmla="*/ 1813090 w 1813090"/>
              <a:gd name="connsiteY2" fmla="*/ 752408 h 752408"/>
              <a:gd name="connsiteX3" fmla="*/ 0 w 1813090"/>
              <a:gd name="connsiteY3" fmla="*/ 752408 h 752408"/>
              <a:gd name="connsiteX4" fmla="*/ 0 w 1813090"/>
              <a:gd name="connsiteY4" fmla="*/ 0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13090" h="752408">
                <a:moveTo>
                  <a:pt x="0" y="0"/>
                </a:moveTo>
                <a:lnTo>
                  <a:pt x="1813090" y="0"/>
                </a:lnTo>
                <a:lnTo>
                  <a:pt x="1813090" y="752408"/>
                </a:lnTo>
                <a:lnTo>
                  <a:pt x="0" y="7524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C87DA8C-9FF9-2C48-6762-A6032CB499FF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9106293" y="2542038"/>
            <a:ext cx="1550833" cy="752408"/>
          </a:xfrm>
          <a:custGeom>
            <a:avLst/>
            <a:gdLst>
              <a:gd name="connsiteX0" fmla="*/ 0 w 1550833"/>
              <a:gd name="connsiteY0" fmla="*/ 0 h 752408"/>
              <a:gd name="connsiteX1" fmla="*/ 1550833 w 1550833"/>
              <a:gd name="connsiteY1" fmla="*/ 0 h 752408"/>
              <a:gd name="connsiteX2" fmla="*/ 1550833 w 1550833"/>
              <a:gd name="connsiteY2" fmla="*/ 752408 h 752408"/>
              <a:gd name="connsiteX3" fmla="*/ 0 w 1550833"/>
              <a:gd name="connsiteY3" fmla="*/ 752408 h 752408"/>
              <a:gd name="connsiteX4" fmla="*/ 0 w 1550833"/>
              <a:gd name="connsiteY4" fmla="*/ 0 h 75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50833" h="752408">
                <a:moveTo>
                  <a:pt x="0" y="0"/>
                </a:moveTo>
                <a:lnTo>
                  <a:pt x="1550833" y="0"/>
                </a:lnTo>
                <a:lnTo>
                  <a:pt x="1550833" y="752408"/>
                </a:lnTo>
                <a:lnTo>
                  <a:pt x="0" y="752408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1AE14AC-D4F2-2B13-0EA3-63296EA8AAB9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>
          <a:xfrm>
            <a:off x="435640" y="1768414"/>
            <a:ext cx="3751432" cy="1111535"/>
          </a:xfrm>
          <a:custGeom>
            <a:avLst/>
            <a:gdLst>
              <a:gd name="connsiteX0" fmla="*/ 0 w 3751432"/>
              <a:gd name="connsiteY0" fmla="*/ 0 h 1111535"/>
              <a:gd name="connsiteX1" fmla="*/ 3751432 w 3751432"/>
              <a:gd name="connsiteY1" fmla="*/ 0 h 1111535"/>
              <a:gd name="connsiteX2" fmla="*/ 3751432 w 3751432"/>
              <a:gd name="connsiteY2" fmla="*/ 1111535 h 1111535"/>
              <a:gd name="connsiteX3" fmla="*/ 0 w 3751432"/>
              <a:gd name="connsiteY3" fmla="*/ 1111535 h 1111535"/>
              <a:gd name="connsiteX4" fmla="*/ 0 w 3751432"/>
              <a:gd name="connsiteY4" fmla="*/ 0 h 1111535"/>
              <a:gd name="connsiteX5" fmla="*/ 777453 w 3751432"/>
              <a:gd name="connsiteY5" fmla="*/ 231787 h 1111535"/>
              <a:gd name="connsiteX6" fmla="*/ 777453 w 3751432"/>
              <a:gd name="connsiteY6" fmla="*/ 690794 h 1111535"/>
              <a:gd name="connsiteX7" fmla="*/ 1069685 w 3751432"/>
              <a:gd name="connsiteY7" fmla="*/ 690794 h 1111535"/>
              <a:gd name="connsiteX8" fmla="*/ 1069685 w 3751432"/>
              <a:gd name="connsiteY8" fmla="*/ 231787 h 1111535"/>
              <a:gd name="connsiteX9" fmla="*/ 777453 w 3751432"/>
              <a:gd name="connsiteY9" fmla="*/ 231787 h 11115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751432" h="1111535">
                <a:moveTo>
                  <a:pt x="0" y="0"/>
                </a:moveTo>
                <a:lnTo>
                  <a:pt x="3751432" y="0"/>
                </a:lnTo>
                <a:lnTo>
                  <a:pt x="3751432" y="1111535"/>
                </a:lnTo>
                <a:lnTo>
                  <a:pt x="0" y="1111535"/>
                </a:lnTo>
                <a:lnTo>
                  <a:pt x="0" y="0"/>
                </a:lnTo>
                <a:close/>
                <a:moveTo>
                  <a:pt x="777453" y="231787"/>
                </a:moveTo>
                <a:lnTo>
                  <a:pt x="777453" y="690794"/>
                </a:lnTo>
                <a:lnTo>
                  <a:pt x="1069685" y="690794"/>
                </a:lnTo>
                <a:lnTo>
                  <a:pt x="1069685" y="231787"/>
                </a:lnTo>
                <a:lnTo>
                  <a:pt x="777453" y="231787"/>
                </a:lnTo>
                <a:close/>
              </a:path>
            </a:pathLst>
          </a:cu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E273559-A241-0223-70AA-1B304F120EBF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80309" y="5238409"/>
            <a:ext cx="7258401" cy="764819"/>
          </a:xfrm>
          <a:custGeom>
            <a:avLst/>
            <a:gdLst>
              <a:gd name="connsiteX0" fmla="*/ 0 w 7258401"/>
              <a:gd name="connsiteY0" fmla="*/ 0 h 764819"/>
              <a:gd name="connsiteX1" fmla="*/ 7258401 w 7258401"/>
              <a:gd name="connsiteY1" fmla="*/ 0 h 764819"/>
              <a:gd name="connsiteX2" fmla="*/ 7258401 w 7258401"/>
              <a:gd name="connsiteY2" fmla="*/ 764819 h 764819"/>
              <a:gd name="connsiteX3" fmla="*/ 0 w 7258401"/>
              <a:gd name="connsiteY3" fmla="*/ 764819 h 764819"/>
              <a:gd name="connsiteX4" fmla="*/ 0 w 7258401"/>
              <a:gd name="connsiteY4" fmla="*/ 0 h 7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58401" h="764819">
                <a:moveTo>
                  <a:pt x="0" y="0"/>
                </a:moveTo>
                <a:lnTo>
                  <a:pt x="7258401" y="0"/>
                </a:lnTo>
                <a:lnTo>
                  <a:pt x="7258401" y="764819"/>
                </a:lnTo>
                <a:lnTo>
                  <a:pt x="0" y="764819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6DA1A0-91CC-3282-BC15-E8CCEC23026B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652572" y="4473590"/>
            <a:ext cx="3857976" cy="764819"/>
          </a:xfrm>
          <a:custGeom>
            <a:avLst/>
            <a:gdLst>
              <a:gd name="connsiteX0" fmla="*/ 0 w 3857976"/>
              <a:gd name="connsiteY0" fmla="*/ 0 h 764819"/>
              <a:gd name="connsiteX1" fmla="*/ 3857976 w 3857976"/>
              <a:gd name="connsiteY1" fmla="*/ 0 h 764819"/>
              <a:gd name="connsiteX2" fmla="*/ 3857976 w 3857976"/>
              <a:gd name="connsiteY2" fmla="*/ 764819 h 764819"/>
              <a:gd name="connsiteX3" fmla="*/ 0 w 3857976"/>
              <a:gd name="connsiteY3" fmla="*/ 764819 h 764819"/>
              <a:gd name="connsiteX4" fmla="*/ 0 w 3857976"/>
              <a:gd name="connsiteY4" fmla="*/ 0 h 764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857976" h="764819">
                <a:moveTo>
                  <a:pt x="0" y="0"/>
                </a:moveTo>
                <a:lnTo>
                  <a:pt x="3857976" y="0"/>
                </a:lnTo>
                <a:lnTo>
                  <a:pt x="3857976" y="764819"/>
                </a:lnTo>
                <a:lnTo>
                  <a:pt x="0" y="764819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0D4D03C-BA34-FD56-8DA5-ECFE691B764A}"/>
              </a:ext>
            </a:extLst>
          </p:cNvPr>
          <p:cNvSpPr txBox="1"/>
          <p:nvPr/>
        </p:nvSpPr>
        <p:spPr>
          <a:xfrm>
            <a:off x="2098560" y="1105362"/>
            <a:ext cx="17308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set of primitive commands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465C46-53DF-782E-9F7E-4C5A2A0C7543}"/>
              </a:ext>
            </a:extLst>
          </p:cNvPr>
          <p:cNvSpPr txBox="1"/>
          <p:nvPr/>
        </p:nvSpPr>
        <p:spPr>
          <a:xfrm>
            <a:off x="5750608" y="3443584"/>
            <a:ext cx="13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sequencing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98EC4B-9A12-94D2-15A3-7BC2E8295BAB}"/>
              </a:ext>
            </a:extLst>
          </p:cNvPr>
          <p:cNvSpPr txBox="1"/>
          <p:nvPr/>
        </p:nvSpPr>
        <p:spPr>
          <a:xfrm>
            <a:off x="7641264" y="3469924"/>
            <a:ext cx="133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mixture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739F0E-39AE-1FD7-6F75-445006BAEE09}"/>
                  </a:ext>
                </a:extLst>
              </p:cNvPr>
              <p:cNvSpPr txBox="1"/>
              <p:nvPr/>
            </p:nvSpPr>
            <p:spPr>
              <a:xfrm>
                <a:off x="9636348" y="3355736"/>
                <a:ext cx="1921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partial execution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F739F0E-39AE-1FD7-6F75-445006BAE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6348" y="3355736"/>
                <a:ext cx="1921232" cy="646331"/>
              </a:xfrm>
              <a:prstGeom prst="rect">
                <a:avLst/>
              </a:prstGeom>
              <a:blipFill>
                <a:blip r:embed="rId11"/>
                <a:stretch>
                  <a:fillRect l="-2857" t="-4673" b="-74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2D846C-E538-3C06-8559-9FD4A023AB69}"/>
                  </a:ext>
                </a:extLst>
              </p:cNvPr>
              <p:cNvSpPr txBox="1"/>
              <p:nvPr/>
            </p:nvSpPr>
            <p:spPr>
              <a:xfrm>
                <a:off x="3829376" y="3285339"/>
                <a:ext cx="192123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b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dirty="0"/>
                  <a:t>primitive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2D846C-E538-3C06-8559-9FD4A023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9376" y="3285339"/>
                <a:ext cx="1921232" cy="646331"/>
              </a:xfrm>
              <a:prstGeom prst="rect">
                <a:avLst/>
              </a:prstGeom>
              <a:blipFill>
                <a:blip r:embed="rId12"/>
                <a:stretch>
                  <a:fillRect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AEE2D10D-B443-FF5A-339D-27F61796731A}"/>
              </a:ext>
            </a:extLst>
          </p:cNvPr>
          <p:cNvSpPr/>
          <p:nvPr/>
        </p:nvSpPr>
        <p:spPr>
          <a:xfrm>
            <a:off x="33165" y="4228288"/>
            <a:ext cx="12192000" cy="2700779"/>
          </a:xfrm>
          <a:prstGeom prst="rect">
            <a:avLst/>
          </a:prstGeom>
          <a:solidFill>
            <a:schemeClr val="bg1">
              <a:lumMod val="95000"/>
              <a:alpha val="86000"/>
            </a:schemeClr>
          </a:solidFill>
          <a:ln w="28575"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02AA56-815A-D366-4E78-DD0DA7FA5925}"/>
              </a:ext>
            </a:extLst>
          </p:cNvPr>
          <p:cNvSpPr txBox="1"/>
          <p:nvPr/>
        </p:nvSpPr>
        <p:spPr>
          <a:xfrm rot="20459010">
            <a:off x="1392520" y="4658537"/>
            <a:ext cx="315936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(extension with</a:t>
            </a:r>
            <a:b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</a:b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+mj-lt"/>
              </a:rPr>
              <a:t>  control flow)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70AB96-4BBA-BE0D-C4D8-5FE716B69862}"/>
                  </a:ext>
                </a:extLst>
              </p:cNvPr>
              <p:cNvSpPr txBox="1"/>
              <p:nvPr/>
            </p:nvSpPr>
            <p:spPr>
              <a:xfrm>
                <a:off x="1142547" y="1948234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470AB96-4BBA-BE0D-C4D8-5FE716B69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547" y="1948234"/>
                <a:ext cx="471283" cy="553998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A59A27-A7EA-49A9-119E-09B027AE52BC}"/>
                  </a:ext>
                </a:extLst>
              </p:cNvPr>
              <p:cNvSpPr txBox="1"/>
              <p:nvPr/>
            </p:nvSpPr>
            <p:spPr>
              <a:xfrm>
                <a:off x="3744287" y="1111894"/>
                <a:ext cx="47128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Φ</m:t>
                      </m:r>
                    </m:oMath>
                  </m:oMathPara>
                </a14:m>
                <a:endParaRPr lang="en-US" sz="36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4A59A27-A7EA-49A9-119E-09B027AE5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4287" y="1111894"/>
                <a:ext cx="471283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4995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3" grpId="0"/>
      <p:bldP spid="4" grpId="0"/>
      <p:bldP spid="5" grpId="0"/>
      <p:bldP spid="7" grpId="0"/>
      <p:bldP spid="38" grpId="0" animBg="1"/>
      <p:bldP spid="6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6A50-7C55-A746-DC5E-1C220CD74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973" y="142704"/>
            <a:ext cx="10515600" cy="1325563"/>
          </a:xfrm>
        </p:spPr>
        <p:txBody>
          <a:bodyPr/>
          <a:lstStyle/>
          <a:p>
            <a:r>
              <a:rPr lang="en-US" dirty="0"/>
              <a:t>Operational Semantics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2956AF-7BF2-0D02-8CFD-B7A6594333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0438" y="2725150"/>
            <a:ext cx="3540439" cy="8348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D8F63D-CA10-835D-A72C-DAA80E3F382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949593" y="3921281"/>
            <a:ext cx="5571386" cy="86062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FF7476E-739E-78CC-A695-2F6D89FF3AB1}"/>
              </a:ext>
            </a:extLst>
          </p:cNvPr>
          <p:cNvSpPr txBox="1"/>
          <p:nvPr/>
        </p:nvSpPr>
        <p:spPr>
          <a:xfrm>
            <a:off x="2931466" y="3985417"/>
            <a:ext cx="14301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accent5">
                    <a:lumMod val="75000"/>
                  </a:schemeClr>
                </a:solidFill>
              </a:rPr>
              <a:t>Path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FCEA2B-7791-EB52-3CAF-04BEEEED6D76}"/>
              </a:ext>
            </a:extLst>
          </p:cNvPr>
          <p:cNvSpPr txBox="1"/>
          <p:nvPr/>
        </p:nvSpPr>
        <p:spPr>
          <a:xfrm>
            <a:off x="3087288" y="2687963"/>
            <a:ext cx="193627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State </a:t>
            </a:r>
            <a:br>
              <a:rPr lang="en-US" sz="2400" b="1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2400" b="1" dirty="0">
                <a:solidFill>
                  <a:schemeClr val="bg2">
                    <a:lumMod val="50000"/>
                  </a:schemeClr>
                </a:solidFill>
              </a:rPr>
              <a:t>Transformer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31FD62-4C63-3805-4DF1-220A4E2D137D}"/>
              </a:ext>
            </a:extLst>
          </p:cNvPr>
          <p:cNvSpPr txBox="1"/>
          <p:nvPr/>
        </p:nvSpPr>
        <p:spPr>
          <a:xfrm>
            <a:off x="3165361" y="4344764"/>
            <a:ext cx="16642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2060"/>
                </a:solidFill>
              </a:rPr>
              <a:t>Trajectory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360731-8AB9-6292-6441-72320C39A48E}"/>
                  </a:ext>
                </a:extLst>
              </p:cNvPr>
              <p:cNvSpPr txBox="1"/>
              <p:nvPr/>
            </p:nvSpPr>
            <p:spPr>
              <a:xfrm>
                <a:off x="7108899" y="4385460"/>
                <a:ext cx="723507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002060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3600" dirty="0">
                  <a:solidFill>
                    <a:srgbClr val="002060"/>
                  </a:solidFill>
                </a:endParaRP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9360731-8AB9-6292-6441-72320C39A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899" y="4385460"/>
                <a:ext cx="72350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1CBC18-CAEA-A07B-3EF9-E792A9FB2CD2}"/>
              </a:ext>
            </a:extLst>
          </p:cNvPr>
          <p:cNvCxnSpPr>
            <a:cxnSpLocks/>
          </p:cNvCxnSpPr>
          <p:nvPr/>
        </p:nvCxnSpPr>
        <p:spPr>
          <a:xfrm flipV="1">
            <a:off x="7301910" y="4245028"/>
            <a:ext cx="337486" cy="185189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0D93AED-E129-E936-B1EF-4CAF8701F86A}"/>
              </a:ext>
            </a:extLst>
          </p:cNvPr>
          <p:cNvCxnSpPr>
            <a:cxnSpLocks/>
          </p:cNvCxnSpPr>
          <p:nvPr/>
        </p:nvCxnSpPr>
        <p:spPr>
          <a:xfrm>
            <a:off x="3663052" y="4238491"/>
            <a:ext cx="715088" cy="6537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951ABA8-EB43-50F8-9477-3BAF3A0118CB}"/>
              </a:ext>
            </a:extLst>
          </p:cNvPr>
          <p:cNvGrpSpPr/>
          <p:nvPr/>
        </p:nvGrpSpPr>
        <p:grpSpPr>
          <a:xfrm>
            <a:off x="6873312" y="436152"/>
            <a:ext cx="4380085" cy="830997"/>
            <a:chOff x="6873312" y="436152"/>
            <a:chExt cx="4380085" cy="830997"/>
          </a:xfrm>
        </p:grpSpPr>
        <p:sp>
          <p:nvSpPr>
            <p:cNvPr id="12" name="Hexagon 11">
              <a:extLst>
                <a:ext uri="{FF2B5EF4-FFF2-40B4-BE49-F238E27FC236}">
                  <a16:creationId xmlns:a16="http://schemas.microsoft.com/office/drawing/2014/main" id="{93B4F221-FD15-FF1A-6153-F47C9DAF894E}"/>
                </a:ext>
              </a:extLst>
            </p:cNvPr>
            <p:cNvSpPr/>
            <p:nvPr/>
          </p:nvSpPr>
          <p:spPr>
            <a:xfrm>
              <a:off x="6873312" y="479890"/>
              <a:ext cx="1013624" cy="743519"/>
            </a:xfrm>
            <a:prstGeom prst="hexagon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1E8A8E68-753A-47D7-7173-30E63C7AF97B}"/>
                </a:ext>
              </a:extLst>
            </p:cNvPr>
            <p:cNvSpPr txBox="1"/>
            <p:nvPr/>
          </p:nvSpPr>
          <p:spPr>
            <a:xfrm>
              <a:off x="7944025" y="615553"/>
              <a:ext cx="33093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:  set of program states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D01A5D-B71C-DC18-C30B-C1D90093B7EF}"/>
                    </a:ext>
                  </a:extLst>
                </p:cNvPr>
                <p:cNvSpPr txBox="1"/>
                <p:nvPr/>
              </p:nvSpPr>
              <p:spPr>
                <a:xfrm>
                  <a:off x="6930401" y="436152"/>
                  <a:ext cx="899446" cy="83099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4800" i="0" dirty="0" smtClean="0">
                            <a:latin typeface="Cambria Math" panose="02040503050406030204" pitchFamily="18" charset="0"/>
                          </a:rPr>
                          <m:t>Θ</m:t>
                        </m:r>
                      </m:oMath>
                    </m:oMathPara>
                  </a14:m>
                  <a:endParaRPr lang="en-US" sz="40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ED01A5D-B71C-DC18-C30B-C1D90093B7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401" y="436152"/>
                  <a:ext cx="899446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6E934DEA-82FA-FAE6-7170-A1EBE3C09824}"/>
              </a:ext>
            </a:extLst>
          </p:cNvPr>
          <p:cNvGrpSpPr/>
          <p:nvPr/>
        </p:nvGrpSpPr>
        <p:grpSpPr>
          <a:xfrm>
            <a:off x="119101" y="1515744"/>
            <a:ext cx="2838658" cy="2254065"/>
            <a:chOff x="835743" y="1439016"/>
            <a:chExt cx="2505006" cy="210359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12451D15-8E75-D101-534A-7350AC76E0C4}"/>
                </a:ext>
              </a:extLst>
            </p:cNvPr>
            <p:cNvGrpSpPr/>
            <p:nvPr/>
          </p:nvGrpSpPr>
          <p:grpSpPr>
            <a:xfrm>
              <a:off x="835743" y="1439016"/>
              <a:ext cx="2505006" cy="2103591"/>
              <a:chOff x="9792785" y="1310614"/>
              <a:chExt cx="1641763" cy="1378678"/>
            </a:xfrm>
          </p:grpSpPr>
          <p:sp>
            <p:nvSpPr>
              <p:cNvPr id="6" name="Hexagon 5">
                <a:extLst>
                  <a:ext uri="{FF2B5EF4-FFF2-40B4-BE49-F238E27FC236}">
                    <a16:creationId xmlns:a16="http://schemas.microsoft.com/office/drawing/2014/main" id="{67D48AD6-B3B7-A4F3-7867-776DD8CD091A}"/>
                  </a:ext>
                </a:extLst>
              </p:cNvPr>
              <p:cNvSpPr/>
              <p:nvPr/>
            </p:nvSpPr>
            <p:spPr>
              <a:xfrm>
                <a:off x="9792785" y="1310614"/>
                <a:ext cx="1641763" cy="1378678"/>
              </a:xfrm>
              <a:prstGeom prst="hexagon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4A73D6F-F76B-0AED-AC49-EA6AED9F0C29}"/>
                  </a:ext>
                </a:extLst>
              </p:cNvPr>
              <p:cNvSpPr/>
              <p:nvPr/>
            </p:nvSpPr>
            <p:spPr>
              <a:xfrm>
                <a:off x="10274531" y="1837599"/>
                <a:ext cx="99753" cy="108037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2E366497-B943-71A3-D042-AB1B445782BD}"/>
                  </a:ext>
                </a:extLst>
              </p:cNvPr>
              <p:cNvSpPr/>
              <p:nvPr/>
            </p:nvSpPr>
            <p:spPr>
              <a:xfrm>
                <a:off x="10785764" y="2148531"/>
                <a:ext cx="129248" cy="133196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B34E57A-89D6-5D4B-7CAF-804ADDA96245}"/>
                </a:ext>
              </a:extLst>
            </p:cNvPr>
            <p:cNvSpPr txBox="1"/>
            <p:nvPr/>
          </p:nvSpPr>
          <p:spPr>
            <a:xfrm rot="20973774">
              <a:off x="2514595" y="2545173"/>
              <a:ext cx="693619" cy="3446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450A0D9-6A83-594F-2DC9-79DCBD85CE35}"/>
                </a:ext>
              </a:extLst>
            </p:cNvPr>
            <p:cNvSpPr txBox="1"/>
            <p:nvPr/>
          </p:nvSpPr>
          <p:spPr>
            <a:xfrm rot="20973774">
              <a:off x="1298743" y="1880952"/>
              <a:ext cx="8557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E616DC4-8621-472D-C3F7-C89DB3326413}"/>
              </a:ext>
            </a:extLst>
          </p:cNvPr>
          <p:cNvGrpSpPr/>
          <p:nvPr/>
        </p:nvGrpSpPr>
        <p:grpSpPr>
          <a:xfrm>
            <a:off x="7269447" y="1007014"/>
            <a:ext cx="2571359" cy="656778"/>
            <a:chOff x="8658616" y="1086379"/>
            <a:chExt cx="2571359" cy="65677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62D463F-A290-2359-AD16-0957EB5282A4}"/>
                </a:ext>
              </a:extLst>
            </p:cNvPr>
            <p:cNvSpPr/>
            <p:nvPr/>
          </p:nvSpPr>
          <p:spPr>
            <a:xfrm>
              <a:off x="8658616" y="1086379"/>
              <a:ext cx="2571359" cy="656778"/>
            </a:xfrm>
            <a:prstGeom prst="rect">
              <a:avLst/>
            </a:prstGeom>
            <a:gradFill flip="none" rotWithShape="1">
              <a:gsLst>
                <a:gs pos="0">
                  <a:schemeClr val="accent6">
                    <a:lumMod val="0"/>
                    <a:lumOff val="100000"/>
                  </a:schemeClr>
                </a:gs>
                <a:gs pos="64000">
                  <a:schemeClr val="accent5">
                    <a:lumMod val="20000"/>
                    <a:lumOff val="8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6770756-C284-25FC-A583-160DBBE1AA6D}"/>
                </a:ext>
              </a:extLst>
            </p:cNvPr>
            <p:cNvSpPr txBox="1"/>
            <p:nvPr/>
          </p:nvSpPr>
          <p:spPr>
            <a:xfrm>
              <a:off x="8836015" y="1097662"/>
              <a:ext cx="20393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+ topology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EA538692-C327-9725-3B9F-E3D03AEFFC72}"/>
              </a:ext>
            </a:extLst>
          </p:cNvPr>
          <p:cNvGrpSpPr/>
          <p:nvPr/>
        </p:nvGrpSpPr>
        <p:grpSpPr>
          <a:xfrm>
            <a:off x="112681" y="3817287"/>
            <a:ext cx="2845078" cy="2254066"/>
            <a:chOff x="763650" y="3685465"/>
            <a:chExt cx="2676703" cy="2120668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D042B82-DC9E-A72F-753D-068983804A6F}"/>
                </a:ext>
              </a:extLst>
            </p:cNvPr>
            <p:cNvGrpSpPr/>
            <p:nvPr/>
          </p:nvGrpSpPr>
          <p:grpSpPr>
            <a:xfrm>
              <a:off x="763650" y="3685465"/>
              <a:ext cx="2676703" cy="2120668"/>
              <a:chOff x="9924011" y="3611538"/>
              <a:chExt cx="1641763" cy="1204275"/>
            </a:xfrm>
          </p:grpSpPr>
          <p:sp>
            <p:nvSpPr>
              <p:cNvPr id="41" name="Hexagon 40">
                <a:extLst>
                  <a:ext uri="{FF2B5EF4-FFF2-40B4-BE49-F238E27FC236}">
                    <a16:creationId xmlns:a16="http://schemas.microsoft.com/office/drawing/2014/main" id="{778F29C4-8D0E-8836-D56D-E0238A60462C}"/>
                  </a:ext>
                </a:extLst>
              </p:cNvPr>
              <p:cNvSpPr/>
              <p:nvPr/>
            </p:nvSpPr>
            <p:spPr>
              <a:xfrm>
                <a:off x="9924011" y="3611538"/>
                <a:ext cx="1641763" cy="1204275"/>
              </a:xfrm>
              <a:prstGeom prst="hexagon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BF97B62-9DF5-28D6-3361-860506A9C844}"/>
                  </a:ext>
                </a:extLst>
              </p:cNvPr>
              <p:cNvSpPr/>
              <p:nvPr/>
            </p:nvSpPr>
            <p:spPr>
              <a:xfrm>
                <a:off x="10950633" y="4316961"/>
                <a:ext cx="99753" cy="108037"/>
              </a:xfrm>
              <a:prstGeom prst="ellipse">
                <a:avLst/>
              </a:prstGeom>
              <a:solidFill>
                <a:schemeClr val="tx1"/>
              </a:solidFill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5" name="Connector: Curved 44">
                <a:extLst>
                  <a:ext uri="{FF2B5EF4-FFF2-40B4-BE49-F238E27FC236}">
                    <a16:creationId xmlns:a16="http://schemas.microsoft.com/office/drawing/2014/main" id="{795BA7D5-B948-E28F-C865-71983BCDF935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>
                <a:off x="10539153" y="4034889"/>
                <a:ext cx="461357" cy="282072"/>
              </a:xfrm>
              <a:prstGeom prst="curvedConnector2">
                <a:avLst/>
              </a:prstGeom>
              <a:ln w="38100">
                <a:gradFill flip="none" rotWithShape="1">
                  <a:gsLst>
                    <a:gs pos="0">
                      <a:schemeClr val="accent1">
                        <a:lumMod val="75000"/>
                      </a:schemeClr>
                    </a:gs>
                    <a:gs pos="100000">
                      <a:schemeClr val="tx1"/>
                    </a:gs>
                  </a:gsLst>
                  <a:lin ang="2700000" scaled="1"/>
                  <a:tileRect/>
                </a:gra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D463BC50-AE16-EDE6-86DC-F301F5656364}"/>
                  </a:ext>
                </a:extLst>
              </p:cNvPr>
              <p:cNvSpPr/>
              <p:nvPr/>
            </p:nvSpPr>
            <p:spPr>
              <a:xfrm>
                <a:off x="10439130" y="3981617"/>
                <a:ext cx="100024" cy="105102"/>
              </a:xfrm>
              <a:prstGeom prst="ellipse">
                <a:avLst/>
              </a:prstGeom>
              <a:noFill/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AA41A70D-319A-288E-F893-420E8A706F5B}"/>
                  </a:ext>
                </a:extLst>
              </p:cNvPr>
              <p:cNvSpPr/>
              <p:nvPr/>
            </p:nvSpPr>
            <p:spPr>
              <a:xfrm>
                <a:off x="10751960" y="4041350"/>
                <a:ext cx="103628" cy="105102"/>
              </a:xfrm>
              <a:prstGeom prst="ellipse">
                <a:avLst/>
              </a:prstGeom>
              <a:solidFill>
                <a:schemeClr val="tx1">
                  <a:alpha val="54902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987795D2-037C-F973-F415-60705FB30B58}"/>
                  </a:ext>
                </a:extLst>
              </p:cNvPr>
              <p:cNvSpPr/>
              <p:nvPr/>
            </p:nvSpPr>
            <p:spPr>
              <a:xfrm>
                <a:off x="10607039" y="3988800"/>
                <a:ext cx="103628" cy="105102"/>
              </a:xfrm>
              <a:prstGeom prst="ellipse">
                <a:avLst/>
              </a:prstGeom>
              <a:solidFill>
                <a:schemeClr val="tx1">
                  <a:alpha val="30980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4974240-5E73-1DFC-1945-A3D1E47E5C1E}"/>
                  </a:ext>
                </a:extLst>
              </p:cNvPr>
              <p:cNvSpPr/>
              <p:nvPr/>
            </p:nvSpPr>
            <p:spPr>
              <a:xfrm>
                <a:off x="10876235" y="4122419"/>
                <a:ext cx="103628" cy="105102"/>
              </a:xfrm>
              <a:prstGeom prst="ellipse">
                <a:avLst/>
              </a:prstGeom>
              <a:solidFill>
                <a:schemeClr val="tx1">
                  <a:alpha val="76078"/>
                </a:schemeClr>
              </a:solidFill>
              <a:ln>
                <a:prstDash val="sysDot"/>
              </a:ln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B652112-B090-15E9-53C3-50A81AB56CFF}"/>
                </a:ext>
              </a:extLst>
            </p:cNvPr>
            <p:cNvSpPr txBox="1"/>
            <p:nvPr/>
          </p:nvSpPr>
          <p:spPr>
            <a:xfrm rot="20973774">
              <a:off x="2591408" y="4743141"/>
              <a:ext cx="693619" cy="347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final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C2E64305-83DA-9519-062E-27447F5EA1BE}"/>
                </a:ext>
              </a:extLst>
            </p:cNvPr>
            <p:cNvSpPr txBox="1"/>
            <p:nvPr/>
          </p:nvSpPr>
          <p:spPr>
            <a:xfrm rot="20973774">
              <a:off x="1336786" y="3981969"/>
              <a:ext cx="8668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7661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1" grpId="0"/>
      <p:bldP spid="22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88C0-007B-EA9E-4F72-59DF5B539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572541" cy="1325563"/>
          </a:xfrm>
        </p:spPr>
        <p:txBody>
          <a:bodyPr/>
          <a:lstStyle/>
          <a:p>
            <a:r>
              <a:rPr lang="en-US" dirty="0"/>
              <a:t>Vector Fields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C970798-E5B4-260B-0376-01C3AEB8AC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77280" y="1669986"/>
                <a:ext cx="5851180" cy="234506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are maps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assigning to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dirty="0"/>
                  <a:t>  to a direction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lvl="1"/>
                <a:r>
                  <a:rPr lang="en-US" dirty="0"/>
                  <a:t>like a collection of infinitesimal path fragments.</a:t>
                </a:r>
              </a:p>
              <a:p>
                <a:r>
                  <a:rPr lang="en-US" i="1" dirty="0"/>
                  <a:t>can be added together.</a:t>
                </a:r>
                <a:endParaRPr lang="en-US" dirty="0"/>
              </a:p>
            </p:txBody>
          </p:sp>
        </mc:Choice>
        <mc:Fallback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BC970798-E5B4-260B-0376-01C3AEB8AC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7280" y="1669986"/>
                <a:ext cx="5851180" cy="2345062"/>
              </a:xfrm>
              <a:blipFill>
                <a:blip r:embed="rId2"/>
                <a:stretch>
                  <a:fillRect l="-1875" t="-4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71FD813D-0EBF-38E6-34EF-97B765C7E54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847352" y="3876184"/>
            <a:ext cx="1453023" cy="739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7E2403-B900-CDCF-0D7D-8A6A491A66D7}"/>
                  </a:ext>
                </a:extLst>
              </p:cNvPr>
              <p:cNvSpPr txBox="1"/>
              <p:nvPr/>
            </p:nvSpPr>
            <p:spPr>
              <a:xfrm>
                <a:off x="3425747" y="3899715"/>
                <a:ext cx="2542730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400" dirty="0"/>
                  <a:t>:=  set of all vector fields over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Θ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7E2403-B900-CDCF-0D7D-8A6A491A6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5747" y="3899715"/>
                <a:ext cx="2542730" cy="830997"/>
              </a:xfrm>
              <a:prstGeom prst="rect">
                <a:avLst/>
              </a:prstGeom>
              <a:blipFill>
                <a:blip r:embed="rId4"/>
                <a:stretch>
                  <a:fillRect l="-2878" t="-5882" r="-6475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-A vector field visualized with two different techniques.">
            <a:extLst>
              <a:ext uri="{FF2B5EF4-FFF2-40B4-BE49-F238E27FC236}">
                <a16:creationId xmlns:a16="http://schemas.microsoft.com/office/drawing/2014/main" id="{E1AFC356-3351-D944-9A8D-8A5CCAEA29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alphaModFix amt="75000"/>
            <a:biLevel thresh="75000"/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8" t="9764" r="3447" b="3106"/>
          <a:stretch/>
        </p:blipFill>
        <p:spPr bwMode="auto">
          <a:xfrm>
            <a:off x="7133272" y="243591"/>
            <a:ext cx="4887277" cy="3939789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3889397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Picture 2" descr="-A vector field visualized with two different techniques.">
            <a:extLst>
              <a:ext uri="{FF2B5EF4-FFF2-40B4-BE49-F238E27FC236}">
                <a16:creationId xmlns:a16="http://schemas.microsoft.com/office/drawing/2014/main" id="{D06E12BA-8256-0443-6C5A-06A32CF8A0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screen">
            <a:alphaModFix amt="75000"/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 l="2478" t="9764" r="3447" b="3106"/>
          <a:stretch/>
        </p:blipFill>
        <p:spPr bwMode="auto">
          <a:xfrm>
            <a:off x="4108954" y="2689095"/>
            <a:ext cx="3515678" cy="2834100"/>
          </a:xfrm>
          <a:prstGeom prst="hexagon">
            <a:avLst/>
          </a:prstGeom>
          <a:solidFill>
            <a:schemeClr val="accent6">
              <a:lumMod val="60000"/>
              <a:lumOff val="40000"/>
            </a:schemeClr>
          </a:solidFill>
          <a:ln w="63500" cap="rnd">
            <a:solidFill>
              <a:srgbClr val="333333"/>
            </a:solidFill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3551465F-1F61-CE60-C159-7987AAA90BAB}"/>
              </a:ext>
            </a:extLst>
          </p:cNvPr>
          <p:cNvGrpSpPr/>
          <p:nvPr/>
        </p:nvGrpSpPr>
        <p:grpSpPr>
          <a:xfrm>
            <a:off x="5747444" y="2690163"/>
            <a:ext cx="2590956" cy="2541613"/>
            <a:chOff x="2397604" y="11708743"/>
            <a:chExt cx="3172938" cy="2896595"/>
          </a:xfrm>
          <a:effectLst/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F43F892-A609-9444-324F-6439E87CAC72}"/>
                </a:ext>
              </a:extLst>
            </p:cNvPr>
            <p:cNvSpPr/>
            <p:nvPr/>
          </p:nvSpPr>
          <p:spPr>
            <a:xfrm>
              <a:off x="2397604" y="11708743"/>
              <a:ext cx="3172938" cy="2896595"/>
            </a:xfrm>
            <a:prstGeom prst="hexagon">
              <a:avLst/>
            </a:prstGeom>
            <a:blipFill dpi="0" rotWithShape="1">
              <a:blip r:embed="rId4">
                <a:alphaModFix amt="99000"/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a:blip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8BBDB467-085C-BE94-85C4-4FBCE8616C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49" y="12634221"/>
              <a:ext cx="138731" cy="1116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F7F6F6A-07E7-F92E-B5C1-1F0A38AF4D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43" y="12468607"/>
              <a:ext cx="160299" cy="1731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912783-D5D2-2440-ACE1-AA4734D96A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283" y="12339163"/>
              <a:ext cx="186210" cy="9816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ECE1456-6115-F2BE-B044-5920062FE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518" y="13315181"/>
              <a:ext cx="113454" cy="37300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11E1C5-0E80-8D28-570A-6DA448148E4E}"/>
                </a:ext>
              </a:extLst>
            </p:cNvPr>
            <p:cNvCxnSpPr/>
            <p:nvPr/>
          </p:nvCxnSpPr>
          <p:spPr>
            <a:xfrm flipV="1">
              <a:off x="4160424" y="12488388"/>
              <a:ext cx="258334" cy="2962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FB2B74D-C111-4AC2-9C3F-15031FD5F975}"/>
                </a:ext>
              </a:extLst>
            </p:cNvPr>
            <p:cNvCxnSpPr/>
            <p:nvPr/>
          </p:nvCxnSpPr>
          <p:spPr>
            <a:xfrm flipV="1">
              <a:off x="4520886" y="12454997"/>
              <a:ext cx="260074" cy="788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0824B99-B7C8-72B0-82EF-A2D1BDC11FC0}"/>
                </a:ext>
              </a:extLst>
            </p:cNvPr>
            <p:cNvCxnSpPr/>
            <p:nvPr/>
          </p:nvCxnSpPr>
          <p:spPr>
            <a:xfrm flipH="1" flipV="1">
              <a:off x="3877931" y="13588317"/>
              <a:ext cx="158073" cy="3328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4FD8765-EF1B-7ED4-A60B-09EEDCAE5112}"/>
                </a:ext>
              </a:extLst>
            </p:cNvPr>
            <p:cNvCxnSpPr/>
            <p:nvPr/>
          </p:nvCxnSpPr>
          <p:spPr>
            <a:xfrm flipH="1" flipV="1">
              <a:off x="3548502" y="13561997"/>
              <a:ext cx="41900" cy="30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5C6F16-E327-A383-E5EB-6A43680C2CEA}"/>
                </a:ext>
              </a:extLst>
            </p:cNvPr>
            <p:cNvCxnSpPr/>
            <p:nvPr/>
          </p:nvCxnSpPr>
          <p:spPr>
            <a:xfrm flipV="1">
              <a:off x="3175250" y="13337642"/>
              <a:ext cx="144542" cy="3799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B868CB5-6DBC-664C-CAA4-6584BEEEEA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780" y="12976441"/>
              <a:ext cx="78975" cy="3612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6B162E6-7E72-98E0-A8CA-82F4D774D6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69" y="12738715"/>
              <a:ext cx="100397" cy="3767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D4D1E9D-D92D-EBA1-8282-7D4E3C037E25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65" y="12330690"/>
              <a:ext cx="358100" cy="1066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FAFD00C7-E493-3C64-2135-9E3BAD637E4A}"/>
                </a:ext>
              </a:extLst>
            </p:cNvPr>
            <p:cNvCxnSpPr/>
            <p:nvPr/>
          </p:nvCxnSpPr>
          <p:spPr>
            <a:xfrm flipH="1">
              <a:off x="5123957" y="13007242"/>
              <a:ext cx="185165" cy="48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DB733F0-62A5-5E82-EF99-6CE683CFAC8A}"/>
                </a:ext>
              </a:extLst>
            </p:cNvPr>
            <p:cNvCxnSpPr/>
            <p:nvPr/>
          </p:nvCxnSpPr>
          <p:spPr>
            <a:xfrm flipH="1" flipV="1">
              <a:off x="4714841" y="13121058"/>
              <a:ext cx="120754" cy="79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97BF1C60-C04E-D513-87CB-9B6FA9B8D606}"/>
                </a:ext>
              </a:extLst>
            </p:cNvPr>
            <p:cNvCxnSpPr/>
            <p:nvPr/>
          </p:nvCxnSpPr>
          <p:spPr>
            <a:xfrm flipV="1">
              <a:off x="4567745" y="12799932"/>
              <a:ext cx="81066" cy="1651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F9A74A3-CA26-9188-96A3-5ACAA574C60D}"/>
                </a:ext>
              </a:extLst>
            </p:cNvPr>
            <p:cNvCxnSpPr/>
            <p:nvPr/>
          </p:nvCxnSpPr>
          <p:spPr>
            <a:xfrm flipV="1">
              <a:off x="4801592" y="12684075"/>
              <a:ext cx="313997" cy="1417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3954AEB-E11E-2469-6D3B-706BA8AE1260}"/>
                </a:ext>
              </a:extLst>
            </p:cNvPr>
            <p:cNvCxnSpPr/>
            <p:nvPr/>
          </p:nvCxnSpPr>
          <p:spPr>
            <a:xfrm flipH="1">
              <a:off x="4986787" y="13283760"/>
              <a:ext cx="311574" cy="857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6DDF8AB-32E3-1C2C-9CBE-88949530BA83}"/>
                </a:ext>
              </a:extLst>
            </p:cNvPr>
            <p:cNvCxnSpPr/>
            <p:nvPr/>
          </p:nvCxnSpPr>
          <p:spPr>
            <a:xfrm flipH="1" flipV="1">
              <a:off x="4927746" y="13541458"/>
              <a:ext cx="399261" cy="98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A5943A1-08E3-5C47-7B42-C284C67559F9}"/>
                </a:ext>
              </a:extLst>
            </p:cNvPr>
            <p:cNvCxnSpPr/>
            <p:nvPr/>
          </p:nvCxnSpPr>
          <p:spPr>
            <a:xfrm flipH="1" flipV="1">
              <a:off x="4090857" y="14273039"/>
              <a:ext cx="120903" cy="1010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DD2F72F-1B01-D23E-8BBF-EF9DA397A503}"/>
                </a:ext>
              </a:extLst>
            </p:cNvPr>
            <p:cNvCxnSpPr/>
            <p:nvPr/>
          </p:nvCxnSpPr>
          <p:spPr>
            <a:xfrm flipH="1" flipV="1">
              <a:off x="3354565" y="13930746"/>
              <a:ext cx="113180" cy="55990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FD60D2-3EE6-0C90-E9FF-72343099BEDB}"/>
                </a:ext>
              </a:extLst>
            </p:cNvPr>
            <p:cNvCxnSpPr/>
            <p:nvPr/>
          </p:nvCxnSpPr>
          <p:spPr>
            <a:xfrm flipH="1" flipV="1">
              <a:off x="3812652" y="13876506"/>
              <a:ext cx="65279" cy="4976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5970BA5-00C4-F55F-1433-74A94310FE14}"/>
                </a:ext>
              </a:extLst>
            </p:cNvPr>
            <p:cNvCxnSpPr/>
            <p:nvPr/>
          </p:nvCxnSpPr>
          <p:spPr>
            <a:xfrm flipV="1">
              <a:off x="2664269" y="13417448"/>
              <a:ext cx="79310" cy="4505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AB3B4B8-B7F9-6BE2-01CC-D1D181ADAF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0571" y="12047636"/>
              <a:ext cx="73290" cy="125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F145932D-584B-C964-1EFB-6167DC5D3F9B}"/>
                </a:ext>
              </a:extLst>
            </p:cNvPr>
            <p:cNvCxnSpPr>
              <a:cxnSpLocks/>
            </p:cNvCxnSpPr>
            <p:nvPr/>
          </p:nvCxnSpPr>
          <p:spPr>
            <a:xfrm>
              <a:off x="3319792" y="12050791"/>
              <a:ext cx="91363" cy="2175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5E487CE-1BE3-7DE4-6354-5B0132B90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885" y="11987294"/>
              <a:ext cx="163980" cy="3043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23A05CA1-FCD4-5363-29F2-0D1D1F5BBFA3}"/>
                </a:ext>
              </a:extLst>
            </p:cNvPr>
            <p:cNvCxnSpPr/>
            <p:nvPr/>
          </p:nvCxnSpPr>
          <p:spPr>
            <a:xfrm flipV="1">
              <a:off x="4400865" y="12163061"/>
              <a:ext cx="349138" cy="1667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6D5A5B49-8675-FA35-00D5-BB47991E2E5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6344" y="13115963"/>
              <a:ext cx="120499" cy="2944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Arrow Connector 199">
              <a:extLst>
                <a:ext uri="{FF2B5EF4-FFF2-40B4-BE49-F238E27FC236}">
                  <a16:creationId xmlns:a16="http://schemas.microsoft.com/office/drawing/2014/main" id="{09F126EA-B82C-AFA1-9E23-9C8D0FD0305B}"/>
                </a:ext>
              </a:extLst>
            </p:cNvPr>
            <p:cNvCxnSpPr/>
            <p:nvPr/>
          </p:nvCxnSpPr>
          <p:spPr>
            <a:xfrm flipH="1" flipV="1">
              <a:off x="3004288" y="13770216"/>
              <a:ext cx="67136" cy="355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Arrow Connector 200">
              <a:extLst>
                <a:ext uri="{FF2B5EF4-FFF2-40B4-BE49-F238E27FC236}">
                  <a16:creationId xmlns:a16="http://schemas.microsoft.com/office/drawing/2014/main" id="{A5017816-B238-6D9B-A659-931095F07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750" y="12890845"/>
              <a:ext cx="91507" cy="16651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Arrow Connector 201">
              <a:extLst>
                <a:ext uri="{FF2B5EF4-FFF2-40B4-BE49-F238E27FC236}">
                  <a16:creationId xmlns:a16="http://schemas.microsoft.com/office/drawing/2014/main" id="{3B23ECCA-538C-D5F0-9566-98908F6BA8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8237" y="13457619"/>
              <a:ext cx="206915" cy="280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Arrow Connector 202">
              <a:extLst>
                <a:ext uri="{FF2B5EF4-FFF2-40B4-BE49-F238E27FC236}">
                  <a16:creationId xmlns:a16="http://schemas.microsoft.com/office/drawing/2014/main" id="{BC31DF0A-6844-D1AE-52B8-E928CFD4A1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469" y="12958800"/>
              <a:ext cx="90055" cy="240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5AA34528-ADC0-3EEF-113F-72404B5D66A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083" y="13766611"/>
              <a:ext cx="237641" cy="1098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Arrow Connector 204">
              <a:extLst>
                <a:ext uri="{FF2B5EF4-FFF2-40B4-BE49-F238E27FC236}">
                  <a16:creationId xmlns:a16="http://schemas.microsoft.com/office/drawing/2014/main" id="{00FF7539-9395-3C92-64B7-7D094FECC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7129" y="13921204"/>
              <a:ext cx="157712" cy="265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Arrow Connector 205">
              <a:extLst>
                <a:ext uri="{FF2B5EF4-FFF2-40B4-BE49-F238E27FC236}">
                  <a16:creationId xmlns:a16="http://schemas.microsoft.com/office/drawing/2014/main" id="{CD311E99-7335-4CEE-0E4F-38E5333158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040" y="13973509"/>
              <a:ext cx="101484" cy="769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Arrow Connector 206">
              <a:extLst>
                <a:ext uri="{FF2B5EF4-FFF2-40B4-BE49-F238E27FC236}">
                  <a16:creationId xmlns:a16="http://schemas.microsoft.com/office/drawing/2014/main" id="{1FBDB0FA-EBBC-7E58-22F8-C365AC04F9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624" y="14053722"/>
              <a:ext cx="77170" cy="1506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Arrow Connector 207">
              <a:extLst>
                <a:ext uri="{FF2B5EF4-FFF2-40B4-BE49-F238E27FC236}">
                  <a16:creationId xmlns:a16="http://schemas.microsoft.com/office/drawing/2014/main" id="{1603BCBE-3992-0DAD-A85E-BF994661E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292" y="12725400"/>
              <a:ext cx="148078" cy="1412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Arrow Connector 208">
              <a:extLst>
                <a:ext uri="{FF2B5EF4-FFF2-40B4-BE49-F238E27FC236}">
                  <a16:creationId xmlns:a16="http://schemas.microsoft.com/office/drawing/2014/main" id="{72771D0D-3706-0FA5-BF75-87C18F0A6E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2811" y="12562250"/>
              <a:ext cx="164032" cy="382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Arrow Connector 209">
              <a:extLst>
                <a:ext uri="{FF2B5EF4-FFF2-40B4-BE49-F238E27FC236}">
                  <a16:creationId xmlns:a16="http://schemas.microsoft.com/office/drawing/2014/main" id="{E792BF56-5CE5-AC4E-92D6-E584C55B7E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9683" y="11921669"/>
              <a:ext cx="217284" cy="825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Arrow Connector 210">
              <a:extLst>
                <a:ext uri="{FF2B5EF4-FFF2-40B4-BE49-F238E27FC236}">
                  <a16:creationId xmlns:a16="http://schemas.microsoft.com/office/drawing/2014/main" id="{2C06FAB8-01F9-2446-6CDC-105C7EAE1A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5894" y="11821134"/>
              <a:ext cx="210921" cy="1767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E8AF2E79-2931-364E-6C4B-63F69B9FFB3B}"/>
              </a:ext>
            </a:extLst>
          </p:cNvPr>
          <p:cNvGrpSpPr/>
          <p:nvPr/>
        </p:nvGrpSpPr>
        <p:grpSpPr>
          <a:xfrm>
            <a:off x="2951970" y="2249357"/>
            <a:ext cx="2387350" cy="2457685"/>
            <a:chOff x="2397604" y="11708743"/>
            <a:chExt cx="3172938" cy="2896595"/>
          </a:xfrm>
          <a:effectLst/>
        </p:grpSpPr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3F263325-B5C4-F17C-2DC3-DB63ACE6CEF6}"/>
                </a:ext>
              </a:extLst>
            </p:cNvPr>
            <p:cNvSpPr/>
            <p:nvPr/>
          </p:nvSpPr>
          <p:spPr>
            <a:xfrm>
              <a:off x="2397604" y="11708743"/>
              <a:ext cx="3172938" cy="2896595"/>
            </a:xfrm>
            <a:prstGeom prst="hexagon">
              <a:avLst/>
            </a:prstGeom>
            <a:blipFill dpi="0" rotWithShape="1">
              <a:blip r:embed="rId5">
                <a:alphaModFix amt="99000"/>
                <a:duotone>
                  <a:prstClr val="black"/>
                  <a:schemeClr val="tx2">
                    <a:tint val="45000"/>
                    <a:satMod val="400000"/>
                  </a:schemeClr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colorTemperature colorTemp="6501"/>
                        </a14:imgEffect>
                      </a14:imgLayer>
                    </a14:imgProps>
                  </a:ext>
                </a:extLst>
              </a:blip>
              <a:srcRect/>
              <a:stretch>
                <a:fillRect/>
              </a:stretch>
            </a:blip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18889E8F-AE94-649F-78A3-DFE983FE5D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49" y="12634221"/>
              <a:ext cx="138731" cy="1116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Arrow Connector 214">
              <a:extLst>
                <a:ext uri="{FF2B5EF4-FFF2-40B4-BE49-F238E27FC236}">
                  <a16:creationId xmlns:a16="http://schemas.microsoft.com/office/drawing/2014/main" id="{1C243EDE-679E-3ACF-1A3B-A60BE2AA59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43" y="12468607"/>
              <a:ext cx="160299" cy="1731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Arrow Connector 215">
              <a:extLst>
                <a:ext uri="{FF2B5EF4-FFF2-40B4-BE49-F238E27FC236}">
                  <a16:creationId xmlns:a16="http://schemas.microsoft.com/office/drawing/2014/main" id="{7F671E95-DAAB-CF5D-467D-87C46B0AB1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283" y="12339163"/>
              <a:ext cx="186210" cy="9816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Arrow Connector 216">
              <a:extLst>
                <a:ext uri="{FF2B5EF4-FFF2-40B4-BE49-F238E27FC236}">
                  <a16:creationId xmlns:a16="http://schemas.microsoft.com/office/drawing/2014/main" id="{45A126B4-15F6-C24A-3780-DE3D32AE0B3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518" y="13315181"/>
              <a:ext cx="113454" cy="37300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Arrow Connector 217">
              <a:extLst>
                <a:ext uri="{FF2B5EF4-FFF2-40B4-BE49-F238E27FC236}">
                  <a16:creationId xmlns:a16="http://schemas.microsoft.com/office/drawing/2014/main" id="{DEC00875-B246-F85C-6F06-5F7DDAC27C5B}"/>
                </a:ext>
              </a:extLst>
            </p:cNvPr>
            <p:cNvCxnSpPr/>
            <p:nvPr/>
          </p:nvCxnSpPr>
          <p:spPr>
            <a:xfrm flipV="1">
              <a:off x="4160424" y="12488388"/>
              <a:ext cx="258334" cy="2962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Arrow Connector 218">
              <a:extLst>
                <a:ext uri="{FF2B5EF4-FFF2-40B4-BE49-F238E27FC236}">
                  <a16:creationId xmlns:a16="http://schemas.microsoft.com/office/drawing/2014/main" id="{F70FADD1-0204-B175-FC67-E58A2FFA89F1}"/>
                </a:ext>
              </a:extLst>
            </p:cNvPr>
            <p:cNvCxnSpPr/>
            <p:nvPr/>
          </p:nvCxnSpPr>
          <p:spPr>
            <a:xfrm flipV="1">
              <a:off x="4520886" y="12454997"/>
              <a:ext cx="260074" cy="788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Arrow Connector 219">
              <a:extLst>
                <a:ext uri="{FF2B5EF4-FFF2-40B4-BE49-F238E27FC236}">
                  <a16:creationId xmlns:a16="http://schemas.microsoft.com/office/drawing/2014/main" id="{B7A897DE-A6D9-5F8B-6E1D-FE0978E12E31}"/>
                </a:ext>
              </a:extLst>
            </p:cNvPr>
            <p:cNvCxnSpPr/>
            <p:nvPr/>
          </p:nvCxnSpPr>
          <p:spPr>
            <a:xfrm flipH="1" flipV="1">
              <a:off x="3877931" y="13588317"/>
              <a:ext cx="158073" cy="3328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Arrow Connector 220">
              <a:extLst>
                <a:ext uri="{FF2B5EF4-FFF2-40B4-BE49-F238E27FC236}">
                  <a16:creationId xmlns:a16="http://schemas.microsoft.com/office/drawing/2014/main" id="{6B178ED6-8091-FE57-702A-A70EFF94252C}"/>
                </a:ext>
              </a:extLst>
            </p:cNvPr>
            <p:cNvCxnSpPr/>
            <p:nvPr/>
          </p:nvCxnSpPr>
          <p:spPr>
            <a:xfrm flipH="1" flipV="1">
              <a:off x="3548502" y="13561997"/>
              <a:ext cx="41900" cy="30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Straight Arrow Connector 221">
              <a:extLst>
                <a:ext uri="{FF2B5EF4-FFF2-40B4-BE49-F238E27FC236}">
                  <a16:creationId xmlns:a16="http://schemas.microsoft.com/office/drawing/2014/main" id="{75F2AD77-D067-52AF-9259-B83DA05AE1D5}"/>
                </a:ext>
              </a:extLst>
            </p:cNvPr>
            <p:cNvCxnSpPr/>
            <p:nvPr/>
          </p:nvCxnSpPr>
          <p:spPr>
            <a:xfrm flipV="1">
              <a:off x="3175250" y="13337642"/>
              <a:ext cx="144542" cy="3799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Straight Arrow Connector 222">
              <a:extLst>
                <a:ext uri="{FF2B5EF4-FFF2-40B4-BE49-F238E27FC236}">
                  <a16:creationId xmlns:a16="http://schemas.microsoft.com/office/drawing/2014/main" id="{58F2CAEF-B5E0-D796-6B96-009B04ABAA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780" y="12976441"/>
              <a:ext cx="78975" cy="3612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Arrow Connector 223">
              <a:extLst>
                <a:ext uri="{FF2B5EF4-FFF2-40B4-BE49-F238E27FC236}">
                  <a16:creationId xmlns:a16="http://schemas.microsoft.com/office/drawing/2014/main" id="{3AAE7082-A7E3-2AFC-E38F-83FAB6F6C0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69" y="12738715"/>
              <a:ext cx="100397" cy="3767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186CDE72-DC88-6FFE-7B76-95F2716B0DD3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65" y="12330690"/>
              <a:ext cx="358100" cy="1066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Arrow Connector 225">
              <a:extLst>
                <a:ext uri="{FF2B5EF4-FFF2-40B4-BE49-F238E27FC236}">
                  <a16:creationId xmlns:a16="http://schemas.microsoft.com/office/drawing/2014/main" id="{76131C3D-5569-A893-75D6-C76EFFF1DD86}"/>
                </a:ext>
              </a:extLst>
            </p:cNvPr>
            <p:cNvCxnSpPr/>
            <p:nvPr/>
          </p:nvCxnSpPr>
          <p:spPr>
            <a:xfrm flipH="1">
              <a:off x="5123957" y="13007242"/>
              <a:ext cx="185165" cy="48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Arrow Connector 226">
              <a:extLst>
                <a:ext uri="{FF2B5EF4-FFF2-40B4-BE49-F238E27FC236}">
                  <a16:creationId xmlns:a16="http://schemas.microsoft.com/office/drawing/2014/main" id="{7C186071-EA3A-49E5-AC2E-6043EA6F3DA1}"/>
                </a:ext>
              </a:extLst>
            </p:cNvPr>
            <p:cNvCxnSpPr/>
            <p:nvPr/>
          </p:nvCxnSpPr>
          <p:spPr>
            <a:xfrm flipH="1" flipV="1">
              <a:off x="4714841" y="13121058"/>
              <a:ext cx="120754" cy="79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828958AE-42B4-FC00-F030-CDE8689EF5E9}"/>
                </a:ext>
              </a:extLst>
            </p:cNvPr>
            <p:cNvCxnSpPr/>
            <p:nvPr/>
          </p:nvCxnSpPr>
          <p:spPr>
            <a:xfrm flipV="1">
              <a:off x="4567745" y="12799932"/>
              <a:ext cx="81066" cy="1651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Arrow Connector 228">
              <a:extLst>
                <a:ext uri="{FF2B5EF4-FFF2-40B4-BE49-F238E27FC236}">
                  <a16:creationId xmlns:a16="http://schemas.microsoft.com/office/drawing/2014/main" id="{2FB21A40-ADA3-EB54-5829-70384EB171F4}"/>
                </a:ext>
              </a:extLst>
            </p:cNvPr>
            <p:cNvCxnSpPr/>
            <p:nvPr/>
          </p:nvCxnSpPr>
          <p:spPr>
            <a:xfrm flipV="1">
              <a:off x="4801592" y="12684075"/>
              <a:ext cx="313997" cy="1417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Arrow Connector 229">
              <a:extLst>
                <a:ext uri="{FF2B5EF4-FFF2-40B4-BE49-F238E27FC236}">
                  <a16:creationId xmlns:a16="http://schemas.microsoft.com/office/drawing/2014/main" id="{FEE36D43-B078-E492-E981-60B6FD72C249}"/>
                </a:ext>
              </a:extLst>
            </p:cNvPr>
            <p:cNvCxnSpPr/>
            <p:nvPr/>
          </p:nvCxnSpPr>
          <p:spPr>
            <a:xfrm flipH="1">
              <a:off x="4986787" y="13283760"/>
              <a:ext cx="311574" cy="857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Arrow Connector 230">
              <a:extLst>
                <a:ext uri="{FF2B5EF4-FFF2-40B4-BE49-F238E27FC236}">
                  <a16:creationId xmlns:a16="http://schemas.microsoft.com/office/drawing/2014/main" id="{4376EF61-0A29-8548-5B4F-F28B90DD3805}"/>
                </a:ext>
              </a:extLst>
            </p:cNvPr>
            <p:cNvCxnSpPr/>
            <p:nvPr/>
          </p:nvCxnSpPr>
          <p:spPr>
            <a:xfrm flipH="1" flipV="1">
              <a:off x="4927746" y="13541458"/>
              <a:ext cx="399261" cy="98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Arrow Connector 231">
              <a:extLst>
                <a:ext uri="{FF2B5EF4-FFF2-40B4-BE49-F238E27FC236}">
                  <a16:creationId xmlns:a16="http://schemas.microsoft.com/office/drawing/2014/main" id="{3E78E60D-F3BD-FEF3-DDE2-E87BE489CA58}"/>
                </a:ext>
              </a:extLst>
            </p:cNvPr>
            <p:cNvCxnSpPr/>
            <p:nvPr/>
          </p:nvCxnSpPr>
          <p:spPr>
            <a:xfrm flipH="1" flipV="1">
              <a:off x="4090857" y="14273039"/>
              <a:ext cx="120903" cy="1010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Arrow Connector 232">
              <a:extLst>
                <a:ext uri="{FF2B5EF4-FFF2-40B4-BE49-F238E27FC236}">
                  <a16:creationId xmlns:a16="http://schemas.microsoft.com/office/drawing/2014/main" id="{87441D98-487F-4A84-8872-1E27B735F02C}"/>
                </a:ext>
              </a:extLst>
            </p:cNvPr>
            <p:cNvCxnSpPr/>
            <p:nvPr/>
          </p:nvCxnSpPr>
          <p:spPr>
            <a:xfrm flipH="1" flipV="1">
              <a:off x="3354565" y="13930746"/>
              <a:ext cx="113180" cy="55990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Arrow Connector 233">
              <a:extLst>
                <a:ext uri="{FF2B5EF4-FFF2-40B4-BE49-F238E27FC236}">
                  <a16:creationId xmlns:a16="http://schemas.microsoft.com/office/drawing/2014/main" id="{FB3F16BB-55ED-06FB-DCFC-B82DE70561E5}"/>
                </a:ext>
              </a:extLst>
            </p:cNvPr>
            <p:cNvCxnSpPr/>
            <p:nvPr/>
          </p:nvCxnSpPr>
          <p:spPr>
            <a:xfrm flipH="1" flipV="1">
              <a:off x="3812652" y="13876506"/>
              <a:ext cx="65279" cy="4976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F1D83CDA-3E04-387C-A0EE-FD6941AE089B}"/>
                </a:ext>
              </a:extLst>
            </p:cNvPr>
            <p:cNvCxnSpPr/>
            <p:nvPr/>
          </p:nvCxnSpPr>
          <p:spPr>
            <a:xfrm flipV="1">
              <a:off x="2708932" y="13282472"/>
              <a:ext cx="79310" cy="4505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Arrow Connector 235">
              <a:extLst>
                <a:ext uri="{FF2B5EF4-FFF2-40B4-BE49-F238E27FC236}">
                  <a16:creationId xmlns:a16="http://schemas.microsoft.com/office/drawing/2014/main" id="{60267AAD-49DF-7F12-F0EF-9E5BF201AE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0571" y="12047636"/>
              <a:ext cx="73290" cy="125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Arrow Connector 236">
              <a:extLst>
                <a:ext uri="{FF2B5EF4-FFF2-40B4-BE49-F238E27FC236}">
                  <a16:creationId xmlns:a16="http://schemas.microsoft.com/office/drawing/2014/main" id="{9E8E0218-7B23-CEF1-41A1-5888C1A92341}"/>
                </a:ext>
              </a:extLst>
            </p:cNvPr>
            <p:cNvCxnSpPr>
              <a:cxnSpLocks/>
            </p:cNvCxnSpPr>
            <p:nvPr/>
          </p:nvCxnSpPr>
          <p:spPr>
            <a:xfrm>
              <a:off x="3319792" y="12050791"/>
              <a:ext cx="91363" cy="2175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Arrow Connector 237">
              <a:extLst>
                <a:ext uri="{FF2B5EF4-FFF2-40B4-BE49-F238E27FC236}">
                  <a16:creationId xmlns:a16="http://schemas.microsoft.com/office/drawing/2014/main" id="{756DD549-6708-F60F-1519-41F677B97C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885" y="11987294"/>
              <a:ext cx="163980" cy="3043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FBF2A57F-5D80-8983-8D3E-E83D83C2484F}"/>
                </a:ext>
              </a:extLst>
            </p:cNvPr>
            <p:cNvCxnSpPr/>
            <p:nvPr/>
          </p:nvCxnSpPr>
          <p:spPr>
            <a:xfrm flipV="1">
              <a:off x="4400865" y="12163061"/>
              <a:ext cx="349138" cy="1667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Arrow Connector 239">
              <a:extLst>
                <a:ext uri="{FF2B5EF4-FFF2-40B4-BE49-F238E27FC236}">
                  <a16:creationId xmlns:a16="http://schemas.microsoft.com/office/drawing/2014/main" id="{05105967-3DC9-3052-DC38-0065385E8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6344" y="13115963"/>
              <a:ext cx="120499" cy="2944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Arrow Connector 240">
              <a:extLst>
                <a:ext uri="{FF2B5EF4-FFF2-40B4-BE49-F238E27FC236}">
                  <a16:creationId xmlns:a16="http://schemas.microsoft.com/office/drawing/2014/main" id="{675EB1C2-09D7-390E-419E-40EE5B9BA936}"/>
                </a:ext>
              </a:extLst>
            </p:cNvPr>
            <p:cNvCxnSpPr/>
            <p:nvPr/>
          </p:nvCxnSpPr>
          <p:spPr>
            <a:xfrm flipH="1" flipV="1">
              <a:off x="3004288" y="13770216"/>
              <a:ext cx="67136" cy="355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Arrow Connector 241">
              <a:extLst>
                <a:ext uri="{FF2B5EF4-FFF2-40B4-BE49-F238E27FC236}">
                  <a16:creationId xmlns:a16="http://schemas.microsoft.com/office/drawing/2014/main" id="{8D2B16AE-EE67-2F7C-010E-4F4EE009A5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750" y="12890845"/>
              <a:ext cx="91507" cy="16651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Arrow Connector 242">
              <a:extLst>
                <a:ext uri="{FF2B5EF4-FFF2-40B4-BE49-F238E27FC236}">
                  <a16:creationId xmlns:a16="http://schemas.microsoft.com/office/drawing/2014/main" id="{FC4E43B3-F1F5-6641-30AE-8BD391BAF90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8237" y="13457619"/>
              <a:ext cx="206915" cy="280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Arrow Connector 243">
              <a:extLst>
                <a:ext uri="{FF2B5EF4-FFF2-40B4-BE49-F238E27FC236}">
                  <a16:creationId xmlns:a16="http://schemas.microsoft.com/office/drawing/2014/main" id="{65DE36A1-1AA2-4924-DF75-8CDD70532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469" y="12958800"/>
              <a:ext cx="90055" cy="240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Arrow Connector 244">
              <a:extLst>
                <a:ext uri="{FF2B5EF4-FFF2-40B4-BE49-F238E27FC236}">
                  <a16:creationId xmlns:a16="http://schemas.microsoft.com/office/drawing/2014/main" id="{ADA9FB26-F5B9-4A43-CAA9-B58D429A51E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083" y="13766611"/>
              <a:ext cx="237641" cy="1098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Arrow Connector 245">
              <a:extLst>
                <a:ext uri="{FF2B5EF4-FFF2-40B4-BE49-F238E27FC236}">
                  <a16:creationId xmlns:a16="http://schemas.microsoft.com/office/drawing/2014/main" id="{519F6549-C9EA-D119-569D-76B3D26D9B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7129" y="13921204"/>
              <a:ext cx="157712" cy="265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Arrow Connector 246">
              <a:extLst>
                <a:ext uri="{FF2B5EF4-FFF2-40B4-BE49-F238E27FC236}">
                  <a16:creationId xmlns:a16="http://schemas.microsoft.com/office/drawing/2014/main" id="{BC076C67-7450-71EC-C788-D5B427B22E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040" y="13973509"/>
              <a:ext cx="101484" cy="769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Arrow Connector 247">
              <a:extLst>
                <a:ext uri="{FF2B5EF4-FFF2-40B4-BE49-F238E27FC236}">
                  <a16:creationId xmlns:a16="http://schemas.microsoft.com/office/drawing/2014/main" id="{D7603617-7F9D-57E9-37FE-3ED68DF2F9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624" y="14053722"/>
              <a:ext cx="77170" cy="1506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Arrow Connector 248">
              <a:extLst>
                <a:ext uri="{FF2B5EF4-FFF2-40B4-BE49-F238E27FC236}">
                  <a16:creationId xmlns:a16="http://schemas.microsoft.com/office/drawing/2014/main" id="{1AEEDFDF-E4A1-209A-0E4A-97C19061337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292" y="12725400"/>
              <a:ext cx="148078" cy="1412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Arrow Connector 249">
              <a:extLst>
                <a:ext uri="{FF2B5EF4-FFF2-40B4-BE49-F238E27FC236}">
                  <a16:creationId xmlns:a16="http://schemas.microsoft.com/office/drawing/2014/main" id="{739D5D70-9A65-C595-031C-F9EAB0091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2811" y="12562250"/>
              <a:ext cx="164032" cy="382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Arrow Connector 250">
              <a:extLst>
                <a:ext uri="{FF2B5EF4-FFF2-40B4-BE49-F238E27FC236}">
                  <a16:creationId xmlns:a16="http://schemas.microsoft.com/office/drawing/2014/main" id="{644684CB-0BE6-12E1-0AE9-6A77788F7C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9683" y="11921669"/>
              <a:ext cx="217284" cy="825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>
              <a:extLst>
                <a:ext uri="{FF2B5EF4-FFF2-40B4-BE49-F238E27FC236}">
                  <a16:creationId xmlns:a16="http://schemas.microsoft.com/office/drawing/2014/main" id="{6AC47FBC-4DC8-FF44-3892-06B0262250B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5894" y="11821134"/>
              <a:ext cx="210921" cy="1767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3" name="Group 252">
            <a:extLst>
              <a:ext uri="{FF2B5EF4-FFF2-40B4-BE49-F238E27FC236}">
                <a16:creationId xmlns:a16="http://schemas.microsoft.com/office/drawing/2014/main" id="{78DD9B6C-2CD4-C418-F925-364016031CD3}"/>
              </a:ext>
            </a:extLst>
          </p:cNvPr>
          <p:cNvGrpSpPr/>
          <p:nvPr/>
        </p:nvGrpSpPr>
        <p:grpSpPr>
          <a:xfrm>
            <a:off x="3642573" y="2483239"/>
            <a:ext cx="2862201" cy="2807693"/>
            <a:chOff x="2397604" y="11708743"/>
            <a:chExt cx="3172938" cy="2896595"/>
          </a:xfrm>
          <a:effectLst/>
        </p:grpSpPr>
        <p:sp>
          <p:nvSpPr>
            <p:cNvPr id="254" name="Oval 253">
              <a:extLst>
                <a:ext uri="{FF2B5EF4-FFF2-40B4-BE49-F238E27FC236}">
                  <a16:creationId xmlns:a16="http://schemas.microsoft.com/office/drawing/2014/main" id="{50115299-CA8B-0ECB-C36F-769C4D529C5E}"/>
                </a:ext>
              </a:extLst>
            </p:cNvPr>
            <p:cNvSpPr/>
            <p:nvPr/>
          </p:nvSpPr>
          <p:spPr>
            <a:xfrm>
              <a:off x="2397604" y="11708743"/>
              <a:ext cx="3172938" cy="2896595"/>
            </a:xfrm>
            <a:prstGeom prst="hexagon">
              <a:avLst/>
            </a:prstGeom>
            <a:blipFill dpi="0" rotWithShape="1">
              <a:blip r:embed="rId4">
                <a:alphaModFix amt="99000"/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srcRect/>
              <a:stretch>
                <a:fillRect/>
              </a:stretch>
            </a:blipFill>
            <a:ln w="762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55" name="Straight Arrow Connector 254">
              <a:extLst>
                <a:ext uri="{FF2B5EF4-FFF2-40B4-BE49-F238E27FC236}">
                  <a16:creationId xmlns:a16="http://schemas.microsoft.com/office/drawing/2014/main" id="{26FDDC65-9764-194A-FEC6-D78F6E99AE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49" y="12634221"/>
              <a:ext cx="138731" cy="1116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Arrow Connector 255">
              <a:extLst>
                <a:ext uri="{FF2B5EF4-FFF2-40B4-BE49-F238E27FC236}">
                  <a16:creationId xmlns:a16="http://schemas.microsoft.com/office/drawing/2014/main" id="{71778BF3-30D9-3B56-0D64-F19659883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43" y="12468607"/>
              <a:ext cx="160299" cy="1731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Arrow Connector 256">
              <a:extLst>
                <a:ext uri="{FF2B5EF4-FFF2-40B4-BE49-F238E27FC236}">
                  <a16:creationId xmlns:a16="http://schemas.microsoft.com/office/drawing/2014/main" id="{1D814D24-508B-8A11-48B7-FB32AA4E6B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66283" y="12339163"/>
              <a:ext cx="186210" cy="9816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Arrow Connector 257">
              <a:extLst>
                <a:ext uri="{FF2B5EF4-FFF2-40B4-BE49-F238E27FC236}">
                  <a16:creationId xmlns:a16="http://schemas.microsoft.com/office/drawing/2014/main" id="{107C4E65-E62F-D6B4-19C5-238E9EC7DA9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518" y="13315181"/>
              <a:ext cx="113454" cy="37300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Arrow Connector 258">
              <a:extLst>
                <a:ext uri="{FF2B5EF4-FFF2-40B4-BE49-F238E27FC236}">
                  <a16:creationId xmlns:a16="http://schemas.microsoft.com/office/drawing/2014/main" id="{45F94881-6BA0-CDE1-5887-54EE0763B9E7}"/>
                </a:ext>
              </a:extLst>
            </p:cNvPr>
            <p:cNvCxnSpPr/>
            <p:nvPr/>
          </p:nvCxnSpPr>
          <p:spPr>
            <a:xfrm flipV="1">
              <a:off x="4160424" y="12488388"/>
              <a:ext cx="258334" cy="2962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Arrow Connector 259">
              <a:extLst>
                <a:ext uri="{FF2B5EF4-FFF2-40B4-BE49-F238E27FC236}">
                  <a16:creationId xmlns:a16="http://schemas.microsoft.com/office/drawing/2014/main" id="{76621946-3EE9-E22D-6F22-FDA4A41A0939}"/>
                </a:ext>
              </a:extLst>
            </p:cNvPr>
            <p:cNvCxnSpPr/>
            <p:nvPr/>
          </p:nvCxnSpPr>
          <p:spPr>
            <a:xfrm flipV="1">
              <a:off x="4520886" y="12454997"/>
              <a:ext cx="260074" cy="788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Arrow Connector 260">
              <a:extLst>
                <a:ext uri="{FF2B5EF4-FFF2-40B4-BE49-F238E27FC236}">
                  <a16:creationId xmlns:a16="http://schemas.microsoft.com/office/drawing/2014/main" id="{BCC78F78-7B8C-E957-8DFA-C4842771FFF8}"/>
                </a:ext>
              </a:extLst>
            </p:cNvPr>
            <p:cNvCxnSpPr/>
            <p:nvPr/>
          </p:nvCxnSpPr>
          <p:spPr>
            <a:xfrm flipH="1" flipV="1">
              <a:off x="3877931" y="13588317"/>
              <a:ext cx="158073" cy="3328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Arrow Connector 261">
              <a:extLst>
                <a:ext uri="{FF2B5EF4-FFF2-40B4-BE49-F238E27FC236}">
                  <a16:creationId xmlns:a16="http://schemas.microsoft.com/office/drawing/2014/main" id="{BB49AF3A-A80E-4553-035E-05115BB0D091}"/>
                </a:ext>
              </a:extLst>
            </p:cNvPr>
            <p:cNvCxnSpPr/>
            <p:nvPr/>
          </p:nvCxnSpPr>
          <p:spPr>
            <a:xfrm flipH="1" flipV="1">
              <a:off x="3548502" y="13561997"/>
              <a:ext cx="41900" cy="30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Arrow Connector 262">
              <a:extLst>
                <a:ext uri="{FF2B5EF4-FFF2-40B4-BE49-F238E27FC236}">
                  <a16:creationId xmlns:a16="http://schemas.microsoft.com/office/drawing/2014/main" id="{AE64E0EF-52C6-84EC-3A98-F19894F58475}"/>
                </a:ext>
              </a:extLst>
            </p:cNvPr>
            <p:cNvCxnSpPr/>
            <p:nvPr/>
          </p:nvCxnSpPr>
          <p:spPr>
            <a:xfrm flipV="1">
              <a:off x="3175250" y="13337642"/>
              <a:ext cx="144542" cy="3799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4" name="Straight Arrow Connector 263">
              <a:extLst>
                <a:ext uri="{FF2B5EF4-FFF2-40B4-BE49-F238E27FC236}">
                  <a16:creationId xmlns:a16="http://schemas.microsoft.com/office/drawing/2014/main" id="{B8085FC6-935A-1C02-5C45-7A1A2CBF96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780" y="12976441"/>
              <a:ext cx="78975" cy="3612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5" name="Straight Arrow Connector 264">
              <a:extLst>
                <a:ext uri="{FF2B5EF4-FFF2-40B4-BE49-F238E27FC236}">
                  <a16:creationId xmlns:a16="http://schemas.microsoft.com/office/drawing/2014/main" id="{08241831-A2DF-62EA-5C34-9A7A0BDE3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6569" y="12738715"/>
              <a:ext cx="100397" cy="3767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6" name="Straight Arrow Connector 265">
              <a:extLst>
                <a:ext uri="{FF2B5EF4-FFF2-40B4-BE49-F238E27FC236}">
                  <a16:creationId xmlns:a16="http://schemas.microsoft.com/office/drawing/2014/main" id="{C8D5D99E-F286-3ACC-0025-0C088A1D6C6C}"/>
                </a:ext>
              </a:extLst>
            </p:cNvPr>
            <p:cNvCxnSpPr>
              <a:cxnSpLocks/>
            </p:cNvCxnSpPr>
            <p:nvPr/>
          </p:nvCxnSpPr>
          <p:spPr>
            <a:xfrm>
              <a:off x="2996465" y="12330690"/>
              <a:ext cx="358100" cy="1066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Arrow Connector 266">
              <a:extLst>
                <a:ext uri="{FF2B5EF4-FFF2-40B4-BE49-F238E27FC236}">
                  <a16:creationId xmlns:a16="http://schemas.microsoft.com/office/drawing/2014/main" id="{D63B5764-F81E-EB13-1CA7-17E8F647C437}"/>
                </a:ext>
              </a:extLst>
            </p:cNvPr>
            <p:cNvCxnSpPr/>
            <p:nvPr/>
          </p:nvCxnSpPr>
          <p:spPr>
            <a:xfrm flipH="1">
              <a:off x="5123957" y="13007242"/>
              <a:ext cx="185165" cy="48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Arrow Connector 267">
              <a:extLst>
                <a:ext uri="{FF2B5EF4-FFF2-40B4-BE49-F238E27FC236}">
                  <a16:creationId xmlns:a16="http://schemas.microsoft.com/office/drawing/2014/main" id="{D78E777C-62EE-1443-27CE-ADEEA5CCCD74}"/>
                </a:ext>
              </a:extLst>
            </p:cNvPr>
            <p:cNvCxnSpPr/>
            <p:nvPr/>
          </p:nvCxnSpPr>
          <p:spPr>
            <a:xfrm flipH="1" flipV="1">
              <a:off x="4714841" y="13121058"/>
              <a:ext cx="120754" cy="79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Arrow Connector 268">
              <a:extLst>
                <a:ext uri="{FF2B5EF4-FFF2-40B4-BE49-F238E27FC236}">
                  <a16:creationId xmlns:a16="http://schemas.microsoft.com/office/drawing/2014/main" id="{03C63963-B912-F013-61C9-CF476E08E745}"/>
                </a:ext>
              </a:extLst>
            </p:cNvPr>
            <p:cNvCxnSpPr/>
            <p:nvPr/>
          </p:nvCxnSpPr>
          <p:spPr>
            <a:xfrm flipV="1">
              <a:off x="4567745" y="12799932"/>
              <a:ext cx="81066" cy="1651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Arrow Connector 269">
              <a:extLst>
                <a:ext uri="{FF2B5EF4-FFF2-40B4-BE49-F238E27FC236}">
                  <a16:creationId xmlns:a16="http://schemas.microsoft.com/office/drawing/2014/main" id="{733619C3-3979-9BBB-BFC3-46E8A39ACFFC}"/>
                </a:ext>
              </a:extLst>
            </p:cNvPr>
            <p:cNvCxnSpPr/>
            <p:nvPr/>
          </p:nvCxnSpPr>
          <p:spPr>
            <a:xfrm flipV="1">
              <a:off x="4801592" y="12684075"/>
              <a:ext cx="313997" cy="1417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Arrow Connector 270">
              <a:extLst>
                <a:ext uri="{FF2B5EF4-FFF2-40B4-BE49-F238E27FC236}">
                  <a16:creationId xmlns:a16="http://schemas.microsoft.com/office/drawing/2014/main" id="{A50AFEC5-1DFB-2682-EDE1-022C6A330B4B}"/>
                </a:ext>
              </a:extLst>
            </p:cNvPr>
            <p:cNvCxnSpPr/>
            <p:nvPr/>
          </p:nvCxnSpPr>
          <p:spPr>
            <a:xfrm flipH="1">
              <a:off x="4986787" y="13283760"/>
              <a:ext cx="311574" cy="857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Arrow Connector 271">
              <a:extLst>
                <a:ext uri="{FF2B5EF4-FFF2-40B4-BE49-F238E27FC236}">
                  <a16:creationId xmlns:a16="http://schemas.microsoft.com/office/drawing/2014/main" id="{C3C8E837-53AC-F8F9-3A84-28480D6FB90C}"/>
                </a:ext>
              </a:extLst>
            </p:cNvPr>
            <p:cNvCxnSpPr/>
            <p:nvPr/>
          </p:nvCxnSpPr>
          <p:spPr>
            <a:xfrm flipH="1" flipV="1">
              <a:off x="4927746" y="13541458"/>
              <a:ext cx="399261" cy="98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9387681B-DD22-1DEE-76DA-1B4BE27694C5}"/>
                </a:ext>
              </a:extLst>
            </p:cNvPr>
            <p:cNvCxnSpPr/>
            <p:nvPr/>
          </p:nvCxnSpPr>
          <p:spPr>
            <a:xfrm flipH="1" flipV="1">
              <a:off x="4090857" y="14273039"/>
              <a:ext cx="120903" cy="1010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Arrow Connector 273">
              <a:extLst>
                <a:ext uri="{FF2B5EF4-FFF2-40B4-BE49-F238E27FC236}">
                  <a16:creationId xmlns:a16="http://schemas.microsoft.com/office/drawing/2014/main" id="{F1FC6B37-2406-09D3-35CE-62BEE7CA7B82}"/>
                </a:ext>
              </a:extLst>
            </p:cNvPr>
            <p:cNvCxnSpPr/>
            <p:nvPr/>
          </p:nvCxnSpPr>
          <p:spPr>
            <a:xfrm flipH="1" flipV="1">
              <a:off x="3354565" y="13930746"/>
              <a:ext cx="113180" cy="55990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Arrow Connector 274">
              <a:extLst>
                <a:ext uri="{FF2B5EF4-FFF2-40B4-BE49-F238E27FC236}">
                  <a16:creationId xmlns:a16="http://schemas.microsoft.com/office/drawing/2014/main" id="{EF25CBF4-7342-D707-0825-AE9919105F82}"/>
                </a:ext>
              </a:extLst>
            </p:cNvPr>
            <p:cNvCxnSpPr/>
            <p:nvPr/>
          </p:nvCxnSpPr>
          <p:spPr>
            <a:xfrm flipH="1" flipV="1">
              <a:off x="3812652" y="13876506"/>
              <a:ext cx="65279" cy="4976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Arrow Connector 275">
              <a:extLst>
                <a:ext uri="{FF2B5EF4-FFF2-40B4-BE49-F238E27FC236}">
                  <a16:creationId xmlns:a16="http://schemas.microsoft.com/office/drawing/2014/main" id="{51F14837-149D-3A69-3AC1-471848DBD6C1}"/>
                </a:ext>
              </a:extLst>
            </p:cNvPr>
            <p:cNvCxnSpPr/>
            <p:nvPr/>
          </p:nvCxnSpPr>
          <p:spPr>
            <a:xfrm flipV="1">
              <a:off x="2782808" y="13224173"/>
              <a:ext cx="79310" cy="4505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Arrow Connector 276">
              <a:extLst>
                <a:ext uri="{FF2B5EF4-FFF2-40B4-BE49-F238E27FC236}">
                  <a16:creationId xmlns:a16="http://schemas.microsoft.com/office/drawing/2014/main" id="{45EF856D-969E-2BB5-777A-72CF1E5AB9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0571" y="12047636"/>
              <a:ext cx="73290" cy="125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Arrow Connector 277">
              <a:extLst>
                <a:ext uri="{FF2B5EF4-FFF2-40B4-BE49-F238E27FC236}">
                  <a16:creationId xmlns:a16="http://schemas.microsoft.com/office/drawing/2014/main" id="{4E4DBBC4-BBB7-6C60-2DDC-3D40A50A1BB5}"/>
                </a:ext>
              </a:extLst>
            </p:cNvPr>
            <p:cNvCxnSpPr>
              <a:cxnSpLocks/>
            </p:cNvCxnSpPr>
            <p:nvPr/>
          </p:nvCxnSpPr>
          <p:spPr>
            <a:xfrm>
              <a:off x="3319792" y="12050791"/>
              <a:ext cx="91363" cy="21751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Arrow Connector 278">
              <a:extLst>
                <a:ext uri="{FF2B5EF4-FFF2-40B4-BE49-F238E27FC236}">
                  <a16:creationId xmlns:a16="http://schemas.microsoft.com/office/drawing/2014/main" id="{0DC4C21B-8615-FB5D-5631-63E325376D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885" y="11987294"/>
              <a:ext cx="163980" cy="3043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Arrow Connector 279">
              <a:extLst>
                <a:ext uri="{FF2B5EF4-FFF2-40B4-BE49-F238E27FC236}">
                  <a16:creationId xmlns:a16="http://schemas.microsoft.com/office/drawing/2014/main" id="{15632EEC-8A7D-AA12-7298-AEECA7E94F23}"/>
                </a:ext>
              </a:extLst>
            </p:cNvPr>
            <p:cNvCxnSpPr/>
            <p:nvPr/>
          </p:nvCxnSpPr>
          <p:spPr>
            <a:xfrm flipV="1">
              <a:off x="4400865" y="12163061"/>
              <a:ext cx="349138" cy="1667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Arrow Connector 280">
              <a:extLst>
                <a:ext uri="{FF2B5EF4-FFF2-40B4-BE49-F238E27FC236}">
                  <a16:creationId xmlns:a16="http://schemas.microsoft.com/office/drawing/2014/main" id="{558C8525-F7C6-3A13-D741-A5392A0D8F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6344" y="13115963"/>
              <a:ext cx="120499" cy="2944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Arrow Connector 281">
              <a:extLst>
                <a:ext uri="{FF2B5EF4-FFF2-40B4-BE49-F238E27FC236}">
                  <a16:creationId xmlns:a16="http://schemas.microsoft.com/office/drawing/2014/main" id="{17BF17ED-A853-FCF5-2627-1E509DE135CC}"/>
                </a:ext>
              </a:extLst>
            </p:cNvPr>
            <p:cNvCxnSpPr/>
            <p:nvPr/>
          </p:nvCxnSpPr>
          <p:spPr>
            <a:xfrm flipH="1" flipV="1">
              <a:off x="3004288" y="13770216"/>
              <a:ext cx="67136" cy="355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Arrow Connector 282">
              <a:extLst>
                <a:ext uri="{FF2B5EF4-FFF2-40B4-BE49-F238E27FC236}">
                  <a16:creationId xmlns:a16="http://schemas.microsoft.com/office/drawing/2014/main" id="{D969E03F-3442-8980-C6A8-EB0D15628A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750" y="12890845"/>
              <a:ext cx="91507" cy="16651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Arrow Connector 283">
              <a:extLst>
                <a:ext uri="{FF2B5EF4-FFF2-40B4-BE49-F238E27FC236}">
                  <a16:creationId xmlns:a16="http://schemas.microsoft.com/office/drawing/2014/main" id="{0FC635A5-899A-4FB0-439D-08379C173A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8237" y="13457619"/>
              <a:ext cx="206915" cy="280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21C4A8AF-94CA-4A7D-64D0-D0719CA80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469" y="12958800"/>
              <a:ext cx="90055" cy="240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Arrow Connector 285">
              <a:extLst>
                <a:ext uri="{FF2B5EF4-FFF2-40B4-BE49-F238E27FC236}">
                  <a16:creationId xmlns:a16="http://schemas.microsoft.com/office/drawing/2014/main" id="{4F4E9A79-FC81-91D9-9843-14647BB6C30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083" y="13766611"/>
              <a:ext cx="237641" cy="1098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Arrow Connector 286">
              <a:extLst>
                <a:ext uri="{FF2B5EF4-FFF2-40B4-BE49-F238E27FC236}">
                  <a16:creationId xmlns:a16="http://schemas.microsoft.com/office/drawing/2014/main" id="{227D4C1F-02DF-0EF4-C2B2-DDE1E9E064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7129" y="13921204"/>
              <a:ext cx="157712" cy="265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1B422DCA-CCA7-B851-591E-4024F221B6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040" y="13973509"/>
              <a:ext cx="101484" cy="769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Arrow Connector 288">
              <a:extLst>
                <a:ext uri="{FF2B5EF4-FFF2-40B4-BE49-F238E27FC236}">
                  <a16:creationId xmlns:a16="http://schemas.microsoft.com/office/drawing/2014/main" id="{F9281DEA-99E2-E7A8-676D-4BDB4A322C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624" y="14053722"/>
              <a:ext cx="77170" cy="1506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2F3FA7BC-7149-E4A7-9776-29A352B5DE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292" y="12725400"/>
              <a:ext cx="148078" cy="1412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Arrow Connector 290">
              <a:extLst>
                <a:ext uri="{FF2B5EF4-FFF2-40B4-BE49-F238E27FC236}">
                  <a16:creationId xmlns:a16="http://schemas.microsoft.com/office/drawing/2014/main" id="{4FB36985-483C-421D-2645-D038BE7F11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2811" y="12562250"/>
              <a:ext cx="164032" cy="382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94B866F2-FAA0-82F3-7445-2F1CF21CEB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09683" y="11921669"/>
              <a:ext cx="217284" cy="825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Arrow Connector 292">
              <a:extLst>
                <a:ext uri="{FF2B5EF4-FFF2-40B4-BE49-F238E27FC236}">
                  <a16:creationId xmlns:a16="http://schemas.microsoft.com/office/drawing/2014/main" id="{322118F1-6602-EDCF-3157-CF1E018F5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985894" y="11821134"/>
              <a:ext cx="210921" cy="17672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C1629545-D2C2-9A0D-A902-649EF0E4DA81}"/>
              </a:ext>
            </a:extLst>
          </p:cNvPr>
          <p:cNvGrpSpPr/>
          <p:nvPr/>
        </p:nvGrpSpPr>
        <p:grpSpPr>
          <a:xfrm>
            <a:off x="4071030" y="2590028"/>
            <a:ext cx="3609053" cy="3022965"/>
            <a:chOff x="2397604" y="11904285"/>
            <a:chExt cx="3172938" cy="2505509"/>
          </a:xfrm>
        </p:grpSpPr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CB5F88C4-A612-248A-CD21-DAFDD9061FDF}"/>
                </a:ext>
              </a:extLst>
            </p:cNvPr>
            <p:cNvSpPr/>
            <p:nvPr/>
          </p:nvSpPr>
          <p:spPr>
            <a:xfrm>
              <a:off x="2397604" y="11904285"/>
              <a:ext cx="3172938" cy="2505509"/>
            </a:xfrm>
            <a:prstGeom prst="hexagon">
              <a:avLst/>
            </a:prstGeom>
            <a:blipFill dpi="0" rotWithShape="1">
              <a:blip r:embed="rId4">
                <a:alphaModFix amt="99000"/>
              </a:blip>
              <a:srcRect/>
              <a:stretch>
                <a:fillRect/>
              </a:stretch>
            </a:blipFill>
            <a:ln w="7620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96" name="Straight Arrow Connector 295">
              <a:extLst>
                <a:ext uri="{FF2B5EF4-FFF2-40B4-BE49-F238E27FC236}">
                  <a16:creationId xmlns:a16="http://schemas.microsoft.com/office/drawing/2014/main" id="{C3963A0D-9F96-0C6D-0C8B-260F1E4743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57049" y="12634221"/>
              <a:ext cx="138731" cy="11163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A89C0498-7C46-9E65-57DC-5914DFF48A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60443" y="12468607"/>
              <a:ext cx="160299" cy="17314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Straight Arrow Connector 297">
              <a:extLst>
                <a:ext uri="{FF2B5EF4-FFF2-40B4-BE49-F238E27FC236}">
                  <a16:creationId xmlns:a16="http://schemas.microsoft.com/office/drawing/2014/main" id="{26BB161F-DF5B-FECC-0359-7F3E2EE01E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44443" y="12246604"/>
              <a:ext cx="218114" cy="15265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 rad="228600">
                <a:schemeClr val="tx1">
                  <a:alpha val="18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Arrow Connector 298">
              <a:extLst>
                <a:ext uri="{FF2B5EF4-FFF2-40B4-BE49-F238E27FC236}">
                  <a16:creationId xmlns:a16="http://schemas.microsoft.com/office/drawing/2014/main" id="{1A6B9BF2-9B68-5D97-F158-C036A86C579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084518" y="13315181"/>
              <a:ext cx="113454" cy="37300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Arrow Connector 299">
              <a:extLst>
                <a:ext uri="{FF2B5EF4-FFF2-40B4-BE49-F238E27FC236}">
                  <a16:creationId xmlns:a16="http://schemas.microsoft.com/office/drawing/2014/main" id="{6BC08EBC-3D57-92B0-7FAF-F3A2D3B7C417}"/>
                </a:ext>
              </a:extLst>
            </p:cNvPr>
            <p:cNvCxnSpPr/>
            <p:nvPr/>
          </p:nvCxnSpPr>
          <p:spPr>
            <a:xfrm flipV="1">
              <a:off x="4160424" y="12488388"/>
              <a:ext cx="258334" cy="2962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Arrow Connector 300">
              <a:extLst>
                <a:ext uri="{FF2B5EF4-FFF2-40B4-BE49-F238E27FC236}">
                  <a16:creationId xmlns:a16="http://schemas.microsoft.com/office/drawing/2014/main" id="{D2180B63-A8AC-C48C-FE37-68E7D53ADADD}"/>
                </a:ext>
              </a:extLst>
            </p:cNvPr>
            <p:cNvCxnSpPr/>
            <p:nvPr/>
          </p:nvCxnSpPr>
          <p:spPr>
            <a:xfrm flipV="1">
              <a:off x="4520886" y="12454997"/>
              <a:ext cx="260074" cy="78886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Arrow Connector 301">
              <a:extLst>
                <a:ext uri="{FF2B5EF4-FFF2-40B4-BE49-F238E27FC236}">
                  <a16:creationId xmlns:a16="http://schemas.microsoft.com/office/drawing/2014/main" id="{CDF4DFDF-C9B0-3796-BB06-0BF46FE51F29}"/>
                </a:ext>
              </a:extLst>
            </p:cNvPr>
            <p:cNvCxnSpPr/>
            <p:nvPr/>
          </p:nvCxnSpPr>
          <p:spPr>
            <a:xfrm flipH="1" flipV="1">
              <a:off x="3877931" y="13588317"/>
              <a:ext cx="158073" cy="33288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Arrow Connector 302">
              <a:extLst>
                <a:ext uri="{FF2B5EF4-FFF2-40B4-BE49-F238E27FC236}">
                  <a16:creationId xmlns:a16="http://schemas.microsoft.com/office/drawing/2014/main" id="{4AFBF101-38CB-1255-573D-20E1238765A4}"/>
                </a:ext>
              </a:extLst>
            </p:cNvPr>
            <p:cNvCxnSpPr/>
            <p:nvPr/>
          </p:nvCxnSpPr>
          <p:spPr>
            <a:xfrm flipH="1" flipV="1">
              <a:off x="3548502" y="13561997"/>
              <a:ext cx="41900" cy="3060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C5A08FE7-7076-B6B0-DB74-AD15E8A89560}"/>
                </a:ext>
              </a:extLst>
            </p:cNvPr>
            <p:cNvCxnSpPr/>
            <p:nvPr/>
          </p:nvCxnSpPr>
          <p:spPr>
            <a:xfrm flipV="1">
              <a:off x="3175250" y="13337642"/>
              <a:ext cx="144542" cy="3799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231625D8-98B7-749F-E374-C09F546D50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5780" y="12976441"/>
              <a:ext cx="78975" cy="36120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>
              <a:extLst>
                <a:ext uri="{FF2B5EF4-FFF2-40B4-BE49-F238E27FC236}">
                  <a16:creationId xmlns:a16="http://schemas.microsoft.com/office/drawing/2014/main" id="{2ED3A452-A8AE-61A7-9339-21F08D261B2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30141" y="12654234"/>
              <a:ext cx="100397" cy="37672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Arrow Connector 306">
              <a:extLst>
                <a:ext uri="{FF2B5EF4-FFF2-40B4-BE49-F238E27FC236}">
                  <a16:creationId xmlns:a16="http://schemas.microsoft.com/office/drawing/2014/main" id="{39624C72-D6DE-CCD5-708E-D6AB26552F09}"/>
                </a:ext>
              </a:extLst>
            </p:cNvPr>
            <p:cNvCxnSpPr/>
            <p:nvPr/>
          </p:nvCxnSpPr>
          <p:spPr>
            <a:xfrm flipH="1">
              <a:off x="5123957" y="13007242"/>
              <a:ext cx="185165" cy="4815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>
              <a:extLst>
                <a:ext uri="{FF2B5EF4-FFF2-40B4-BE49-F238E27FC236}">
                  <a16:creationId xmlns:a16="http://schemas.microsoft.com/office/drawing/2014/main" id="{1A3707F1-EDD3-A247-2434-8BCAEB818930}"/>
                </a:ext>
              </a:extLst>
            </p:cNvPr>
            <p:cNvCxnSpPr/>
            <p:nvPr/>
          </p:nvCxnSpPr>
          <p:spPr>
            <a:xfrm flipH="1" flipV="1">
              <a:off x="4714841" y="13121058"/>
              <a:ext cx="120754" cy="7934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1E4BDF50-9919-20DB-F592-042ACBCF5E27}"/>
                </a:ext>
              </a:extLst>
            </p:cNvPr>
            <p:cNvCxnSpPr/>
            <p:nvPr/>
          </p:nvCxnSpPr>
          <p:spPr>
            <a:xfrm flipV="1">
              <a:off x="4567745" y="12799932"/>
              <a:ext cx="81066" cy="1651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Arrow Connector 309">
              <a:extLst>
                <a:ext uri="{FF2B5EF4-FFF2-40B4-BE49-F238E27FC236}">
                  <a16:creationId xmlns:a16="http://schemas.microsoft.com/office/drawing/2014/main" id="{8BA39DC1-AB25-E7C0-AC74-C4E38B33AA84}"/>
                </a:ext>
              </a:extLst>
            </p:cNvPr>
            <p:cNvCxnSpPr/>
            <p:nvPr/>
          </p:nvCxnSpPr>
          <p:spPr>
            <a:xfrm flipV="1">
              <a:off x="4801592" y="12684075"/>
              <a:ext cx="313997" cy="14170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1" name="Straight Arrow Connector 310">
              <a:extLst>
                <a:ext uri="{FF2B5EF4-FFF2-40B4-BE49-F238E27FC236}">
                  <a16:creationId xmlns:a16="http://schemas.microsoft.com/office/drawing/2014/main" id="{CAA16CF1-69A6-015F-18F6-EED9EB1E7656}"/>
                </a:ext>
              </a:extLst>
            </p:cNvPr>
            <p:cNvCxnSpPr/>
            <p:nvPr/>
          </p:nvCxnSpPr>
          <p:spPr>
            <a:xfrm flipH="1">
              <a:off x="4986787" y="13283760"/>
              <a:ext cx="311574" cy="8574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Arrow Connector 311">
              <a:extLst>
                <a:ext uri="{FF2B5EF4-FFF2-40B4-BE49-F238E27FC236}">
                  <a16:creationId xmlns:a16="http://schemas.microsoft.com/office/drawing/2014/main" id="{36D4B006-6A9C-C86B-4EFF-A53EFAAAD163}"/>
                </a:ext>
              </a:extLst>
            </p:cNvPr>
            <p:cNvCxnSpPr/>
            <p:nvPr/>
          </p:nvCxnSpPr>
          <p:spPr>
            <a:xfrm flipH="1" flipV="1">
              <a:off x="4927746" y="13541458"/>
              <a:ext cx="399261" cy="9882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31160D0C-9833-8A0F-259F-C1E1C194D351}"/>
                </a:ext>
              </a:extLst>
            </p:cNvPr>
            <p:cNvCxnSpPr/>
            <p:nvPr/>
          </p:nvCxnSpPr>
          <p:spPr>
            <a:xfrm flipH="1" flipV="1">
              <a:off x="4090857" y="14273039"/>
              <a:ext cx="120903" cy="1010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Arrow Connector 313">
              <a:extLst>
                <a:ext uri="{FF2B5EF4-FFF2-40B4-BE49-F238E27FC236}">
                  <a16:creationId xmlns:a16="http://schemas.microsoft.com/office/drawing/2014/main" id="{BA8157CC-4369-1F3D-3FD1-09D8BEEE53F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54565" y="13930746"/>
              <a:ext cx="148530" cy="37889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Arrow Connector 314">
              <a:extLst>
                <a:ext uri="{FF2B5EF4-FFF2-40B4-BE49-F238E27FC236}">
                  <a16:creationId xmlns:a16="http://schemas.microsoft.com/office/drawing/2014/main" id="{3C02E1E6-0FBC-3B28-FBE8-BFF0F678C80C}"/>
                </a:ext>
              </a:extLst>
            </p:cNvPr>
            <p:cNvCxnSpPr/>
            <p:nvPr/>
          </p:nvCxnSpPr>
          <p:spPr>
            <a:xfrm flipH="1" flipV="1">
              <a:off x="3812652" y="13876506"/>
              <a:ext cx="65279" cy="49760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Arrow Connector 315">
              <a:extLst>
                <a:ext uri="{FF2B5EF4-FFF2-40B4-BE49-F238E27FC236}">
                  <a16:creationId xmlns:a16="http://schemas.microsoft.com/office/drawing/2014/main" id="{9DBAB8F6-A0E3-66FD-E44F-30F77BD4DF31}"/>
                </a:ext>
              </a:extLst>
            </p:cNvPr>
            <p:cNvCxnSpPr/>
            <p:nvPr/>
          </p:nvCxnSpPr>
          <p:spPr>
            <a:xfrm flipV="1">
              <a:off x="2751290" y="13186139"/>
              <a:ext cx="79310" cy="45057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Arrow Connector 316">
              <a:extLst>
                <a:ext uri="{FF2B5EF4-FFF2-40B4-BE49-F238E27FC236}">
                  <a16:creationId xmlns:a16="http://schemas.microsoft.com/office/drawing/2014/main" id="{84D571DC-58FC-15A7-475C-6B98EBF895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80571" y="12047636"/>
              <a:ext cx="73290" cy="12573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Arrow Connector 317">
              <a:extLst>
                <a:ext uri="{FF2B5EF4-FFF2-40B4-BE49-F238E27FC236}">
                  <a16:creationId xmlns:a16="http://schemas.microsoft.com/office/drawing/2014/main" id="{14D8DB15-C205-1F19-5DCC-6B666DB20C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6885" y="11987294"/>
              <a:ext cx="163980" cy="304348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79097AB5-9E0D-3DE6-E925-999C6EDE2423}"/>
                </a:ext>
              </a:extLst>
            </p:cNvPr>
            <p:cNvCxnSpPr/>
            <p:nvPr/>
          </p:nvCxnSpPr>
          <p:spPr>
            <a:xfrm flipV="1">
              <a:off x="4400865" y="12163061"/>
              <a:ext cx="349138" cy="16676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068A88E8-3C72-01AD-4B39-C1EDB90700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6344" y="13115963"/>
              <a:ext cx="120499" cy="29448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Arrow Connector 320">
              <a:extLst>
                <a:ext uri="{FF2B5EF4-FFF2-40B4-BE49-F238E27FC236}">
                  <a16:creationId xmlns:a16="http://schemas.microsoft.com/office/drawing/2014/main" id="{4A1A2763-E4B4-A347-AA1A-7C0586527175}"/>
                </a:ext>
              </a:extLst>
            </p:cNvPr>
            <p:cNvCxnSpPr/>
            <p:nvPr/>
          </p:nvCxnSpPr>
          <p:spPr>
            <a:xfrm flipH="1" flipV="1">
              <a:off x="3004288" y="13770216"/>
              <a:ext cx="67136" cy="35509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Arrow Connector 321">
              <a:extLst>
                <a:ext uri="{FF2B5EF4-FFF2-40B4-BE49-F238E27FC236}">
                  <a16:creationId xmlns:a16="http://schemas.microsoft.com/office/drawing/2014/main" id="{6F1ADC80-4F43-C8F4-5213-E241A09074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938750" y="12890845"/>
              <a:ext cx="91507" cy="166512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Arrow Connector 322">
              <a:extLst>
                <a:ext uri="{FF2B5EF4-FFF2-40B4-BE49-F238E27FC236}">
                  <a16:creationId xmlns:a16="http://schemas.microsoft.com/office/drawing/2014/main" id="{F371F057-2A47-348D-2908-640F1F4B7D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8237" y="13457619"/>
              <a:ext cx="206915" cy="280679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7DFF0984-0961-E576-54DD-94838609E7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2469" y="12958800"/>
              <a:ext cx="90055" cy="2409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Straight Arrow Connector 324">
              <a:extLst>
                <a:ext uri="{FF2B5EF4-FFF2-40B4-BE49-F238E27FC236}">
                  <a16:creationId xmlns:a16="http://schemas.microsoft.com/office/drawing/2014/main" id="{82D6FBE9-8967-7C00-1A4B-1D57B61303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812083" y="13766611"/>
              <a:ext cx="237641" cy="1098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Straight Arrow Connector 325">
              <a:extLst>
                <a:ext uri="{FF2B5EF4-FFF2-40B4-BE49-F238E27FC236}">
                  <a16:creationId xmlns:a16="http://schemas.microsoft.com/office/drawing/2014/main" id="{D17A76EE-073F-7F19-82AC-CC5ACFE462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7129" y="13921204"/>
              <a:ext cx="157712" cy="265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7" name="Straight Arrow Connector 326">
              <a:extLst>
                <a:ext uri="{FF2B5EF4-FFF2-40B4-BE49-F238E27FC236}">
                  <a16:creationId xmlns:a16="http://schemas.microsoft.com/office/drawing/2014/main" id="{047428C3-1ADF-D1D3-6B76-03BE2926E60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221040" y="13973509"/>
              <a:ext cx="101484" cy="76957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34F3D2BD-C7AF-95C1-01C0-E0E68BA238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49624" y="14053722"/>
              <a:ext cx="77170" cy="15069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9" name="Straight Arrow Connector 328">
              <a:extLst>
                <a:ext uri="{FF2B5EF4-FFF2-40B4-BE49-F238E27FC236}">
                  <a16:creationId xmlns:a16="http://schemas.microsoft.com/office/drawing/2014/main" id="{9B9C4D03-BA1A-EF97-3986-302242CAB2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8292" y="12725400"/>
              <a:ext cx="148078" cy="141284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Arrow Connector 329">
              <a:extLst>
                <a:ext uri="{FF2B5EF4-FFF2-40B4-BE49-F238E27FC236}">
                  <a16:creationId xmlns:a16="http://schemas.microsoft.com/office/drawing/2014/main" id="{F7C63F96-A54F-557F-B94D-C46F3794B8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32811" y="12562250"/>
              <a:ext cx="164032" cy="38223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Arrow Connector 330">
              <a:extLst>
                <a:ext uri="{FF2B5EF4-FFF2-40B4-BE49-F238E27FC236}">
                  <a16:creationId xmlns:a16="http://schemas.microsoft.com/office/drawing/2014/main" id="{E86EFF2B-753A-99D0-8DEF-D63BAA8DEB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0167" y="12006417"/>
              <a:ext cx="217284" cy="82571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Arrow Connector 331">
              <a:extLst>
                <a:ext uri="{FF2B5EF4-FFF2-40B4-BE49-F238E27FC236}">
                  <a16:creationId xmlns:a16="http://schemas.microsoft.com/office/drawing/2014/main" id="{799C5FCC-0D8B-5DC8-E000-E72E1963313E}"/>
                </a:ext>
              </a:extLst>
            </p:cNvPr>
            <p:cNvCxnSpPr>
              <a:cxnSpLocks/>
            </p:cNvCxnSpPr>
            <p:nvPr/>
          </p:nvCxnSpPr>
          <p:spPr>
            <a:xfrm>
              <a:off x="3310786" y="12112474"/>
              <a:ext cx="21139" cy="176265"/>
            </a:xfrm>
            <a:prstGeom prst="straightConnector1">
              <a:avLst/>
            </a:prstGeom>
            <a:ln>
              <a:solidFill>
                <a:schemeClr val="accent6">
                  <a:lumMod val="75000"/>
                </a:schemeClr>
              </a:solidFill>
              <a:tailEnd type="triangle"/>
            </a:ln>
            <a:effectLst>
              <a:glow rad="63500">
                <a:schemeClr val="accent6">
                  <a:satMod val="175000"/>
                  <a:alpha val="40000"/>
                </a:schemeClr>
              </a:glo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3" name="Picture 332">
            <a:extLst>
              <a:ext uri="{FF2B5EF4-FFF2-40B4-BE49-F238E27FC236}">
                <a16:creationId xmlns:a16="http://schemas.microsoft.com/office/drawing/2014/main" id="{99A3C453-05F0-2F00-48C6-07C21AB965D0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723635" y="3436936"/>
            <a:ext cx="1727418" cy="458260"/>
          </a:xfrm>
          <a:prstGeom prst="rect">
            <a:avLst/>
          </a:prstGeom>
          <a:effectLst>
            <a:glow rad="190500">
              <a:schemeClr val="bg1"/>
            </a:glow>
          </a:effectLst>
        </p:spPr>
      </p:pic>
      <p:sp>
        <p:nvSpPr>
          <p:cNvPr id="334" name="Oval 333">
            <a:extLst>
              <a:ext uri="{FF2B5EF4-FFF2-40B4-BE49-F238E27FC236}">
                <a16:creationId xmlns:a16="http://schemas.microsoft.com/office/drawing/2014/main" id="{A82C8105-0476-46E4-217E-8B1AF74CC06E}"/>
              </a:ext>
            </a:extLst>
          </p:cNvPr>
          <p:cNvSpPr/>
          <p:nvPr/>
        </p:nvSpPr>
        <p:spPr>
          <a:xfrm>
            <a:off x="5270611" y="3145587"/>
            <a:ext cx="227369" cy="225145"/>
          </a:xfrm>
          <a:prstGeom prst="ellipse">
            <a:avLst/>
          </a:prstGeom>
          <a:solidFill>
            <a:schemeClr val="tx1">
              <a:alpha val="28000"/>
            </a:schemeClr>
          </a:solidFill>
          <a:ln>
            <a:prstDash val="sysDot"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5" name="Freeform: Shape 334">
            <a:extLst>
              <a:ext uri="{FF2B5EF4-FFF2-40B4-BE49-F238E27FC236}">
                <a16:creationId xmlns:a16="http://schemas.microsoft.com/office/drawing/2014/main" id="{FCEB4134-A588-5E9A-C6AB-05A495E80785}"/>
              </a:ext>
            </a:extLst>
          </p:cNvPr>
          <p:cNvSpPr/>
          <p:nvPr/>
        </p:nvSpPr>
        <p:spPr>
          <a:xfrm>
            <a:off x="3000882" y="4819248"/>
            <a:ext cx="5167086" cy="1277384"/>
          </a:xfrm>
          <a:custGeom>
            <a:avLst/>
            <a:gdLst>
              <a:gd name="connsiteX0" fmla="*/ 0 w 5167086"/>
              <a:gd name="connsiteY0" fmla="*/ 0 h 1277384"/>
              <a:gd name="connsiteX1" fmla="*/ 1349829 w 5167086"/>
              <a:gd name="connsiteY1" fmla="*/ 928914 h 1277384"/>
              <a:gd name="connsiteX2" fmla="*/ 3098800 w 5167086"/>
              <a:gd name="connsiteY2" fmla="*/ 1262743 h 1277384"/>
              <a:gd name="connsiteX3" fmla="*/ 5167086 w 5167086"/>
              <a:gd name="connsiteY3" fmla="*/ 508000 h 12773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67086" h="1277384">
                <a:moveTo>
                  <a:pt x="0" y="0"/>
                </a:moveTo>
                <a:cubicBezTo>
                  <a:pt x="416681" y="359228"/>
                  <a:pt x="833362" y="718457"/>
                  <a:pt x="1349829" y="928914"/>
                </a:cubicBezTo>
                <a:cubicBezTo>
                  <a:pt x="1866296" y="1139371"/>
                  <a:pt x="2462591" y="1332895"/>
                  <a:pt x="3098800" y="1262743"/>
                </a:cubicBezTo>
                <a:cubicBezTo>
                  <a:pt x="3735010" y="1192591"/>
                  <a:pt x="4451048" y="850295"/>
                  <a:pt x="5167086" y="508000"/>
                </a:cubicBezTo>
              </a:path>
            </a:pathLst>
          </a:custGeom>
          <a:noFill/>
          <a:ln w="92075">
            <a:solidFill>
              <a:schemeClr val="tx1">
                <a:lumMod val="95000"/>
                <a:lumOff val="5000"/>
              </a:schemeClr>
            </a:solidFill>
            <a:headEnd type="oval"/>
            <a:tailEnd type="oval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DA3DBFF-6CB4-151E-4737-6B6070C908A1}"/>
                  </a:ext>
                </a:extLst>
              </p:cNvPr>
              <p:cNvSpPr txBox="1"/>
              <p:nvPr/>
            </p:nvSpPr>
            <p:spPr>
              <a:xfrm>
                <a:off x="7858029" y="5443489"/>
                <a:ext cx="893011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CDA3DBFF-6CB4-151E-4737-6B6070C908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029" y="5443489"/>
                <a:ext cx="893011" cy="36939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2AD3F54-7023-1312-37B2-16F7E2CAE7E3}"/>
                  </a:ext>
                </a:extLst>
              </p:cNvPr>
              <p:cNvSpPr txBox="1"/>
              <p:nvPr/>
            </p:nvSpPr>
            <p:spPr>
              <a:xfrm>
                <a:off x="2015225" y="4860905"/>
                <a:ext cx="893011" cy="369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br>
                  <a:rPr lang="en-US" dirty="0"/>
                </a:br>
                <a:endParaRPr lang="en-US" dirty="0"/>
              </a:p>
            </p:txBody>
          </p:sp>
        </mc:Choice>
        <mc:Fallback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52AD3F54-7023-1312-37B2-16F7E2CAE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225" y="4860905"/>
                <a:ext cx="893011" cy="36939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9" name="TextBox 338">
            <a:extLst>
              <a:ext uri="{FF2B5EF4-FFF2-40B4-BE49-F238E27FC236}">
                <a16:creationId xmlns:a16="http://schemas.microsoft.com/office/drawing/2014/main" id="{C2B5ED2B-962B-D66D-CD6E-200C22C790A1}"/>
              </a:ext>
            </a:extLst>
          </p:cNvPr>
          <p:cNvSpPr txBox="1"/>
          <p:nvPr/>
        </p:nvSpPr>
        <p:spPr>
          <a:xfrm>
            <a:off x="1020144" y="304291"/>
            <a:ext cx="35294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40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time-dependent</a:t>
            </a:r>
          </a:p>
        </p:txBody>
      </p:sp>
      <p:pic>
        <p:nvPicPr>
          <p:cNvPr id="340" name="Picture 339">
            <a:extLst>
              <a:ext uri="{FF2B5EF4-FFF2-40B4-BE49-F238E27FC236}">
                <a16:creationId xmlns:a16="http://schemas.microsoft.com/office/drawing/2014/main" id="{F14E5233-4AF1-90C9-4B96-E7B4B4487DC6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r="26413"/>
          <a:stretch/>
        </p:blipFill>
        <p:spPr>
          <a:xfrm>
            <a:off x="3216470" y="1239824"/>
            <a:ext cx="3529405" cy="609147"/>
          </a:xfrm>
          <a:prstGeom prst="rect">
            <a:avLst/>
          </a:prstGeom>
        </p:spPr>
      </p:pic>
      <p:pic>
        <p:nvPicPr>
          <p:cNvPr id="341" name="Picture 340">
            <a:extLst>
              <a:ext uri="{FF2B5EF4-FFF2-40B4-BE49-F238E27FC236}">
                <a16:creationId xmlns:a16="http://schemas.microsoft.com/office/drawing/2014/main" id="{091BA5CC-151B-0EEE-BF80-ACF5362EB2C6}"/>
              </a:ext>
            </a:extLst>
          </p:cNvPr>
          <p:cNvPicPr>
            <a:picLocks noChangeAspect="1"/>
          </p:cNvPicPr>
          <p:nvPr/>
        </p:nvPicPr>
        <p:blipFill rotWithShape="1">
          <a:blip r:embed="rId11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75114" y="1235646"/>
            <a:ext cx="1453023" cy="73919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6631883-C0CF-6738-14D8-9900BE2D59DE}"/>
                  </a:ext>
                </a:extLst>
              </p:cNvPr>
              <p:cNvSpPr/>
              <p:nvPr/>
            </p:nvSpPr>
            <p:spPr>
              <a:xfrm>
                <a:off x="5794173" y="3483812"/>
                <a:ext cx="123635" cy="3386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48" name="Rectangle 347">
                <a:extLst>
                  <a:ext uri="{FF2B5EF4-FFF2-40B4-BE49-F238E27FC236}">
                    <a16:creationId xmlns:a16="http://schemas.microsoft.com/office/drawing/2014/main" id="{36631883-C0CF-6738-14D8-9900BE2D5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173" y="3483812"/>
                <a:ext cx="123635" cy="338635"/>
              </a:xfrm>
              <a:prstGeom prst="rect">
                <a:avLst/>
              </a:prstGeom>
              <a:blipFill>
                <a:blip r:embed="rId12"/>
                <a:stretch>
                  <a:fillRect l="-285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7645C84-9859-B1EC-AEFF-5BD335F38484}"/>
                  </a:ext>
                </a:extLst>
              </p:cNvPr>
              <p:cNvSpPr/>
              <p:nvPr/>
            </p:nvSpPr>
            <p:spPr>
              <a:xfrm>
                <a:off x="5456474" y="1347973"/>
                <a:ext cx="364120" cy="35974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∞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349" name="Rectangle 348">
                <a:extLst>
                  <a:ext uri="{FF2B5EF4-FFF2-40B4-BE49-F238E27FC236}">
                    <a16:creationId xmlns:a16="http://schemas.microsoft.com/office/drawing/2014/main" id="{C7645C84-9859-B1EC-AEFF-5BD335F384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474" y="1347973"/>
                <a:ext cx="364120" cy="359740"/>
              </a:xfrm>
              <a:prstGeom prst="rect">
                <a:avLst/>
              </a:prstGeom>
              <a:blipFill>
                <a:blip r:embed="rId13"/>
                <a:stretch>
                  <a:fillRect l="-11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8E0258C1-56C8-341F-E992-962CABED686F}"/>
                  </a:ext>
                </a:extLst>
              </p:cNvPr>
              <p:cNvSpPr txBox="1"/>
              <p:nvPr/>
            </p:nvSpPr>
            <p:spPr>
              <a:xfrm>
                <a:off x="4493308" y="299854"/>
                <a:ext cx="5876265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en-US" sz="4000" dirty="0">
                    <a:solidFill>
                      <a:schemeClr val="accent6">
                        <a:lumMod val="50000"/>
                      </a:schemeClr>
                    </a:solidFill>
                    <a:latin typeface="+mj-lt"/>
                  </a:rPr>
                  <a:t>vector field semantics for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50000"/>
                          </a:schemeClr>
                        </a:solidFill>
                        <a:latin typeface="+mj-lt"/>
                      </a:rPr>
                      <m:t>𝜑</m:t>
                    </m:r>
                  </m:oMath>
                </a14:m>
                <a:endParaRPr lang="en-US" sz="4000" dirty="0">
                  <a:solidFill>
                    <a:schemeClr val="accent6">
                      <a:lumMod val="50000"/>
                    </a:schemeClr>
                  </a:solidFill>
                  <a:latin typeface="+mj-lt"/>
                </a:endParaRPr>
              </a:p>
            </p:txBody>
          </p:sp>
        </mc:Choice>
        <mc:Fallback>
          <p:sp>
            <p:nvSpPr>
              <p:cNvPr id="605" name="TextBox 604">
                <a:extLst>
                  <a:ext uri="{FF2B5EF4-FFF2-40B4-BE49-F238E27FC236}">
                    <a16:creationId xmlns:a16="http://schemas.microsoft.com/office/drawing/2014/main" id="{8E0258C1-56C8-341F-E992-962CABED6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3308" y="299854"/>
                <a:ext cx="5876265" cy="707886"/>
              </a:xfrm>
              <a:prstGeom prst="rect">
                <a:avLst/>
              </a:prstGeom>
              <a:blipFill>
                <a:blip r:embed="rId14"/>
                <a:stretch>
                  <a:fillRect l="-3631"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1" name="Straight Connector 610">
            <a:extLst>
              <a:ext uri="{FF2B5EF4-FFF2-40B4-BE49-F238E27FC236}">
                <a16:creationId xmlns:a16="http://schemas.microsoft.com/office/drawing/2014/main" id="{49738474-38CE-9F8A-2B64-0C88ECADF74E}"/>
              </a:ext>
            </a:extLst>
          </p:cNvPr>
          <p:cNvCxnSpPr>
            <a:cxnSpLocks/>
          </p:cNvCxnSpPr>
          <p:nvPr/>
        </p:nvCxnSpPr>
        <p:spPr>
          <a:xfrm flipV="1">
            <a:off x="3087313" y="4397248"/>
            <a:ext cx="191894" cy="246812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3" name="Straight Connector 612">
            <a:extLst>
              <a:ext uri="{FF2B5EF4-FFF2-40B4-BE49-F238E27FC236}">
                <a16:creationId xmlns:a16="http://schemas.microsoft.com/office/drawing/2014/main" id="{F6E8A3FE-0261-B00E-64B2-2B868A639EAB}"/>
              </a:ext>
            </a:extLst>
          </p:cNvPr>
          <p:cNvCxnSpPr>
            <a:cxnSpLocks/>
          </p:cNvCxnSpPr>
          <p:nvPr/>
        </p:nvCxnSpPr>
        <p:spPr>
          <a:xfrm flipV="1">
            <a:off x="4417812" y="5383001"/>
            <a:ext cx="118077" cy="331025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7" name="Straight Connector 616">
            <a:extLst>
              <a:ext uri="{FF2B5EF4-FFF2-40B4-BE49-F238E27FC236}">
                <a16:creationId xmlns:a16="http://schemas.microsoft.com/office/drawing/2014/main" id="{6021865B-77DD-694A-C416-A65B5CD35AB0}"/>
              </a:ext>
            </a:extLst>
          </p:cNvPr>
          <p:cNvCxnSpPr>
            <a:cxnSpLocks/>
          </p:cNvCxnSpPr>
          <p:nvPr/>
        </p:nvCxnSpPr>
        <p:spPr>
          <a:xfrm flipH="1" flipV="1">
            <a:off x="5979705" y="5648674"/>
            <a:ext cx="6613" cy="344272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9" name="Straight Connector 618">
            <a:extLst>
              <a:ext uri="{FF2B5EF4-FFF2-40B4-BE49-F238E27FC236}">
                <a16:creationId xmlns:a16="http://schemas.microsoft.com/office/drawing/2014/main" id="{C7DB0251-6053-9C22-334B-6C09B5046EDD}"/>
              </a:ext>
            </a:extLst>
          </p:cNvPr>
          <p:cNvCxnSpPr>
            <a:cxnSpLocks/>
          </p:cNvCxnSpPr>
          <p:nvPr/>
        </p:nvCxnSpPr>
        <p:spPr>
          <a:xfrm flipH="1" flipV="1">
            <a:off x="7974981" y="4879988"/>
            <a:ext cx="118032" cy="242006"/>
          </a:xfrm>
          <a:prstGeom prst="line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481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5" grpId="0" animBg="1"/>
      <p:bldP spid="336" grpId="0"/>
      <p:bldP spid="337" grpId="0"/>
      <p:bldP spid="339" grpId="0"/>
      <p:bldP spid="348" grpId="0" animBg="1"/>
      <p:bldP spid="34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3">
      <a:majorFont>
        <a:latin typeface="Sitka Display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3693</TotalTime>
  <Words>977</Words>
  <Application>Microsoft Office PowerPoint</Application>
  <PresentationFormat>Widescreen</PresentationFormat>
  <Paragraphs>294</Paragraphs>
  <Slides>24</Slides>
  <Notes>0</Notes>
  <HiddenSlides>4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Cambria Math</vt:lpstr>
      <vt:lpstr>Georgia Pro Light</vt:lpstr>
      <vt:lpstr>Sitka Display</vt:lpstr>
      <vt:lpstr>Office Theme</vt:lpstr>
      <vt:lpstr>Mixture Languages </vt:lpstr>
      <vt:lpstr>The standard model of  concurrency</vt:lpstr>
      <vt:lpstr>A Different, Intuitive Notion of Parallel Composition</vt:lpstr>
      <vt:lpstr>PowerPoint Presentation</vt:lpstr>
      <vt:lpstr>A Generic Formal Model</vt:lpstr>
      <vt:lpstr>Syntax</vt:lpstr>
      <vt:lpstr>Operational Semantics</vt:lpstr>
      <vt:lpstr>Vector Fields</vt:lpstr>
      <vt:lpstr>PowerPoint Presentation</vt:lpstr>
      <vt:lpstr>From Vector Fields to Paths </vt:lpstr>
      <vt:lpstr>Review: Operational Semantics</vt:lpstr>
      <vt:lpstr>PowerPoint Presentation</vt:lpstr>
      <vt:lpstr>PowerPoint Presentation</vt:lpstr>
      <vt:lpstr>PowerPoint Presentation</vt:lpstr>
      <vt:lpstr>PowerPoint Presentation</vt:lpstr>
      <vt:lpstr>Simple  Example:</vt:lpstr>
      <vt:lpstr>Inductive Construction over vector fields</vt:lpstr>
      <vt:lpstr>Inductive Construction over vector fields</vt:lpstr>
      <vt:lpstr>Case Study:   The Probabilistic Setting</vt:lpstr>
      <vt:lpstr>Case Study: Probabilistic Setting</vt:lpstr>
      <vt:lpstr>Observe</vt:lpstr>
      <vt:lpstr>PowerPoint Presentation</vt:lpstr>
      <vt:lpstr>Observe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Mixture Languages</dc:title>
  <dc:creator>Oliver Richardson</dc:creator>
  <cp:lastModifiedBy>Oliver Richardson</cp:lastModifiedBy>
  <cp:revision>2</cp:revision>
  <dcterms:created xsi:type="dcterms:W3CDTF">2023-12-10T22:38:45Z</dcterms:created>
  <dcterms:modified xsi:type="dcterms:W3CDTF">2024-01-14T22:58:49Z</dcterms:modified>
</cp:coreProperties>
</file>