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36" r:id="rId3"/>
    <p:sldId id="299" r:id="rId4"/>
    <p:sldId id="301" r:id="rId5"/>
    <p:sldId id="288" r:id="rId6"/>
    <p:sldId id="338" r:id="rId7"/>
    <p:sldId id="320" r:id="rId8"/>
    <p:sldId id="325" r:id="rId9"/>
    <p:sldId id="324" r:id="rId10"/>
    <p:sldId id="328" r:id="rId11"/>
    <p:sldId id="329" r:id="rId12"/>
    <p:sldId id="305" r:id="rId13"/>
    <p:sldId id="281" r:id="rId14"/>
    <p:sldId id="323" r:id="rId15"/>
    <p:sldId id="258" r:id="rId16"/>
    <p:sldId id="291" r:id="rId17"/>
    <p:sldId id="279" r:id="rId18"/>
    <p:sldId id="283" r:id="rId19"/>
    <p:sldId id="259" r:id="rId20"/>
    <p:sldId id="284" r:id="rId21"/>
    <p:sldId id="285" r:id="rId22"/>
    <p:sldId id="314" r:id="rId23"/>
    <p:sldId id="269" r:id="rId24"/>
    <p:sldId id="265" r:id="rId25"/>
    <p:sldId id="339" r:id="rId26"/>
    <p:sldId id="333" r:id="rId27"/>
    <p:sldId id="327" r:id="rId28"/>
    <p:sldId id="326" r:id="rId29"/>
    <p:sldId id="317" r:id="rId30"/>
    <p:sldId id="318" r:id="rId31"/>
    <p:sldId id="330" r:id="rId32"/>
    <p:sldId id="302" r:id="rId33"/>
    <p:sldId id="319" r:id="rId34"/>
    <p:sldId id="3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3D872-E064-4DA2-B011-ABCD9DFEDAFC}">
          <p14:sldIdLst>
            <p14:sldId id="256"/>
            <p14:sldId id="336"/>
            <p14:sldId id="299"/>
            <p14:sldId id="301"/>
            <p14:sldId id="288"/>
            <p14:sldId id="338"/>
            <p14:sldId id="320"/>
            <p14:sldId id="325"/>
            <p14:sldId id="324"/>
            <p14:sldId id="328"/>
            <p14:sldId id="329"/>
            <p14:sldId id="305"/>
            <p14:sldId id="281"/>
            <p14:sldId id="323"/>
            <p14:sldId id="258"/>
            <p14:sldId id="291"/>
            <p14:sldId id="279"/>
            <p14:sldId id="283"/>
            <p14:sldId id="259"/>
            <p14:sldId id="284"/>
            <p14:sldId id="285"/>
            <p14:sldId id="314"/>
            <p14:sldId id="269"/>
            <p14:sldId id="265"/>
            <p14:sldId id="339"/>
            <p14:sldId id="333"/>
            <p14:sldId id="327"/>
          </p14:sldIdLst>
        </p14:section>
        <p14:section name="EXTRA" id="{5B5AF992-744E-465C-9A0F-46C26C1E7A6C}">
          <p14:sldIdLst>
            <p14:sldId id="326"/>
            <p14:sldId id="317"/>
            <p14:sldId id="318"/>
            <p14:sldId id="330"/>
            <p14:sldId id="302"/>
            <p14:sldId id="31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206"/>
    <a:srgbClr val="FBCDC5"/>
    <a:srgbClr val="FDF5FC"/>
    <a:srgbClr val="FBE5F8"/>
    <a:srgbClr val="B07BD7"/>
    <a:srgbClr val="4BA5C6"/>
    <a:srgbClr val="6FC9DB"/>
    <a:srgbClr val="84D1E0"/>
    <a:srgbClr val="49D2E5"/>
    <a:srgbClr val="CCE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DCCFD-2751-407D-A920-8A80A718CA0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C8BC6-9830-4F49-AE6C-B8BE8C4FC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8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C8BC6-9830-4F49-AE6C-B8BE8C4FC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0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C8BC6-9830-4F49-AE6C-B8BE8C4FC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7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3EE235-9978-4A85-8DAC-D0CF6D817D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2401-6F93-BE35-E780-978E36E98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4FE84-8D2E-98E8-93D5-673469218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BC8F-A2C7-DBEB-6C27-D7A85409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968-2EA3-B5BC-7BE7-595598AB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5FDC-FB97-FEA9-4080-E4EBB662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4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E528-9B85-4177-EA90-8CCC6430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35A6E-1341-6433-3815-8D6C1057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5D28-589D-F8DB-752D-07C956F0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E602-8B43-8D27-B677-A7DE4525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E46D-F125-8699-5EAC-E352ED1B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8999D-C6FC-B65F-F433-71A58C145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F1464-65DF-EF0E-2DCE-7827E9CD9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2D09B-BF46-7FCB-FDC2-8129C192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A20E-393B-528B-36EA-4EFAC06B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B485-D35B-16A9-D0E0-BCA58572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3153-243B-A178-8D1B-2CE209E0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54F9-D8A5-66BA-ADBB-95278AD3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7E16-27B1-A235-24C4-3F8104EC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A41CA-9D1C-586A-CE79-E9E41519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C83C-4A22-6AF8-38B4-1099CBE1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2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2D71-4DDD-1F9D-9FD2-4E916CBE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D910C-4503-9E23-C02C-50908A0D8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D536-4250-3CBE-1F24-91D9931C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6479-DBE2-527B-9EB2-D85C18C1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5565B-2DEB-82E7-A4A6-FC238726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ECC2-4068-6E0E-7A6E-F41FB4A1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0552-BD53-F0DB-8865-FD183654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F2AB-274E-EA17-8BDB-2DE754FE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53E44-B21A-D961-9A82-1F91C95C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6224C-BF75-C9A0-9AFE-5E8414CA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A2F85-50A8-8B67-826C-FDD8264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099C-51F3-EF09-0C9D-2AB398D7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8BA55-94A8-BDCE-C94C-3FEB65E06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5FD0A-BB46-2E84-69AD-E41E5CD64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1AB37-698B-BC06-3E6A-EC057C3B8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D2845-E9DA-3E37-86D8-7AA695BF3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F3F52-9E5C-5F67-A6B4-43F788DC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9D9EF-AC19-2888-764B-5F41AB15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25610-9E67-8482-FBF1-3E41AA35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5713-0A12-0502-7CF3-8B3AA850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85EC5-B48D-A94D-9E35-E2FAEE71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F8015-175C-E065-42A6-E083F58F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9820F-FC37-702B-3DB9-0C3E8F73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8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E03B7-F3C3-1D25-ED18-91E7E6F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A308B-3BA1-5D33-FA7A-366E724F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AE01A-B83A-6061-ACFB-CF97431D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4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B8FA-38D3-A96F-6019-B2AA8846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0A19-E7D0-4D4C-291C-EE2E1E56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3663F-FA0C-0A0D-454E-6A669AD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1F465-9D16-5B97-FB65-A2E3BC09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2BF68-D902-19BD-3D9B-5874CD3B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8C7F-DD0B-B7E2-03FE-BADB0766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28C6-C704-EE30-B7FC-8F5DE8E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12162-1A73-C56F-4D4E-6399C8928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E4372-866A-40FC-ADF3-3FC70C23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9DF3E-7048-D605-1BCC-5CE21D8F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64290-50EE-3A27-BEDB-8C1BC87A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9E694-AFBF-E4CA-947B-118F3B66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6B942-1DF5-885B-FB59-75E09EC6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B6D54-4A1F-0ECA-CE14-FFF6A47F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EFDD-DC04-26B0-970D-263EDBFB6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9E7C-FC8D-4827-9EB9-C7283206E4A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5543-A885-E2CE-9072-AC73E6225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18EA-33EC-6E52-5775-1EEFBEB10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E28F-957B-4BE5-B45A-400FD71CA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6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microsoft.com/office/2007/relationships/hdphoto" Target="../media/hdphoto7.wdp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73.png"/><Relationship Id="rId3" Type="http://schemas.openxmlformats.org/officeDocument/2006/relationships/image" Target="../media/image56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5" Type="http://schemas.openxmlformats.org/officeDocument/2006/relationships/image" Target="../media/image75.sv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470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8.png"/><Relationship Id="rId4" Type="http://schemas.openxmlformats.org/officeDocument/2006/relationships/image" Target="../media/image17.png"/><Relationship Id="rId9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5" Type="http://schemas.openxmlformats.org/officeDocument/2006/relationships/image" Target="../media/image9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0.png"/><Relationship Id="rId4" Type="http://schemas.openxmlformats.org/officeDocument/2006/relationships/image" Target="../media/image12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microsoft.com/office/2007/relationships/hdphoto" Target="../media/hdphoto10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tx1"/>
            </a:gs>
            <a:gs pos="34000">
              <a:schemeClr val="tx1"/>
            </a:gs>
            <a:gs pos="34000">
              <a:schemeClr val="accent6">
                <a:lumMod val="0"/>
                <a:lumOff val="100000"/>
              </a:schemeClr>
            </a:gs>
            <a:gs pos="33000">
              <a:schemeClr val="accent6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1C59-8EB7-F785-7BFD-DD959AE58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443" y="383191"/>
            <a:ext cx="9304216" cy="23426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Learning, Inference, </a:t>
            </a:r>
            <a:br>
              <a:rPr lang="en-US" dirty="0"/>
            </a:br>
            <a:r>
              <a:rPr lang="en-US" dirty="0"/>
              <a:t> and the Pursuit of Consistency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5127D-C78E-4455-DD4C-F3FC85C24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551" y="3506163"/>
            <a:ext cx="3179283" cy="1655762"/>
          </a:xfrm>
        </p:spPr>
        <p:txBody>
          <a:bodyPr/>
          <a:lstStyle/>
          <a:p>
            <a:pPr algn="r"/>
            <a:r>
              <a:rPr lang="en-US" b="1" dirty="0"/>
              <a:t>Oliver Richardson,</a:t>
            </a:r>
          </a:p>
          <a:p>
            <a:pPr algn="r"/>
            <a:r>
              <a:rPr lang="en-US" b="1" dirty="0"/>
              <a:t>  Joe Halpern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A1BE0F-4603-6306-A083-9F05217B8E7C}"/>
              </a:ext>
            </a:extLst>
          </p:cNvPr>
          <p:cNvGrpSpPr/>
          <p:nvPr/>
        </p:nvGrpSpPr>
        <p:grpSpPr>
          <a:xfrm>
            <a:off x="9106385" y="4334044"/>
            <a:ext cx="2729122" cy="2169509"/>
            <a:chOff x="9198272" y="891242"/>
            <a:chExt cx="2221695" cy="148158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836B1F9-771E-C942-51BD-87D0553796E4}"/>
                </a:ext>
              </a:extLst>
            </p:cNvPr>
            <p:cNvSpPr/>
            <p:nvPr/>
          </p:nvSpPr>
          <p:spPr>
            <a:xfrm>
              <a:off x="9261256" y="1272103"/>
              <a:ext cx="326803" cy="291288"/>
            </a:xfrm>
            <a:prstGeom prst="round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58696B1-761E-14D9-F0D5-FA93C5CB4312}"/>
                </a:ext>
              </a:extLst>
            </p:cNvPr>
            <p:cNvSpPr/>
            <p:nvPr/>
          </p:nvSpPr>
          <p:spPr>
            <a:xfrm>
              <a:off x="10043687" y="1709035"/>
              <a:ext cx="326803" cy="291288"/>
            </a:xfrm>
            <a:prstGeom prst="round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3EA09EA-94C5-77ED-4D79-A46A5768B8F6}"/>
                </a:ext>
              </a:extLst>
            </p:cNvPr>
            <p:cNvSpPr/>
            <p:nvPr/>
          </p:nvSpPr>
          <p:spPr>
            <a:xfrm>
              <a:off x="9437249" y="1944251"/>
              <a:ext cx="326803" cy="291288"/>
            </a:xfrm>
            <a:prstGeom prst="round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64149E8-4D44-67AD-360F-378993E594A4}"/>
                </a:ext>
              </a:extLst>
            </p:cNvPr>
            <p:cNvSpPr/>
            <p:nvPr/>
          </p:nvSpPr>
          <p:spPr>
            <a:xfrm>
              <a:off x="11093164" y="1588311"/>
              <a:ext cx="326803" cy="291288"/>
            </a:xfrm>
            <a:prstGeom prst="round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1AA1AA7-0EE3-E88F-C06C-F9E6DD762D81}"/>
                </a:ext>
              </a:extLst>
            </p:cNvPr>
            <p:cNvSpPr/>
            <p:nvPr/>
          </p:nvSpPr>
          <p:spPr>
            <a:xfrm>
              <a:off x="10517023" y="2081540"/>
              <a:ext cx="326803" cy="291288"/>
            </a:xfrm>
            <a:prstGeom prst="roundRect">
              <a:avLst/>
            </a:prstGeom>
            <a:solidFill>
              <a:srgbClr val="F3AFEB"/>
            </a:solidFill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F8A79FB-8EB9-BED0-2001-8B2C3A6478B9}"/>
                </a:ext>
              </a:extLst>
            </p:cNvPr>
            <p:cNvSpPr/>
            <p:nvPr/>
          </p:nvSpPr>
          <p:spPr>
            <a:xfrm>
              <a:off x="10426050" y="1335855"/>
              <a:ext cx="326803" cy="291288"/>
            </a:xfrm>
            <a:prstGeom prst="round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Elbow 11">
              <a:extLst>
                <a:ext uri="{FF2B5EF4-FFF2-40B4-BE49-F238E27FC236}">
                  <a16:creationId xmlns:a16="http://schemas.microsoft.com/office/drawing/2014/main" id="{A1F02E5D-35B6-0E11-C0E1-9177F41D7051}"/>
                </a:ext>
              </a:extLst>
            </p:cNvPr>
            <p:cNvCxnSpPr>
              <a:cxnSpLocks/>
            </p:cNvCxnSpPr>
            <p:nvPr/>
          </p:nvCxnSpPr>
          <p:spPr>
            <a:xfrm>
              <a:off x="9658365" y="1379578"/>
              <a:ext cx="553391" cy="307288"/>
            </a:xfrm>
            <a:prstGeom prst="curvedConnector2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nector: Elbow 15">
              <a:extLst>
                <a:ext uri="{FF2B5EF4-FFF2-40B4-BE49-F238E27FC236}">
                  <a16:creationId xmlns:a16="http://schemas.microsoft.com/office/drawing/2014/main" id="{E39469E3-002F-F9E4-88CB-AE259CE359C6}"/>
                </a:ext>
              </a:extLst>
            </p:cNvPr>
            <p:cNvCxnSpPr>
              <a:cxnSpLocks/>
            </p:cNvCxnSpPr>
            <p:nvPr/>
          </p:nvCxnSpPr>
          <p:spPr>
            <a:xfrm>
              <a:off x="10417948" y="1814302"/>
              <a:ext cx="262476" cy="246880"/>
            </a:xfrm>
            <a:prstGeom prst="curvedConnector2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nector: Elbow 16">
              <a:extLst>
                <a:ext uri="{FF2B5EF4-FFF2-40B4-BE49-F238E27FC236}">
                  <a16:creationId xmlns:a16="http://schemas.microsoft.com/office/drawing/2014/main" id="{57C55E0B-8361-A2C7-4BF8-CECDD60682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48223" y="932472"/>
              <a:ext cx="405779" cy="323319"/>
            </a:xfrm>
            <a:prstGeom prst="curvedConnector3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7">
              <a:extLst>
                <a:ext uri="{FF2B5EF4-FFF2-40B4-BE49-F238E27FC236}">
                  <a16:creationId xmlns:a16="http://schemas.microsoft.com/office/drawing/2014/main" id="{CBEE37C7-63FB-6D90-D948-3E3075AE30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798498" y="1091417"/>
              <a:ext cx="537101" cy="379023"/>
            </a:xfrm>
            <a:prstGeom prst="curvedConnector3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18">
              <a:extLst>
                <a:ext uri="{FF2B5EF4-FFF2-40B4-BE49-F238E27FC236}">
                  <a16:creationId xmlns:a16="http://schemas.microsoft.com/office/drawing/2014/main" id="{3B17A613-5A04-2629-6A87-E16F5474DA2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912769" y="1918430"/>
              <a:ext cx="357226" cy="306816"/>
            </a:xfrm>
            <a:prstGeom prst="curvedConnector3">
              <a:avLst>
                <a:gd name="adj1" fmla="val -4039"/>
              </a:avLst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Connector: Elbow 19">
              <a:extLst>
                <a:ext uri="{FF2B5EF4-FFF2-40B4-BE49-F238E27FC236}">
                  <a16:creationId xmlns:a16="http://schemas.microsoft.com/office/drawing/2014/main" id="{F448A857-37F7-43B9-2AE2-157E9AB9913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186650" y="1891222"/>
              <a:ext cx="210296" cy="187051"/>
            </a:xfrm>
            <a:prstGeom prst="curvedConnector2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Connector: Elbow 15">
              <a:extLst>
                <a:ext uri="{FF2B5EF4-FFF2-40B4-BE49-F238E27FC236}">
                  <a16:creationId xmlns:a16="http://schemas.microsoft.com/office/drawing/2014/main" id="{A977AF39-52BB-B98F-F7FE-13476C12DCA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371790" y="1628857"/>
              <a:ext cx="316207" cy="18527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Connector: Elbow 15">
              <a:extLst>
                <a:ext uri="{FF2B5EF4-FFF2-40B4-BE49-F238E27FC236}">
                  <a16:creationId xmlns:a16="http://schemas.microsoft.com/office/drawing/2014/main" id="{93D47048-549D-965A-C73F-77F37E7E5F8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88060" y="1768947"/>
              <a:ext cx="427731" cy="4535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Connector: Elbow 16">
              <a:extLst>
                <a:ext uri="{FF2B5EF4-FFF2-40B4-BE49-F238E27FC236}">
                  <a16:creationId xmlns:a16="http://schemas.microsoft.com/office/drawing/2014/main" id="{352FBCC4-8703-2FA5-F1B6-E8F16416D6F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62316" y="1231726"/>
              <a:ext cx="1001392" cy="209396"/>
            </a:xfrm>
            <a:prstGeom prst="curvedConnector4">
              <a:avLst>
                <a:gd name="adj1" fmla="val 14954"/>
                <a:gd name="adj2" fmla="val 209171"/>
              </a:avLst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7EAFD7D-EBCB-BAF3-1888-79C90FBC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60" y="4668742"/>
            <a:ext cx="2503835" cy="5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2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85E00A8-27FE-A6FE-B18E-9C768C3C3C87}"/>
              </a:ext>
            </a:extLst>
          </p:cNvPr>
          <p:cNvSpPr/>
          <p:nvPr/>
        </p:nvSpPr>
        <p:spPr>
          <a:xfrm>
            <a:off x="6191749" y="5647489"/>
            <a:ext cx="3358366" cy="1113034"/>
          </a:xfrm>
          <a:custGeom>
            <a:avLst/>
            <a:gdLst>
              <a:gd name="connsiteX0" fmla="*/ 1148462 w 3358366"/>
              <a:gd name="connsiteY0" fmla="*/ 0 h 1113034"/>
              <a:gd name="connsiteX1" fmla="*/ 1377062 w 3358366"/>
              <a:gd name="connsiteY1" fmla="*/ 0 h 1113034"/>
              <a:gd name="connsiteX2" fmla="*/ 1377062 w 3358366"/>
              <a:gd name="connsiteY2" fmla="*/ 393974 h 1113034"/>
              <a:gd name="connsiteX3" fmla="*/ 1314338 w 3358366"/>
              <a:gd name="connsiteY3" fmla="*/ 393974 h 1113034"/>
              <a:gd name="connsiteX4" fmla="*/ 1399319 w 3358366"/>
              <a:gd name="connsiteY4" fmla="*/ 573480 h 1113034"/>
              <a:gd name="connsiteX5" fmla="*/ 3358366 w 3358366"/>
              <a:gd name="connsiteY5" fmla="*/ 573480 h 1113034"/>
              <a:gd name="connsiteX6" fmla="*/ 3358366 w 3358366"/>
              <a:gd name="connsiteY6" fmla="*/ 663406 h 1113034"/>
              <a:gd name="connsiteX7" fmla="*/ 3358366 w 3358366"/>
              <a:gd name="connsiteY7" fmla="*/ 798294 h 1113034"/>
              <a:gd name="connsiteX8" fmla="*/ 3358366 w 3358366"/>
              <a:gd name="connsiteY8" fmla="*/ 1113034 h 1113034"/>
              <a:gd name="connsiteX9" fmla="*/ 1399319 w 3358366"/>
              <a:gd name="connsiteY9" fmla="*/ 1113034 h 1113034"/>
              <a:gd name="connsiteX10" fmla="*/ 559728 w 3358366"/>
              <a:gd name="connsiteY10" fmla="*/ 1113034 h 1113034"/>
              <a:gd name="connsiteX11" fmla="*/ 0 w 3358366"/>
              <a:gd name="connsiteY11" fmla="*/ 1113034 h 1113034"/>
              <a:gd name="connsiteX12" fmla="*/ 0 w 3358366"/>
              <a:gd name="connsiteY12" fmla="*/ 798294 h 1113034"/>
              <a:gd name="connsiteX13" fmla="*/ 0 w 3358366"/>
              <a:gd name="connsiteY13" fmla="*/ 663406 h 1113034"/>
              <a:gd name="connsiteX14" fmla="*/ 0 w 3358366"/>
              <a:gd name="connsiteY14" fmla="*/ 573480 h 1113034"/>
              <a:gd name="connsiteX15" fmla="*/ 559728 w 3358366"/>
              <a:gd name="connsiteY15" fmla="*/ 573480 h 1113034"/>
              <a:gd name="connsiteX16" fmla="*/ 1183949 w 3358366"/>
              <a:gd name="connsiteY16" fmla="*/ 393974 h 1113034"/>
              <a:gd name="connsiteX17" fmla="*/ 1148462 w 3358366"/>
              <a:gd name="connsiteY17" fmla="*/ 393974 h 111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58366" h="1113034">
                <a:moveTo>
                  <a:pt x="1148462" y="0"/>
                </a:moveTo>
                <a:lnTo>
                  <a:pt x="1377062" y="0"/>
                </a:lnTo>
                <a:lnTo>
                  <a:pt x="1377062" y="393974"/>
                </a:lnTo>
                <a:lnTo>
                  <a:pt x="1314338" y="393974"/>
                </a:lnTo>
                <a:lnTo>
                  <a:pt x="1399319" y="573480"/>
                </a:lnTo>
                <a:lnTo>
                  <a:pt x="3358366" y="573480"/>
                </a:lnTo>
                <a:lnTo>
                  <a:pt x="3358366" y="663406"/>
                </a:lnTo>
                <a:lnTo>
                  <a:pt x="3358366" y="798294"/>
                </a:lnTo>
                <a:lnTo>
                  <a:pt x="3358366" y="1113034"/>
                </a:lnTo>
                <a:lnTo>
                  <a:pt x="1399319" y="1113034"/>
                </a:lnTo>
                <a:lnTo>
                  <a:pt x="559728" y="1113034"/>
                </a:lnTo>
                <a:lnTo>
                  <a:pt x="0" y="1113034"/>
                </a:lnTo>
                <a:lnTo>
                  <a:pt x="0" y="798294"/>
                </a:lnTo>
                <a:lnTo>
                  <a:pt x="0" y="663406"/>
                </a:lnTo>
                <a:lnTo>
                  <a:pt x="0" y="573480"/>
                </a:lnTo>
                <a:lnTo>
                  <a:pt x="559728" y="573480"/>
                </a:lnTo>
                <a:lnTo>
                  <a:pt x="1183949" y="393974"/>
                </a:lnTo>
                <a:lnTo>
                  <a:pt x="1148462" y="39397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036623-AA60-19FF-6612-E697E12A6C4A}"/>
              </a:ext>
            </a:extLst>
          </p:cNvPr>
          <p:cNvSpPr/>
          <p:nvPr/>
        </p:nvSpPr>
        <p:spPr>
          <a:xfrm>
            <a:off x="0" y="1525614"/>
            <a:ext cx="7037324" cy="3387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3DEC66-8289-2936-7015-E556988BBC92}"/>
              </a:ext>
            </a:extLst>
          </p:cNvPr>
          <p:cNvSpPr/>
          <p:nvPr/>
        </p:nvSpPr>
        <p:spPr>
          <a:xfrm>
            <a:off x="6914144" y="1524021"/>
            <a:ext cx="5277856" cy="33878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3937D-69E8-BD3E-566F-20D50D6B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08" y="174673"/>
            <a:ext cx="10515600" cy="1325563"/>
          </a:xfrm>
        </p:spPr>
        <p:txBody>
          <a:bodyPr/>
          <a:lstStyle/>
          <a:p>
            <a:r>
              <a:rPr lang="en-US" dirty="0"/>
              <a:t>Scoring Function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D9131-8E0A-82CC-4413-C87EE065A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2926" y="1882826"/>
                <a:ext cx="6414148" cy="1546174"/>
              </a:xfrm>
            </p:spPr>
            <p:txBody>
              <a:bodyPr/>
              <a:lstStyle/>
              <a:p>
                <a:r>
                  <a:rPr lang="en-US" dirty="0"/>
                  <a:t>Observational Incompatibility  </a:t>
                </a:r>
                <a:r>
                  <a:rPr lang="en-US" i="1" dirty="0" err="1"/>
                  <a:t>OInc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D9131-8E0A-82CC-4413-C87EE065A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926" y="1882826"/>
                <a:ext cx="6414148" cy="1546174"/>
              </a:xfrm>
              <a:blipFill>
                <a:blip r:embed="rId2"/>
                <a:stretch>
                  <a:fillRect l="-1711" t="-6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BB32D8-0C1D-2D0D-92B4-9F6B22EFAB05}"/>
              </a:ext>
            </a:extLst>
          </p:cNvPr>
          <p:cNvSpPr txBox="1">
            <a:spLocks/>
          </p:cNvSpPr>
          <p:nvPr/>
        </p:nvSpPr>
        <p:spPr>
          <a:xfrm>
            <a:off x="6337300" y="1825625"/>
            <a:ext cx="5016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76F7B70-83D3-6CE0-639F-30365957E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6500" y="1802940"/>
                <a:ext cx="4675962" cy="585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Structural Deficiency  </a:t>
                </a:r>
                <a:r>
                  <a:rPr lang="en-US" i="1" dirty="0" err="1"/>
                  <a:t>SDef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76F7B70-83D3-6CE0-639F-30365957E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500" y="1802940"/>
                <a:ext cx="4675962" cy="585877"/>
              </a:xfrm>
              <a:prstGeom prst="rect">
                <a:avLst/>
              </a:prstGeom>
              <a:blipFill>
                <a:blip r:embed="rId3"/>
                <a:stretch>
                  <a:fillRect l="-1956" t="-15625" r="-391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1B0A0FCB-577C-D882-6639-17C102C527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8325" r="55166"/>
          <a:stretch/>
        </p:blipFill>
        <p:spPr>
          <a:xfrm>
            <a:off x="242925" y="3175859"/>
            <a:ext cx="1190550" cy="995079"/>
          </a:xfrm>
          <a:custGeom>
            <a:avLst/>
            <a:gdLst>
              <a:gd name="connsiteX0" fmla="*/ 0 w 1190550"/>
              <a:gd name="connsiteY0" fmla="*/ 0 h 995079"/>
              <a:gd name="connsiteX1" fmla="*/ 689043 w 1190550"/>
              <a:gd name="connsiteY1" fmla="*/ 0 h 995079"/>
              <a:gd name="connsiteX2" fmla="*/ 689043 w 1190550"/>
              <a:gd name="connsiteY2" fmla="*/ 683401 h 995079"/>
              <a:gd name="connsiteX3" fmla="*/ 1111371 w 1190550"/>
              <a:gd name="connsiteY3" fmla="*/ 683401 h 995079"/>
              <a:gd name="connsiteX4" fmla="*/ 1111371 w 1190550"/>
              <a:gd name="connsiteY4" fmla="*/ 0 h 995079"/>
              <a:gd name="connsiteX5" fmla="*/ 1190550 w 1190550"/>
              <a:gd name="connsiteY5" fmla="*/ 0 h 995079"/>
              <a:gd name="connsiteX6" fmla="*/ 1190550 w 1190550"/>
              <a:gd name="connsiteY6" fmla="*/ 995079 h 995079"/>
              <a:gd name="connsiteX7" fmla="*/ 0 w 1190550"/>
              <a:gd name="connsiteY7" fmla="*/ 995079 h 995079"/>
              <a:gd name="connsiteX8" fmla="*/ 0 w 1190550"/>
              <a:gd name="connsiteY8" fmla="*/ 0 h 99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550" h="995079">
                <a:moveTo>
                  <a:pt x="0" y="0"/>
                </a:moveTo>
                <a:lnTo>
                  <a:pt x="689043" y="0"/>
                </a:lnTo>
                <a:lnTo>
                  <a:pt x="689043" y="683401"/>
                </a:lnTo>
                <a:lnTo>
                  <a:pt x="1111371" y="683401"/>
                </a:lnTo>
                <a:lnTo>
                  <a:pt x="1111371" y="0"/>
                </a:lnTo>
                <a:lnTo>
                  <a:pt x="1190550" y="0"/>
                </a:lnTo>
                <a:lnTo>
                  <a:pt x="1190550" y="995079"/>
                </a:lnTo>
                <a:lnTo>
                  <a:pt x="0" y="995079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A557A5E-1A4D-4CAA-4D1A-381228F05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880" r="56264" b="31322"/>
          <a:stretch/>
        </p:blipFill>
        <p:spPr>
          <a:xfrm>
            <a:off x="1501827" y="3145539"/>
            <a:ext cx="422328" cy="683401"/>
          </a:xfrm>
          <a:custGeom>
            <a:avLst/>
            <a:gdLst>
              <a:gd name="connsiteX0" fmla="*/ 0 w 422328"/>
              <a:gd name="connsiteY0" fmla="*/ 0 h 683401"/>
              <a:gd name="connsiteX1" fmla="*/ 422328 w 422328"/>
              <a:gd name="connsiteY1" fmla="*/ 0 h 683401"/>
              <a:gd name="connsiteX2" fmla="*/ 422328 w 422328"/>
              <a:gd name="connsiteY2" fmla="*/ 683401 h 683401"/>
              <a:gd name="connsiteX3" fmla="*/ 0 w 422328"/>
              <a:gd name="connsiteY3" fmla="*/ 683401 h 683401"/>
              <a:gd name="connsiteX4" fmla="*/ 0 w 422328"/>
              <a:gd name="connsiteY4" fmla="*/ 0 h 68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328" h="683401">
                <a:moveTo>
                  <a:pt x="0" y="0"/>
                </a:moveTo>
                <a:lnTo>
                  <a:pt x="422328" y="0"/>
                </a:lnTo>
                <a:lnTo>
                  <a:pt x="422328" y="683401"/>
                </a:lnTo>
                <a:lnTo>
                  <a:pt x="0" y="683401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53632D8-7FFA-33F3-2B2F-4B0C05D77C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44834"/>
          <a:stretch/>
        </p:blipFill>
        <p:spPr>
          <a:xfrm>
            <a:off x="2081869" y="3117002"/>
            <a:ext cx="3978307" cy="995079"/>
          </a:xfrm>
          <a:custGeom>
            <a:avLst/>
            <a:gdLst>
              <a:gd name="connsiteX0" fmla="*/ 0 w 3978307"/>
              <a:gd name="connsiteY0" fmla="*/ 0 h 995079"/>
              <a:gd name="connsiteX1" fmla="*/ 3978307 w 3978307"/>
              <a:gd name="connsiteY1" fmla="*/ 0 h 995079"/>
              <a:gd name="connsiteX2" fmla="*/ 3978307 w 3978307"/>
              <a:gd name="connsiteY2" fmla="*/ 995079 h 995079"/>
              <a:gd name="connsiteX3" fmla="*/ 0 w 3978307"/>
              <a:gd name="connsiteY3" fmla="*/ 995079 h 995079"/>
              <a:gd name="connsiteX4" fmla="*/ 0 w 3978307"/>
              <a:gd name="connsiteY4" fmla="*/ 0 h 99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8307" h="995079">
                <a:moveTo>
                  <a:pt x="0" y="0"/>
                </a:moveTo>
                <a:lnTo>
                  <a:pt x="3978307" y="0"/>
                </a:lnTo>
                <a:lnTo>
                  <a:pt x="3978307" y="995079"/>
                </a:lnTo>
                <a:lnTo>
                  <a:pt x="0" y="995079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92ABE4-FD29-6127-E044-95271C2747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259"/>
          <a:stretch/>
        </p:blipFill>
        <p:spPr>
          <a:xfrm>
            <a:off x="7158580" y="2289096"/>
            <a:ext cx="4211081" cy="911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6AB0C5-ABDB-FCA0-CCCC-4669AFEC870D}"/>
                  </a:ext>
                </a:extLst>
              </p:cNvPr>
              <p:cNvSpPr txBox="1"/>
              <p:nvPr/>
            </p:nvSpPr>
            <p:spPr>
              <a:xfrm>
                <a:off x="1895401" y="2422380"/>
                <a:ext cx="47672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expected overhead of using codes for beliefs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when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in fact </a:t>
                </a:r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distributed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6AB0C5-ABDB-FCA0-CCCC-4669AFEC8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401" y="2422380"/>
                <a:ext cx="4767267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1E94AE5-4703-BA13-DDC5-BE652577E3FD}"/>
              </a:ext>
            </a:extLst>
          </p:cNvPr>
          <p:cNvSpPr txBox="1"/>
          <p:nvPr/>
        </p:nvSpPr>
        <p:spPr>
          <a:xfrm>
            <a:off x="2234227" y="4077999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(scaled by confidence)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1402107-CD8C-9607-F736-7D1E6B738C65}"/>
              </a:ext>
            </a:extLst>
          </p:cNvPr>
          <p:cNvSpPr/>
          <p:nvPr/>
        </p:nvSpPr>
        <p:spPr>
          <a:xfrm rot="16200000" flipH="1">
            <a:off x="3918557" y="1127172"/>
            <a:ext cx="204241" cy="3995738"/>
          </a:xfrm>
          <a:prstGeom prst="leftBrace">
            <a:avLst>
              <a:gd name="adj1" fmla="val 11445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7">
            <a:extLst>
              <a:ext uri="{FF2B5EF4-FFF2-40B4-BE49-F238E27FC236}">
                <a16:creationId xmlns:a16="http://schemas.microsoft.com/office/drawing/2014/main" id="{3D93C3CF-5CF3-D5D2-425B-07A5E86C3979}"/>
              </a:ext>
            </a:extLst>
          </p:cNvPr>
          <p:cNvSpPr/>
          <p:nvPr/>
        </p:nvSpPr>
        <p:spPr>
          <a:xfrm rot="8442337">
            <a:off x="1795214" y="3661698"/>
            <a:ext cx="262612" cy="772266"/>
          </a:xfrm>
          <a:custGeom>
            <a:avLst/>
            <a:gdLst>
              <a:gd name="connsiteX0" fmla="*/ 0 w 138736"/>
              <a:gd name="connsiteY0" fmla="*/ 301549 h 370917"/>
              <a:gd name="connsiteX1" fmla="*/ 34684 w 138736"/>
              <a:gd name="connsiteY1" fmla="*/ 301549 h 370917"/>
              <a:gd name="connsiteX2" fmla="*/ 34684 w 138736"/>
              <a:gd name="connsiteY2" fmla="*/ 0 h 370917"/>
              <a:gd name="connsiteX3" fmla="*/ 104052 w 138736"/>
              <a:gd name="connsiteY3" fmla="*/ 0 h 370917"/>
              <a:gd name="connsiteX4" fmla="*/ 104052 w 138736"/>
              <a:gd name="connsiteY4" fmla="*/ 301549 h 370917"/>
              <a:gd name="connsiteX5" fmla="*/ 138736 w 138736"/>
              <a:gd name="connsiteY5" fmla="*/ 301549 h 370917"/>
              <a:gd name="connsiteX6" fmla="*/ 69368 w 138736"/>
              <a:gd name="connsiteY6" fmla="*/ 370917 h 370917"/>
              <a:gd name="connsiteX7" fmla="*/ 0 w 138736"/>
              <a:gd name="connsiteY7" fmla="*/ 301549 h 370917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4739 w 145947"/>
              <a:gd name="connsiteY1" fmla="*/ 346954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35947 w 202179"/>
              <a:gd name="connsiteY5" fmla="*/ 513721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79" h="651389">
                <a:moveTo>
                  <a:pt x="62284" y="448719"/>
                </a:moveTo>
                <a:cubicBezTo>
                  <a:pt x="79910" y="467576"/>
                  <a:pt x="82313" y="490953"/>
                  <a:pt x="115161" y="505289"/>
                </a:cubicBezTo>
                <a:cubicBezTo>
                  <a:pt x="112897" y="472011"/>
                  <a:pt x="155898" y="250952"/>
                  <a:pt x="136298" y="168245"/>
                </a:cubicBezTo>
                <a:cubicBezTo>
                  <a:pt x="116698" y="85538"/>
                  <a:pt x="-17658" y="16981"/>
                  <a:pt x="1948" y="0"/>
                </a:cubicBezTo>
                <a:cubicBezTo>
                  <a:pt x="48523" y="42781"/>
                  <a:pt x="108002" y="62276"/>
                  <a:pt x="141674" y="128344"/>
                </a:cubicBezTo>
                <a:cubicBezTo>
                  <a:pt x="189644" y="262987"/>
                  <a:pt x="133212" y="391480"/>
                  <a:pt x="135947" y="513721"/>
                </a:cubicBezTo>
                <a:cubicBezTo>
                  <a:pt x="153509" y="522956"/>
                  <a:pt x="184746" y="482163"/>
                  <a:pt x="202179" y="475711"/>
                </a:cubicBezTo>
                <a:cubicBezTo>
                  <a:pt x="152369" y="544116"/>
                  <a:pt x="136357" y="595096"/>
                  <a:pt x="74808" y="651389"/>
                </a:cubicBezTo>
                <a:cubicBezTo>
                  <a:pt x="108544" y="576332"/>
                  <a:pt x="82164" y="518418"/>
                  <a:pt x="62284" y="44871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A3F6FB7-AA5B-1FC7-7675-714AC53FDE50}"/>
              </a:ext>
            </a:extLst>
          </p:cNvPr>
          <p:cNvSpPr/>
          <p:nvPr/>
        </p:nvSpPr>
        <p:spPr>
          <a:xfrm rot="16200000" flipH="1">
            <a:off x="3969861" y="1911524"/>
            <a:ext cx="101634" cy="2427036"/>
          </a:xfrm>
          <a:prstGeom prst="leftBrace">
            <a:avLst>
              <a:gd name="adj1" fmla="val 11445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Inconsistency Defn Txt">
                <a:extLst>
                  <a:ext uri="{FF2B5EF4-FFF2-40B4-BE49-F238E27FC236}">
                    <a16:creationId xmlns:a16="http://schemas.microsoft.com/office/drawing/2014/main" id="{1260D882-53B5-A5D1-DA79-847F7AFF33BC}"/>
                  </a:ext>
                </a:extLst>
              </p:cNvPr>
              <p:cNvSpPr txBox="1"/>
              <p:nvPr/>
            </p:nvSpPr>
            <p:spPr>
              <a:xfrm>
                <a:off x="1682094" y="5006318"/>
                <a:ext cx="7920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Inconsistency</a:t>
                </a:r>
                <a:r>
                  <a:rPr lang="en-US" dirty="0"/>
                  <a:t> of a PDG  := the smallest possible incompatibility with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Inconsistency Defn Txt">
                <a:extLst>
                  <a:ext uri="{FF2B5EF4-FFF2-40B4-BE49-F238E27FC236}">
                    <a16:creationId xmlns:a16="http://schemas.microsoft.com/office/drawing/2014/main" id="{1260D882-53B5-A5D1-DA79-847F7AFF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94" y="5006318"/>
                <a:ext cx="7920566" cy="461665"/>
              </a:xfrm>
              <a:prstGeom prst="rect">
                <a:avLst/>
              </a:prstGeom>
              <a:blipFill>
                <a:blip r:embed="rId8"/>
                <a:stretch>
                  <a:fillRect l="-123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FB7D589C-5E91-2C6E-865F-36E96D0435AF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550" r="3470"/>
          <a:stretch>
            <a:fillRect/>
          </a:stretch>
        </p:blipFill>
        <p:spPr>
          <a:xfrm>
            <a:off x="6867123" y="5217506"/>
            <a:ext cx="2291322" cy="1087995"/>
          </a:xfrm>
          <a:custGeom>
            <a:avLst/>
            <a:gdLst>
              <a:gd name="connsiteX0" fmla="*/ 0 w 2291322"/>
              <a:gd name="connsiteY0" fmla="*/ 0 h 1087995"/>
              <a:gd name="connsiteX1" fmla="*/ 2291322 w 2291322"/>
              <a:gd name="connsiteY1" fmla="*/ 0 h 1087995"/>
              <a:gd name="connsiteX2" fmla="*/ 2291322 w 2291322"/>
              <a:gd name="connsiteY2" fmla="*/ 1087995 h 1087995"/>
              <a:gd name="connsiteX3" fmla="*/ 0 w 2291322"/>
              <a:gd name="connsiteY3" fmla="*/ 1087995 h 1087995"/>
              <a:gd name="connsiteX4" fmla="*/ 0 w 2291322"/>
              <a:gd name="connsiteY4" fmla="*/ 0 h 108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1322" h="1087995">
                <a:moveTo>
                  <a:pt x="0" y="0"/>
                </a:moveTo>
                <a:lnTo>
                  <a:pt x="2291322" y="0"/>
                </a:lnTo>
                <a:lnTo>
                  <a:pt x="2291322" y="1087995"/>
                </a:lnTo>
                <a:lnTo>
                  <a:pt x="0" y="108799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3F56EC-F92F-BD50-D1B0-D28F1BDC9E1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958" t="57313" r="82236" b="13027"/>
          <a:stretch>
            <a:fillRect/>
          </a:stretch>
        </p:blipFill>
        <p:spPr>
          <a:xfrm>
            <a:off x="3657965" y="5841067"/>
            <a:ext cx="189186" cy="322701"/>
          </a:xfrm>
          <a:custGeom>
            <a:avLst/>
            <a:gdLst>
              <a:gd name="connsiteX0" fmla="*/ 0 w 189186"/>
              <a:gd name="connsiteY0" fmla="*/ 0 h 322701"/>
              <a:gd name="connsiteX1" fmla="*/ 189186 w 189186"/>
              <a:gd name="connsiteY1" fmla="*/ 0 h 322701"/>
              <a:gd name="connsiteX2" fmla="*/ 189186 w 189186"/>
              <a:gd name="connsiteY2" fmla="*/ 322701 h 322701"/>
              <a:gd name="connsiteX3" fmla="*/ 0 w 189186"/>
              <a:gd name="connsiteY3" fmla="*/ 322701 h 322701"/>
              <a:gd name="connsiteX4" fmla="*/ 0 w 189186"/>
              <a:gd name="connsiteY4" fmla="*/ 0 h 322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186" h="322701">
                <a:moveTo>
                  <a:pt x="0" y="0"/>
                </a:moveTo>
                <a:lnTo>
                  <a:pt x="189186" y="0"/>
                </a:lnTo>
                <a:lnTo>
                  <a:pt x="189186" y="322701"/>
                </a:lnTo>
                <a:lnTo>
                  <a:pt x="0" y="32270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3CDC94-38E8-395D-7973-2DF851A9286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7450"/>
          <a:stretch>
            <a:fillRect/>
          </a:stretch>
        </p:blipFill>
        <p:spPr>
          <a:xfrm>
            <a:off x="2649325" y="5217506"/>
            <a:ext cx="4217799" cy="1087995"/>
          </a:xfrm>
          <a:custGeom>
            <a:avLst/>
            <a:gdLst>
              <a:gd name="connsiteX0" fmla="*/ 0 w 4217799"/>
              <a:gd name="connsiteY0" fmla="*/ 0 h 1087995"/>
              <a:gd name="connsiteX1" fmla="*/ 4217799 w 4217799"/>
              <a:gd name="connsiteY1" fmla="*/ 0 h 1087995"/>
              <a:gd name="connsiteX2" fmla="*/ 4217799 w 4217799"/>
              <a:gd name="connsiteY2" fmla="*/ 1087995 h 1087995"/>
              <a:gd name="connsiteX3" fmla="*/ 0 w 4217799"/>
              <a:gd name="connsiteY3" fmla="*/ 1087995 h 1087995"/>
              <a:gd name="connsiteX4" fmla="*/ 0 w 4217799"/>
              <a:gd name="connsiteY4" fmla="*/ 0 h 1087995"/>
              <a:gd name="connsiteX5" fmla="*/ 1008641 w 4217799"/>
              <a:gd name="connsiteY5" fmla="*/ 623561 h 1087995"/>
              <a:gd name="connsiteX6" fmla="*/ 1008641 w 4217799"/>
              <a:gd name="connsiteY6" fmla="*/ 946262 h 1087995"/>
              <a:gd name="connsiteX7" fmla="*/ 1197827 w 4217799"/>
              <a:gd name="connsiteY7" fmla="*/ 946262 h 1087995"/>
              <a:gd name="connsiteX8" fmla="*/ 1197827 w 4217799"/>
              <a:gd name="connsiteY8" fmla="*/ 623561 h 1087995"/>
              <a:gd name="connsiteX9" fmla="*/ 1008641 w 4217799"/>
              <a:gd name="connsiteY9" fmla="*/ 623561 h 108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17799" h="1087995">
                <a:moveTo>
                  <a:pt x="0" y="0"/>
                </a:moveTo>
                <a:lnTo>
                  <a:pt x="4217799" y="0"/>
                </a:lnTo>
                <a:lnTo>
                  <a:pt x="4217799" y="1087995"/>
                </a:lnTo>
                <a:lnTo>
                  <a:pt x="0" y="1087995"/>
                </a:lnTo>
                <a:lnTo>
                  <a:pt x="0" y="0"/>
                </a:lnTo>
                <a:close/>
                <a:moveTo>
                  <a:pt x="1008641" y="623561"/>
                </a:moveTo>
                <a:lnTo>
                  <a:pt x="1008641" y="946262"/>
                </a:lnTo>
                <a:lnTo>
                  <a:pt x="1197827" y="946262"/>
                </a:lnTo>
                <a:lnTo>
                  <a:pt x="1197827" y="623561"/>
                </a:lnTo>
                <a:lnTo>
                  <a:pt x="1008641" y="623561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462740-05B4-D029-DEDF-C4C02EA387E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6530"/>
          <a:stretch>
            <a:fillRect/>
          </a:stretch>
        </p:blipFill>
        <p:spPr>
          <a:xfrm>
            <a:off x="9158446" y="5217506"/>
            <a:ext cx="233991" cy="1087995"/>
          </a:xfrm>
          <a:custGeom>
            <a:avLst/>
            <a:gdLst>
              <a:gd name="connsiteX0" fmla="*/ 0 w 233991"/>
              <a:gd name="connsiteY0" fmla="*/ 0 h 1087995"/>
              <a:gd name="connsiteX1" fmla="*/ 233991 w 233991"/>
              <a:gd name="connsiteY1" fmla="*/ 0 h 1087995"/>
              <a:gd name="connsiteX2" fmla="*/ 233991 w 233991"/>
              <a:gd name="connsiteY2" fmla="*/ 1087995 h 1087995"/>
              <a:gd name="connsiteX3" fmla="*/ 0 w 233991"/>
              <a:gd name="connsiteY3" fmla="*/ 1087995 h 1087995"/>
              <a:gd name="connsiteX4" fmla="*/ 0 w 233991"/>
              <a:gd name="connsiteY4" fmla="*/ 0 h 108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91" h="1087995">
                <a:moveTo>
                  <a:pt x="0" y="0"/>
                </a:moveTo>
                <a:lnTo>
                  <a:pt x="233991" y="0"/>
                </a:lnTo>
                <a:lnTo>
                  <a:pt x="233991" y="1087995"/>
                </a:lnTo>
                <a:lnTo>
                  <a:pt x="0" y="108799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2" name="D( mu || P )">
            <a:extLst>
              <a:ext uri="{FF2B5EF4-FFF2-40B4-BE49-F238E27FC236}">
                <a16:creationId xmlns:a16="http://schemas.microsoft.com/office/drawing/2014/main" id="{6F2AF7A7-651E-1188-EC10-4B9F47C40AC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1287" y="3209556"/>
            <a:ext cx="2427036" cy="863527"/>
          </a:xfrm>
          <a:prstGeom prst="rect">
            <a:avLst/>
          </a:prstGeom>
        </p:spPr>
      </p:pic>
      <p:pic>
        <p:nvPicPr>
          <p:cNvPr id="25" name="E [ log mu(T|S) / P(T|S) ]">
            <a:extLst>
              <a:ext uri="{FF2B5EF4-FFF2-40B4-BE49-F238E27FC236}">
                <a16:creationId xmlns:a16="http://schemas.microsoft.com/office/drawing/2014/main" id="{1EDCB4C3-9C8B-15B8-E534-66BFC1305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364" y="3107031"/>
            <a:ext cx="2883044" cy="12413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C884AA-5367-7AC2-2366-8ECF4A75D4CA}"/>
              </a:ext>
            </a:extLst>
          </p:cNvPr>
          <p:cNvSpPr txBox="1"/>
          <p:nvPr/>
        </p:nvSpPr>
        <p:spPr>
          <a:xfrm>
            <a:off x="7063361" y="3339199"/>
            <a:ext cx="319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# bits needed to separately determine each T from 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F15E4-A2DF-D398-497F-4A2DB8136A88}"/>
              </a:ext>
            </a:extLst>
          </p:cNvPr>
          <p:cNvSpPr txBox="1"/>
          <p:nvPr/>
        </p:nvSpPr>
        <p:spPr>
          <a:xfrm>
            <a:off x="10110131" y="3115805"/>
            <a:ext cx="2029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 bits needed to determine all vars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together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4EFC94-89DC-9274-B4C2-7CAEBC3DF5DB}"/>
              </a:ext>
            </a:extLst>
          </p:cNvPr>
          <p:cNvCxnSpPr/>
          <p:nvPr/>
        </p:nvCxnSpPr>
        <p:spPr>
          <a:xfrm>
            <a:off x="7181746" y="3298766"/>
            <a:ext cx="277064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C72F50-4B36-F338-0345-190070D43C12}"/>
              </a:ext>
            </a:extLst>
          </p:cNvPr>
          <p:cNvCxnSpPr>
            <a:cxnSpLocks/>
          </p:cNvCxnSpPr>
          <p:nvPr/>
        </p:nvCxnSpPr>
        <p:spPr>
          <a:xfrm>
            <a:off x="10484013" y="3038210"/>
            <a:ext cx="94321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EABCAF-9873-9BC4-D6BC-A7E83CDBDA0A}"/>
                  </a:ext>
                </a:extLst>
              </p:cNvPr>
              <p:cNvSpPr txBox="1"/>
              <p:nvPr/>
            </p:nvSpPr>
            <p:spPr>
              <a:xfrm>
                <a:off x="6268299" y="6291157"/>
                <a:ext cx="3358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Importance of structure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EABCAF-9873-9BC4-D6BC-A7E83CDBD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299" y="6291157"/>
                <a:ext cx="3358366" cy="369332"/>
              </a:xfrm>
              <a:prstGeom prst="rect">
                <a:avLst/>
              </a:prstGeom>
              <a:blipFill>
                <a:blip r:embed="rId12"/>
                <a:stretch>
                  <a:fillRect l="-14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00108E0-7D3B-9AF5-9F95-49AB5CD3C26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8" b="9278"/>
          <a:stretch/>
        </p:blipFill>
        <p:spPr>
          <a:xfrm>
            <a:off x="9952387" y="511754"/>
            <a:ext cx="1541567" cy="51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B48AC5-E742-DBDF-2487-4626A598F789}"/>
              </a:ext>
            </a:extLst>
          </p:cNvPr>
          <p:cNvSpPr txBox="1"/>
          <p:nvPr/>
        </p:nvSpPr>
        <p:spPr>
          <a:xfrm>
            <a:off x="7181746" y="457155"/>
            <a:ext cx="341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Score joint  </a:t>
            </a:r>
            <a:r>
              <a:rPr lang="en-US" b="1" dirty="0" err="1"/>
              <a:t>Δ</a:t>
            </a:r>
            <a:r>
              <a:rPr lang="en-US" dirty="0" err="1"/>
              <a:t>istribution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 over all </a:t>
            </a:r>
            <a:r>
              <a:rPr lang="en-US" b="1" dirty="0"/>
              <a:t>𝒱</a:t>
            </a:r>
            <a:r>
              <a:rPr lang="en-US" dirty="0" err="1"/>
              <a:t>ariables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76209B-4B32-1DAF-7608-D7C41725757F}"/>
              </a:ext>
            </a:extLst>
          </p:cNvPr>
          <p:cNvSpPr/>
          <p:nvPr/>
        </p:nvSpPr>
        <p:spPr>
          <a:xfrm>
            <a:off x="6914144" y="1385968"/>
            <a:ext cx="5372449" cy="364269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C68D76-5593-856D-1357-12575A55BF51}"/>
              </a:ext>
            </a:extLst>
          </p:cNvPr>
          <p:cNvSpPr txBox="1"/>
          <p:nvPr/>
        </p:nvSpPr>
        <p:spPr>
          <a:xfrm>
            <a:off x="7638228" y="4221446"/>
            <a:ext cx="3924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(not the focus of this talk)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E93138-2236-67BA-8CF7-F18D567DDEB1}"/>
              </a:ext>
            </a:extLst>
          </p:cNvPr>
          <p:cNvSpPr txBox="1"/>
          <p:nvPr/>
        </p:nvSpPr>
        <p:spPr>
          <a:xfrm>
            <a:off x="1243891" y="4728758"/>
            <a:ext cx="183642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(Observational)</a:t>
            </a:r>
          </a:p>
        </p:txBody>
      </p:sp>
    </p:spTree>
    <p:extLst>
      <p:ext uri="{BB962C8B-B14F-4D97-AF65-F5344CB8AC3E}">
        <p14:creationId xmlns:p14="http://schemas.microsoft.com/office/powerpoint/2010/main" val="193245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18828 0.00115 " pathEditMode="relative" rAng="0" ptsTypes="AA">
                                      <p:cBhvr>
                                        <p:cTn id="8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4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12" grpId="0"/>
      <p:bldP spid="13" grpId="0"/>
      <p:bldP spid="14" grpId="0" animBg="1"/>
      <p:bldP spid="15" grpId="0" animBg="1"/>
      <p:bldP spid="17" grpId="0" animBg="1"/>
      <p:bldP spid="17" grpId="1" animBg="1"/>
      <p:bldP spid="21" grpId="0"/>
      <p:bldP spid="40" grpId="0"/>
      <p:bldP spid="41" grpId="0"/>
      <p:bldP spid="46" grpId="0"/>
      <p:bldP spid="46" grpId="1"/>
      <p:bldP spid="34" grpId="0" animBg="1"/>
      <p:bldP spid="39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4505-58AF-9F3F-1E71-A5C01704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08" y="67447"/>
            <a:ext cx="4172810" cy="1629656"/>
          </a:xfrm>
        </p:spPr>
        <p:txBody>
          <a:bodyPr/>
          <a:lstStyle/>
          <a:p>
            <a:r>
              <a:rPr lang="en-US" b="1" dirty="0"/>
              <a:t>A Few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70A62A-4C15-115D-0408-A1747B799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6025" y="676124"/>
                <a:ext cx="6872287" cy="480725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For a PDG corresponding to a BN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is the unique optimal distribution, independent of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 (so long as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400" dirty="0"/>
                  <a:t>For PDGs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there is a unique optimal distribution in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observational limit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). </a:t>
                </a:r>
                <a:endParaRPr lang="en-US" sz="2400" dirty="0"/>
              </a:p>
              <a:p>
                <a:r>
                  <a:rPr lang="en-US" sz="2400" dirty="0"/>
                  <a:t>When structure and observation are balanced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dirty="0"/>
                  <a:t>), PDGs becomes factor graphs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br>
                  <a:rPr lang="en-US" sz="2400" dirty="0">
                    <a:solidFill>
                      <a:prstClr val="black"/>
                    </a:solidFill>
                  </a:rPr>
                </a:br>
                <a:r>
                  <a:rPr lang="en-US" sz="2400" dirty="0">
                    <a:solidFill>
                      <a:prstClr val="black"/>
                    </a:solidFill>
                  </a:rPr>
                  <a:t>			</a:t>
                </a:r>
                <a:r>
                  <a:rPr lang="en-US" sz="2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(i.e., optimal </a:t>
                </a:r>
                <a:r>
                  <a:rPr lang="en-US" sz="2000" dirty="0" err="1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dist</a:t>
                </a:r>
                <a:r>
                  <a:rPr lang="en-US" sz="2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product of </a:t>
                </a:r>
                <a:r>
                  <a:rPr lang="en-US" sz="2000" dirty="0" err="1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cpds</a:t>
                </a:r>
                <a:r>
                  <a:rPr lang="en-US" sz="2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)</a:t>
                </a:r>
                <a:r>
                  <a:rPr lang="en-US" sz="2400" dirty="0"/>
                  <a:t>.</a:t>
                </a: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70A62A-4C15-115D-0408-A1747B799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6025" y="676124"/>
                <a:ext cx="6872287" cy="4807251"/>
              </a:xfrm>
              <a:blipFill>
                <a:blip r:embed="rId2"/>
                <a:stretch>
                  <a:fillRect l="-1152" t="-1774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8F8A44E-52A1-4C22-D7D1-6D1FF8863C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7234" y="5042276"/>
            <a:ext cx="4678392" cy="1691156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0DFA9E72-A1A8-AE32-0933-5859BE1115DA}"/>
              </a:ext>
            </a:extLst>
          </p:cNvPr>
          <p:cNvGrpSpPr/>
          <p:nvPr/>
        </p:nvGrpSpPr>
        <p:grpSpPr>
          <a:xfrm>
            <a:off x="4783455" y="1691300"/>
            <a:ext cx="7394258" cy="1215746"/>
            <a:chOff x="4783455" y="1691300"/>
            <a:chExt cx="7394258" cy="121574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CC9945A-5598-76D5-91B1-D5E6E203B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61205" b="18202"/>
            <a:stretch>
              <a:fillRect/>
            </a:stretch>
          </p:blipFill>
          <p:spPr>
            <a:xfrm>
              <a:off x="9350879" y="1694208"/>
              <a:ext cx="2826834" cy="1047752"/>
            </a:xfrm>
            <a:custGeom>
              <a:avLst/>
              <a:gdLst>
                <a:gd name="connsiteX0" fmla="*/ 0 w 2826834"/>
                <a:gd name="connsiteY0" fmla="*/ 0 h 1047752"/>
                <a:gd name="connsiteX1" fmla="*/ 2826834 w 2826834"/>
                <a:gd name="connsiteY1" fmla="*/ 0 h 1047752"/>
                <a:gd name="connsiteX2" fmla="*/ 2826834 w 2826834"/>
                <a:gd name="connsiteY2" fmla="*/ 599803 h 1047752"/>
                <a:gd name="connsiteX3" fmla="*/ 722602 w 2826834"/>
                <a:gd name="connsiteY3" fmla="*/ 599803 h 1047752"/>
                <a:gd name="connsiteX4" fmla="*/ 722602 w 2826834"/>
                <a:gd name="connsiteY4" fmla="*/ 1047752 h 1047752"/>
                <a:gd name="connsiteX5" fmla="*/ 553452 w 2826834"/>
                <a:gd name="connsiteY5" fmla="*/ 1035026 h 1047752"/>
                <a:gd name="connsiteX6" fmla="*/ 0 w 2826834"/>
                <a:gd name="connsiteY6" fmla="*/ 0 h 104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34" h="1047752">
                  <a:moveTo>
                    <a:pt x="0" y="0"/>
                  </a:moveTo>
                  <a:lnTo>
                    <a:pt x="2826834" y="0"/>
                  </a:lnTo>
                  <a:lnTo>
                    <a:pt x="2826834" y="599803"/>
                  </a:lnTo>
                  <a:lnTo>
                    <a:pt x="722602" y="599803"/>
                  </a:lnTo>
                  <a:lnTo>
                    <a:pt x="722602" y="1047752"/>
                  </a:lnTo>
                  <a:lnTo>
                    <a:pt x="553452" y="10350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59EB74D-2427-6B0D-1DAF-7ADAA9F21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50784" r="31200" b="19196"/>
            <a:stretch>
              <a:fillRect/>
            </a:stretch>
          </p:blipFill>
          <p:spPr>
            <a:xfrm>
              <a:off x="8591550" y="1694208"/>
              <a:ext cx="1312781" cy="1035026"/>
            </a:xfrm>
            <a:custGeom>
              <a:avLst/>
              <a:gdLst>
                <a:gd name="connsiteX0" fmla="*/ 0 w 1312781"/>
                <a:gd name="connsiteY0" fmla="*/ 0 h 1035026"/>
                <a:gd name="connsiteX1" fmla="*/ 759329 w 1312781"/>
                <a:gd name="connsiteY1" fmla="*/ 0 h 1035026"/>
                <a:gd name="connsiteX2" fmla="*/ 1312781 w 1312781"/>
                <a:gd name="connsiteY2" fmla="*/ 1035026 h 1035026"/>
                <a:gd name="connsiteX3" fmla="*/ 695325 w 1312781"/>
                <a:gd name="connsiteY3" fmla="*/ 988571 h 1035026"/>
                <a:gd name="connsiteX4" fmla="*/ 0 w 1312781"/>
                <a:gd name="connsiteY4" fmla="*/ 902846 h 1035026"/>
                <a:gd name="connsiteX5" fmla="*/ 0 w 1312781"/>
                <a:gd name="connsiteY5" fmla="*/ 0 h 103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2781" h="1035026">
                  <a:moveTo>
                    <a:pt x="0" y="0"/>
                  </a:moveTo>
                  <a:lnTo>
                    <a:pt x="759329" y="0"/>
                  </a:lnTo>
                  <a:lnTo>
                    <a:pt x="1312781" y="1035026"/>
                  </a:lnTo>
                  <a:lnTo>
                    <a:pt x="695325" y="988571"/>
                  </a:lnTo>
                  <a:lnTo>
                    <a:pt x="0" y="90284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5675969-118B-C570-899D-66B8AB5BE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9521" r="49412" b="9271"/>
            <a:stretch>
              <a:fillRect/>
            </a:stretch>
          </p:blipFill>
          <p:spPr>
            <a:xfrm>
              <a:off x="7056438" y="1691301"/>
              <a:ext cx="1535113" cy="1162137"/>
            </a:xfrm>
            <a:custGeom>
              <a:avLst/>
              <a:gdLst>
                <a:gd name="connsiteX0" fmla="*/ 0 w 1535113"/>
                <a:gd name="connsiteY0" fmla="*/ 0 h 1162137"/>
                <a:gd name="connsiteX1" fmla="*/ 1535113 w 1535113"/>
                <a:gd name="connsiteY1" fmla="*/ 0 h 1162137"/>
                <a:gd name="connsiteX2" fmla="*/ 1535113 w 1535113"/>
                <a:gd name="connsiteY2" fmla="*/ 845695 h 1162137"/>
                <a:gd name="connsiteX3" fmla="*/ 849313 w 1535113"/>
                <a:gd name="connsiteY3" fmla="*/ 1140970 h 1162137"/>
                <a:gd name="connsiteX4" fmla="*/ 0 w 1535113"/>
                <a:gd name="connsiteY4" fmla="*/ 1162137 h 1162137"/>
                <a:gd name="connsiteX5" fmla="*/ 0 w 1535113"/>
                <a:gd name="connsiteY5" fmla="*/ 0 h 116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5113" h="1162137">
                  <a:moveTo>
                    <a:pt x="0" y="0"/>
                  </a:moveTo>
                  <a:lnTo>
                    <a:pt x="1535113" y="0"/>
                  </a:lnTo>
                  <a:lnTo>
                    <a:pt x="1535113" y="845695"/>
                  </a:lnTo>
                  <a:cubicBezTo>
                    <a:pt x="1385888" y="845695"/>
                    <a:pt x="998538" y="1140970"/>
                    <a:pt x="849313" y="1140970"/>
                  </a:cubicBezTo>
                  <a:lnTo>
                    <a:pt x="0" y="1162137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277E1D1-21A0-E03C-B153-1BCC38C43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r="70479" b="5086"/>
            <a:stretch>
              <a:fillRect/>
            </a:stretch>
          </p:blipFill>
          <p:spPr>
            <a:xfrm>
              <a:off x="4783455" y="1691300"/>
              <a:ext cx="2151061" cy="1215746"/>
            </a:xfrm>
            <a:custGeom>
              <a:avLst/>
              <a:gdLst>
                <a:gd name="connsiteX0" fmla="*/ 0 w 2151061"/>
                <a:gd name="connsiteY0" fmla="*/ 0 h 1215746"/>
                <a:gd name="connsiteX1" fmla="*/ 2151061 w 2151061"/>
                <a:gd name="connsiteY1" fmla="*/ 0 h 1215746"/>
                <a:gd name="connsiteX2" fmla="*/ 2151061 w 2151061"/>
                <a:gd name="connsiteY2" fmla="*/ 1162137 h 1215746"/>
                <a:gd name="connsiteX3" fmla="*/ 0 w 2151061"/>
                <a:gd name="connsiteY3" fmla="*/ 1215746 h 1215746"/>
                <a:gd name="connsiteX4" fmla="*/ 0 w 2151061"/>
                <a:gd name="connsiteY4" fmla="*/ 0 h 1215746"/>
                <a:gd name="connsiteX5" fmla="*/ 26194 w 2151061"/>
                <a:gd name="connsiteY5" fmla="*/ 729204 h 1215746"/>
                <a:gd name="connsiteX6" fmla="*/ 26194 w 2151061"/>
                <a:gd name="connsiteY6" fmla="*/ 987861 h 1215746"/>
                <a:gd name="connsiteX7" fmla="*/ 2082006 w 2151061"/>
                <a:gd name="connsiteY7" fmla="*/ 987861 h 1215746"/>
                <a:gd name="connsiteX8" fmla="*/ 2082006 w 2151061"/>
                <a:gd name="connsiteY8" fmla="*/ 729204 h 1215746"/>
                <a:gd name="connsiteX9" fmla="*/ 26194 w 2151061"/>
                <a:gd name="connsiteY9" fmla="*/ 729204 h 121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1061" h="1215746">
                  <a:moveTo>
                    <a:pt x="0" y="0"/>
                  </a:moveTo>
                  <a:lnTo>
                    <a:pt x="2151061" y="0"/>
                  </a:lnTo>
                  <a:lnTo>
                    <a:pt x="2151061" y="1162137"/>
                  </a:lnTo>
                  <a:lnTo>
                    <a:pt x="0" y="1215746"/>
                  </a:lnTo>
                  <a:lnTo>
                    <a:pt x="0" y="0"/>
                  </a:lnTo>
                  <a:close/>
                  <a:moveTo>
                    <a:pt x="26194" y="729204"/>
                  </a:moveTo>
                  <a:lnTo>
                    <a:pt x="26194" y="987861"/>
                  </a:lnTo>
                  <a:lnTo>
                    <a:pt x="2082006" y="987861"/>
                  </a:lnTo>
                  <a:lnTo>
                    <a:pt x="2082006" y="729204"/>
                  </a:lnTo>
                  <a:lnTo>
                    <a:pt x="26194" y="729204"/>
                  </a:lnTo>
                  <a:close/>
                </a:path>
              </a:pathLst>
            </a:cu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9C10E7-B2BD-FB9A-390E-2641FE4993AD}"/>
                </a:ext>
              </a:extLst>
            </p:cNvPr>
            <p:cNvSpPr txBox="1"/>
            <p:nvPr/>
          </p:nvSpPr>
          <p:spPr>
            <a:xfrm>
              <a:off x="9836983" y="2284951"/>
              <a:ext cx="23062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(which can be shown to</a:t>
              </a:r>
              <a:b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</a:b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   minimize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SDef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 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45538E-2279-F60B-271B-C861157C0B6D}"/>
                </a:ext>
              </a:extLst>
            </p:cNvPr>
            <p:cNvSpPr txBox="1"/>
            <p:nvPr/>
          </p:nvSpPr>
          <p:spPr>
            <a:xfrm>
              <a:off x="4911688" y="2461411"/>
              <a:ext cx="2674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(which minimize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OInc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BD889FE-B04A-DAF5-3912-00A56EDC1BD1}"/>
                    </a:ext>
                  </a:extLst>
                </p:cNvPr>
                <p:cNvSpPr txBox="1"/>
                <p:nvPr/>
              </p:nvSpPr>
              <p:spPr>
                <a:xfrm>
                  <a:off x="8369301" y="2521501"/>
                  <a:ext cx="5841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BD889FE-B04A-DAF5-3912-00A56EDC1B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9301" y="2521501"/>
                  <a:ext cx="58419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110E589-F7FB-922C-1C27-AD96CB1FBDC9}"/>
                    </a:ext>
                  </a:extLst>
                </p:cNvPr>
                <p:cNvSpPr txBox="1"/>
                <p:nvPr/>
              </p:nvSpPr>
              <p:spPr>
                <a:xfrm>
                  <a:off x="6251021" y="2166404"/>
                  <a:ext cx="88661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91440" tIns="0" rIns="0" bIns="45720">
                  <a:spAutoFit/>
                </a:bodyPr>
                <a:lstStyle/>
                <a:p>
                  <a:r>
                    <a:rPr lang="en-US" sz="1500" dirty="0">
                      <a:solidFill>
                        <a:srgbClr val="4BA5C6"/>
                      </a:solidFill>
                      <a:cs typeface="Times New Roman" panose="02020603050405020304" pitchFamily="18" charset="0"/>
                    </a:rPr>
                    <a:t>cpds of </a:t>
                  </a:r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4BA5C6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sz="1500" dirty="0">
                    <a:solidFill>
                      <a:srgbClr val="4BA5C6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110E589-F7FB-922C-1C27-AD96CB1FB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021" y="2166404"/>
                  <a:ext cx="8866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40" t="-17391" r="-685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8DA0582-862C-E9B1-5D7A-B6AE660271AC}"/>
                    </a:ext>
                  </a:extLst>
                </p:cNvPr>
                <p:cNvSpPr txBox="1"/>
                <p:nvPr/>
              </p:nvSpPr>
              <p:spPr>
                <a:xfrm>
                  <a:off x="11810842" y="2022885"/>
                  <a:ext cx="320040" cy="2923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0" bIns="4572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8DA0582-862C-E9B1-5D7A-B6AE66027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0842" y="2022885"/>
                  <a:ext cx="320040" cy="292388"/>
                </a:xfrm>
                <a:prstGeom prst="rect">
                  <a:avLst/>
                </a:prstGeom>
                <a:blipFill>
                  <a:blip r:embed="rId9"/>
                  <a:stretch>
                    <a:fillRect l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783EB55C-9578-0AFB-C809-6B054FC018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0" t="-39242" r="18416" b="100000"/>
          <a:stretch/>
        </p:blipFill>
        <p:spPr>
          <a:xfrm>
            <a:off x="229131" y="4250835"/>
            <a:ext cx="569615" cy="395650"/>
          </a:xfrm>
          <a:custGeom>
            <a:avLst/>
            <a:gdLst>
              <a:gd name="connsiteX0" fmla="*/ 0 w 569615"/>
              <a:gd name="connsiteY0" fmla="*/ 0 h 395650"/>
              <a:gd name="connsiteX1" fmla="*/ 569615 w 569615"/>
              <a:gd name="connsiteY1" fmla="*/ 0 h 395650"/>
              <a:gd name="connsiteX2" fmla="*/ 569615 w 569615"/>
              <a:gd name="connsiteY2" fmla="*/ 395650 h 395650"/>
              <a:gd name="connsiteX3" fmla="*/ 0 w 569615"/>
              <a:gd name="connsiteY3" fmla="*/ 395650 h 395650"/>
              <a:gd name="connsiteX4" fmla="*/ 0 w 569615"/>
              <a:gd name="connsiteY4" fmla="*/ 0 h 39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615" h="395650">
                <a:moveTo>
                  <a:pt x="0" y="0"/>
                </a:moveTo>
                <a:lnTo>
                  <a:pt x="569615" y="0"/>
                </a:lnTo>
                <a:lnTo>
                  <a:pt x="569615" y="395650"/>
                </a:lnTo>
                <a:lnTo>
                  <a:pt x="0" y="39565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86D25C5-BFCD-27C6-EC83-93828CBE49B1}"/>
              </a:ext>
            </a:extLst>
          </p:cNvPr>
          <p:cNvGrpSpPr/>
          <p:nvPr/>
        </p:nvGrpSpPr>
        <p:grpSpPr>
          <a:xfrm>
            <a:off x="758635" y="6174823"/>
            <a:ext cx="3842768" cy="492443"/>
            <a:chOff x="6555943" y="5827261"/>
            <a:chExt cx="3842768" cy="492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E8D12F6-EAC7-A6A7-455F-DA7699478812}"/>
                    </a:ext>
                  </a:extLst>
                </p:cNvPr>
                <p:cNvSpPr txBox="1"/>
                <p:nvPr/>
              </p:nvSpPr>
              <p:spPr>
                <a:xfrm>
                  <a:off x="9438139" y="5827261"/>
                  <a:ext cx="57188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E8D12F6-EAC7-A6A7-455F-DA7699478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8139" y="5827261"/>
                  <a:ext cx="571888" cy="4924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6F4A64-7A12-1CE7-4E28-168A58001DD2}"/>
                </a:ext>
              </a:extLst>
            </p:cNvPr>
            <p:cNvCxnSpPr>
              <a:cxnSpLocks/>
            </p:cNvCxnSpPr>
            <p:nvPr/>
          </p:nvCxnSpPr>
          <p:spPr>
            <a:xfrm>
              <a:off x="6555943" y="5891953"/>
              <a:ext cx="3842768" cy="0"/>
            </a:xfrm>
            <a:prstGeom prst="line">
              <a:avLst/>
            </a:prstGeom>
            <a:ln w="76200" cap="sq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E98E20F-9C90-81CB-B45F-228361C9E042}"/>
                    </a:ext>
                  </a:extLst>
                </p:cNvPr>
                <p:cNvSpPr txBox="1"/>
                <p:nvPr/>
              </p:nvSpPr>
              <p:spPr>
                <a:xfrm>
                  <a:off x="6625044" y="5954867"/>
                  <a:ext cx="22826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confidence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structure</m:t>
                        </m:r>
                      </m:oMath>
                    </m:oMathPara>
                  </a14:m>
                  <a:endParaRPr lang="en-US" sz="1400" dirty="0">
                    <a:solidFill>
                      <a:srgbClr val="05B773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E98E20F-9C90-81CB-B45F-228361C9E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5044" y="5954867"/>
                  <a:ext cx="228267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406" t="-4444" r="-187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AD1F28-F7AC-C112-6508-DB997693E050}"/>
              </a:ext>
            </a:extLst>
          </p:cNvPr>
          <p:cNvGrpSpPr/>
          <p:nvPr/>
        </p:nvGrpSpPr>
        <p:grpSpPr>
          <a:xfrm>
            <a:off x="229132" y="2715197"/>
            <a:ext cx="529504" cy="3524318"/>
            <a:chOff x="6026440" y="2367635"/>
            <a:chExt cx="529504" cy="352431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9DC0B0-0A74-6B82-13A1-93486CAF7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5944" y="2367635"/>
              <a:ext cx="0" cy="3524318"/>
            </a:xfrm>
            <a:prstGeom prst="line">
              <a:avLst/>
            </a:prstGeom>
            <a:ln w="76200" cap="sq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F2F5C7E-E22A-9B65-7379-EED694390445}"/>
                    </a:ext>
                  </a:extLst>
                </p:cNvPr>
                <p:cNvSpPr txBox="1"/>
                <p:nvPr/>
              </p:nvSpPr>
              <p:spPr>
                <a:xfrm>
                  <a:off x="6026440" y="2368935"/>
                  <a:ext cx="23362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F2F5C7E-E22A-9B65-7379-EED6943904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440" y="2368935"/>
                  <a:ext cx="233626" cy="4924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3F1159-E766-861D-44E9-835A4618AF35}"/>
                </a:ext>
              </a:extLst>
            </p:cNvPr>
            <p:cNvSpPr txBox="1"/>
            <p:nvPr/>
          </p:nvSpPr>
          <p:spPr>
            <a:xfrm rot="16200000">
              <a:off x="5029751" y="4286682"/>
              <a:ext cx="249427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confidence in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observation</a:t>
              </a:r>
            </a:p>
          </p:txBody>
        </p:sp>
      </p:grpSp>
      <p:grpSp>
        <p:nvGrpSpPr>
          <p:cNvPr id="52" name="Group: BN on map">
            <a:extLst>
              <a:ext uri="{FF2B5EF4-FFF2-40B4-BE49-F238E27FC236}">
                <a16:creationId xmlns:a16="http://schemas.microsoft.com/office/drawing/2014/main" id="{B6F2BE81-CA40-555A-4146-08A6A8955A74}"/>
              </a:ext>
            </a:extLst>
          </p:cNvPr>
          <p:cNvGrpSpPr/>
          <p:nvPr/>
        </p:nvGrpSpPr>
        <p:grpSpPr>
          <a:xfrm>
            <a:off x="3162769" y="3102161"/>
            <a:ext cx="1864664" cy="3087382"/>
            <a:chOff x="8960077" y="2754599"/>
            <a:chExt cx="1864664" cy="308738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7C5AEE-0ACA-73CE-E6F3-81B6211823FD}"/>
                </a:ext>
              </a:extLst>
            </p:cNvPr>
            <p:cNvCxnSpPr>
              <a:cxnSpLocks/>
            </p:cNvCxnSpPr>
            <p:nvPr/>
          </p:nvCxnSpPr>
          <p:spPr>
            <a:xfrm>
              <a:off x="9247836" y="2754599"/>
              <a:ext cx="0" cy="3087382"/>
            </a:xfrm>
            <a:prstGeom prst="line">
              <a:avLst/>
            </a:prstGeom>
            <a:ln w="155575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8BBAD43-917C-2A69-262F-C331F7BB2D18}"/>
                    </a:ext>
                  </a:extLst>
                </p:cNvPr>
                <p:cNvSpPr txBox="1"/>
                <p:nvPr/>
              </p:nvSpPr>
              <p:spPr>
                <a:xfrm>
                  <a:off x="9431088" y="4375060"/>
                  <a:ext cx="1393653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BNs</a:t>
                  </a:r>
                  <a:b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</a:br>
                  <a:r>
                    <a:rPr lang="en-US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(acyclic,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)</a:t>
                  </a:r>
                  <a:endParaRPr lang="en-US" sz="2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8BBAD43-917C-2A69-262F-C331F7BB2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1088" y="4375060"/>
                  <a:ext cx="1393653" cy="553998"/>
                </a:xfrm>
                <a:prstGeom prst="rect">
                  <a:avLst/>
                </a:prstGeom>
                <a:blipFill>
                  <a:blip r:embed="rId14"/>
                  <a:stretch>
                    <a:fillRect l="-10917" t="-14286" r="-3493" b="-208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4C2B5B5-027D-752A-BC8F-DFE74AF7C7DE}"/>
                </a:ext>
              </a:extLst>
            </p:cNvPr>
            <p:cNvCxnSpPr/>
            <p:nvPr/>
          </p:nvCxnSpPr>
          <p:spPr>
            <a:xfrm>
              <a:off x="8960077" y="5674408"/>
              <a:ext cx="592451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D857BF3-F0F2-ED56-8B2D-7A0F80A83CE7}"/>
                    </a:ext>
                  </a:extLst>
                </p:cNvPr>
                <p:cNvSpPr txBox="1"/>
                <p:nvPr/>
              </p:nvSpPr>
              <p:spPr>
                <a:xfrm>
                  <a:off x="9510947" y="5563374"/>
                  <a:ext cx="31399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11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D857BF3-F0F2-ED56-8B2D-7A0F80A83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947" y="5563374"/>
                  <a:ext cx="313994" cy="169277"/>
                </a:xfrm>
                <a:prstGeom prst="rect">
                  <a:avLst/>
                </a:prstGeom>
                <a:blipFill>
                  <a:blip r:embed="rId15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1BB7C5C-E2DE-1BA1-73BF-FD1A34D71BED}"/>
              </a:ext>
            </a:extLst>
          </p:cNvPr>
          <p:cNvGrpSpPr/>
          <p:nvPr/>
        </p:nvGrpSpPr>
        <p:grpSpPr>
          <a:xfrm>
            <a:off x="633104" y="2270911"/>
            <a:ext cx="2046915" cy="3896791"/>
            <a:chOff x="6430412" y="1923349"/>
            <a:chExt cx="2046915" cy="389679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468357-2734-CDA1-D48B-1BE128531A99}"/>
                </a:ext>
              </a:extLst>
            </p:cNvPr>
            <p:cNvCxnSpPr>
              <a:cxnSpLocks/>
            </p:cNvCxnSpPr>
            <p:nvPr/>
          </p:nvCxnSpPr>
          <p:spPr>
            <a:xfrm>
              <a:off x="6628580" y="2725467"/>
              <a:ext cx="0" cy="3094673"/>
            </a:xfrm>
            <a:prstGeom prst="line">
              <a:avLst/>
            </a:prstGeom>
            <a:ln w="155575" cap="rnd">
              <a:solidFill>
                <a:schemeClr val="bg2">
                  <a:lumMod val="75000"/>
                </a:schemeClr>
              </a:solidFill>
            </a:ln>
            <a:effectLst>
              <a:glow rad="25400">
                <a:schemeClr val="tx1"/>
              </a:glo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02EF2BE-80E6-A302-B7C5-6EE31A8B8763}"/>
                    </a:ext>
                  </a:extLst>
                </p:cNvPr>
                <p:cNvSpPr txBox="1"/>
                <p:nvPr/>
              </p:nvSpPr>
              <p:spPr>
                <a:xfrm>
                  <a:off x="6430412" y="1923349"/>
                  <a:ext cx="204691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semantics</a:t>
                  </a:r>
                </a:p>
                <a:p>
                  <a:pPr algn="ctr"/>
                  <a:r>
                    <a:rPr lang="en-US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(limit as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6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02EF2BE-80E6-A302-B7C5-6EE31A8B8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412" y="1923349"/>
                  <a:ext cx="2046915" cy="553998"/>
                </a:xfrm>
                <a:prstGeom prst="rect">
                  <a:avLst/>
                </a:prstGeom>
                <a:blipFill>
                  <a:blip r:embed="rId16"/>
                  <a:stretch>
                    <a:fillRect t="-14444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E37444E4-D090-1507-2F84-4BF7843D8D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26961" y="2453292"/>
              <a:ext cx="304976" cy="544348"/>
            </a:xfrm>
            <a:prstGeom prst="curvedConnector2">
              <a:avLst/>
            </a:prstGeom>
            <a:ln w="76200">
              <a:solidFill>
                <a:schemeClr val="bg2">
                  <a:lumMod val="75000"/>
                </a:schemeClr>
              </a:solidFill>
              <a:tailEnd type="triangle"/>
            </a:ln>
            <a:effectLst>
              <a:glow rad="25400">
                <a:schemeClr val="tx2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DA3159-A792-0D3E-6696-692D028811FE}"/>
              </a:ext>
            </a:extLst>
          </p:cNvPr>
          <p:cNvGrpSpPr/>
          <p:nvPr/>
        </p:nvGrpSpPr>
        <p:grpSpPr>
          <a:xfrm>
            <a:off x="794887" y="3042453"/>
            <a:ext cx="3410021" cy="3153756"/>
            <a:chOff x="6592195" y="2694891"/>
            <a:chExt cx="3410021" cy="315375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41D6C9E-09C1-9E1A-2BE5-90CAE876B1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195" y="2694891"/>
              <a:ext cx="3410021" cy="3153756"/>
            </a:xfrm>
            <a:prstGeom prst="line">
              <a:avLst/>
            </a:prstGeom>
            <a:ln w="155575" cap="rnd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74FFCEC-F811-CA42-7C9C-6C8E18441008}"/>
                    </a:ext>
                  </a:extLst>
                </p:cNvPr>
                <p:cNvSpPr txBox="1"/>
                <p:nvPr/>
              </p:nvSpPr>
              <p:spPr>
                <a:xfrm rot="19101324">
                  <a:off x="6883616" y="4670201"/>
                  <a:ext cx="254319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>
                      <a:ln w="3175">
                        <a:noFill/>
                      </a:ln>
                      <a:solidFill>
                        <a:schemeClr val="accent4">
                          <a:lumMod val="50000"/>
                        </a:schemeClr>
                      </a:solidFill>
                    </a:rPr>
                    <a:t>factored exponential families (</a:t>
                  </a:r>
                  <a14:m>
                    <m:oMath xmlns:m="http://schemas.openxmlformats.org/officeDocument/2006/math">
                      <m:r>
                        <a:rPr lang="en-US" i="1">
                          <a:ln w="3175"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𝛾𝛼</m:t>
                      </m:r>
                      <m:r>
                        <a:rPr lang="en-US" i="1">
                          <a:ln w="3175"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n w="3175"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dirty="0">
                      <a:ln w="3175">
                        <a:noFill/>
                      </a:ln>
                      <a:solidFill>
                        <a:schemeClr val="accent4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74FFCEC-F811-CA42-7C9C-6C8E18441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01324">
                  <a:off x="6883616" y="4670201"/>
                  <a:ext cx="2543190" cy="5539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B5F8154-300C-3DC3-E86B-D1418B35851A}"/>
                    </a:ext>
                  </a:extLst>
                </p:cNvPr>
                <p:cNvSpPr txBox="1"/>
                <p:nvPr/>
              </p:nvSpPr>
              <p:spPr>
                <a:xfrm>
                  <a:off x="7554414" y="2961712"/>
                  <a:ext cx="1418378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2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factor graphs</a:t>
                  </a:r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 algn="r"/>
                  <a:r>
                    <a:rPr lang="en-US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(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)</a:t>
                  </a:r>
                  <a:endPara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B5F8154-300C-3DC3-E86B-D1418B358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414" y="2961712"/>
                  <a:ext cx="1418378" cy="553998"/>
                </a:xfrm>
                <a:prstGeom prst="rect">
                  <a:avLst/>
                </a:prstGeom>
                <a:blipFill>
                  <a:blip r:embed="rId18"/>
                  <a:stretch>
                    <a:fillRect l="-10730" t="-14286" r="-11159" b="-208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898D328-00A9-263D-BC3E-93A81D8A4194}"/>
                </a:ext>
              </a:extLst>
            </p:cNvPr>
            <p:cNvSpPr/>
            <p:nvPr/>
          </p:nvSpPr>
          <p:spPr>
            <a:xfrm>
              <a:off x="9103235" y="3252670"/>
              <a:ext cx="289199" cy="3109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7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136D6072-D57D-F186-EB5B-5989716FD9FE}"/>
              </a:ext>
            </a:extLst>
          </p:cNvPr>
          <p:cNvSpPr>
            <a:spLocks/>
          </p:cNvSpPr>
          <p:nvPr/>
        </p:nvSpPr>
        <p:spPr>
          <a:xfrm>
            <a:off x="-1026758" y="1515680"/>
            <a:ext cx="15011288" cy="8972308"/>
          </a:xfrm>
          <a:prstGeom prst="pie">
            <a:avLst>
              <a:gd name="adj1" fmla="val 16216683"/>
              <a:gd name="adj2" fmla="val 19095942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Partial Circle 80">
            <a:extLst>
              <a:ext uri="{FF2B5EF4-FFF2-40B4-BE49-F238E27FC236}">
                <a16:creationId xmlns:a16="http://schemas.microsoft.com/office/drawing/2014/main" id="{9E15D4FE-71AF-A5E7-4164-A7AB2F37DE00}"/>
              </a:ext>
            </a:extLst>
          </p:cNvPr>
          <p:cNvSpPr/>
          <p:nvPr/>
        </p:nvSpPr>
        <p:spPr>
          <a:xfrm>
            <a:off x="1214901" y="-421520"/>
            <a:ext cx="10297670" cy="12760294"/>
          </a:xfrm>
          <a:prstGeom prst="pie">
            <a:avLst>
              <a:gd name="adj1" fmla="val 19050432"/>
              <a:gd name="adj2" fmla="val 2159196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05BD8BB-6C94-B93D-CDF2-B11ECA162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0" t="-39242" r="18416" b="100000"/>
          <a:stretch/>
        </p:blipFill>
        <p:spPr>
          <a:xfrm>
            <a:off x="6026439" y="3903273"/>
            <a:ext cx="569615" cy="395650"/>
          </a:xfrm>
          <a:custGeom>
            <a:avLst/>
            <a:gdLst>
              <a:gd name="connsiteX0" fmla="*/ 0 w 569615"/>
              <a:gd name="connsiteY0" fmla="*/ 0 h 395650"/>
              <a:gd name="connsiteX1" fmla="*/ 569615 w 569615"/>
              <a:gd name="connsiteY1" fmla="*/ 0 h 395650"/>
              <a:gd name="connsiteX2" fmla="*/ 569615 w 569615"/>
              <a:gd name="connsiteY2" fmla="*/ 395650 h 395650"/>
              <a:gd name="connsiteX3" fmla="*/ 0 w 569615"/>
              <a:gd name="connsiteY3" fmla="*/ 395650 h 395650"/>
              <a:gd name="connsiteX4" fmla="*/ 0 w 569615"/>
              <a:gd name="connsiteY4" fmla="*/ 0 h 39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615" h="395650">
                <a:moveTo>
                  <a:pt x="0" y="0"/>
                </a:moveTo>
                <a:lnTo>
                  <a:pt x="569615" y="0"/>
                </a:lnTo>
                <a:lnTo>
                  <a:pt x="569615" y="395650"/>
                </a:lnTo>
                <a:lnTo>
                  <a:pt x="0" y="39565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9D18D26-5B6C-D9BF-5570-FA876F749F9F}"/>
              </a:ext>
            </a:extLst>
          </p:cNvPr>
          <p:cNvGrpSpPr/>
          <p:nvPr/>
        </p:nvGrpSpPr>
        <p:grpSpPr>
          <a:xfrm>
            <a:off x="112461" y="1793889"/>
            <a:ext cx="6281702" cy="1138773"/>
            <a:chOff x="8243559" y="11150762"/>
            <a:chExt cx="5817977" cy="11322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50A78B-225D-5475-8B7A-5CB31E18D5A0}"/>
                </a:ext>
              </a:extLst>
            </p:cNvPr>
            <p:cNvSpPr txBox="1"/>
            <p:nvPr/>
          </p:nvSpPr>
          <p:spPr>
            <a:xfrm>
              <a:off x="8243559" y="11150762"/>
              <a:ext cx="5692509" cy="1132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cap="small" dirty="0">
                  <a:solidFill>
                    <a:schemeClr val="accent1">
                      <a:lumMod val="75000"/>
                    </a:schemeClr>
                  </a:solidFill>
                </a:rPr>
                <a:t>Theorem</a:t>
              </a:r>
              <a:r>
                <a:rPr lang="en-US" sz="3200" b="1" cap="small" dirty="0">
                  <a:solidFill>
                    <a:schemeClr val="accent1">
                      <a:lumMod val="75000"/>
                    </a:schemeClr>
                  </a:solidFill>
                </a:rPr>
                <a:t>:  </a:t>
              </a:r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Polynomial</a:t>
              </a:r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 Inference</a:t>
              </a:r>
              <a:b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</a:br>
              <a:endPara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BAD954-1691-4323-55D0-5C98C2C5B8B9}"/>
                </a:ext>
              </a:extLst>
            </p:cNvPr>
            <p:cNvSpPr txBox="1"/>
            <p:nvPr/>
          </p:nvSpPr>
          <p:spPr>
            <a:xfrm>
              <a:off x="9927852" y="11597661"/>
              <a:ext cx="4133684" cy="5180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1200" spc="0" normalizeH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under bounded treewidth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8D617B-1F26-36A4-9899-111A6D3EBC97}"/>
              </a:ext>
            </a:extLst>
          </p:cNvPr>
          <p:cNvGrpSpPr/>
          <p:nvPr/>
        </p:nvGrpSpPr>
        <p:grpSpPr>
          <a:xfrm>
            <a:off x="6555943" y="5827261"/>
            <a:ext cx="3842768" cy="492443"/>
            <a:chOff x="6555943" y="5827261"/>
            <a:chExt cx="3842768" cy="492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9E81B3A-22D6-981A-1D06-CA631A644840}"/>
                    </a:ext>
                  </a:extLst>
                </p:cNvPr>
                <p:cNvSpPr txBox="1"/>
                <p:nvPr/>
              </p:nvSpPr>
              <p:spPr>
                <a:xfrm>
                  <a:off x="9438139" y="5827261"/>
                  <a:ext cx="57188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9E81B3A-22D6-981A-1D06-CA631A6448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8139" y="5827261"/>
                  <a:ext cx="571888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212FEB5-CE74-2027-1D34-C054381230D1}"/>
                </a:ext>
              </a:extLst>
            </p:cNvPr>
            <p:cNvCxnSpPr>
              <a:cxnSpLocks/>
            </p:cNvCxnSpPr>
            <p:nvPr/>
          </p:nvCxnSpPr>
          <p:spPr>
            <a:xfrm>
              <a:off x="6555943" y="5891953"/>
              <a:ext cx="3842768" cy="0"/>
            </a:xfrm>
            <a:prstGeom prst="line">
              <a:avLst/>
            </a:prstGeom>
            <a:ln w="76200" cap="sq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2CB49DD-DEB2-B81A-1D65-8193EE0614D7}"/>
                    </a:ext>
                  </a:extLst>
                </p:cNvPr>
                <p:cNvSpPr txBox="1"/>
                <p:nvPr/>
              </p:nvSpPr>
              <p:spPr>
                <a:xfrm>
                  <a:off x="6625044" y="5954867"/>
                  <a:ext cx="22826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confidence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structure</m:t>
                        </m:r>
                      </m:oMath>
                    </m:oMathPara>
                  </a14:m>
                  <a:endParaRPr lang="en-US" sz="1400" dirty="0">
                    <a:solidFill>
                      <a:srgbClr val="05B773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2CB49DD-DEB2-B81A-1D65-8193EE061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5044" y="5954867"/>
                  <a:ext cx="228267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406" t="-4444" r="-187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A7FD13-2B1E-50D1-EE0C-4E16DC87A0EB}"/>
              </a:ext>
            </a:extLst>
          </p:cNvPr>
          <p:cNvGrpSpPr/>
          <p:nvPr/>
        </p:nvGrpSpPr>
        <p:grpSpPr>
          <a:xfrm>
            <a:off x="6026440" y="2367635"/>
            <a:ext cx="529504" cy="3524318"/>
            <a:chOff x="6026440" y="2367635"/>
            <a:chExt cx="529504" cy="352431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372875-F33C-4C21-020E-D82AA4820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5944" y="2367635"/>
              <a:ext cx="0" cy="3524318"/>
            </a:xfrm>
            <a:prstGeom prst="line">
              <a:avLst/>
            </a:prstGeom>
            <a:ln w="76200" cap="sq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600062B-A349-BBE5-0C94-3324D38D03D2}"/>
                    </a:ext>
                  </a:extLst>
                </p:cNvPr>
                <p:cNvSpPr txBox="1"/>
                <p:nvPr/>
              </p:nvSpPr>
              <p:spPr>
                <a:xfrm>
                  <a:off x="6026440" y="2368935"/>
                  <a:ext cx="23362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600062B-A349-BBE5-0C94-3324D38D0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440" y="2368935"/>
                  <a:ext cx="233626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1F7DE9-22E4-D079-15A0-3C4C828F7D3B}"/>
                </a:ext>
              </a:extLst>
            </p:cNvPr>
            <p:cNvSpPr txBox="1"/>
            <p:nvPr/>
          </p:nvSpPr>
          <p:spPr>
            <a:xfrm rot="16200000">
              <a:off x="5029751" y="4286682"/>
              <a:ext cx="249427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confidence in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observation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8D0DAB-0133-5292-75FF-5BCEA4209237}"/>
              </a:ext>
            </a:extLst>
          </p:cNvPr>
          <p:cNvGrpSpPr/>
          <p:nvPr/>
        </p:nvGrpSpPr>
        <p:grpSpPr>
          <a:xfrm>
            <a:off x="8960077" y="2754599"/>
            <a:ext cx="1864664" cy="3087382"/>
            <a:chOff x="8960077" y="2754599"/>
            <a:chExt cx="1864664" cy="308738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9A534A-7BAE-58CD-0602-4832376BB453}"/>
                </a:ext>
              </a:extLst>
            </p:cNvPr>
            <p:cNvCxnSpPr>
              <a:cxnSpLocks/>
            </p:cNvCxnSpPr>
            <p:nvPr/>
          </p:nvCxnSpPr>
          <p:spPr>
            <a:xfrm>
              <a:off x="9247836" y="2754599"/>
              <a:ext cx="0" cy="3087382"/>
            </a:xfrm>
            <a:prstGeom prst="line">
              <a:avLst/>
            </a:prstGeom>
            <a:ln w="155575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0072CE3-775E-0CD8-4B7F-B9C58A708FFC}"/>
                    </a:ext>
                  </a:extLst>
                </p:cNvPr>
                <p:cNvSpPr txBox="1"/>
                <p:nvPr/>
              </p:nvSpPr>
              <p:spPr>
                <a:xfrm>
                  <a:off x="9431088" y="4375060"/>
                  <a:ext cx="1393653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BNs</a:t>
                  </a:r>
                  <a:b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</a:br>
                  <a:r>
                    <a:rPr lang="en-US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(acyclic,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)</a:t>
                  </a:r>
                  <a:endParaRPr lang="en-US" sz="2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0072CE3-775E-0CD8-4B7F-B9C58A708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1088" y="4375060"/>
                  <a:ext cx="1393653" cy="553998"/>
                </a:xfrm>
                <a:prstGeom prst="rect">
                  <a:avLst/>
                </a:prstGeom>
                <a:blipFill>
                  <a:blip r:embed="rId7"/>
                  <a:stretch>
                    <a:fillRect l="-10917" t="-14286" r="-3493" b="-208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04757FB-E974-F2D3-BE4B-5BDA2EC5E131}"/>
                </a:ext>
              </a:extLst>
            </p:cNvPr>
            <p:cNvCxnSpPr/>
            <p:nvPr/>
          </p:nvCxnSpPr>
          <p:spPr>
            <a:xfrm>
              <a:off x="8960077" y="5674408"/>
              <a:ext cx="592451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CCF1C7-09DC-74AF-D021-3369A5976AED}"/>
                    </a:ext>
                  </a:extLst>
                </p:cNvPr>
                <p:cNvSpPr txBox="1"/>
                <p:nvPr/>
              </p:nvSpPr>
              <p:spPr>
                <a:xfrm>
                  <a:off x="9510947" y="5563374"/>
                  <a:ext cx="31399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11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CCF1C7-09DC-74AF-D021-3369A59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947" y="5563374"/>
                  <a:ext cx="313994" cy="169277"/>
                </a:xfrm>
                <a:prstGeom prst="rect">
                  <a:avLst/>
                </a:prstGeom>
                <a:blipFill>
                  <a:blip r:embed="rId8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E25CDD-F6A7-84B2-0597-F95E565C5CDD}"/>
              </a:ext>
            </a:extLst>
          </p:cNvPr>
          <p:cNvGrpSpPr/>
          <p:nvPr/>
        </p:nvGrpSpPr>
        <p:grpSpPr>
          <a:xfrm>
            <a:off x="6430412" y="1923349"/>
            <a:ext cx="2046915" cy="3896791"/>
            <a:chOff x="6430412" y="1923349"/>
            <a:chExt cx="2046915" cy="389679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132B41-9A40-2653-0542-26F633D599DC}"/>
                </a:ext>
              </a:extLst>
            </p:cNvPr>
            <p:cNvCxnSpPr>
              <a:cxnSpLocks/>
            </p:cNvCxnSpPr>
            <p:nvPr/>
          </p:nvCxnSpPr>
          <p:spPr>
            <a:xfrm>
              <a:off x="6628580" y="2725467"/>
              <a:ext cx="0" cy="3094673"/>
            </a:xfrm>
            <a:prstGeom prst="line">
              <a:avLst/>
            </a:prstGeom>
            <a:ln w="155575" cap="rnd">
              <a:solidFill>
                <a:schemeClr val="bg2">
                  <a:lumMod val="75000"/>
                </a:schemeClr>
              </a:solidFill>
            </a:ln>
            <a:effectLst>
              <a:glow rad="25400">
                <a:schemeClr val="tx1"/>
              </a:glo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FBED392-4005-C27D-E77B-864383DD334E}"/>
                    </a:ext>
                  </a:extLst>
                </p:cNvPr>
                <p:cNvSpPr txBox="1"/>
                <p:nvPr/>
              </p:nvSpPr>
              <p:spPr>
                <a:xfrm>
                  <a:off x="6430412" y="1923349"/>
                  <a:ext cx="204691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semantics</a:t>
                  </a:r>
                </a:p>
                <a:p>
                  <a:pPr algn="ctr"/>
                  <a:r>
                    <a:rPr lang="en-US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(limit as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6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FBED392-4005-C27D-E77B-864383DD3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412" y="1923349"/>
                  <a:ext cx="2046915" cy="553998"/>
                </a:xfrm>
                <a:prstGeom prst="rect">
                  <a:avLst/>
                </a:prstGeom>
                <a:blipFill>
                  <a:blip r:embed="rId9"/>
                  <a:stretch>
                    <a:fillRect t="-14444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A6AD533E-A9A1-BA6C-4E87-A06ABA5CDA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26961" y="2453292"/>
              <a:ext cx="304976" cy="544348"/>
            </a:xfrm>
            <a:prstGeom prst="curvedConnector2">
              <a:avLst/>
            </a:prstGeom>
            <a:ln w="76200">
              <a:solidFill>
                <a:schemeClr val="bg2">
                  <a:lumMod val="75000"/>
                </a:schemeClr>
              </a:solidFill>
              <a:tailEnd type="triangle"/>
            </a:ln>
            <a:effectLst>
              <a:glow rad="25400">
                <a:schemeClr val="tx2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1CB17EE-6112-DB2E-DEA4-317E15936B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9460" y="5392896"/>
            <a:ext cx="423676" cy="3805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3BED144-B0DD-C7E3-805D-B36BC5E84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3" r="55200" b="57797"/>
          <a:stretch/>
        </p:blipFill>
        <p:spPr>
          <a:xfrm>
            <a:off x="2982514" y="5448187"/>
            <a:ext cx="531373" cy="425501"/>
          </a:xfrm>
          <a:custGeom>
            <a:avLst/>
            <a:gdLst>
              <a:gd name="connsiteX0" fmla="*/ 0 w 531373"/>
              <a:gd name="connsiteY0" fmla="*/ 0 h 616627"/>
              <a:gd name="connsiteX1" fmla="*/ 531373 w 531373"/>
              <a:gd name="connsiteY1" fmla="*/ 0 h 616627"/>
              <a:gd name="connsiteX2" fmla="*/ 531373 w 531373"/>
              <a:gd name="connsiteY2" fmla="*/ 425501 h 616627"/>
              <a:gd name="connsiteX3" fmla="*/ 531373 w 531373"/>
              <a:gd name="connsiteY3" fmla="*/ 616627 h 616627"/>
              <a:gd name="connsiteX4" fmla="*/ 320 w 531373"/>
              <a:gd name="connsiteY4" fmla="*/ 616627 h 616627"/>
              <a:gd name="connsiteX5" fmla="*/ 320 w 531373"/>
              <a:gd name="connsiteY5" fmla="*/ 425501 h 616627"/>
              <a:gd name="connsiteX6" fmla="*/ 0 w 531373"/>
              <a:gd name="connsiteY6" fmla="*/ 425501 h 616627"/>
              <a:gd name="connsiteX7" fmla="*/ 0 w 531373"/>
              <a:gd name="connsiteY7" fmla="*/ 0 h 61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1373" h="616627">
                <a:moveTo>
                  <a:pt x="0" y="0"/>
                </a:moveTo>
                <a:lnTo>
                  <a:pt x="531373" y="0"/>
                </a:lnTo>
                <a:lnTo>
                  <a:pt x="531373" y="425501"/>
                </a:lnTo>
                <a:lnTo>
                  <a:pt x="531373" y="616627"/>
                </a:lnTo>
                <a:lnTo>
                  <a:pt x="320" y="616627"/>
                </a:lnTo>
                <a:lnTo>
                  <a:pt x="320" y="425501"/>
                </a:lnTo>
                <a:lnTo>
                  <a:pt x="0" y="42550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CB4F26E-4F5E-E480-0735-3B7D3D531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14"/>
          <a:stretch/>
        </p:blipFill>
        <p:spPr>
          <a:xfrm>
            <a:off x="1192109" y="5156821"/>
            <a:ext cx="1202546" cy="1008235"/>
          </a:xfrm>
          <a:custGeom>
            <a:avLst/>
            <a:gdLst>
              <a:gd name="connsiteX0" fmla="*/ 0 w 1413980"/>
              <a:gd name="connsiteY0" fmla="*/ 0 h 1008235"/>
              <a:gd name="connsiteX1" fmla="*/ 1413980 w 1413980"/>
              <a:gd name="connsiteY1" fmla="*/ 0 h 1008235"/>
              <a:gd name="connsiteX2" fmla="*/ 1413980 w 1413980"/>
              <a:gd name="connsiteY2" fmla="*/ 1008235 h 1008235"/>
              <a:gd name="connsiteX3" fmla="*/ 0 w 1413980"/>
              <a:gd name="connsiteY3" fmla="*/ 1008235 h 1008235"/>
              <a:gd name="connsiteX4" fmla="*/ 0 w 1413980"/>
              <a:gd name="connsiteY4" fmla="*/ 0 h 100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3980" h="1008235">
                <a:moveTo>
                  <a:pt x="0" y="0"/>
                </a:moveTo>
                <a:lnTo>
                  <a:pt x="1413980" y="0"/>
                </a:lnTo>
                <a:lnTo>
                  <a:pt x="1413980" y="1008235"/>
                </a:lnTo>
                <a:lnTo>
                  <a:pt x="0" y="100823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632546A-5C22-E412-512C-25C99CE472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7" r="62392"/>
          <a:stretch/>
        </p:blipFill>
        <p:spPr>
          <a:xfrm>
            <a:off x="2462863" y="5156821"/>
            <a:ext cx="612169" cy="1008235"/>
          </a:xfrm>
          <a:custGeom>
            <a:avLst/>
            <a:gdLst>
              <a:gd name="connsiteX0" fmla="*/ 0 w 612169"/>
              <a:gd name="connsiteY0" fmla="*/ 0 h 1008235"/>
              <a:gd name="connsiteX1" fmla="*/ 611849 w 612169"/>
              <a:gd name="connsiteY1" fmla="*/ 0 h 1008235"/>
              <a:gd name="connsiteX2" fmla="*/ 611849 w 612169"/>
              <a:gd name="connsiteY2" fmla="*/ 425501 h 1008235"/>
              <a:gd name="connsiteX3" fmla="*/ 612169 w 612169"/>
              <a:gd name="connsiteY3" fmla="*/ 425501 h 1008235"/>
              <a:gd name="connsiteX4" fmla="*/ 612169 w 612169"/>
              <a:gd name="connsiteY4" fmla="*/ 616627 h 1008235"/>
              <a:gd name="connsiteX5" fmla="*/ 611849 w 612169"/>
              <a:gd name="connsiteY5" fmla="*/ 616627 h 1008235"/>
              <a:gd name="connsiteX6" fmla="*/ 611849 w 612169"/>
              <a:gd name="connsiteY6" fmla="*/ 1008235 h 1008235"/>
              <a:gd name="connsiteX7" fmla="*/ 0 w 612169"/>
              <a:gd name="connsiteY7" fmla="*/ 1008235 h 1008235"/>
              <a:gd name="connsiteX8" fmla="*/ 0 w 612169"/>
              <a:gd name="connsiteY8" fmla="*/ 0 h 100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169" h="1008235">
                <a:moveTo>
                  <a:pt x="0" y="0"/>
                </a:moveTo>
                <a:lnTo>
                  <a:pt x="611849" y="0"/>
                </a:lnTo>
                <a:lnTo>
                  <a:pt x="611849" y="425501"/>
                </a:lnTo>
                <a:lnTo>
                  <a:pt x="612169" y="425501"/>
                </a:lnTo>
                <a:lnTo>
                  <a:pt x="612169" y="616627"/>
                </a:lnTo>
                <a:lnTo>
                  <a:pt x="611849" y="616627"/>
                </a:lnTo>
                <a:lnTo>
                  <a:pt x="611849" y="1008235"/>
                </a:lnTo>
                <a:lnTo>
                  <a:pt x="0" y="100823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BCE4B35-AAE9-CCAD-F11D-FF417272F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1" r="26130"/>
          <a:stretch/>
        </p:blipFill>
        <p:spPr>
          <a:xfrm>
            <a:off x="4086505" y="5156821"/>
            <a:ext cx="470256" cy="1008235"/>
          </a:xfrm>
          <a:custGeom>
            <a:avLst/>
            <a:gdLst>
              <a:gd name="connsiteX0" fmla="*/ 0 w 470256"/>
              <a:gd name="connsiteY0" fmla="*/ 0 h 1008235"/>
              <a:gd name="connsiteX1" fmla="*/ 470256 w 470256"/>
              <a:gd name="connsiteY1" fmla="*/ 0 h 1008235"/>
              <a:gd name="connsiteX2" fmla="*/ 470256 w 470256"/>
              <a:gd name="connsiteY2" fmla="*/ 1008235 h 1008235"/>
              <a:gd name="connsiteX3" fmla="*/ 0 w 470256"/>
              <a:gd name="connsiteY3" fmla="*/ 1008235 h 100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256" h="1008235">
                <a:moveTo>
                  <a:pt x="0" y="0"/>
                </a:moveTo>
                <a:lnTo>
                  <a:pt x="470256" y="0"/>
                </a:lnTo>
                <a:lnTo>
                  <a:pt x="470256" y="1008235"/>
                </a:lnTo>
                <a:lnTo>
                  <a:pt x="0" y="1008235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ADF83B-10B3-66EB-0AA4-88AC78C894E4}"/>
              </a:ext>
            </a:extLst>
          </p:cNvPr>
          <p:cNvSpPr txBox="1"/>
          <p:nvPr/>
        </p:nvSpPr>
        <p:spPr>
          <a:xfrm>
            <a:off x="2988097" y="4393816"/>
            <a:ext cx="2453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arcs and vars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treewidth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02EBE1-ABB2-57BE-E804-89F491337315}"/>
                  </a:ext>
                </a:extLst>
              </p:cNvPr>
              <p:cNvSpPr txBox="1"/>
              <p:nvPr/>
            </p:nvSpPr>
            <p:spPr>
              <a:xfrm>
                <a:off x="636747" y="2958708"/>
                <a:ext cx="43999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02EBE1-ABB2-57BE-E804-89F491337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7" y="2958708"/>
                <a:ext cx="4399988" cy="523220"/>
              </a:xfrm>
              <a:prstGeom prst="rect">
                <a:avLst/>
              </a:prstGeom>
              <a:blipFill>
                <a:blip r:embed="rId11"/>
                <a:stretch>
                  <a:fillRect l="-277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6328F5C-3F6A-3F94-A8CD-1A1849A9FA48}"/>
              </a:ext>
            </a:extLst>
          </p:cNvPr>
          <p:cNvSpPr txBox="1"/>
          <p:nvPr/>
        </p:nvSpPr>
        <p:spPr>
          <a:xfrm>
            <a:off x="2075722" y="3814431"/>
            <a:ext cx="3408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calculate </a:t>
            </a:r>
            <a:r>
              <a:rPr lang="en-US" sz="2400" dirty="0"/>
              <a:t>inconsistency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A59AD2-D3C5-4F5A-40C3-16563B0984F6}"/>
              </a:ext>
            </a:extLst>
          </p:cNvPr>
          <p:cNvSpPr txBox="1"/>
          <p:nvPr/>
        </p:nvSpPr>
        <p:spPr>
          <a:xfrm>
            <a:off x="683789" y="4429869"/>
            <a:ext cx="2956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 PDG that has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38B216-DD65-7E52-61DE-3F69A93954FF}"/>
              </a:ext>
            </a:extLst>
          </p:cNvPr>
          <p:cNvSpPr txBox="1"/>
          <p:nvPr/>
        </p:nvSpPr>
        <p:spPr>
          <a:xfrm>
            <a:off x="1657841" y="3487589"/>
            <a:ext cx="3546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 can do inference and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43463D-1445-908C-8A0F-062E40E1074A}"/>
              </a:ext>
            </a:extLst>
          </p:cNvPr>
          <p:cNvSpPr txBox="1"/>
          <p:nvPr/>
        </p:nvSpPr>
        <p:spPr>
          <a:xfrm>
            <a:off x="667681" y="5430395"/>
            <a:ext cx="58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767D7E-77AA-DC3A-6EC7-5876FCB2E7F5}"/>
              </a:ext>
            </a:extLst>
          </p:cNvPr>
          <p:cNvSpPr txBox="1"/>
          <p:nvPr/>
        </p:nvSpPr>
        <p:spPr>
          <a:xfrm>
            <a:off x="4284133" y="5404116"/>
            <a:ext cx="122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time.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274160-CABF-B6FE-7D19-0336DAB1704D}"/>
              </a:ext>
            </a:extLst>
          </p:cNvPr>
          <p:cNvGrpSpPr/>
          <p:nvPr/>
        </p:nvGrpSpPr>
        <p:grpSpPr>
          <a:xfrm>
            <a:off x="6592195" y="2334838"/>
            <a:ext cx="3871938" cy="3513809"/>
            <a:chOff x="6592195" y="2334838"/>
            <a:chExt cx="3871938" cy="351380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3AC639-F6C8-A9D5-A8E6-139022047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195" y="2334838"/>
              <a:ext cx="3871938" cy="3513809"/>
            </a:xfrm>
            <a:prstGeom prst="line">
              <a:avLst/>
            </a:prstGeom>
            <a:ln w="155575" cap="rnd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1BCD36E-FE79-4D90-1588-7678EB6BCED3}"/>
                    </a:ext>
                  </a:extLst>
                </p:cNvPr>
                <p:cNvSpPr txBox="1"/>
                <p:nvPr/>
              </p:nvSpPr>
              <p:spPr>
                <a:xfrm rot="19101324">
                  <a:off x="6883616" y="4670201"/>
                  <a:ext cx="254319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>
                      <a:ln w="3175">
                        <a:noFill/>
                      </a:ln>
                      <a:solidFill>
                        <a:schemeClr val="accent4">
                          <a:lumMod val="50000"/>
                        </a:schemeClr>
                      </a:solidFill>
                    </a:rPr>
                    <a:t>factored exponential families (</a:t>
                  </a:r>
                  <a14:m>
                    <m:oMath xmlns:m="http://schemas.openxmlformats.org/officeDocument/2006/math">
                      <m:r>
                        <a:rPr lang="en-US" i="1">
                          <a:ln w="3175"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𝛾𝛼</m:t>
                      </m:r>
                      <m:r>
                        <a:rPr lang="en-US" i="1">
                          <a:ln w="3175"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n w="3175"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dirty="0">
                      <a:ln w="3175">
                        <a:noFill/>
                      </a:ln>
                      <a:solidFill>
                        <a:schemeClr val="accent4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1BCD36E-FE79-4D90-1588-7678EB6BC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01324">
                  <a:off x="6883616" y="4670201"/>
                  <a:ext cx="2543190" cy="5539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A9DF592-8379-EBF7-74BD-72218223E84F}"/>
                    </a:ext>
                  </a:extLst>
                </p:cNvPr>
                <p:cNvSpPr txBox="1"/>
                <p:nvPr/>
              </p:nvSpPr>
              <p:spPr>
                <a:xfrm>
                  <a:off x="7633308" y="2909283"/>
                  <a:ext cx="1418378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factor graphs</a:t>
                  </a:r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 algn="r"/>
                  <a:r>
                    <a:rPr lang="en-US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 (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)</a:t>
                  </a:r>
                  <a:endPara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A9DF592-8379-EBF7-74BD-72218223E8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308" y="2909283"/>
                  <a:ext cx="1418378" cy="553998"/>
                </a:xfrm>
                <a:prstGeom prst="rect">
                  <a:avLst/>
                </a:prstGeom>
                <a:blipFill>
                  <a:blip r:embed="rId13"/>
                  <a:stretch>
                    <a:fillRect l="-10730" t="-14286" r="-11159" b="-219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EB82E1-984C-0FD6-59FB-9647F3CF4217}"/>
                </a:ext>
              </a:extLst>
            </p:cNvPr>
            <p:cNvSpPr/>
            <p:nvPr/>
          </p:nvSpPr>
          <p:spPr>
            <a:xfrm>
              <a:off x="9103235" y="3252670"/>
              <a:ext cx="289199" cy="3109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>
                <a:solidFill>
                  <a:srgbClr val="92D050"/>
                </a:solidFill>
              </a:endParaRPr>
            </a:p>
          </p:txBody>
        </p:sp>
      </p:grpSp>
      <p:sp>
        <p:nvSpPr>
          <p:cNvPr id="3" name="Arc 2">
            <a:extLst>
              <a:ext uri="{FF2B5EF4-FFF2-40B4-BE49-F238E27FC236}">
                <a16:creationId xmlns:a16="http://schemas.microsoft.com/office/drawing/2014/main" id="{487ABA6C-82DA-03E4-D606-74E54DB30BCE}"/>
              </a:ext>
            </a:extLst>
          </p:cNvPr>
          <p:cNvSpPr/>
          <p:nvPr/>
        </p:nvSpPr>
        <p:spPr>
          <a:xfrm>
            <a:off x="1443360" y="-488194"/>
            <a:ext cx="10297670" cy="12760294"/>
          </a:xfrm>
          <a:prstGeom prst="arc">
            <a:avLst>
              <a:gd name="adj1" fmla="val 19132311"/>
              <a:gd name="adj2" fmla="val 0"/>
            </a:avLst>
          </a:prstGeom>
          <a:noFill/>
          <a:ln w="101600">
            <a:solidFill>
              <a:schemeClr val="accent5">
                <a:lumMod val="75000"/>
              </a:schemeClr>
            </a:solidFill>
            <a:prstDash val="dash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ED72E5C-9074-8F9B-3D68-BF4640883147}"/>
              </a:ext>
            </a:extLst>
          </p:cNvPr>
          <p:cNvSpPr>
            <a:spLocks/>
          </p:cNvSpPr>
          <p:nvPr/>
        </p:nvSpPr>
        <p:spPr>
          <a:xfrm>
            <a:off x="-1026758" y="1367890"/>
            <a:ext cx="15244696" cy="9111817"/>
          </a:xfrm>
          <a:prstGeom prst="arc">
            <a:avLst>
              <a:gd name="adj1" fmla="val 16200000"/>
              <a:gd name="adj2" fmla="val 19045150"/>
            </a:avLst>
          </a:prstGeom>
          <a:noFill/>
          <a:ln w="101600">
            <a:solidFill>
              <a:schemeClr val="accent2">
                <a:lumMod val="50000"/>
              </a:schemeClr>
            </a:solidFill>
            <a:prstDash val="dash"/>
          </a:ln>
          <a:effectLst>
            <a:glow rad="63500">
              <a:schemeClr val="accent2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6F9598A7-E8E7-798A-9E19-D568FA4CB2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95328" y="646080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7B1AF2D-D9D3-A57E-DC7A-5C06FCDA997E}"/>
              </a:ext>
            </a:extLst>
          </p:cNvPr>
          <p:cNvSpPr/>
          <p:nvPr/>
        </p:nvSpPr>
        <p:spPr>
          <a:xfrm>
            <a:off x="11308455" y="2002191"/>
            <a:ext cx="7489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EDE34DB4-EA93-D6C8-A021-8D4787CD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73" y="199427"/>
            <a:ext cx="10515600" cy="1325563"/>
          </a:xfrm>
        </p:spPr>
        <p:txBody>
          <a:bodyPr/>
          <a:lstStyle/>
          <a:p>
            <a:r>
              <a:rPr lang="en-US" dirty="0"/>
              <a:t>PDG Inference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7CF066-8553-7682-8177-EDEF94F22D91}"/>
              </a:ext>
            </a:extLst>
          </p:cNvPr>
          <p:cNvSpPr txBox="1"/>
          <p:nvPr/>
        </p:nvSpPr>
        <p:spPr>
          <a:xfrm>
            <a:off x="10716491" y="364242"/>
            <a:ext cx="1484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[UAI 23]</a:t>
            </a:r>
          </a:p>
        </p:txBody>
      </p:sp>
    </p:spTree>
    <p:extLst>
      <p:ext uri="{BB962C8B-B14F-4D97-AF65-F5344CB8AC3E}">
        <p14:creationId xmlns:p14="http://schemas.microsoft.com/office/powerpoint/2010/main" val="4191335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" grpId="0"/>
      <p:bldP spid="11" grpId="0"/>
      <p:bldP spid="13" grpId="0"/>
      <p:bldP spid="14" grpId="0"/>
      <p:bldP spid="15" grpId="0"/>
      <p:bldP spid="77" grpId="0"/>
      <p:bldP spid="79" grpId="0"/>
      <p:bldP spid="3" grpId="0" animBg="1"/>
      <p:bldP spid="20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DE46-27EF-453F-9530-80D63961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042" y="365125"/>
            <a:ext cx="9976757" cy="1325563"/>
          </a:xfrm>
        </p:spPr>
        <p:txBody>
          <a:bodyPr/>
          <a:lstStyle/>
          <a:p>
            <a:r>
              <a:rPr lang="en-US" b="1" dirty="0"/>
              <a:t>Key Fact: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9D63-EAC6-4B06-BA0F-D39F1B62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7043" y="1399677"/>
            <a:ext cx="9437914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Believing more things cannot make you any less inconsistent.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200885-B200-4574-853A-6FCCB5B986AF}"/>
              </a:ext>
            </a:extLst>
          </p:cNvPr>
          <p:cNvGrpSpPr/>
          <p:nvPr/>
        </p:nvGrpSpPr>
        <p:grpSpPr>
          <a:xfrm>
            <a:off x="7104354" y="3341832"/>
            <a:ext cx="3351117" cy="754601"/>
            <a:chOff x="7798500" y="2793023"/>
            <a:chExt cx="3221540" cy="72542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4056B21-012C-44BF-ADC6-64852B780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8500" y="2793023"/>
              <a:ext cx="1169644" cy="68128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373E63-2B02-497F-B87D-BBC1AD769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7903" y="2837158"/>
              <a:ext cx="1272137" cy="6812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4F5177-20C0-4229-A57B-180F55D27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7214" y="2874924"/>
              <a:ext cx="571969" cy="556370"/>
            </a:xfrm>
            <a:prstGeom prst="rect">
              <a:avLst/>
            </a:prstGeom>
          </p:spPr>
        </p:pic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4EA964E7-8AA9-4814-908A-80E350C32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22" y="3566941"/>
            <a:ext cx="816010" cy="30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9E09D-E79F-45E8-A4E2-C9E1D170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13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726B28-3979-49F0-AD70-C83E67AD9555}"/>
              </a:ext>
            </a:extLst>
          </p:cNvPr>
          <p:cNvGrpSpPr/>
          <p:nvPr/>
        </p:nvGrpSpPr>
        <p:grpSpPr>
          <a:xfrm>
            <a:off x="665154" y="768556"/>
            <a:ext cx="591490" cy="518699"/>
            <a:chOff x="5061019" y="4630208"/>
            <a:chExt cx="346800" cy="304122"/>
          </a:xfrm>
        </p:grpSpPr>
        <p:sp>
          <p:nvSpPr>
            <p:cNvPr id="30" name="Star: 7 Points 29">
              <a:extLst>
                <a:ext uri="{FF2B5EF4-FFF2-40B4-BE49-F238E27FC236}">
                  <a16:creationId xmlns:a16="http://schemas.microsoft.com/office/drawing/2014/main" id="{A1DB082E-B64F-4EE3-95A8-929B088B9CB1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rgbClr val="B07BD7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3281CCE3-5C88-4C78-8489-0BDD3FB2045E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set of black letters&#10;&#10;Description automatically generated">
            <a:extLst>
              <a:ext uri="{FF2B5EF4-FFF2-40B4-BE49-F238E27FC236}">
                <a16:creationId xmlns:a16="http://schemas.microsoft.com/office/drawing/2014/main" id="{F8126E85-7D2B-0CC7-1C47-2A868C5040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83" y="2808694"/>
            <a:ext cx="2187042" cy="2051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F8959-F3F2-5E58-7104-2AC7B5A2BC94}"/>
              </a:ext>
            </a:extLst>
          </p:cNvPr>
          <p:cNvSpPr txBox="1"/>
          <p:nvPr/>
        </p:nvSpPr>
        <p:spPr>
          <a:xfrm>
            <a:off x="3689732" y="297250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arcs,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7FAFF-E28E-C465-1A2B-0A6D6305EB01}"/>
              </a:ext>
            </a:extLst>
          </p:cNvPr>
          <p:cNvSpPr txBox="1"/>
          <p:nvPr/>
        </p:nvSpPr>
        <p:spPr>
          <a:xfrm>
            <a:off x="3682425" y="3863320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</a:t>
            </a:r>
          </a:p>
          <a:p>
            <a:r>
              <a:rPr lang="en-US" dirty="0"/>
              <a:t>confidences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988F7-82AB-AC3A-DC40-514CBD9C2256}"/>
              </a:ext>
            </a:extLst>
          </p:cNvPr>
          <p:cNvSpPr txBox="1"/>
          <p:nvPr/>
        </p:nvSpPr>
        <p:spPr>
          <a:xfrm>
            <a:off x="7506446" y="4181651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increase inconsistency</a:t>
            </a:r>
          </a:p>
        </p:txBody>
      </p:sp>
    </p:spTree>
    <p:extLst>
      <p:ext uri="{BB962C8B-B14F-4D97-AF65-F5344CB8AC3E}">
        <p14:creationId xmlns:p14="http://schemas.microsoft.com/office/powerpoint/2010/main" val="325566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26" y="2343668"/>
            <a:ext cx="8192622" cy="21706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Minimizing (PDG) Inconsistency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is a  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</a:rPr>
              <a:t>universal 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objective.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8932-970B-4063-B011-F9A4002E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9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55C8E7B-D61C-E581-80BB-EAEC6C55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931" y="5387116"/>
            <a:ext cx="1889589" cy="1105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6ED2C-B9EE-DF95-9795-DD0A43A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building blocks of ML systems</a:t>
            </a:r>
            <a:br>
              <a:rPr lang="en-US" dirty="0"/>
            </a:br>
            <a:r>
              <a:rPr lang="en-US" dirty="0"/>
              <a:t>	are conditional probabilities.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5448-1873-AB04-A028-FEAAFDCBE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9215"/>
            <a:ext cx="4797778" cy="421366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statistical models</a:t>
            </a:r>
          </a:p>
          <a:p>
            <a:pPr marL="0" indent="0" algn="r">
              <a:buNone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(e.g., neural networks)</a:t>
            </a:r>
            <a:br>
              <a:rPr lang="en-US" sz="3200" dirty="0">
                <a:solidFill>
                  <a:schemeClr val="bg2">
                    <a:lumMod val="75000"/>
                  </a:schemeClr>
                </a:solidFill>
              </a:rPr>
            </a:b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  <a:p>
            <a:pPr algn="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datasets</a:t>
            </a:r>
            <a:br>
              <a:rPr lang="en-US" sz="40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constraints</a:t>
            </a:r>
            <a:br>
              <a:rPr lang="en-US" sz="40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3AB4A-6203-017B-CDA3-B679E7A9B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548" y="3707263"/>
            <a:ext cx="3002022" cy="566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FEDF52-1157-2004-F003-8B12DF311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840" y="2070029"/>
            <a:ext cx="2843359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6258B-0530-876E-24ED-EA1A1DD43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91" b="89455" l="2210" r="97238">
                        <a14:foregroundMark x1="12431" y1="61455" x2="2486" y2="57091"/>
                        <a14:foregroundMark x1="31215" y1="45091" x2="47790" y2="31273"/>
                        <a14:foregroundMark x1="47790" y1="31273" x2="53039" y2="15273"/>
                        <a14:foregroundMark x1="49448" y1="9455" x2="49448" y2="11636"/>
                        <a14:foregroundMark x1="55249" y1="39273" x2="70166" y2="48727"/>
                        <a14:foregroundMark x1="70166" y1="48727" x2="68785" y2="41091"/>
                        <a14:foregroundMark x1="30939" y1="42545" x2="30939" y2="39636"/>
                        <a14:foregroundMark x1="31768" y1="48727" x2="38674" y2="51273"/>
                        <a14:foregroundMark x1="49448" y1="19636" x2="48895" y2="5818"/>
                        <a14:foregroundMark x1="50552" y1="9091" x2="49724" y2="15273"/>
                        <a14:foregroundMark x1="39779" y1="19273" x2="13536" y2="12364"/>
                        <a14:foregroundMark x1="13536" y1="12364" x2="35359" y2="14909"/>
                        <a14:foregroundMark x1="35359" y1="14909" x2="16298" y2="7273"/>
                        <a14:foregroundMark x1="16298" y1="7273" x2="22928" y2="23636"/>
                        <a14:foregroundMark x1="22928" y1="23636" x2="38950" y2="26182"/>
                        <a14:foregroundMark x1="38950" y1="26182" x2="34530" y2="17818"/>
                        <a14:foregroundMark x1="20166" y1="12000" x2="15470" y2="23636"/>
                        <a14:foregroundMark x1="14641" y1="6545" x2="16298" y2="8727"/>
                        <a14:foregroundMark x1="16298" y1="7273" x2="16851" y2="21818"/>
                        <a14:foregroundMark x1="16298" y1="8000" x2="20442" y2="28364"/>
                        <a14:foregroundMark x1="20442" y1="28364" x2="14365" y2="16000"/>
                        <a14:foregroundMark x1="19061" y1="8000" x2="24586" y2="10909"/>
                        <a14:foregroundMark x1="26796" y1="11636" x2="17680" y2="7273"/>
                        <a14:foregroundMark x1="16298" y1="6545" x2="24586" y2="12364"/>
                        <a14:foregroundMark x1="25414" y1="10182" x2="12155" y2="14545"/>
                        <a14:foregroundMark x1="12155" y1="14545" x2="14641" y2="24000"/>
                        <a14:foregroundMark x1="25138" y1="12364" x2="20718" y2="5818"/>
                        <a14:foregroundMark x1="21271" y1="6545" x2="17680" y2="6545"/>
                        <a14:foregroundMark x1="19061" y1="5091" x2="13260" y2="8000"/>
                        <a14:foregroundMark x1="69306" y1="64488" x2="83978" y2="51273"/>
                        <a14:foregroundMark x1="83978" y1="51273" x2="80387" y2="74909"/>
                        <a14:foregroundMark x1="80387" y1="74909" x2="89503" y2="66909"/>
                        <a14:foregroundMark x1="88674" y1="54182" x2="97238" y2="64727"/>
                        <a14:backgroundMark x1="30110" y1="64727" x2="48895" y2="54182"/>
                        <a14:backgroundMark x1="48895" y1="54182" x2="65746" y2="61455"/>
                        <a14:backgroundMark x1="65746" y1="61455" x2="66022" y2="62909"/>
                        <a14:backgroundMark x1="66298" y1="67273" x2="68232" y2="66909"/>
                        <a14:backgroundMark x1="53867" y1="16364" x2="55525" y2="101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2403" y="3167840"/>
            <a:ext cx="1889589" cy="14354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A571E-4475-2259-FBE9-F354F7E0B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3487" y="2207442"/>
            <a:ext cx="3270575" cy="835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AD076B-27B8-D537-6A4E-1D8FA9C4E8C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180" y="4257408"/>
            <a:ext cx="2650446" cy="1300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85BAAE-9C0D-F259-A33A-32611BF00E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6173" y="5684623"/>
            <a:ext cx="1434363" cy="8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96" y="108406"/>
            <a:ext cx="10515600" cy="1325563"/>
          </a:xfrm>
        </p:spPr>
        <p:txBody>
          <a:bodyPr/>
          <a:lstStyle/>
          <a:p>
            <a:r>
              <a:rPr lang="en-US" b="1" dirty="0"/>
              <a:t>How To Choose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08" y="2987453"/>
            <a:ext cx="11139183" cy="1501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Surprising Fact:</a:t>
            </a:r>
            <a:r>
              <a:rPr lang="en-US" dirty="0"/>
              <a:t>   Standard loss functions can be viewed as measuring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degree of inconsistency </a:t>
            </a:r>
            <a:r>
              <a:rPr lang="en-US" dirty="0"/>
              <a:t>of the PDG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describing the situation.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6532-95C5-4DB7-B6D1-AD4D62FA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FDD628-AC7A-696F-7553-D2A4927BD893}"/>
              </a:ext>
            </a:extLst>
          </p:cNvPr>
          <p:cNvGrpSpPr/>
          <p:nvPr/>
        </p:nvGrpSpPr>
        <p:grpSpPr>
          <a:xfrm>
            <a:off x="5184609" y="1570272"/>
            <a:ext cx="1206137" cy="710053"/>
            <a:chOff x="2236928" y="983516"/>
            <a:chExt cx="1206137" cy="71005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D781A4-14AA-8AD1-6C0E-83184524B229}"/>
                </a:ext>
              </a:extLst>
            </p:cNvPr>
            <p:cNvSpPr/>
            <p:nvPr/>
          </p:nvSpPr>
          <p:spPr>
            <a:xfrm>
              <a:off x="2236928" y="1229188"/>
              <a:ext cx="1184854" cy="464381"/>
            </a:xfrm>
            <a:prstGeom prst="ellipse">
              <a:avLst/>
            </a:prstGeom>
            <a:solidFill>
              <a:srgbClr val="4C376B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1EC444-FFEF-D987-6D1D-CD98BEE439EE}"/>
                </a:ext>
              </a:extLst>
            </p:cNvPr>
            <p:cNvSpPr/>
            <p:nvPr/>
          </p:nvSpPr>
          <p:spPr>
            <a:xfrm>
              <a:off x="2246453" y="1103542"/>
              <a:ext cx="1184854" cy="464381"/>
            </a:xfrm>
            <a:prstGeom prst="ellipse">
              <a:avLst/>
            </a:prstGeom>
            <a:solidFill>
              <a:srgbClr val="4C376B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8B05E2D-7D1B-9352-C257-908C64F79200}"/>
                </a:ext>
              </a:extLst>
            </p:cNvPr>
            <p:cNvSpPr/>
            <p:nvPr/>
          </p:nvSpPr>
          <p:spPr>
            <a:xfrm>
              <a:off x="2258211" y="983516"/>
              <a:ext cx="1184854" cy="464381"/>
            </a:xfrm>
            <a:prstGeom prst="ellipse">
              <a:avLst/>
            </a:prstGeom>
            <a:solidFill>
              <a:srgbClr val="4C376B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FF755-08A3-1B38-F7DC-1CA004686FC8}"/>
              </a:ext>
            </a:extLst>
          </p:cNvPr>
          <p:cNvGrpSpPr/>
          <p:nvPr/>
        </p:nvGrpSpPr>
        <p:grpSpPr>
          <a:xfrm>
            <a:off x="3764918" y="1510128"/>
            <a:ext cx="957683" cy="854085"/>
            <a:chOff x="1190996" y="1765288"/>
            <a:chExt cx="957683" cy="8540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2A42CC-7151-763A-E373-E300AA1FAD2B}"/>
                </a:ext>
              </a:extLst>
            </p:cNvPr>
            <p:cNvSpPr/>
            <p:nvPr/>
          </p:nvSpPr>
          <p:spPr>
            <a:xfrm>
              <a:off x="1421791" y="1940271"/>
              <a:ext cx="45719" cy="564804"/>
            </a:xfrm>
            <a:prstGeom prst="rect">
              <a:avLst/>
            </a:prstGeom>
            <a:solidFill>
              <a:srgbClr val="4C376B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382922-091B-4A80-73AA-9E778D154CF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333871" y="1865484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6AC282-E789-6D03-5E7F-69A97A95DDEF}"/>
                </a:ext>
              </a:extLst>
            </p:cNvPr>
            <p:cNvCxnSpPr>
              <a:cxnSpLocks/>
            </p:cNvCxnSpPr>
            <p:nvPr/>
          </p:nvCxnSpPr>
          <p:spPr>
            <a:xfrm>
              <a:off x="1333871" y="1956513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96C7DAE-C6CA-6D43-5C42-2271D89EAE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9871" y="2068693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C407B2-DBC5-20FB-C1B9-D46428DE7172}"/>
                </a:ext>
              </a:extLst>
            </p:cNvPr>
            <p:cNvCxnSpPr>
              <a:cxnSpLocks/>
            </p:cNvCxnSpPr>
            <p:nvPr/>
          </p:nvCxnSpPr>
          <p:spPr>
            <a:xfrm>
              <a:off x="1325553" y="2205035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A3F4515-10C9-DE8C-EE35-42DA20963EA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1325553" y="1940271"/>
              <a:ext cx="119098" cy="65378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8BCB7C-53E8-9006-411D-5E8123C4B13B}"/>
                </a:ext>
              </a:extLst>
            </p:cNvPr>
            <p:cNvCxnSpPr>
              <a:cxnSpLocks/>
            </p:cNvCxnSpPr>
            <p:nvPr/>
          </p:nvCxnSpPr>
          <p:spPr>
            <a:xfrm>
              <a:off x="1452127" y="1991250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93A21D-E3F2-FA35-A5F0-403541064599}"/>
                </a:ext>
              </a:extLst>
            </p:cNvPr>
            <p:cNvCxnSpPr>
              <a:cxnSpLocks/>
            </p:cNvCxnSpPr>
            <p:nvPr/>
          </p:nvCxnSpPr>
          <p:spPr>
            <a:xfrm>
              <a:off x="1456063" y="2084734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B31A02-98C8-62CC-6AEB-621039C93B4A}"/>
                </a:ext>
              </a:extLst>
            </p:cNvPr>
            <p:cNvCxnSpPr>
              <a:cxnSpLocks/>
            </p:cNvCxnSpPr>
            <p:nvPr/>
          </p:nvCxnSpPr>
          <p:spPr>
            <a:xfrm>
              <a:off x="1464100" y="2196914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D89629-1A34-95B1-3791-F2A2E3B5A6E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198" y="2262770"/>
              <a:ext cx="117536" cy="3739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6546B7-AAE4-66EA-6563-DB665E089718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1321043" y="1940271"/>
              <a:ext cx="123608" cy="44358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C64A453-4F55-0BAF-A468-218F87B6A51B}"/>
                </a:ext>
              </a:extLst>
            </p:cNvPr>
            <p:cNvCxnSpPr>
              <a:cxnSpLocks/>
              <a:stCxn id="75" idx="2"/>
              <a:endCxn id="12" idx="1"/>
            </p:cNvCxnSpPr>
            <p:nvPr/>
          </p:nvCxnSpPr>
          <p:spPr>
            <a:xfrm flipV="1">
              <a:off x="1262434" y="2222673"/>
              <a:ext cx="159357" cy="3967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D8EFEE-56C9-4486-E1EA-E32117DED9CC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332174" y="2505075"/>
              <a:ext cx="112477" cy="8898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8BB08B-50EC-C412-FD06-4FEE09794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713" y="2036164"/>
              <a:ext cx="123608" cy="44358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05A96B-83E7-CC26-30EC-1EDC1889D607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326394" y="2388717"/>
              <a:ext cx="118257" cy="11635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87C94A-0858-E59C-D497-3163C096A7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6314" y="1921028"/>
              <a:ext cx="197604" cy="55489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E668D2-0F6C-DC4B-7011-2A16ED25BC7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323065" y="1792272"/>
              <a:ext cx="98726" cy="43040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281AD2-DF85-C6A7-9BDB-E82C3DC116E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1321043" y="1940271"/>
              <a:ext cx="123608" cy="8970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38358E-250B-F984-50A8-FCF5D7B1AFB7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V="1">
              <a:off x="1333871" y="2017392"/>
              <a:ext cx="100341" cy="18764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061166-5112-A162-4586-ACD563869174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333546" y="2505075"/>
              <a:ext cx="111105" cy="8686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F05338-4E78-B076-AE9C-7870CA2AADD8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V="1">
              <a:off x="1447617" y="1864853"/>
              <a:ext cx="128118" cy="8151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F54A93-C6FC-EFB8-2937-8B02275F72BF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V="1">
              <a:off x="1444651" y="2419835"/>
              <a:ext cx="136803" cy="8524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F76D49-B00E-6DEE-C575-B6598703E581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1444058" y="2401826"/>
              <a:ext cx="131677" cy="2783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DA0F1A-2240-6BDE-F9D2-BE5485E87136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1440135" y="2321358"/>
              <a:ext cx="135600" cy="10829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315874-F28A-6F2C-E161-61A1A3CB48C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090" y="2217307"/>
              <a:ext cx="135600" cy="10829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4D6349-4C3E-5F36-8FA3-9FDC15E95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2100" y="2027157"/>
              <a:ext cx="149899" cy="7992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B225FD-F8DF-EAAC-D9A2-4D5D5C04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2554" y="2096425"/>
              <a:ext cx="149899" cy="7992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636F3F1-C75F-35FB-2092-1034458ED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791" y="1953323"/>
              <a:ext cx="149899" cy="7992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4684EB-B8DA-46D4-5997-4D9F2EABFD34}"/>
                </a:ext>
              </a:extLst>
            </p:cNvPr>
            <p:cNvCxnSpPr>
              <a:cxnSpLocks/>
            </p:cNvCxnSpPr>
            <p:nvPr/>
          </p:nvCxnSpPr>
          <p:spPr>
            <a:xfrm>
              <a:off x="1741467" y="1932557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A6F33B-57B6-A2DF-BF8D-CECB47AB76D8}"/>
                </a:ext>
              </a:extLst>
            </p:cNvPr>
            <p:cNvCxnSpPr>
              <a:cxnSpLocks/>
            </p:cNvCxnSpPr>
            <p:nvPr/>
          </p:nvCxnSpPr>
          <p:spPr>
            <a:xfrm>
              <a:off x="1745403" y="2026041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B9ABE45-B52C-D778-E181-F7D6C1341D9F}"/>
                </a:ext>
              </a:extLst>
            </p:cNvPr>
            <p:cNvCxnSpPr>
              <a:cxnSpLocks/>
            </p:cNvCxnSpPr>
            <p:nvPr/>
          </p:nvCxnSpPr>
          <p:spPr>
            <a:xfrm>
              <a:off x="1753440" y="2138221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3A81EBF-56EB-E0ED-5D73-6B26E70C8AD1}"/>
                </a:ext>
              </a:extLst>
            </p:cNvPr>
            <p:cNvCxnSpPr>
              <a:cxnSpLocks/>
            </p:cNvCxnSpPr>
            <p:nvPr/>
          </p:nvCxnSpPr>
          <p:spPr>
            <a:xfrm>
              <a:off x="1747538" y="2204077"/>
              <a:ext cx="117536" cy="3739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8B6A5B-90D6-63BA-A190-9DDCF183F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5053" y="1977471"/>
              <a:ext cx="123608" cy="44358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37F2C2-4ADA-6EB1-33F2-3F7CAA43552D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V="1">
              <a:off x="1750153" y="1911122"/>
              <a:ext cx="128118" cy="8151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8BC2B2C-A20C-3AFD-1B00-F77A5B88B283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V="1">
              <a:off x="1733991" y="2361142"/>
              <a:ext cx="136803" cy="8524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E87E99-5A7D-BBAD-4CDC-F43E6A40D13C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746594" y="2448095"/>
              <a:ext cx="131677" cy="2783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F7366A-B633-5F23-D2BA-3C33BA298DA3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1742671" y="2367627"/>
              <a:ext cx="135600" cy="10829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C8F39DD-D29B-26DD-3160-F752234D675F}"/>
                </a:ext>
              </a:extLst>
            </p:cNvPr>
            <p:cNvCxnSpPr>
              <a:cxnSpLocks/>
            </p:cNvCxnSpPr>
            <p:nvPr/>
          </p:nvCxnSpPr>
          <p:spPr>
            <a:xfrm>
              <a:off x="1725430" y="2158614"/>
              <a:ext cx="135600" cy="10829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C73EBC-3ED8-DC54-9D6A-B005A66BA29D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V="1">
              <a:off x="1598594" y="1968464"/>
              <a:ext cx="252745" cy="17879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7C0E89D-79D0-41EC-06FB-B1C742237961}"/>
                </a:ext>
              </a:extLst>
            </p:cNvPr>
            <p:cNvCxnSpPr>
              <a:cxnSpLocks/>
              <a:stCxn id="78" idx="1"/>
            </p:cNvCxnSpPr>
            <p:nvPr/>
          </p:nvCxnSpPr>
          <p:spPr>
            <a:xfrm flipV="1">
              <a:off x="1711131" y="2037732"/>
              <a:ext cx="140662" cy="12624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D10AD60-44BD-C6E8-F983-8667AFD4B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7047" y="1909412"/>
              <a:ext cx="149899" cy="7992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7AC691-6338-03AC-A922-75724143539D}"/>
                </a:ext>
              </a:extLst>
            </p:cNvPr>
            <p:cNvCxnSpPr>
              <a:cxnSpLocks/>
            </p:cNvCxnSpPr>
            <p:nvPr/>
          </p:nvCxnSpPr>
          <p:spPr>
            <a:xfrm>
              <a:off x="1588451" y="1902265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3EBBD4-E266-1735-EB78-86D697EDA83D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1592387" y="1995749"/>
              <a:ext cx="118744" cy="16823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3464A8-B8E7-1DDA-2BE3-0F4117E803C7}"/>
                </a:ext>
              </a:extLst>
            </p:cNvPr>
            <p:cNvCxnSpPr>
              <a:cxnSpLocks/>
            </p:cNvCxnSpPr>
            <p:nvPr/>
          </p:nvCxnSpPr>
          <p:spPr>
            <a:xfrm>
              <a:off x="1600424" y="2107929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EC3898-B3A4-450E-D735-B8D8B7386FF5}"/>
                </a:ext>
              </a:extLst>
            </p:cNvPr>
            <p:cNvCxnSpPr>
              <a:cxnSpLocks/>
            </p:cNvCxnSpPr>
            <p:nvPr/>
          </p:nvCxnSpPr>
          <p:spPr>
            <a:xfrm>
              <a:off x="1594522" y="2173785"/>
              <a:ext cx="272363" cy="16183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8F0E42A-5767-537A-ACF6-7FCA8BCA9A7E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V="1">
              <a:off x="1582037" y="1881578"/>
              <a:ext cx="151954" cy="50918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9BE6F2-ABD7-2055-05F4-583575DC5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7137" y="1880830"/>
              <a:ext cx="128118" cy="8151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506E91C-34C9-D83C-BF2A-FEE731957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0975" y="2330850"/>
              <a:ext cx="136803" cy="8524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BF134B7-7916-239E-ADF2-ED8053429797}"/>
                </a:ext>
              </a:extLst>
            </p:cNvPr>
            <p:cNvCxnSpPr>
              <a:cxnSpLocks/>
            </p:cNvCxnSpPr>
            <p:nvPr/>
          </p:nvCxnSpPr>
          <p:spPr>
            <a:xfrm>
              <a:off x="1593578" y="2417803"/>
              <a:ext cx="131677" cy="2783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6C9673-A027-566D-24C7-F8D4C9D8305B}"/>
                </a:ext>
              </a:extLst>
            </p:cNvPr>
            <p:cNvCxnSpPr>
              <a:cxnSpLocks/>
            </p:cNvCxnSpPr>
            <p:nvPr/>
          </p:nvCxnSpPr>
          <p:spPr>
            <a:xfrm>
              <a:off x="1589655" y="2337335"/>
              <a:ext cx="135600" cy="10829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B62353-ED75-AECC-8E43-5FC7C152B813}"/>
                </a:ext>
              </a:extLst>
            </p:cNvPr>
            <p:cNvCxnSpPr>
              <a:cxnSpLocks/>
            </p:cNvCxnSpPr>
            <p:nvPr/>
          </p:nvCxnSpPr>
          <p:spPr>
            <a:xfrm>
              <a:off x="1888974" y="1930621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77F5CC8-E7C0-C7C1-01D0-ACF829675C3D}"/>
                </a:ext>
              </a:extLst>
            </p:cNvPr>
            <p:cNvCxnSpPr>
              <a:cxnSpLocks/>
            </p:cNvCxnSpPr>
            <p:nvPr/>
          </p:nvCxnSpPr>
          <p:spPr>
            <a:xfrm>
              <a:off x="1892910" y="2024105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F8F487-1304-720A-BEDF-65CDA5F8AAB7}"/>
                </a:ext>
              </a:extLst>
            </p:cNvPr>
            <p:cNvCxnSpPr>
              <a:cxnSpLocks/>
            </p:cNvCxnSpPr>
            <p:nvPr/>
          </p:nvCxnSpPr>
          <p:spPr>
            <a:xfrm>
              <a:off x="1900947" y="2136285"/>
              <a:ext cx="110780" cy="747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D5BB838-58AB-D5B2-6409-FC93FC0D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95045" y="2202141"/>
              <a:ext cx="117536" cy="3739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3F72794-839D-A0A7-1E6E-86E78138A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184" y="1859031"/>
              <a:ext cx="152770" cy="46710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3A7D8D-D542-E0D1-6936-0478D9F7D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7660" y="1909186"/>
              <a:ext cx="128118" cy="8151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403CEA3-8DC5-BE74-0CFA-11BB920A7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498" y="2359206"/>
              <a:ext cx="136803" cy="8524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1EB25F-FB83-5826-4871-929433AB1153}"/>
                </a:ext>
              </a:extLst>
            </p:cNvPr>
            <p:cNvCxnSpPr>
              <a:cxnSpLocks/>
            </p:cNvCxnSpPr>
            <p:nvPr/>
          </p:nvCxnSpPr>
          <p:spPr>
            <a:xfrm>
              <a:off x="1894101" y="2446159"/>
              <a:ext cx="131677" cy="2783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9364449-38B9-52B9-9F62-C48D6FDD1C1C}"/>
                </a:ext>
              </a:extLst>
            </p:cNvPr>
            <p:cNvCxnSpPr>
              <a:cxnSpLocks/>
            </p:cNvCxnSpPr>
            <p:nvPr/>
          </p:nvCxnSpPr>
          <p:spPr>
            <a:xfrm>
              <a:off x="1890178" y="2365691"/>
              <a:ext cx="135600" cy="10829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4DBB184-6A5D-7367-850B-6247718800ED}"/>
                </a:ext>
              </a:extLst>
            </p:cNvPr>
            <p:cNvCxnSpPr>
              <a:cxnSpLocks/>
            </p:cNvCxnSpPr>
            <p:nvPr/>
          </p:nvCxnSpPr>
          <p:spPr>
            <a:xfrm>
              <a:off x="1899136" y="2077696"/>
              <a:ext cx="107174" cy="50933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FB57EC-C1DD-22F3-E45B-128751316968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 flipV="1">
              <a:off x="1873501" y="1765288"/>
              <a:ext cx="203741" cy="15511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2F0682-8C30-FD9D-F13A-6008C8F0E591}"/>
                </a:ext>
              </a:extLst>
            </p:cNvPr>
            <p:cNvCxnSpPr>
              <a:cxnSpLocks/>
            </p:cNvCxnSpPr>
            <p:nvPr/>
          </p:nvCxnSpPr>
          <p:spPr>
            <a:xfrm>
              <a:off x="1589073" y="2214465"/>
              <a:ext cx="272363" cy="16183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68F71B-F15B-C211-D8AC-F0B1949E80C9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flipV="1">
              <a:off x="1575735" y="1932990"/>
              <a:ext cx="468901" cy="49666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AAF79A9-66A4-3291-D1F0-CC74F346B8E7}"/>
                </a:ext>
              </a:extLst>
            </p:cNvPr>
            <p:cNvSpPr/>
            <p:nvPr/>
          </p:nvSpPr>
          <p:spPr>
            <a:xfrm>
              <a:off x="1190996" y="1790698"/>
              <a:ext cx="142875" cy="828675"/>
            </a:xfrm>
            <a:prstGeom prst="rect">
              <a:avLst/>
            </a:prstGeom>
            <a:solidFill>
              <a:srgbClr val="4C376B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30ACDE-B69E-4649-4FBA-217E4E9A0516}"/>
                </a:ext>
              </a:extLst>
            </p:cNvPr>
            <p:cNvSpPr/>
            <p:nvPr/>
          </p:nvSpPr>
          <p:spPr>
            <a:xfrm>
              <a:off x="2005804" y="1765288"/>
              <a:ext cx="142875" cy="828675"/>
            </a:xfrm>
            <a:prstGeom prst="rect">
              <a:avLst/>
            </a:prstGeom>
            <a:solidFill>
              <a:srgbClr val="4C376B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0ABCBA-A192-61A3-F50F-3F581D83F0D6}"/>
                </a:ext>
              </a:extLst>
            </p:cNvPr>
            <p:cNvSpPr/>
            <p:nvPr/>
          </p:nvSpPr>
          <p:spPr>
            <a:xfrm>
              <a:off x="1552875" y="1864853"/>
              <a:ext cx="45719" cy="564804"/>
            </a:xfrm>
            <a:prstGeom prst="rect">
              <a:avLst/>
            </a:prstGeom>
            <a:solidFill>
              <a:srgbClr val="4C376B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168671-7EB5-443A-E5C0-CCBFB901275B}"/>
                </a:ext>
              </a:extLst>
            </p:cNvPr>
            <p:cNvSpPr/>
            <p:nvPr/>
          </p:nvSpPr>
          <p:spPr>
            <a:xfrm>
              <a:off x="1711131" y="1881578"/>
              <a:ext cx="45719" cy="564804"/>
            </a:xfrm>
            <a:prstGeom prst="rect">
              <a:avLst/>
            </a:prstGeom>
            <a:solidFill>
              <a:srgbClr val="4C376B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3530BA7-025F-FD8C-E71D-E2048598ED8B}"/>
                </a:ext>
              </a:extLst>
            </p:cNvPr>
            <p:cNvSpPr/>
            <p:nvPr/>
          </p:nvSpPr>
          <p:spPr>
            <a:xfrm>
              <a:off x="1855411" y="1911122"/>
              <a:ext cx="45719" cy="564804"/>
            </a:xfrm>
            <a:prstGeom prst="rect">
              <a:avLst/>
            </a:prstGeom>
            <a:solidFill>
              <a:srgbClr val="4C376B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501B09-4146-D988-A969-5269D961D61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726" y="2329954"/>
              <a:ext cx="290019" cy="21711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D9816BC-5CD4-43B6-D78B-6A2ED02E5DEA}"/>
              </a:ext>
            </a:extLst>
          </p:cNvPr>
          <p:cNvSpPr txBox="1"/>
          <p:nvPr/>
        </p:nvSpPr>
        <p:spPr>
          <a:xfrm>
            <a:off x="3700805" y="2325928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3175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predictor</a:t>
            </a:r>
          </a:p>
        </p:txBody>
      </p:sp>
      <p:sp>
        <p:nvSpPr>
          <p:cNvPr id="82" name="Thought Bubble: Cloud 81">
            <a:extLst>
              <a:ext uri="{FF2B5EF4-FFF2-40B4-BE49-F238E27FC236}">
                <a16:creationId xmlns:a16="http://schemas.microsoft.com/office/drawing/2014/main" id="{0B8B82E4-1824-902B-8B38-08325D0EF875}"/>
              </a:ext>
            </a:extLst>
          </p:cNvPr>
          <p:cNvSpPr/>
          <p:nvPr/>
        </p:nvSpPr>
        <p:spPr>
          <a:xfrm>
            <a:off x="6826301" y="1562823"/>
            <a:ext cx="1404678" cy="650436"/>
          </a:xfrm>
          <a:prstGeom prst="cloudCallout">
            <a:avLst>
              <a:gd name="adj1" fmla="val -29423"/>
              <a:gd name="adj2" fmla="val 74215"/>
            </a:avLst>
          </a:prstGeom>
          <a:solidFill>
            <a:srgbClr val="4C376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priors</a:t>
            </a:r>
          </a:p>
        </p:txBody>
      </p:sp>
      <p:pic>
        <p:nvPicPr>
          <p:cNvPr id="84" name="&gt;&gt;">
            <a:extLst>
              <a:ext uri="{FF2B5EF4-FFF2-40B4-BE49-F238E27FC236}">
                <a16:creationId xmlns:a16="http://schemas.microsoft.com/office/drawing/2014/main" id="{21D19F57-19BB-8A78-1F7C-0993F388E9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189" t="2816" b="4566"/>
          <a:stretch>
            <a:fillRect/>
          </a:stretch>
        </p:blipFill>
        <p:spPr>
          <a:xfrm>
            <a:off x="8418203" y="1043841"/>
            <a:ext cx="384794" cy="1617856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5" name="&lt;&lt;">
            <a:extLst>
              <a:ext uri="{FF2B5EF4-FFF2-40B4-BE49-F238E27FC236}">
                <a16:creationId xmlns:a16="http://schemas.microsoft.com/office/drawing/2014/main" id="{BACB1B98-A0C6-2F02-9146-E9B06ADE9B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01" r="91321" b="3580"/>
          <a:stretch>
            <a:fillRect/>
          </a:stretch>
        </p:blipFill>
        <p:spPr>
          <a:xfrm>
            <a:off x="3102362" y="1138053"/>
            <a:ext cx="379031" cy="1617856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F2BAEF6-252A-25B2-FC21-8125453A4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87" y="1670162"/>
            <a:ext cx="1314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E3A6EE-CBDF-7C77-3F6A-DBAD69831249}"/>
              </a:ext>
            </a:extLst>
          </p:cNvPr>
          <p:cNvSpPr txBox="1">
            <a:spLocks/>
          </p:cNvSpPr>
          <p:nvPr/>
        </p:nvSpPr>
        <p:spPr>
          <a:xfrm>
            <a:off x="1503860" y="4309394"/>
            <a:ext cx="7106740" cy="173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 Likelihood,  Cross Entropy,  variants</a:t>
            </a:r>
          </a:p>
          <a:p>
            <a:r>
              <a:rPr lang="en-US" dirty="0"/>
              <a:t>Log Accuracy</a:t>
            </a:r>
          </a:p>
          <a:p>
            <a:r>
              <a:rPr lang="en-US" dirty="0"/>
              <a:t>Mean-Squared Error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8B5BB5A-61FE-EC6E-5CFF-15D3C1102EAD}"/>
              </a:ext>
            </a:extLst>
          </p:cNvPr>
          <p:cNvSpPr txBox="1">
            <a:spLocks/>
          </p:cNvSpPr>
          <p:nvPr/>
        </p:nvSpPr>
        <p:spPr>
          <a:xfrm>
            <a:off x="5644704" y="4995606"/>
            <a:ext cx="5709096" cy="109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B07BD7"/>
                </a:solidFill>
              </a:rPr>
              <a:t>Statistical Divergences</a:t>
            </a:r>
          </a:p>
          <a:p>
            <a:r>
              <a:rPr lang="en-US" dirty="0">
                <a:solidFill>
                  <a:srgbClr val="B07BD7"/>
                </a:solidFill>
              </a:rPr>
              <a:t>Variational Objectives (ELBO ++)</a:t>
            </a:r>
          </a:p>
        </p:txBody>
      </p:sp>
    </p:spTree>
    <p:extLst>
      <p:ext uri="{BB962C8B-B14F-4D97-AF65-F5344CB8AC3E}">
        <p14:creationId xmlns:p14="http://schemas.microsoft.com/office/powerpoint/2010/main" val="2766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6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9507072" cy="15370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07BD7"/>
                </a:solidFill>
              </a:rPr>
              <a:t>1. 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STATISTICAL  DIVERGENCES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D08E-C818-488D-9000-1E72A42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6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875-0DF1-444C-8CCA-43BC57B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Divergence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as Inconsistencies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believe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Your inconsistency: a divergence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  <a:blipFill>
                <a:blip r:embed="rId3"/>
                <a:stretch>
                  <a:fillRect l="-75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531B8E-487D-4694-A238-90B00AC6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35" y="3271378"/>
            <a:ext cx="2472146" cy="87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3FA0-35C7-4660-880B-24F4D3BE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189" t="2816" b="4566"/>
          <a:stretch>
            <a:fillRect/>
          </a:stretch>
        </p:blipFill>
        <p:spPr>
          <a:xfrm>
            <a:off x="7629281" y="319756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CB5C8-178E-45B1-A8A4-B4FCC3E2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01" r="91321" b="3580"/>
          <a:stretch>
            <a:fillRect/>
          </a:stretch>
        </p:blipFill>
        <p:spPr>
          <a:xfrm>
            <a:off x="4844326" y="319756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4C5ED-5768-4E45-B76E-2FD34D7C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042" y="3389556"/>
            <a:ext cx="2931181" cy="85411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89BAE37-6BCB-4C98-BB9C-FC546997B1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934" y="3856920"/>
            <a:ext cx="396358" cy="26237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3BEC7239-20FB-48F8-9358-D9D3D10A71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957" y="3856920"/>
            <a:ext cx="409404" cy="299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48BC1-0579-472A-BD8D-9512F0A5C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857" y="4386237"/>
            <a:ext cx="6211007" cy="13384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6AB0A2-2BDD-4B97-BBE6-02157E1E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B50425-FF15-4809-B051-6F0DDC6017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9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19580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2A9AAC-9ACE-44D3-AF0B-2AF0A316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163" y="650207"/>
            <a:ext cx="2629305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Map of </a:t>
            </a:r>
            <a:br>
              <a:rPr lang="en-US" b="1" dirty="0"/>
            </a:br>
            <a:endParaRPr lang="en-US" sz="4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90FB3-279D-476E-B19B-73963852FB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9468" y="243991"/>
            <a:ext cx="3745801" cy="1564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9D0B7-1CAC-4ADF-A837-D8DDAACB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B50425-FF15-4809-B051-6F0DDC6017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F5CC64-B39C-6646-11C0-9F7FFC3ACAA8}"/>
                  </a:ext>
                </a:extLst>
              </p:cNvPr>
              <p:cNvSpPr txBox="1"/>
              <p:nvPr/>
            </p:nvSpPr>
            <p:spPr>
              <a:xfrm>
                <a:off x="8972069" y="1485178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Display"/>
                    <a:ea typeface="+mj-ea"/>
                    <a:cs typeface="+mj-cs"/>
                  </a:rPr>
                  <a:t>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𝑟</m:t>
                    </m:r>
                    <m:r>
                      <a:rPr kumimoji="0" lang="en-US" sz="28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𝑠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Display"/>
                    <a:ea typeface="+mj-ea"/>
                    <a:cs typeface="+mj-cs"/>
                  </a:rPr>
                  <a:t> vary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F5CC64-B39C-6646-11C0-9F7FFC3AC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069" y="1485178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6889" t="-16981" b="-3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446B-557C-E6B1-6A6B-C0B31D83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253" y="2639000"/>
            <a:ext cx="5678056" cy="17285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4400" dirty="0"/>
              <a:t>Define objective</a:t>
            </a:r>
          </a:p>
          <a:p>
            <a:pPr marL="514350" indent="-514350">
              <a:buAutoNum type="arabicPeriod"/>
            </a:pPr>
            <a:r>
              <a:rPr lang="en-US" sz="4400" dirty="0"/>
              <a:t>Optimize objective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360CD-5A19-CA53-91AC-8235DB636F63}"/>
              </a:ext>
            </a:extLst>
          </p:cNvPr>
          <p:cNvSpPr txBox="1"/>
          <p:nvPr/>
        </p:nvSpPr>
        <p:spPr>
          <a:xfrm>
            <a:off x="6096000" y="1362040"/>
            <a:ext cx="5920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critical part of machine learning; involves selecting task and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Related to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does it mean to choose a “good” objective?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86D30E-6C42-53A5-7C53-613D9B447CDC}"/>
              </a:ext>
            </a:extLst>
          </p:cNvPr>
          <p:cNvCxnSpPr>
            <a:cxnSpLocks/>
          </p:cNvCxnSpPr>
          <p:nvPr/>
        </p:nvCxnSpPr>
        <p:spPr>
          <a:xfrm flipH="1">
            <a:off x="3983182" y="1397238"/>
            <a:ext cx="1775689" cy="1048844"/>
          </a:xfrm>
          <a:prstGeom prst="straightConnector1">
            <a:avLst/>
          </a:prstGeom>
          <a:ln w="381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A45112-DE42-4D05-5D72-819D1DF5DD7A}"/>
              </a:ext>
            </a:extLst>
          </p:cNvPr>
          <p:cNvSpPr txBox="1"/>
          <p:nvPr/>
        </p:nvSpPr>
        <p:spPr>
          <a:xfrm>
            <a:off x="7099299" y="3672307"/>
            <a:ext cx="391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focus of most learning and optimization 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5F0B8E-3ECD-235B-6DEF-697338414E56}"/>
              </a:ext>
            </a:extLst>
          </p:cNvPr>
          <p:cNvSpPr txBox="1"/>
          <p:nvPr/>
        </p:nvSpPr>
        <p:spPr>
          <a:xfrm>
            <a:off x="5816598" y="862059"/>
            <a:ext cx="443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Equally important, but vaguer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8DB0B5-D376-093E-469A-6955D6C918C7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3770911"/>
            <a:ext cx="720436" cy="224580"/>
          </a:xfrm>
          <a:prstGeom prst="straightConnector1">
            <a:avLst/>
          </a:prstGeom>
          <a:ln w="381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338604-7AC9-7E8A-4EBB-8DA1969A68D1}"/>
              </a:ext>
            </a:extLst>
          </p:cNvPr>
          <p:cNvSpPr txBox="1"/>
          <p:nvPr/>
        </p:nvSpPr>
        <p:spPr>
          <a:xfrm>
            <a:off x="1958108" y="5011118"/>
            <a:ext cx="7476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Consistency</a:t>
            </a:r>
            <a:r>
              <a:rPr lang="en-US" sz="2000" dirty="0"/>
              <a:t>  is a natural objective in every situation.</a:t>
            </a:r>
            <a:br>
              <a:rPr lang="en-US" sz="2000" dirty="0"/>
            </a:br>
            <a:r>
              <a:rPr lang="en-US" sz="2000" dirty="0"/>
              <a:t>... but it only makes sense in contexts where we can model 	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consistency</a:t>
            </a:r>
            <a:r>
              <a:rPr lang="en-US" sz="2000" dirty="0"/>
              <a:t>….</a:t>
            </a:r>
          </a:p>
        </p:txBody>
      </p:sp>
      <p:pic>
        <p:nvPicPr>
          <p:cNvPr id="29" name="Graphic 28" descr="Lights On with solid fill">
            <a:extLst>
              <a:ext uri="{FF2B5EF4-FFF2-40B4-BE49-F238E27FC236}">
                <a16:creationId xmlns:a16="http://schemas.microsoft.com/office/drawing/2014/main" id="{07866A0F-350D-A7E0-D4B9-149835B3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253" y="5011118"/>
            <a:ext cx="759691" cy="75969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5648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  <p:bldP spid="14" grpId="0"/>
      <p:bldP spid="17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2401" y="1295401"/>
            <a:ext cx="8989795" cy="567690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2A9AAC-9ACE-44D3-AF0B-2AF0A316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1" y="331834"/>
            <a:ext cx="10515600" cy="1325563"/>
          </a:xfrm>
        </p:spPr>
        <p:txBody>
          <a:bodyPr/>
          <a:lstStyle/>
          <a:p>
            <a:r>
              <a:rPr lang="en-US" dirty="0"/>
              <a:t>By Monotonicity        ,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0873B-23DC-45C8-8EA9-7FE0C026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809" y="1085131"/>
            <a:ext cx="5622066" cy="13255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twice Bhattacharya Distance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no larger than forward or reverse KL.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many other properties … )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32FF2-2037-45FD-A517-E4274467D038}"/>
              </a:ext>
            </a:extLst>
          </p:cNvPr>
          <p:cNvCxnSpPr>
            <a:cxnSpLocks/>
          </p:cNvCxnSpPr>
          <p:nvPr/>
        </p:nvCxnSpPr>
        <p:spPr>
          <a:xfrm flipH="1" flipV="1">
            <a:off x="2160909" y="1587500"/>
            <a:ext cx="10057" cy="2430533"/>
          </a:xfrm>
          <a:prstGeom prst="straightConnector1">
            <a:avLst/>
          </a:prstGeom>
          <a:ln w="571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41705-398E-4C44-810F-FE56C28870A4}"/>
              </a:ext>
            </a:extLst>
          </p:cNvPr>
          <p:cNvCxnSpPr>
            <a:cxnSpLocks/>
          </p:cNvCxnSpPr>
          <p:nvPr/>
        </p:nvCxnSpPr>
        <p:spPr>
          <a:xfrm>
            <a:off x="2269922" y="4121195"/>
            <a:ext cx="5642178" cy="11087"/>
          </a:xfrm>
          <a:prstGeom prst="straightConnector1">
            <a:avLst/>
          </a:prstGeom>
          <a:ln w="5715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">
            <a:extLst>
              <a:ext uri="{FF2B5EF4-FFF2-40B4-BE49-F238E27FC236}">
                <a16:creationId xmlns:a16="http://schemas.microsoft.com/office/drawing/2014/main" id="{9CFD6A6B-B628-4263-BE34-8C770E503CB0}"/>
              </a:ext>
            </a:extLst>
          </p:cNvPr>
          <p:cNvSpPr/>
          <p:nvPr/>
        </p:nvSpPr>
        <p:spPr>
          <a:xfrm>
            <a:off x="2167341" y="1512701"/>
            <a:ext cx="5880783" cy="2619581"/>
          </a:xfrm>
          <a:custGeom>
            <a:avLst/>
            <a:gdLst>
              <a:gd name="connsiteX0" fmla="*/ 0 w 4902200"/>
              <a:gd name="connsiteY0" fmla="*/ 0 h 2257425"/>
              <a:gd name="connsiteX1" fmla="*/ 4902200 w 4902200"/>
              <a:gd name="connsiteY1" fmla="*/ 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740150 w 4902200"/>
              <a:gd name="connsiteY1" fmla="*/ 83820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2200" h="2257425">
                <a:moveTo>
                  <a:pt x="0" y="0"/>
                </a:moveTo>
                <a:cubicBezTo>
                  <a:pt x="1389592" y="28575"/>
                  <a:pt x="2541058" y="361950"/>
                  <a:pt x="3740150" y="838200"/>
                </a:cubicBezTo>
                <a:cubicBezTo>
                  <a:pt x="4632325" y="1228725"/>
                  <a:pt x="4876800" y="1695450"/>
                  <a:pt x="4902200" y="2257425"/>
                </a:cubicBez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solidFill>
            <a:srgbClr val="B07BD7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5727A2-6E7E-4527-836F-DDF79F267D94}"/>
              </a:ext>
            </a:extLst>
          </p:cNvPr>
          <p:cNvSpPr/>
          <p:nvPr/>
        </p:nvSpPr>
        <p:spPr>
          <a:xfrm>
            <a:off x="2056754" y="4035508"/>
            <a:ext cx="197913" cy="2063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723CD-8426-46A7-9830-BAA3A200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B50425-FF15-4809-B051-6F0DDC6017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BA9DB7-F20F-1ECE-9D8A-DA99BB9757F2}"/>
              </a:ext>
            </a:extLst>
          </p:cNvPr>
          <p:cNvGrpSpPr/>
          <p:nvPr/>
        </p:nvGrpSpPr>
        <p:grpSpPr>
          <a:xfrm>
            <a:off x="4516242" y="462166"/>
            <a:ext cx="591490" cy="518699"/>
            <a:chOff x="5061019" y="4630208"/>
            <a:chExt cx="346800" cy="304122"/>
          </a:xfrm>
        </p:grpSpPr>
        <p:sp>
          <p:nvSpPr>
            <p:cNvPr id="6" name="Star: 7 Points 5">
              <a:extLst>
                <a:ext uri="{FF2B5EF4-FFF2-40B4-BE49-F238E27FC236}">
                  <a16:creationId xmlns:a16="http://schemas.microsoft.com/office/drawing/2014/main" id="{756201DE-BCC2-DB3F-A4C0-45837E3D2EB9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rgbClr val="B07BD7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ouble Bracket 6">
              <a:extLst>
                <a:ext uri="{FF2B5EF4-FFF2-40B4-BE49-F238E27FC236}">
                  <a16:creationId xmlns:a16="http://schemas.microsoft.com/office/drawing/2014/main" id="{BBF4791B-4C91-D2EC-3E75-3D08938AA414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412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96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8" grpId="0" animBg="1"/>
      <p:bldP spid="48" grpId="1" animBg="1"/>
      <p:bldP spid="50" grpId="0" animBg="1"/>
      <p:bldP spid="5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54" y="2351147"/>
            <a:ext cx="819262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07BD7"/>
                </a:solidFill>
              </a:rPr>
              <a:t>2.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VARIATIONAL OBJECTIVES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 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0488-CA9C-4745-A321-4FEBFBDE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9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8" y="1190725"/>
            <a:ext cx="6976533" cy="1674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01595"/>
            <a:ext cx="10515600" cy="1325563"/>
          </a:xfrm>
        </p:spPr>
        <p:txBody>
          <a:bodyPr/>
          <a:lstStyle/>
          <a:p>
            <a:r>
              <a:rPr lang="en-US" dirty="0"/>
              <a:t>Variational Auto Encoders (VAEs), Take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</p:spPr>
            <p:txBody>
              <a:bodyPr/>
              <a:lstStyle/>
              <a:p>
                <a:r>
                  <a:rPr lang="en-US" dirty="0"/>
                  <a:t>Loss Function: Negative ELBO(x)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:r>
                  <a:rPr lang="en-US" sz="2000" dirty="0"/>
                  <a:t>reconstruction error  +  encoding’s divergence from 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Variational Justification: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  <a:blipFill>
                <a:blip r:embed="rId4"/>
                <a:stretch>
                  <a:fillRect l="-1395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CFE846-F35C-4ABD-8A42-2E9D3F58CE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44" t="30312" b="9028"/>
          <a:stretch/>
        </p:blipFill>
        <p:spPr>
          <a:xfrm>
            <a:off x="1652106" y="3696227"/>
            <a:ext cx="2203381" cy="4322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AC23D-865C-4DE5-8B41-381B7DB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48" y="4742280"/>
            <a:ext cx="1585913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02E55-BCFC-44A5-A6E0-6785C343CD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2652" y="3680061"/>
            <a:ext cx="2078479" cy="43220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FA1E0-2929-4766-B289-416BC77C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7" y="4726011"/>
            <a:ext cx="1481136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60C37-A289-4021-8577-D72F4C7ACE21}"/>
              </a:ext>
            </a:extLst>
          </p:cNvPr>
          <p:cNvSpPr txBox="1"/>
          <p:nvPr/>
        </p:nvSpPr>
        <p:spPr>
          <a:xfrm>
            <a:off x="1798225" y="4674576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want to maximize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“evidence” of  x</a:t>
            </a:r>
          </a:p>
        </p:txBody>
      </p:sp>
      <p:sp>
        <p:nvSpPr>
          <p:cNvPr id="14" name="Arrow: Up 58">
            <a:extLst>
              <a:ext uri="{FF2B5EF4-FFF2-40B4-BE49-F238E27FC236}">
                <a16:creationId xmlns:a16="http://schemas.microsoft.com/office/drawing/2014/main" id="{8F6986F4-0B3A-4CE2-ABAD-669165629608}"/>
              </a:ext>
            </a:extLst>
          </p:cNvPr>
          <p:cNvSpPr/>
          <p:nvPr/>
        </p:nvSpPr>
        <p:spPr>
          <a:xfrm rot="15753964">
            <a:off x="9006985" y="444085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6C7B0C-7343-4FCA-86C1-FCBE84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892" y="4736904"/>
            <a:ext cx="233612" cy="2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Up 58">
            <a:extLst>
              <a:ext uri="{FF2B5EF4-FFF2-40B4-BE49-F238E27FC236}">
                <a16:creationId xmlns:a16="http://schemas.microsoft.com/office/drawing/2014/main" id="{6FE850F1-0A7D-4159-B9F1-825750CA10D5}"/>
              </a:ext>
            </a:extLst>
          </p:cNvPr>
          <p:cNvSpPr/>
          <p:nvPr/>
        </p:nvSpPr>
        <p:spPr>
          <a:xfrm rot="5202985">
            <a:off x="3987201" y="4620574"/>
            <a:ext cx="293836" cy="6617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3A3AC-CFA4-4D31-BDAB-FBF3979DD7B4}"/>
              </a:ext>
            </a:extLst>
          </p:cNvPr>
          <p:cNvSpPr txBox="1"/>
          <p:nvPr/>
        </p:nvSpPr>
        <p:spPr>
          <a:xfrm>
            <a:off x="9507630" y="4462640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might suffice to maximize this?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D034-57F0-4489-89F6-2005011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lbrace.glow">
            <a:extLst>
              <a:ext uri="{FF2B5EF4-FFF2-40B4-BE49-F238E27FC236}">
                <a16:creationId xmlns:a16="http://schemas.microsoft.com/office/drawing/2014/main" id="{800AEDB3-DBB7-4551-83C2-06B7C105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09" t="14877" r="53861" b="53551"/>
          <a:stretch>
            <a:fillRect/>
          </a:stretch>
        </p:blipFill>
        <p:spPr>
          <a:xfrm>
            <a:off x="5137940" y="2193988"/>
            <a:ext cx="491302" cy="1997345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68" name="rbrace.glow">
            <a:extLst>
              <a:ext uri="{FF2B5EF4-FFF2-40B4-BE49-F238E27FC236}">
                <a16:creationId xmlns:a16="http://schemas.microsoft.com/office/drawing/2014/main" id="{C5175D3C-C065-47D2-A890-6A4F56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95" t="14942" r="24875" b="53486"/>
          <a:stretch>
            <a:fillRect/>
          </a:stretch>
        </p:blipFill>
        <p:spPr>
          <a:xfrm>
            <a:off x="8666783" y="2193135"/>
            <a:ext cx="491303" cy="1997345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37" name="-x&gt;&gt; [glow]">
            <a:extLst>
              <a:ext uri="{FF2B5EF4-FFF2-40B4-BE49-F238E27FC236}">
                <a16:creationId xmlns:a16="http://schemas.microsoft.com/office/drawing/2014/main" id="{A32ADE55-E8DC-464F-9B34-A4811452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3" name="-e&gt; [glow]">
            <a:extLst>
              <a:ext uri="{FF2B5EF4-FFF2-40B4-BE49-F238E27FC236}">
                <a16:creationId xmlns:a16="http://schemas.microsoft.com/office/drawing/2014/main" id="{376AE8FB-24CC-4C64-AF7B-D0254034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6527377" y="3487124"/>
            <a:ext cx="1264074" cy="663962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5" name="-d&gt;[glow]">
            <a:extLst>
              <a:ext uri="{FF2B5EF4-FFF2-40B4-BE49-F238E27FC236}">
                <a16:creationId xmlns:a16="http://schemas.microsoft.com/office/drawing/2014/main" id="{5A9664BF-D52B-4876-BFCB-1C46C4E7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2458" t="16034" r="35354" b="72008"/>
          <a:stretch>
            <a:fillRect/>
          </a:stretch>
        </p:blipFill>
        <p:spPr>
          <a:xfrm>
            <a:off x="6414769" y="2231191"/>
            <a:ext cx="1485902" cy="756499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8" name="-p&gt; [glow]">
            <a:extLst>
              <a:ext uri="{FF2B5EF4-FFF2-40B4-BE49-F238E27FC236}">
                <a16:creationId xmlns:a16="http://schemas.microsoft.com/office/drawing/2014/main" id="{74279DA0-91C3-44FF-8D77-AFCDE552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45260" t="24743" r="49646" b="65443"/>
          <a:stretch>
            <a:fillRect/>
          </a:stretch>
        </p:blipFill>
        <p:spPr>
          <a:xfrm>
            <a:off x="5537200" y="2782181"/>
            <a:ext cx="621032" cy="620888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77" name="left inc brace">
            <a:extLst>
              <a:ext uri="{FF2B5EF4-FFF2-40B4-BE49-F238E27FC236}">
                <a16:creationId xmlns:a16="http://schemas.microsoft.com/office/drawing/2014/main" id="{5D8A47D5-6705-4A55-9F59-7DE04EC7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09" t="14877" r="53861" b="53551"/>
          <a:stretch>
            <a:fillRect/>
          </a:stretch>
        </p:blipFill>
        <p:spPr>
          <a:xfrm>
            <a:off x="5133183" y="2194002"/>
            <a:ext cx="491302" cy="1997345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</p:spPr>
      </p:pic>
      <p:pic>
        <p:nvPicPr>
          <p:cNvPr id="176" name="right inc brace">
            <a:extLst>
              <a:ext uri="{FF2B5EF4-FFF2-40B4-BE49-F238E27FC236}">
                <a16:creationId xmlns:a16="http://schemas.microsoft.com/office/drawing/2014/main" id="{404444E4-4D1E-463A-A78C-20831EC2FA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95" t="14942" r="24875" b="53486"/>
          <a:stretch>
            <a:fillRect/>
          </a:stretch>
        </p:blipFill>
        <p:spPr>
          <a:xfrm>
            <a:off x="8667134" y="2198115"/>
            <a:ext cx="491303" cy="1997345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</p:spPr>
      </p:pic>
      <p:pic>
        <p:nvPicPr>
          <p:cNvPr id="173" name="elbo-formula">
            <a:extLst>
              <a:ext uri="{FF2B5EF4-FFF2-40B4-BE49-F238E27FC236}">
                <a16:creationId xmlns:a16="http://schemas.microsoft.com/office/drawing/2014/main" id="{00076BDF-D88A-4739-A52B-9DCA805E8A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9" r="-1673"/>
          <a:stretch/>
        </p:blipFill>
        <p:spPr>
          <a:xfrm>
            <a:off x="9357523" y="2970122"/>
            <a:ext cx="2361912" cy="576001"/>
          </a:xfrm>
          <a:custGeom>
            <a:avLst/>
            <a:gdLst>
              <a:gd name="connsiteX0" fmla="*/ 0 w 2805881"/>
              <a:gd name="connsiteY0" fmla="*/ 0 h 1193955"/>
              <a:gd name="connsiteX1" fmla="*/ 2805881 w 2805881"/>
              <a:gd name="connsiteY1" fmla="*/ 0 h 1193955"/>
              <a:gd name="connsiteX2" fmla="*/ 2805881 w 2805881"/>
              <a:gd name="connsiteY2" fmla="*/ 1193955 h 1193955"/>
              <a:gd name="connsiteX3" fmla="*/ 0 w 2805881"/>
              <a:gd name="connsiteY3" fmla="*/ 1193955 h 1193955"/>
              <a:gd name="connsiteX4" fmla="*/ 0 w 2805881"/>
              <a:gd name="connsiteY4" fmla="*/ 0 h 119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881" h="1193955">
                <a:moveTo>
                  <a:pt x="0" y="0"/>
                </a:moveTo>
                <a:lnTo>
                  <a:pt x="2805881" y="0"/>
                </a:lnTo>
                <a:lnTo>
                  <a:pt x="2805881" y="1193955"/>
                </a:lnTo>
                <a:lnTo>
                  <a:pt x="0" y="119395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5" name="-d&gt;">
            <a:extLst>
              <a:ext uri="{FF2B5EF4-FFF2-40B4-BE49-F238E27FC236}">
                <a16:creationId xmlns:a16="http://schemas.microsoft.com/office/drawing/2014/main" id="{E95BB116-A196-43AF-8478-9C529EEB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8" t="16034" r="35354" b="72008"/>
          <a:stretch>
            <a:fillRect/>
          </a:stretch>
        </p:blipFill>
        <p:spPr>
          <a:xfrm>
            <a:off x="6414769" y="2232660"/>
            <a:ext cx="1485902" cy="756499"/>
          </a:xfrm>
          <a:custGeom>
            <a:avLst/>
            <a:gdLst>
              <a:gd name="connsiteX0" fmla="*/ 0 w 1485902"/>
              <a:gd name="connsiteY0" fmla="*/ 0 h 756499"/>
              <a:gd name="connsiteX1" fmla="*/ 1485902 w 1485902"/>
              <a:gd name="connsiteY1" fmla="*/ 0 h 756499"/>
              <a:gd name="connsiteX2" fmla="*/ 1485902 w 1485902"/>
              <a:gd name="connsiteY2" fmla="*/ 756499 h 756499"/>
              <a:gd name="connsiteX3" fmla="*/ 0 w 1485902"/>
              <a:gd name="connsiteY3" fmla="*/ 756499 h 756499"/>
              <a:gd name="connsiteX4" fmla="*/ 0 w 1485902"/>
              <a:gd name="connsiteY4" fmla="*/ 0 h 7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2" h="756499">
                <a:moveTo>
                  <a:pt x="0" y="0"/>
                </a:moveTo>
                <a:lnTo>
                  <a:pt x="1485902" y="0"/>
                </a:lnTo>
                <a:lnTo>
                  <a:pt x="1485902" y="756499"/>
                </a:lnTo>
                <a:lnTo>
                  <a:pt x="0" y="7564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9" name="Latent Space Z">
            <a:extLst>
              <a:ext uri="{FF2B5EF4-FFF2-40B4-BE49-F238E27FC236}">
                <a16:creationId xmlns:a16="http://schemas.microsoft.com/office/drawing/2014/main" id="{50323ADE-6EA5-4DD6-9A6E-A5CB2ED0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657" t="28531" r="44939" b="64344"/>
          <a:stretch>
            <a:fillRect/>
          </a:stretch>
        </p:blipFill>
        <p:spPr>
          <a:xfrm>
            <a:off x="6195207" y="3023319"/>
            <a:ext cx="536879" cy="450698"/>
          </a:xfrm>
          <a:custGeom>
            <a:avLst/>
            <a:gdLst>
              <a:gd name="connsiteX0" fmla="*/ 75116 w 536879"/>
              <a:gd name="connsiteY0" fmla="*/ 0 h 450698"/>
              <a:gd name="connsiteX1" fmla="*/ 461763 w 536879"/>
              <a:gd name="connsiteY1" fmla="*/ 0 h 450698"/>
              <a:gd name="connsiteX2" fmla="*/ 536879 w 536879"/>
              <a:gd name="connsiteY2" fmla="*/ 75116 h 450698"/>
              <a:gd name="connsiteX3" fmla="*/ 536879 w 536879"/>
              <a:gd name="connsiteY3" fmla="*/ 375582 h 450698"/>
              <a:gd name="connsiteX4" fmla="*/ 461763 w 536879"/>
              <a:gd name="connsiteY4" fmla="*/ 450698 h 450698"/>
              <a:gd name="connsiteX5" fmla="*/ 75116 w 536879"/>
              <a:gd name="connsiteY5" fmla="*/ 450698 h 450698"/>
              <a:gd name="connsiteX6" fmla="*/ 0 w 536879"/>
              <a:gd name="connsiteY6" fmla="*/ 375582 h 450698"/>
              <a:gd name="connsiteX7" fmla="*/ 0 w 536879"/>
              <a:gd name="connsiteY7" fmla="*/ 75116 h 450698"/>
              <a:gd name="connsiteX8" fmla="*/ 75116 w 536879"/>
              <a:gd name="connsiteY8" fmla="*/ 0 h 45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879" h="450698">
                <a:moveTo>
                  <a:pt x="75116" y="0"/>
                </a:moveTo>
                <a:lnTo>
                  <a:pt x="461763" y="0"/>
                </a:lnTo>
                <a:cubicBezTo>
                  <a:pt x="503248" y="0"/>
                  <a:pt x="536879" y="33631"/>
                  <a:pt x="536879" y="75116"/>
                </a:cubicBezTo>
                <a:lnTo>
                  <a:pt x="536879" y="375582"/>
                </a:lnTo>
                <a:cubicBezTo>
                  <a:pt x="536879" y="417067"/>
                  <a:pt x="503248" y="450698"/>
                  <a:pt x="461763" y="450698"/>
                </a:cubicBezTo>
                <a:lnTo>
                  <a:pt x="75116" y="450698"/>
                </a:lnTo>
                <a:cubicBezTo>
                  <a:pt x="33631" y="450698"/>
                  <a:pt x="0" y="417067"/>
                  <a:pt x="0" y="375582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68" name="Images X">
            <a:extLst>
              <a:ext uri="{FF2B5EF4-FFF2-40B4-BE49-F238E27FC236}">
                <a16:creationId xmlns:a16="http://schemas.microsoft.com/office/drawing/2014/main" id="{7BF404F9-A9EA-42B2-860C-29FA1EBA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043" t="28539" r="32914" b="64337"/>
          <a:stretch>
            <a:fillRect/>
          </a:stretch>
        </p:blipFill>
        <p:spPr>
          <a:xfrm>
            <a:off x="7583356" y="3023783"/>
            <a:ext cx="614861" cy="450697"/>
          </a:xfrm>
          <a:custGeom>
            <a:avLst/>
            <a:gdLst>
              <a:gd name="connsiteX0" fmla="*/ 75116 w 614861"/>
              <a:gd name="connsiteY0" fmla="*/ 0 h 450697"/>
              <a:gd name="connsiteX1" fmla="*/ 545916 w 614861"/>
              <a:gd name="connsiteY1" fmla="*/ 0 h 450697"/>
              <a:gd name="connsiteX2" fmla="*/ 599031 w 614861"/>
              <a:gd name="connsiteY2" fmla="*/ 22001 h 450697"/>
              <a:gd name="connsiteX3" fmla="*/ 614495 w 614861"/>
              <a:gd name="connsiteY3" fmla="*/ 44938 h 450697"/>
              <a:gd name="connsiteX4" fmla="*/ 614495 w 614861"/>
              <a:gd name="connsiteY4" fmla="*/ 405217 h 450697"/>
              <a:gd name="connsiteX5" fmla="*/ 614861 w 614861"/>
              <a:gd name="connsiteY5" fmla="*/ 405217 h 450697"/>
              <a:gd name="connsiteX6" fmla="*/ 599031 w 614861"/>
              <a:gd name="connsiteY6" fmla="*/ 428696 h 450697"/>
              <a:gd name="connsiteX7" fmla="*/ 545916 w 614861"/>
              <a:gd name="connsiteY7" fmla="*/ 450697 h 450697"/>
              <a:gd name="connsiteX8" fmla="*/ 75116 w 614861"/>
              <a:gd name="connsiteY8" fmla="*/ 450697 h 450697"/>
              <a:gd name="connsiteX9" fmla="*/ 0 w 614861"/>
              <a:gd name="connsiteY9" fmla="*/ 375581 h 450697"/>
              <a:gd name="connsiteX10" fmla="*/ 0 w 614861"/>
              <a:gd name="connsiteY10" fmla="*/ 75116 h 450697"/>
              <a:gd name="connsiteX11" fmla="*/ 75116 w 614861"/>
              <a:gd name="connsiteY11" fmla="*/ 0 h 45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61" h="450697">
                <a:moveTo>
                  <a:pt x="75116" y="0"/>
                </a:moveTo>
                <a:lnTo>
                  <a:pt x="545916" y="0"/>
                </a:lnTo>
                <a:cubicBezTo>
                  <a:pt x="566659" y="0"/>
                  <a:pt x="585438" y="8408"/>
                  <a:pt x="599031" y="22001"/>
                </a:cubicBezTo>
                <a:lnTo>
                  <a:pt x="614495" y="44938"/>
                </a:lnTo>
                <a:lnTo>
                  <a:pt x="614495" y="405217"/>
                </a:lnTo>
                <a:lnTo>
                  <a:pt x="614861" y="405217"/>
                </a:lnTo>
                <a:lnTo>
                  <a:pt x="599031" y="428696"/>
                </a:lnTo>
                <a:cubicBezTo>
                  <a:pt x="585438" y="442289"/>
                  <a:pt x="566659" y="450697"/>
                  <a:pt x="545916" y="450697"/>
                </a:cubicBezTo>
                <a:lnTo>
                  <a:pt x="75116" y="450697"/>
                </a:lnTo>
                <a:cubicBezTo>
                  <a:pt x="33631" y="450697"/>
                  <a:pt x="0" y="417066"/>
                  <a:pt x="0" y="375581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72" name="-p&gt;">
            <a:extLst>
              <a:ext uri="{FF2B5EF4-FFF2-40B4-BE49-F238E27FC236}">
                <a16:creationId xmlns:a16="http://schemas.microsoft.com/office/drawing/2014/main" id="{93207355-ED56-4242-B389-4C767E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260" t="24743" r="49646" b="65443"/>
          <a:stretch>
            <a:fillRect/>
          </a:stretch>
        </p:blipFill>
        <p:spPr>
          <a:xfrm>
            <a:off x="5537200" y="2783650"/>
            <a:ext cx="621032" cy="620888"/>
          </a:xfrm>
          <a:custGeom>
            <a:avLst/>
            <a:gdLst>
              <a:gd name="connsiteX0" fmla="*/ 0 w 621032"/>
              <a:gd name="connsiteY0" fmla="*/ 0 h 620888"/>
              <a:gd name="connsiteX1" fmla="*/ 621032 w 621032"/>
              <a:gd name="connsiteY1" fmla="*/ 0 h 620888"/>
              <a:gd name="connsiteX2" fmla="*/ 621032 w 621032"/>
              <a:gd name="connsiteY2" fmla="*/ 620888 h 620888"/>
              <a:gd name="connsiteX3" fmla="*/ 0 w 621032"/>
              <a:gd name="connsiteY3" fmla="*/ 620888 h 620888"/>
              <a:gd name="connsiteX4" fmla="*/ 0 w 621032"/>
              <a:gd name="connsiteY4" fmla="*/ 0 h 6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2" h="620888">
                <a:moveTo>
                  <a:pt x="0" y="0"/>
                </a:moveTo>
                <a:lnTo>
                  <a:pt x="621032" y="0"/>
                </a:lnTo>
                <a:lnTo>
                  <a:pt x="621032" y="620888"/>
                </a:lnTo>
                <a:lnTo>
                  <a:pt x="0" y="6208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4" name="-e&gt;">
            <a:extLst>
              <a:ext uri="{FF2B5EF4-FFF2-40B4-BE49-F238E27FC236}">
                <a16:creationId xmlns:a16="http://schemas.microsoft.com/office/drawing/2014/main" id="{01B94404-2924-4894-95EF-81670227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82" t="35886" r="36250" b="53619"/>
          <a:stretch>
            <a:fillRect/>
          </a:stretch>
        </p:blipFill>
        <p:spPr>
          <a:xfrm>
            <a:off x="6527377" y="3488593"/>
            <a:ext cx="1264074" cy="663962"/>
          </a:xfrm>
          <a:custGeom>
            <a:avLst/>
            <a:gdLst>
              <a:gd name="connsiteX0" fmla="*/ 0 w 1264074"/>
              <a:gd name="connsiteY0" fmla="*/ 0 h 663962"/>
              <a:gd name="connsiteX1" fmla="*/ 353353 w 1264074"/>
              <a:gd name="connsiteY1" fmla="*/ 0 h 663962"/>
              <a:gd name="connsiteX2" fmla="*/ 448414 w 1264074"/>
              <a:gd name="connsiteY2" fmla="*/ 238334 h 663962"/>
              <a:gd name="connsiteX3" fmla="*/ 836084 w 1264074"/>
              <a:gd name="connsiteY3" fmla="*/ 257384 h 663962"/>
              <a:gd name="connsiteX4" fmla="*/ 915066 w 1264074"/>
              <a:gd name="connsiteY4" fmla="*/ 0 h 663962"/>
              <a:gd name="connsiteX5" fmla="*/ 1264074 w 1264074"/>
              <a:gd name="connsiteY5" fmla="*/ 0 h 663962"/>
              <a:gd name="connsiteX6" fmla="*/ 1264074 w 1264074"/>
              <a:gd name="connsiteY6" fmla="*/ 663962 h 663962"/>
              <a:gd name="connsiteX7" fmla="*/ 0 w 1264074"/>
              <a:gd name="connsiteY7" fmla="*/ 663962 h 663962"/>
              <a:gd name="connsiteX8" fmla="*/ 0 w 1264074"/>
              <a:gd name="connsiteY8" fmla="*/ 0 h 6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074" h="663962">
                <a:moveTo>
                  <a:pt x="0" y="0"/>
                </a:moveTo>
                <a:lnTo>
                  <a:pt x="353353" y="0"/>
                </a:lnTo>
                <a:lnTo>
                  <a:pt x="448414" y="238334"/>
                </a:lnTo>
                <a:lnTo>
                  <a:pt x="836084" y="257384"/>
                </a:lnTo>
                <a:lnTo>
                  <a:pt x="915066" y="0"/>
                </a:lnTo>
                <a:lnTo>
                  <a:pt x="1264074" y="0"/>
                </a:lnTo>
                <a:lnTo>
                  <a:pt x="1264074" y="663962"/>
                </a:lnTo>
                <a:lnTo>
                  <a:pt x="0" y="6639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1" name="-x&gt;&gt;">
            <a:extLst>
              <a:ext uri="{FF2B5EF4-FFF2-40B4-BE49-F238E27FC236}">
                <a16:creationId xmlns:a16="http://schemas.microsoft.com/office/drawing/2014/main" id="{0B4CBEC9-D9AC-4327-8BBA-2C32A4B4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5723CA4F-2C1C-4009-96B2-7F75B21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3179" cy="1325563"/>
          </a:xfrm>
        </p:spPr>
        <p:txBody>
          <a:bodyPr/>
          <a:lstStyle/>
          <a:p>
            <a:r>
              <a:rPr lang="en-US" dirty="0"/>
              <a:t>VAEs,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</p:spPr>
            <p:txBody>
              <a:bodyPr/>
              <a:lstStyle/>
              <a:p>
                <a:r>
                  <a:rPr lang="en-US" dirty="0"/>
                  <a:t>Structure:</a:t>
                </a:r>
              </a:p>
              <a:p>
                <a:pPr lvl="1"/>
                <a:r>
                  <a:rPr lang="en-US" dirty="0"/>
                  <a:t>encoder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decoder 	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prior 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observe a sample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  <a:blipFill>
                <a:blip r:embed="rId5"/>
                <a:stretch>
                  <a:fillRect l="-24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62009D8-E1BF-4129-BFC5-E5BDFDAC6F8A}"/>
              </a:ext>
            </a:extLst>
          </p:cNvPr>
          <p:cNvSpPr txBox="1"/>
          <p:nvPr/>
        </p:nvSpPr>
        <p:spPr>
          <a:xfrm>
            <a:off x="6304796" y="1664318"/>
            <a:ext cx="34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loss function is free:</a:t>
            </a:r>
          </a:p>
          <a:p>
            <a:endParaRPr lang="en-US" sz="2800" dirty="0"/>
          </a:p>
        </p:txBody>
      </p:sp>
      <p:pic>
        <p:nvPicPr>
          <p:cNvPr id="53" name="estren [glow]">
            <a:extLst>
              <a:ext uri="{FF2B5EF4-FFF2-40B4-BE49-F238E27FC236}">
                <a16:creationId xmlns:a16="http://schemas.microsoft.com/office/drawing/2014/main" id="{0E57F3E1-6F28-4081-BF64-2CF91A5A0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r="739"/>
          <a:stretch/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54" name="Group 53" hidden="1">
            <a:extLst>
              <a:ext uri="{FF2B5EF4-FFF2-40B4-BE49-F238E27FC236}">
                <a16:creationId xmlns:a16="http://schemas.microsoft.com/office/drawing/2014/main" id="{CDE90B1F-1A1B-455A-9BE5-20C59EBCC79C}"/>
              </a:ext>
            </a:extLst>
          </p:cNvPr>
          <p:cNvGrpSpPr/>
          <p:nvPr/>
        </p:nvGrpSpPr>
        <p:grpSpPr>
          <a:xfrm>
            <a:off x="5133183" y="2194002"/>
            <a:ext cx="6908796" cy="2001458"/>
            <a:chOff x="5133977" y="1206975"/>
            <a:chExt cx="6908796" cy="2001458"/>
          </a:xfrm>
        </p:grpSpPr>
        <p:pic>
          <p:nvPicPr>
            <p:cNvPr id="55" name="left inc brace">
              <a:extLst>
                <a:ext uri="{FF2B5EF4-FFF2-40B4-BE49-F238E27FC236}">
                  <a16:creationId xmlns:a16="http://schemas.microsoft.com/office/drawing/2014/main" id="{06D98FBD-0BA6-499A-B495-3024DF84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56" name="right inc brace">
              <a:extLst>
                <a:ext uri="{FF2B5EF4-FFF2-40B4-BE49-F238E27FC236}">
                  <a16:creationId xmlns:a16="http://schemas.microsoft.com/office/drawing/2014/main" id="{3196EF85-E9B5-488A-8B07-039017DA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57" name="elbo-formula">
              <a:extLst>
                <a:ext uri="{FF2B5EF4-FFF2-40B4-BE49-F238E27FC236}">
                  <a16:creationId xmlns:a16="http://schemas.microsoft.com/office/drawing/2014/main" id="{927E52FA-4F2B-4774-9F58-575A35D92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C1539-5BAE-4DFE-B957-169F283E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l="47329" t="42433" r="47930" b="33982"/>
          <a:stretch/>
        </p:blipFill>
        <p:spPr>
          <a:xfrm>
            <a:off x="5815241" y="3221642"/>
            <a:ext cx="498469" cy="646331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1854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8235F-3AFA-47EF-97FC-2A7D272C2E0F}"/>
              </a:ext>
            </a:extLst>
          </p:cNvPr>
          <p:cNvSpPr txBox="1"/>
          <p:nvPr/>
        </p:nvSpPr>
        <p:spPr>
          <a:xfrm>
            <a:off x="4924028" y="4923947"/>
            <a:ext cx="2605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More beliefs can only 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increase inconsistency</a:t>
            </a:r>
          </a:p>
        </p:txBody>
      </p:sp>
      <p:sp>
        <p:nvSpPr>
          <p:cNvPr id="12" name="Arrow: Up 58">
            <a:extLst>
              <a:ext uri="{FF2B5EF4-FFF2-40B4-BE49-F238E27FC236}">
                <a16:creationId xmlns:a16="http://schemas.microsoft.com/office/drawing/2014/main" id="{F9FC462C-BBA6-44D4-9ADB-5456FCDE8C17}"/>
              </a:ext>
            </a:extLst>
          </p:cNvPr>
          <p:cNvSpPr/>
          <p:nvPr/>
        </p:nvSpPr>
        <p:spPr>
          <a:xfrm rot="747408">
            <a:off x="5766731" y="3877705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8735-FD4E-4251-AA1C-F80EF231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C380B-2543-4239-82DE-556837AA139A}"/>
              </a:ext>
            </a:extLst>
          </p:cNvPr>
          <p:cNvGrpSpPr/>
          <p:nvPr/>
        </p:nvGrpSpPr>
        <p:grpSpPr>
          <a:xfrm>
            <a:off x="4490002" y="4903886"/>
            <a:ext cx="443410" cy="388842"/>
            <a:chOff x="5061019" y="4630208"/>
            <a:chExt cx="346800" cy="304122"/>
          </a:xfrm>
        </p:grpSpPr>
        <p:sp>
          <p:nvSpPr>
            <p:cNvPr id="6" name="Star: 7 Points 5">
              <a:extLst>
                <a:ext uri="{FF2B5EF4-FFF2-40B4-BE49-F238E27FC236}">
                  <a16:creationId xmlns:a16="http://schemas.microsoft.com/office/drawing/2014/main" id="{6E1574FF-DCD4-4FB4-90AD-9138FA9CF8D3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ouble Bracket 6">
              <a:extLst>
                <a:ext uri="{FF2B5EF4-FFF2-40B4-BE49-F238E27FC236}">
                  <a16:creationId xmlns:a16="http://schemas.microsoft.com/office/drawing/2014/main" id="{59D06130-4040-430F-A850-025F914963E6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-e&gt; [glow]">
            <a:extLst>
              <a:ext uri="{FF2B5EF4-FFF2-40B4-BE49-F238E27FC236}">
                <a16:creationId xmlns:a16="http://schemas.microsoft.com/office/drawing/2014/main" id="{0BCFE81B-D153-4277-B10D-FCFEAF48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8542039" y="3974649"/>
            <a:ext cx="578546" cy="303885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34" name="left inc brace">
            <a:extLst>
              <a:ext uri="{FF2B5EF4-FFF2-40B4-BE49-F238E27FC236}">
                <a16:creationId xmlns:a16="http://schemas.microsoft.com/office/drawing/2014/main" id="{AA8438BC-4B02-F137-E5EB-1DCA95768A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09" t="14877" r="53861" b="53551"/>
          <a:stretch>
            <a:fillRect/>
          </a:stretch>
        </p:blipFill>
        <p:spPr>
          <a:xfrm>
            <a:off x="6755833" y="2510813"/>
            <a:ext cx="491302" cy="1997345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</p:spPr>
      </p:pic>
      <p:pic>
        <p:nvPicPr>
          <p:cNvPr id="35" name="right inc brace">
            <a:extLst>
              <a:ext uri="{FF2B5EF4-FFF2-40B4-BE49-F238E27FC236}">
                <a16:creationId xmlns:a16="http://schemas.microsoft.com/office/drawing/2014/main" id="{5FB61B11-3F06-1BB9-CA04-39F636C9F0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95" t="14942" r="24875" b="53486"/>
          <a:stretch>
            <a:fillRect/>
          </a:stretch>
        </p:blipFill>
        <p:spPr>
          <a:xfrm>
            <a:off x="10289784" y="2514926"/>
            <a:ext cx="491303" cy="1997345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</p:spPr>
      </p:pic>
      <p:pic>
        <p:nvPicPr>
          <p:cNvPr id="36" name="elbo-formula">
            <a:extLst>
              <a:ext uri="{FF2B5EF4-FFF2-40B4-BE49-F238E27FC236}">
                <a16:creationId xmlns:a16="http://schemas.microsoft.com/office/drawing/2014/main" id="{AED6510F-FB9A-3AFE-652B-5D75DF48EA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9" r="-1673"/>
          <a:stretch/>
        </p:blipFill>
        <p:spPr>
          <a:xfrm>
            <a:off x="8804929" y="4635946"/>
            <a:ext cx="2361912" cy="576001"/>
          </a:xfrm>
          <a:custGeom>
            <a:avLst/>
            <a:gdLst>
              <a:gd name="connsiteX0" fmla="*/ 0 w 2805881"/>
              <a:gd name="connsiteY0" fmla="*/ 0 h 1193955"/>
              <a:gd name="connsiteX1" fmla="*/ 2805881 w 2805881"/>
              <a:gd name="connsiteY1" fmla="*/ 0 h 1193955"/>
              <a:gd name="connsiteX2" fmla="*/ 2805881 w 2805881"/>
              <a:gd name="connsiteY2" fmla="*/ 1193955 h 1193955"/>
              <a:gd name="connsiteX3" fmla="*/ 0 w 2805881"/>
              <a:gd name="connsiteY3" fmla="*/ 1193955 h 1193955"/>
              <a:gd name="connsiteX4" fmla="*/ 0 w 2805881"/>
              <a:gd name="connsiteY4" fmla="*/ 0 h 119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881" h="1193955">
                <a:moveTo>
                  <a:pt x="0" y="0"/>
                </a:moveTo>
                <a:lnTo>
                  <a:pt x="2805881" y="0"/>
                </a:lnTo>
                <a:lnTo>
                  <a:pt x="2805881" y="1193955"/>
                </a:lnTo>
                <a:lnTo>
                  <a:pt x="0" y="119395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7" name="-d&gt;">
            <a:extLst>
              <a:ext uri="{FF2B5EF4-FFF2-40B4-BE49-F238E27FC236}">
                <a16:creationId xmlns:a16="http://schemas.microsoft.com/office/drawing/2014/main" id="{FEF3F951-E5E5-1049-4D0A-7EF53D41A3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8" t="16034" r="35354" b="72008"/>
          <a:stretch>
            <a:fillRect/>
          </a:stretch>
        </p:blipFill>
        <p:spPr>
          <a:xfrm>
            <a:off x="8037419" y="2549471"/>
            <a:ext cx="1485902" cy="756499"/>
          </a:xfrm>
          <a:custGeom>
            <a:avLst/>
            <a:gdLst>
              <a:gd name="connsiteX0" fmla="*/ 0 w 1485902"/>
              <a:gd name="connsiteY0" fmla="*/ 0 h 756499"/>
              <a:gd name="connsiteX1" fmla="*/ 1485902 w 1485902"/>
              <a:gd name="connsiteY1" fmla="*/ 0 h 756499"/>
              <a:gd name="connsiteX2" fmla="*/ 1485902 w 1485902"/>
              <a:gd name="connsiteY2" fmla="*/ 756499 h 756499"/>
              <a:gd name="connsiteX3" fmla="*/ 0 w 1485902"/>
              <a:gd name="connsiteY3" fmla="*/ 756499 h 756499"/>
              <a:gd name="connsiteX4" fmla="*/ 0 w 1485902"/>
              <a:gd name="connsiteY4" fmla="*/ 0 h 7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2" h="756499">
                <a:moveTo>
                  <a:pt x="0" y="0"/>
                </a:moveTo>
                <a:lnTo>
                  <a:pt x="1485902" y="0"/>
                </a:lnTo>
                <a:lnTo>
                  <a:pt x="1485902" y="756499"/>
                </a:lnTo>
                <a:lnTo>
                  <a:pt x="0" y="7564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8" name="Latent Space Z">
            <a:extLst>
              <a:ext uri="{FF2B5EF4-FFF2-40B4-BE49-F238E27FC236}">
                <a16:creationId xmlns:a16="http://schemas.microsoft.com/office/drawing/2014/main" id="{DAF7E033-6655-CAE1-1795-E465223544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657" t="28531" r="44939" b="64344"/>
          <a:stretch>
            <a:fillRect/>
          </a:stretch>
        </p:blipFill>
        <p:spPr>
          <a:xfrm>
            <a:off x="7817857" y="3340130"/>
            <a:ext cx="536879" cy="450698"/>
          </a:xfrm>
          <a:custGeom>
            <a:avLst/>
            <a:gdLst>
              <a:gd name="connsiteX0" fmla="*/ 75116 w 536879"/>
              <a:gd name="connsiteY0" fmla="*/ 0 h 450698"/>
              <a:gd name="connsiteX1" fmla="*/ 461763 w 536879"/>
              <a:gd name="connsiteY1" fmla="*/ 0 h 450698"/>
              <a:gd name="connsiteX2" fmla="*/ 536879 w 536879"/>
              <a:gd name="connsiteY2" fmla="*/ 75116 h 450698"/>
              <a:gd name="connsiteX3" fmla="*/ 536879 w 536879"/>
              <a:gd name="connsiteY3" fmla="*/ 375582 h 450698"/>
              <a:gd name="connsiteX4" fmla="*/ 461763 w 536879"/>
              <a:gd name="connsiteY4" fmla="*/ 450698 h 450698"/>
              <a:gd name="connsiteX5" fmla="*/ 75116 w 536879"/>
              <a:gd name="connsiteY5" fmla="*/ 450698 h 450698"/>
              <a:gd name="connsiteX6" fmla="*/ 0 w 536879"/>
              <a:gd name="connsiteY6" fmla="*/ 375582 h 450698"/>
              <a:gd name="connsiteX7" fmla="*/ 0 w 536879"/>
              <a:gd name="connsiteY7" fmla="*/ 75116 h 450698"/>
              <a:gd name="connsiteX8" fmla="*/ 75116 w 536879"/>
              <a:gd name="connsiteY8" fmla="*/ 0 h 45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879" h="450698">
                <a:moveTo>
                  <a:pt x="75116" y="0"/>
                </a:moveTo>
                <a:lnTo>
                  <a:pt x="461763" y="0"/>
                </a:lnTo>
                <a:cubicBezTo>
                  <a:pt x="503248" y="0"/>
                  <a:pt x="536879" y="33631"/>
                  <a:pt x="536879" y="75116"/>
                </a:cubicBezTo>
                <a:lnTo>
                  <a:pt x="536879" y="375582"/>
                </a:lnTo>
                <a:cubicBezTo>
                  <a:pt x="536879" y="417067"/>
                  <a:pt x="503248" y="450698"/>
                  <a:pt x="461763" y="450698"/>
                </a:cubicBezTo>
                <a:lnTo>
                  <a:pt x="75116" y="450698"/>
                </a:lnTo>
                <a:cubicBezTo>
                  <a:pt x="33631" y="450698"/>
                  <a:pt x="0" y="417067"/>
                  <a:pt x="0" y="375582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39" name="Images X">
            <a:extLst>
              <a:ext uri="{FF2B5EF4-FFF2-40B4-BE49-F238E27FC236}">
                <a16:creationId xmlns:a16="http://schemas.microsoft.com/office/drawing/2014/main" id="{5618CD61-D8CF-51D2-67FE-7B21E92BE1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043" t="28539" r="32914" b="64337"/>
          <a:stretch>
            <a:fillRect/>
          </a:stretch>
        </p:blipFill>
        <p:spPr>
          <a:xfrm>
            <a:off x="9206006" y="3340594"/>
            <a:ext cx="614861" cy="450697"/>
          </a:xfrm>
          <a:custGeom>
            <a:avLst/>
            <a:gdLst>
              <a:gd name="connsiteX0" fmla="*/ 75116 w 614861"/>
              <a:gd name="connsiteY0" fmla="*/ 0 h 450697"/>
              <a:gd name="connsiteX1" fmla="*/ 545916 w 614861"/>
              <a:gd name="connsiteY1" fmla="*/ 0 h 450697"/>
              <a:gd name="connsiteX2" fmla="*/ 599031 w 614861"/>
              <a:gd name="connsiteY2" fmla="*/ 22001 h 450697"/>
              <a:gd name="connsiteX3" fmla="*/ 614495 w 614861"/>
              <a:gd name="connsiteY3" fmla="*/ 44938 h 450697"/>
              <a:gd name="connsiteX4" fmla="*/ 614495 w 614861"/>
              <a:gd name="connsiteY4" fmla="*/ 405217 h 450697"/>
              <a:gd name="connsiteX5" fmla="*/ 614861 w 614861"/>
              <a:gd name="connsiteY5" fmla="*/ 405217 h 450697"/>
              <a:gd name="connsiteX6" fmla="*/ 599031 w 614861"/>
              <a:gd name="connsiteY6" fmla="*/ 428696 h 450697"/>
              <a:gd name="connsiteX7" fmla="*/ 545916 w 614861"/>
              <a:gd name="connsiteY7" fmla="*/ 450697 h 450697"/>
              <a:gd name="connsiteX8" fmla="*/ 75116 w 614861"/>
              <a:gd name="connsiteY8" fmla="*/ 450697 h 450697"/>
              <a:gd name="connsiteX9" fmla="*/ 0 w 614861"/>
              <a:gd name="connsiteY9" fmla="*/ 375581 h 450697"/>
              <a:gd name="connsiteX10" fmla="*/ 0 w 614861"/>
              <a:gd name="connsiteY10" fmla="*/ 75116 h 450697"/>
              <a:gd name="connsiteX11" fmla="*/ 75116 w 614861"/>
              <a:gd name="connsiteY11" fmla="*/ 0 h 45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61" h="450697">
                <a:moveTo>
                  <a:pt x="75116" y="0"/>
                </a:moveTo>
                <a:lnTo>
                  <a:pt x="545916" y="0"/>
                </a:lnTo>
                <a:cubicBezTo>
                  <a:pt x="566659" y="0"/>
                  <a:pt x="585438" y="8408"/>
                  <a:pt x="599031" y="22001"/>
                </a:cubicBezTo>
                <a:lnTo>
                  <a:pt x="614495" y="44938"/>
                </a:lnTo>
                <a:lnTo>
                  <a:pt x="614495" y="405217"/>
                </a:lnTo>
                <a:lnTo>
                  <a:pt x="614861" y="405217"/>
                </a:lnTo>
                <a:lnTo>
                  <a:pt x="599031" y="428696"/>
                </a:lnTo>
                <a:cubicBezTo>
                  <a:pt x="585438" y="442289"/>
                  <a:pt x="566659" y="450697"/>
                  <a:pt x="545916" y="450697"/>
                </a:cubicBezTo>
                <a:lnTo>
                  <a:pt x="75116" y="450697"/>
                </a:lnTo>
                <a:cubicBezTo>
                  <a:pt x="33631" y="450697"/>
                  <a:pt x="0" y="417066"/>
                  <a:pt x="0" y="375581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40" name="-p&gt;">
            <a:extLst>
              <a:ext uri="{FF2B5EF4-FFF2-40B4-BE49-F238E27FC236}">
                <a16:creationId xmlns:a16="http://schemas.microsoft.com/office/drawing/2014/main" id="{B9298B1A-71DD-53F2-80CD-92A87710BB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260" t="24743" r="49646" b="65443"/>
          <a:stretch>
            <a:fillRect/>
          </a:stretch>
        </p:blipFill>
        <p:spPr>
          <a:xfrm>
            <a:off x="7159850" y="3100461"/>
            <a:ext cx="621032" cy="620888"/>
          </a:xfrm>
          <a:custGeom>
            <a:avLst/>
            <a:gdLst>
              <a:gd name="connsiteX0" fmla="*/ 0 w 621032"/>
              <a:gd name="connsiteY0" fmla="*/ 0 h 620888"/>
              <a:gd name="connsiteX1" fmla="*/ 621032 w 621032"/>
              <a:gd name="connsiteY1" fmla="*/ 0 h 620888"/>
              <a:gd name="connsiteX2" fmla="*/ 621032 w 621032"/>
              <a:gd name="connsiteY2" fmla="*/ 620888 h 620888"/>
              <a:gd name="connsiteX3" fmla="*/ 0 w 621032"/>
              <a:gd name="connsiteY3" fmla="*/ 620888 h 620888"/>
              <a:gd name="connsiteX4" fmla="*/ 0 w 621032"/>
              <a:gd name="connsiteY4" fmla="*/ 0 h 6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2" h="620888">
                <a:moveTo>
                  <a:pt x="0" y="0"/>
                </a:moveTo>
                <a:lnTo>
                  <a:pt x="621032" y="0"/>
                </a:lnTo>
                <a:lnTo>
                  <a:pt x="621032" y="620888"/>
                </a:lnTo>
                <a:lnTo>
                  <a:pt x="0" y="6208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1" name="encoder strength">
            <a:extLst>
              <a:ext uri="{FF2B5EF4-FFF2-40B4-BE49-F238E27FC236}">
                <a16:creationId xmlns:a16="http://schemas.microsoft.com/office/drawing/2014/main" id="{A978D7E5-5D8B-0928-1C10-CFE86F57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8539212" y="3707545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-e&gt;">
            <a:extLst>
              <a:ext uri="{FF2B5EF4-FFF2-40B4-BE49-F238E27FC236}">
                <a16:creationId xmlns:a16="http://schemas.microsoft.com/office/drawing/2014/main" id="{41783B6A-A4A1-29F5-EA03-20CAE47570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82" t="35886" r="36250" b="53619"/>
          <a:stretch>
            <a:fillRect/>
          </a:stretch>
        </p:blipFill>
        <p:spPr>
          <a:xfrm>
            <a:off x="8150027" y="3805404"/>
            <a:ext cx="1264074" cy="663962"/>
          </a:xfrm>
          <a:custGeom>
            <a:avLst/>
            <a:gdLst>
              <a:gd name="connsiteX0" fmla="*/ 0 w 1264074"/>
              <a:gd name="connsiteY0" fmla="*/ 0 h 663962"/>
              <a:gd name="connsiteX1" fmla="*/ 353353 w 1264074"/>
              <a:gd name="connsiteY1" fmla="*/ 0 h 663962"/>
              <a:gd name="connsiteX2" fmla="*/ 448414 w 1264074"/>
              <a:gd name="connsiteY2" fmla="*/ 238334 h 663962"/>
              <a:gd name="connsiteX3" fmla="*/ 836084 w 1264074"/>
              <a:gd name="connsiteY3" fmla="*/ 257384 h 663962"/>
              <a:gd name="connsiteX4" fmla="*/ 915066 w 1264074"/>
              <a:gd name="connsiteY4" fmla="*/ 0 h 663962"/>
              <a:gd name="connsiteX5" fmla="*/ 1264074 w 1264074"/>
              <a:gd name="connsiteY5" fmla="*/ 0 h 663962"/>
              <a:gd name="connsiteX6" fmla="*/ 1264074 w 1264074"/>
              <a:gd name="connsiteY6" fmla="*/ 663962 h 663962"/>
              <a:gd name="connsiteX7" fmla="*/ 0 w 1264074"/>
              <a:gd name="connsiteY7" fmla="*/ 663962 h 663962"/>
              <a:gd name="connsiteX8" fmla="*/ 0 w 1264074"/>
              <a:gd name="connsiteY8" fmla="*/ 0 h 6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074" h="663962">
                <a:moveTo>
                  <a:pt x="0" y="0"/>
                </a:moveTo>
                <a:lnTo>
                  <a:pt x="353353" y="0"/>
                </a:lnTo>
                <a:lnTo>
                  <a:pt x="448414" y="238334"/>
                </a:lnTo>
                <a:lnTo>
                  <a:pt x="836084" y="257384"/>
                </a:lnTo>
                <a:lnTo>
                  <a:pt x="915066" y="0"/>
                </a:lnTo>
                <a:lnTo>
                  <a:pt x="1264074" y="0"/>
                </a:lnTo>
                <a:lnTo>
                  <a:pt x="1264074" y="663962"/>
                </a:lnTo>
                <a:lnTo>
                  <a:pt x="0" y="6639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3" name="-x&gt;&gt;">
            <a:extLst>
              <a:ext uri="{FF2B5EF4-FFF2-40B4-BE49-F238E27FC236}">
                <a16:creationId xmlns:a16="http://schemas.microsoft.com/office/drawing/2014/main" id="{5E3A7B7E-A3E1-20B5-2E3A-E8B84435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9820500" y="3183996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rgbClr val="5A1206"/>
            </a:gs>
            <a:gs pos="58000">
              <a:schemeClr val="tx1"/>
            </a:gs>
            <a:gs pos="83000">
              <a:srgbClr val="FBCDC5"/>
            </a:gs>
            <a:gs pos="97000">
              <a:schemeClr val="tx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title">
            <a:extLst>
              <a:ext uri="{FF2B5EF4-FFF2-40B4-BE49-F238E27FC236}">
                <a16:creationId xmlns:a16="http://schemas.microsoft.com/office/drawing/2014/main" id="{E5C4B1B4-4097-2235-0F0E-53B5EFB6946B}"/>
              </a:ext>
            </a:extLst>
          </p:cNvPr>
          <p:cNvSpPr txBox="1"/>
          <p:nvPr/>
        </p:nvSpPr>
        <p:spPr>
          <a:xfrm>
            <a:off x="805294" y="2721114"/>
            <a:ext cx="10307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DF5FC"/>
                </a:solidFill>
                <a:latin typeface="+mj-lt"/>
              </a:rPr>
              <a:t>Inconsistency Resolution: A Generic AI Problem</a:t>
            </a:r>
          </a:p>
        </p:txBody>
      </p:sp>
    </p:spTree>
    <p:extLst>
      <p:ext uri="{BB962C8B-B14F-4D97-AF65-F5344CB8AC3E}">
        <p14:creationId xmlns:p14="http://schemas.microsoft.com/office/powerpoint/2010/main" val="127055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" descr="A diagram of a complex equation&#10;&#10;Description automatically generated">
            <a:extLst>
              <a:ext uri="{FF2B5EF4-FFF2-40B4-BE49-F238E27FC236}">
                <a16:creationId xmlns:a16="http://schemas.microsoft.com/office/drawing/2014/main" id="{FE8822AF-D86E-9F42-E42B-012F7D98A4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14" y="2244674"/>
            <a:ext cx="3352800" cy="3000375"/>
          </a:xfrm>
          <a:prstGeom prst="rect">
            <a:avLst/>
          </a:prstGeom>
        </p:spPr>
      </p:pic>
      <p:pic>
        <p:nvPicPr>
          <p:cNvPr id="19" name="y-black" descr="A black arrows pointing to the left&#10;&#10;Description automatically generated">
            <a:extLst>
              <a:ext uri="{FF2B5EF4-FFF2-40B4-BE49-F238E27FC236}">
                <a16:creationId xmlns:a16="http://schemas.microsoft.com/office/drawing/2014/main" id="{FCA1A147-75FF-5DC8-66E6-8EB2C259DB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07"/>
          <a:stretch>
            <a:fillRect/>
          </a:stretch>
        </p:blipFill>
        <p:spPr>
          <a:xfrm>
            <a:off x="8173706" y="2430412"/>
            <a:ext cx="1323975" cy="1327150"/>
          </a:xfrm>
          <a:custGeom>
            <a:avLst/>
            <a:gdLst>
              <a:gd name="connsiteX0" fmla="*/ 0 w 1323975"/>
              <a:gd name="connsiteY0" fmla="*/ 0 h 1327150"/>
              <a:gd name="connsiteX1" fmla="*/ 1323975 w 1323975"/>
              <a:gd name="connsiteY1" fmla="*/ 0 h 1327150"/>
              <a:gd name="connsiteX2" fmla="*/ 1323975 w 1323975"/>
              <a:gd name="connsiteY2" fmla="*/ 1327150 h 1327150"/>
              <a:gd name="connsiteX3" fmla="*/ 0 w 1323975"/>
              <a:gd name="connsiteY3" fmla="*/ 1327150 h 1327150"/>
              <a:gd name="connsiteX4" fmla="*/ 0 w 1323975"/>
              <a:gd name="connsiteY4" fmla="*/ 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975" h="1327150">
                <a:moveTo>
                  <a:pt x="0" y="0"/>
                </a:moveTo>
                <a:lnTo>
                  <a:pt x="1323975" y="0"/>
                </a:lnTo>
                <a:lnTo>
                  <a:pt x="1323975" y="1327150"/>
                </a:lnTo>
                <a:lnTo>
                  <a:pt x="0" y="132715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" name="theta-black" descr="A black arrows pointing to a number&#10;&#10;Description automatically generated">
            <a:extLst>
              <a:ext uri="{FF2B5EF4-FFF2-40B4-BE49-F238E27FC236}">
                <a16:creationId xmlns:a16="http://schemas.microsoft.com/office/drawing/2014/main" id="{8B5E2E3A-8DEC-57E6-52CB-FA038412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6"/>
          <a:stretch>
            <a:fillRect/>
          </a:stretch>
        </p:blipFill>
        <p:spPr>
          <a:xfrm>
            <a:off x="2220264" y="1792236"/>
            <a:ext cx="2095500" cy="962026"/>
          </a:xfrm>
          <a:custGeom>
            <a:avLst/>
            <a:gdLst>
              <a:gd name="connsiteX0" fmla="*/ 0 w 2095500"/>
              <a:gd name="connsiteY0" fmla="*/ 0 h 962026"/>
              <a:gd name="connsiteX1" fmla="*/ 2095500 w 2095500"/>
              <a:gd name="connsiteY1" fmla="*/ 0 h 962026"/>
              <a:gd name="connsiteX2" fmla="*/ 2095500 w 2095500"/>
              <a:gd name="connsiteY2" fmla="*/ 962026 h 962026"/>
              <a:gd name="connsiteX3" fmla="*/ 0 w 2095500"/>
              <a:gd name="connsiteY3" fmla="*/ 962026 h 962026"/>
              <a:gd name="connsiteX4" fmla="*/ 0 w 2095500"/>
              <a:gd name="connsiteY4" fmla="*/ 0 h 9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962026">
                <a:moveTo>
                  <a:pt x="0" y="0"/>
                </a:moveTo>
                <a:lnTo>
                  <a:pt x="2095500" y="0"/>
                </a:lnTo>
                <a:lnTo>
                  <a:pt x="2095500" y="962026"/>
                </a:lnTo>
                <a:lnTo>
                  <a:pt x="0" y="96202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x-black" descr="A black arrows pointing to a number&#10;&#10;Description automatically generated">
            <a:extLst>
              <a:ext uri="{FF2B5EF4-FFF2-40B4-BE49-F238E27FC236}">
                <a16:creationId xmlns:a16="http://schemas.microsoft.com/office/drawing/2014/main" id="{9873A0FE-D0A2-59CF-73B7-8ABEA51AB9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16"/>
          <a:stretch>
            <a:fillRect/>
          </a:stretch>
        </p:blipFill>
        <p:spPr>
          <a:xfrm>
            <a:off x="2220264" y="4760862"/>
            <a:ext cx="2095500" cy="936624"/>
          </a:xfrm>
          <a:custGeom>
            <a:avLst/>
            <a:gdLst>
              <a:gd name="connsiteX0" fmla="*/ 0 w 2095500"/>
              <a:gd name="connsiteY0" fmla="*/ 0 h 936624"/>
              <a:gd name="connsiteX1" fmla="*/ 2095500 w 2095500"/>
              <a:gd name="connsiteY1" fmla="*/ 0 h 936624"/>
              <a:gd name="connsiteX2" fmla="*/ 2095500 w 2095500"/>
              <a:gd name="connsiteY2" fmla="*/ 936624 h 936624"/>
              <a:gd name="connsiteX3" fmla="*/ 0 w 2095500"/>
              <a:gd name="connsiteY3" fmla="*/ 936624 h 936624"/>
              <a:gd name="connsiteX4" fmla="*/ 0 w 2095500"/>
              <a:gd name="connsiteY4" fmla="*/ 0 h 93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936624">
                <a:moveTo>
                  <a:pt x="0" y="0"/>
                </a:moveTo>
                <a:lnTo>
                  <a:pt x="2095500" y="0"/>
                </a:lnTo>
                <a:lnTo>
                  <a:pt x="2095500" y="936624"/>
                </a:lnTo>
                <a:lnTo>
                  <a:pt x="0" y="93662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" name="theta-red" descr="A black arrows pointing to a number&#10;&#10;Description automatically generated">
            <a:extLst>
              <a:ext uri="{FF2B5EF4-FFF2-40B4-BE49-F238E27FC236}">
                <a16:creationId xmlns:a16="http://schemas.microsoft.com/office/drawing/2014/main" id="{11ACB29B-726E-27C0-3EAB-07C6EF44376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6"/>
          <a:stretch>
            <a:fillRect/>
          </a:stretch>
        </p:blipFill>
        <p:spPr>
          <a:xfrm>
            <a:off x="2220264" y="1792236"/>
            <a:ext cx="2095500" cy="962026"/>
          </a:xfrm>
          <a:custGeom>
            <a:avLst/>
            <a:gdLst>
              <a:gd name="connsiteX0" fmla="*/ 0 w 2095500"/>
              <a:gd name="connsiteY0" fmla="*/ 0 h 962026"/>
              <a:gd name="connsiteX1" fmla="*/ 2095500 w 2095500"/>
              <a:gd name="connsiteY1" fmla="*/ 0 h 962026"/>
              <a:gd name="connsiteX2" fmla="*/ 2095500 w 2095500"/>
              <a:gd name="connsiteY2" fmla="*/ 962026 h 962026"/>
              <a:gd name="connsiteX3" fmla="*/ 0 w 2095500"/>
              <a:gd name="connsiteY3" fmla="*/ 962026 h 962026"/>
              <a:gd name="connsiteX4" fmla="*/ 0 w 2095500"/>
              <a:gd name="connsiteY4" fmla="*/ 0 h 9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962026">
                <a:moveTo>
                  <a:pt x="0" y="0"/>
                </a:moveTo>
                <a:lnTo>
                  <a:pt x="2095500" y="0"/>
                </a:lnTo>
                <a:lnTo>
                  <a:pt x="2095500" y="962026"/>
                </a:lnTo>
                <a:lnTo>
                  <a:pt x="0" y="962026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glow rad="50800">
              <a:srgbClr val="FBCDC5">
                <a:alpha val="92941"/>
              </a:srgbClr>
            </a:glow>
          </a:effectLst>
        </p:spPr>
      </p:pic>
      <p:pic>
        <p:nvPicPr>
          <p:cNvPr id="3" name="x-red" descr="A black arrows pointing to a number&#10;&#10;Description automatically generated">
            <a:extLst>
              <a:ext uri="{FF2B5EF4-FFF2-40B4-BE49-F238E27FC236}">
                <a16:creationId xmlns:a16="http://schemas.microsoft.com/office/drawing/2014/main" id="{E3E02B31-9B22-54D3-AB0B-22991A395FB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16"/>
          <a:stretch>
            <a:fillRect/>
          </a:stretch>
        </p:blipFill>
        <p:spPr>
          <a:xfrm>
            <a:off x="2220264" y="4760863"/>
            <a:ext cx="2095500" cy="936624"/>
          </a:xfrm>
          <a:custGeom>
            <a:avLst/>
            <a:gdLst>
              <a:gd name="connsiteX0" fmla="*/ 0 w 2095500"/>
              <a:gd name="connsiteY0" fmla="*/ 0 h 936624"/>
              <a:gd name="connsiteX1" fmla="*/ 2095500 w 2095500"/>
              <a:gd name="connsiteY1" fmla="*/ 0 h 936624"/>
              <a:gd name="connsiteX2" fmla="*/ 2095500 w 2095500"/>
              <a:gd name="connsiteY2" fmla="*/ 936624 h 936624"/>
              <a:gd name="connsiteX3" fmla="*/ 0 w 2095500"/>
              <a:gd name="connsiteY3" fmla="*/ 936624 h 936624"/>
              <a:gd name="connsiteX4" fmla="*/ 0 w 2095500"/>
              <a:gd name="connsiteY4" fmla="*/ 0 h 93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936624">
                <a:moveTo>
                  <a:pt x="0" y="0"/>
                </a:moveTo>
                <a:lnTo>
                  <a:pt x="2095500" y="0"/>
                </a:lnTo>
                <a:lnTo>
                  <a:pt x="2095500" y="936624"/>
                </a:lnTo>
                <a:lnTo>
                  <a:pt x="0" y="936624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glow rad="50800">
              <a:srgbClr val="FBCDC5">
                <a:alpha val="92941"/>
              </a:srgbClr>
            </a:glow>
          </a:effectLst>
        </p:spPr>
      </p:pic>
      <p:pic>
        <p:nvPicPr>
          <p:cNvPr id="4" name="y-red" descr="A black arrows pointing to the left&#10;&#10;Description automatically generated">
            <a:extLst>
              <a:ext uri="{FF2B5EF4-FFF2-40B4-BE49-F238E27FC236}">
                <a16:creationId xmlns:a16="http://schemas.microsoft.com/office/drawing/2014/main" id="{0D7A2BC7-BF98-6559-080D-E91F5A65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07"/>
          <a:stretch>
            <a:fillRect/>
          </a:stretch>
        </p:blipFill>
        <p:spPr>
          <a:xfrm>
            <a:off x="8176564" y="2430412"/>
            <a:ext cx="1323975" cy="1327150"/>
          </a:xfrm>
          <a:prstGeom prst="rect">
            <a:avLst/>
          </a:prstGeom>
          <a:noFill/>
          <a:effectLst>
            <a:glow rad="50800">
              <a:srgbClr val="FBCDC5">
                <a:alpha val="92941"/>
              </a:srgbClr>
            </a:glo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theta">
                <a:extLst>
                  <a:ext uri="{FF2B5EF4-FFF2-40B4-BE49-F238E27FC236}">
                    <a16:creationId xmlns:a16="http://schemas.microsoft.com/office/drawing/2014/main" id="{FCADB8FF-401F-5FB7-693B-7FDDCC825063}"/>
                  </a:ext>
                </a:extLst>
              </p:cNvPr>
              <p:cNvSpPr txBox="1"/>
              <p:nvPr/>
            </p:nvSpPr>
            <p:spPr>
              <a:xfrm>
                <a:off x="1452995" y="2848332"/>
                <a:ext cx="310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… adjusting parameters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r>
                  <a:rPr lang="en-US" sz="2000" b="1" dirty="0"/>
                  <a:t>  =</a:t>
                </a:r>
                <a:r>
                  <a:rPr lang="en-US" sz="2000" dirty="0"/>
                  <a:t> training the model</a:t>
                </a:r>
              </a:p>
            </p:txBody>
          </p:sp>
        </mc:Choice>
        <mc:Fallback xmlns="">
          <p:sp>
            <p:nvSpPr>
              <p:cNvPr id="6" name="TextBox theta">
                <a:extLst>
                  <a:ext uri="{FF2B5EF4-FFF2-40B4-BE49-F238E27FC236}">
                    <a16:creationId xmlns:a16="http://schemas.microsoft.com/office/drawing/2014/main" id="{FCADB8FF-401F-5FB7-693B-7FDDCC82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95" y="2848332"/>
                <a:ext cx="3107571" cy="707886"/>
              </a:xfrm>
              <a:prstGeom prst="rect">
                <a:avLst/>
              </a:prstGeom>
              <a:blipFill>
                <a:blip r:embed="rId5"/>
                <a:stretch>
                  <a:fillRect l="-1961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x">
                <a:extLst>
                  <a:ext uri="{FF2B5EF4-FFF2-40B4-BE49-F238E27FC236}">
                    <a16:creationId xmlns:a16="http://schemas.microsoft.com/office/drawing/2014/main" id="{D0B1E097-F720-BA58-99AA-D7714916A462}"/>
                  </a:ext>
                </a:extLst>
              </p:cNvPr>
              <p:cNvSpPr txBox="1"/>
              <p:nvPr/>
            </p:nvSpPr>
            <p:spPr>
              <a:xfrm>
                <a:off x="2059553" y="5672087"/>
                <a:ext cx="50892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… adjusting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= constructing an “adversarial example”</a:t>
                </a:r>
              </a:p>
            </p:txBody>
          </p:sp>
        </mc:Choice>
        <mc:Fallback xmlns="">
          <p:sp>
            <p:nvSpPr>
              <p:cNvPr id="7" name="TextBox x">
                <a:extLst>
                  <a:ext uri="{FF2B5EF4-FFF2-40B4-BE49-F238E27FC236}">
                    <a16:creationId xmlns:a16="http://schemas.microsoft.com/office/drawing/2014/main" id="{D0B1E097-F720-BA58-99AA-D7714916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553" y="5672087"/>
                <a:ext cx="5089295" cy="707886"/>
              </a:xfrm>
              <a:prstGeom prst="rect">
                <a:avLst/>
              </a:prstGeom>
              <a:blipFill>
                <a:blip r:embed="rId6"/>
                <a:stretch>
                  <a:fillRect l="-1317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y">
                <a:extLst>
                  <a:ext uri="{FF2B5EF4-FFF2-40B4-BE49-F238E27FC236}">
                    <a16:creationId xmlns:a16="http://schemas.microsoft.com/office/drawing/2014/main" id="{69D3A17A-EF82-B267-13B8-70319954349A}"/>
                  </a:ext>
                </a:extLst>
              </p:cNvPr>
              <p:cNvSpPr txBox="1"/>
              <p:nvPr/>
            </p:nvSpPr>
            <p:spPr>
              <a:xfrm>
                <a:off x="9089693" y="3171498"/>
                <a:ext cx="23691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adjusting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= inference</a:t>
                </a:r>
              </a:p>
            </p:txBody>
          </p:sp>
        </mc:Choice>
        <mc:Fallback xmlns="">
          <p:sp>
            <p:nvSpPr>
              <p:cNvPr id="8" name="TextBox y">
                <a:extLst>
                  <a:ext uri="{FF2B5EF4-FFF2-40B4-BE49-F238E27FC236}">
                    <a16:creationId xmlns:a16="http://schemas.microsoft.com/office/drawing/2014/main" id="{69D3A17A-EF82-B267-13B8-703199543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693" y="3171498"/>
                <a:ext cx="2369127" cy="707886"/>
              </a:xfrm>
              <a:prstGeom prst="rect">
                <a:avLst/>
              </a:prstGeom>
              <a:blipFill>
                <a:blip r:embed="rId7"/>
                <a:stretch>
                  <a:fillRect l="-2571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title">
            <a:extLst>
              <a:ext uri="{FF2B5EF4-FFF2-40B4-BE49-F238E27FC236}">
                <a16:creationId xmlns:a16="http://schemas.microsoft.com/office/drawing/2014/main" id="{E5C4B1B4-4097-2235-0F0E-53B5EFB6946B}"/>
              </a:ext>
            </a:extLst>
          </p:cNvPr>
          <p:cNvSpPr txBox="1"/>
          <p:nvPr/>
        </p:nvSpPr>
        <p:spPr>
          <a:xfrm>
            <a:off x="614794" y="488784"/>
            <a:ext cx="10307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Inconsistency Resolution: A Generic AI Problem</a:t>
            </a:r>
          </a:p>
        </p:txBody>
      </p:sp>
      <p:sp>
        <p:nvSpPr>
          <p:cNvPr id="10" name="TextBox title">
            <a:extLst>
              <a:ext uri="{FF2B5EF4-FFF2-40B4-BE49-F238E27FC236}">
                <a16:creationId xmlns:a16="http://schemas.microsoft.com/office/drawing/2014/main" id="{FABA2B7E-F537-D5A9-E7E0-CCEE29B5BB1D}"/>
              </a:ext>
            </a:extLst>
          </p:cNvPr>
          <p:cNvSpPr txBox="1"/>
          <p:nvPr/>
        </p:nvSpPr>
        <p:spPr>
          <a:xfrm>
            <a:off x="935477" y="1157233"/>
            <a:ext cx="940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algorithm that resolves</a:t>
            </a:r>
            <a:r>
              <a:rPr lang="en-US" sz="2800" i="1" dirty="0"/>
              <a:t> </a:t>
            </a:r>
            <a:r>
              <a:rPr lang="en-US" sz="2800" dirty="0"/>
              <a:t>inconsistency by…</a:t>
            </a:r>
          </a:p>
        </p:txBody>
      </p:sp>
    </p:spTree>
    <p:extLst>
      <p:ext uri="{BB962C8B-B14F-4D97-AF65-F5344CB8AC3E}">
        <p14:creationId xmlns:p14="http://schemas.microsoft.com/office/powerpoint/2010/main" val="1324575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29BE65-9946-737A-28A0-7DEF83D8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889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3B2D52-E3A4-1B7F-87B3-AB1216463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488"/>
                <a:ext cx="9473258" cy="48800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can model inconsistency, including conflicting information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cleanly separate quantitative from qualitative information, and can express variable confidence in each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capture standard graphical models (BNs &amp; FGs) </a:t>
                </a:r>
              </a:p>
              <a:p>
                <a:r>
                  <a:rPr lang="en-US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capture standard loss functions,</a:t>
                </a:r>
                <a:br>
                  <a:rPr lang="en-US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and are a visual language for reasoning about them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paint a unifying picture of many ML algorithms in terms of inconsistency resolution</a:t>
                </a: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provide a foundation for a different kind of agent: one driven by pursuit of coherence,  not (necessarily) maximization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3B2D52-E3A4-1B7F-87B3-AB1216463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488"/>
                <a:ext cx="9473258" cy="4880069"/>
              </a:xfrm>
              <a:blipFill>
                <a:blip r:embed="rId2"/>
                <a:stretch>
                  <a:fillRect l="-1158" t="-2875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961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057680-3CFB-DC18-ECA2-CD750682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541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787405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1885084"/>
            <a:ext cx="8578850" cy="30878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 NON-STANDARD SETTING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“Do PDGs ever prescribe a loss that’s not what you’d first think of?”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0488-CA9C-4745-A321-4FEBFBDE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6963980" cy="1325563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</a:rPr>
              <a:t>Probabilistic Dependency </a:t>
            </a:r>
            <a:br>
              <a:rPr lang="en-US" sz="66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b="1" dirty="0">
                <a:solidFill>
                  <a:schemeClr val="bg1">
                    <a:lumMod val="95000"/>
                  </a:schemeClr>
                </a:solidFill>
              </a:rPr>
              <a:t>Graphs   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8932-970B-4063-B011-F9A4002E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0BCAA-D474-711B-7DCA-CD1B1BC87C51}"/>
              </a:ext>
            </a:extLst>
          </p:cNvPr>
          <p:cNvSpPr txBox="1"/>
          <p:nvPr/>
        </p:nvSpPr>
        <p:spPr>
          <a:xfrm>
            <a:off x="1943100" y="4323834"/>
            <a:ext cx="294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(PDGs)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926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04BA-B78D-2545-D8E5-7E8D0426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9875CB-0DBA-4C9A-47BA-A8D2BCAA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95" y="4020051"/>
            <a:ext cx="4648705" cy="5382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F96F4D1-306C-7D57-8D73-D1CD817AB5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29" r="70609"/>
          <a:stretch>
            <a:fillRect/>
          </a:stretch>
        </p:blipFill>
        <p:spPr>
          <a:xfrm>
            <a:off x="1916938" y="4755396"/>
            <a:ext cx="996950" cy="1792423"/>
          </a:xfrm>
          <a:custGeom>
            <a:avLst/>
            <a:gdLst>
              <a:gd name="connsiteX0" fmla="*/ 0 w 996950"/>
              <a:gd name="connsiteY0" fmla="*/ 0 h 1792423"/>
              <a:gd name="connsiteX1" fmla="*/ 996950 w 996950"/>
              <a:gd name="connsiteY1" fmla="*/ 0 h 1792423"/>
              <a:gd name="connsiteX2" fmla="*/ 996950 w 996950"/>
              <a:gd name="connsiteY2" fmla="*/ 1792423 h 1792423"/>
              <a:gd name="connsiteX3" fmla="*/ 0 w 996950"/>
              <a:gd name="connsiteY3" fmla="*/ 1792423 h 1792423"/>
              <a:gd name="connsiteX4" fmla="*/ 0 w 996950"/>
              <a:gd name="connsiteY4" fmla="*/ 0 h 17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950" h="1792423">
                <a:moveTo>
                  <a:pt x="0" y="0"/>
                </a:moveTo>
                <a:lnTo>
                  <a:pt x="996950" y="0"/>
                </a:lnTo>
                <a:lnTo>
                  <a:pt x="996950" y="1792423"/>
                </a:lnTo>
                <a:lnTo>
                  <a:pt x="0" y="17924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1E1C199-7195-B42C-9819-F6F5DD79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097" r="33113"/>
          <a:stretch>
            <a:fillRect/>
          </a:stretch>
        </p:blipFill>
        <p:spPr>
          <a:xfrm>
            <a:off x="4381500" y="4755396"/>
            <a:ext cx="673100" cy="1792423"/>
          </a:xfrm>
          <a:custGeom>
            <a:avLst/>
            <a:gdLst>
              <a:gd name="connsiteX0" fmla="*/ 0 w 673100"/>
              <a:gd name="connsiteY0" fmla="*/ 0 h 1792423"/>
              <a:gd name="connsiteX1" fmla="*/ 673100 w 673100"/>
              <a:gd name="connsiteY1" fmla="*/ 0 h 1792423"/>
              <a:gd name="connsiteX2" fmla="*/ 673100 w 673100"/>
              <a:gd name="connsiteY2" fmla="*/ 1792423 h 1792423"/>
              <a:gd name="connsiteX3" fmla="*/ 0 w 673100"/>
              <a:gd name="connsiteY3" fmla="*/ 1792423 h 1792423"/>
              <a:gd name="connsiteX4" fmla="*/ 0 w 673100"/>
              <a:gd name="connsiteY4" fmla="*/ 0 h 17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100" h="1792423">
                <a:moveTo>
                  <a:pt x="0" y="0"/>
                </a:moveTo>
                <a:lnTo>
                  <a:pt x="673100" y="0"/>
                </a:lnTo>
                <a:lnTo>
                  <a:pt x="673100" y="1792423"/>
                </a:lnTo>
                <a:lnTo>
                  <a:pt x="0" y="17924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7D8B1A-AF53-70C6-6C09-26D694EDDE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116"/>
          <a:stretch>
            <a:fillRect/>
          </a:stretch>
        </p:blipFill>
        <p:spPr>
          <a:xfrm>
            <a:off x="6437897" y="4755396"/>
            <a:ext cx="507207" cy="1792423"/>
          </a:xfrm>
          <a:custGeom>
            <a:avLst/>
            <a:gdLst>
              <a:gd name="connsiteX0" fmla="*/ 0 w 507207"/>
              <a:gd name="connsiteY0" fmla="*/ 0 h 1792423"/>
              <a:gd name="connsiteX1" fmla="*/ 507207 w 507207"/>
              <a:gd name="connsiteY1" fmla="*/ 0 h 1792423"/>
              <a:gd name="connsiteX2" fmla="*/ 507207 w 507207"/>
              <a:gd name="connsiteY2" fmla="*/ 1792423 h 1792423"/>
              <a:gd name="connsiteX3" fmla="*/ 0 w 507207"/>
              <a:gd name="connsiteY3" fmla="*/ 1792423 h 1792423"/>
              <a:gd name="connsiteX4" fmla="*/ 0 w 507207"/>
              <a:gd name="connsiteY4" fmla="*/ 0 h 17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7" h="1792423">
                <a:moveTo>
                  <a:pt x="0" y="0"/>
                </a:moveTo>
                <a:lnTo>
                  <a:pt x="507207" y="0"/>
                </a:lnTo>
                <a:lnTo>
                  <a:pt x="507207" y="1792423"/>
                </a:lnTo>
                <a:lnTo>
                  <a:pt x="0" y="17924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3294967-B8C9-2405-07D5-A574E1FBCD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071"/>
          <a:stretch>
            <a:fillRect/>
          </a:stretch>
        </p:blipFill>
        <p:spPr>
          <a:xfrm>
            <a:off x="1235905" y="4755396"/>
            <a:ext cx="681033" cy="1792423"/>
          </a:xfrm>
          <a:custGeom>
            <a:avLst/>
            <a:gdLst>
              <a:gd name="connsiteX0" fmla="*/ 0 w 681033"/>
              <a:gd name="connsiteY0" fmla="*/ 0 h 1792423"/>
              <a:gd name="connsiteX1" fmla="*/ 681033 w 681033"/>
              <a:gd name="connsiteY1" fmla="*/ 0 h 1792423"/>
              <a:gd name="connsiteX2" fmla="*/ 681033 w 681033"/>
              <a:gd name="connsiteY2" fmla="*/ 1792423 h 1792423"/>
              <a:gd name="connsiteX3" fmla="*/ 0 w 681033"/>
              <a:gd name="connsiteY3" fmla="*/ 1792423 h 1792423"/>
              <a:gd name="connsiteX4" fmla="*/ 0 w 681033"/>
              <a:gd name="connsiteY4" fmla="*/ 0 h 17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033" h="1792423">
                <a:moveTo>
                  <a:pt x="0" y="0"/>
                </a:moveTo>
                <a:lnTo>
                  <a:pt x="681033" y="0"/>
                </a:lnTo>
                <a:lnTo>
                  <a:pt x="681033" y="1792423"/>
                </a:lnTo>
                <a:lnTo>
                  <a:pt x="0" y="17924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6FEA55B-83C7-2644-5A09-54B1CBAE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91" r="44903"/>
          <a:stretch>
            <a:fillRect/>
          </a:stretch>
        </p:blipFill>
        <p:spPr>
          <a:xfrm>
            <a:off x="2913888" y="4755396"/>
            <a:ext cx="1467612" cy="1792423"/>
          </a:xfrm>
          <a:custGeom>
            <a:avLst/>
            <a:gdLst>
              <a:gd name="connsiteX0" fmla="*/ 0 w 1467612"/>
              <a:gd name="connsiteY0" fmla="*/ 0 h 1792423"/>
              <a:gd name="connsiteX1" fmla="*/ 1467612 w 1467612"/>
              <a:gd name="connsiteY1" fmla="*/ 0 h 1792423"/>
              <a:gd name="connsiteX2" fmla="*/ 1467612 w 1467612"/>
              <a:gd name="connsiteY2" fmla="*/ 1792423 h 1792423"/>
              <a:gd name="connsiteX3" fmla="*/ 0 w 1467612"/>
              <a:gd name="connsiteY3" fmla="*/ 1792423 h 1792423"/>
              <a:gd name="connsiteX4" fmla="*/ 0 w 1467612"/>
              <a:gd name="connsiteY4" fmla="*/ 0 h 17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612" h="1792423">
                <a:moveTo>
                  <a:pt x="0" y="0"/>
                </a:moveTo>
                <a:lnTo>
                  <a:pt x="1467612" y="0"/>
                </a:lnTo>
                <a:lnTo>
                  <a:pt x="1467612" y="1792423"/>
                </a:lnTo>
                <a:lnTo>
                  <a:pt x="0" y="17924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41E33C-2E9E-6010-6A7E-44A441C5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887" r="8884"/>
          <a:stretch>
            <a:fillRect/>
          </a:stretch>
        </p:blipFill>
        <p:spPr>
          <a:xfrm>
            <a:off x="5054600" y="4755396"/>
            <a:ext cx="1383297" cy="1792423"/>
          </a:xfrm>
          <a:custGeom>
            <a:avLst/>
            <a:gdLst>
              <a:gd name="connsiteX0" fmla="*/ 0 w 1383297"/>
              <a:gd name="connsiteY0" fmla="*/ 0 h 1792423"/>
              <a:gd name="connsiteX1" fmla="*/ 1383297 w 1383297"/>
              <a:gd name="connsiteY1" fmla="*/ 0 h 1792423"/>
              <a:gd name="connsiteX2" fmla="*/ 1383297 w 1383297"/>
              <a:gd name="connsiteY2" fmla="*/ 1792423 h 1792423"/>
              <a:gd name="connsiteX3" fmla="*/ 0 w 1383297"/>
              <a:gd name="connsiteY3" fmla="*/ 1792423 h 1792423"/>
              <a:gd name="connsiteX4" fmla="*/ 0 w 1383297"/>
              <a:gd name="connsiteY4" fmla="*/ 0 h 17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297" h="1792423">
                <a:moveTo>
                  <a:pt x="0" y="0"/>
                </a:moveTo>
                <a:lnTo>
                  <a:pt x="1383297" y="0"/>
                </a:lnTo>
                <a:lnTo>
                  <a:pt x="1383297" y="1792423"/>
                </a:lnTo>
                <a:lnTo>
                  <a:pt x="0" y="17924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60C145-3AE2-8124-DA91-CEDD73C7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097" t="100000" r="33113" b="-9688"/>
          <a:stretch>
            <a:fillRect/>
          </a:stretch>
        </p:blipFill>
        <p:spPr>
          <a:xfrm>
            <a:off x="4381500" y="6547819"/>
            <a:ext cx="673100" cy="173656"/>
          </a:xfrm>
          <a:custGeom>
            <a:avLst/>
            <a:gdLst>
              <a:gd name="connsiteX0" fmla="*/ 0 w 673100"/>
              <a:gd name="connsiteY0" fmla="*/ 0 h 173656"/>
              <a:gd name="connsiteX1" fmla="*/ 673100 w 673100"/>
              <a:gd name="connsiteY1" fmla="*/ 0 h 173656"/>
              <a:gd name="connsiteX2" fmla="*/ 673100 w 673100"/>
              <a:gd name="connsiteY2" fmla="*/ 173656 h 173656"/>
              <a:gd name="connsiteX3" fmla="*/ 0 w 673100"/>
              <a:gd name="connsiteY3" fmla="*/ 173656 h 173656"/>
              <a:gd name="connsiteX4" fmla="*/ 0 w 673100"/>
              <a:gd name="connsiteY4" fmla="*/ 0 h 17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100" h="173656">
                <a:moveTo>
                  <a:pt x="0" y="0"/>
                </a:moveTo>
                <a:lnTo>
                  <a:pt x="673100" y="0"/>
                </a:lnTo>
                <a:lnTo>
                  <a:pt x="673100" y="173656"/>
                </a:lnTo>
                <a:lnTo>
                  <a:pt x="0" y="1736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2DE8A-C70B-4166-184D-76544384E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164" y="3063916"/>
            <a:ext cx="2900683" cy="578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96256A-575E-0347-EE37-4AB3570DF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46" y="2453097"/>
            <a:ext cx="5238754" cy="16995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9C4F6D-C6C9-C848-8619-4AB852885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295" y="3038510"/>
            <a:ext cx="1192869" cy="5245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6F7065-5998-23F3-74D7-783291B20AC3}"/>
              </a:ext>
            </a:extLst>
          </p:cNvPr>
          <p:cNvSpPr/>
          <p:nvPr/>
        </p:nvSpPr>
        <p:spPr>
          <a:xfrm rot="1026222">
            <a:off x="8568715" y="2199513"/>
            <a:ext cx="3763607" cy="5071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 &amp; data don’t interact!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DE9D7D-488E-4841-AC23-DA22D17E5B78}"/>
              </a:ext>
            </a:extLst>
          </p:cNvPr>
          <p:cNvSpPr/>
          <p:nvPr/>
        </p:nvSpPr>
        <p:spPr>
          <a:xfrm rot="1078786">
            <a:off x="5213199" y="3921522"/>
            <a:ext cx="2197016" cy="5071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Uncalibrated!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E71920-B215-3820-5FB8-2D9B1A8EB69F}"/>
              </a:ext>
            </a:extLst>
          </p:cNvPr>
          <p:cNvSpPr/>
          <p:nvPr/>
        </p:nvSpPr>
        <p:spPr>
          <a:xfrm rot="1154719">
            <a:off x="5825448" y="4766002"/>
            <a:ext cx="2155237" cy="6964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Geometric mean of </a:t>
            </a:r>
          </a:p>
          <a:p>
            <a:pPr algn="ctr"/>
            <a:r>
              <a:rPr lang="en-US" dirty="0"/>
              <a:t>s  and  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1FFA6-A3F8-0756-7ADB-4313F613696C}"/>
              </a:ext>
            </a:extLst>
          </p:cNvPr>
          <p:cNvSpPr txBox="1"/>
          <p:nvPr/>
        </p:nvSpPr>
        <p:spPr>
          <a:xfrm>
            <a:off x="672207" y="972567"/>
            <a:ext cx="4868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predict Y from X, </a:t>
            </a:r>
          </a:p>
          <a:p>
            <a:r>
              <a:rPr lang="en-US" dirty="0"/>
              <a:t>and have access to both simulated and real data.</a:t>
            </a:r>
          </a:p>
          <a:p>
            <a:endParaRPr lang="en-US" i="1" dirty="0"/>
          </a:p>
          <a:p>
            <a:r>
              <a:rPr lang="en-US" i="1" dirty="0"/>
              <a:t>What loss to use?</a:t>
            </a:r>
          </a:p>
        </p:txBody>
      </p:sp>
    </p:spTree>
    <p:extLst>
      <p:ext uri="{BB962C8B-B14F-4D97-AF65-F5344CB8AC3E}">
        <p14:creationId xmlns:p14="http://schemas.microsoft.com/office/powerpoint/2010/main" val="37978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850D-7EEA-0D37-C749-5F3422AD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Hypergraphs</a:t>
            </a:r>
            <a:r>
              <a:rPr lang="en-US" dirty="0"/>
              <a:t>  vs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14D81-8982-10CD-31D0-D82E54D4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269219"/>
            <a:ext cx="3698709" cy="321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FF096-11DE-7CCC-83B3-B6A3224EB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112" y="1481136"/>
            <a:ext cx="3343638" cy="27863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B838D-6D6B-13DC-6199-5BAEF8D63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4374169"/>
            <a:ext cx="8820990" cy="122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67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D46DD76-E737-9CAC-7851-CB9C2816FD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3966" y="2120984"/>
            <a:ext cx="6340122" cy="21640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3C46DE-1E4B-4D50-391F-59EB7BC1A9ED}"/>
              </a:ext>
            </a:extLst>
          </p:cNvPr>
          <p:cNvSpPr txBox="1"/>
          <p:nvPr/>
        </p:nvSpPr>
        <p:spPr>
          <a:xfrm>
            <a:off x="1943744" y="4660288"/>
            <a:ext cx="491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Generator’s focus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126FC6-4852-E535-F84A-FF2DCAF7C562}"/>
                  </a:ext>
                </a:extLst>
              </p:cNvPr>
              <p:cNvSpPr txBox="1"/>
              <p:nvPr/>
            </p:nvSpPr>
            <p:spPr>
              <a:xfrm>
                <a:off x="795196" y="984836"/>
                <a:ext cx="9631504" cy="932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Training Generative Adversarial Networks (GANs).</a:t>
                </a:r>
                <a:br>
                  <a:rPr lang="en-US" sz="2800" dirty="0"/>
                </a:br>
                <a:r>
                  <a:rPr lang="en-US" sz="2000" dirty="0"/>
                  <a:t>Typically trained with minimax game: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𝐺𝐴𝑁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126FC6-4852-E535-F84A-FF2DCAF7C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6" y="984836"/>
                <a:ext cx="9631504" cy="932371"/>
              </a:xfrm>
              <a:prstGeom prst="rect">
                <a:avLst/>
              </a:prstGeom>
              <a:blipFill>
                <a:blip r:embed="rId3"/>
                <a:stretch>
                  <a:fillRect l="-1076" t="-7190" b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C168A95A-C0CD-AC9C-4E42-9C2E07952682}"/>
              </a:ext>
            </a:extLst>
          </p:cNvPr>
          <p:cNvSpPr/>
          <p:nvPr/>
        </p:nvSpPr>
        <p:spPr>
          <a:xfrm>
            <a:off x="1638940" y="4792814"/>
            <a:ext cx="304796" cy="329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A53E78-1DB4-EF5D-19D6-25B5AD53FB27}"/>
                  </a:ext>
                </a:extLst>
              </p:cNvPr>
              <p:cNvSpPr txBox="1"/>
              <p:nvPr/>
            </p:nvSpPr>
            <p:spPr>
              <a:xfrm>
                <a:off x="2130136" y="5040948"/>
                <a:ext cx="4296523" cy="83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inconsistency = JSD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data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or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𝐺𝐴𝑁</m:t>
                        </m:r>
                      </m:sup>
                    </m:sSup>
                  </m:oMath>
                </a14:m>
                <a:r>
                  <a:rPr lang="en-US" sz="2400" dirty="0"/>
                  <a:t> if disbelieves 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A53E78-1DB4-EF5D-19D6-25B5AD53F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136" y="5040948"/>
                <a:ext cx="4296523" cy="832216"/>
              </a:xfrm>
              <a:prstGeom prst="rect">
                <a:avLst/>
              </a:prstGeom>
              <a:blipFill>
                <a:blip r:embed="rId4"/>
                <a:stretch>
                  <a:fillRect l="-212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9166DA5-EF67-A3C3-0455-587C0CB7EBC8}"/>
              </a:ext>
            </a:extLst>
          </p:cNvPr>
          <p:cNvSpPr/>
          <p:nvPr/>
        </p:nvSpPr>
        <p:spPr>
          <a:xfrm>
            <a:off x="6480459" y="4786565"/>
            <a:ext cx="304796" cy="32911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04964C-1714-EBD5-C1AC-80545AB36E00}"/>
                  </a:ext>
                </a:extLst>
              </p:cNvPr>
              <p:cNvSpPr txBox="1"/>
              <p:nvPr/>
            </p:nvSpPr>
            <p:spPr>
              <a:xfrm>
                <a:off x="7044713" y="5040948"/>
                <a:ext cx="4486887" cy="83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inconsistency = KL(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opt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or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𝐺𝐴𝑁</m:t>
                        </m:r>
                      </m:sup>
                    </m:sSup>
                  </m:oMath>
                </a14:m>
                <a:r>
                  <a:rPr lang="en-US" sz="2400" dirty="0"/>
                  <a:t>  if disbelieves 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04964C-1714-EBD5-C1AC-80545AB3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713" y="5040948"/>
                <a:ext cx="4486887" cy="832216"/>
              </a:xfrm>
              <a:prstGeom prst="rect">
                <a:avLst/>
              </a:prstGeom>
              <a:blipFill>
                <a:blip r:embed="rId5"/>
                <a:stretch>
                  <a:fillRect l="-217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1AF513D-CCAA-F92A-5A82-132182B850FF}"/>
              </a:ext>
            </a:extLst>
          </p:cNvPr>
          <p:cNvSpPr txBox="1"/>
          <p:nvPr/>
        </p:nvSpPr>
        <p:spPr>
          <a:xfrm>
            <a:off x="6910034" y="4660288"/>
            <a:ext cx="491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Discriminator’s focus</a:t>
            </a:r>
          </a:p>
        </p:txBody>
      </p:sp>
    </p:spTree>
    <p:extLst>
      <p:ext uri="{BB962C8B-B14F-4D97-AF65-F5344CB8AC3E}">
        <p14:creationId xmlns:p14="http://schemas.microsoft.com/office/powerpoint/2010/main" val="2312782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DCE4-23DE-2A7B-0AF2-0F429D0F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Factor Graphs to PDGs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9F81F-49FE-571C-7EDE-89E3EB7E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71C4E-C173-2D35-DC58-EA639BED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54" y="2151618"/>
            <a:ext cx="3110574" cy="19778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EB9566-B078-3817-98B2-EAC83A975AD8}"/>
              </a:ext>
            </a:extLst>
          </p:cNvPr>
          <p:cNvGrpSpPr/>
          <p:nvPr/>
        </p:nvGrpSpPr>
        <p:grpSpPr>
          <a:xfrm>
            <a:off x="7330374" y="2151618"/>
            <a:ext cx="3424474" cy="2157281"/>
            <a:chOff x="9642462" y="4561255"/>
            <a:chExt cx="2013241" cy="12682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08D95F-FB90-AD77-F1C1-49584B48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9642462" y="4725666"/>
              <a:ext cx="1873060" cy="1103850"/>
            </a:xfrm>
            <a:custGeom>
              <a:avLst/>
              <a:gdLst>
                <a:gd name="connsiteX0" fmla="*/ 0 w 1873060"/>
                <a:gd name="connsiteY0" fmla="*/ 0 h 1103850"/>
                <a:gd name="connsiteX1" fmla="*/ 1873060 w 1873060"/>
                <a:gd name="connsiteY1" fmla="*/ 0 h 1103850"/>
                <a:gd name="connsiteX2" fmla="*/ 1873060 w 1873060"/>
                <a:gd name="connsiteY2" fmla="*/ 1103850 h 1103850"/>
                <a:gd name="connsiteX3" fmla="*/ 0 w 1873060"/>
                <a:gd name="connsiteY3" fmla="*/ 1103850 h 1103850"/>
                <a:gd name="connsiteX4" fmla="*/ 0 w 1873060"/>
                <a:gd name="connsiteY4" fmla="*/ 688035 h 1103850"/>
                <a:gd name="connsiteX5" fmla="*/ 563575 w 1873060"/>
                <a:gd name="connsiteY5" fmla="*/ 953067 h 1103850"/>
                <a:gd name="connsiteX6" fmla="*/ 858850 w 1873060"/>
                <a:gd name="connsiteY6" fmla="*/ 1010217 h 1103850"/>
                <a:gd name="connsiteX7" fmla="*/ 1357325 w 1873060"/>
                <a:gd name="connsiteY7" fmla="*/ 880042 h 1103850"/>
                <a:gd name="connsiteX8" fmla="*/ 1468450 w 1873060"/>
                <a:gd name="connsiteY8" fmla="*/ 772092 h 1103850"/>
                <a:gd name="connsiteX9" fmla="*/ 1617675 w 1873060"/>
                <a:gd name="connsiteY9" fmla="*/ 730817 h 1103850"/>
                <a:gd name="connsiteX10" fmla="*/ 1741500 w 1873060"/>
                <a:gd name="connsiteY10" fmla="*/ 479992 h 1103850"/>
                <a:gd name="connsiteX11" fmla="*/ 1665300 w 1873060"/>
                <a:gd name="connsiteY11" fmla="*/ 403792 h 1103850"/>
                <a:gd name="connsiteX12" fmla="*/ 1589100 w 1873060"/>
                <a:gd name="connsiteY12" fmla="*/ 362517 h 1103850"/>
                <a:gd name="connsiteX13" fmla="*/ 1511313 w 1873060"/>
                <a:gd name="connsiteY13" fmla="*/ 385688 h 1103850"/>
                <a:gd name="connsiteX14" fmla="*/ 1511313 w 1873060"/>
                <a:gd name="connsiteY14" fmla="*/ 82078 h 1103850"/>
                <a:gd name="connsiteX15" fmla="*/ 1083486 w 1873060"/>
                <a:gd name="connsiteY15" fmla="*/ 82078 h 1103850"/>
                <a:gd name="connsiteX16" fmla="*/ 1083486 w 1873060"/>
                <a:gd name="connsiteY16" fmla="*/ 440812 h 1103850"/>
                <a:gd name="connsiteX17" fmla="*/ 1226519 w 1873060"/>
                <a:gd name="connsiteY17" fmla="*/ 440812 h 1103850"/>
                <a:gd name="connsiteX18" fmla="*/ 1128725 w 1873060"/>
                <a:gd name="connsiteY18" fmla="*/ 657792 h 1103850"/>
                <a:gd name="connsiteX19" fmla="*/ 839800 w 1873060"/>
                <a:gd name="connsiteY19" fmla="*/ 822892 h 1103850"/>
                <a:gd name="connsiteX20" fmla="*/ 747725 w 1873060"/>
                <a:gd name="connsiteY20" fmla="*/ 606992 h 1103850"/>
                <a:gd name="connsiteX21" fmla="*/ 763600 w 1873060"/>
                <a:gd name="connsiteY21" fmla="*/ 391092 h 1103850"/>
                <a:gd name="connsiteX22" fmla="*/ 944575 w 1873060"/>
                <a:gd name="connsiteY22" fmla="*/ 384742 h 1103850"/>
                <a:gd name="connsiteX23" fmla="*/ 792175 w 1873060"/>
                <a:gd name="connsiteY23" fmla="*/ 251392 h 1103850"/>
                <a:gd name="connsiteX24" fmla="*/ 801700 w 1873060"/>
                <a:gd name="connsiteY24" fmla="*/ 51367 h 1103850"/>
                <a:gd name="connsiteX25" fmla="*/ 369900 w 1873060"/>
                <a:gd name="connsiteY25" fmla="*/ 102167 h 1103850"/>
                <a:gd name="connsiteX26" fmla="*/ 373075 w 1873060"/>
                <a:gd name="connsiteY26" fmla="*/ 410142 h 1103850"/>
                <a:gd name="connsiteX27" fmla="*/ 71450 w 1873060"/>
                <a:gd name="connsiteY27" fmla="*/ 362517 h 1103850"/>
                <a:gd name="connsiteX28" fmla="*/ 0 w 1873060"/>
                <a:gd name="connsiteY28" fmla="*/ 598302 h 1103850"/>
                <a:gd name="connsiteX29" fmla="*/ 0 w 1873060"/>
                <a:gd name="connsiteY29" fmla="*/ 0 h 110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73060" h="1103850">
                  <a:moveTo>
                    <a:pt x="0" y="0"/>
                  </a:moveTo>
                  <a:lnTo>
                    <a:pt x="1873060" y="0"/>
                  </a:lnTo>
                  <a:lnTo>
                    <a:pt x="1873060" y="1103850"/>
                  </a:lnTo>
                  <a:lnTo>
                    <a:pt x="0" y="1103850"/>
                  </a:lnTo>
                  <a:lnTo>
                    <a:pt x="0" y="688035"/>
                  </a:lnTo>
                  <a:lnTo>
                    <a:pt x="563575" y="953067"/>
                  </a:lnTo>
                  <a:lnTo>
                    <a:pt x="858850" y="1010217"/>
                  </a:lnTo>
                  <a:lnTo>
                    <a:pt x="1357325" y="880042"/>
                  </a:lnTo>
                  <a:lnTo>
                    <a:pt x="1468450" y="772092"/>
                  </a:lnTo>
                  <a:lnTo>
                    <a:pt x="1617675" y="730817"/>
                  </a:lnTo>
                  <a:lnTo>
                    <a:pt x="1741500" y="479992"/>
                  </a:lnTo>
                  <a:lnTo>
                    <a:pt x="1665300" y="403792"/>
                  </a:lnTo>
                  <a:lnTo>
                    <a:pt x="1589100" y="362517"/>
                  </a:lnTo>
                  <a:lnTo>
                    <a:pt x="1511313" y="385688"/>
                  </a:lnTo>
                  <a:lnTo>
                    <a:pt x="1511313" y="82078"/>
                  </a:lnTo>
                  <a:lnTo>
                    <a:pt x="1083486" y="82078"/>
                  </a:lnTo>
                  <a:lnTo>
                    <a:pt x="1083486" y="440812"/>
                  </a:lnTo>
                  <a:lnTo>
                    <a:pt x="1226519" y="440812"/>
                  </a:lnTo>
                  <a:lnTo>
                    <a:pt x="1128725" y="657792"/>
                  </a:lnTo>
                  <a:lnTo>
                    <a:pt x="839800" y="822892"/>
                  </a:lnTo>
                  <a:lnTo>
                    <a:pt x="747725" y="606992"/>
                  </a:lnTo>
                  <a:lnTo>
                    <a:pt x="763600" y="391092"/>
                  </a:lnTo>
                  <a:lnTo>
                    <a:pt x="944575" y="384742"/>
                  </a:lnTo>
                  <a:lnTo>
                    <a:pt x="792175" y="251392"/>
                  </a:lnTo>
                  <a:lnTo>
                    <a:pt x="801700" y="51367"/>
                  </a:lnTo>
                  <a:lnTo>
                    <a:pt x="369900" y="102167"/>
                  </a:lnTo>
                  <a:cubicBezTo>
                    <a:pt x="370958" y="204825"/>
                    <a:pt x="372017" y="307484"/>
                    <a:pt x="373075" y="410142"/>
                  </a:cubicBezTo>
                  <a:lnTo>
                    <a:pt x="71450" y="362517"/>
                  </a:lnTo>
                  <a:lnTo>
                    <a:pt x="0" y="59830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6BD74F-9C3A-E4BE-D8B9-631833708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7155" t="903" r="5429" b="1889"/>
            <a:stretch>
              <a:fillRect/>
            </a:stretch>
          </p:blipFill>
          <p:spPr>
            <a:xfrm rot="20326194">
              <a:off x="9962903" y="4561255"/>
              <a:ext cx="442605" cy="347428"/>
            </a:xfrm>
            <a:custGeom>
              <a:avLst/>
              <a:gdLst>
                <a:gd name="connsiteX0" fmla="*/ 1012825 w 2406650"/>
                <a:gd name="connsiteY0" fmla="*/ 0 h 1889125"/>
                <a:gd name="connsiteX1" fmla="*/ 1355725 w 2406650"/>
                <a:gd name="connsiteY1" fmla="*/ 3175 h 1889125"/>
                <a:gd name="connsiteX2" fmla="*/ 1485900 w 2406650"/>
                <a:gd name="connsiteY2" fmla="*/ 873125 h 1889125"/>
                <a:gd name="connsiteX3" fmla="*/ 2406650 w 2406650"/>
                <a:gd name="connsiteY3" fmla="*/ 1301750 h 1889125"/>
                <a:gd name="connsiteX4" fmla="*/ 2359025 w 2406650"/>
                <a:gd name="connsiteY4" fmla="*/ 1831975 h 1889125"/>
                <a:gd name="connsiteX5" fmla="*/ 1806575 w 2406650"/>
                <a:gd name="connsiteY5" fmla="*/ 1889125 h 1889125"/>
                <a:gd name="connsiteX6" fmla="*/ 1203325 w 2406650"/>
                <a:gd name="connsiteY6" fmla="*/ 1276350 h 1889125"/>
                <a:gd name="connsiteX7" fmla="*/ 704850 w 2406650"/>
                <a:gd name="connsiteY7" fmla="*/ 1889125 h 1889125"/>
                <a:gd name="connsiteX8" fmla="*/ 317500 w 2406650"/>
                <a:gd name="connsiteY8" fmla="*/ 1863725 h 1889125"/>
                <a:gd name="connsiteX9" fmla="*/ 66675 w 2406650"/>
                <a:gd name="connsiteY9" fmla="*/ 1803400 h 1889125"/>
                <a:gd name="connsiteX10" fmla="*/ 0 w 2406650"/>
                <a:gd name="connsiteY10" fmla="*/ 1273175 h 1889125"/>
                <a:gd name="connsiteX11" fmla="*/ 911225 w 2406650"/>
                <a:gd name="connsiteY11" fmla="*/ 854075 h 188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6650" h="1889125">
                  <a:moveTo>
                    <a:pt x="1012825" y="0"/>
                  </a:moveTo>
                  <a:lnTo>
                    <a:pt x="1355725" y="3175"/>
                  </a:lnTo>
                  <a:lnTo>
                    <a:pt x="1485900" y="873125"/>
                  </a:lnTo>
                  <a:lnTo>
                    <a:pt x="2406650" y="1301750"/>
                  </a:lnTo>
                  <a:lnTo>
                    <a:pt x="2359025" y="1831975"/>
                  </a:lnTo>
                  <a:lnTo>
                    <a:pt x="1806575" y="1889125"/>
                  </a:lnTo>
                  <a:lnTo>
                    <a:pt x="1203325" y="1276350"/>
                  </a:lnTo>
                  <a:lnTo>
                    <a:pt x="704850" y="1889125"/>
                  </a:lnTo>
                  <a:lnTo>
                    <a:pt x="317500" y="1863725"/>
                  </a:lnTo>
                  <a:lnTo>
                    <a:pt x="66675" y="1803400"/>
                  </a:lnTo>
                  <a:lnTo>
                    <a:pt x="0" y="1273175"/>
                  </a:lnTo>
                  <a:lnTo>
                    <a:pt x="911225" y="854075"/>
                  </a:lnTo>
                  <a:close/>
                </a:path>
              </a:pathLst>
            </a:cu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BED1E5-16D6-6806-068C-1EBCEAA7B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7155" t="903" r="5429" b="1889"/>
            <a:stretch>
              <a:fillRect/>
            </a:stretch>
          </p:blipFill>
          <p:spPr>
            <a:xfrm rot="5802153">
              <a:off x="11336940" y="5167300"/>
              <a:ext cx="357165" cy="280361"/>
            </a:xfrm>
            <a:custGeom>
              <a:avLst/>
              <a:gdLst>
                <a:gd name="connsiteX0" fmla="*/ 1012825 w 2406650"/>
                <a:gd name="connsiteY0" fmla="*/ 0 h 1889125"/>
                <a:gd name="connsiteX1" fmla="*/ 1355725 w 2406650"/>
                <a:gd name="connsiteY1" fmla="*/ 3175 h 1889125"/>
                <a:gd name="connsiteX2" fmla="*/ 1485900 w 2406650"/>
                <a:gd name="connsiteY2" fmla="*/ 873125 h 1889125"/>
                <a:gd name="connsiteX3" fmla="*/ 2406650 w 2406650"/>
                <a:gd name="connsiteY3" fmla="*/ 1301750 h 1889125"/>
                <a:gd name="connsiteX4" fmla="*/ 2359025 w 2406650"/>
                <a:gd name="connsiteY4" fmla="*/ 1831975 h 1889125"/>
                <a:gd name="connsiteX5" fmla="*/ 1806575 w 2406650"/>
                <a:gd name="connsiteY5" fmla="*/ 1889125 h 1889125"/>
                <a:gd name="connsiteX6" fmla="*/ 1203325 w 2406650"/>
                <a:gd name="connsiteY6" fmla="*/ 1276350 h 1889125"/>
                <a:gd name="connsiteX7" fmla="*/ 704850 w 2406650"/>
                <a:gd name="connsiteY7" fmla="*/ 1889125 h 1889125"/>
                <a:gd name="connsiteX8" fmla="*/ 317500 w 2406650"/>
                <a:gd name="connsiteY8" fmla="*/ 1863725 h 1889125"/>
                <a:gd name="connsiteX9" fmla="*/ 66675 w 2406650"/>
                <a:gd name="connsiteY9" fmla="*/ 1803400 h 1889125"/>
                <a:gd name="connsiteX10" fmla="*/ 0 w 2406650"/>
                <a:gd name="connsiteY10" fmla="*/ 1273175 h 1889125"/>
                <a:gd name="connsiteX11" fmla="*/ 911225 w 2406650"/>
                <a:gd name="connsiteY11" fmla="*/ 854075 h 188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6650" h="1889125">
                  <a:moveTo>
                    <a:pt x="1012825" y="0"/>
                  </a:moveTo>
                  <a:lnTo>
                    <a:pt x="1355725" y="3175"/>
                  </a:lnTo>
                  <a:lnTo>
                    <a:pt x="1485900" y="873125"/>
                  </a:lnTo>
                  <a:lnTo>
                    <a:pt x="2406650" y="1301750"/>
                  </a:lnTo>
                  <a:lnTo>
                    <a:pt x="2359025" y="1831975"/>
                  </a:lnTo>
                  <a:lnTo>
                    <a:pt x="1806575" y="1889125"/>
                  </a:lnTo>
                  <a:lnTo>
                    <a:pt x="1203325" y="1276350"/>
                  </a:lnTo>
                  <a:lnTo>
                    <a:pt x="704850" y="1889125"/>
                  </a:lnTo>
                  <a:lnTo>
                    <a:pt x="317500" y="1863725"/>
                  </a:lnTo>
                  <a:lnTo>
                    <a:pt x="66675" y="1803400"/>
                  </a:lnTo>
                  <a:lnTo>
                    <a:pt x="0" y="1273175"/>
                  </a:lnTo>
                  <a:lnTo>
                    <a:pt x="911225" y="854075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46907F-0151-F24F-227D-4283B20B3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7155" t="903" r="5429" b="1889"/>
            <a:stretch>
              <a:fillRect/>
            </a:stretch>
          </p:blipFill>
          <p:spPr>
            <a:xfrm rot="11848625">
              <a:off x="9955227" y="5140994"/>
              <a:ext cx="424186" cy="332970"/>
            </a:xfrm>
            <a:custGeom>
              <a:avLst/>
              <a:gdLst>
                <a:gd name="connsiteX0" fmla="*/ 1012825 w 2406650"/>
                <a:gd name="connsiteY0" fmla="*/ 0 h 1889125"/>
                <a:gd name="connsiteX1" fmla="*/ 1355725 w 2406650"/>
                <a:gd name="connsiteY1" fmla="*/ 3175 h 1889125"/>
                <a:gd name="connsiteX2" fmla="*/ 1485900 w 2406650"/>
                <a:gd name="connsiteY2" fmla="*/ 873125 h 1889125"/>
                <a:gd name="connsiteX3" fmla="*/ 2406650 w 2406650"/>
                <a:gd name="connsiteY3" fmla="*/ 1301750 h 1889125"/>
                <a:gd name="connsiteX4" fmla="*/ 2359025 w 2406650"/>
                <a:gd name="connsiteY4" fmla="*/ 1831975 h 1889125"/>
                <a:gd name="connsiteX5" fmla="*/ 1806575 w 2406650"/>
                <a:gd name="connsiteY5" fmla="*/ 1889125 h 1889125"/>
                <a:gd name="connsiteX6" fmla="*/ 1203325 w 2406650"/>
                <a:gd name="connsiteY6" fmla="*/ 1276350 h 1889125"/>
                <a:gd name="connsiteX7" fmla="*/ 704850 w 2406650"/>
                <a:gd name="connsiteY7" fmla="*/ 1889125 h 1889125"/>
                <a:gd name="connsiteX8" fmla="*/ 317500 w 2406650"/>
                <a:gd name="connsiteY8" fmla="*/ 1863725 h 1889125"/>
                <a:gd name="connsiteX9" fmla="*/ 66675 w 2406650"/>
                <a:gd name="connsiteY9" fmla="*/ 1803400 h 1889125"/>
                <a:gd name="connsiteX10" fmla="*/ 0 w 2406650"/>
                <a:gd name="connsiteY10" fmla="*/ 1273175 h 1889125"/>
                <a:gd name="connsiteX11" fmla="*/ 911225 w 2406650"/>
                <a:gd name="connsiteY11" fmla="*/ 854075 h 188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6650" h="1889125">
                  <a:moveTo>
                    <a:pt x="1012825" y="0"/>
                  </a:moveTo>
                  <a:lnTo>
                    <a:pt x="1355725" y="3175"/>
                  </a:lnTo>
                  <a:lnTo>
                    <a:pt x="1485900" y="873125"/>
                  </a:lnTo>
                  <a:lnTo>
                    <a:pt x="2406650" y="1301750"/>
                  </a:lnTo>
                  <a:lnTo>
                    <a:pt x="2359025" y="1831975"/>
                  </a:lnTo>
                  <a:lnTo>
                    <a:pt x="1806575" y="1889125"/>
                  </a:lnTo>
                  <a:lnTo>
                    <a:pt x="1203325" y="1276350"/>
                  </a:lnTo>
                  <a:lnTo>
                    <a:pt x="704850" y="1889125"/>
                  </a:lnTo>
                  <a:lnTo>
                    <a:pt x="317500" y="1863725"/>
                  </a:lnTo>
                  <a:lnTo>
                    <a:pt x="66675" y="1803400"/>
                  </a:lnTo>
                  <a:lnTo>
                    <a:pt x="0" y="1273175"/>
                  </a:lnTo>
                  <a:lnTo>
                    <a:pt x="911225" y="854075"/>
                  </a:lnTo>
                  <a:close/>
                </a:path>
              </a:pathLst>
            </a:cu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759EC7-6A09-3480-A923-1405489FE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696035">
              <a:off x="9568652" y="5246317"/>
              <a:ext cx="385613" cy="1297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65DB375-98EB-BFDE-72E7-75994A329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ACACAC"/>
                </a:clrFrom>
                <a:clrTo>
                  <a:srgbClr val="ACACAC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 l="57846" t="7436" r="19313" b="60066"/>
            <a:stretch>
              <a:fillRect/>
            </a:stretch>
          </p:blipFill>
          <p:spPr>
            <a:xfrm>
              <a:off x="10753658" y="4851508"/>
              <a:ext cx="427827" cy="358734"/>
            </a:xfrm>
            <a:custGeom>
              <a:avLst/>
              <a:gdLst>
                <a:gd name="connsiteX0" fmla="*/ 0 w 427827"/>
                <a:gd name="connsiteY0" fmla="*/ 0 h 358734"/>
                <a:gd name="connsiteX1" fmla="*/ 427827 w 427827"/>
                <a:gd name="connsiteY1" fmla="*/ 0 h 358734"/>
                <a:gd name="connsiteX2" fmla="*/ 427827 w 427827"/>
                <a:gd name="connsiteY2" fmla="*/ 303610 h 358734"/>
                <a:gd name="connsiteX3" fmla="*/ 356389 w 427827"/>
                <a:gd name="connsiteY3" fmla="*/ 324889 h 358734"/>
                <a:gd name="connsiteX4" fmla="*/ 146839 w 427827"/>
                <a:gd name="connsiteY4" fmla="*/ 350289 h 358734"/>
                <a:gd name="connsiteX5" fmla="*/ 143033 w 427827"/>
                <a:gd name="connsiteY5" fmla="*/ 358734 h 358734"/>
                <a:gd name="connsiteX6" fmla="*/ 0 w 427827"/>
                <a:gd name="connsiteY6" fmla="*/ 358734 h 358734"/>
                <a:gd name="connsiteX7" fmla="*/ 0 w 427827"/>
                <a:gd name="connsiteY7" fmla="*/ 0 h 35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827" h="358734">
                  <a:moveTo>
                    <a:pt x="0" y="0"/>
                  </a:moveTo>
                  <a:lnTo>
                    <a:pt x="427827" y="0"/>
                  </a:lnTo>
                  <a:lnTo>
                    <a:pt x="427827" y="303610"/>
                  </a:lnTo>
                  <a:lnTo>
                    <a:pt x="356389" y="324889"/>
                  </a:lnTo>
                  <a:lnTo>
                    <a:pt x="146839" y="350289"/>
                  </a:lnTo>
                  <a:lnTo>
                    <a:pt x="143033" y="358734"/>
                  </a:lnTo>
                  <a:lnTo>
                    <a:pt x="0" y="358734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095147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27FFB9C-CC9F-0CD1-69FB-D876A9E4369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2191" y="0"/>
            <a:ext cx="12647484" cy="6867122"/>
            <a:chOff x="-82191" y="0"/>
            <a:chExt cx="12647484" cy="68671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791320-C575-72D9-7AD3-7D7ABB083BB0}"/>
                </a:ext>
              </a:extLst>
            </p:cNvPr>
            <p:cNvSpPr>
              <a:spLocks/>
            </p:cNvSpPr>
            <p:nvPr/>
          </p:nvSpPr>
          <p:spPr>
            <a:xfrm>
              <a:off x="-82191" y="0"/>
              <a:ext cx="6328879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9C45AD-3076-4ADA-9251-A8F9F4699DE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36414" y="9122"/>
              <a:ext cx="6328879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434DEE-DDFE-795F-8207-4A31BD26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77178" cy="1325563"/>
          </a:xfrm>
        </p:spPr>
        <p:txBody>
          <a:bodyPr/>
          <a:lstStyle/>
          <a:p>
            <a:pPr algn="ctr"/>
            <a:r>
              <a:rPr lang="en-US" dirty="0"/>
              <a:t>Learning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D1CA5E-0D45-B469-B390-BD2FF7D700B6}"/>
              </a:ext>
            </a:extLst>
          </p:cNvPr>
          <p:cNvSpPr txBox="1">
            <a:spLocks/>
          </p:cNvSpPr>
          <p:nvPr/>
        </p:nvSpPr>
        <p:spPr>
          <a:xfrm>
            <a:off x="6692900" y="413797"/>
            <a:ext cx="50771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Inference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A6E8A-B7BE-4703-788C-4DE89648C003}"/>
              </a:ext>
            </a:extLst>
          </p:cNvPr>
          <p:cNvSpPr/>
          <p:nvPr/>
        </p:nvSpPr>
        <p:spPr>
          <a:xfrm>
            <a:off x="1396133" y="2432599"/>
            <a:ext cx="925737" cy="507284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C6688-53C3-8501-42AB-2C7B813AAC21}"/>
              </a:ext>
            </a:extLst>
          </p:cNvPr>
          <p:cNvSpPr/>
          <p:nvPr/>
        </p:nvSpPr>
        <p:spPr>
          <a:xfrm>
            <a:off x="2734481" y="1843200"/>
            <a:ext cx="1359810" cy="7134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7411C-4672-6870-16A1-94C367E96AF8}"/>
              </a:ext>
            </a:extLst>
          </p:cNvPr>
          <p:cNvSpPr/>
          <p:nvPr/>
        </p:nvSpPr>
        <p:spPr>
          <a:xfrm>
            <a:off x="9902222" y="2513475"/>
            <a:ext cx="1052422" cy="5521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EF38EF9-148B-53D8-86BD-773684E0F236}"/>
              </a:ext>
            </a:extLst>
          </p:cNvPr>
          <p:cNvSpPr/>
          <p:nvPr/>
        </p:nvSpPr>
        <p:spPr>
          <a:xfrm>
            <a:off x="7620944" y="2112325"/>
            <a:ext cx="1228620" cy="628913"/>
          </a:xfrm>
          <a:custGeom>
            <a:avLst/>
            <a:gdLst>
              <a:gd name="connsiteX0" fmla="*/ 0 w 1084513"/>
              <a:gd name="connsiteY0" fmla="*/ 0 h 628913"/>
              <a:gd name="connsiteX1" fmla="*/ 1084513 w 1084513"/>
              <a:gd name="connsiteY1" fmla="*/ 0 h 628913"/>
              <a:gd name="connsiteX2" fmla="*/ 1084513 w 1084513"/>
              <a:gd name="connsiteY2" fmla="*/ 628913 h 628913"/>
              <a:gd name="connsiteX3" fmla="*/ 0 w 1084513"/>
              <a:gd name="connsiteY3" fmla="*/ 628913 h 628913"/>
              <a:gd name="connsiteX4" fmla="*/ 0 w 1084513"/>
              <a:gd name="connsiteY4" fmla="*/ 0 h 628913"/>
              <a:gd name="connsiteX5" fmla="*/ 867983 w 1084513"/>
              <a:gd name="connsiteY5" fmla="*/ 267848 h 628913"/>
              <a:gd name="connsiteX6" fmla="*/ 702890 w 1084513"/>
              <a:gd name="connsiteY6" fmla="*/ 429639 h 628913"/>
              <a:gd name="connsiteX7" fmla="*/ 867983 w 1084513"/>
              <a:gd name="connsiteY7" fmla="*/ 591430 h 628913"/>
              <a:gd name="connsiteX8" fmla="*/ 1033076 w 1084513"/>
              <a:gd name="connsiteY8" fmla="*/ 429639 h 628913"/>
              <a:gd name="connsiteX9" fmla="*/ 867983 w 1084513"/>
              <a:gd name="connsiteY9" fmla="*/ 267848 h 62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4513" h="628913">
                <a:moveTo>
                  <a:pt x="0" y="0"/>
                </a:moveTo>
                <a:lnTo>
                  <a:pt x="1084513" y="0"/>
                </a:lnTo>
                <a:lnTo>
                  <a:pt x="1084513" y="628913"/>
                </a:lnTo>
                <a:lnTo>
                  <a:pt x="0" y="628913"/>
                </a:lnTo>
                <a:lnTo>
                  <a:pt x="0" y="0"/>
                </a:lnTo>
                <a:close/>
                <a:moveTo>
                  <a:pt x="867983" y="267848"/>
                </a:moveTo>
                <a:cubicBezTo>
                  <a:pt x="776805" y="267848"/>
                  <a:pt x="702890" y="340284"/>
                  <a:pt x="702890" y="429639"/>
                </a:cubicBezTo>
                <a:cubicBezTo>
                  <a:pt x="702890" y="518994"/>
                  <a:pt x="776805" y="591430"/>
                  <a:pt x="867983" y="591430"/>
                </a:cubicBezTo>
                <a:cubicBezTo>
                  <a:pt x="959161" y="591430"/>
                  <a:pt x="1033076" y="518994"/>
                  <a:pt x="1033076" y="429639"/>
                </a:cubicBezTo>
                <a:cubicBezTo>
                  <a:pt x="1033076" y="340284"/>
                  <a:pt x="959161" y="267848"/>
                  <a:pt x="867983" y="267848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Query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288A7-D6A4-DADD-FCEE-1428BDCFEF4F}"/>
              </a:ext>
            </a:extLst>
          </p:cNvPr>
          <p:cNvSpPr/>
          <p:nvPr/>
        </p:nvSpPr>
        <p:spPr>
          <a:xfrm>
            <a:off x="2696362" y="3770487"/>
            <a:ext cx="1359810" cy="713460"/>
          </a:xfrm>
          <a:prstGeom prst="rect">
            <a:avLst/>
          </a:prstGeom>
          <a:gradFill flip="none" rotWithShape="1">
            <a:gsLst>
              <a:gs pos="63000">
                <a:schemeClr val="tx1"/>
              </a:gs>
              <a:gs pos="91000">
                <a:schemeClr val="accent1">
                  <a:lumMod val="70000"/>
                </a:schemeClr>
              </a:gs>
            </a:gsLst>
            <a:lin ang="2400000" scaled="0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BF75B-C217-2583-3C23-68296F649EEF}"/>
              </a:ext>
            </a:extLst>
          </p:cNvPr>
          <p:cNvCxnSpPr>
            <a:cxnSpLocks/>
          </p:cNvCxnSpPr>
          <p:nvPr/>
        </p:nvCxnSpPr>
        <p:spPr>
          <a:xfrm>
            <a:off x="3376267" y="2626574"/>
            <a:ext cx="1" cy="10367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BF6914-F1D6-348D-F557-52C952A11622}"/>
              </a:ext>
            </a:extLst>
          </p:cNvPr>
          <p:cNvCxnSpPr>
            <a:cxnSpLocks/>
          </p:cNvCxnSpPr>
          <p:nvPr/>
        </p:nvCxnSpPr>
        <p:spPr>
          <a:xfrm>
            <a:off x="2399012" y="2845446"/>
            <a:ext cx="977254" cy="3971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C00E6-4B95-8AAA-D6CD-F218CD768433}"/>
              </a:ext>
            </a:extLst>
          </p:cNvPr>
          <p:cNvSpPr/>
          <p:nvPr/>
        </p:nvSpPr>
        <p:spPr>
          <a:xfrm>
            <a:off x="7693174" y="3827787"/>
            <a:ext cx="1156390" cy="656160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48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03C435-1984-F191-9FCE-A8A3B9E253F2}"/>
              </a:ext>
            </a:extLst>
          </p:cNvPr>
          <p:cNvCxnSpPr/>
          <p:nvPr/>
        </p:nvCxnSpPr>
        <p:spPr>
          <a:xfrm>
            <a:off x="8326204" y="2828350"/>
            <a:ext cx="0" cy="892789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7C5266-0582-EBEB-9AAA-E5157F2476CF}"/>
              </a:ext>
            </a:extLst>
          </p:cNvPr>
          <p:cNvCxnSpPr>
            <a:cxnSpLocks/>
          </p:cNvCxnSpPr>
          <p:nvPr/>
        </p:nvCxnSpPr>
        <p:spPr>
          <a:xfrm flipH="1">
            <a:off x="8344740" y="2939883"/>
            <a:ext cx="1425440" cy="354403"/>
          </a:xfrm>
          <a:prstGeom prst="line">
            <a:avLst/>
          </a:prstGeom>
          <a:ln w="603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DEBF8F4-63D5-C699-300F-25615E31B67F}"/>
              </a:ext>
            </a:extLst>
          </p:cNvPr>
          <p:cNvSpPr txBox="1">
            <a:spLocks/>
          </p:cNvSpPr>
          <p:nvPr/>
        </p:nvSpPr>
        <p:spPr>
          <a:xfrm>
            <a:off x="236829" y="5345507"/>
            <a:ext cx="5660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(update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model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 make it more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consistent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with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AABD963-8957-7D62-5ECE-F6A74AD5307F}"/>
              </a:ext>
            </a:extLst>
          </p:cNvPr>
          <p:cNvSpPr txBox="1">
            <a:spLocks/>
          </p:cNvSpPr>
          <p:nvPr/>
        </p:nvSpPr>
        <p:spPr>
          <a:xfrm>
            <a:off x="6401061" y="5345507"/>
            <a:ext cx="5660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(update </a:t>
            </a:r>
            <a:r>
              <a:rPr lang="en-US" b="1" dirty="0">
                <a:solidFill>
                  <a:schemeClr val="accent1"/>
                </a:solidFill>
              </a:rPr>
              <a:t>query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to make it more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consistent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with </a:t>
            </a:r>
            <a:r>
              <a:rPr lang="en-US" b="1" dirty="0"/>
              <a:t>model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05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9F2E-C1F1-7B34-2E0E-A352D9E0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6" y="248684"/>
            <a:ext cx="111252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conditional probability distributions (</a:t>
            </a:r>
            <a:r>
              <a:rPr lang="en-US" sz="4800" dirty="0" err="1"/>
              <a:t>cpds</a:t>
            </a:r>
            <a:r>
              <a:rPr lang="en-US" sz="4800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7EC6C-B93A-D1FC-D297-322AA7B3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4098"/>
            <a:ext cx="2743200" cy="365125"/>
          </a:xfrm>
        </p:spPr>
        <p:txBody>
          <a:bodyPr/>
          <a:lstStyle/>
          <a:p>
            <a:fld id="{6CB50425-FF15-4809-B051-6F0DDC60174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7B2AEF-0C2F-B39F-AA9F-8B26A5FD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2824" y="2311193"/>
            <a:ext cx="1506819" cy="5946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B93D8D-705D-F359-AE2F-A0E38068AD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8981" y="1863211"/>
            <a:ext cx="1561730" cy="1292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678EB4-4BC9-ACC5-4BB2-AD2C4229B24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8121650" y="3702122"/>
            <a:ext cx="1499061" cy="1130440"/>
          </a:xfrm>
          <a:custGeom>
            <a:avLst/>
            <a:gdLst>
              <a:gd name="connsiteX0" fmla="*/ 388944 w 1499061"/>
              <a:gd name="connsiteY0" fmla="*/ 117636 h 1130440"/>
              <a:gd name="connsiteX1" fmla="*/ 388944 w 1499061"/>
              <a:gd name="connsiteY1" fmla="*/ 450490 h 1130440"/>
              <a:gd name="connsiteX2" fmla="*/ 693744 w 1499061"/>
              <a:gd name="connsiteY2" fmla="*/ 450490 h 1130440"/>
              <a:gd name="connsiteX3" fmla="*/ 693744 w 1499061"/>
              <a:gd name="connsiteY3" fmla="*/ 117636 h 1130440"/>
              <a:gd name="connsiteX4" fmla="*/ 0 w 1499061"/>
              <a:gd name="connsiteY4" fmla="*/ 0 h 1130440"/>
              <a:gd name="connsiteX5" fmla="*/ 1499061 w 1499061"/>
              <a:gd name="connsiteY5" fmla="*/ 0 h 1130440"/>
              <a:gd name="connsiteX6" fmla="*/ 1499061 w 1499061"/>
              <a:gd name="connsiteY6" fmla="*/ 1130440 h 1130440"/>
              <a:gd name="connsiteX7" fmla="*/ 0 w 1499061"/>
              <a:gd name="connsiteY7" fmla="*/ 1130440 h 11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9061" h="1130440">
                <a:moveTo>
                  <a:pt x="388944" y="117636"/>
                </a:moveTo>
                <a:lnTo>
                  <a:pt x="388944" y="450490"/>
                </a:lnTo>
                <a:lnTo>
                  <a:pt x="693744" y="450490"/>
                </a:lnTo>
                <a:lnTo>
                  <a:pt x="693744" y="117636"/>
                </a:lnTo>
                <a:close/>
                <a:moveTo>
                  <a:pt x="0" y="0"/>
                </a:moveTo>
                <a:lnTo>
                  <a:pt x="1499061" y="0"/>
                </a:lnTo>
                <a:lnTo>
                  <a:pt x="1499061" y="1130440"/>
                </a:lnTo>
                <a:lnTo>
                  <a:pt x="0" y="1130440"/>
                </a:lnTo>
                <a:close/>
              </a:path>
            </a:pathLst>
          </a:custGeom>
        </p:spPr>
      </p:pic>
      <p:grpSp>
        <p:nvGrpSpPr>
          <p:cNvPr id="3072" name="Group 3071">
            <a:extLst>
              <a:ext uri="{FF2B5EF4-FFF2-40B4-BE49-F238E27FC236}">
                <a16:creationId xmlns:a16="http://schemas.microsoft.com/office/drawing/2014/main" id="{9DCA374C-5D0F-D02E-15B2-367BEB6883B0}"/>
              </a:ext>
            </a:extLst>
          </p:cNvPr>
          <p:cNvGrpSpPr/>
          <p:nvPr/>
        </p:nvGrpSpPr>
        <p:grpSpPr>
          <a:xfrm>
            <a:off x="3458379" y="2430960"/>
            <a:ext cx="1552243" cy="474878"/>
            <a:chOff x="3392975" y="2254611"/>
            <a:chExt cx="1552243" cy="474878"/>
          </a:xfrm>
        </p:grpSpPr>
        <p:pic>
          <p:nvPicPr>
            <p:cNvPr id="3073" name="Picture 3072">
              <a:extLst>
                <a:ext uri="{FF2B5EF4-FFF2-40B4-BE49-F238E27FC236}">
                  <a16:creationId xmlns:a16="http://schemas.microsoft.com/office/drawing/2014/main" id="{B5CFBD9B-658D-38BC-7A5E-BB04D60BE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075" name="Picture 3074">
              <a:extLst>
                <a:ext uri="{FF2B5EF4-FFF2-40B4-BE49-F238E27FC236}">
                  <a16:creationId xmlns:a16="http://schemas.microsoft.com/office/drawing/2014/main" id="{124E795A-3AEB-9D77-B194-E4BB8FB61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076" name="Picture 3075">
              <a:extLst>
                <a:ext uri="{FF2B5EF4-FFF2-40B4-BE49-F238E27FC236}">
                  <a16:creationId xmlns:a16="http://schemas.microsoft.com/office/drawing/2014/main" id="{4F528759-9149-9F03-0426-86F2193CF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3077" name="Picture 2">
            <a:extLst>
              <a:ext uri="{FF2B5EF4-FFF2-40B4-BE49-F238E27FC236}">
                <a16:creationId xmlns:a16="http://schemas.microsoft.com/office/drawing/2014/main" id="{393DC048-EF33-B117-EC3D-164BDAB13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02" y="2543746"/>
            <a:ext cx="1091004" cy="3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D4F-ACB7-F235-BC65-73CC6DB403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1232" t="15383" r="57737" b="45894"/>
          <a:stretch>
            <a:fillRect/>
          </a:stretch>
        </p:blipFill>
        <p:spPr>
          <a:xfrm>
            <a:off x="3851362" y="3985995"/>
            <a:ext cx="342900" cy="250274"/>
          </a:xfrm>
          <a:custGeom>
            <a:avLst/>
            <a:gdLst>
              <a:gd name="connsiteX0" fmla="*/ 0 w 342900"/>
              <a:gd name="connsiteY0" fmla="*/ 0 h 250274"/>
              <a:gd name="connsiteX1" fmla="*/ 342900 w 342900"/>
              <a:gd name="connsiteY1" fmla="*/ 0 h 250274"/>
              <a:gd name="connsiteX2" fmla="*/ 342900 w 342900"/>
              <a:gd name="connsiteY2" fmla="*/ 250274 h 250274"/>
              <a:gd name="connsiteX3" fmla="*/ 0 w 342900"/>
              <a:gd name="connsiteY3" fmla="*/ 250274 h 250274"/>
              <a:gd name="connsiteX4" fmla="*/ 0 w 342900"/>
              <a:gd name="connsiteY4" fmla="*/ 0 h 25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250274">
                <a:moveTo>
                  <a:pt x="0" y="0"/>
                </a:moveTo>
                <a:lnTo>
                  <a:pt x="342900" y="0"/>
                </a:lnTo>
                <a:lnTo>
                  <a:pt x="342900" y="250274"/>
                </a:lnTo>
                <a:lnTo>
                  <a:pt x="0" y="25027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5D727F-9D1D-1350-6329-ECCD6C32F9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590902" y="3853671"/>
            <a:ext cx="1345353" cy="786905"/>
          </a:xfrm>
          <a:custGeom>
            <a:avLst/>
            <a:gdLst>
              <a:gd name="connsiteX0" fmla="*/ 0 w 1105019"/>
              <a:gd name="connsiteY0" fmla="*/ 0 h 646332"/>
              <a:gd name="connsiteX1" fmla="*/ 1105019 w 1105019"/>
              <a:gd name="connsiteY1" fmla="*/ 0 h 646332"/>
              <a:gd name="connsiteX2" fmla="*/ 1105019 w 1105019"/>
              <a:gd name="connsiteY2" fmla="*/ 646332 h 646332"/>
              <a:gd name="connsiteX3" fmla="*/ 0 w 1105019"/>
              <a:gd name="connsiteY3" fmla="*/ 646332 h 646332"/>
              <a:gd name="connsiteX4" fmla="*/ 0 w 1105019"/>
              <a:gd name="connsiteY4" fmla="*/ 0 h 646332"/>
              <a:gd name="connsiteX5" fmla="*/ 124118 w 1105019"/>
              <a:gd name="connsiteY5" fmla="*/ 99428 h 646332"/>
              <a:gd name="connsiteX6" fmla="*/ 124118 w 1105019"/>
              <a:gd name="connsiteY6" fmla="*/ 349702 h 646332"/>
              <a:gd name="connsiteX7" fmla="*/ 467018 w 1105019"/>
              <a:gd name="connsiteY7" fmla="*/ 349702 h 646332"/>
              <a:gd name="connsiteX8" fmla="*/ 467018 w 1105019"/>
              <a:gd name="connsiteY8" fmla="*/ 99428 h 646332"/>
              <a:gd name="connsiteX9" fmla="*/ 124118 w 1105019"/>
              <a:gd name="connsiteY9" fmla="*/ 99428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019" h="646332">
                <a:moveTo>
                  <a:pt x="0" y="0"/>
                </a:moveTo>
                <a:lnTo>
                  <a:pt x="1105019" y="0"/>
                </a:lnTo>
                <a:lnTo>
                  <a:pt x="1105019" y="646332"/>
                </a:lnTo>
                <a:lnTo>
                  <a:pt x="0" y="646332"/>
                </a:lnTo>
                <a:lnTo>
                  <a:pt x="0" y="0"/>
                </a:lnTo>
                <a:close/>
                <a:moveTo>
                  <a:pt x="124118" y="99428"/>
                </a:moveTo>
                <a:lnTo>
                  <a:pt x="124118" y="349702"/>
                </a:lnTo>
                <a:lnTo>
                  <a:pt x="467018" y="349702"/>
                </a:lnTo>
                <a:lnTo>
                  <a:pt x="467018" y="99428"/>
                </a:lnTo>
                <a:lnTo>
                  <a:pt x="124118" y="99428"/>
                </a:lnTo>
                <a:close/>
              </a:path>
            </a:pathLst>
          </a:custGeom>
        </p:spPr>
      </p:pic>
      <p:pic>
        <p:nvPicPr>
          <p:cNvPr id="3087" name="Picture 2">
            <a:extLst>
              <a:ext uri="{FF2B5EF4-FFF2-40B4-BE49-F238E27FC236}">
                <a16:creationId xmlns:a16="http://schemas.microsoft.com/office/drawing/2014/main" id="{C252B945-9B05-42BF-FAF4-155002F3C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63" y="4136536"/>
            <a:ext cx="763765" cy="35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1C1BA5-FEB6-28E6-E543-9719F79C71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1232" t="15383" r="57737" b="45894"/>
          <a:stretch>
            <a:fillRect/>
          </a:stretch>
        </p:blipFill>
        <p:spPr>
          <a:xfrm>
            <a:off x="8462969" y="3934654"/>
            <a:ext cx="342900" cy="250274"/>
          </a:xfrm>
          <a:custGeom>
            <a:avLst/>
            <a:gdLst>
              <a:gd name="connsiteX0" fmla="*/ 0 w 342900"/>
              <a:gd name="connsiteY0" fmla="*/ 0 h 250274"/>
              <a:gd name="connsiteX1" fmla="*/ 342900 w 342900"/>
              <a:gd name="connsiteY1" fmla="*/ 0 h 250274"/>
              <a:gd name="connsiteX2" fmla="*/ 342900 w 342900"/>
              <a:gd name="connsiteY2" fmla="*/ 250274 h 250274"/>
              <a:gd name="connsiteX3" fmla="*/ 0 w 342900"/>
              <a:gd name="connsiteY3" fmla="*/ 250274 h 250274"/>
              <a:gd name="connsiteX4" fmla="*/ 0 w 342900"/>
              <a:gd name="connsiteY4" fmla="*/ 0 h 25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250274">
                <a:moveTo>
                  <a:pt x="0" y="0"/>
                </a:moveTo>
                <a:lnTo>
                  <a:pt x="342900" y="0"/>
                </a:lnTo>
                <a:lnTo>
                  <a:pt x="342900" y="250274"/>
                </a:lnTo>
                <a:lnTo>
                  <a:pt x="0" y="250274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7F12491-1A81-6FBC-5375-81465C652F61}"/>
              </a:ext>
            </a:extLst>
          </p:cNvPr>
          <p:cNvGrpSpPr/>
          <p:nvPr/>
        </p:nvGrpSpPr>
        <p:grpSpPr>
          <a:xfrm>
            <a:off x="6479691" y="4293102"/>
            <a:ext cx="1254178" cy="533159"/>
            <a:chOff x="7748702" y="3703525"/>
            <a:chExt cx="1254178" cy="5331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9B773E8-C865-BC15-0DED-2B5B3434B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806"/>
            <a:stretch/>
          </p:blipFill>
          <p:spPr>
            <a:xfrm>
              <a:off x="8030691" y="3703525"/>
              <a:ext cx="972189" cy="53315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117166-17BD-54DC-C53E-B06BCD13A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 l="11232" t="15383" r="57737" b="45894"/>
            <a:stretch>
              <a:fillRect/>
            </a:stretch>
          </p:blipFill>
          <p:spPr>
            <a:xfrm>
              <a:off x="7748702" y="3869885"/>
              <a:ext cx="382661" cy="279295"/>
            </a:xfrm>
            <a:custGeom>
              <a:avLst/>
              <a:gdLst>
                <a:gd name="connsiteX0" fmla="*/ 0 w 342900"/>
                <a:gd name="connsiteY0" fmla="*/ 0 h 250274"/>
                <a:gd name="connsiteX1" fmla="*/ 342900 w 342900"/>
                <a:gd name="connsiteY1" fmla="*/ 0 h 250274"/>
                <a:gd name="connsiteX2" fmla="*/ 342900 w 342900"/>
                <a:gd name="connsiteY2" fmla="*/ 250274 h 250274"/>
                <a:gd name="connsiteX3" fmla="*/ 0 w 342900"/>
                <a:gd name="connsiteY3" fmla="*/ 250274 h 250274"/>
                <a:gd name="connsiteX4" fmla="*/ 0 w 342900"/>
                <a:gd name="connsiteY4" fmla="*/ 0 h 25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250274">
                  <a:moveTo>
                    <a:pt x="0" y="0"/>
                  </a:moveTo>
                  <a:lnTo>
                    <a:pt x="342900" y="0"/>
                  </a:lnTo>
                  <a:lnTo>
                    <a:pt x="342900" y="250274"/>
                  </a:lnTo>
                  <a:lnTo>
                    <a:pt x="0" y="250274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6FFE41-E792-19B9-539E-E25803C1419F}"/>
              </a:ext>
            </a:extLst>
          </p:cNvPr>
          <p:cNvSpPr txBox="1"/>
          <p:nvPr/>
        </p:nvSpPr>
        <p:spPr>
          <a:xfrm>
            <a:off x="4263578" y="540328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attach to arcs, not to variables!</a:t>
            </a:r>
          </a:p>
        </p:txBody>
      </p:sp>
    </p:spTree>
    <p:extLst>
      <p:ext uri="{BB962C8B-B14F-4D97-AF65-F5344CB8AC3E}">
        <p14:creationId xmlns:p14="http://schemas.microsoft.com/office/powerpoint/2010/main" val="258738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9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Probabilistic Dependency Graphs (PDGs)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1373557" y="4725523"/>
            <a:ext cx="8292682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multiple beliefs about the same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87DA-CCC9-4D5A-8FDA-B5EC642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7EDCE-CEFC-9E1B-858E-4C68C3707F42}"/>
              </a:ext>
            </a:extLst>
          </p:cNvPr>
          <p:cNvSpPr txBox="1"/>
          <p:nvPr/>
        </p:nvSpPr>
        <p:spPr>
          <a:xfrm>
            <a:off x="807910" y="1429465"/>
            <a:ext cx="7291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In brief</a:t>
            </a:r>
            <a:r>
              <a:rPr lang="en-US" sz="2400" dirty="0"/>
              <a:t>: a collection of </a:t>
            </a:r>
            <a:r>
              <a:rPr lang="en-US" sz="2400" dirty="0" err="1"/>
              <a:t>cpds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0ABCD-A019-30DB-9B3E-9A688C89A32B}"/>
              </a:ext>
            </a:extLst>
          </p:cNvPr>
          <p:cNvSpPr txBox="1"/>
          <p:nvPr/>
        </p:nvSpPr>
        <p:spPr>
          <a:xfrm>
            <a:off x="4446792" y="1421427"/>
            <a:ext cx="3953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weighted by confidence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FF6A3-A176-7C8C-9D33-897D5F63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1929" y="1744250"/>
            <a:ext cx="361607" cy="224371"/>
          </a:xfrm>
          <a:prstGeom prst="rect">
            <a:avLst/>
          </a:prstGeom>
          <a:effectLst>
            <a:glow rad="38100">
              <a:schemeClr val="bg2">
                <a:alpha val="73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AB55A6-193D-2553-99AB-2D635C291A39}"/>
              </a:ext>
            </a:extLst>
          </p:cNvPr>
          <p:cNvSpPr txBox="1"/>
          <p:nvPr/>
        </p:nvSpPr>
        <p:spPr>
          <a:xfrm>
            <a:off x="4451384" y="1421374"/>
            <a:ext cx="3953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</a:rPr>
              <a:t>weighted by confidence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41C4FF-E187-5B0F-564E-915DD446131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9189" y="1744248"/>
            <a:ext cx="361609" cy="22437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487DA0F-C4D2-F406-34D6-9603F0F27CB0}"/>
              </a:ext>
            </a:extLst>
          </p:cNvPr>
          <p:cNvGrpSpPr/>
          <p:nvPr/>
        </p:nvGrpSpPr>
        <p:grpSpPr>
          <a:xfrm>
            <a:off x="4686625" y="1319465"/>
            <a:ext cx="2430016" cy="755274"/>
            <a:chOff x="7394811" y="1961858"/>
            <a:chExt cx="2430016" cy="7552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F69A38-571E-3889-9C8A-17399A29D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94811" y="1961858"/>
              <a:ext cx="2430016" cy="75527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679E779-55DF-D679-B9CC-3949D5374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7150"/>
            <a:stretch/>
          </p:blipFill>
          <p:spPr>
            <a:xfrm>
              <a:off x="8154838" y="2072501"/>
              <a:ext cx="9144" cy="914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3C007D-03A6-E4C6-CA15-9B6055021D70}"/>
              </a:ext>
            </a:extLst>
          </p:cNvPr>
          <p:cNvSpPr txBox="1"/>
          <p:nvPr/>
        </p:nvSpPr>
        <p:spPr>
          <a:xfrm>
            <a:off x="7605677" y="2339892"/>
            <a:ext cx="293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β = 0   “no confidence”</a:t>
            </a:r>
          </a:p>
          <a:p>
            <a:r>
              <a:rPr lang="en-US" dirty="0"/>
              <a:t>β = ∞   “absolute confidence”</a:t>
            </a:r>
          </a:p>
          <a:p>
            <a:r>
              <a:rPr lang="el-GR" dirty="0"/>
              <a:t>β</a:t>
            </a:r>
            <a:r>
              <a:rPr lang="en-US" dirty="0"/>
              <a:t> = 1    default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A9D236-E2CD-723E-3252-33AE5CF8B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5636" y="3199873"/>
            <a:ext cx="2472146" cy="8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25 -3.7037E-6 " pathEditMode="relative" rAng="0" ptsTypes="AA">
                                      <p:cBhvr>
                                        <p:cTn id="1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25 -1.85185E-6 " pathEditMode="relative" rAng="0" ptsTypes="AA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 -1.85185E-6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5" grpId="0"/>
      <p:bldP spid="6" grpId="0"/>
      <p:bldP spid="6" grpId="1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82" y="1001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PDGs as Bayesian Networks (BNs)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707B466-9F96-477D-AA35-1D9B1504A0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7624" y="2431925"/>
            <a:ext cx="2781107" cy="1635481"/>
          </a:xfrm>
          <a:prstGeom prst="rect">
            <a:avLst/>
          </a:prstGeom>
        </p:spPr>
      </p:pic>
      <p:pic>
        <p:nvPicPr>
          <p:cNvPr id="9223" name="Picture 9222">
            <a:extLst>
              <a:ext uri="{FF2B5EF4-FFF2-40B4-BE49-F238E27FC236}">
                <a16:creationId xmlns:a16="http://schemas.microsoft.com/office/drawing/2014/main" id="{D5FDD94F-97E4-28FD-7DE3-114056B842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888" t="13265" r="36127" b="59027"/>
          <a:stretch/>
        </p:blipFill>
        <p:spPr>
          <a:xfrm>
            <a:off x="6654116" y="2549409"/>
            <a:ext cx="1049491" cy="605950"/>
          </a:xfrm>
          <a:custGeom>
            <a:avLst/>
            <a:gdLst>
              <a:gd name="connsiteX0" fmla="*/ 338762 w 1049491"/>
              <a:gd name="connsiteY0" fmla="*/ 0 h 605950"/>
              <a:gd name="connsiteX1" fmla="*/ 665608 w 1049491"/>
              <a:gd name="connsiteY1" fmla="*/ 0 h 605950"/>
              <a:gd name="connsiteX2" fmla="*/ 1049491 w 1049491"/>
              <a:gd name="connsiteY2" fmla="*/ 20887 h 605950"/>
              <a:gd name="connsiteX3" fmla="*/ 833591 w 1049491"/>
              <a:gd name="connsiteY3" fmla="*/ 539124 h 605950"/>
              <a:gd name="connsiteX4" fmla="*/ 0 w 1049491"/>
              <a:gd name="connsiteY4" fmla="*/ 605799 h 605950"/>
              <a:gd name="connsiteX5" fmla="*/ 254347 w 1049491"/>
              <a:gd name="connsiteY5" fmla="*/ 138540 h 605950"/>
              <a:gd name="connsiteX6" fmla="*/ 338762 w 1049491"/>
              <a:gd name="connsiteY6" fmla="*/ 0 h 60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9491" h="605950">
                <a:moveTo>
                  <a:pt x="338762" y="0"/>
                </a:moveTo>
                <a:lnTo>
                  <a:pt x="665608" y="0"/>
                </a:lnTo>
                <a:lnTo>
                  <a:pt x="1049491" y="20887"/>
                </a:lnTo>
                <a:lnTo>
                  <a:pt x="833591" y="539124"/>
                </a:lnTo>
                <a:cubicBezTo>
                  <a:pt x="555727" y="561349"/>
                  <a:pt x="277864" y="608974"/>
                  <a:pt x="0" y="605799"/>
                </a:cubicBezTo>
                <a:cubicBezTo>
                  <a:pt x="46832" y="450046"/>
                  <a:pt x="154385" y="294293"/>
                  <a:pt x="254347" y="138540"/>
                </a:cubicBezTo>
                <a:lnTo>
                  <a:pt x="338762" y="0"/>
                </a:lnTo>
                <a:close/>
              </a:path>
            </a:pathLst>
          </a:custGeom>
        </p:spPr>
      </p:pic>
      <p:pic>
        <p:nvPicPr>
          <p:cNvPr id="9221" name="Picture 9220">
            <a:extLst>
              <a:ext uri="{FF2B5EF4-FFF2-40B4-BE49-F238E27FC236}">
                <a16:creationId xmlns:a16="http://schemas.microsoft.com/office/drawing/2014/main" id="{D995A8A5-C05E-16B7-2A5B-89D9664D63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11" t="34041" r="62185" b="35893"/>
          <a:stretch/>
        </p:blipFill>
        <p:spPr>
          <a:xfrm>
            <a:off x="5546119" y="3003762"/>
            <a:ext cx="1062896" cy="657520"/>
          </a:xfrm>
          <a:custGeom>
            <a:avLst/>
            <a:gdLst>
              <a:gd name="connsiteX0" fmla="*/ 0 w 1062896"/>
              <a:gd name="connsiteY0" fmla="*/ 0 h 657520"/>
              <a:gd name="connsiteX1" fmla="*/ 1062896 w 1062896"/>
              <a:gd name="connsiteY1" fmla="*/ 0 h 657520"/>
              <a:gd name="connsiteX2" fmla="*/ 1062896 w 1062896"/>
              <a:gd name="connsiteY2" fmla="*/ 657520 h 657520"/>
              <a:gd name="connsiteX3" fmla="*/ 0 w 1062896"/>
              <a:gd name="connsiteY3" fmla="*/ 657520 h 657520"/>
              <a:gd name="connsiteX4" fmla="*/ 0 w 1062896"/>
              <a:gd name="connsiteY4" fmla="*/ 0 h 65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896" h="657520">
                <a:moveTo>
                  <a:pt x="0" y="0"/>
                </a:moveTo>
                <a:lnTo>
                  <a:pt x="1062896" y="0"/>
                </a:lnTo>
                <a:lnTo>
                  <a:pt x="1062896" y="657520"/>
                </a:lnTo>
                <a:lnTo>
                  <a:pt x="0" y="6575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219" name="Picture 9218">
            <a:extLst>
              <a:ext uri="{FF2B5EF4-FFF2-40B4-BE49-F238E27FC236}">
                <a16:creationId xmlns:a16="http://schemas.microsoft.com/office/drawing/2014/main" id="{7EA6530C-42D0-D438-4054-7BB7E55CF6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591" t="35103" r="14535" b="35538"/>
          <a:stretch/>
        </p:blipFill>
        <p:spPr>
          <a:xfrm>
            <a:off x="7481734" y="3026984"/>
            <a:ext cx="1128866" cy="642062"/>
          </a:xfrm>
          <a:custGeom>
            <a:avLst/>
            <a:gdLst>
              <a:gd name="connsiteX0" fmla="*/ 1128866 w 1128866"/>
              <a:gd name="connsiteY0" fmla="*/ 0 h 642062"/>
              <a:gd name="connsiteX1" fmla="*/ 1116166 w 1128866"/>
              <a:gd name="connsiteY1" fmla="*/ 642062 h 642062"/>
              <a:gd name="connsiteX2" fmla="*/ 0 w 1128866"/>
              <a:gd name="connsiteY2" fmla="*/ 521412 h 642062"/>
              <a:gd name="connsiteX3" fmla="*/ 0 w 1128866"/>
              <a:gd name="connsiteY3" fmla="*/ 111125 h 642062"/>
              <a:gd name="connsiteX4" fmla="*/ 1128866 w 1128866"/>
              <a:gd name="connsiteY4" fmla="*/ 0 h 64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866" h="642062">
                <a:moveTo>
                  <a:pt x="1128866" y="0"/>
                </a:moveTo>
                <a:lnTo>
                  <a:pt x="1116166" y="642062"/>
                </a:lnTo>
                <a:lnTo>
                  <a:pt x="0" y="521412"/>
                </a:lnTo>
                <a:lnTo>
                  <a:pt x="0" y="111125"/>
                </a:lnTo>
                <a:lnTo>
                  <a:pt x="1128866" y="0"/>
                </a:lnTo>
                <a:close/>
              </a:path>
            </a:pathLst>
          </a:custGeom>
        </p:spPr>
      </p:pic>
      <p:pic>
        <p:nvPicPr>
          <p:cNvPr id="9217" name="Picture 9216">
            <a:extLst>
              <a:ext uri="{FF2B5EF4-FFF2-40B4-BE49-F238E27FC236}">
                <a16:creationId xmlns:a16="http://schemas.microsoft.com/office/drawing/2014/main" id="{02993ED7-49A1-DC30-80E6-C5697AEB25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640" t="54788" r="33893" b="13285"/>
          <a:stretch/>
        </p:blipFill>
        <p:spPr>
          <a:xfrm>
            <a:off x="6643680" y="3457479"/>
            <a:ext cx="1153758" cy="698201"/>
          </a:xfrm>
          <a:custGeom>
            <a:avLst/>
            <a:gdLst>
              <a:gd name="connsiteX0" fmla="*/ 0 w 1153758"/>
              <a:gd name="connsiteY0" fmla="*/ 0 h 698201"/>
              <a:gd name="connsiteX1" fmla="*/ 1128358 w 1153758"/>
              <a:gd name="connsiteY1" fmla="*/ 177800 h 698201"/>
              <a:gd name="connsiteX2" fmla="*/ 1153758 w 1153758"/>
              <a:gd name="connsiteY2" fmla="*/ 698201 h 698201"/>
              <a:gd name="connsiteX3" fmla="*/ 25400 w 1153758"/>
              <a:gd name="connsiteY3" fmla="*/ 698201 h 698201"/>
              <a:gd name="connsiteX4" fmla="*/ 0 w 1153758"/>
              <a:gd name="connsiteY4" fmla="*/ 0 h 6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3758" h="698201">
                <a:moveTo>
                  <a:pt x="0" y="0"/>
                </a:moveTo>
                <a:lnTo>
                  <a:pt x="1128358" y="177800"/>
                </a:lnTo>
                <a:lnTo>
                  <a:pt x="1153758" y="698201"/>
                </a:lnTo>
                <a:lnTo>
                  <a:pt x="25400" y="698201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7B57D28-CDD9-4DA9-8A2E-C80A0353427A}"/>
              </a:ext>
            </a:extLst>
          </p:cNvPr>
          <p:cNvSpPr/>
          <p:nvPr/>
        </p:nvSpPr>
        <p:spPr>
          <a:xfrm>
            <a:off x="2170115" y="2629255"/>
            <a:ext cx="419482" cy="185978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919FFC-D626-4E18-AB45-8078BE80CF14}"/>
              </a:ext>
            </a:extLst>
          </p:cNvPr>
          <p:cNvSpPr/>
          <p:nvPr/>
        </p:nvSpPr>
        <p:spPr>
          <a:xfrm>
            <a:off x="8089905" y="2587437"/>
            <a:ext cx="419482" cy="185978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PDG</a:t>
            </a:r>
          </a:p>
        </p:txBody>
      </p:sp>
      <p:pic>
        <p:nvPicPr>
          <p:cNvPr id="3072" name="Picture 3071">
            <a:extLst>
              <a:ext uri="{FF2B5EF4-FFF2-40B4-BE49-F238E27FC236}">
                <a16:creationId xmlns:a16="http://schemas.microsoft.com/office/drawing/2014/main" id="{6FDDC694-8F8E-4B92-9643-3C405A8AEF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16036" y="3041653"/>
            <a:ext cx="890174" cy="581737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1435869" y="5237190"/>
            <a:ext cx="8292682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multiple beliefs about the same variable</a:t>
            </a:r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A5D4A8A9-94A1-44CB-A889-1070A42125F7}"/>
              </a:ext>
            </a:extLst>
          </p:cNvPr>
          <p:cNvCxnSpPr>
            <a:cxnSpLocks/>
          </p:cNvCxnSpPr>
          <p:nvPr/>
        </p:nvCxnSpPr>
        <p:spPr>
          <a:xfrm>
            <a:off x="5042988" y="2607093"/>
            <a:ext cx="0" cy="1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87DA-CCC9-4D5A-8FDA-B5EC642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5 3.7037E-7 " pathEditMode="relative" rAng="0" ptsTypes="AA">
                                      <p:cBhvr>
                                        <p:cTn id="40" dur="25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-0.25 -2.22222E-6 " pathEditMode="relative" rAng="0" ptsTypes="AA">
                                      <p:cBhvr>
                                        <p:cTn id="42" dur="25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25 -2.59259E-6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25 -4.44444E-6 " pathEditMode="relative" rAng="0" ptsTypes="AA">
                                      <p:cBhvr>
                                        <p:cTn id="46" dur="25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1" grpId="0" animBg="1"/>
      <p:bldP spid="61" grpId="1" animBg="1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B80BDCC-6489-D291-9A88-9637D03D3258}"/>
              </a:ext>
            </a:extLst>
          </p:cNvPr>
          <p:cNvSpPr/>
          <p:nvPr/>
        </p:nvSpPr>
        <p:spPr>
          <a:xfrm>
            <a:off x="7793617" y="2193570"/>
            <a:ext cx="1687822" cy="11602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8A7933-7784-C083-F5E1-19B2C9B6B4C6}"/>
              </a:ext>
            </a:extLst>
          </p:cNvPr>
          <p:cNvSpPr txBox="1"/>
          <p:nvPr/>
        </p:nvSpPr>
        <p:spPr>
          <a:xfrm>
            <a:off x="5544899" y="5040228"/>
            <a:ext cx="567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independent PDGs </a:t>
            </a:r>
            <a:br>
              <a:rPr lang="en-US" dirty="0"/>
            </a:br>
            <a:r>
              <a:rPr lang="en-US" dirty="0"/>
              <a:t>by taking disjoint union of arcs, union of 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A0EA96-F56B-79B4-7CDE-C5F681A7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3882"/>
            <a:ext cx="7391400" cy="1325563"/>
          </a:xfrm>
        </p:spPr>
        <p:txBody>
          <a:bodyPr/>
          <a:lstStyle/>
          <a:p>
            <a:r>
              <a:rPr lang="en-US" dirty="0"/>
              <a:t>PDGs are particularly modular.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C9DB42-A176-8240-6E21-FE7B2FF1E51B}"/>
              </a:ext>
            </a:extLst>
          </p:cNvPr>
          <p:cNvGrpSpPr/>
          <p:nvPr/>
        </p:nvGrpSpPr>
        <p:grpSpPr>
          <a:xfrm>
            <a:off x="1016239" y="987206"/>
            <a:ext cx="3767686" cy="3543593"/>
            <a:chOff x="444472" y="1571485"/>
            <a:chExt cx="3767686" cy="35435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1EE71B-E527-4420-B88A-475B0544D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6289"/>
            <a:stretch/>
          </p:blipFill>
          <p:spPr>
            <a:xfrm>
              <a:off x="444472" y="1571485"/>
              <a:ext cx="3767686" cy="354359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98EFE6-B70E-EFAC-B5E9-A3AAD7C28A59}"/>
                </a:ext>
              </a:extLst>
            </p:cNvPr>
            <p:cNvSpPr/>
            <p:nvPr/>
          </p:nvSpPr>
          <p:spPr>
            <a:xfrm>
              <a:off x="830580" y="2413314"/>
              <a:ext cx="362426" cy="363390"/>
            </a:xfrm>
            <a:prstGeom prst="rect">
              <a:avLst/>
            </a:prstGeom>
            <a:solidFill>
              <a:srgbClr val="EBE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18635F-AFD4-17BF-D2DA-8177187739F1}"/>
                </a:ext>
              </a:extLst>
            </p:cNvPr>
            <p:cNvSpPr/>
            <p:nvPr/>
          </p:nvSpPr>
          <p:spPr>
            <a:xfrm>
              <a:off x="649366" y="3764196"/>
              <a:ext cx="653653" cy="363390"/>
            </a:xfrm>
            <a:prstGeom prst="rect">
              <a:avLst/>
            </a:prstGeom>
            <a:solidFill>
              <a:srgbClr val="EBE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4A5D41-5209-F2F2-924D-F3EB99BFC7C3}"/>
              </a:ext>
            </a:extLst>
          </p:cNvPr>
          <p:cNvGrpSpPr/>
          <p:nvPr/>
        </p:nvGrpSpPr>
        <p:grpSpPr>
          <a:xfrm>
            <a:off x="2690240" y="2759002"/>
            <a:ext cx="2535817" cy="3543593"/>
            <a:chOff x="4828091" y="1466573"/>
            <a:chExt cx="2535817" cy="35435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F4DC22-AC26-4B00-8C77-66279BD02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63850"/>
            <a:stretch/>
          </p:blipFill>
          <p:spPr>
            <a:xfrm>
              <a:off x="4828091" y="1466573"/>
              <a:ext cx="2535817" cy="354359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ED12D7-B8DA-E04E-3D2F-F094116CC643}"/>
                </a:ext>
              </a:extLst>
            </p:cNvPr>
            <p:cNvSpPr/>
            <p:nvPr/>
          </p:nvSpPr>
          <p:spPr>
            <a:xfrm>
              <a:off x="5771866" y="3764196"/>
              <a:ext cx="583214" cy="426804"/>
            </a:xfrm>
            <a:prstGeom prst="rect">
              <a:avLst/>
            </a:prstGeom>
            <a:solidFill>
              <a:srgbClr val="EBF9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26D3B0-4306-E6CA-317A-FEF4922650D7}"/>
              </a:ext>
            </a:extLst>
          </p:cNvPr>
          <p:cNvGrpSpPr/>
          <p:nvPr/>
        </p:nvGrpSpPr>
        <p:grpSpPr>
          <a:xfrm>
            <a:off x="5257800" y="1721923"/>
            <a:ext cx="4762546" cy="3200677"/>
            <a:chOff x="7188260" y="2000119"/>
            <a:chExt cx="4762546" cy="32006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59F4F20-0C2F-6F3F-0ACB-3FFB08DDF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l="61965" t="13545" r="19935" b="53274"/>
            <a:stretch>
              <a:fillRect/>
            </a:stretch>
          </p:blipFill>
          <p:spPr>
            <a:xfrm>
              <a:off x="10136982" y="2413314"/>
              <a:ext cx="862012" cy="1062037"/>
            </a:xfrm>
            <a:custGeom>
              <a:avLst/>
              <a:gdLst>
                <a:gd name="connsiteX0" fmla="*/ 0 w 862012"/>
                <a:gd name="connsiteY0" fmla="*/ 0 h 1062037"/>
                <a:gd name="connsiteX1" fmla="*/ 862012 w 862012"/>
                <a:gd name="connsiteY1" fmla="*/ 0 h 1062037"/>
                <a:gd name="connsiteX2" fmla="*/ 862012 w 862012"/>
                <a:gd name="connsiteY2" fmla="*/ 1062037 h 1062037"/>
                <a:gd name="connsiteX3" fmla="*/ 0 w 862012"/>
                <a:gd name="connsiteY3" fmla="*/ 1062037 h 1062037"/>
                <a:gd name="connsiteX4" fmla="*/ 0 w 862012"/>
                <a:gd name="connsiteY4" fmla="*/ 0 h 106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012" h="1062037">
                  <a:moveTo>
                    <a:pt x="0" y="0"/>
                  </a:moveTo>
                  <a:lnTo>
                    <a:pt x="862012" y="0"/>
                  </a:lnTo>
                  <a:lnTo>
                    <a:pt x="862012" y="1062037"/>
                  </a:lnTo>
                  <a:lnTo>
                    <a:pt x="0" y="1062037"/>
                  </a:lnTo>
                  <a:lnTo>
                    <a:pt x="0" y="0"/>
                  </a:lnTo>
                  <a:close/>
                </a:path>
              </a:pathLst>
            </a:custGeom>
            <a:effectLst>
              <a:glow rad="63500">
                <a:schemeClr val="bg1">
                  <a:alpha val="63000"/>
                </a:schemeClr>
              </a:glo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DABF1D4-67E6-B754-BBD6-3AE49CFFF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7188260" y="2000119"/>
              <a:ext cx="4762546" cy="3200677"/>
            </a:xfrm>
            <a:custGeom>
              <a:avLst/>
              <a:gdLst>
                <a:gd name="connsiteX0" fmla="*/ 0 w 4762546"/>
                <a:gd name="connsiteY0" fmla="*/ 0 h 3200677"/>
                <a:gd name="connsiteX1" fmla="*/ 4762546 w 4762546"/>
                <a:gd name="connsiteY1" fmla="*/ 0 h 3200677"/>
                <a:gd name="connsiteX2" fmla="*/ 4762546 w 4762546"/>
                <a:gd name="connsiteY2" fmla="*/ 3200677 h 3200677"/>
                <a:gd name="connsiteX3" fmla="*/ 0 w 4762546"/>
                <a:gd name="connsiteY3" fmla="*/ 3200677 h 3200677"/>
                <a:gd name="connsiteX4" fmla="*/ 0 w 4762546"/>
                <a:gd name="connsiteY4" fmla="*/ 0 h 3200677"/>
                <a:gd name="connsiteX5" fmla="*/ 2951103 w 4762546"/>
                <a:gd name="connsiteY5" fmla="*/ 433519 h 3200677"/>
                <a:gd name="connsiteX6" fmla="*/ 2951103 w 4762546"/>
                <a:gd name="connsiteY6" fmla="*/ 1495556 h 3200677"/>
                <a:gd name="connsiteX7" fmla="*/ 3813115 w 4762546"/>
                <a:gd name="connsiteY7" fmla="*/ 1495556 h 3200677"/>
                <a:gd name="connsiteX8" fmla="*/ 3813115 w 4762546"/>
                <a:gd name="connsiteY8" fmla="*/ 433519 h 3200677"/>
                <a:gd name="connsiteX9" fmla="*/ 2951103 w 4762546"/>
                <a:gd name="connsiteY9" fmla="*/ 433519 h 320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2546" h="3200677">
                  <a:moveTo>
                    <a:pt x="0" y="0"/>
                  </a:moveTo>
                  <a:lnTo>
                    <a:pt x="4762546" y="0"/>
                  </a:lnTo>
                  <a:lnTo>
                    <a:pt x="4762546" y="3200677"/>
                  </a:lnTo>
                  <a:lnTo>
                    <a:pt x="0" y="3200677"/>
                  </a:lnTo>
                  <a:lnTo>
                    <a:pt x="0" y="0"/>
                  </a:lnTo>
                  <a:close/>
                  <a:moveTo>
                    <a:pt x="2951103" y="433519"/>
                  </a:moveTo>
                  <a:lnTo>
                    <a:pt x="2951103" y="1495556"/>
                  </a:lnTo>
                  <a:lnTo>
                    <a:pt x="3813115" y="1495556"/>
                  </a:lnTo>
                  <a:lnTo>
                    <a:pt x="3813115" y="433519"/>
                  </a:lnTo>
                  <a:lnTo>
                    <a:pt x="2951103" y="433519"/>
                  </a:lnTo>
                  <a:close/>
                </a:path>
              </a:pathLst>
            </a:cu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65D41E-A9CC-2581-5EA9-9CC99FDF20CC}"/>
                </a:ext>
              </a:extLst>
            </p:cNvPr>
            <p:cNvSpPr/>
            <p:nvPr/>
          </p:nvSpPr>
          <p:spPr>
            <a:xfrm>
              <a:off x="8284434" y="3764196"/>
              <a:ext cx="583214" cy="426804"/>
            </a:xfrm>
            <a:prstGeom prst="rect">
              <a:avLst/>
            </a:prstGeom>
            <a:solidFill>
              <a:srgbClr val="EBE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047DF7-A1D9-7FDF-E070-54978BE4151B}"/>
                </a:ext>
              </a:extLst>
            </p:cNvPr>
            <p:cNvSpPr/>
            <p:nvPr/>
          </p:nvSpPr>
          <p:spPr>
            <a:xfrm>
              <a:off x="8426473" y="2471766"/>
              <a:ext cx="374627" cy="426804"/>
            </a:xfrm>
            <a:prstGeom prst="rect">
              <a:avLst/>
            </a:prstGeom>
            <a:solidFill>
              <a:srgbClr val="EBE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6F86E2-DE99-4A4A-422D-7B0D522F46C3}"/>
                </a:ext>
              </a:extLst>
            </p:cNvPr>
            <p:cNvSpPr/>
            <p:nvPr/>
          </p:nvSpPr>
          <p:spPr>
            <a:xfrm>
              <a:off x="10313832" y="4341063"/>
              <a:ext cx="529428" cy="426804"/>
            </a:xfrm>
            <a:prstGeom prst="rect">
              <a:avLst/>
            </a:prstGeom>
            <a:solidFill>
              <a:srgbClr val="CCED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C56F03-3AD2-494D-BF4D-AA6EA63C50AA}"/>
              </a:ext>
            </a:extLst>
          </p:cNvPr>
          <p:cNvSpPr txBox="1"/>
          <p:nvPr/>
        </p:nvSpPr>
        <p:spPr>
          <a:xfrm>
            <a:off x="1998097" y="4195603"/>
            <a:ext cx="66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2966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7A09-D1AB-C70D-67D3-B9FB2284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15" y="53021"/>
            <a:ext cx="10515600" cy="1325563"/>
          </a:xfrm>
        </p:spPr>
        <p:txBody>
          <a:bodyPr/>
          <a:lstStyle/>
          <a:p>
            <a:r>
              <a:rPr lang="en-US" dirty="0"/>
              <a:t>Probabilistic Dependency Graph: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B3415-2430-56FF-0158-7F3B4F91EE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6677" y="1535018"/>
            <a:ext cx="2549012" cy="839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BE7B0-213D-5AAB-D3B2-CB5D091CC7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05329" y="1511975"/>
            <a:ext cx="2251217" cy="839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282428-9D83-9F91-99EB-B428E1B745F6}"/>
              </a:ext>
            </a:extLst>
          </p:cNvPr>
          <p:cNvSpPr txBox="1"/>
          <p:nvPr/>
        </p:nvSpPr>
        <p:spPr>
          <a:xfrm>
            <a:off x="5812072" y="2539497"/>
            <a:ext cx="2217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of values </a:t>
            </a:r>
            <a:br>
              <a:rPr lang="en-US" sz="2400" dirty="0"/>
            </a:br>
            <a:r>
              <a:rPr lang="en-US" sz="2400" dirty="0"/>
              <a:t>for each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C335C6-1657-8CFE-313B-E7B185B41A00}"/>
                  </a:ext>
                </a:extLst>
              </p:cNvPr>
              <p:cNvSpPr txBox="1"/>
              <p:nvPr/>
            </p:nvSpPr>
            <p:spPr>
              <a:xfrm>
                <a:off x="6556593" y="3482113"/>
                <a:ext cx="3929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cpd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for each arc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C335C6-1657-8CFE-313B-E7B185B4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593" y="3482113"/>
                <a:ext cx="3929858" cy="461665"/>
              </a:xfrm>
              <a:prstGeom prst="rect">
                <a:avLst/>
              </a:prstGeom>
              <a:blipFill>
                <a:blip r:embed="rId4"/>
                <a:stretch>
                  <a:fillRect l="-21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9B2355-7C97-5E6E-16C1-4915D7C62DCE}"/>
                  </a:ext>
                </a:extLst>
              </p:cNvPr>
              <p:cNvSpPr txBox="1"/>
              <p:nvPr/>
            </p:nvSpPr>
            <p:spPr>
              <a:xfrm>
                <a:off x="8136145" y="4079502"/>
                <a:ext cx="39298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r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confidence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 in the </a:t>
                </a:r>
                <a:br>
                  <a:rPr lang="en-US" sz="2400" dirty="0"/>
                </a:br>
                <a:r>
                  <a:rPr lang="en-US" sz="2400" dirty="0"/>
                  <a:t>reliability of </a:t>
                </a:r>
                <a:r>
                  <a:rPr lang="en-US" sz="2400" dirty="0" err="1"/>
                  <a:t>cpd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9B2355-7C97-5E6E-16C1-4915D7C62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145" y="4079502"/>
                <a:ext cx="3929858" cy="830997"/>
              </a:xfrm>
              <a:prstGeom prst="rect">
                <a:avLst/>
              </a:prstGeom>
              <a:blipFill>
                <a:blip r:embed="rId5"/>
                <a:stretch>
                  <a:fillRect t="-5839" r="-2484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1B15B-9B5D-D235-55C5-E3191B4E46FD}"/>
                  </a:ext>
                </a:extLst>
              </p:cNvPr>
              <p:cNvSpPr txBox="1"/>
              <p:nvPr/>
            </p:nvSpPr>
            <p:spPr>
              <a:xfrm>
                <a:off x="1690574" y="4009933"/>
                <a:ext cx="46964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confidence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 in the functional dependence along each arc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1B15B-9B5D-D235-55C5-E3191B4E4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574" y="4009933"/>
                <a:ext cx="4696467" cy="830997"/>
              </a:xfrm>
              <a:prstGeom prst="rect">
                <a:avLst/>
              </a:prstGeom>
              <a:blipFill>
                <a:blip r:embed="rId6"/>
                <a:stretch>
                  <a:fillRect l="-1686" t="-5882" r="-90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67AB522-F62F-4808-6B88-D6CB26969CF3}"/>
              </a:ext>
            </a:extLst>
          </p:cNvPr>
          <p:cNvSpPr txBox="1"/>
          <p:nvPr/>
        </p:nvSpPr>
        <p:spPr>
          <a:xfrm>
            <a:off x="463718" y="2800951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of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933DA-7E43-3C22-C659-49262EC41480}"/>
              </a:ext>
            </a:extLst>
          </p:cNvPr>
          <p:cNvSpPr txBox="1"/>
          <p:nvPr/>
        </p:nvSpPr>
        <p:spPr>
          <a:xfrm>
            <a:off x="817756" y="3358479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of directed (hyper)arcs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389FAE-2450-CE53-DBB5-5DC1D3F75411}"/>
              </a:ext>
            </a:extLst>
          </p:cNvPr>
          <p:cNvCxnSpPr>
            <a:cxnSpLocks/>
          </p:cNvCxnSpPr>
          <p:nvPr/>
        </p:nvCxnSpPr>
        <p:spPr>
          <a:xfrm>
            <a:off x="585142" y="4799450"/>
            <a:ext cx="4442343" cy="492803"/>
          </a:xfrm>
          <a:prstGeom prst="line">
            <a:avLst/>
          </a:prstGeom>
          <a:ln w="1016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1EAAB3-4EA8-B526-88BC-E729905CAD5F}"/>
              </a:ext>
            </a:extLst>
          </p:cNvPr>
          <p:cNvCxnSpPr>
            <a:cxnSpLocks/>
          </p:cNvCxnSpPr>
          <p:nvPr/>
        </p:nvCxnSpPr>
        <p:spPr>
          <a:xfrm>
            <a:off x="6565593" y="4738935"/>
            <a:ext cx="5307968" cy="644562"/>
          </a:xfrm>
          <a:prstGeom prst="line">
            <a:avLst/>
          </a:prstGeom>
          <a:ln w="1016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4" name="Picture 53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269ABDC3-BCA8-7158-A5D5-DAFE9267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1" y="1513350"/>
            <a:ext cx="924054" cy="8097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8E6319-DAD3-AE94-3351-CE286BAC0A5E}"/>
              </a:ext>
            </a:extLst>
          </p:cNvPr>
          <p:cNvCxnSpPr>
            <a:cxnSpLocks/>
          </p:cNvCxnSpPr>
          <p:nvPr/>
        </p:nvCxnSpPr>
        <p:spPr>
          <a:xfrm>
            <a:off x="1523189" y="1864749"/>
            <a:ext cx="2861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143A7E-FED4-C8E2-B173-ADDC29521761}"/>
              </a:ext>
            </a:extLst>
          </p:cNvPr>
          <p:cNvCxnSpPr>
            <a:cxnSpLocks/>
          </p:cNvCxnSpPr>
          <p:nvPr/>
        </p:nvCxnSpPr>
        <p:spPr>
          <a:xfrm>
            <a:off x="1523122" y="1958296"/>
            <a:ext cx="2862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50B65-D94F-4886-D9FE-18EA1B6659B3}"/>
                  </a:ext>
                </a:extLst>
              </p:cNvPr>
              <p:cNvSpPr txBox="1"/>
              <p:nvPr/>
            </p:nvSpPr>
            <p:spPr>
              <a:xfrm>
                <a:off x="2058922" y="5625718"/>
                <a:ext cx="100070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Equivalently, can imagine two distinct</a:t>
                </a:r>
                <a:br>
                  <a:rPr lang="en-US" sz="2400" i="1" dirty="0"/>
                </a:br>
                <a:r>
                  <a:rPr lang="en-US" sz="2400" i="1" dirty="0"/>
                  <a:t>kinds of arcs: </a:t>
                </a:r>
                <a:r>
                  <a:rPr lang="en-US" sz="2400" i="1" dirty="0">
                    <a:solidFill>
                      <a:schemeClr val="accent5">
                        <a:lumMod val="75000"/>
                      </a:schemeClr>
                    </a:solidFill>
                  </a:rPr>
                  <a:t>structural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  <a:r>
                  <a:rPr lang="en-US" sz="2400" i="1" dirty="0"/>
                  <a:t> and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observational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50B65-D94F-4886-D9FE-18EA1B665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22" y="5625718"/>
                <a:ext cx="10007081" cy="830997"/>
              </a:xfrm>
              <a:prstGeom prst="rect">
                <a:avLst/>
              </a:prstGeom>
              <a:blipFill>
                <a:blip r:embed="rId8"/>
                <a:stretch>
                  <a:fillRect l="-97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0C3C12A-7086-D657-6D2B-64AC4AB2D126}"/>
              </a:ext>
            </a:extLst>
          </p:cNvPr>
          <p:cNvSpPr txBox="1">
            <a:spLocks/>
          </p:cNvSpPr>
          <p:nvPr/>
        </p:nvSpPr>
        <p:spPr>
          <a:xfrm>
            <a:off x="420042" y="57206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Probabilistic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Dependency </a:t>
            </a:r>
            <a:r>
              <a:rPr lang="en-US" dirty="0"/>
              <a:t>Graph: Definition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C952FB9-384C-ED16-8790-3FD98637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752" y="1547155"/>
            <a:ext cx="2549012" cy="8393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4F062D-1882-6B65-02B5-689D1F8F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824" y="1513272"/>
            <a:ext cx="2251217" cy="83936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CF53D-BB21-AED6-B674-CDBB4A00EC91}"/>
              </a:ext>
            </a:extLst>
          </p:cNvPr>
          <p:cNvCxnSpPr>
            <a:cxnSpLocks/>
          </p:cNvCxnSpPr>
          <p:nvPr/>
        </p:nvCxnSpPr>
        <p:spPr>
          <a:xfrm flipV="1">
            <a:off x="2076145" y="2323088"/>
            <a:ext cx="560912" cy="477863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B6A2E7-0256-8019-346D-573596B8FDDB}"/>
              </a:ext>
            </a:extLst>
          </p:cNvPr>
          <p:cNvCxnSpPr>
            <a:cxnSpLocks/>
          </p:cNvCxnSpPr>
          <p:nvPr/>
        </p:nvCxnSpPr>
        <p:spPr>
          <a:xfrm flipV="1">
            <a:off x="3100465" y="2342584"/>
            <a:ext cx="570608" cy="972116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8AA4F0-4D8B-60FA-DE8E-CAF910DA9282}"/>
              </a:ext>
            </a:extLst>
          </p:cNvPr>
          <p:cNvCxnSpPr>
            <a:cxnSpLocks/>
          </p:cNvCxnSpPr>
          <p:nvPr/>
        </p:nvCxnSpPr>
        <p:spPr>
          <a:xfrm flipH="1" flipV="1">
            <a:off x="4309102" y="2418160"/>
            <a:ext cx="826224" cy="1261857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2B445E-DD27-DF63-A1D6-D258DFEC11EF}"/>
              </a:ext>
            </a:extLst>
          </p:cNvPr>
          <p:cNvCxnSpPr>
            <a:cxnSpLocks/>
          </p:cNvCxnSpPr>
          <p:nvPr/>
        </p:nvCxnSpPr>
        <p:spPr>
          <a:xfrm flipH="1" flipV="1">
            <a:off x="9592920" y="2323088"/>
            <a:ext cx="1339660" cy="162069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CE72BB-93F4-8BC1-896E-133CE4E14F88}"/>
              </a:ext>
            </a:extLst>
          </p:cNvPr>
          <p:cNvCxnSpPr>
            <a:cxnSpLocks/>
          </p:cNvCxnSpPr>
          <p:nvPr/>
        </p:nvCxnSpPr>
        <p:spPr>
          <a:xfrm flipV="1">
            <a:off x="7537411" y="2289396"/>
            <a:ext cx="598734" cy="307073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056784-4334-09A8-FC92-C61C450251CE}"/>
              </a:ext>
            </a:extLst>
          </p:cNvPr>
          <p:cNvCxnSpPr>
            <a:cxnSpLocks/>
          </p:cNvCxnSpPr>
          <p:nvPr/>
        </p:nvCxnSpPr>
        <p:spPr>
          <a:xfrm flipV="1">
            <a:off x="8626672" y="2282074"/>
            <a:ext cx="175437" cy="1171302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C48DFCAE-7C18-0CFE-B3AD-A4539F03B2BA}"/>
              </a:ext>
            </a:extLst>
          </p:cNvPr>
          <p:cNvSpPr txBox="1">
            <a:spLocks/>
          </p:cNvSpPr>
          <p:nvPr/>
        </p:nvSpPr>
        <p:spPr>
          <a:xfrm>
            <a:off x="416290" y="56349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Probabilistic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Dependency </a:t>
            </a:r>
            <a:r>
              <a:rPr lang="en-US" dirty="0"/>
              <a:t>Graph: Definition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213D77-C2BD-1EF7-E1F9-AEC90117C50E}"/>
              </a:ext>
            </a:extLst>
          </p:cNvPr>
          <p:cNvSpPr txBox="1"/>
          <p:nvPr/>
        </p:nvSpPr>
        <p:spPr>
          <a:xfrm>
            <a:off x="7754091" y="1242659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Observational Info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80D739-0C6D-6773-0713-A3D204B5CE75}"/>
              </a:ext>
            </a:extLst>
          </p:cNvPr>
          <p:cNvSpPr txBox="1"/>
          <p:nvPr/>
        </p:nvSpPr>
        <p:spPr>
          <a:xfrm>
            <a:off x="2694557" y="125338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Structural Info</a:t>
            </a:r>
          </a:p>
        </p:txBody>
      </p:sp>
    </p:spTree>
    <p:extLst>
      <p:ext uri="{BB962C8B-B14F-4D97-AF65-F5344CB8AC3E}">
        <p14:creationId xmlns:p14="http://schemas.microsoft.com/office/powerpoint/2010/main" val="278220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5" grpId="0"/>
      <p:bldP spid="4" grpId="0"/>
      <p:bldP spid="13" grpId="0" animBg="1"/>
      <p:bldP spid="35" grpId="0" animBg="1"/>
      <p:bldP spid="40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4F3F5A-F07C-640B-3E84-C6F16B29D13B}"/>
              </a:ext>
            </a:extLst>
          </p:cNvPr>
          <p:cNvSpPr/>
          <p:nvPr/>
        </p:nvSpPr>
        <p:spPr>
          <a:xfrm>
            <a:off x="8096250" y="1858977"/>
            <a:ext cx="3760470" cy="3850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992A0D-4463-6A4D-35E7-F70B75F30967}"/>
              </a:ext>
            </a:extLst>
          </p:cNvPr>
          <p:cNvSpPr/>
          <p:nvPr/>
        </p:nvSpPr>
        <p:spPr>
          <a:xfrm>
            <a:off x="8080624" y="1858977"/>
            <a:ext cx="3776095" cy="3850815"/>
          </a:xfrm>
          <a:prstGeom prst="rect">
            <a:avLst/>
          </a:prstGeom>
          <a:gradFill flip="none" rotWithShape="1">
            <a:gsLst>
              <a:gs pos="45000">
                <a:schemeClr val="accent4">
                  <a:lumMod val="50000"/>
                </a:schemeClr>
              </a:gs>
              <a:gs pos="66000">
                <a:schemeClr val="tx1"/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26E6F-9019-25BC-1F1E-FB72F1F0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03" y="213911"/>
            <a:ext cx="4933950" cy="1325563"/>
          </a:xfrm>
        </p:spPr>
        <p:txBody>
          <a:bodyPr/>
          <a:lstStyle/>
          <a:p>
            <a:r>
              <a:rPr lang="en-US" b="1" dirty="0"/>
              <a:t>PDG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3CA76-A5F0-A42F-827D-8496BE7C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237" y="1626113"/>
                <a:ext cx="6261100" cy="504031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Set of distributions</a:t>
                </a:r>
                <a:r>
                  <a:rPr lang="en-US" dirty="0"/>
                  <a:t> that match </a:t>
                </a:r>
                <a:r>
                  <a:rPr lang="en-US" dirty="0" err="1"/>
                  <a:t>cpds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or structure 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r>
                  <a:rPr lang="en-US" b="1" dirty="0"/>
                  <a:t>Function that scores probabilities </a:t>
                </a:r>
                <a:r>
                  <a:rPr lang="en-US" dirty="0"/>
                  <a:t>by compatibility with PDG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(often </a:t>
                </a:r>
                <a:r>
                  <a:rPr lang="en-US" b="1" dirty="0"/>
                  <a:t>unique) distribution </a:t>
                </a:r>
                <a:r>
                  <a:rPr lang="en-US" dirty="0"/>
                  <a:t>that has the best score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3CA76-A5F0-A42F-827D-8496BE7C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237" y="1626113"/>
                <a:ext cx="6261100" cy="5040312"/>
              </a:xfrm>
              <a:blipFill>
                <a:blip r:embed="rId2"/>
                <a:stretch>
                  <a:fillRect l="-1753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A1C552-B25B-8068-99DA-57FFAAFAF9B9}"/>
                  </a:ext>
                </a:extLst>
              </p:cNvPr>
              <p:cNvSpPr/>
              <p:nvPr/>
            </p:nvSpPr>
            <p:spPr>
              <a:xfrm>
                <a:off x="8518739" y="2726955"/>
                <a:ext cx="1724025" cy="14193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Distributions with </a:t>
                </a:r>
                <a:r>
                  <a:rPr lang="en-US" dirty="0" err="1">
                    <a:solidFill>
                      <a:schemeClr val="tx2">
                        <a:lumMod val="50000"/>
                      </a:schemeClr>
                    </a:solidFill>
                  </a:rPr>
                  <a:t>cpds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A1C552-B25B-8068-99DA-57FFAAFAF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739" y="2726955"/>
                <a:ext cx="1724025" cy="1419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22DEF11-9177-6BDB-8E79-796E62A04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6146" y="2480334"/>
            <a:ext cx="1175361" cy="4494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31C89E-B7BE-D17A-C713-7BBEB32E4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6544" y="4296922"/>
            <a:ext cx="2014564" cy="44940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5C51DB3-BE51-B1C7-596B-8139728B1F05}"/>
              </a:ext>
            </a:extLst>
          </p:cNvPr>
          <p:cNvSpPr/>
          <p:nvPr/>
        </p:nvSpPr>
        <p:spPr>
          <a:xfrm>
            <a:off x="10056020" y="4060399"/>
            <a:ext cx="165789" cy="15738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2E028B-7AA2-A9E4-35AF-4AAAC5B7F6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r="5668"/>
          <a:stretch/>
        </p:blipFill>
        <p:spPr>
          <a:xfrm>
            <a:off x="3174522" y="5996224"/>
            <a:ext cx="956876" cy="4748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003867-D035-5258-107E-CBE02BAA4F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8" b="9278"/>
          <a:stretch/>
        </p:blipFill>
        <p:spPr>
          <a:xfrm>
            <a:off x="9746073" y="478905"/>
            <a:ext cx="1541567" cy="510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066E5-F230-8ED6-5B5D-CDB265F46C3F}"/>
              </a:ext>
            </a:extLst>
          </p:cNvPr>
          <p:cNvSpPr txBox="1"/>
          <p:nvPr/>
        </p:nvSpPr>
        <p:spPr>
          <a:xfrm>
            <a:off x="6645471" y="362593"/>
            <a:ext cx="3416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Joint probability </a:t>
            </a:r>
            <a:r>
              <a:rPr lang="en-US" sz="2000" b="1" dirty="0" err="1"/>
              <a:t>Δ</a:t>
            </a:r>
            <a:r>
              <a:rPr lang="en-US" dirty="0" err="1"/>
              <a:t>istribution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           over all </a:t>
            </a:r>
            <a:r>
              <a:rPr lang="en-US" sz="2000" dirty="0"/>
              <a:t>𝒱</a:t>
            </a:r>
            <a:r>
              <a:rPr lang="en-US" dirty="0" err="1"/>
              <a:t>ariables</a:t>
            </a:r>
            <a:endParaRPr lang="en-US" dirty="0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BEBC84C6-9DFA-6CDB-A8E9-8BB125BF64B9}"/>
              </a:ext>
            </a:extLst>
          </p:cNvPr>
          <p:cNvSpPr/>
          <p:nvPr/>
        </p:nvSpPr>
        <p:spPr>
          <a:xfrm>
            <a:off x="42307" y="3786836"/>
            <a:ext cx="641793" cy="1398065"/>
          </a:xfrm>
          <a:prstGeom prst="curv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56EE7821-357B-4A21-89B3-402920B6F220}"/>
              </a:ext>
            </a:extLst>
          </p:cNvPr>
          <p:cNvSpPr/>
          <p:nvPr/>
        </p:nvSpPr>
        <p:spPr>
          <a:xfrm rot="10800000">
            <a:off x="22255" y="2271800"/>
            <a:ext cx="641794" cy="1398063"/>
          </a:xfrm>
          <a:prstGeom prst="curved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4391F1-24D7-023B-4570-DCAC723D1B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3750" y="2005012"/>
            <a:ext cx="800100" cy="5048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6D82D91-2C02-F557-498C-474208B39E20}"/>
              </a:ext>
            </a:extLst>
          </p:cNvPr>
          <p:cNvSpPr/>
          <p:nvPr/>
        </p:nvSpPr>
        <p:spPr>
          <a:xfrm>
            <a:off x="2330751" y="2603746"/>
            <a:ext cx="409361" cy="3362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Explosion: 8 Points 26">
                <a:extLst>
                  <a:ext uri="{FF2B5EF4-FFF2-40B4-BE49-F238E27FC236}">
                    <a16:creationId xmlns:a16="http://schemas.microsoft.com/office/drawing/2014/main" id="{2973598D-7BC2-CAE1-5E74-222EE13C3BC9}"/>
                  </a:ext>
                </a:extLst>
              </p:cNvPr>
              <p:cNvSpPr/>
              <p:nvPr/>
            </p:nvSpPr>
            <p:spPr>
              <a:xfrm>
                <a:off x="9327177" y="3954058"/>
                <a:ext cx="2178790" cy="1419314"/>
              </a:xfrm>
              <a:prstGeom prst="irregularSeal1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Matches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Explosion: 8 Points 26">
                <a:extLst>
                  <a:ext uri="{FF2B5EF4-FFF2-40B4-BE49-F238E27FC236}">
                    <a16:creationId xmlns:a16="http://schemas.microsoft.com/office/drawing/2014/main" id="{2973598D-7BC2-CAE1-5E74-222EE13C3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177" y="3954058"/>
                <a:ext cx="2178790" cy="1419314"/>
              </a:xfrm>
              <a:prstGeom prst="irregularSeal1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C55CC40C-9B5B-6D5C-F9BF-A2B6093477DE}"/>
              </a:ext>
            </a:extLst>
          </p:cNvPr>
          <p:cNvSpPr/>
          <p:nvPr/>
        </p:nvSpPr>
        <p:spPr>
          <a:xfrm>
            <a:off x="2707185" y="2521723"/>
            <a:ext cx="582543" cy="511525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9D2E34-0CFF-4F2B-844E-003D5CDDF25E}"/>
              </a:ext>
            </a:extLst>
          </p:cNvPr>
          <p:cNvSpPr/>
          <p:nvPr/>
        </p:nvSpPr>
        <p:spPr>
          <a:xfrm>
            <a:off x="2376703" y="4344898"/>
            <a:ext cx="455312" cy="449403"/>
          </a:xfrm>
          <a:prstGeom prst="ellipse">
            <a:avLst/>
          </a:prstGeom>
          <a:gradFill flip="none" rotWithShape="1">
            <a:gsLst>
              <a:gs pos="74000">
                <a:schemeClr val="bg1"/>
              </a:gs>
              <a:gs pos="40000">
                <a:srgbClr val="C0E98D"/>
              </a:gs>
              <a:gs pos="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0961FB-C0C2-4D31-17FD-8FA6FF415D9A}"/>
              </a:ext>
            </a:extLst>
          </p:cNvPr>
          <p:cNvSpPr/>
          <p:nvPr/>
        </p:nvSpPr>
        <p:spPr>
          <a:xfrm>
            <a:off x="2589516" y="6199184"/>
            <a:ext cx="165789" cy="15738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animBg="1"/>
      <p:bldP spid="3" grpId="0" uiExpand="1" build="p"/>
      <p:bldP spid="8" grpId="0" uiExpand="1" animBg="1"/>
      <p:bldP spid="8" grpId="1" uiExpand="1" animBg="1"/>
      <p:bldP spid="24" grpId="0" animBg="1"/>
      <p:bldP spid="11" grpId="0" animBg="1"/>
      <p:bldP spid="15" grpId="0" animBg="1"/>
      <p:bldP spid="25" grpId="0" uiExpand="1" animBg="1"/>
      <p:bldP spid="27" grpId="0" uiExpand="1" animBg="1"/>
      <p:bldP spid="27" grpId="1" uiExpand="1" animBg="1"/>
      <p:bldP spid="28" grpId="0" uiExpand="1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11106</TotalTime>
  <Words>1256</Words>
  <Application>Microsoft Office PowerPoint</Application>
  <PresentationFormat>Widescreen</PresentationFormat>
  <Paragraphs>232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Georgia Pro Light</vt:lpstr>
      <vt:lpstr>Sitka Display</vt:lpstr>
      <vt:lpstr>Times New Roman</vt:lpstr>
      <vt:lpstr>Wingdings</vt:lpstr>
      <vt:lpstr>Office Theme</vt:lpstr>
      <vt:lpstr>Learning, Inference,   and the Pursuit of Consistency</vt:lpstr>
      <vt:lpstr>PowerPoint Presentation</vt:lpstr>
      <vt:lpstr>Probabilistic Dependency  Graphs   </vt:lpstr>
      <vt:lpstr>conditional probability distributions (cpds) </vt:lpstr>
      <vt:lpstr>Probabilistic Dependency Graphs (PDGs)</vt:lpstr>
      <vt:lpstr>PDGs as Bayesian Networks (BNs)</vt:lpstr>
      <vt:lpstr>PDGs are particularly modular. </vt:lpstr>
      <vt:lpstr>Probabilistic Dependency Graph: Definition</vt:lpstr>
      <vt:lpstr>PDG Semantics</vt:lpstr>
      <vt:lpstr>Scoring Function Semantics</vt:lpstr>
      <vt:lpstr>A Few Theorems</vt:lpstr>
      <vt:lpstr>PDG Inference</vt:lpstr>
      <vt:lpstr>Key Fact:</vt:lpstr>
      <vt:lpstr>Minimizing (PDG) Inconsistency  is a  universal  objective.</vt:lpstr>
      <vt:lpstr>The important building blocks of ML systems  are conditional probabilities.</vt:lpstr>
      <vt:lpstr>How To Choose A Loss Function?</vt:lpstr>
      <vt:lpstr>1.  STATISTICAL  DIVERGENCES    as Inconsistencies</vt:lpstr>
      <vt:lpstr>Statistical Divergence  as Inconsistencies</vt:lpstr>
      <vt:lpstr>Map of  </vt:lpstr>
      <vt:lpstr>By Monotonicity        , </vt:lpstr>
      <vt:lpstr>2. VARIATIONAL OBJECTIVES    as Inconsistencies</vt:lpstr>
      <vt:lpstr>Variational Auto Encoders (VAEs), Take 1.</vt:lpstr>
      <vt:lpstr>VAEs, Take 2</vt:lpstr>
      <vt:lpstr>Visual Proof: The ELBO</vt:lpstr>
      <vt:lpstr>PowerPoint Presentation</vt:lpstr>
      <vt:lpstr>PowerPoint Presentation</vt:lpstr>
      <vt:lpstr>Summary</vt:lpstr>
      <vt:lpstr>EXTRA</vt:lpstr>
      <vt:lpstr>A NON-STANDARD SETTING  “Do PDGs ever prescribe a loss that’s not what you’d first think of?”</vt:lpstr>
      <vt:lpstr>PowerPoint Presentation</vt:lpstr>
      <vt:lpstr>Hypergraphs  vs  Graphs</vt:lpstr>
      <vt:lpstr>PowerPoint Presentation</vt:lpstr>
      <vt:lpstr>From Factor Graphs to PDGs</vt:lpstr>
      <vt:lpstr>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23</cp:revision>
  <dcterms:created xsi:type="dcterms:W3CDTF">2023-11-24T22:17:38Z</dcterms:created>
  <dcterms:modified xsi:type="dcterms:W3CDTF">2023-12-15T01:29:06Z</dcterms:modified>
</cp:coreProperties>
</file>