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7" r:id="rId3"/>
    <p:sldId id="268" r:id="rId4"/>
    <p:sldId id="260" r:id="rId5"/>
    <p:sldId id="261" r:id="rId6"/>
    <p:sldId id="262" r:id="rId7"/>
    <p:sldId id="259" r:id="rId8"/>
    <p:sldId id="266" r:id="rId9"/>
    <p:sldId id="257" r:id="rId10"/>
    <p:sldId id="263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67"/>
            <p14:sldId id="268"/>
          </p14:sldIdLst>
        </p14:section>
        <p14:section name="Simple Metrics" id="{6AD7253B-FC1E-49A8-ABF8-CC2F13DBC12F}">
          <p14:sldIdLst>
            <p14:sldId id="260"/>
            <p14:sldId id="261"/>
            <p14:sldId id="262"/>
          </p14:sldIdLst>
        </p14:section>
        <p14:section name="Divergences" id="{5D586337-179F-4CE8-9E8C-7770FE24BE73}">
          <p14:sldIdLst>
            <p14:sldId id="259"/>
            <p14:sldId id="266"/>
          </p14:sldIdLst>
        </p14:section>
        <p14:section name="Variational" id="{4A4C5402-8122-4DEA-8CFF-C59FCEE49747}">
          <p14:sldIdLst>
            <p14:sldId id="257"/>
            <p14:sldId id="263"/>
            <p14:sldId id="264"/>
            <p14:sldId id="269"/>
            <p14:sldId id="265"/>
          </p14:sldIdLst>
        </p14:section>
        <p14:section name="Untitled Section" id="{92B61ADC-03E1-48F9-99C0-F34C56AF93F6}">
          <p14:sldIdLst/>
        </p14:section>
        <p14:section name="Free Energy" id="{B273B2D4-B297-41A3-BF58-0F3AB0D1393D}">
          <p14:sldIdLst/>
        </p14:section>
        <p14:section name="Modeling Example" id="{18B9D592-F154-4D33-9256-1E66E62E4FE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E0E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0" autoAdjust="0"/>
    <p:restoredTop sz="94944" autoAdjust="0"/>
  </p:normalViewPr>
  <p:slideViewPr>
    <p:cSldViewPr snapToGrid="0">
      <p:cViewPr varScale="1">
        <p:scale>
          <a:sx n="93" d="100"/>
          <a:sy n="93" d="100"/>
        </p:scale>
        <p:origin x="96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0AF7-DA27-43A2-9584-68F5DE0895D6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43" y="2305455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itka Heading" panose="02000505000000020004" pitchFamily="2" charset="0"/>
              </a:rPr>
              <a:t>Loss as the Inconsistency of a P  D G :</a:t>
            </a:r>
            <a:br>
              <a:rPr lang="en-US" sz="4800" b="1" dirty="0">
                <a:latin typeface="Sitka Heading" panose="02000505000000020004" pitchFamily="2" charset="0"/>
              </a:rPr>
            </a:br>
            <a:r>
              <a:rPr lang="en-US" sz="4800" b="1" dirty="0"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332" y="4767221"/>
            <a:ext cx="9046723" cy="827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Oliver E Richardson</a:t>
            </a:r>
          </a:p>
          <a:p>
            <a:r>
              <a:rPr lang="en-US" dirty="0"/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800510" y="2374979"/>
            <a:ext cx="2527047" cy="691493"/>
            <a:chOff x="8530881" y="2305455"/>
            <a:chExt cx="2527047" cy="691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116305" y="2473728"/>
              <a:ext cx="87716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36596" y="2305455"/>
              <a:ext cx="18213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30881" y="2305455"/>
              <a:ext cx="188692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robabilistic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F58B-E23D-46C3-BF7B-088C653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0C3A1-81BC-4EDC-B00F-D5BD3263E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97"/>
          <a:stretch/>
        </p:blipFill>
        <p:spPr>
          <a:xfrm>
            <a:off x="6207315" y="2368192"/>
            <a:ext cx="5658640" cy="106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2F4F5-6FAE-4BD2-B419-3CCA4F05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7787"/>
            <a:ext cx="12192000" cy="16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[emph] e">
            <a:extLst>
              <a:ext uri="{FF2B5EF4-FFF2-40B4-BE49-F238E27FC236}">
                <a16:creationId xmlns:a16="http://schemas.microsoft.com/office/drawing/2014/main" id="{AEA49EC3-4AA6-4DD8-8763-F614B02C15FE}"/>
              </a:ext>
            </a:extLst>
          </p:cNvPr>
          <p:cNvGrpSpPr/>
          <p:nvPr/>
        </p:nvGrpSpPr>
        <p:grpSpPr>
          <a:xfrm>
            <a:off x="687621" y="1430139"/>
            <a:ext cx="7084780" cy="1768447"/>
            <a:chOff x="687621" y="1431608"/>
            <a:chExt cx="7084780" cy="176844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2" name="e(Z|X)">
              <a:extLst>
                <a:ext uri="{FF2B5EF4-FFF2-40B4-BE49-F238E27FC236}">
                  <a16:creationId xmlns:a16="http://schemas.microsoft.com/office/drawing/2014/main" id="{BAA73C2D-EABD-466B-B3D3-FF053C1C0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18428" r="66812" b="73943"/>
            <a:stretch>
              <a:fillRect/>
            </a:stretch>
          </p:blipFill>
          <p:spPr>
            <a:xfrm>
              <a:off x="687621" y="1431608"/>
              <a:ext cx="3358600" cy="482696"/>
            </a:xfrm>
            <a:prstGeom prst="rect">
              <a:avLst/>
            </a:prstGeom>
          </p:spPr>
        </p:pic>
        <p:pic>
          <p:nvPicPr>
            <p:cNvPr id="193" name="-e&gt;">
              <a:extLst>
                <a:ext uri="{FF2B5EF4-FFF2-40B4-BE49-F238E27FC236}">
                  <a16:creationId xmlns:a16="http://schemas.microsoft.com/office/drawing/2014/main" id="{376AE8FB-24CC-4C64-AF7B-D0254034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prstGeom prst="rect">
              <a:avLst/>
            </a:prstGeom>
          </p:spPr>
        </p:pic>
      </p:grpSp>
      <p:grpSp>
        <p:nvGrpSpPr>
          <p:cNvPr id="194" name="[emph] d">
            <a:extLst>
              <a:ext uri="{FF2B5EF4-FFF2-40B4-BE49-F238E27FC236}">
                <a16:creationId xmlns:a16="http://schemas.microsoft.com/office/drawing/2014/main" id="{2B6348BB-654F-4BAD-B8DC-5F0C0BD332A0}"/>
              </a:ext>
            </a:extLst>
          </p:cNvPr>
          <p:cNvGrpSpPr/>
          <p:nvPr/>
        </p:nvGrpSpPr>
        <p:grpSpPr>
          <a:xfrm>
            <a:off x="687621" y="1278691"/>
            <a:ext cx="7194000" cy="1116840"/>
            <a:chOff x="687621" y="1280160"/>
            <a:chExt cx="7194000" cy="111684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5" name="-d&gt;">
              <a:extLst>
                <a:ext uri="{FF2B5EF4-FFF2-40B4-BE49-F238E27FC236}">
                  <a16:creationId xmlns:a16="http://schemas.microsoft.com/office/drawing/2014/main" id="{5A9664BF-D52B-4876-BFCB-1C46C4E74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prstGeom prst="rect">
              <a:avLst/>
            </a:prstGeom>
          </p:spPr>
        </p:pic>
        <p:pic>
          <p:nvPicPr>
            <p:cNvPr id="196" name="d(X|Z)">
              <a:extLst>
                <a:ext uri="{FF2B5EF4-FFF2-40B4-BE49-F238E27FC236}">
                  <a16:creationId xmlns:a16="http://schemas.microsoft.com/office/drawing/2014/main" id="{EF815B42-192C-4DF2-9301-5B19F9DA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prstGeom prst="rect">
              <a:avLst/>
            </a:prstGeom>
          </p:spPr>
        </p:pic>
      </p:grpSp>
      <p:grpSp>
        <p:nvGrpSpPr>
          <p:cNvPr id="197" name="[emph] p">
            <a:extLst>
              <a:ext uri="{FF2B5EF4-FFF2-40B4-BE49-F238E27FC236}">
                <a16:creationId xmlns:a16="http://schemas.microsoft.com/office/drawing/2014/main" id="{862EC773-5A8C-4243-89AF-D24362A96DD6}"/>
              </a:ext>
            </a:extLst>
          </p:cNvPr>
          <p:cNvGrpSpPr/>
          <p:nvPr/>
        </p:nvGrpSpPr>
        <p:grpSpPr>
          <a:xfrm>
            <a:off x="687621" y="1829681"/>
            <a:ext cx="5451561" cy="1120485"/>
            <a:chOff x="687621" y="1831150"/>
            <a:chExt cx="5451561" cy="1120485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8" name="-p&gt;">
              <a:extLst>
                <a:ext uri="{FF2B5EF4-FFF2-40B4-BE49-F238E27FC236}">
                  <a16:creationId xmlns:a16="http://schemas.microsoft.com/office/drawing/2014/main" id="{74279DA0-91C3-44FF-8D77-AFCDE552E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prstGeom prst="rect">
              <a:avLst/>
            </a:prstGeom>
          </p:spPr>
        </p:pic>
        <p:pic>
          <p:nvPicPr>
            <p:cNvPr id="199" name="p(Z)">
              <a:extLst>
                <a:ext uri="{FF2B5EF4-FFF2-40B4-BE49-F238E27FC236}">
                  <a16:creationId xmlns:a16="http://schemas.microsoft.com/office/drawing/2014/main" id="{3AE1A2D5-D46C-40E2-873A-E8DC3552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E720A-AB19-4E83-B6DB-6AEE5A25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4814890" y="265808"/>
            <a:ext cx="7227883" cy="2942625"/>
            <a:chOff x="4814890" y="265808"/>
            <a:chExt cx="7227883" cy="2942625"/>
          </a:xfrm>
        </p:grpSpPr>
        <p:pic>
          <p:nvPicPr>
            <p:cNvPr id="179" name="objective is free">
              <a:extLst>
                <a:ext uri="{FF2B5EF4-FFF2-40B4-BE49-F238E27FC236}">
                  <a16:creationId xmlns:a16="http://schemas.microsoft.com/office/drawing/2014/main" id="{4CBFD705-A801-4329-A0D9-B9BC0A34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492" r="21667" b="88664"/>
            <a:stretch>
              <a:fillRect/>
            </a:stretch>
          </p:blipFill>
          <p:spPr>
            <a:xfrm>
              <a:off x="4814890" y="265808"/>
              <a:ext cx="4735510" cy="717170"/>
            </a:xfrm>
            <a:custGeom>
              <a:avLst/>
              <a:gdLst>
                <a:gd name="connsiteX0" fmla="*/ 0 w 4735510"/>
                <a:gd name="connsiteY0" fmla="*/ 0 h 717170"/>
                <a:gd name="connsiteX1" fmla="*/ 4735510 w 4735510"/>
                <a:gd name="connsiteY1" fmla="*/ 0 h 717170"/>
                <a:gd name="connsiteX2" fmla="*/ 4735510 w 4735510"/>
                <a:gd name="connsiteY2" fmla="*/ 717170 h 717170"/>
                <a:gd name="connsiteX3" fmla="*/ 0 w 4735510"/>
                <a:gd name="connsiteY3" fmla="*/ 717170 h 717170"/>
                <a:gd name="connsiteX4" fmla="*/ 0 w 4735510"/>
                <a:gd name="connsiteY4" fmla="*/ 0 h 7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5510" h="717170">
                  <a:moveTo>
                    <a:pt x="0" y="0"/>
                  </a:moveTo>
                  <a:lnTo>
                    <a:pt x="4735510" y="0"/>
                  </a:lnTo>
                  <a:lnTo>
                    <a:pt x="4735510" y="717170"/>
                  </a:lnTo>
                  <a:lnTo>
                    <a:pt x="0" y="71717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2" name="decoder d">
            <a:extLst>
              <a:ext uri="{FF2B5EF4-FFF2-40B4-BE49-F238E27FC236}">
                <a16:creationId xmlns:a16="http://schemas.microsoft.com/office/drawing/2014/main" id="{DC8C83CB-3730-4E00-A5A8-FECB61BD52CC}"/>
              </a:ext>
            </a:extLst>
          </p:cNvPr>
          <p:cNvGrpSpPr/>
          <p:nvPr/>
        </p:nvGrpSpPr>
        <p:grpSpPr>
          <a:xfrm>
            <a:off x="687621" y="1280160"/>
            <a:ext cx="7194000" cy="1116840"/>
            <a:chOff x="687621" y="1280160"/>
            <a:chExt cx="7194000" cy="1116840"/>
          </a:xfrm>
        </p:grpSpPr>
        <p:pic>
          <p:nvPicPr>
            <p:cNvPr id="175" name="-d&gt;">
              <a:extLst>
                <a:ext uri="{FF2B5EF4-FFF2-40B4-BE49-F238E27FC236}">
                  <a16:creationId xmlns:a16="http://schemas.microsoft.com/office/drawing/2014/main" id="{E95BB116-A196-43AF-8478-9C529EEB1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custGeom>
              <a:avLst/>
              <a:gdLst>
                <a:gd name="connsiteX0" fmla="*/ 0 w 1485902"/>
                <a:gd name="connsiteY0" fmla="*/ 0 h 756499"/>
                <a:gd name="connsiteX1" fmla="*/ 1485902 w 1485902"/>
                <a:gd name="connsiteY1" fmla="*/ 0 h 756499"/>
                <a:gd name="connsiteX2" fmla="*/ 1485902 w 1485902"/>
                <a:gd name="connsiteY2" fmla="*/ 756499 h 756499"/>
                <a:gd name="connsiteX3" fmla="*/ 0 w 1485902"/>
                <a:gd name="connsiteY3" fmla="*/ 756499 h 756499"/>
                <a:gd name="connsiteX4" fmla="*/ 0 w 1485902"/>
                <a:gd name="connsiteY4" fmla="*/ 0 h 75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02" h="756499">
                  <a:moveTo>
                    <a:pt x="0" y="0"/>
                  </a:moveTo>
                  <a:lnTo>
                    <a:pt x="1485902" y="0"/>
                  </a:lnTo>
                  <a:lnTo>
                    <a:pt x="1485902" y="756499"/>
                  </a:lnTo>
                  <a:lnTo>
                    <a:pt x="0" y="75649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0" name="d(X|Z)">
              <a:extLst>
                <a:ext uri="{FF2B5EF4-FFF2-40B4-BE49-F238E27FC236}">
                  <a16:creationId xmlns:a16="http://schemas.microsoft.com/office/drawing/2014/main" id="{38FA01D3-A65A-473B-996B-1C692B32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custGeom>
              <a:avLst/>
              <a:gdLst>
                <a:gd name="connsiteX0" fmla="*/ 0 w 3358600"/>
                <a:gd name="connsiteY0" fmla="*/ 0 h 449514"/>
                <a:gd name="connsiteX1" fmla="*/ 3358600 w 3358600"/>
                <a:gd name="connsiteY1" fmla="*/ 0 h 449514"/>
                <a:gd name="connsiteX2" fmla="*/ 3358600 w 3358600"/>
                <a:gd name="connsiteY2" fmla="*/ 449514 h 449514"/>
                <a:gd name="connsiteX3" fmla="*/ 0 w 3358600"/>
                <a:gd name="connsiteY3" fmla="*/ 449514 h 449514"/>
                <a:gd name="connsiteX4" fmla="*/ 0 w 3358600"/>
                <a:gd name="connsiteY4" fmla="*/ 0 h 44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49514">
                  <a:moveTo>
                    <a:pt x="0" y="0"/>
                  </a:moveTo>
                  <a:lnTo>
                    <a:pt x="3358600" y="0"/>
                  </a:lnTo>
                  <a:lnTo>
                    <a:pt x="3358600" y="449514"/>
                  </a:lnTo>
                  <a:lnTo>
                    <a:pt x="0" y="4495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0" name="Structure">
            <a:extLst>
              <a:ext uri="{FF2B5EF4-FFF2-40B4-BE49-F238E27FC236}">
                <a16:creationId xmlns:a16="http://schemas.microsoft.com/office/drawing/2014/main" id="{48E10E43-412D-45C2-8199-A1B0CF1F0368}"/>
              </a:ext>
            </a:extLst>
          </p:cNvPr>
          <p:cNvGrpSpPr/>
          <p:nvPr/>
        </p:nvGrpSpPr>
        <p:grpSpPr>
          <a:xfrm>
            <a:off x="183880" y="733675"/>
            <a:ext cx="7995287" cy="1788305"/>
            <a:chOff x="183880" y="733675"/>
            <a:chExt cx="7995287" cy="1788305"/>
          </a:xfrm>
        </p:grpSpPr>
        <p:pic>
          <p:nvPicPr>
            <p:cNvPr id="178" name="text: structure">
              <a:extLst>
                <a:ext uri="{FF2B5EF4-FFF2-40B4-BE49-F238E27FC236}">
                  <a16:creationId xmlns:a16="http://schemas.microsoft.com/office/drawing/2014/main" id="{6802FBEA-950B-41A7-BE8E-3FC6F2D1E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08" t="7395" r="65236" b="82109"/>
            <a:stretch>
              <a:fillRect/>
            </a:stretch>
          </p:blipFill>
          <p:spPr>
            <a:xfrm>
              <a:off x="183880" y="733675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9" name="Latent Space Z">
              <a:extLst>
                <a:ext uri="{FF2B5EF4-FFF2-40B4-BE49-F238E27FC236}">
                  <a16:creationId xmlns:a16="http://schemas.microsoft.com/office/drawing/2014/main" id="{50323ADE-6EA5-4DD6-9A6E-A5CB2ED0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657" t="28531" r="44939" b="64344"/>
            <a:stretch>
              <a:fillRect/>
            </a:stretch>
          </p:blipFill>
          <p:spPr>
            <a:xfrm>
              <a:off x="6176157" y="2070819"/>
              <a:ext cx="536879" cy="450698"/>
            </a:xfrm>
            <a:custGeom>
              <a:avLst/>
              <a:gdLst>
                <a:gd name="connsiteX0" fmla="*/ 75116 w 536879"/>
                <a:gd name="connsiteY0" fmla="*/ 0 h 450698"/>
                <a:gd name="connsiteX1" fmla="*/ 461763 w 536879"/>
                <a:gd name="connsiteY1" fmla="*/ 0 h 450698"/>
                <a:gd name="connsiteX2" fmla="*/ 536879 w 536879"/>
                <a:gd name="connsiteY2" fmla="*/ 75116 h 450698"/>
                <a:gd name="connsiteX3" fmla="*/ 536879 w 536879"/>
                <a:gd name="connsiteY3" fmla="*/ 375582 h 450698"/>
                <a:gd name="connsiteX4" fmla="*/ 461763 w 536879"/>
                <a:gd name="connsiteY4" fmla="*/ 450698 h 450698"/>
                <a:gd name="connsiteX5" fmla="*/ 75116 w 536879"/>
                <a:gd name="connsiteY5" fmla="*/ 450698 h 450698"/>
                <a:gd name="connsiteX6" fmla="*/ 0 w 536879"/>
                <a:gd name="connsiteY6" fmla="*/ 375582 h 450698"/>
                <a:gd name="connsiteX7" fmla="*/ 0 w 536879"/>
                <a:gd name="connsiteY7" fmla="*/ 75116 h 450698"/>
                <a:gd name="connsiteX8" fmla="*/ 75116 w 536879"/>
                <a:gd name="connsiteY8" fmla="*/ 0 h 45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79" h="450698">
                  <a:moveTo>
                    <a:pt x="75116" y="0"/>
                  </a:moveTo>
                  <a:lnTo>
                    <a:pt x="461763" y="0"/>
                  </a:lnTo>
                  <a:cubicBezTo>
                    <a:pt x="503248" y="0"/>
                    <a:pt x="536879" y="33631"/>
                    <a:pt x="536879" y="75116"/>
                  </a:cubicBezTo>
                  <a:lnTo>
                    <a:pt x="536879" y="375582"/>
                  </a:lnTo>
                  <a:cubicBezTo>
                    <a:pt x="536879" y="417067"/>
                    <a:pt x="503248" y="450698"/>
                    <a:pt x="461763" y="450698"/>
                  </a:cubicBezTo>
                  <a:lnTo>
                    <a:pt x="75116" y="450698"/>
                  </a:lnTo>
                  <a:cubicBezTo>
                    <a:pt x="33631" y="450698"/>
                    <a:pt x="0" y="417067"/>
                    <a:pt x="0" y="375582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  <p:pic>
          <p:nvPicPr>
            <p:cNvPr id="168" name="Images X">
              <a:extLst>
                <a:ext uri="{FF2B5EF4-FFF2-40B4-BE49-F238E27FC236}">
                  <a16:creationId xmlns:a16="http://schemas.microsoft.com/office/drawing/2014/main" id="{7BF404F9-A9EA-42B2-860C-29FA1EBA7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2043" t="28539" r="32914" b="64337"/>
            <a:stretch>
              <a:fillRect/>
            </a:stretch>
          </p:blipFill>
          <p:spPr>
            <a:xfrm>
              <a:off x="7564306" y="2071283"/>
              <a:ext cx="614861" cy="450697"/>
            </a:xfrm>
            <a:custGeom>
              <a:avLst/>
              <a:gdLst>
                <a:gd name="connsiteX0" fmla="*/ 75116 w 614861"/>
                <a:gd name="connsiteY0" fmla="*/ 0 h 450697"/>
                <a:gd name="connsiteX1" fmla="*/ 545916 w 614861"/>
                <a:gd name="connsiteY1" fmla="*/ 0 h 450697"/>
                <a:gd name="connsiteX2" fmla="*/ 599031 w 614861"/>
                <a:gd name="connsiteY2" fmla="*/ 22001 h 450697"/>
                <a:gd name="connsiteX3" fmla="*/ 614495 w 614861"/>
                <a:gd name="connsiteY3" fmla="*/ 44938 h 450697"/>
                <a:gd name="connsiteX4" fmla="*/ 614495 w 614861"/>
                <a:gd name="connsiteY4" fmla="*/ 405217 h 450697"/>
                <a:gd name="connsiteX5" fmla="*/ 614861 w 614861"/>
                <a:gd name="connsiteY5" fmla="*/ 405217 h 450697"/>
                <a:gd name="connsiteX6" fmla="*/ 599031 w 614861"/>
                <a:gd name="connsiteY6" fmla="*/ 428696 h 450697"/>
                <a:gd name="connsiteX7" fmla="*/ 545916 w 614861"/>
                <a:gd name="connsiteY7" fmla="*/ 450697 h 450697"/>
                <a:gd name="connsiteX8" fmla="*/ 75116 w 614861"/>
                <a:gd name="connsiteY8" fmla="*/ 450697 h 450697"/>
                <a:gd name="connsiteX9" fmla="*/ 0 w 614861"/>
                <a:gd name="connsiteY9" fmla="*/ 375581 h 450697"/>
                <a:gd name="connsiteX10" fmla="*/ 0 w 614861"/>
                <a:gd name="connsiteY10" fmla="*/ 75116 h 450697"/>
                <a:gd name="connsiteX11" fmla="*/ 75116 w 614861"/>
                <a:gd name="connsiteY11" fmla="*/ 0 h 45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861" h="450697">
                  <a:moveTo>
                    <a:pt x="75116" y="0"/>
                  </a:moveTo>
                  <a:lnTo>
                    <a:pt x="545916" y="0"/>
                  </a:lnTo>
                  <a:cubicBezTo>
                    <a:pt x="566659" y="0"/>
                    <a:pt x="585438" y="8408"/>
                    <a:pt x="599031" y="22001"/>
                  </a:cubicBezTo>
                  <a:lnTo>
                    <a:pt x="614495" y="44938"/>
                  </a:lnTo>
                  <a:lnTo>
                    <a:pt x="614495" y="405217"/>
                  </a:lnTo>
                  <a:lnTo>
                    <a:pt x="614861" y="405217"/>
                  </a:lnTo>
                  <a:lnTo>
                    <a:pt x="599031" y="428696"/>
                  </a:lnTo>
                  <a:cubicBezTo>
                    <a:pt x="585438" y="442289"/>
                    <a:pt x="566659" y="450697"/>
                    <a:pt x="545916" y="450697"/>
                  </a:cubicBezTo>
                  <a:lnTo>
                    <a:pt x="75116" y="450697"/>
                  </a:lnTo>
                  <a:cubicBezTo>
                    <a:pt x="33631" y="450697"/>
                    <a:pt x="0" y="417066"/>
                    <a:pt x="0" y="375581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</p:grpSp>
      <p:grpSp>
        <p:nvGrpSpPr>
          <p:cNvPr id="183" name="prior p">
            <a:extLst>
              <a:ext uri="{FF2B5EF4-FFF2-40B4-BE49-F238E27FC236}">
                <a16:creationId xmlns:a16="http://schemas.microsoft.com/office/drawing/2014/main" id="{8FD35B28-96FE-484C-9F83-2A7DAD3F98EB}"/>
              </a:ext>
            </a:extLst>
          </p:cNvPr>
          <p:cNvGrpSpPr/>
          <p:nvPr/>
        </p:nvGrpSpPr>
        <p:grpSpPr>
          <a:xfrm>
            <a:off x="687621" y="1831150"/>
            <a:ext cx="5451561" cy="1120485"/>
            <a:chOff x="687621" y="1831150"/>
            <a:chExt cx="5451561" cy="1120485"/>
          </a:xfrm>
        </p:grpSpPr>
        <p:pic>
          <p:nvPicPr>
            <p:cNvPr id="172" name="-p&gt;">
              <a:extLst>
                <a:ext uri="{FF2B5EF4-FFF2-40B4-BE49-F238E27FC236}">
                  <a16:creationId xmlns:a16="http://schemas.microsoft.com/office/drawing/2014/main" id="{93207355-ED56-4242-B389-4C767EF5B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custGeom>
              <a:avLst/>
              <a:gdLst>
                <a:gd name="connsiteX0" fmla="*/ 0 w 621032"/>
                <a:gd name="connsiteY0" fmla="*/ 0 h 620888"/>
                <a:gd name="connsiteX1" fmla="*/ 621032 w 621032"/>
                <a:gd name="connsiteY1" fmla="*/ 0 h 620888"/>
                <a:gd name="connsiteX2" fmla="*/ 621032 w 621032"/>
                <a:gd name="connsiteY2" fmla="*/ 620888 h 620888"/>
                <a:gd name="connsiteX3" fmla="*/ 0 w 621032"/>
                <a:gd name="connsiteY3" fmla="*/ 620888 h 620888"/>
                <a:gd name="connsiteX4" fmla="*/ 0 w 621032"/>
                <a:gd name="connsiteY4" fmla="*/ 0 h 62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032" h="620888">
                  <a:moveTo>
                    <a:pt x="0" y="0"/>
                  </a:moveTo>
                  <a:lnTo>
                    <a:pt x="621032" y="0"/>
                  </a:lnTo>
                  <a:lnTo>
                    <a:pt x="621032" y="620888"/>
                  </a:lnTo>
                  <a:lnTo>
                    <a:pt x="0" y="6208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7" name="p(Z)">
              <a:extLst>
                <a:ext uri="{FF2B5EF4-FFF2-40B4-BE49-F238E27FC236}">
                  <a16:creationId xmlns:a16="http://schemas.microsoft.com/office/drawing/2014/main" id="{5F28CD75-E34D-4ADB-86F4-121E1418D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custGeom>
              <a:avLst/>
              <a:gdLst>
                <a:gd name="connsiteX0" fmla="*/ 0 w 3358600"/>
                <a:gd name="connsiteY0" fmla="*/ 0 h 540059"/>
                <a:gd name="connsiteX1" fmla="*/ 3358600 w 3358600"/>
                <a:gd name="connsiteY1" fmla="*/ 0 h 540059"/>
                <a:gd name="connsiteX2" fmla="*/ 3358600 w 3358600"/>
                <a:gd name="connsiteY2" fmla="*/ 540059 h 540059"/>
                <a:gd name="connsiteX3" fmla="*/ 0 w 3358600"/>
                <a:gd name="connsiteY3" fmla="*/ 540059 h 540059"/>
                <a:gd name="connsiteX4" fmla="*/ 0 w 3358600"/>
                <a:gd name="connsiteY4" fmla="*/ 0 h 54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540059">
                  <a:moveTo>
                    <a:pt x="0" y="0"/>
                  </a:moveTo>
                  <a:lnTo>
                    <a:pt x="3358600" y="0"/>
                  </a:lnTo>
                  <a:lnTo>
                    <a:pt x="3358600" y="540059"/>
                  </a:lnTo>
                  <a:lnTo>
                    <a:pt x="0" y="5400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846570" y="2457763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77" t="34788" r="49729" b="59966"/>
          <a:stretch>
            <a:fillRect/>
          </a:stretch>
        </p:blipFill>
        <p:spPr>
          <a:xfrm>
            <a:off x="5507991" y="2466613"/>
            <a:ext cx="621031" cy="331913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81" name="encoder e">
            <a:extLst>
              <a:ext uri="{FF2B5EF4-FFF2-40B4-BE49-F238E27FC236}">
                <a16:creationId xmlns:a16="http://schemas.microsoft.com/office/drawing/2014/main" id="{9EB5184D-09FD-486D-962E-5DA68135F6AF}"/>
              </a:ext>
            </a:extLst>
          </p:cNvPr>
          <p:cNvGrpSpPr/>
          <p:nvPr/>
        </p:nvGrpSpPr>
        <p:grpSpPr>
          <a:xfrm>
            <a:off x="687621" y="1431608"/>
            <a:ext cx="7084780" cy="1768447"/>
            <a:chOff x="687621" y="1431608"/>
            <a:chExt cx="7084780" cy="1768447"/>
          </a:xfrm>
        </p:grpSpPr>
        <p:pic>
          <p:nvPicPr>
            <p:cNvPr id="174" name="e(Z|X)">
              <a:extLst>
                <a:ext uri="{FF2B5EF4-FFF2-40B4-BE49-F238E27FC236}">
                  <a16:creationId xmlns:a16="http://schemas.microsoft.com/office/drawing/2014/main" id="{FA284E1B-DFD9-42BE-A4E4-42E140CA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18428" r="66812" b="73943"/>
            <a:stretch>
              <a:fillRect/>
            </a:stretch>
          </p:blipFill>
          <p:spPr>
            <a:xfrm>
              <a:off x="687621" y="1431608"/>
              <a:ext cx="3358600" cy="482696"/>
            </a:xfrm>
            <a:custGeom>
              <a:avLst/>
              <a:gdLst>
                <a:gd name="connsiteX0" fmla="*/ 0 w 3358600"/>
                <a:gd name="connsiteY0" fmla="*/ 0 h 482696"/>
                <a:gd name="connsiteX1" fmla="*/ 3358600 w 3358600"/>
                <a:gd name="connsiteY1" fmla="*/ 0 h 482696"/>
                <a:gd name="connsiteX2" fmla="*/ 3358600 w 3358600"/>
                <a:gd name="connsiteY2" fmla="*/ 482696 h 482696"/>
                <a:gd name="connsiteX3" fmla="*/ 0 w 3358600"/>
                <a:gd name="connsiteY3" fmla="*/ 482696 h 482696"/>
                <a:gd name="connsiteX4" fmla="*/ 0 w 3358600"/>
                <a:gd name="connsiteY4" fmla="*/ 0 h 48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82696">
                  <a:moveTo>
                    <a:pt x="0" y="0"/>
                  </a:moveTo>
                  <a:lnTo>
                    <a:pt x="3358600" y="0"/>
                  </a:lnTo>
                  <a:lnTo>
                    <a:pt x="3358600" y="482696"/>
                  </a:lnTo>
                  <a:lnTo>
                    <a:pt x="0" y="48269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4" name="-e&gt;">
              <a:extLst>
                <a:ext uri="{FF2B5EF4-FFF2-40B4-BE49-F238E27FC236}">
                  <a16:creationId xmlns:a16="http://schemas.microsoft.com/office/drawing/2014/main" id="{01B94404-2924-4894-95EF-81670227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custGeom>
              <a:avLst/>
              <a:gdLst>
                <a:gd name="connsiteX0" fmla="*/ 0 w 1264074"/>
                <a:gd name="connsiteY0" fmla="*/ 0 h 663962"/>
                <a:gd name="connsiteX1" fmla="*/ 353353 w 1264074"/>
                <a:gd name="connsiteY1" fmla="*/ 0 h 663962"/>
                <a:gd name="connsiteX2" fmla="*/ 448414 w 1264074"/>
                <a:gd name="connsiteY2" fmla="*/ 238334 h 663962"/>
                <a:gd name="connsiteX3" fmla="*/ 836084 w 1264074"/>
                <a:gd name="connsiteY3" fmla="*/ 257384 h 663962"/>
                <a:gd name="connsiteX4" fmla="*/ 915066 w 1264074"/>
                <a:gd name="connsiteY4" fmla="*/ 0 h 663962"/>
                <a:gd name="connsiteX5" fmla="*/ 1264074 w 1264074"/>
                <a:gd name="connsiteY5" fmla="*/ 0 h 663962"/>
                <a:gd name="connsiteX6" fmla="*/ 1264074 w 1264074"/>
                <a:gd name="connsiteY6" fmla="*/ 663962 h 663962"/>
                <a:gd name="connsiteX7" fmla="*/ 0 w 1264074"/>
                <a:gd name="connsiteY7" fmla="*/ 663962 h 663962"/>
                <a:gd name="connsiteX8" fmla="*/ 0 w 1264074"/>
                <a:gd name="connsiteY8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074" h="663962">
                  <a:moveTo>
                    <a:pt x="0" y="0"/>
                  </a:moveTo>
                  <a:lnTo>
                    <a:pt x="353353" y="0"/>
                  </a:lnTo>
                  <a:lnTo>
                    <a:pt x="448414" y="238334"/>
                  </a:lnTo>
                  <a:lnTo>
                    <a:pt x="836084" y="257384"/>
                  </a:lnTo>
                  <a:lnTo>
                    <a:pt x="915066" y="0"/>
                  </a:lnTo>
                  <a:lnTo>
                    <a:pt x="1264074" y="0"/>
                  </a:lnTo>
                  <a:lnTo>
                    <a:pt x="1264074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4" name="sample x">
            <a:extLst>
              <a:ext uri="{FF2B5EF4-FFF2-40B4-BE49-F238E27FC236}">
                <a16:creationId xmlns:a16="http://schemas.microsoft.com/office/drawing/2014/main" id="{A9E06AD1-3478-4EC0-AB5A-3D40CBCC0FB1}"/>
              </a:ext>
            </a:extLst>
          </p:cNvPr>
          <p:cNvGrpSpPr/>
          <p:nvPr/>
        </p:nvGrpSpPr>
        <p:grpSpPr>
          <a:xfrm>
            <a:off x="183880" y="1914685"/>
            <a:ext cx="8579120" cy="1734883"/>
            <a:chOff x="183880" y="1914685"/>
            <a:chExt cx="8579120" cy="1734883"/>
          </a:xfrm>
        </p:grpSpPr>
        <p:pic>
          <p:nvPicPr>
            <p:cNvPr id="171" name="-x&gt;&gt;">
              <a:extLst>
                <a:ext uri="{FF2B5EF4-FFF2-40B4-BE49-F238E27FC236}">
                  <a16:creationId xmlns:a16="http://schemas.microsoft.com/office/drawing/2014/main" id="{0B4CBEC9-D9AC-4327-8BBA-2C32A4B4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7083" t="26064" r="28125" b="65056"/>
            <a:stretch>
              <a:fillRect/>
            </a:stretch>
          </p:blipFill>
          <p:spPr>
            <a:xfrm>
              <a:off x="8178800" y="1914685"/>
              <a:ext cx="584200" cy="561815"/>
            </a:xfrm>
            <a:custGeom>
              <a:avLst/>
              <a:gdLst>
                <a:gd name="connsiteX0" fmla="*/ 0 w 584200"/>
                <a:gd name="connsiteY0" fmla="*/ 0 h 561815"/>
                <a:gd name="connsiteX1" fmla="*/ 584200 w 584200"/>
                <a:gd name="connsiteY1" fmla="*/ 0 h 561815"/>
                <a:gd name="connsiteX2" fmla="*/ 584200 w 584200"/>
                <a:gd name="connsiteY2" fmla="*/ 561815 h 561815"/>
                <a:gd name="connsiteX3" fmla="*/ 366 w 584200"/>
                <a:gd name="connsiteY3" fmla="*/ 561815 h 561815"/>
                <a:gd name="connsiteX4" fmla="*/ 634 w 584200"/>
                <a:gd name="connsiteY4" fmla="*/ 561417 h 561815"/>
                <a:gd name="connsiteX5" fmla="*/ 6537 w 584200"/>
                <a:gd name="connsiteY5" fmla="*/ 532179 h 561815"/>
                <a:gd name="connsiteX6" fmla="*/ 6537 w 584200"/>
                <a:gd name="connsiteY6" fmla="*/ 231714 h 561815"/>
                <a:gd name="connsiteX7" fmla="*/ 634 w 584200"/>
                <a:gd name="connsiteY7" fmla="*/ 202476 h 561815"/>
                <a:gd name="connsiteX8" fmla="*/ 0 w 584200"/>
                <a:gd name="connsiteY8" fmla="*/ 201536 h 561815"/>
                <a:gd name="connsiteX9" fmla="*/ 0 w 584200"/>
                <a:gd name="connsiteY9" fmla="*/ 0 h 56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200" h="561815">
                  <a:moveTo>
                    <a:pt x="0" y="0"/>
                  </a:moveTo>
                  <a:lnTo>
                    <a:pt x="584200" y="0"/>
                  </a:lnTo>
                  <a:lnTo>
                    <a:pt x="584200" y="561815"/>
                  </a:lnTo>
                  <a:lnTo>
                    <a:pt x="366" y="561815"/>
                  </a:lnTo>
                  <a:lnTo>
                    <a:pt x="634" y="561417"/>
                  </a:lnTo>
                  <a:cubicBezTo>
                    <a:pt x="4435" y="552431"/>
                    <a:pt x="6537" y="542550"/>
                    <a:pt x="6537" y="532179"/>
                  </a:cubicBezTo>
                  <a:lnTo>
                    <a:pt x="6537" y="231714"/>
                  </a:lnTo>
                  <a:cubicBezTo>
                    <a:pt x="6537" y="221343"/>
                    <a:pt x="4435" y="211463"/>
                    <a:pt x="634" y="202476"/>
                  </a:cubicBezTo>
                  <a:lnTo>
                    <a:pt x="0" y="20153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3" name="observe a sample">
              <a:extLst>
                <a:ext uri="{FF2B5EF4-FFF2-40B4-BE49-F238E27FC236}">
                  <a16:creationId xmlns:a16="http://schemas.microsoft.com/office/drawing/2014/main" id="{B5F7AE79-DB97-4ED1-A922-D9F91926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08" t="42991" r="65236" b="46514"/>
            <a:stretch>
              <a:fillRect/>
            </a:stretch>
          </p:blipFill>
          <p:spPr>
            <a:xfrm>
              <a:off x="183880" y="2985606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5" t="57546" r="6875"/>
          <a:stretch>
            <a:fillRect/>
          </a:stretch>
        </p:blipFill>
        <p:spPr>
          <a:xfrm>
            <a:off x="838200" y="3906366"/>
            <a:ext cx="10515600" cy="2685825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91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[emph] e">
            <a:extLst>
              <a:ext uri="{FF2B5EF4-FFF2-40B4-BE49-F238E27FC236}">
                <a16:creationId xmlns:a16="http://schemas.microsoft.com/office/drawing/2014/main" id="{AEA49EC3-4AA6-4DD8-8763-F614B02C15FE}"/>
              </a:ext>
            </a:extLst>
          </p:cNvPr>
          <p:cNvGrpSpPr/>
          <p:nvPr/>
        </p:nvGrpSpPr>
        <p:grpSpPr>
          <a:xfrm>
            <a:off x="687621" y="1430139"/>
            <a:ext cx="7084780" cy="1768447"/>
            <a:chOff x="687621" y="1431608"/>
            <a:chExt cx="7084780" cy="176844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2" name="e(Z|X)">
              <a:extLst>
                <a:ext uri="{FF2B5EF4-FFF2-40B4-BE49-F238E27FC236}">
                  <a16:creationId xmlns:a16="http://schemas.microsoft.com/office/drawing/2014/main" id="{BAA73C2D-EABD-466B-B3D3-FF053C1C0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18428" r="66812" b="73943"/>
            <a:stretch>
              <a:fillRect/>
            </a:stretch>
          </p:blipFill>
          <p:spPr>
            <a:xfrm>
              <a:off x="687621" y="1431608"/>
              <a:ext cx="3358600" cy="482696"/>
            </a:xfrm>
            <a:prstGeom prst="rect">
              <a:avLst/>
            </a:prstGeom>
          </p:spPr>
        </p:pic>
        <p:pic>
          <p:nvPicPr>
            <p:cNvPr id="193" name="-e&gt;">
              <a:extLst>
                <a:ext uri="{FF2B5EF4-FFF2-40B4-BE49-F238E27FC236}">
                  <a16:creationId xmlns:a16="http://schemas.microsoft.com/office/drawing/2014/main" id="{376AE8FB-24CC-4C64-AF7B-D0254034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prstGeom prst="rect">
              <a:avLst/>
            </a:prstGeom>
          </p:spPr>
        </p:pic>
      </p:grpSp>
      <p:grpSp>
        <p:nvGrpSpPr>
          <p:cNvPr id="194" name="[emph] d">
            <a:extLst>
              <a:ext uri="{FF2B5EF4-FFF2-40B4-BE49-F238E27FC236}">
                <a16:creationId xmlns:a16="http://schemas.microsoft.com/office/drawing/2014/main" id="{2B6348BB-654F-4BAD-B8DC-5F0C0BD332A0}"/>
              </a:ext>
            </a:extLst>
          </p:cNvPr>
          <p:cNvGrpSpPr/>
          <p:nvPr/>
        </p:nvGrpSpPr>
        <p:grpSpPr>
          <a:xfrm>
            <a:off x="687621" y="1278691"/>
            <a:ext cx="7194000" cy="1116840"/>
            <a:chOff x="687621" y="1280160"/>
            <a:chExt cx="7194000" cy="111684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5" name="-d&gt;">
              <a:extLst>
                <a:ext uri="{FF2B5EF4-FFF2-40B4-BE49-F238E27FC236}">
                  <a16:creationId xmlns:a16="http://schemas.microsoft.com/office/drawing/2014/main" id="{5A9664BF-D52B-4876-BFCB-1C46C4E74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prstGeom prst="rect">
              <a:avLst/>
            </a:prstGeom>
          </p:spPr>
        </p:pic>
        <p:pic>
          <p:nvPicPr>
            <p:cNvPr id="196" name="d(X|Z)">
              <a:extLst>
                <a:ext uri="{FF2B5EF4-FFF2-40B4-BE49-F238E27FC236}">
                  <a16:creationId xmlns:a16="http://schemas.microsoft.com/office/drawing/2014/main" id="{EF815B42-192C-4DF2-9301-5B19F9DA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prstGeom prst="rect">
              <a:avLst/>
            </a:prstGeom>
          </p:spPr>
        </p:pic>
      </p:grpSp>
      <p:grpSp>
        <p:nvGrpSpPr>
          <p:cNvPr id="197" name="[emph] p">
            <a:extLst>
              <a:ext uri="{FF2B5EF4-FFF2-40B4-BE49-F238E27FC236}">
                <a16:creationId xmlns:a16="http://schemas.microsoft.com/office/drawing/2014/main" id="{862EC773-5A8C-4243-89AF-D24362A96DD6}"/>
              </a:ext>
            </a:extLst>
          </p:cNvPr>
          <p:cNvGrpSpPr/>
          <p:nvPr/>
        </p:nvGrpSpPr>
        <p:grpSpPr>
          <a:xfrm>
            <a:off x="687621" y="1829681"/>
            <a:ext cx="5451561" cy="1120485"/>
            <a:chOff x="687621" y="1831150"/>
            <a:chExt cx="5451561" cy="1120485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8" name="-p&gt;">
              <a:extLst>
                <a:ext uri="{FF2B5EF4-FFF2-40B4-BE49-F238E27FC236}">
                  <a16:creationId xmlns:a16="http://schemas.microsoft.com/office/drawing/2014/main" id="{74279DA0-91C3-44FF-8D77-AFCDE552E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prstGeom prst="rect">
              <a:avLst/>
            </a:prstGeom>
          </p:spPr>
        </p:pic>
        <p:pic>
          <p:nvPicPr>
            <p:cNvPr id="199" name="p(Z)">
              <a:extLst>
                <a:ext uri="{FF2B5EF4-FFF2-40B4-BE49-F238E27FC236}">
                  <a16:creationId xmlns:a16="http://schemas.microsoft.com/office/drawing/2014/main" id="{3AE1A2D5-D46C-40E2-873A-E8DC3552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E720A-AB19-4E83-B6DB-6AEE5A25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4814890" y="265808"/>
            <a:ext cx="7227883" cy="2942625"/>
            <a:chOff x="4814890" y="265808"/>
            <a:chExt cx="7227883" cy="2942625"/>
          </a:xfrm>
        </p:grpSpPr>
        <p:pic>
          <p:nvPicPr>
            <p:cNvPr id="179" name="objective is free">
              <a:extLst>
                <a:ext uri="{FF2B5EF4-FFF2-40B4-BE49-F238E27FC236}">
                  <a16:creationId xmlns:a16="http://schemas.microsoft.com/office/drawing/2014/main" id="{4CBFD705-A801-4329-A0D9-B9BC0A34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492" r="21667" b="88664"/>
            <a:stretch>
              <a:fillRect/>
            </a:stretch>
          </p:blipFill>
          <p:spPr>
            <a:xfrm>
              <a:off x="4814890" y="265808"/>
              <a:ext cx="4735510" cy="717170"/>
            </a:xfrm>
            <a:custGeom>
              <a:avLst/>
              <a:gdLst>
                <a:gd name="connsiteX0" fmla="*/ 0 w 4735510"/>
                <a:gd name="connsiteY0" fmla="*/ 0 h 717170"/>
                <a:gd name="connsiteX1" fmla="*/ 4735510 w 4735510"/>
                <a:gd name="connsiteY1" fmla="*/ 0 h 717170"/>
                <a:gd name="connsiteX2" fmla="*/ 4735510 w 4735510"/>
                <a:gd name="connsiteY2" fmla="*/ 717170 h 717170"/>
                <a:gd name="connsiteX3" fmla="*/ 0 w 4735510"/>
                <a:gd name="connsiteY3" fmla="*/ 717170 h 717170"/>
                <a:gd name="connsiteX4" fmla="*/ 0 w 4735510"/>
                <a:gd name="connsiteY4" fmla="*/ 0 h 7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5510" h="717170">
                  <a:moveTo>
                    <a:pt x="0" y="0"/>
                  </a:moveTo>
                  <a:lnTo>
                    <a:pt x="4735510" y="0"/>
                  </a:lnTo>
                  <a:lnTo>
                    <a:pt x="4735510" y="717170"/>
                  </a:lnTo>
                  <a:lnTo>
                    <a:pt x="0" y="71717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2" name="decoder d">
            <a:extLst>
              <a:ext uri="{FF2B5EF4-FFF2-40B4-BE49-F238E27FC236}">
                <a16:creationId xmlns:a16="http://schemas.microsoft.com/office/drawing/2014/main" id="{DC8C83CB-3730-4E00-A5A8-FECB61BD52CC}"/>
              </a:ext>
            </a:extLst>
          </p:cNvPr>
          <p:cNvGrpSpPr/>
          <p:nvPr/>
        </p:nvGrpSpPr>
        <p:grpSpPr>
          <a:xfrm>
            <a:off x="687621" y="1280160"/>
            <a:ext cx="7194000" cy="1116840"/>
            <a:chOff x="687621" y="1280160"/>
            <a:chExt cx="7194000" cy="1116840"/>
          </a:xfrm>
        </p:grpSpPr>
        <p:pic>
          <p:nvPicPr>
            <p:cNvPr id="175" name="-d&gt;">
              <a:extLst>
                <a:ext uri="{FF2B5EF4-FFF2-40B4-BE49-F238E27FC236}">
                  <a16:creationId xmlns:a16="http://schemas.microsoft.com/office/drawing/2014/main" id="{E95BB116-A196-43AF-8478-9C529EEB1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custGeom>
              <a:avLst/>
              <a:gdLst>
                <a:gd name="connsiteX0" fmla="*/ 0 w 1485902"/>
                <a:gd name="connsiteY0" fmla="*/ 0 h 756499"/>
                <a:gd name="connsiteX1" fmla="*/ 1485902 w 1485902"/>
                <a:gd name="connsiteY1" fmla="*/ 0 h 756499"/>
                <a:gd name="connsiteX2" fmla="*/ 1485902 w 1485902"/>
                <a:gd name="connsiteY2" fmla="*/ 756499 h 756499"/>
                <a:gd name="connsiteX3" fmla="*/ 0 w 1485902"/>
                <a:gd name="connsiteY3" fmla="*/ 756499 h 756499"/>
                <a:gd name="connsiteX4" fmla="*/ 0 w 1485902"/>
                <a:gd name="connsiteY4" fmla="*/ 0 h 75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02" h="756499">
                  <a:moveTo>
                    <a:pt x="0" y="0"/>
                  </a:moveTo>
                  <a:lnTo>
                    <a:pt x="1485902" y="0"/>
                  </a:lnTo>
                  <a:lnTo>
                    <a:pt x="1485902" y="756499"/>
                  </a:lnTo>
                  <a:lnTo>
                    <a:pt x="0" y="75649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0" name="d(X|Z)">
              <a:extLst>
                <a:ext uri="{FF2B5EF4-FFF2-40B4-BE49-F238E27FC236}">
                  <a16:creationId xmlns:a16="http://schemas.microsoft.com/office/drawing/2014/main" id="{38FA01D3-A65A-473B-996B-1C692B32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custGeom>
              <a:avLst/>
              <a:gdLst>
                <a:gd name="connsiteX0" fmla="*/ 0 w 3358600"/>
                <a:gd name="connsiteY0" fmla="*/ 0 h 449514"/>
                <a:gd name="connsiteX1" fmla="*/ 3358600 w 3358600"/>
                <a:gd name="connsiteY1" fmla="*/ 0 h 449514"/>
                <a:gd name="connsiteX2" fmla="*/ 3358600 w 3358600"/>
                <a:gd name="connsiteY2" fmla="*/ 449514 h 449514"/>
                <a:gd name="connsiteX3" fmla="*/ 0 w 3358600"/>
                <a:gd name="connsiteY3" fmla="*/ 449514 h 449514"/>
                <a:gd name="connsiteX4" fmla="*/ 0 w 3358600"/>
                <a:gd name="connsiteY4" fmla="*/ 0 h 44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49514">
                  <a:moveTo>
                    <a:pt x="0" y="0"/>
                  </a:moveTo>
                  <a:lnTo>
                    <a:pt x="3358600" y="0"/>
                  </a:lnTo>
                  <a:lnTo>
                    <a:pt x="3358600" y="449514"/>
                  </a:lnTo>
                  <a:lnTo>
                    <a:pt x="0" y="4495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0" name="Structure">
            <a:extLst>
              <a:ext uri="{FF2B5EF4-FFF2-40B4-BE49-F238E27FC236}">
                <a16:creationId xmlns:a16="http://schemas.microsoft.com/office/drawing/2014/main" id="{48E10E43-412D-45C2-8199-A1B0CF1F0368}"/>
              </a:ext>
            </a:extLst>
          </p:cNvPr>
          <p:cNvGrpSpPr/>
          <p:nvPr/>
        </p:nvGrpSpPr>
        <p:grpSpPr>
          <a:xfrm>
            <a:off x="183880" y="733675"/>
            <a:ext cx="7995287" cy="1788305"/>
            <a:chOff x="183880" y="733675"/>
            <a:chExt cx="7995287" cy="1788305"/>
          </a:xfrm>
        </p:grpSpPr>
        <p:pic>
          <p:nvPicPr>
            <p:cNvPr id="178" name="text: structure">
              <a:extLst>
                <a:ext uri="{FF2B5EF4-FFF2-40B4-BE49-F238E27FC236}">
                  <a16:creationId xmlns:a16="http://schemas.microsoft.com/office/drawing/2014/main" id="{6802FBEA-950B-41A7-BE8E-3FC6F2D1E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08" t="7395" r="65236" b="82109"/>
            <a:stretch>
              <a:fillRect/>
            </a:stretch>
          </p:blipFill>
          <p:spPr>
            <a:xfrm>
              <a:off x="183880" y="733675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9" name="Latent Space Z">
              <a:extLst>
                <a:ext uri="{FF2B5EF4-FFF2-40B4-BE49-F238E27FC236}">
                  <a16:creationId xmlns:a16="http://schemas.microsoft.com/office/drawing/2014/main" id="{50323ADE-6EA5-4DD6-9A6E-A5CB2ED0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657" t="28531" r="44939" b="64344"/>
            <a:stretch>
              <a:fillRect/>
            </a:stretch>
          </p:blipFill>
          <p:spPr>
            <a:xfrm>
              <a:off x="6176157" y="2070819"/>
              <a:ext cx="536879" cy="450698"/>
            </a:xfrm>
            <a:custGeom>
              <a:avLst/>
              <a:gdLst>
                <a:gd name="connsiteX0" fmla="*/ 75116 w 536879"/>
                <a:gd name="connsiteY0" fmla="*/ 0 h 450698"/>
                <a:gd name="connsiteX1" fmla="*/ 461763 w 536879"/>
                <a:gd name="connsiteY1" fmla="*/ 0 h 450698"/>
                <a:gd name="connsiteX2" fmla="*/ 536879 w 536879"/>
                <a:gd name="connsiteY2" fmla="*/ 75116 h 450698"/>
                <a:gd name="connsiteX3" fmla="*/ 536879 w 536879"/>
                <a:gd name="connsiteY3" fmla="*/ 375582 h 450698"/>
                <a:gd name="connsiteX4" fmla="*/ 461763 w 536879"/>
                <a:gd name="connsiteY4" fmla="*/ 450698 h 450698"/>
                <a:gd name="connsiteX5" fmla="*/ 75116 w 536879"/>
                <a:gd name="connsiteY5" fmla="*/ 450698 h 450698"/>
                <a:gd name="connsiteX6" fmla="*/ 0 w 536879"/>
                <a:gd name="connsiteY6" fmla="*/ 375582 h 450698"/>
                <a:gd name="connsiteX7" fmla="*/ 0 w 536879"/>
                <a:gd name="connsiteY7" fmla="*/ 75116 h 450698"/>
                <a:gd name="connsiteX8" fmla="*/ 75116 w 536879"/>
                <a:gd name="connsiteY8" fmla="*/ 0 h 45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79" h="450698">
                  <a:moveTo>
                    <a:pt x="75116" y="0"/>
                  </a:moveTo>
                  <a:lnTo>
                    <a:pt x="461763" y="0"/>
                  </a:lnTo>
                  <a:cubicBezTo>
                    <a:pt x="503248" y="0"/>
                    <a:pt x="536879" y="33631"/>
                    <a:pt x="536879" y="75116"/>
                  </a:cubicBezTo>
                  <a:lnTo>
                    <a:pt x="536879" y="375582"/>
                  </a:lnTo>
                  <a:cubicBezTo>
                    <a:pt x="536879" y="417067"/>
                    <a:pt x="503248" y="450698"/>
                    <a:pt x="461763" y="450698"/>
                  </a:cubicBezTo>
                  <a:lnTo>
                    <a:pt x="75116" y="450698"/>
                  </a:lnTo>
                  <a:cubicBezTo>
                    <a:pt x="33631" y="450698"/>
                    <a:pt x="0" y="417067"/>
                    <a:pt x="0" y="375582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  <p:pic>
          <p:nvPicPr>
            <p:cNvPr id="168" name="Images X">
              <a:extLst>
                <a:ext uri="{FF2B5EF4-FFF2-40B4-BE49-F238E27FC236}">
                  <a16:creationId xmlns:a16="http://schemas.microsoft.com/office/drawing/2014/main" id="{7BF404F9-A9EA-42B2-860C-29FA1EBA7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2043" t="28539" r="32914" b="64337"/>
            <a:stretch>
              <a:fillRect/>
            </a:stretch>
          </p:blipFill>
          <p:spPr>
            <a:xfrm>
              <a:off x="7564306" y="2071283"/>
              <a:ext cx="614861" cy="450697"/>
            </a:xfrm>
            <a:custGeom>
              <a:avLst/>
              <a:gdLst>
                <a:gd name="connsiteX0" fmla="*/ 75116 w 614861"/>
                <a:gd name="connsiteY0" fmla="*/ 0 h 450697"/>
                <a:gd name="connsiteX1" fmla="*/ 545916 w 614861"/>
                <a:gd name="connsiteY1" fmla="*/ 0 h 450697"/>
                <a:gd name="connsiteX2" fmla="*/ 599031 w 614861"/>
                <a:gd name="connsiteY2" fmla="*/ 22001 h 450697"/>
                <a:gd name="connsiteX3" fmla="*/ 614495 w 614861"/>
                <a:gd name="connsiteY3" fmla="*/ 44938 h 450697"/>
                <a:gd name="connsiteX4" fmla="*/ 614495 w 614861"/>
                <a:gd name="connsiteY4" fmla="*/ 405217 h 450697"/>
                <a:gd name="connsiteX5" fmla="*/ 614861 w 614861"/>
                <a:gd name="connsiteY5" fmla="*/ 405217 h 450697"/>
                <a:gd name="connsiteX6" fmla="*/ 599031 w 614861"/>
                <a:gd name="connsiteY6" fmla="*/ 428696 h 450697"/>
                <a:gd name="connsiteX7" fmla="*/ 545916 w 614861"/>
                <a:gd name="connsiteY7" fmla="*/ 450697 h 450697"/>
                <a:gd name="connsiteX8" fmla="*/ 75116 w 614861"/>
                <a:gd name="connsiteY8" fmla="*/ 450697 h 450697"/>
                <a:gd name="connsiteX9" fmla="*/ 0 w 614861"/>
                <a:gd name="connsiteY9" fmla="*/ 375581 h 450697"/>
                <a:gd name="connsiteX10" fmla="*/ 0 w 614861"/>
                <a:gd name="connsiteY10" fmla="*/ 75116 h 450697"/>
                <a:gd name="connsiteX11" fmla="*/ 75116 w 614861"/>
                <a:gd name="connsiteY11" fmla="*/ 0 h 45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861" h="450697">
                  <a:moveTo>
                    <a:pt x="75116" y="0"/>
                  </a:moveTo>
                  <a:lnTo>
                    <a:pt x="545916" y="0"/>
                  </a:lnTo>
                  <a:cubicBezTo>
                    <a:pt x="566659" y="0"/>
                    <a:pt x="585438" y="8408"/>
                    <a:pt x="599031" y="22001"/>
                  </a:cubicBezTo>
                  <a:lnTo>
                    <a:pt x="614495" y="44938"/>
                  </a:lnTo>
                  <a:lnTo>
                    <a:pt x="614495" y="405217"/>
                  </a:lnTo>
                  <a:lnTo>
                    <a:pt x="614861" y="405217"/>
                  </a:lnTo>
                  <a:lnTo>
                    <a:pt x="599031" y="428696"/>
                  </a:lnTo>
                  <a:cubicBezTo>
                    <a:pt x="585438" y="442289"/>
                    <a:pt x="566659" y="450697"/>
                    <a:pt x="545916" y="450697"/>
                  </a:cubicBezTo>
                  <a:lnTo>
                    <a:pt x="75116" y="450697"/>
                  </a:lnTo>
                  <a:cubicBezTo>
                    <a:pt x="33631" y="450697"/>
                    <a:pt x="0" y="417066"/>
                    <a:pt x="0" y="375581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</p:grpSp>
      <p:grpSp>
        <p:nvGrpSpPr>
          <p:cNvPr id="183" name="prior p">
            <a:extLst>
              <a:ext uri="{FF2B5EF4-FFF2-40B4-BE49-F238E27FC236}">
                <a16:creationId xmlns:a16="http://schemas.microsoft.com/office/drawing/2014/main" id="{8FD35B28-96FE-484C-9F83-2A7DAD3F98EB}"/>
              </a:ext>
            </a:extLst>
          </p:cNvPr>
          <p:cNvGrpSpPr/>
          <p:nvPr/>
        </p:nvGrpSpPr>
        <p:grpSpPr>
          <a:xfrm>
            <a:off x="687621" y="1831150"/>
            <a:ext cx="5451561" cy="1120485"/>
            <a:chOff x="687621" y="1831150"/>
            <a:chExt cx="5451561" cy="1120485"/>
          </a:xfrm>
        </p:grpSpPr>
        <p:pic>
          <p:nvPicPr>
            <p:cNvPr id="172" name="-p&gt;">
              <a:extLst>
                <a:ext uri="{FF2B5EF4-FFF2-40B4-BE49-F238E27FC236}">
                  <a16:creationId xmlns:a16="http://schemas.microsoft.com/office/drawing/2014/main" id="{93207355-ED56-4242-B389-4C767EF5B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custGeom>
              <a:avLst/>
              <a:gdLst>
                <a:gd name="connsiteX0" fmla="*/ 0 w 621032"/>
                <a:gd name="connsiteY0" fmla="*/ 0 h 620888"/>
                <a:gd name="connsiteX1" fmla="*/ 621032 w 621032"/>
                <a:gd name="connsiteY1" fmla="*/ 0 h 620888"/>
                <a:gd name="connsiteX2" fmla="*/ 621032 w 621032"/>
                <a:gd name="connsiteY2" fmla="*/ 620888 h 620888"/>
                <a:gd name="connsiteX3" fmla="*/ 0 w 621032"/>
                <a:gd name="connsiteY3" fmla="*/ 620888 h 620888"/>
                <a:gd name="connsiteX4" fmla="*/ 0 w 621032"/>
                <a:gd name="connsiteY4" fmla="*/ 0 h 62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032" h="620888">
                  <a:moveTo>
                    <a:pt x="0" y="0"/>
                  </a:moveTo>
                  <a:lnTo>
                    <a:pt x="621032" y="0"/>
                  </a:lnTo>
                  <a:lnTo>
                    <a:pt x="621032" y="620888"/>
                  </a:lnTo>
                  <a:lnTo>
                    <a:pt x="0" y="6208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7" name="p(Z)">
              <a:extLst>
                <a:ext uri="{FF2B5EF4-FFF2-40B4-BE49-F238E27FC236}">
                  <a16:creationId xmlns:a16="http://schemas.microsoft.com/office/drawing/2014/main" id="{5F28CD75-E34D-4ADB-86F4-121E1418D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custGeom>
              <a:avLst/>
              <a:gdLst>
                <a:gd name="connsiteX0" fmla="*/ 0 w 3358600"/>
                <a:gd name="connsiteY0" fmla="*/ 0 h 540059"/>
                <a:gd name="connsiteX1" fmla="*/ 3358600 w 3358600"/>
                <a:gd name="connsiteY1" fmla="*/ 0 h 540059"/>
                <a:gd name="connsiteX2" fmla="*/ 3358600 w 3358600"/>
                <a:gd name="connsiteY2" fmla="*/ 540059 h 540059"/>
                <a:gd name="connsiteX3" fmla="*/ 0 w 3358600"/>
                <a:gd name="connsiteY3" fmla="*/ 540059 h 540059"/>
                <a:gd name="connsiteX4" fmla="*/ 0 w 3358600"/>
                <a:gd name="connsiteY4" fmla="*/ 0 h 54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540059">
                  <a:moveTo>
                    <a:pt x="0" y="0"/>
                  </a:moveTo>
                  <a:lnTo>
                    <a:pt x="3358600" y="0"/>
                  </a:lnTo>
                  <a:lnTo>
                    <a:pt x="3358600" y="540059"/>
                  </a:lnTo>
                  <a:lnTo>
                    <a:pt x="0" y="5400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846570" y="2457763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77" t="34788" r="49729" b="59966"/>
          <a:stretch>
            <a:fillRect/>
          </a:stretch>
        </p:blipFill>
        <p:spPr>
          <a:xfrm>
            <a:off x="5507991" y="2466613"/>
            <a:ext cx="621031" cy="331913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81" name="encoder e">
            <a:extLst>
              <a:ext uri="{FF2B5EF4-FFF2-40B4-BE49-F238E27FC236}">
                <a16:creationId xmlns:a16="http://schemas.microsoft.com/office/drawing/2014/main" id="{9EB5184D-09FD-486D-962E-5DA68135F6AF}"/>
              </a:ext>
            </a:extLst>
          </p:cNvPr>
          <p:cNvGrpSpPr/>
          <p:nvPr/>
        </p:nvGrpSpPr>
        <p:grpSpPr>
          <a:xfrm>
            <a:off x="687621" y="1431608"/>
            <a:ext cx="7084780" cy="1768447"/>
            <a:chOff x="687621" y="1431608"/>
            <a:chExt cx="7084780" cy="1768447"/>
          </a:xfrm>
        </p:grpSpPr>
        <p:pic>
          <p:nvPicPr>
            <p:cNvPr id="174" name="e(Z|X)">
              <a:extLst>
                <a:ext uri="{FF2B5EF4-FFF2-40B4-BE49-F238E27FC236}">
                  <a16:creationId xmlns:a16="http://schemas.microsoft.com/office/drawing/2014/main" id="{FA284E1B-DFD9-42BE-A4E4-42E140CA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18428" r="66812" b="73943"/>
            <a:stretch>
              <a:fillRect/>
            </a:stretch>
          </p:blipFill>
          <p:spPr>
            <a:xfrm>
              <a:off x="687621" y="1431608"/>
              <a:ext cx="3358600" cy="482696"/>
            </a:xfrm>
            <a:custGeom>
              <a:avLst/>
              <a:gdLst>
                <a:gd name="connsiteX0" fmla="*/ 0 w 3358600"/>
                <a:gd name="connsiteY0" fmla="*/ 0 h 482696"/>
                <a:gd name="connsiteX1" fmla="*/ 3358600 w 3358600"/>
                <a:gd name="connsiteY1" fmla="*/ 0 h 482696"/>
                <a:gd name="connsiteX2" fmla="*/ 3358600 w 3358600"/>
                <a:gd name="connsiteY2" fmla="*/ 482696 h 482696"/>
                <a:gd name="connsiteX3" fmla="*/ 0 w 3358600"/>
                <a:gd name="connsiteY3" fmla="*/ 482696 h 482696"/>
                <a:gd name="connsiteX4" fmla="*/ 0 w 3358600"/>
                <a:gd name="connsiteY4" fmla="*/ 0 h 48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82696">
                  <a:moveTo>
                    <a:pt x="0" y="0"/>
                  </a:moveTo>
                  <a:lnTo>
                    <a:pt x="3358600" y="0"/>
                  </a:lnTo>
                  <a:lnTo>
                    <a:pt x="3358600" y="482696"/>
                  </a:lnTo>
                  <a:lnTo>
                    <a:pt x="0" y="48269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4" name="-e&gt;">
              <a:extLst>
                <a:ext uri="{FF2B5EF4-FFF2-40B4-BE49-F238E27FC236}">
                  <a16:creationId xmlns:a16="http://schemas.microsoft.com/office/drawing/2014/main" id="{01B94404-2924-4894-95EF-81670227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custGeom>
              <a:avLst/>
              <a:gdLst>
                <a:gd name="connsiteX0" fmla="*/ 0 w 1264074"/>
                <a:gd name="connsiteY0" fmla="*/ 0 h 663962"/>
                <a:gd name="connsiteX1" fmla="*/ 353353 w 1264074"/>
                <a:gd name="connsiteY1" fmla="*/ 0 h 663962"/>
                <a:gd name="connsiteX2" fmla="*/ 448414 w 1264074"/>
                <a:gd name="connsiteY2" fmla="*/ 238334 h 663962"/>
                <a:gd name="connsiteX3" fmla="*/ 836084 w 1264074"/>
                <a:gd name="connsiteY3" fmla="*/ 257384 h 663962"/>
                <a:gd name="connsiteX4" fmla="*/ 915066 w 1264074"/>
                <a:gd name="connsiteY4" fmla="*/ 0 h 663962"/>
                <a:gd name="connsiteX5" fmla="*/ 1264074 w 1264074"/>
                <a:gd name="connsiteY5" fmla="*/ 0 h 663962"/>
                <a:gd name="connsiteX6" fmla="*/ 1264074 w 1264074"/>
                <a:gd name="connsiteY6" fmla="*/ 663962 h 663962"/>
                <a:gd name="connsiteX7" fmla="*/ 0 w 1264074"/>
                <a:gd name="connsiteY7" fmla="*/ 663962 h 663962"/>
                <a:gd name="connsiteX8" fmla="*/ 0 w 1264074"/>
                <a:gd name="connsiteY8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074" h="663962">
                  <a:moveTo>
                    <a:pt x="0" y="0"/>
                  </a:moveTo>
                  <a:lnTo>
                    <a:pt x="353353" y="0"/>
                  </a:lnTo>
                  <a:lnTo>
                    <a:pt x="448414" y="238334"/>
                  </a:lnTo>
                  <a:lnTo>
                    <a:pt x="836084" y="257384"/>
                  </a:lnTo>
                  <a:lnTo>
                    <a:pt x="915066" y="0"/>
                  </a:lnTo>
                  <a:lnTo>
                    <a:pt x="1264074" y="0"/>
                  </a:lnTo>
                  <a:lnTo>
                    <a:pt x="1264074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4" name="sample x">
            <a:extLst>
              <a:ext uri="{FF2B5EF4-FFF2-40B4-BE49-F238E27FC236}">
                <a16:creationId xmlns:a16="http://schemas.microsoft.com/office/drawing/2014/main" id="{A9E06AD1-3478-4EC0-AB5A-3D40CBCC0FB1}"/>
              </a:ext>
            </a:extLst>
          </p:cNvPr>
          <p:cNvGrpSpPr/>
          <p:nvPr/>
        </p:nvGrpSpPr>
        <p:grpSpPr>
          <a:xfrm>
            <a:off x="183880" y="1914685"/>
            <a:ext cx="8579120" cy="1734883"/>
            <a:chOff x="183880" y="1914685"/>
            <a:chExt cx="8579120" cy="1734883"/>
          </a:xfrm>
        </p:grpSpPr>
        <p:pic>
          <p:nvPicPr>
            <p:cNvPr id="171" name="-x&gt;&gt;">
              <a:extLst>
                <a:ext uri="{FF2B5EF4-FFF2-40B4-BE49-F238E27FC236}">
                  <a16:creationId xmlns:a16="http://schemas.microsoft.com/office/drawing/2014/main" id="{0B4CBEC9-D9AC-4327-8BBA-2C32A4B4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7083" t="26064" r="28125" b="65056"/>
            <a:stretch>
              <a:fillRect/>
            </a:stretch>
          </p:blipFill>
          <p:spPr>
            <a:xfrm>
              <a:off x="8178800" y="1914685"/>
              <a:ext cx="584200" cy="561815"/>
            </a:xfrm>
            <a:custGeom>
              <a:avLst/>
              <a:gdLst>
                <a:gd name="connsiteX0" fmla="*/ 0 w 584200"/>
                <a:gd name="connsiteY0" fmla="*/ 0 h 561815"/>
                <a:gd name="connsiteX1" fmla="*/ 584200 w 584200"/>
                <a:gd name="connsiteY1" fmla="*/ 0 h 561815"/>
                <a:gd name="connsiteX2" fmla="*/ 584200 w 584200"/>
                <a:gd name="connsiteY2" fmla="*/ 561815 h 561815"/>
                <a:gd name="connsiteX3" fmla="*/ 366 w 584200"/>
                <a:gd name="connsiteY3" fmla="*/ 561815 h 561815"/>
                <a:gd name="connsiteX4" fmla="*/ 634 w 584200"/>
                <a:gd name="connsiteY4" fmla="*/ 561417 h 561815"/>
                <a:gd name="connsiteX5" fmla="*/ 6537 w 584200"/>
                <a:gd name="connsiteY5" fmla="*/ 532179 h 561815"/>
                <a:gd name="connsiteX6" fmla="*/ 6537 w 584200"/>
                <a:gd name="connsiteY6" fmla="*/ 231714 h 561815"/>
                <a:gd name="connsiteX7" fmla="*/ 634 w 584200"/>
                <a:gd name="connsiteY7" fmla="*/ 202476 h 561815"/>
                <a:gd name="connsiteX8" fmla="*/ 0 w 584200"/>
                <a:gd name="connsiteY8" fmla="*/ 201536 h 561815"/>
                <a:gd name="connsiteX9" fmla="*/ 0 w 584200"/>
                <a:gd name="connsiteY9" fmla="*/ 0 h 56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200" h="561815">
                  <a:moveTo>
                    <a:pt x="0" y="0"/>
                  </a:moveTo>
                  <a:lnTo>
                    <a:pt x="584200" y="0"/>
                  </a:lnTo>
                  <a:lnTo>
                    <a:pt x="584200" y="561815"/>
                  </a:lnTo>
                  <a:lnTo>
                    <a:pt x="366" y="561815"/>
                  </a:lnTo>
                  <a:lnTo>
                    <a:pt x="634" y="561417"/>
                  </a:lnTo>
                  <a:cubicBezTo>
                    <a:pt x="4435" y="552431"/>
                    <a:pt x="6537" y="542550"/>
                    <a:pt x="6537" y="532179"/>
                  </a:cubicBezTo>
                  <a:lnTo>
                    <a:pt x="6537" y="231714"/>
                  </a:lnTo>
                  <a:cubicBezTo>
                    <a:pt x="6537" y="221343"/>
                    <a:pt x="4435" y="211463"/>
                    <a:pt x="634" y="202476"/>
                  </a:cubicBezTo>
                  <a:lnTo>
                    <a:pt x="0" y="20153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3" name="observe a sample">
              <a:extLst>
                <a:ext uri="{FF2B5EF4-FFF2-40B4-BE49-F238E27FC236}">
                  <a16:creationId xmlns:a16="http://schemas.microsoft.com/office/drawing/2014/main" id="{B5F7AE79-DB97-4ED1-A922-D9F91926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08" t="42991" r="65236" b="46514"/>
            <a:stretch>
              <a:fillRect/>
            </a:stretch>
          </p:blipFill>
          <p:spPr>
            <a:xfrm>
              <a:off x="183880" y="2985606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5" t="57546" r="6875"/>
          <a:stretch>
            <a:fillRect/>
          </a:stretch>
        </p:blipFill>
        <p:spPr>
          <a:xfrm>
            <a:off x="838200" y="3906366"/>
            <a:ext cx="10515600" cy="2685825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8748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AE6-C945-42B0-A146-70163058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Dependency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7F92-E8FE-45DB-9CC7-6AE6DFAE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 weighted collection of </a:t>
            </a:r>
            <a:r>
              <a:rPr lang="en-US" dirty="0" err="1"/>
              <a:t>cpds</a:t>
            </a:r>
            <a:endParaRPr lang="en-US" dirty="0"/>
          </a:p>
          <a:p>
            <a:r>
              <a:rPr lang="en-US" dirty="0"/>
              <a:t>Generalize Bayesian Networks and Factor Graphs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Comes with </a:t>
            </a:r>
            <a:br>
              <a:rPr lang="en-US" dirty="0"/>
            </a:br>
            <a:r>
              <a:rPr lang="en-US" dirty="0"/>
              <a:t>a Measure of Inconsistency…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CDCDF-2CA4-4B02-B990-885E430E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781" y="2091644"/>
            <a:ext cx="2003218" cy="903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75C24-2354-42A0-BB05-A92574F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048" y="2221469"/>
            <a:ext cx="1213316" cy="594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476A8-4C4D-4C52-80A9-4D209FB36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545" y="4387072"/>
            <a:ext cx="1506819" cy="594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909C6-D0B5-4CAE-A34A-376B8410A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542" y="4038060"/>
            <a:ext cx="1561730" cy="129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6BAF7-27FE-47F9-95B4-F9AD73AD5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781" y="3064690"/>
            <a:ext cx="1842625" cy="728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5EF3F-E896-4353-B168-6394004B4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939" y="5521789"/>
            <a:ext cx="1212302" cy="533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811FB-015D-46D8-B251-0B42B3A32F1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51859" y="5298233"/>
            <a:ext cx="1499061" cy="1130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EC0CBC-ECA4-474D-896D-9E365C0C0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5835" y="3131678"/>
            <a:ext cx="1652485" cy="5946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494BFE-FC84-4BF2-9D86-7A16E4F1B53D}"/>
              </a:ext>
            </a:extLst>
          </p:cNvPr>
          <p:cNvCxnSpPr/>
          <p:nvPr/>
        </p:nvCxnSpPr>
        <p:spPr>
          <a:xfrm>
            <a:off x="9544050" y="1825625"/>
            <a:ext cx="0" cy="475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9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PDGs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E370-37DA-4A7E-8D7A-181BAA71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01"/>
          <a:stretch/>
        </p:blipFill>
        <p:spPr>
          <a:xfrm>
            <a:off x="5164056" y="3976687"/>
            <a:ext cx="4237120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 / Neg Log Likelihood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as Inconsistency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1497" y="3293378"/>
                <a:ext cx="10515600" cy="6833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497" y="3293378"/>
                <a:ext cx="10515600" cy="683309"/>
              </a:xfrm>
              <a:blipFill>
                <a:blip r:embed="rId3"/>
                <a:stretch>
                  <a:fillRect l="-104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444" y="1690688"/>
            <a:ext cx="5369356" cy="116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950C506-E2A8-49CA-9E93-F07708E9BA70}"/>
              </a:ext>
            </a:extLst>
          </p:cNvPr>
          <p:cNvSpPr txBox="1">
            <a:spLocks/>
          </p:cNvSpPr>
          <p:nvPr/>
        </p:nvSpPr>
        <p:spPr>
          <a:xfrm>
            <a:off x="1001497" y="5524499"/>
            <a:ext cx="10515600" cy="83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Known as “surprisal”, an expression of epistemic conflict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 as Inconsistency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932559-9551-4CD7-BAED-4C4A63CC5DD0}"/>
              </a:ext>
            </a:extLst>
          </p:cNvPr>
          <p:cNvGrpSpPr/>
          <p:nvPr/>
        </p:nvGrpSpPr>
        <p:grpSpPr>
          <a:xfrm>
            <a:off x="4230266" y="3099422"/>
            <a:ext cx="4619582" cy="2225053"/>
            <a:chOff x="838200" y="2451722"/>
            <a:chExt cx="8049748" cy="3877216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6B5C51E6-1957-40C7-AF4D-118278977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160" b="94349" l="2012" r="99882">
                          <a14:foregroundMark x1="64465" y1="13163" x2="66036" y2="18673"/>
                          <a14:foregroundMark x1="63444" y1="9582" x2="64421" y2="13010"/>
                          <a14:foregroundMark x1="62604" y1="6634" x2="63444" y2="9582"/>
                          <a14:foregroundMark x1="71720" y1="18933" x2="74399" y2="19055"/>
                          <a14:foregroundMark x1="70764" y1="18889" x2="71256" y2="18911"/>
                          <a14:foregroundMark x1="67569" y1="18743" x2="69160" y2="18816"/>
                          <a14:foregroundMark x1="66036" y1="18673" x2="66784" y2="18707"/>
                          <a14:foregroundMark x1="78728" y1="18677" x2="92308" y2="15233"/>
                          <a14:foregroundMark x1="92308" y1="15233" x2="98935" y2="63882"/>
                          <a14:foregroundMark x1="98935" y1="63882" x2="94793" y2="78133"/>
                          <a14:foregroundMark x1="94793" y1="78133" x2="87929" y2="87715"/>
                          <a14:foregroundMark x1="73599" y1="88404" x2="11243" y2="91400"/>
                          <a14:foregroundMark x1="87929" y1="87715" x2="73611" y2="88403"/>
                          <a14:foregroundMark x1="11243" y1="91400" x2="4379" y2="79607"/>
                          <a14:foregroundMark x1="4379" y1="79607" x2="1302" y2="38329"/>
                          <a14:foregroundMark x1="1302" y1="38329" x2="5325" y2="20393"/>
                          <a14:foregroundMark x1="5325" y1="20393" x2="10059" y2="9091"/>
                          <a14:foregroundMark x1="10059" y1="9091" x2="48639" y2="15971"/>
                          <a14:foregroundMark x1="48639" y1="15971" x2="54675" y2="3194"/>
                          <a14:foregroundMark x1="54675" y1="3194" x2="62722" y2="5651"/>
                          <a14:foregroundMark x1="62722" y1="5651" x2="63077" y2="6634"/>
                          <a14:foregroundMark x1="14556" y1="6634" x2="2722" y2="21376"/>
                          <a14:foregroundMark x1="2722" y1="21376" x2="4497" y2="74447"/>
                          <a14:foregroundMark x1="4497" y1="74447" x2="16923" y2="90172"/>
                          <a14:foregroundMark x1="16923" y1="90172" x2="27692" y2="24816"/>
                          <a14:foregroundMark x1="27692" y1="24816" x2="18107" y2="11302"/>
                          <a14:foregroundMark x1="18107" y1="11302" x2="15266" y2="11302"/>
                          <a14:foregroundMark x1="11834" y1="10319" x2="7929" y2="22359"/>
                          <a14:foregroundMark x1="7929" y1="22359" x2="4024" y2="55528"/>
                          <a14:foregroundMark x1="8402" y1="20885" x2="2130" y2="70516"/>
                          <a14:foregroundMark x1="90414" y1="34152" x2="95503" y2="45946"/>
                          <a14:foregroundMark x1="95503" y1="45946" x2="91716" y2="70762"/>
                          <a14:foregroundMark x1="54793" y1="84521" x2="56805" y2="94349"/>
                          <a14:foregroundMark x1="92189" y1="27273" x2="99882" y2="35381"/>
                          <a14:foregroundMark x1="55030" y1="56757" x2="39053" y2="85749"/>
                          <a14:foregroundMark x1="30178" y1="42752" x2="11834" y2="77150"/>
                          <a14:foregroundMark x1="20828" y1="26044" x2="13491" y2="31941"/>
                          <a14:foregroundMark x1="63905" y1="53317" x2="55976" y2="56511"/>
                          <a14:foregroundMark x1="55976" y1="56511" x2="45207" y2="48894"/>
                          <a14:foregroundMark x1="63077" y1="41769" x2="53018" y2="67568"/>
                          <a14:foregroundMark x1="60710" y1="37592" x2="74320" y2="63636"/>
                          <a14:backgroundMark x1="65799" y1="6388" x2="71479" y2="17690"/>
                          <a14:backgroundMark x1="71479" y1="17690" x2="66982" y2="5405"/>
                          <a14:backgroundMark x1="66982" y1="5405" x2="66627" y2="8600"/>
                          <a14:backgroundMark x1="65799" y1="6880" x2="68757" y2="17445"/>
                          <a14:backgroundMark x1="68876" y1="13514" x2="65325" y2="7125"/>
                          <a14:backgroundMark x1="72308" y1="6143" x2="68994" y2="13022"/>
                          <a14:backgroundMark x1="70651" y1="5405" x2="76568" y2="17690"/>
                          <a14:backgroundMark x1="76568" y1="17690" x2="77278" y2="24570"/>
                          <a14:backgroundMark x1="68284" y1="71744" x2="62959" y2="82801"/>
                          <a14:backgroundMark x1="62959" y1="82801" x2="73018" y2="85012"/>
                          <a14:backgroundMark x1="73018" y1="85012" x2="69467" y2="67076"/>
                          <a14:backgroundMark x1="69467" y1="67076" x2="64615" y2="74447"/>
                          <a14:backgroundMark x1="64615" y1="74447" x2="64497" y2="76413"/>
                          <a14:backgroundMark x1="64970" y1="7371" x2="65207" y2="10074"/>
                          <a14:backgroundMark x1="65325" y1="9582" x2="65325" y2="9582"/>
                          <a14:backgroundMark x1="64970" y1="10074" x2="65325" y2="638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51722"/>
              <a:ext cx="8049748" cy="3877216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4F921BD6-7794-4DC7-AD83-AE58D31EB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58168" y="2804147"/>
              <a:ext cx="690665" cy="457201"/>
            </a:xfrm>
            <a:prstGeom prst="rect">
              <a:avLst/>
            </a:prstGeom>
          </p:spPr>
        </p:pic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id="{E7241ED9-AEFF-4D03-89B9-C14B0E19C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58168" y="5006398"/>
              <a:ext cx="713398" cy="521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2591397"/>
            <a:ext cx="8954750" cy="2819794"/>
          </a:xfrm>
        </p:spPr>
      </p:pic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563" y="745968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AB86D4-A3B0-49E5-9F44-A01BB740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737" t="2989" r="13268" b="77104"/>
          <a:stretch>
            <a:fillRect/>
          </a:stretch>
        </p:blipFill>
        <p:spPr>
          <a:xfrm>
            <a:off x="5976745" y="144924"/>
            <a:ext cx="2294466" cy="1202087"/>
          </a:xfrm>
          <a:custGeom>
            <a:avLst/>
            <a:gdLst>
              <a:gd name="connsiteX0" fmla="*/ 0 w 2294466"/>
              <a:gd name="connsiteY0" fmla="*/ 0 h 1202087"/>
              <a:gd name="connsiteX1" fmla="*/ 2294466 w 2294466"/>
              <a:gd name="connsiteY1" fmla="*/ 0 h 1202087"/>
              <a:gd name="connsiteX2" fmla="*/ 2294466 w 2294466"/>
              <a:gd name="connsiteY2" fmla="*/ 1202087 h 1202087"/>
              <a:gd name="connsiteX3" fmla="*/ 0 w 2294466"/>
              <a:gd name="connsiteY3" fmla="*/ 1202087 h 1202087"/>
              <a:gd name="connsiteX4" fmla="*/ 0 w 2294466"/>
              <a:gd name="connsiteY4" fmla="*/ 0 h 120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4466" h="1202087">
                <a:moveTo>
                  <a:pt x="0" y="0"/>
                </a:moveTo>
                <a:lnTo>
                  <a:pt x="2294466" y="0"/>
                </a:lnTo>
                <a:lnTo>
                  <a:pt x="2294466" y="1202087"/>
                </a:lnTo>
                <a:lnTo>
                  <a:pt x="0" y="1202087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3305916" y="5856534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 of inconsistency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20391"/>
            <a:ext cx="10905066" cy="26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5B592">
            <a:alpha val="32941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98</Words>
  <Application>Microsoft Office PowerPoint</Application>
  <PresentationFormat>Widescreen</PresentationFormat>
  <Paragraphs>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Georgia Pro Light</vt:lpstr>
      <vt:lpstr>Sitka Display</vt:lpstr>
      <vt:lpstr>Sitka Heading</vt:lpstr>
      <vt:lpstr>Office Theme</vt:lpstr>
      <vt:lpstr>Loss as the Inconsistency of a P  D G : Choose Your Model, Not Your Loss</vt:lpstr>
      <vt:lpstr>Probabilistic Dependency Graphs</vt:lpstr>
      <vt:lpstr>Semantics of PDGs</vt:lpstr>
      <vt:lpstr>Information Content / Neg Log Likelihood   as Inconsistency</vt:lpstr>
      <vt:lpstr>Accuracy as Inconsistency</vt:lpstr>
      <vt:lpstr>PowerPoint Presentation</vt:lpstr>
      <vt:lpstr>PowerPoint Presentation</vt:lpstr>
      <vt:lpstr>Visual Proof: Data-Processing Inequality</vt:lpstr>
      <vt:lpstr>PowerPoint Presentation</vt:lpstr>
      <vt:lpstr>PowerPoint Presentation</vt:lpstr>
      <vt:lpstr>PowerPoint Presentation</vt:lpstr>
      <vt:lpstr>PowerPoint Presentation</vt:lpstr>
      <vt:lpstr>Visual Proof: The ELBO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4</cp:revision>
  <dcterms:created xsi:type="dcterms:W3CDTF">2022-03-10T19:17:49Z</dcterms:created>
  <dcterms:modified xsi:type="dcterms:W3CDTF">2022-03-12T20:59:52Z</dcterms:modified>
</cp:coreProperties>
</file>