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71" r:id="rId10"/>
    <p:sldId id="270" r:id="rId11"/>
    <p:sldId id="262" r:id="rId12"/>
    <p:sldId id="272" r:id="rId13"/>
    <p:sldId id="273" r:id="rId14"/>
    <p:sldId id="261" r:id="rId15"/>
    <p:sldId id="274" r:id="rId16"/>
    <p:sldId id="278" r:id="rId17"/>
    <p:sldId id="282" r:id="rId18"/>
    <p:sldId id="279" r:id="rId19"/>
    <p:sldId id="283" r:id="rId20"/>
    <p:sldId id="259" r:id="rId21"/>
    <p:sldId id="284" r:id="rId22"/>
    <p:sldId id="266" r:id="rId23"/>
    <p:sldId id="285" r:id="rId24"/>
    <p:sldId id="257" r:id="rId25"/>
    <p:sldId id="269" r:id="rId26"/>
    <p:sldId id="265" r:id="rId27"/>
    <p:sldId id="286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71"/>
            <p14:sldId id="270"/>
            <p14:sldId id="262"/>
            <p14:sldId id="272"/>
            <p14:sldId id="273"/>
            <p14:sldId id="261"/>
            <p14:sldId id="274"/>
          </p14:sldIdLst>
        </p14:section>
        <p14:section name="Regularizers" id="{92B61ADC-03E1-48F9-99C0-F34C56AF93F6}">
          <p14:sldIdLst>
            <p14:sldId id="278"/>
            <p14:sldId id="282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  <p14:sldId id="266"/>
          </p14:sldIdLst>
        </p14:section>
        <p14:section name="Variational" id="{4A4C5402-8122-4DEA-8CFF-C59FCEE49747}">
          <p14:sldIdLst>
            <p14:sldId id="285"/>
            <p14:sldId id="257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944" autoAdjust="0"/>
  </p:normalViewPr>
  <p:slideViewPr>
    <p:cSldViewPr snapToGrid="0">
      <p:cViewPr>
        <p:scale>
          <a:sx n="100" d="100"/>
          <a:sy n="100" d="100"/>
        </p:scale>
        <p:origin x="2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7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001" y="4792250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658452" y="2433228"/>
            <a:ext cx="2756730" cy="766813"/>
            <a:chOff x="8541223" y="2389321"/>
            <a:chExt cx="2756730" cy="766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300564" y="2571359"/>
              <a:ext cx="99738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53804" y="2389321"/>
              <a:ext cx="204414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41223" y="2389321"/>
              <a:ext cx="210826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8" y="599251"/>
            <a:ext cx="2428940" cy="1343846"/>
            <a:chOff x="4663059" y="833759"/>
            <a:chExt cx="3102377" cy="1657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933861" y="212582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stCxn id="15" idx="3"/>
              <a:endCxn id="22" idx="0"/>
            </p:cNvCxnSpPr>
            <p:nvPr/>
          </p:nvCxnSpPr>
          <p:spPr>
            <a:xfrm>
              <a:off x="5080470" y="1313234"/>
              <a:ext cx="790660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5005713" y="1988972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5351272" y="2305455"/>
              <a:ext cx="915723" cy="6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6079835" y="1852114"/>
              <a:ext cx="395866" cy="279794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0800000" flipV="1">
              <a:off x="6359505" y="929738"/>
              <a:ext cx="1405931" cy="28249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5400000">
              <a:off x="6914654" y="1226666"/>
              <a:ext cx="593857" cy="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  <a:stCxn id="24" idx="2"/>
              <a:endCxn id="25" idx="3"/>
            </p:cNvCxnSpPr>
            <p:nvPr/>
          </p:nvCxnSpPr>
          <p:spPr>
            <a:xfrm rot="5400000">
              <a:off x="6733650" y="1833605"/>
              <a:ext cx="428686" cy="5271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5400000">
              <a:off x="4721844" y="983681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94241">
            <a:off x="3215960" y="4133906"/>
            <a:ext cx="1646286" cy="427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91621">
            <a:off x="4133811" y="3172166"/>
            <a:ext cx="1620081" cy="4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marginal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87158" y="0"/>
            <a:ext cx="12279158" cy="6890882"/>
            <a:chOff x="-87158" y="0"/>
            <a:chExt cx="12279158" cy="6890882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87158" y="0"/>
              <a:ext cx="6332918" cy="6890882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2918" h="6890882">
                  <a:moveTo>
                    <a:pt x="2744632" y="1485900"/>
                  </a:moveTo>
                  <a:lnTo>
                    <a:pt x="2744632" y="0"/>
                  </a:lnTo>
                  <a:lnTo>
                    <a:pt x="6332918" y="0"/>
                  </a:lnTo>
                  <a:lnTo>
                    <a:pt x="6332918" y="6890882"/>
                  </a:lnTo>
                  <a:lnTo>
                    <a:pt x="87157" y="6890882"/>
                  </a:lnTo>
                  <a:cubicBezTo>
                    <a:pt x="90332" y="6244921"/>
                    <a:pt x="-13288" y="2307063"/>
                    <a:pt x="1432" y="1532948"/>
                  </a:cubicBezTo>
                  <a:lnTo>
                    <a:pt x="2744632" y="1485900"/>
                  </a:ln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29" y="4360769"/>
            <a:ext cx="6135222" cy="165903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(Log) </a:t>
            </a:r>
            <a:r>
              <a:rPr lang="en-US" b="1" dirty="0"/>
              <a:t>Accuracy as Inconsistency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5C51E6-1957-40C7-AF4D-11827897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568" y="2196282"/>
            <a:ext cx="4619582" cy="22250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C55B35B-79DF-46B5-9AA5-9CCC267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2529720"/>
            <a:ext cx="4619583" cy="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6A5E34-9D6E-4160-BC07-EF7C88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3866893"/>
            <a:ext cx="2328357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By Monotonicity…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682582" y="5829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“Justification”: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D5AD2669-1D91-4C8C-AD4C-A2A6CD4D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91" y="2784160"/>
            <a:ext cx="3308643" cy="7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, shape&#10;&#10;Description automatically generated" hidden="1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17">
            <a:off x="402124" y="1270865"/>
            <a:ext cx="6639725" cy="4040821"/>
          </a:xfrm>
          <a:custGeom>
            <a:avLst/>
            <a:gdLst>
              <a:gd name="connsiteX0" fmla="*/ 0 w 6639725"/>
              <a:gd name="connsiteY0" fmla="*/ 0 h 4040821"/>
              <a:gd name="connsiteX1" fmla="*/ 354119 w 6639725"/>
              <a:gd name="connsiteY1" fmla="*/ 0 h 4040821"/>
              <a:gd name="connsiteX2" fmla="*/ 1040224 w 6639725"/>
              <a:gd name="connsiteY2" fmla="*/ 0 h 4040821"/>
              <a:gd name="connsiteX3" fmla="*/ 1460740 w 6639725"/>
              <a:gd name="connsiteY3" fmla="*/ 0 h 4040821"/>
              <a:gd name="connsiteX4" fmla="*/ 2146844 w 6639725"/>
              <a:gd name="connsiteY4" fmla="*/ 0 h 4040821"/>
              <a:gd name="connsiteX5" fmla="*/ 2832949 w 6639725"/>
              <a:gd name="connsiteY5" fmla="*/ 0 h 4040821"/>
              <a:gd name="connsiteX6" fmla="*/ 3187068 w 6639725"/>
              <a:gd name="connsiteY6" fmla="*/ 0 h 4040821"/>
              <a:gd name="connsiteX7" fmla="*/ 3740378 w 6639725"/>
              <a:gd name="connsiteY7" fmla="*/ 0 h 4040821"/>
              <a:gd name="connsiteX8" fmla="*/ 4094497 w 6639725"/>
              <a:gd name="connsiteY8" fmla="*/ 0 h 4040821"/>
              <a:gd name="connsiteX9" fmla="*/ 4780602 w 6639725"/>
              <a:gd name="connsiteY9" fmla="*/ 0 h 4040821"/>
              <a:gd name="connsiteX10" fmla="*/ 5400310 w 6639725"/>
              <a:gd name="connsiteY10" fmla="*/ 0 h 4040821"/>
              <a:gd name="connsiteX11" fmla="*/ 5754428 w 6639725"/>
              <a:gd name="connsiteY11" fmla="*/ 0 h 4040821"/>
              <a:gd name="connsiteX12" fmla="*/ 6639725 w 6639725"/>
              <a:gd name="connsiteY12" fmla="*/ 0 h 4040821"/>
              <a:gd name="connsiteX13" fmla="*/ 6639725 w 6639725"/>
              <a:gd name="connsiteY13" fmla="*/ 456036 h 4040821"/>
              <a:gd name="connsiteX14" fmla="*/ 6639725 w 6639725"/>
              <a:gd name="connsiteY14" fmla="*/ 912071 h 4040821"/>
              <a:gd name="connsiteX15" fmla="*/ 6639725 w 6639725"/>
              <a:gd name="connsiteY15" fmla="*/ 1448923 h 4040821"/>
              <a:gd name="connsiteX16" fmla="*/ 6639725 w 6639725"/>
              <a:gd name="connsiteY16" fmla="*/ 2026183 h 4040821"/>
              <a:gd name="connsiteX17" fmla="*/ 6639725 w 6639725"/>
              <a:gd name="connsiteY17" fmla="*/ 2603443 h 4040821"/>
              <a:gd name="connsiteX18" fmla="*/ 6639725 w 6639725"/>
              <a:gd name="connsiteY18" fmla="*/ 3261520 h 4040821"/>
              <a:gd name="connsiteX19" fmla="*/ 6639725 w 6639725"/>
              <a:gd name="connsiteY19" fmla="*/ 4040821 h 4040821"/>
              <a:gd name="connsiteX20" fmla="*/ 6086415 w 6639725"/>
              <a:gd name="connsiteY20" fmla="*/ 4040821 h 4040821"/>
              <a:gd name="connsiteX21" fmla="*/ 5665899 w 6639725"/>
              <a:gd name="connsiteY21" fmla="*/ 4040821 h 4040821"/>
              <a:gd name="connsiteX22" fmla="*/ 5245383 w 6639725"/>
              <a:gd name="connsiteY22" fmla="*/ 4040821 h 4040821"/>
              <a:gd name="connsiteX23" fmla="*/ 4625675 w 6639725"/>
              <a:gd name="connsiteY23" fmla="*/ 4040821 h 4040821"/>
              <a:gd name="connsiteX24" fmla="*/ 4138762 w 6639725"/>
              <a:gd name="connsiteY24" fmla="*/ 4040821 h 4040821"/>
              <a:gd name="connsiteX25" fmla="*/ 3784643 w 6639725"/>
              <a:gd name="connsiteY25" fmla="*/ 4040821 h 4040821"/>
              <a:gd name="connsiteX26" fmla="*/ 3231333 w 6639725"/>
              <a:gd name="connsiteY26" fmla="*/ 4040821 h 4040821"/>
              <a:gd name="connsiteX27" fmla="*/ 2611625 w 6639725"/>
              <a:gd name="connsiteY27" fmla="*/ 4040821 h 4040821"/>
              <a:gd name="connsiteX28" fmla="*/ 2191109 w 6639725"/>
              <a:gd name="connsiteY28" fmla="*/ 4040821 h 4040821"/>
              <a:gd name="connsiteX29" fmla="*/ 1505004 w 6639725"/>
              <a:gd name="connsiteY29" fmla="*/ 4040821 h 4040821"/>
              <a:gd name="connsiteX30" fmla="*/ 818899 w 6639725"/>
              <a:gd name="connsiteY30" fmla="*/ 4040821 h 4040821"/>
              <a:gd name="connsiteX31" fmla="*/ 0 w 6639725"/>
              <a:gd name="connsiteY31" fmla="*/ 4040821 h 4040821"/>
              <a:gd name="connsiteX32" fmla="*/ 0 w 6639725"/>
              <a:gd name="connsiteY32" fmla="*/ 3584785 h 4040821"/>
              <a:gd name="connsiteX33" fmla="*/ 0 w 6639725"/>
              <a:gd name="connsiteY33" fmla="*/ 2967117 h 4040821"/>
              <a:gd name="connsiteX34" fmla="*/ 0 w 6639725"/>
              <a:gd name="connsiteY34" fmla="*/ 2349449 h 4040821"/>
              <a:gd name="connsiteX35" fmla="*/ 0 w 6639725"/>
              <a:gd name="connsiteY35" fmla="*/ 1812597 h 4040821"/>
              <a:gd name="connsiteX36" fmla="*/ 0 w 6639725"/>
              <a:gd name="connsiteY36" fmla="*/ 1316153 h 4040821"/>
              <a:gd name="connsiteX37" fmla="*/ 0 w 6639725"/>
              <a:gd name="connsiteY37" fmla="*/ 698485 h 4040821"/>
              <a:gd name="connsiteX38" fmla="*/ 0 w 6639725"/>
              <a:gd name="connsiteY38" fmla="*/ 0 h 40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40821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42499" y="116380"/>
                  <a:pt x="6637663" y="315786"/>
                  <a:pt x="6639725" y="456036"/>
                </a:cubicBezTo>
                <a:cubicBezTo>
                  <a:pt x="6641787" y="596286"/>
                  <a:pt x="6595398" y="686182"/>
                  <a:pt x="6639725" y="912071"/>
                </a:cubicBezTo>
                <a:cubicBezTo>
                  <a:pt x="6684052" y="1137960"/>
                  <a:pt x="6598917" y="1226235"/>
                  <a:pt x="6639725" y="1448923"/>
                </a:cubicBezTo>
                <a:cubicBezTo>
                  <a:pt x="6680533" y="1671611"/>
                  <a:pt x="6625746" y="1887052"/>
                  <a:pt x="6639725" y="2026183"/>
                </a:cubicBezTo>
                <a:cubicBezTo>
                  <a:pt x="6653704" y="2165314"/>
                  <a:pt x="6601526" y="2395665"/>
                  <a:pt x="6639725" y="2603443"/>
                </a:cubicBezTo>
                <a:cubicBezTo>
                  <a:pt x="6677924" y="2811221"/>
                  <a:pt x="6576149" y="3089333"/>
                  <a:pt x="6639725" y="3261520"/>
                </a:cubicBezTo>
                <a:cubicBezTo>
                  <a:pt x="6703301" y="3433707"/>
                  <a:pt x="6624062" y="3861584"/>
                  <a:pt x="6639725" y="4040821"/>
                </a:cubicBezTo>
                <a:cubicBezTo>
                  <a:pt x="6481262" y="4055178"/>
                  <a:pt x="6351540" y="4029086"/>
                  <a:pt x="6086415" y="4040821"/>
                </a:cubicBezTo>
                <a:cubicBezTo>
                  <a:pt x="5821290" y="4052556"/>
                  <a:pt x="5834962" y="3996083"/>
                  <a:pt x="5665899" y="4040821"/>
                </a:cubicBezTo>
                <a:cubicBezTo>
                  <a:pt x="5496836" y="4085559"/>
                  <a:pt x="5401220" y="4006097"/>
                  <a:pt x="5245383" y="4040821"/>
                </a:cubicBezTo>
                <a:cubicBezTo>
                  <a:pt x="5089546" y="4075545"/>
                  <a:pt x="4853136" y="3978524"/>
                  <a:pt x="4625675" y="4040821"/>
                </a:cubicBezTo>
                <a:cubicBezTo>
                  <a:pt x="4398214" y="4103118"/>
                  <a:pt x="4342998" y="4013889"/>
                  <a:pt x="4138762" y="4040821"/>
                </a:cubicBezTo>
                <a:cubicBezTo>
                  <a:pt x="3934526" y="4067753"/>
                  <a:pt x="3906913" y="4000572"/>
                  <a:pt x="3784643" y="4040821"/>
                </a:cubicBezTo>
                <a:cubicBezTo>
                  <a:pt x="3662373" y="4081070"/>
                  <a:pt x="3420273" y="4002402"/>
                  <a:pt x="3231333" y="4040821"/>
                </a:cubicBezTo>
                <a:cubicBezTo>
                  <a:pt x="3042393" y="4079240"/>
                  <a:pt x="2918265" y="3988743"/>
                  <a:pt x="2611625" y="4040821"/>
                </a:cubicBezTo>
                <a:cubicBezTo>
                  <a:pt x="2304985" y="4092899"/>
                  <a:pt x="2285602" y="4006896"/>
                  <a:pt x="2191109" y="4040821"/>
                </a:cubicBezTo>
                <a:cubicBezTo>
                  <a:pt x="2096616" y="4074746"/>
                  <a:pt x="1652259" y="4037010"/>
                  <a:pt x="1505004" y="4040821"/>
                </a:cubicBezTo>
                <a:cubicBezTo>
                  <a:pt x="1357750" y="4044632"/>
                  <a:pt x="1011223" y="3988977"/>
                  <a:pt x="818899" y="4040821"/>
                </a:cubicBezTo>
                <a:cubicBezTo>
                  <a:pt x="626576" y="4092665"/>
                  <a:pt x="343023" y="4024533"/>
                  <a:pt x="0" y="4040821"/>
                </a:cubicBezTo>
                <a:cubicBezTo>
                  <a:pt x="-20234" y="3910018"/>
                  <a:pt x="21562" y="3794937"/>
                  <a:pt x="0" y="3584785"/>
                </a:cubicBezTo>
                <a:cubicBezTo>
                  <a:pt x="-21562" y="3374633"/>
                  <a:pt x="67656" y="3162857"/>
                  <a:pt x="0" y="2967117"/>
                </a:cubicBezTo>
                <a:cubicBezTo>
                  <a:pt x="-67656" y="2771377"/>
                  <a:pt x="13186" y="2527431"/>
                  <a:pt x="0" y="2349449"/>
                </a:cubicBezTo>
                <a:cubicBezTo>
                  <a:pt x="-13186" y="2171467"/>
                  <a:pt x="2727" y="2035031"/>
                  <a:pt x="0" y="1812597"/>
                </a:cubicBezTo>
                <a:cubicBezTo>
                  <a:pt x="-2727" y="1590163"/>
                  <a:pt x="16635" y="1420104"/>
                  <a:pt x="0" y="1316153"/>
                </a:cubicBezTo>
                <a:cubicBezTo>
                  <a:pt x="-16635" y="1212202"/>
                  <a:pt x="70825" y="854453"/>
                  <a:pt x="0" y="698485"/>
                </a:cubicBezTo>
                <a:cubicBezTo>
                  <a:pt x="-70825" y="542517"/>
                  <a:pt x="81432" y="206528"/>
                  <a:pt x="0" y="0"/>
                </a:cubicBezTo>
                <a:close/>
              </a:path>
              <a:path w="6639725" h="4040821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270" y="204128"/>
                  <a:pt x="6617433" y="327297"/>
                  <a:pt x="6639725" y="496444"/>
                </a:cubicBezTo>
                <a:cubicBezTo>
                  <a:pt x="6662017" y="665591"/>
                  <a:pt x="6622091" y="819213"/>
                  <a:pt x="6639725" y="952479"/>
                </a:cubicBezTo>
                <a:cubicBezTo>
                  <a:pt x="6657359" y="1085745"/>
                  <a:pt x="6623455" y="1312735"/>
                  <a:pt x="6639725" y="1408515"/>
                </a:cubicBezTo>
                <a:cubicBezTo>
                  <a:pt x="6655995" y="1504295"/>
                  <a:pt x="6637740" y="1748630"/>
                  <a:pt x="6639725" y="1864550"/>
                </a:cubicBezTo>
                <a:cubicBezTo>
                  <a:pt x="6641710" y="1980470"/>
                  <a:pt x="6627683" y="2177268"/>
                  <a:pt x="6639725" y="2401402"/>
                </a:cubicBezTo>
                <a:cubicBezTo>
                  <a:pt x="6651767" y="2625536"/>
                  <a:pt x="6618811" y="2690975"/>
                  <a:pt x="6639725" y="2897846"/>
                </a:cubicBezTo>
                <a:cubicBezTo>
                  <a:pt x="6660639" y="3104717"/>
                  <a:pt x="6607403" y="3246552"/>
                  <a:pt x="6639725" y="3515514"/>
                </a:cubicBezTo>
                <a:cubicBezTo>
                  <a:pt x="6672047" y="3784476"/>
                  <a:pt x="6606134" y="3929232"/>
                  <a:pt x="6639725" y="4040821"/>
                </a:cubicBezTo>
                <a:cubicBezTo>
                  <a:pt x="6452819" y="4078736"/>
                  <a:pt x="6271761" y="3999335"/>
                  <a:pt x="6152812" y="4040821"/>
                </a:cubicBezTo>
                <a:cubicBezTo>
                  <a:pt x="6033863" y="4082307"/>
                  <a:pt x="5945845" y="4029796"/>
                  <a:pt x="5798693" y="4040821"/>
                </a:cubicBezTo>
                <a:cubicBezTo>
                  <a:pt x="5651541" y="4051846"/>
                  <a:pt x="5342705" y="4013643"/>
                  <a:pt x="5178986" y="4040821"/>
                </a:cubicBezTo>
                <a:cubicBezTo>
                  <a:pt x="5015267" y="4067999"/>
                  <a:pt x="4804598" y="3996053"/>
                  <a:pt x="4692072" y="4040821"/>
                </a:cubicBezTo>
                <a:cubicBezTo>
                  <a:pt x="4579546" y="4085589"/>
                  <a:pt x="4284332" y="3997161"/>
                  <a:pt x="4138762" y="4040821"/>
                </a:cubicBezTo>
                <a:cubicBezTo>
                  <a:pt x="3993192" y="4084481"/>
                  <a:pt x="3638475" y="4001030"/>
                  <a:pt x="3452657" y="4040821"/>
                </a:cubicBezTo>
                <a:cubicBezTo>
                  <a:pt x="3266839" y="4080612"/>
                  <a:pt x="2941549" y="3992000"/>
                  <a:pt x="2766552" y="4040821"/>
                </a:cubicBezTo>
                <a:cubicBezTo>
                  <a:pt x="2591556" y="4089642"/>
                  <a:pt x="2373859" y="4035066"/>
                  <a:pt x="2146844" y="4040821"/>
                </a:cubicBezTo>
                <a:cubicBezTo>
                  <a:pt x="1919829" y="4046576"/>
                  <a:pt x="1917660" y="4036683"/>
                  <a:pt x="1792726" y="4040821"/>
                </a:cubicBezTo>
                <a:cubicBezTo>
                  <a:pt x="1667792" y="4044959"/>
                  <a:pt x="1563958" y="4030880"/>
                  <a:pt x="1438607" y="4040821"/>
                </a:cubicBezTo>
                <a:cubicBezTo>
                  <a:pt x="1313256" y="4050762"/>
                  <a:pt x="1261400" y="3998892"/>
                  <a:pt x="1084488" y="4040821"/>
                </a:cubicBezTo>
                <a:cubicBezTo>
                  <a:pt x="907576" y="4082750"/>
                  <a:pt x="407923" y="4036685"/>
                  <a:pt x="0" y="4040821"/>
                </a:cubicBezTo>
                <a:cubicBezTo>
                  <a:pt x="-78243" y="3885496"/>
                  <a:pt x="12339" y="3553075"/>
                  <a:pt x="0" y="3382744"/>
                </a:cubicBezTo>
                <a:cubicBezTo>
                  <a:pt x="-12339" y="3212413"/>
                  <a:pt x="4306" y="3119404"/>
                  <a:pt x="0" y="2926709"/>
                </a:cubicBezTo>
                <a:cubicBezTo>
                  <a:pt x="-4306" y="2734015"/>
                  <a:pt x="14971" y="2608450"/>
                  <a:pt x="0" y="2470673"/>
                </a:cubicBezTo>
                <a:cubicBezTo>
                  <a:pt x="-14971" y="2332896"/>
                  <a:pt x="8487" y="2192428"/>
                  <a:pt x="0" y="2014638"/>
                </a:cubicBezTo>
                <a:cubicBezTo>
                  <a:pt x="-8487" y="1836849"/>
                  <a:pt x="22218" y="1722945"/>
                  <a:pt x="0" y="1437378"/>
                </a:cubicBezTo>
                <a:cubicBezTo>
                  <a:pt x="-22218" y="1151811"/>
                  <a:pt x="67081" y="1031842"/>
                  <a:pt x="0" y="860118"/>
                </a:cubicBezTo>
                <a:cubicBezTo>
                  <a:pt x="-67081" y="688394"/>
                  <a:pt x="16243" y="198133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 hidden="1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 hidden="1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</a:t>
            </a:r>
            <a:r>
              <a:rPr lang="en-US" dirty="0" err="1"/>
              <a:t>dists</a:t>
            </a:r>
            <a:r>
              <a:rPr lang="en-US" dirty="0"/>
              <a:t> over  Z; can’t have both</a:t>
            </a:r>
          </a:p>
          <a:p>
            <a:pPr lvl="1"/>
            <a:r>
              <a:rPr lang="en-US" dirty="0"/>
              <a:t>The heart of a VAE is not the networks,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5" t="57546" r="6875"/>
          <a:stretch>
            <a:fillRect/>
          </a:stretch>
        </p:blipFill>
        <p:spPr>
          <a:xfrm>
            <a:off x="5073581" y="4500323"/>
            <a:ext cx="7187105" cy="1835683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61" name="Arrow: Up 58">
            <a:extLst>
              <a:ext uri="{FF2B5EF4-FFF2-40B4-BE49-F238E27FC236}">
                <a16:creationId xmlns:a16="http://schemas.microsoft.com/office/drawing/2014/main" id="{EAA2938F-BEEA-4D7E-A3EF-AF7A57205C47}"/>
              </a:ext>
            </a:extLst>
          </p:cNvPr>
          <p:cNvSpPr/>
          <p:nvPr/>
        </p:nvSpPr>
        <p:spPr>
          <a:xfrm rot="3031624">
            <a:off x="5259166" y="3680777"/>
            <a:ext cx="440462" cy="12014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140927 w 467430"/>
              <a:gd name="connsiteY7" fmla="*/ 145705 h 515680"/>
              <a:gd name="connsiteX8" fmla="*/ 0 w 467430"/>
              <a:gd name="connsiteY8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290621 w 467430"/>
              <a:gd name="connsiteY7" fmla="*/ 308081 h 515680"/>
              <a:gd name="connsiteX8" fmla="*/ 140927 w 467430"/>
              <a:gd name="connsiteY8" fmla="*/ 145705 h 515680"/>
              <a:gd name="connsiteX9" fmla="*/ 0 w 467430"/>
              <a:gd name="connsiteY9" fmla="*/ 187427 h 515680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236387 w 467430"/>
              <a:gd name="connsiteY5" fmla="*/ 515680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362244 w 467430"/>
              <a:gd name="connsiteY7" fmla="*/ 348242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329558 w 484134"/>
              <a:gd name="connsiteY5" fmla="*/ 552412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192538 w 484134"/>
              <a:gd name="connsiteY5" fmla="*/ 607508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65774 w 457370"/>
              <a:gd name="connsiteY5" fmla="*/ 638387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40503"/>
              <a:gd name="connsiteY0" fmla="*/ 254432 h 764841"/>
              <a:gd name="connsiteX1" fmla="*/ 23316 w 440503"/>
              <a:gd name="connsiteY1" fmla="*/ 0 h 764841"/>
              <a:gd name="connsiteX2" fmla="*/ 286093 w 440503"/>
              <a:gd name="connsiteY2" fmla="*/ 168860 h 764841"/>
              <a:gd name="connsiteX3" fmla="*/ 186098 w 440503"/>
              <a:gd name="connsiteY3" fmla="*/ 168665 h 764841"/>
              <a:gd name="connsiteX4" fmla="*/ 440503 w 440503"/>
              <a:gd name="connsiteY4" fmla="*/ 340458 h 764841"/>
              <a:gd name="connsiteX5" fmla="*/ 192013 w 440503"/>
              <a:gd name="connsiteY5" fmla="*/ 619804 h 764841"/>
              <a:gd name="connsiteX6" fmla="*/ 743 w 440503"/>
              <a:gd name="connsiteY6" fmla="*/ 764841 h 764841"/>
              <a:gd name="connsiteX7" fmla="*/ 352184 w 440503"/>
              <a:gd name="connsiteY7" fmla="*/ 379121 h 764841"/>
              <a:gd name="connsiteX8" fmla="*/ 130867 w 440503"/>
              <a:gd name="connsiteY8" fmla="*/ 176584 h 764841"/>
              <a:gd name="connsiteX9" fmla="*/ 77133 w 440503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77092 w 440462"/>
              <a:gd name="connsiteY9" fmla="*/ 190355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3042 w 440462"/>
              <a:gd name="connsiteY3" fmla="*/ 95927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462" h="700764">
                <a:moveTo>
                  <a:pt x="50132" y="177404"/>
                </a:moveTo>
                <a:cubicBezTo>
                  <a:pt x="35939" y="95035"/>
                  <a:pt x="92879" y="79158"/>
                  <a:pt x="6838" y="0"/>
                </a:cubicBezTo>
                <a:cubicBezTo>
                  <a:pt x="149756" y="58249"/>
                  <a:pt x="158842" y="54416"/>
                  <a:pt x="272500" y="91076"/>
                </a:cubicBezTo>
                <a:cubicBezTo>
                  <a:pt x="246235" y="91076"/>
                  <a:pt x="184101" y="117629"/>
                  <a:pt x="153042" y="95927"/>
                </a:cubicBezTo>
                <a:cubicBezTo>
                  <a:pt x="156388" y="167963"/>
                  <a:pt x="437116" y="204345"/>
                  <a:pt x="440462" y="276381"/>
                </a:cubicBezTo>
                <a:cubicBezTo>
                  <a:pt x="352010" y="362797"/>
                  <a:pt x="241354" y="464938"/>
                  <a:pt x="191972" y="555727"/>
                </a:cubicBezTo>
                <a:lnTo>
                  <a:pt x="702" y="700764"/>
                </a:lnTo>
                <a:cubicBezTo>
                  <a:pt x="-18516" y="669864"/>
                  <a:pt x="363703" y="332054"/>
                  <a:pt x="374058" y="270392"/>
                </a:cubicBezTo>
                <a:cubicBezTo>
                  <a:pt x="384413" y="208730"/>
                  <a:pt x="134424" y="185930"/>
                  <a:pt x="120733" y="119655"/>
                </a:cubicBezTo>
                <a:cubicBezTo>
                  <a:pt x="47144" y="148885"/>
                  <a:pt x="95468" y="165604"/>
                  <a:pt x="50132" y="17740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3463390" y="4382811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8748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5122431" y="47992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855225" y="3884665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016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energy as inconsistency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case study: PDGs give a “better” objective in a more complex scenario;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reverse-engineer a PDG from a loss, and why it’s a bad idea;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precise definitions and proofs</a:t>
            </a:r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1010869" y="1020234"/>
            <a:ext cx="686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 a weighted set of </a:t>
            </a:r>
            <a:r>
              <a:rPr lang="en-US" dirty="0" err="1"/>
              <a:t>cpds</a:t>
            </a:r>
            <a:r>
              <a:rPr lang="en-US" dirty="0"/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98213" y="2146497"/>
            <a:ext cx="471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How to draw </a:t>
            </a:r>
            <a:r>
              <a:rPr lang="en-US" sz="2400" dirty="0" err="1">
                <a:latin typeface="+mj-lt"/>
              </a:rPr>
              <a:t>cpds</a:t>
            </a:r>
            <a:r>
              <a:rPr lang="en-US" sz="2400" dirty="0">
                <a:latin typeface="+mj-lt"/>
              </a:rPr>
              <a:t>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02" y="2716437"/>
            <a:ext cx="2254916" cy="1326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8342579" y="2801900"/>
            <a:ext cx="2514812" cy="12642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5159063" y="28175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10450822" y="27907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26792" y="3167651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16100" y="5030153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7880809" y="2716437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1953659" y="1022214"/>
            <a:ext cx="1076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59" grpId="0" animBg="1"/>
      <p:bldP spid="61" grpId="0" animBg="1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596693"/>
            <a:chOff x="2157250" y="3049212"/>
            <a:chExt cx="5511846" cy="25966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143781" y="5276573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799003"/>
            <a:ext cx="10692384" cy="257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950C506-E2A8-49CA-9E93-F07708E9BA70}"/>
              </a:ext>
            </a:extLst>
          </p:cNvPr>
          <p:cNvSpPr txBox="1">
            <a:spLocks/>
          </p:cNvSpPr>
          <p:nvPr/>
        </p:nvSpPr>
        <p:spPr>
          <a:xfrm>
            <a:off x="1203340" y="5104340"/>
            <a:ext cx="10515600" cy="83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known as “surprisal”, an expression of epistemic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44" y="3362198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 </a:t>
                </a:r>
                <a:r>
                  <a:rPr lang="en-US" b="1" i="1" dirty="0"/>
                  <a:t>joint</a:t>
                </a:r>
                <a:r>
                  <a:rPr lang="en-US" dirty="0"/>
                  <a:t> 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Words>823</Words>
  <Application>Microsoft Office PowerPoint</Application>
  <PresentationFormat>Widescreen</PresentationFormat>
  <Paragraphs>129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Georgia Pro Light</vt:lpstr>
      <vt:lpstr>Sitka Display</vt:lpstr>
      <vt:lpstr>Sitka Heading</vt:lpstr>
      <vt:lpstr>Office Theme</vt:lpstr>
      <vt:lpstr>Loss as the Inconsistency of a P  D  G 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PowerPoint Presentation</vt:lpstr>
      <vt:lpstr>Average Information Content   (Cross Entropy, Unsupervised)  as Inconsistency</vt:lpstr>
      <vt:lpstr>Conditional Information Content   (Cross Entropy, Supervised)  as Inconsistency</vt:lpstr>
      <vt:lpstr>A Map</vt:lpstr>
      <vt:lpstr>STANDARD METRICS  as Inconsistency</vt:lpstr>
      <vt:lpstr>(Log) Accuracy as Inconsistency</vt:lpstr>
      <vt:lpstr>Mean Square Error  as Inconsistency</vt:lpstr>
      <vt:lpstr>Regularizers  as Inconsistencies  </vt:lpstr>
      <vt:lpstr>Regularizers  ↔  Priors</vt:lpstr>
      <vt:lpstr>Statistical Divergences  as Inconsistencies</vt:lpstr>
      <vt:lpstr>Statistical Divergence  as Inconsistency</vt:lpstr>
      <vt:lpstr>Map of     as (r,s) vary</vt:lpstr>
      <vt:lpstr>By Monotonicity… </vt:lpstr>
      <vt:lpstr>Visual Proof: Data-Processing Inequality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9</cp:revision>
  <dcterms:created xsi:type="dcterms:W3CDTF">2022-03-10T19:17:49Z</dcterms:created>
  <dcterms:modified xsi:type="dcterms:W3CDTF">2022-03-14T23:58:32Z</dcterms:modified>
</cp:coreProperties>
</file>