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8" r:id="rId2"/>
    <p:sldId id="287" r:id="rId3"/>
    <p:sldId id="288" r:id="rId4"/>
    <p:sldId id="268" r:id="rId5"/>
    <p:sldId id="281" r:id="rId6"/>
    <p:sldId id="291" r:id="rId7"/>
    <p:sldId id="280" r:id="rId8"/>
    <p:sldId id="260" r:id="rId9"/>
    <p:sldId id="293" r:id="rId10"/>
    <p:sldId id="272" r:id="rId11"/>
    <p:sldId id="273" r:id="rId12"/>
    <p:sldId id="279" r:id="rId13"/>
    <p:sldId id="283" r:id="rId14"/>
    <p:sldId id="259" r:id="rId15"/>
    <p:sldId id="284" r:id="rId16"/>
    <p:sldId id="285" r:id="rId17"/>
    <p:sldId id="292" r:id="rId18"/>
    <p:sldId id="269" r:id="rId19"/>
    <p:sldId id="26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of PDGs" id="{C38E23F1-F862-4DB7-91C1-FB193CC205FB}">
          <p14:sldIdLst>
            <p14:sldId id="258"/>
            <p14:sldId id="287"/>
            <p14:sldId id="288"/>
            <p14:sldId id="268"/>
            <p14:sldId id="281"/>
            <p14:sldId id="291"/>
          </p14:sldIdLst>
        </p14:section>
        <p14:section name="Simple Metrics" id="{6AD7253B-FC1E-49A8-ABF8-CC2F13DBC12F}">
          <p14:sldIdLst>
            <p14:sldId id="280"/>
            <p14:sldId id="260"/>
            <p14:sldId id="293"/>
            <p14:sldId id="272"/>
            <p14:sldId id="273"/>
          </p14:sldIdLst>
        </p14:section>
        <p14:section name="Divergences" id="{5D586337-179F-4CE8-9E8C-7770FE24BE73}">
          <p14:sldIdLst>
            <p14:sldId id="279"/>
            <p14:sldId id="283"/>
            <p14:sldId id="259"/>
            <p14:sldId id="284"/>
          </p14:sldIdLst>
        </p14:section>
        <p14:section name="Variational" id="{4A4C5402-8122-4DEA-8CFF-C59FCEE49747}">
          <p14:sldIdLst>
            <p14:sldId id="285"/>
            <p14:sldId id="292"/>
            <p14:sldId id="269"/>
            <p14:sldId id="265"/>
          </p14:sldIdLst>
        </p14:section>
        <p14:section name="Conclusion" id="{79167659-AA28-427E-AE37-7DC49F2C559E}">
          <p14:sldIdLst>
            <p14:sldId id="286"/>
          </p14:sldIdLst>
        </p14:section>
        <p14:section name="EXTRA" id="{5EF50024-FE75-4FFB-956D-2EE7F8F46F5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1F2D"/>
    <a:srgbClr val="160212"/>
    <a:srgbClr val="FF4956"/>
    <a:srgbClr val="FF00FF"/>
    <a:srgbClr val="9A6908"/>
    <a:srgbClr val="4C376B"/>
    <a:srgbClr val="7D9263"/>
    <a:srgbClr val="DD7E0E"/>
    <a:srgbClr val="000000"/>
    <a:srgbClr val="970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3" autoAdjust="0"/>
    <p:restoredTop sz="94944" autoAdjust="0"/>
  </p:normalViewPr>
  <p:slideViewPr>
    <p:cSldViewPr snapToGrid="0">
      <p:cViewPr>
        <p:scale>
          <a:sx n="66" d="100"/>
          <a:sy n="66" d="100"/>
        </p:scale>
        <p:origin x="54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DE9D-E35D-4903-86F5-E1B8CFAF059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EE235-9978-4A85-8DAC-D0CF6D817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6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3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D013-28D2-46C5-B176-2B9AE368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8ABA-41DC-4CAA-8FE9-38BFB977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341E-44FA-4666-AB47-1312CE7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DDCC-B367-41F4-AAA2-B877429E4084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F504-ECC7-4EC8-92F9-1F5EC85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7F36-2C63-46DF-BB28-31FA2106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300C-8DB3-481F-86C5-AEDB1CF9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4FE5-51FA-4038-86BC-F0130AF15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CA32-F791-4C2D-AA53-AF4EBD22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5FF5-A0E5-4291-9737-85F30D1F97A1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5CC1-B16D-47E0-9184-801F13F4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92D2-43B8-401D-9932-A0F3590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A5A5C-8729-4C39-AA1F-27A20C21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70A18-2B86-4C0C-B137-2621D9C7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1738-83CA-4CB4-A8C9-AE347E8B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26A5-7E04-4999-AA42-889DCBEAFD75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F253-033C-4558-8289-DA22D55B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91FE-98CC-4E4F-9214-6249985B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E90-4074-4186-AD5C-EC3AC463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6C94-77B5-4B93-88FA-C495BEB5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5958-0FDC-4E75-AEF9-D3E1E90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030E-B2E4-4267-8602-D580CA2E059B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3E6E-AA48-48F9-BB8D-64C3581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BE09-D273-4A98-AF09-85718B56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633-7BC9-46B3-86C5-237B152B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638D-2CB9-4AE6-9D72-D9582DA4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A1B3-A2A5-4672-9EFD-27E8F61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EC02-EE86-4F96-AD6E-2798D16BDE28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6711-4DA6-44D9-B30D-029E68E2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C7F6-7287-4EB0-91D2-8DA30F39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CB14-7FDD-4588-9B8D-E69E6E8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E3B8-3ABE-484D-8E04-7365C540C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546FB-9DD1-42D9-9A2F-E4634C03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5199-9859-4CE0-B577-ED5811C3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9A85-C446-4B9E-9E6A-0A38A5C50432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4A6E-C720-4E8E-9EC4-C15638F6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3144-16E5-468D-8AD5-50BCB9E4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178-51E0-4BC1-80B8-60CE9DF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01917-7D16-468C-B798-1560A30D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69E59-8A33-4800-8DFE-DC193753C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AEA0A-E321-4CDB-9F80-A210D7811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89933-6E25-40CA-AA1C-3CCE51536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6455C-EC0A-4533-9118-5EA10B1F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5266-B6FB-41EC-A90F-B8C5B22BA098}" type="datetime1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AE4CD-2BB9-479B-B8A8-7C8D2138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E829-5F75-49E3-92F9-84D82346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E7A0-A47F-4B53-A4E6-C5DAA4C0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AFCD-5E80-4CA1-AD06-A1E04DE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C3C-EFA2-45F2-826F-98A851DFF79C}" type="datetime1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00686-9CAA-42D9-B756-43C9191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52F0-C7DE-4F96-8E82-304590F0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ABA13-86D7-4D7F-A628-5ECA1261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D71F-BB00-4060-962E-601076B259EF}" type="datetime1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BB74A-8825-402D-B69D-E705A188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E65D-C2E6-4738-9CC4-B1350D3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7D5-7502-4955-804A-62DFB37E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17E9-1157-4664-9283-0BF53B3B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4A5F-F029-418B-95E9-DB02764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761C-D31E-4F13-9807-313CFF9B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C762-430C-4A9B-8FEB-C7BCB3A0A51C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9DC9-A8B4-4316-A41D-5A314355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A9B6-AC8C-413C-8617-6D28BD8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88B-FA29-49FB-884E-CD2DAEFE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AE99-6A2B-4647-B2E3-1CA7BD0EF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5F21-CCC5-476B-A0DD-85C8EAD9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C7996-9C48-4396-8F93-E082D46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A59-9F73-4E30-B1C8-D612DCC092A3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BEAD-6383-4705-B869-0A41E309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DD64A-84E5-4C56-8638-A5922B21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07FC8-DF20-4E4F-B120-ABD93FC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D5E9E-E312-4621-928D-4EFA9A41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E62A-C133-47ED-9066-3F21C6D67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004A-F216-489A-9921-E81C2DB80F66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4AF8-CC6E-4261-9897-5FA09DB61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9324-8D44-4E30-B468-45887883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90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80000">
              <a:srgbClr val="160212"/>
            </a:gs>
            <a:gs pos="100000">
              <a:srgbClr val="491F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Picture 9227">
            <a:extLst>
              <a:ext uri="{FF2B5EF4-FFF2-40B4-BE49-F238E27FC236}">
                <a16:creationId xmlns:a16="http://schemas.microsoft.com/office/drawing/2014/main" id="{5563EC4A-43A5-4994-B4E5-D34A8478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26" y="461512"/>
            <a:ext cx="4812860" cy="1552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8379B-4963-45E6-810A-C88B1851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49" y="2433228"/>
            <a:ext cx="11712102" cy="182879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Loss as the </a:t>
            </a:r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Sitka Heading" panose="02000505000000020004" pitchFamily="2" charset="0"/>
              </a:rPr>
              <a:t>Inconsistency</a:t>
            </a:r>
            <a:r>
              <a:rPr lang="en-US" sz="4800" b="1" dirty="0">
                <a:latin typeface="Sitka Heading" panose="02000505000000020004" pitchFamily="2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of a P  D  G :</a:t>
            </a:r>
            <a:b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</a:b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Choose Your Model, Not Your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D065-41F0-4E83-903F-B156A464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9551" y="4792250"/>
            <a:ext cx="3866518" cy="8278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Oliver E Richardson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Cornell University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7D7993-E01C-47B0-9884-7665A28A9A6A}"/>
              </a:ext>
            </a:extLst>
          </p:cNvPr>
          <p:cNvGrpSpPr/>
          <p:nvPr/>
        </p:nvGrpSpPr>
        <p:grpSpPr>
          <a:xfrm>
            <a:off x="8638815" y="2344631"/>
            <a:ext cx="3156313" cy="826363"/>
            <a:chOff x="8480365" y="2415659"/>
            <a:chExt cx="3156313" cy="8263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3F2E0-0336-4EB7-BDB0-1787157025F9}"/>
                </a:ext>
              </a:extLst>
            </p:cNvPr>
            <p:cNvSpPr/>
            <p:nvPr/>
          </p:nvSpPr>
          <p:spPr>
            <a:xfrm>
              <a:off x="10298671" y="2657247"/>
              <a:ext cx="115127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raph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D02233-7C5A-4963-94DF-8554B282F8E3}"/>
                </a:ext>
              </a:extLst>
            </p:cNvPr>
            <p:cNvSpPr/>
            <p:nvPr/>
          </p:nvSpPr>
          <p:spPr>
            <a:xfrm>
              <a:off x="9246280" y="2470525"/>
              <a:ext cx="23903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ependency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99990-45E1-4601-8544-D572E3FA374A}"/>
                </a:ext>
              </a:extLst>
            </p:cNvPr>
            <p:cNvSpPr/>
            <p:nvPr/>
          </p:nvSpPr>
          <p:spPr>
            <a:xfrm>
              <a:off x="8480365" y="2415659"/>
              <a:ext cx="25699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robabilistic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CC4C38-F267-4B2B-BD30-5FFF4B2CEFDA}"/>
              </a:ext>
            </a:extLst>
          </p:cNvPr>
          <p:cNvGrpSpPr/>
          <p:nvPr/>
        </p:nvGrpSpPr>
        <p:grpSpPr>
          <a:xfrm>
            <a:off x="5265637" y="548477"/>
            <a:ext cx="2428938" cy="1394620"/>
            <a:chOff x="4663059" y="771138"/>
            <a:chExt cx="3102375" cy="17200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365343-E565-4A79-B5FE-A9186089333C}"/>
                </a:ext>
              </a:extLst>
            </p:cNvPr>
            <p:cNvSpPr/>
            <p:nvPr/>
          </p:nvSpPr>
          <p:spPr>
            <a:xfrm>
              <a:off x="4663059" y="1133607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DC3CC31-4974-4B9B-93A2-9E5AC5CAC492}"/>
                </a:ext>
              </a:extLst>
            </p:cNvPr>
            <p:cNvSpPr/>
            <p:nvPr/>
          </p:nvSpPr>
          <p:spPr>
            <a:xfrm>
              <a:off x="5662424" y="167248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07F7F7-7130-47E9-8AE8-7257D055D0CA}"/>
                </a:ext>
              </a:extLst>
            </p:cNvPr>
            <p:cNvSpPr/>
            <p:nvPr/>
          </p:nvSpPr>
          <p:spPr>
            <a:xfrm>
              <a:off x="4887847" y="1962586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D127079-5BD1-4F6D-9541-B3F8818B9AF9}"/>
                </a:ext>
              </a:extLst>
            </p:cNvPr>
            <p:cNvSpPr/>
            <p:nvPr/>
          </p:nvSpPr>
          <p:spPr>
            <a:xfrm>
              <a:off x="7002874" y="1523595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910D3A4-0FE9-4BB3-AEAB-45379B2667A1}"/>
                </a:ext>
              </a:extLst>
            </p:cNvPr>
            <p:cNvSpPr/>
            <p:nvPr/>
          </p:nvSpPr>
          <p:spPr>
            <a:xfrm>
              <a:off x="6266995" y="2131908"/>
              <a:ext cx="417411" cy="35925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C771666-D3B9-489D-8B58-5F3F862C1FAF}"/>
                </a:ext>
              </a:extLst>
            </p:cNvPr>
            <p:cNvSpPr/>
            <p:nvPr/>
          </p:nvSpPr>
          <p:spPr>
            <a:xfrm>
              <a:off x="6150799" y="1212234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FC55E2D-DFA7-4C82-9C0A-B4E667A9F6B8}"/>
                </a:ext>
              </a:extLst>
            </p:cNvPr>
            <p:cNvCxnSpPr>
              <a:cxnSpLocks/>
            </p:cNvCxnSpPr>
            <p:nvPr/>
          </p:nvCxnSpPr>
          <p:spPr>
            <a:xfrm>
              <a:off x="5138336" y="1271256"/>
              <a:ext cx="725772" cy="3644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DCEC51C-1A07-4453-B579-D7B1E0219E93}"/>
                </a:ext>
              </a:extLst>
            </p:cNvPr>
            <p:cNvCxnSpPr>
              <a:stCxn id="22" idx="1"/>
              <a:endCxn id="15" idx="2"/>
            </p:cNvCxnSpPr>
            <p:nvPr/>
          </p:nvCxnSpPr>
          <p:spPr>
            <a:xfrm rot="10800000">
              <a:off x="4871766" y="1492861"/>
              <a:ext cx="790659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526F903-F16A-4F32-849E-9BF8A785448D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rot="5400000">
              <a:off x="4959698" y="1825730"/>
              <a:ext cx="27371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210F208B-2C51-4362-B8B3-3CD8F6C1FC91}"/>
                </a:ext>
              </a:extLst>
            </p:cNvPr>
            <p:cNvCxnSpPr>
              <a:cxnSpLocks/>
            </p:cNvCxnSpPr>
            <p:nvPr/>
          </p:nvCxnSpPr>
          <p:spPr>
            <a:xfrm>
              <a:off x="5373921" y="2152430"/>
              <a:ext cx="849046" cy="159105"/>
            </a:xfrm>
            <a:prstGeom prst="bentConnector3">
              <a:avLst>
                <a:gd name="adj1" fmla="val 24686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4CA34AE-9B9C-4741-A407-2C573838A21A}"/>
                </a:ext>
              </a:extLst>
            </p:cNvPr>
            <p:cNvCxnSpPr>
              <a:cxnSpLocks/>
            </p:cNvCxnSpPr>
            <p:nvPr/>
          </p:nvCxnSpPr>
          <p:spPr>
            <a:xfrm>
              <a:off x="6140452" y="1827424"/>
              <a:ext cx="340984" cy="270322"/>
            </a:xfrm>
            <a:prstGeom prst="bentConnector2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28A8724F-8F42-41DB-9CED-4BE0BB09081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59503" y="881846"/>
              <a:ext cx="1405931" cy="282495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79562B1E-6A8F-407E-BCB6-5D018C4048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14648" y="1178773"/>
              <a:ext cx="593857" cy="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BD512BA7-2AD0-47B0-848E-10E5923DBAE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772463" y="1930740"/>
              <a:ext cx="456269" cy="378405"/>
            </a:xfrm>
            <a:prstGeom prst="bentConnector3">
              <a:avLst>
                <a:gd name="adj1" fmla="val 2894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5E5F5D31-C5A2-443F-BF7B-0B983F82E3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21840" y="921060"/>
              <a:ext cx="299848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10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DB7EC08-F082-4476-BFAB-11E928235EDF}"/>
              </a:ext>
            </a:extLst>
          </p:cNvPr>
          <p:cNvCxnSpPr>
            <a:cxnSpLocks/>
          </p:cNvCxnSpPr>
          <p:nvPr/>
        </p:nvCxnSpPr>
        <p:spPr>
          <a:xfrm>
            <a:off x="5634852" y="1864249"/>
            <a:ext cx="1199607" cy="150990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671091-44EF-4800-9358-79630F5C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45" y="297307"/>
            <a:ext cx="2597342" cy="1010237"/>
          </a:xfrm>
        </p:spPr>
        <p:txBody>
          <a:bodyPr>
            <a:normAutofit/>
          </a:bodyPr>
          <a:lstStyle/>
          <a:p>
            <a:r>
              <a:rPr lang="en-US" b="1" dirty="0"/>
              <a:t>A Map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48F428F-489E-4541-ADCA-5842C8D3A9F4}"/>
              </a:ext>
            </a:extLst>
          </p:cNvPr>
          <p:cNvCxnSpPr>
            <a:cxnSpLocks/>
          </p:cNvCxnSpPr>
          <p:nvPr/>
        </p:nvCxnSpPr>
        <p:spPr>
          <a:xfrm>
            <a:off x="3621941" y="3555487"/>
            <a:ext cx="1389689" cy="139232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1F92DEC-7D47-4A2A-921E-34C923D42CAD}"/>
              </a:ext>
            </a:extLst>
          </p:cNvPr>
          <p:cNvCxnSpPr>
            <a:cxnSpLocks/>
          </p:cNvCxnSpPr>
          <p:nvPr/>
        </p:nvCxnSpPr>
        <p:spPr>
          <a:xfrm flipV="1">
            <a:off x="3700463" y="1814198"/>
            <a:ext cx="1513445" cy="133126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C84B841-9511-4615-A6CD-0C487A282BB2}"/>
              </a:ext>
            </a:extLst>
          </p:cNvPr>
          <p:cNvSpPr txBox="1"/>
          <p:nvPr/>
        </p:nvSpPr>
        <p:spPr>
          <a:xfrm rot="2703384">
            <a:off x="3176770" y="4174507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conditional model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17A942F-C409-423D-B907-D63EDE6A8773}"/>
              </a:ext>
            </a:extLst>
          </p:cNvPr>
          <p:cNvSpPr txBox="1"/>
          <p:nvPr/>
        </p:nvSpPr>
        <p:spPr>
          <a:xfrm rot="308301">
            <a:off x="3942347" y="3125328"/>
            <a:ext cx="16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+latent variables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A3CDAB3-B136-413E-A849-6A276A70F24B}"/>
              </a:ext>
            </a:extLst>
          </p:cNvPr>
          <p:cNvSpPr txBox="1"/>
          <p:nvPr/>
        </p:nvSpPr>
        <p:spPr>
          <a:xfrm rot="19072870">
            <a:off x="3397115" y="2363604"/>
            <a:ext cx="148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multi-sample</a:t>
            </a:r>
          </a:p>
        </p:txBody>
      </p:sp>
      <p:pic>
        <p:nvPicPr>
          <p:cNvPr id="292" name="Content Placeholder 4">
            <a:extLst>
              <a:ext uri="{FF2B5EF4-FFF2-40B4-BE49-F238E27FC236}">
                <a16:creationId xmlns:a16="http://schemas.microsoft.com/office/drawing/2014/main" id="{31DB7874-FC1A-4F70-89E7-FB290FBA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0" t="7179" r="55403" b="17735"/>
          <a:stretch/>
        </p:blipFill>
        <p:spPr>
          <a:xfrm>
            <a:off x="6841253" y="2651733"/>
            <a:ext cx="1191623" cy="686925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EE934872-B838-4BAE-A282-569C2E13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5345" y="900590"/>
            <a:ext cx="1861381" cy="644022"/>
          </a:xfrm>
          <a:prstGeom prst="rect">
            <a:avLst/>
          </a:prstGeom>
        </p:spPr>
      </p:pic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27BD002B-55B1-4564-A495-10FC86875448}"/>
              </a:ext>
            </a:extLst>
          </p:cNvPr>
          <p:cNvCxnSpPr>
            <a:cxnSpLocks/>
          </p:cNvCxnSpPr>
          <p:nvPr/>
        </p:nvCxnSpPr>
        <p:spPr>
          <a:xfrm>
            <a:off x="5702300" y="1663963"/>
            <a:ext cx="1618002" cy="5908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5FA9ECE-369C-4735-961B-E3DF5FF5734B}"/>
              </a:ext>
            </a:extLst>
          </p:cNvPr>
          <p:cNvCxnSpPr>
            <a:cxnSpLocks/>
          </p:cNvCxnSpPr>
          <p:nvPr/>
        </p:nvCxnSpPr>
        <p:spPr>
          <a:xfrm>
            <a:off x="3804623" y="3361183"/>
            <a:ext cx="1703643" cy="13799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97" name="Picture 296">
            <a:extLst>
              <a:ext uri="{FF2B5EF4-FFF2-40B4-BE49-F238E27FC236}">
                <a16:creationId xmlns:a16="http://schemas.microsoft.com/office/drawing/2014/main" id="{D31A2145-9D00-4167-8470-DB7D68BFCB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0818" y="2909669"/>
            <a:ext cx="1697640" cy="608994"/>
          </a:xfrm>
          <a:prstGeom prst="rect">
            <a:avLst/>
          </a:prstGeom>
        </p:spPr>
      </p:pic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3EFC698C-D525-4693-AB5E-85A208B08C32}"/>
              </a:ext>
            </a:extLst>
          </p:cNvPr>
          <p:cNvCxnSpPr>
            <a:cxnSpLocks/>
          </p:cNvCxnSpPr>
          <p:nvPr/>
        </p:nvCxnSpPr>
        <p:spPr>
          <a:xfrm flipV="1">
            <a:off x="6021614" y="1892464"/>
            <a:ext cx="1458223" cy="148702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  <a:effectLst>
            <a:glow rad="254000">
              <a:schemeClr val="bg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B61D781E-A449-416F-BBFA-00DBB3C53A86}"/>
              </a:ext>
            </a:extLst>
          </p:cNvPr>
          <p:cNvCxnSpPr>
            <a:cxnSpLocks/>
          </p:cNvCxnSpPr>
          <p:nvPr/>
        </p:nvCxnSpPr>
        <p:spPr>
          <a:xfrm>
            <a:off x="5508266" y="5185553"/>
            <a:ext cx="1404358" cy="10198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FBC2FCF-CA4A-465E-B41E-63529BEF35EE}"/>
              </a:ext>
            </a:extLst>
          </p:cNvPr>
          <p:cNvCxnSpPr>
            <a:cxnSpLocks/>
          </p:cNvCxnSpPr>
          <p:nvPr/>
        </p:nvCxnSpPr>
        <p:spPr>
          <a:xfrm>
            <a:off x="7781197" y="1994723"/>
            <a:ext cx="866681" cy="131402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4BFB4CF-1C1F-4EA8-BE41-60107383B777}"/>
              </a:ext>
            </a:extLst>
          </p:cNvPr>
          <p:cNvCxnSpPr>
            <a:cxnSpLocks/>
          </p:cNvCxnSpPr>
          <p:nvPr/>
        </p:nvCxnSpPr>
        <p:spPr>
          <a:xfrm flipV="1">
            <a:off x="5414292" y="3722294"/>
            <a:ext cx="1369127" cy="12530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4E6367E-2660-476A-A60B-8584E455189A}"/>
              </a:ext>
            </a:extLst>
          </p:cNvPr>
          <p:cNvCxnSpPr>
            <a:cxnSpLocks/>
          </p:cNvCxnSpPr>
          <p:nvPr/>
        </p:nvCxnSpPr>
        <p:spPr>
          <a:xfrm>
            <a:off x="7278243" y="3549257"/>
            <a:ext cx="1199007" cy="5368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DD830B8-423D-41AB-A273-ED2F0C6F019A}"/>
              </a:ext>
            </a:extLst>
          </p:cNvPr>
          <p:cNvCxnSpPr>
            <a:cxnSpLocks/>
          </p:cNvCxnSpPr>
          <p:nvPr/>
        </p:nvCxnSpPr>
        <p:spPr>
          <a:xfrm flipV="1">
            <a:off x="7433974" y="3757897"/>
            <a:ext cx="1219998" cy="134437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EABC319-4C7D-4D26-A26A-6A451F0DF505}"/>
              </a:ext>
            </a:extLst>
          </p:cNvPr>
          <p:cNvCxnSpPr>
            <a:cxnSpLocks/>
          </p:cNvCxnSpPr>
          <p:nvPr/>
        </p:nvCxnSpPr>
        <p:spPr>
          <a:xfrm>
            <a:off x="5963411" y="3767637"/>
            <a:ext cx="1083763" cy="1276711"/>
          </a:xfrm>
          <a:prstGeom prst="straightConnector1">
            <a:avLst/>
          </a:prstGeom>
          <a:ln w="38100">
            <a:tailEnd type="stealth" w="lg" len="med"/>
          </a:ln>
          <a:effectLst>
            <a:glow rad="254000">
              <a:schemeClr val="bg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9" name="Picture 308">
            <a:extLst>
              <a:ext uri="{FF2B5EF4-FFF2-40B4-BE49-F238E27FC236}">
                <a16:creationId xmlns:a16="http://schemas.microsoft.com/office/drawing/2014/main" id="{C2DFF9E0-7B12-478A-A6DF-8A4B918330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81335">
            <a:off x="4708516" y="3584647"/>
            <a:ext cx="1231523" cy="545205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E2226713-ED45-43B2-86B6-6D2653B0DA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230" y="922937"/>
            <a:ext cx="1466915" cy="667260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B33BA5CF-F765-4C0E-8C19-D1EBA637369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8664" y="3003082"/>
            <a:ext cx="1607358" cy="769796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5F9C861B-8300-498B-8362-369E2B69583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3962" y="5397947"/>
            <a:ext cx="1571749" cy="760438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7576D434-3849-4ACE-AB8A-D4054EFE4C5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789" y="5402522"/>
            <a:ext cx="2127722" cy="520947"/>
          </a:xfrm>
          <a:prstGeom prst="rect">
            <a:avLst/>
          </a:prstGeom>
        </p:spPr>
      </p:pic>
      <p:sp>
        <p:nvSpPr>
          <p:cNvPr id="341" name="Oval 340">
            <a:extLst>
              <a:ext uri="{FF2B5EF4-FFF2-40B4-BE49-F238E27FC236}">
                <a16:creationId xmlns:a16="http://schemas.microsoft.com/office/drawing/2014/main" id="{EAE4BE72-3F9F-40F9-BF88-6020F4A93823}"/>
              </a:ext>
            </a:extLst>
          </p:cNvPr>
          <p:cNvSpPr/>
          <p:nvPr/>
        </p:nvSpPr>
        <p:spPr>
          <a:xfrm>
            <a:off x="3347417" y="3168991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97EB9DAB-7D16-4FDB-8277-9AED8863F551}"/>
              </a:ext>
            </a:extLst>
          </p:cNvPr>
          <p:cNvSpPr/>
          <p:nvPr/>
        </p:nvSpPr>
        <p:spPr>
          <a:xfrm>
            <a:off x="5204281" y="1452295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A0081569-AB5B-4881-BFAB-454ADD6A91A3}"/>
              </a:ext>
            </a:extLst>
          </p:cNvPr>
          <p:cNvSpPr/>
          <p:nvPr/>
        </p:nvSpPr>
        <p:spPr>
          <a:xfrm>
            <a:off x="5636924" y="3386482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45D9DCED-9C09-461E-99E1-960F01A1A171}"/>
              </a:ext>
            </a:extLst>
          </p:cNvPr>
          <p:cNvSpPr/>
          <p:nvPr/>
        </p:nvSpPr>
        <p:spPr>
          <a:xfrm>
            <a:off x="7454430" y="1586897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1DD7E331-0EB1-46E4-92D2-9910E87A60EA}"/>
              </a:ext>
            </a:extLst>
          </p:cNvPr>
          <p:cNvSpPr/>
          <p:nvPr/>
        </p:nvSpPr>
        <p:spPr>
          <a:xfrm>
            <a:off x="8647878" y="3386481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768FDA9E-BBD9-4F64-9205-0BCC08184C20}"/>
              </a:ext>
            </a:extLst>
          </p:cNvPr>
          <p:cNvSpPr/>
          <p:nvPr/>
        </p:nvSpPr>
        <p:spPr>
          <a:xfrm>
            <a:off x="7129989" y="5109325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627BBB7-7352-4DE1-98CC-B83DA01576D2}"/>
              </a:ext>
            </a:extLst>
          </p:cNvPr>
          <p:cNvSpPr/>
          <p:nvPr/>
        </p:nvSpPr>
        <p:spPr>
          <a:xfrm>
            <a:off x="6798800" y="3391260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F08B7BDF-FDD4-4CD7-9281-C1911664B1AA}"/>
              </a:ext>
            </a:extLst>
          </p:cNvPr>
          <p:cNvSpPr/>
          <p:nvPr/>
        </p:nvSpPr>
        <p:spPr>
          <a:xfrm>
            <a:off x="5081714" y="4957332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50CDA9D-2770-4FFD-A98D-686E72C9E173}"/>
              </a:ext>
            </a:extLst>
          </p:cNvPr>
          <p:cNvSpPr/>
          <p:nvPr/>
        </p:nvSpPr>
        <p:spPr>
          <a:xfrm rot="19067797">
            <a:off x="6291001" y="2670493"/>
            <a:ext cx="2091789" cy="177594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5F97FD2-AFAE-4F9A-A558-275AB476B1A1}"/>
              </a:ext>
            </a:extLst>
          </p:cNvPr>
          <p:cNvGrpSpPr/>
          <p:nvPr/>
        </p:nvGrpSpPr>
        <p:grpSpPr>
          <a:xfrm>
            <a:off x="-330874" y="5903"/>
            <a:ext cx="12539634" cy="6884979"/>
            <a:chOff x="-330874" y="5903"/>
            <a:chExt cx="12539634" cy="6884979"/>
          </a:xfrm>
        </p:grpSpPr>
        <p:sp>
          <p:nvSpPr>
            <p:cNvPr id="350" name="Multi-sample">
              <a:extLst>
                <a:ext uri="{FF2B5EF4-FFF2-40B4-BE49-F238E27FC236}">
                  <a16:creationId xmlns:a16="http://schemas.microsoft.com/office/drawing/2014/main" id="{BDCE072D-013D-4329-9B61-4A0524331A79}"/>
                </a:ext>
              </a:extLst>
            </p:cNvPr>
            <p:cNvSpPr/>
            <p:nvPr/>
          </p:nvSpPr>
          <p:spPr>
            <a:xfrm>
              <a:off x="3781006" y="5903"/>
              <a:ext cx="8427754" cy="5048672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27754" h="5048672">
                  <a:moveTo>
                    <a:pt x="17139" y="948489"/>
                  </a:moveTo>
                  <a:lnTo>
                    <a:pt x="4049146" y="5048672"/>
                  </a:lnTo>
                  <a:lnTo>
                    <a:pt x="8420802" y="5033343"/>
                  </a:lnTo>
                  <a:cubicBezTo>
                    <a:pt x="8423119" y="3356070"/>
                    <a:pt x="8425437" y="1678797"/>
                    <a:pt x="8427754" y="1524"/>
                  </a:cubicBezTo>
                  <a:lnTo>
                    <a:pt x="0" y="0"/>
                  </a:lnTo>
                  <a:lnTo>
                    <a:pt x="17139" y="948489"/>
                  </a:lnTo>
                  <a:close/>
                </a:path>
              </a:pathLst>
            </a:custGeom>
            <a:solidFill>
              <a:srgbClr val="970B68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4A94AD2-296C-4A3E-9A70-64DAB4CAFD12}"/>
                </a:ext>
              </a:extLst>
            </p:cNvPr>
            <p:cNvSpPr/>
            <p:nvPr/>
          </p:nvSpPr>
          <p:spPr>
            <a:xfrm>
              <a:off x="9030331" y="863622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Full-Dataset</a:t>
              </a:r>
            </a:p>
          </p:txBody>
        </p:sp>
        <p:sp>
          <p:nvSpPr>
            <p:cNvPr id="369" name="Multi-sample">
              <a:extLst>
                <a:ext uri="{FF2B5EF4-FFF2-40B4-BE49-F238E27FC236}">
                  <a16:creationId xmlns:a16="http://schemas.microsoft.com/office/drawing/2014/main" id="{793722F5-231E-48D9-B16B-C0BFC402DCF1}"/>
                </a:ext>
              </a:extLst>
            </p:cNvPr>
            <p:cNvSpPr/>
            <p:nvPr/>
          </p:nvSpPr>
          <p:spPr>
            <a:xfrm flipH="1" flipV="1">
              <a:off x="-11231" y="1880884"/>
              <a:ext cx="8548722" cy="5009998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2577" h="4402764">
                  <a:moveTo>
                    <a:pt x="72943" y="940119"/>
                  </a:moveTo>
                  <a:lnTo>
                    <a:pt x="3435308" y="4392981"/>
                  </a:lnTo>
                  <a:lnTo>
                    <a:pt x="7508415" y="4402764"/>
                  </a:lnTo>
                  <a:cubicBezTo>
                    <a:pt x="7510732" y="2725491"/>
                    <a:pt x="7510260" y="1715069"/>
                    <a:pt x="7512577" y="37796"/>
                  </a:cubicBezTo>
                  <a:lnTo>
                    <a:pt x="0" y="0"/>
                  </a:lnTo>
                  <a:lnTo>
                    <a:pt x="72943" y="940119"/>
                  </a:lnTo>
                  <a:close/>
                </a:path>
              </a:pathLst>
            </a:custGeom>
            <a:solidFill>
              <a:schemeClr val="accent6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8AD549F-428A-45FF-A1FB-087262EC0BAF}"/>
                </a:ext>
              </a:extLst>
            </p:cNvPr>
            <p:cNvSpPr/>
            <p:nvPr/>
          </p:nvSpPr>
          <p:spPr>
            <a:xfrm>
              <a:off x="-330874" y="4995265"/>
              <a:ext cx="412146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Single-</a:t>
              </a:r>
              <a:b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Observation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778111C-90BB-464A-9AFD-5F5F21C1A0E1}"/>
              </a:ext>
            </a:extLst>
          </p:cNvPr>
          <p:cNvGrpSpPr/>
          <p:nvPr/>
        </p:nvGrpSpPr>
        <p:grpSpPr>
          <a:xfrm>
            <a:off x="-30844" y="9837"/>
            <a:ext cx="12267132" cy="6849636"/>
            <a:chOff x="-30844" y="9837"/>
            <a:chExt cx="12267132" cy="6849636"/>
          </a:xfrm>
        </p:grpSpPr>
        <p:sp>
          <p:nvSpPr>
            <p:cNvPr id="373" name="Multi-sample">
              <a:extLst>
                <a:ext uri="{FF2B5EF4-FFF2-40B4-BE49-F238E27FC236}">
                  <a16:creationId xmlns:a16="http://schemas.microsoft.com/office/drawing/2014/main" id="{5A36CCC7-A0F6-431D-827C-7D49E18A31B2}"/>
                </a:ext>
              </a:extLst>
            </p:cNvPr>
            <p:cNvSpPr/>
            <p:nvPr/>
          </p:nvSpPr>
          <p:spPr>
            <a:xfrm rot="16200000">
              <a:off x="2008536" y="-2029543"/>
              <a:ext cx="5157556" cy="923631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76886"/>
                <a:gd name="connsiteX1" fmla="*/ 4049146 w 8427754"/>
                <a:gd name="connsiteY1" fmla="*/ 5048672 h 5076886"/>
                <a:gd name="connsiteX2" fmla="*/ 5605030 w 8427754"/>
                <a:gd name="connsiteY2" fmla="*/ 5076886 h 5076886"/>
                <a:gd name="connsiteX3" fmla="*/ 8427754 w 8427754"/>
                <a:gd name="connsiteY3" fmla="*/ 1524 h 5076886"/>
                <a:gd name="connsiteX4" fmla="*/ 0 w 8427754"/>
                <a:gd name="connsiteY4" fmla="*/ 0 h 5076886"/>
                <a:gd name="connsiteX5" fmla="*/ 17139 w 8427754"/>
                <a:gd name="connsiteY5" fmla="*/ 948489 h 5076886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076886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962258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5611983"/>
                <a:gd name="connsiteY0" fmla="*/ 948489 h 6035772"/>
                <a:gd name="connsiteX1" fmla="*/ 4049146 w 5611983"/>
                <a:gd name="connsiteY1" fmla="*/ 5048672 h 6035772"/>
                <a:gd name="connsiteX2" fmla="*/ 4077358 w 5611983"/>
                <a:gd name="connsiteY2" fmla="*/ 6035772 h 6035772"/>
                <a:gd name="connsiteX3" fmla="*/ 5605030 w 5611983"/>
                <a:gd name="connsiteY3" fmla="*/ 5962258 h 6035772"/>
                <a:gd name="connsiteX4" fmla="*/ 5611983 w 5611983"/>
                <a:gd name="connsiteY4" fmla="*/ 16038 h 6035772"/>
                <a:gd name="connsiteX5" fmla="*/ 0 w 5611983"/>
                <a:gd name="connsiteY5" fmla="*/ 0 h 6035772"/>
                <a:gd name="connsiteX6" fmla="*/ 17139 w 5611983"/>
                <a:gd name="connsiteY6" fmla="*/ 948489 h 6035772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0 w 5594844"/>
                <a:gd name="connsiteY0" fmla="*/ 3940603 h 9027886"/>
                <a:gd name="connsiteX1" fmla="*/ 4032007 w 5594844"/>
                <a:gd name="connsiteY1" fmla="*/ 8040786 h 9027886"/>
                <a:gd name="connsiteX2" fmla="*/ 4060219 w 5594844"/>
                <a:gd name="connsiteY2" fmla="*/ 9027886 h 9027886"/>
                <a:gd name="connsiteX3" fmla="*/ 5587891 w 5594844"/>
                <a:gd name="connsiteY3" fmla="*/ 8954372 h 9027886"/>
                <a:gd name="connsiteX4" fmla="*/ 5594844 w 5594844"/>
                <a:gd name="connsiteY4" fmla="*/ 3008152 h 9027886"/>
                <a:gd name="connsiteX5" fmla="*/ 3653820 w 5594844"/>
                <a:gd name="connsiteY5" fmla="*/ 0 h 9027886"/>
                <a:gd name="connsiteX6" fmla="*/ 461832 w 5594844"/>
                <a:gd name="connsiteY6" fmla="*/ 1729371 h 9027886"/>
                <a:gd name="connsiteX7" fmla="*/ 0 w 5594844"/>
                <a:gd name="connsiteY7" fmla="*/ 3940603 h 9027886"/>
                <a:gd name="connsiteX0" fmla="*/ 0 w 5261016"/>
                <a:gd name="connsiteY0" fmla="*/ 4042203 h 9027886"/>
                <a:gd name="connsiteX1" fmla="*/ 3698179 w 5261016"/>
                <a:gd name="connsiteY1" fmla="*/ 8040786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254610"/>
                <a:gd name="connsiteX1" fmla="*/ 3611093 w 5261016"/>
                <a:gd name="connsiteY1" fmla="*/ 7924672 h 9254610"/>
                <a:gd name="connsiteX2" fmla="*/ 5254063 w 5261016"/>
                <a:gd name="connsiteY2" fmla="*/ 8954372 h 9254610"/>
                <a:gd name="connsiteX3" fmla="*/ 5261016 w 5261016"/>
                <a:gd name="connsiteY3" fmla="*/ 3008152 h 9254610"/>
                <a:gd name="connsiteX4" fmla="*/ 3319992 w 5261016"/>
                <a:gd name="connsiteY4" fmla="*/ 0 h 9254610"/>
                <a:gd name="connsiteX5" fmla="*/ 128004 w 5261016"/>
                <a:gd name="connsiteY5" fmla="*/ 1729371 h 9254610"/>
                <a:gd name="connsiteX6" fmla="*/ 0 w 5261016"/>
                <a:gd name="connsiteY6" fmla="*/ 4042203 h 9254610"/>
                <a:gd name="connsiteX0" fmla="*/ 0 w 5261016"/>
                <a:gd name="connsiteY0" fmla="*/ 4042203 h 9362597"/>
                <a:gd name="connsiteX1" fmla="*/ 3611093 w 5261016"/>
                <a:gd name="connsiteY1" fmla="*/ 7924672 h 9362597"/>
                <a:gd name="connsiteX2" fmla="*/ 5254063 w 5261016"/>
                <a:gd name="connsiteY2" fmla="*/ 8954372 h 9362597"/>
                <a:gd name="connsiteX3" fmla="*/ 5261016 w 5261016"/>
                <a:gd name="connsiteY3" fmla="*/ 3008152 h 9362597"/>
                <a:gd name="connsiteX4" fmla="*/ 3319992 w 5261016"/>
                <a:gd name="connsiteY4" fmla="*/ 0 h 9362597"/>
                <a:gd name="connsiteX5" fmla="*/ 128004 w 5261016"/>
                <a:gd name="connsiteY5" fmla="*/ 1729371 h 9362597"/>
                <a:gd name="connsiteX6" fmla="*/ 0 w 5261016"/>
                <a:gd name="connsiteY6" fmla="*/ 4042203 h 9362597"/>
                <a:gd name="connsiteX0" fmla="*/ 0 w 5261016"/>
                <a:gd name="connsiteY0" fmla="*/ 4042203 h 9194901"/>
                <a:gd name="connsiteX1" fmla="*/ 3611093 w 5261016"/>
                <a:gd name="connsiteY1" fmla="*/ 7924672 h 9194901"/>
                <a:gd name="connsiteX2" fmla="*/ 5254063 w 5261016"/>
                <a:gd name="connsiteY2" fmla="*/ 8954372 h 9194901"/>
                <a:gd name="connsiteX3" fmla="*/ 5261016 w 5261016"/>
                <a:gd name="connsiteY3" fmla="*/ 3008152 h 9194901"/>
                <a:gd name="connsiteX4" fmla="*/ 3319992 w 5261016"/>
                <a:gd name="connsiteY4" fmla="*/ 0 h 9194901"/>
                <a:gd name="connsiteX5" fmla="*/ 128004 w 5261016"/>
                <a:gd name="connsiteY5" fmla="*/ 1729371 h 9194901"/>
                <a:gd name="connsiteX6" fmla="*/ 0 w 5261016"/>
                <a:gd name="connsiteY6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3611093 w 5261016"/>
                <a:gd name="connsiteY2" fmla="*/ 7924672 h 9194901"/>
                <a:gd name="connsiteX3" fmla="*/ 5254063 w 5261016"/>
                <a:gd name="connsiteY3" fmla="*/ 8954372 h 9194901"/>
                <a:gd name="connsiteX4" fmla="*/ 5261016 w 5261016"/>
                <a:gd name="connsiteY4" fmla="*/ 3008152 h 9194901"/>
                <a:gd name="connsiteX5" fmla="*/ 3319992 w 5261016"/>
                <a:gd name="connsiteY5" fmla="*/ 0 h 9194901"/>
                <a:gd name="connsiteX6" fmla="*/ 128004 w 5261016"/>
                <a:gd name="connsiteY6" fmla="*/ 1729371 h 9194901"/>
                <a:gd name="connsiteX7" fmla="*/ 0 w 5261016"/>
                <a:gd name="connsiteY7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2637821 w 5261016"/>
                <a:gd name="connsiteY2" fmla="*/ 6702960 h 9194901"/>
                <a:gd name="connsiteX3" fmla="*/ 3611093 w 5261016"/>
                <a:gd name="connsiteY3" fmla="*/ 7924672 h 9194901"/>
                <a:gd name="connsiteX4" fmla="*/ 5254063 w 5261016"/>
                <a:gd name="connsiteY4" fmla="*/ 8954372 h 9194901"/>
                <a:gd name="connsiteX5" fmla="*/ 5261016 w 5261016"/>
                <a:gd name="connsiteY5" fmla="*/ 3008152 h 9194901"/>
                <a:gd name="connsiteX6" fmla="*/ 3319992 w 5261016"/>
                <a:gd name="connsiteY6" fmla="*/ 0 h 9194901"/>
                <a:gd name="connsiteX7" fmla="*/ 128004 w 5261016"/>
                <a:gd name="connsiteY7" fmla="*/ 1729371 h 9194901"/>
                <a:gd name="connsiteX8" fmla="*/ 0 w 5261016"/>
                <a:gd name="connsiteY8" fmla="*/ 4042203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242683"/>
                <a:gd name="connsiteX1" fmla="*/ 902688 w 5133012"/>
                <a:gd name="connsiteY1" fmla="*/ 5714669 h 9242683"/>
                <a:gd name="connsiteX2" fmla="*/ 2509817 w 5133012"/>
                <a:gd name="connsiteY2" fmla="*/ 6702960 h 9242683"/>
                <a:gd name="connsiteX3" fmla="*/ 3475469 w 5133012"/>
                <a:gd name="connsiteY3" fmla="*/ 8084695 h 9242683"/>
                <a:gd name="connsiteX4" fmla="*/ 5126059 w 5133012"/>
                <a:gd name="connsiteY4" fmla="*/ 8954372 h 9242683"/>
                <a:gd name="connsiteX5" fmla="*/ 5133012 w 5133012"/>
                <a:gd name="connsiteY5" fmla="*/ 3008152 h 9242683"/>
                <a:gd name="connsiteX6" fmla="*/ 3191988 w 5133012"/>
                <a:gd name="connsiteY6" fmla="*/ 0 h 9242683"/>
                <a:gd name="connsiteX7" fmla="*/ 0 w 5133012"/>
                <a:gd name="connsiteY7" fmla="*/ 1729371 h 9242683"/>
                <a:gd name="connsiteX8" fmla="*/ 186032 w 5133012"/>
                <a:gd name="connsiteY8" fmla="*/ 3968312 h 9242683"/>
                <a:gd name="connsiteX0" fmla="*/ 186032 w 5141578"/>
                <a:gd name="connsiteY0" fmla="*/ 3968312 h 9305551"/>
                <a:gd name="connsiteX1" fmla="*/ 902688 w 5141578"/>
                <a:gd name="connsiteY1" fmla="*/ 5714669 h 9305551"/>
                <a:gd name="connsiteX2" fmla="*/ 2509817 w 5141578"/>
                <a:gd name="connsiteY2" fmla="*/ 6702960 h 9305551"/>
                <a:gd name="connsiteX3" fmla="*/ 3475469 w 5141578"/>
                <a:gd name="connsiteY3" fmla="*/ 8084695 h 9305551"/>
                <a:gd name="connsiteX4" fmla="*/ 5141299 w 5141578"/>
                <a:gd name="connsiteY4" fmla="*/ 9045815 h 9305551"/>
                <a:gd name="connsiteX5" fmla="*/ 5133012 w 5141578"/>
                <a:gd name="connsiteY5" fmla="*/ 3008152 h 9305551"/>
                <a:gd name="connsiteX6" fmla="*/ 3191988 w 5141578"/>
                <a:gd name="connsiteY6" fmla="*/ 0 h 9305551"/>
                <a:gd name="connsiteX7" fmla="*/ 0 w 5141578"/>
                <a:gd name="connsiteY7" fmla="*/ 1729371 h 9305551"/>
                <a:gd name="connsiteX8" fmla="*/ 186032 w 5141578"/>
                <a:gd name="connsiteY8" fmla="*/ 3968312 h 9305551"/>
                <a:gd name="connsiteX0" fmla="*/ 186032 w 5141578"/>
                <a:gd name="connsiteY0" fmla="*/ 3968312 h 9127495"/>
                <a:gd name="connsiteX1" fmla="*/ 902688 w 5141578"/>
                <a:gd name="connsiteY1" fmla="*/ 5714669 h 9127495"/>
                <a:gd name="connsiteX2" fmla="*/ 2509817 w 5141578"/>
                <a:gd name="connsiteY2" fmla="*/ 6702960 h 9127495"/>
                <a:gd name="connsiteX3" fmla="*/ 3475469 w 5141578"/>
                <a:gd name="connsiteY3" fmla="*/ 8084695 h 9127495"/>
                <a:gd name="connsiteX4" fmla="*/ 5141299 w 5141578"/>
                <a:gd name="connsiteY4" fmla="*/ 9045815 h 9127495"/>
                <a:gd name="connsiteX5" fmla="*/ 5133012 w 5141578"/>
                <a:gd name="connsiteY5" fmla="*/ 3008152 h 9127495"/>
                <a:gd name="connsiteX6" fmla="*/ 3191988 w 5141578"/>
                <a:gd name="connsiteY6" fmla="*/ 0 h 9127495"/>
                <a:gd name="connsiteX7" fmla="*/ 0 w 5141578"/>
                <a:gd name="connsiteY7" fmla="*/ 1729371 h 9127495"/>
                <a:gd name="connsiteX8" fmla="*/ 186032 w 5141578"/>
                <a:gd name="connsiteY8" fmla="*/ 3968312 h 9127495"/>
                <a:gd name="connsiteX0" fmla="*/ 186032 w 5141578"/>
                <a:gd name="connsiteY0" fmla="*/ 3968312 h 9100854"/>
                <a:gd name="connsiteX1" fmla="*/ 902688 w 5141578"/>
                <a:gd name="connsiteY1" fmla="*/ 5714669 h 9100854"/>
                <a:gd name="connsiteX2" fmla="*/ 2509817 w 5141578"/>
                <a:gd name="connsiteY2" fmla="*/ 6702960 h 9100854"/>
                <a:gd name="connsiteX3" fmla="*/ 3475469 w 5141578"/>
                <a:gd name="connsiteY3" fmla="*/ 8084695 h 9100854"/>
                <a:gd name="connsiteX4" fmla="*/ 5141299 w 5141578"/>
                <a:gd name="connsiteY4" fmla="*/ 9045815 h 9100854"/>
                <a:gd name="connsiteX5" fmla="*/ 5133012 w 5141578"/>
                <a:gd name="connsiteY5" fmla="*/ 3008152 h 9100854"/>
                <a:gd name="connsiteX6" fmla="*/ 3191988 w 5141578"/>
                <a:gd name="connsiteY6" fmla="*/ 0 h 9100854"/>
                <a:gd name="connsiteX7" fmla="*/ 0 w 5141578"/>
                <a:gd name="connsiteY7" fmla="*/ 1729371 h 9100854"/>
                <a:gd name="connsiteX8" fmla="*/ 186032 w 5141578"/>
                <a:gd name="connsiteY8" fmla="*/ 3968312 h 9100854"/>
                <a:gd name="connsiteX0" fmla="*/ 186032 w 5141578"/>
                <a:gd name="connsiteY0" fmla="*/ 3968312 h 9045815"/>
                <a:gd name="connsiteX1" fmla="*/ 902688 w 5141578"/>
                <a:gd name="connsiteY1" fmla="*/ 5714669 h 9045815"/>
                <a:gd name="connsiteX2" fmla="*/ 2509817 w 5141578"/>
                <a:gd name="connsiteY2" fmla="*/ 6702960 h 9045815"/>
                <a:gd name="connsiteX3" fmla="*/ 3475469 w 5141578"/>
                <a:gd name="connsiteY3" fmla="*/ 8084695 h 9045815"/>
                <a:gd name="connsiteX4" fmla="*/ 5141299 w 5141578"/>
                <a:gd name="connsiteY4" fmla="*/ 9045815 h 9045815"/>
                <a:gd name="connsiteX5" fmla="*/ 5133012 w 5141578"/>
                <a:gd name="connsiteY5" fmla="*/ 3008152 h 9045815"/>
                <a:gd name="connsiteX6" fmla="*/ 3191988 w 5141578"/>
                <a:gd name="connsiteY6" fmla="*/ 0 h 9045815"/>
                <a:gd name="connsiteX7" fmla="*/ 0 w 5141578"/>
                <a:gd name="connsiteY7" fmla="*/ 1729371 h 9045815"/>
                <a:gd name="connsiteX8" fmla="*/ 186032 w 5141578"/>
                <a:gd name="connsiteY8" fmla="*/ 3968312 h 9045815"/>
                <a:gd name="connsiteX0" fmla="*/ 186032 w 5141578"/>
                <a:gd name="connsiteY0" fmla="*/ 4512542 h 9590045"/>
                <a:gd name="connsiteX1" fmla="*/ 902688 w 5141578"/>
                <a:gd name="connsiteY1" fmla="*/ 6258899 h 9590045"/>
                <a:gd name="connsiteX2" fmla="*/ 2509817 w 5141578"/>
                <a:gd name="connsiteY2" fmla="*/ 7247190 h 9590045"/>
                <a:gd name="connsiteX3" fmla="*/ 3475469 w 5141578"/>
                <a:gd name="connsiteY3" fmla="*/ 8628925 h 9590045"/>
                <a:gd name="connsiteX4" fmla="*/ 5141299 w 5141578"/>
                <a:gd name="connsiteY4" fmla="*/ 9590045 h 9590045"/>
                <a:gd name="connsiteX5" fmla="*/ 5133012 w 5141578"/>
                <a:gd name="connsiteY5" fmla="*/ 3552382 h 9590045"/>
                <a:gd name="connsiteX6" fmla="*/ 3191988 w 5141578"/>
                <a:gd name="connsiteY6" fmla="*/ 544230 h 9590045"/>
                <a:gd name="connsiteX7" fmla="*/ 0 w 5141578"/>
                <a:gd name="connsiteY7" fmla="*/ 391461 h 9590045"/>
                <a:gd name="connsiteX8" fmla="*/ 186032 w 5141578"/>
                <a:gd name="connsiteY8" fmla="*/ 4512542 h 9590045"/>
                <a:gd name="connsiteX0" fmla="*/ 186032 w 5141578"/>
                <a:gd name="connsiteY0" fmla="*/ 4555790 h 9633293"/>
                <a:gd name="connsiteX1" fmla="*/ 902688 w 5141578"/>
                <a:gd name="connsiteY1" fmla="*/ 6302147 h 9633293"/>
                <a:gd name="connsiteX2" fmla="*/ 2509817 w 5141578"/>
                <a:gd name="connsiteY2" fmla="*/ 7290438 h 9633293"/>
                <a:gd name="connsiteX3" fmla="*/ 3475469 w 5141578"/>
                <a:gd name="connsiteY3" fmla="*/ 8672173 h 9633293"/>
                <a:gd name="connsiteX4" fmla="*/ 5141299 w 5141578"/>
                <a:gd name="connsiteY4" fmla="*/ 9633293 h 9633293"/>
                <a:gd name="connsiteX5" fmla="*/ 5133012 w 5141578"/>
                <a:gd name="connsiteY5" fmla="*/ 3595630 h 9633293"/>
                <a:gd name="connsiteX6" fmla="*/ 3131028 w 5141578"/>
                <a:gd name="connsiteY6" fmla="*/ 396978 h 9633293"/>
                <a:gd name="connsiteX7" fmla="*/ 0 w 5141578"/>
                <a:gd name="connsiteY7" fmla="*/ 434709 h 9633293"/>
                <a:gd name="connsiteX8" fmla="*/ 186032 w 5141578"/>
                <a:gd name="connsiteY8" fmla="*/ 4555790 h 9633293"/>
                <a:gd name="connsiteX0" fmla="*/ 186032 w 5141578"/>
                <a:gd name="connsiteY0" fmla="*/ 4158812 h 9236315"/>
                <a:gd name="connsiteX1" fmla="*/ 902688 w 5141578"/>
                <a:gd name="connsiteY1" fmla="*/ 5905169 h 9236315"/>
                <a:gd name="connsiteX2" fmla="*/ 2509817 w 5141578"/>
                <a:gd name="connsiteY2" fmla="*/ 6893460 h 9236315"/>
                <a:gd name="connsiteX3" fmla="*/ 3475469 w 5141578"/>
                <a:gd name="connsiteY3" fmla="*/ 8275195 h 9236315"/>
                <a:gd name="connsiteX4" fmla="*/ 5141299 w 5141578"/>
                <a:gd name="connsiteY4" fmla="*/ 9236315 h 9236315"/>
                <a:gd name="connsiteX5" fmla="*/ 5133012 w 5141578"/>
                <a:gd name="connsiteY5" fmla="*/ 3198652 h 9236315"/>
                <a:gd name="connsiteX6" fmla="*/ 3131028 w 5141578"/>
                <a:gd name="connsiteY6" fmla="*/ 0 h 9236315"/>
                <a:gd name="connsiteX7" fmla="*/ 0 w 5141578"/>
                <a:gd name="connsiteY7" fmla="*/ 37731 h 9236315"/>
                <a:gd name="connsiteX8" fmla="*/ 186032 w 5141578"/>
                <a:gd name="connsiteY8" fmla="*/ 4158812 h 9236315"/>
                <a:gd name="connsiteX0" fmla="*/ 202010 w 5157556"/>
                <a:gd name="connsiteY0" fmla="*/ 4158812 h 9236315"/>
                <a:gd name="connsiteX1" fmla="*/ 918666 w 5157556"/>
                <a:gd name="connsiteY1" fmla="*/ 5905169 h 9236315"/>
                <a:gd name="connsiteX2" fmla="*/ 2525795 w 5157556"/>
                <a:gd name="connsiteY2" fmla="*/ 6893460 h 9236315"/>
                <a:gd name="connsiteX3" fmla="*/ 3491447 w 5157556"/>
                <a:gd name="connsiteY3" fmla="*/ 8275195 h 9236315"/>
                <a:gd name="connsiteX4" fmla="*/ 5157277 w 5157556"/>
                <a:gd name="connsiteY4" fmla="*/ 9236315 h 9236315"/>
                <a:gd name="connsiteX5" fmla="*/ 5148990 w 5157556"/>
                <a:gd name="connsiteY5" fmla="*/ 3198652 h 9236315"/>
                <a:gd name="connsiteX6" fmla="*/ 3147006 w 5157556"/>
                <a:gd name="connsiteY6" fmla="*/ 0 h 9236315"/>
                <a:gd name="connsiteX7" fmla="*/ 15978 w 5157556"/>
                <a:gd name="connsiteY7" fmla="*/ 37731 h 9236315"/>
                <a:gd name="connsiteX8" fmla="*/ 202010 w 5157556"/>
                <a:gd name="connsiteY8" fmla="*/ 4158812 h 923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57556" h="9236315">
                  <a:moveTo>
                    <a:pt x="202010" y="4158812"/>
                  </a:moveTo>
                  <a:cubicBezTo>
                    <a:pt x="434737" y="4861004"/>
                    <a:pt x="538157" y="5498541"/>
                    <a:pt x="918666" y="5905169"/>
                  </a:cubicBezTo>
                  <a:cubicBezTo>
                    <a:pt x="1386641" y="6299254"/>
                    <a:pt x="2057820" y="6499375"/>
                    <a:pt x="2525795" y="6893460"/>
                  </a:cubicBezTo>
                  <a:lnTo>
                    <a:pt x="3491447" y="8275195"/>
                  </a:lnTo>
                  <a:cubicBezTo>
                    <a:pt x="3437484" y="9384901"/>
                    <a:pt x="4051347" y="9213553"/>
                    <a:pt x="5157277" y="9236315"/>
                  </a:cubicBezTo>
                  <a:cubicBezTo>
                    <a:pt x="5159594" y="7559042"/>
                    <a:pt x="5146673" y="4875925"/>
                    <a:pt x="5148990" y="3198652"/>
                  </a:cubicBezTo>
                  <a:cubicBezTo>
                    <a:pt x="4956763" y="3192583"/>
                    <a:pt x="3237633" y="2444469"/>
                    <a:pt x="3147006" y="0"/>
                  </a:cubicBezTo>
                  <a:cubicBezTo>
                    <a:pt x="1255696" y="82971"/>
                    <a:pt x="382381" y="-7140"/>
                    <a:pt x="15978" y="37731"/>
                  </a:cubicBezTo>
                  <a:cubicBezTo>
                    <a:pt x="30364" y="784045"/>
                    <a:pt x="-100147" y="3412498"/>
                    <a:pt x="202010" y="4158812"/>
                  </a:cubicBezTo>
                  <a:close/>
                </a:path>
              </a:pathLst>
            </a:custGeom>
            <a:solidFill>
              <a:srgbClr val="00B050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67A06F42-27BF-4D79-8606-81AE8EDC2607}"/>
                </a:ext>
              </a:extLst>
            </p:cNvPr>
            <p:cNvSpPr/>
            <p:nvPr/>
          </p:nvSpPr>
          <p:spPr>
            <a:xfrm rot="20219438">
              <a:off x="-12632" y="1762999"/>
              <a:ext cx="364475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Unsupervised</a:t>
              </a:r>
            </a:p>
          </p:txBody>
        </p:sp>
        <p:sp>
          <p:nvSpPr>
            <p:cNvPr id="375" name="Multi-sample">
              <a:extLst>
                <a:ext uri="{FF2B5EF4-FFF2-40B4-BE49-F238E27FC236}">
                  <a16:creationId xmlns:a16="http://schemas.microsoft.com/office/drawing/2014/main" id="{7EE5DDDE-F483-4BDD-A362-726BFB28BA3B}"/>
                </a:ext>
              </a:extLst>
            </p:cNvPr>
            <p:cNvSpPr/>
            <p:nvPr/>
          </p:nvSpPr>
          <p:spPr>
            <a:xfrm rot="16200000" flipH="1" flipV="1">
              <a:off x="5320230" y="-56585"/>
              <a:ext cx="5115031" cy="871708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  <a:gd name="connsiteX0" fmla="*/ 0 w 7439634"/>
                <a:gd name="connsiteY0" fmla="*/ 3310246 h 6772891"/>
                <a:gd name="connsiteX1" fmla="*/ 3362365 w 7439634"/>
                <a:gd name="connsiteY1" fmla="*/ 6763108 h 6772891"/>
                <a:gd name="connsiteX2" fmla="*/ 7435472 w 7439634"/>
                <a:gd name="connsiteY2" fmla="*/ 6772891 h 6772891"/>
                <a:gd name="connsiteX3" fmla="*/ 7439634 w 7439634"/>
                <a:gd name="connsiteY3" fmla="*/ 2407923 h 6772891"/>
                <a:gd name="connsiteX4" fmla="*/ 109 w 7439634"/>
                <a:gd name="connsiteY4" fmla="*/ 0 h 6772891"/>
                <a:gd name="connsiteX5" fmla="*/ 0 w 7439634"/>
                <a:gd name="connsiteY5" fmla="*/ 3310246 h 6772891"/>
                <a:gd name="connsiteX0" fmla="*/ 0 w 7435473"/>
                <a:gd name="connsiteY0" fmla="*/ 3321152 h 6783797"/>
                <a:gd name="connsiteX1" fmla="*/ 3362365 w 7435473"/>
                <a:gd name="connsiteY1" fmla="*/ 6774014 h 6783797"/>
                <a:gd name="connsiteX2" fmla="*/ 7435472 w 7435473"/>
                <a:gd name="connsiteY2" fmla="*/ 6783797 h 6783797"/>
                <a:gd name="connsiteX3" fmla="*/ 4493209 w 7435473"/>
                <a:gd name="connsiteY3" fmla="*/ 0 h 6783797"/>
                <a:gd name="connsiteX4" fmla="*/ 109 w 7435473"/>
                <a:gd name="connsiteY4" fmla="*/ 10906 h 6783797"/>
                <a:gd name="connsiteX5" fmla="*/ 0 w 7435473"/>
                <a:gd name="connsiteY5" fmla="*/ 3321152 h 6783797"/>
                <a:gd name="connsiteX0" fmla="*/ 0 w 4493209"/>
                <a:gd name="connsiteY0" fmla="*/ 3321152 h 6783797"/>
                <a:gd name="connsiteX1" fmla="*/ 3362365 w 4493209"/>
                <a:gd name="connsiteY1" fmla="*/ 6774014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6783797"/>
                <a:gd name="connsiteX1" fmla="*/ 3216261 w 4493209"/>
                <a:gd name="connsiteY1" fmla="*/ 6725313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7630387"/>
                <a:gd name="connsiteX1" fmla="*/ 3216261 w 4493209"/>
                <a:gd name="connsiteY1" fmla="*/ 6725313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30387"/>
                <a:gd name="connsiteX1" fmla="*/ 3075958 w 4493209"/>
                <a:gd name="connsiteY1" fmla="*/ 6763578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68652"/>
                <a:gd name="connsiteX1" fmla="*/ 3075958 w 4493209"/>
                <a:gd name="connsiteY1" fmla="*/ 6763578 h 7668652"/>
                <a:gd name="connsiteX2" fmla="*/ 3189011 w 4493209"/>
                <a:gd name="connsiteY2" fmla="*/ 7668652 h 7668652"/>
                <a:gd name="connsiteX3" fmla="*/ 4432232 w 4493209"/>
                <a:gd name="connsiteY3" fmla="*/ 6783797 h 7668652"/>
                <a:gd name="connsiteX4" fmla="*/ 4493209 w 4493209"/>
                <a:gd name="connsiteY4" fmla="*/ 0 h 7668652"/>
                <a:gd name="connsiteX5" fmla="*/ 109 w 4493209"/>
                <a:gd name="connsiteY5" fmla="*/ 10906 h 7668652"/>
                <a:gd name="connsiteX6" fmla="*/ 0 w 4493209"/>
                <a:gd name="connsiteY6" fmla="*/ 3321152 h 7668652"/>
                <a:gd name="connsiteX0" fmla="*/ 0 w 4493209"/>
                <a:gd name="connsiteY0" fmla="*/ 3321152 h 7672806"/>
                <a:gd name="connsiteX1" fmla="*/ 3075958 w 4493209"/>
                <a:gd name="connsiteY1" fmla="*/ 6763578 h 7672806"/>
                <a:gd name="connsiteX2" fmla="*/ 3189011 w 4493209"/>
                <a:gd name="connsiteY2" fmla="*/ 7668652 h 7672806"/>
                <a:gd name="connsiteX3" fmla="*/ 4432232 w 4493209"/>
                <a:gd name="connsiteY3" fmla="*/ 6783797 h 7672806"/>
                <a:gd name="connsiteX4" fmla="*/ 4493209 w 4493209"/>
                <a:gd name="connsiteY4" fmla="*/ 0 h 7672806"/>
                <a:gd name="connsiteX5" fmla="*/ 109 w 4493209"/>
                <a:gd name="connsiteY5" fmla="*/ 10906 h 7672806"/>
                <a:gd name="connsiteX6" fmla="*/ 0 w 4493209"/>
                <a:gd name="connsiteY6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3075958 w 4493209"/>
                <a:gd name="connsiteY2" fmla="*/ 6763578 h 7672806"/>
                <a:gd name="connsiteX3" fmla="*/ 3189011 w 4493209"/>
                <a:gd name="connsiteY3" fmla="*/ 7668652 h 7672806"/>
                <a:gd name="connsiteX4" fmla="*/ 4432232 w 4493209"/>
                <a:gd name="connsiteY4" fmla="*/ 6783797 h 7672806"/>
                <a:gd name="connsiteX5" fmla="*/ 4493209 w 4493209"/>
                <a:gd name="connsiteY5" fmla="*/ 0 h 7672806"/>
                <a:gd name="connsiteX6" fmla="*/ 109 w 4493209"/>
                <a:gd name="connsiteY6" fmla="*/ 10906 h 7672806"/>
                <a:gd name="connsiteX7" fmla="*/ 0 w 4493209"/>
                <a:gd name="connsiteY7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2221945 w 4493209"/>
                <a:gd name="connsiteY2" fmla="*/ 5494486 h 7672806"/>
                <a:gd name="connsiteX3" fmla="*/ 3075958 w 4493209"/>
                <a:gd name="connsiteY3" fmla="*/ 6763578 h 7672806"/>
                <a:gd name="connsiteX4" fmla="*/ 3189011 w 4493209"/>
                <a:gd name="connsiteY4" fmla="*/ 7668652 h 7672806"/>
                <a:gd name="connsiteX5" fmla="*/ 4432232 w 4493209"/>
                <a:gd name="connsiteY5" fmla="*/ 6783797 h 7672806"/>
                <a:gd name="connsiteX6" fmla="*/ 4493209 w 4493209"/>
                <a:gd name="connsiteY6" fmla="*/ 0 h 7672806"/>
                <a:gd name="connsiteX7" fmla="*/ 109 w 4493209"/>
                <a:gd name="connsiteY7" fmla="*/ 10906 h 7672806"/>
                <a:gd name="connsiteX8" fmla="*/ 0 w 4493209"/>
                <a:gd name="connsiteY8" fmla="*/ 3321152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505397"/>
                <a:gd name="connsiteY0" fmla="*/ 3613359 h 7772640"/>
                <a:gd name="connsiteX1" fmla="*/ 752683 w 4505397"/>
                <a:gd name="connsiteY1" fmla="*/ 4609747 h 7772640"/>
                <a:gd name="connsiteX2" fmla="*/ 2221837 w 4505397"/>
                <a:gd name="connsiteY2" fmla="*/ 5494486 h 7772640"/>
                <a:gd name="connsiteX3" fmla="*/ 3075850 w 4505397"/>
                <a:gd name="connsiteY3" fmla="*/ 6763578 h 7772640"/>
                <a:gd name="connsiteX4" fmla="*/ 3188903 w 4505397"/>
                <a:gd name="connsiteY4" fmla="*/ 7668652 h 7772640"/>
                <a:gd name="connsiteX5" fmla="*/ 4505176 w 4505397"/>
                <a:gd name="connsiteY5" fmla="*/ 7603601 h 7772640"/>
                <a:gd name="connsiteX6" fmla="*/ 4493101 w 4505397"/>
                <a:gd name="connsiteY6" fmla="*/ 0 h 7772640"/>
                <a:gd name="connsiteX7" fmla="*/ 1 w 4505397"/>
                <a:gd name="connsiteY7" fmla="*/ 10906 h 7772640"/>
                <a:gd name="connsiteX8" fmla="*/ 8008 w 4505397"/>
                <a:gd name="connsiteY8" fmla="*/ 3613359 h 7772640"/>
                <a:gd name="connsiteX0" fmla="*/ 8008 w 4505397"/>
                <a:gd name="connsiteY0" fmla="*/ 3613359 h 7698082"/>
                <a:gd name="connsiteX1" fmla="*/ 752683 w 4505397"/>
                <a:gd name="connsiteY1" fmla="*/ 4609747 h 7698082"/>
                <a:gd name="connsiteX2" fmla="*/ 2221837 w 4505397"/>
                <a:gd name="connsiteY2" fmla="*/ 5494486 h 7698082"/>
                <a:gd name="connsiteX3" fmla="*/ 3075850 w 4505397"/>
                <a:gd name="connsiteY3" fmla="*/ 6763578 h 7698082"/>
                <a:gd name="connsiteX4" fmla="*/ 3188903 w 4505397"/>
                <a:gd name="connsiteY4" fmla="*/ 7668652 h 7698082"/>
                <a:gd name="connsiteX5" fmla="*/ 4505176 w 4505397"/>
                <a:gd name="connsiteY5" fmla="*/ 7603601 h 7698082"/>
                <a:gd name="connsiteX6" fmla="*/ 4493101 w 4505397"/>
                <a:gd name="connsiteY6" fmla="*/ 0 h 7698082"/>
                <a:gd name="connsiteX7" fmla="*/ 1 w 4505397"/>
                <a:gd name="connsiteY7" fmla="*/ 10906 h 7698082"/>
                <a:gd name="connsiteX8" fmla="*/ 8008 w 4505397"/>
                <a:gd name="connsiteY8" fmla="*/ 3613359 h 769808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493101"/>
                <a:gd name="connsiteY0" fmla="*/ 3613359 h 7683259"/>
                <a:gd name="connsiteX1" fmla="*/ 752683 w 4493101"/>
                <a:gd name="connsiteY1" fmla="*/ 4609747 h 7683259"/>
                <a:gd name="connsiteX2" fmla="*/ 2221837 w 4493101"/>
                <a:gd name="connsiteY2" fmla="*/ 5494486 h 7683259"/>
                <a:gd name="connsiteX3" fmla="*/ 2905399 w 4493101"/>
                <a:gd name="connsiteY3" fmla="*/ 6885330 h 7683259"/>
                <a:gd name="connsiteX4" fmla="*/ 3188903 w 4493101"/>
                <a:gd name="connsiteY4" fmla="*/ 7668652 h 7683259"/>
                <a:gd name="connsiteX5" fmla="*/ 4488946 w 4493101"/>
                <a:gd name="connsiteY5" fmla="*/ 7652302 h 7683259"/>
                <a:gd name="connsiteX6" fmla="*/ 4493101 w 4493101"/>
                <a:gd name="connsiteY6" fmla="*/ 0 h 7683259"/>
                <a:gd name="connsiteX7" fmla="*/ 1 w 4493101"/>
                <a:gd name="connsiteY7" fmla="*/ 10906 h 7683259"/>
                <a:gd name="connsiteX8" fmla="*/ 8008 w 4493101"/>
                <a:gd name="connsiteY8" fmla="*/ 3613359 h 7683259"/>
                <a:gd name="connsiteX0" fmla="*/ 8008 w 4493101"/>
                <a:gd name="connsiteY0" fmla="*/ 3613359 h 7668652"/>
                <a:gd name="connsiteX1" fmla="*/ 752683 w 4493101"/>
                <a:gd name="connsiteY1" fmla="*/ 4609747 h 7668652"/>
                <a:gd name="connsiteX2" fmla="*/ 2221837 w 4493101"/>
                <a:gd name="connsiteY2" fmla="*/ 5494486 h 7668652"/>
                <a:gd name="connsiteX3" fmla="*/ 2905399 w 4493101"/>
                <a:gd name="connsiteY3" fmla="*/ 6885330 h 7668652"/>
                <a:gd name="connsiteX4" fmla="*/ 3188903 w 4493101"/>
                <a:gd name="connsiteY4" fmla="*/ 7668652 h 7668652"/>
                <a:gd name="connsiteX5" fmla="*/ 4488948 w 4493101"/>
                <a:gd name="connsiteY5" fmla="*/ 7627951 h 7668652"/>
                <a:gd name="connsiteX6" fmla="*/ 4493101 w 4493101"/>
                <a:gd name="connsiteY6" fmla="*/ 0 h 7668652"/>
                <a:gd name="connsiteX7" fmla="*/ 1 w 4493101"/>
                <a:gd name="connsiteY7" fmla="*/ 10906 h 7668652"/>
                <a:gd name="connsiteX8" fmla="*/ 8008 w 4493101"/>
                <a:gd name="connsiteY8" fmla="*/ 3613359 h 7668652"/>
                <a:gd name="connsiteX0" fmla="*/ 8008 w 4493101"/>
                <a:gd name="connsiteY0" fmla="*/ 3613359 h 7662331"/>
                <a:gd name="connsiteX1" fmla="*/ 752683 w 4493101"/>
                <a:gd name="connsiteY1" fmla="*/ 460974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30511 w 4493101"/>
                <a:gd name="connsiteY3" fmla="*/ 6977406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72138"/>
                <a:gd name="connsiteX1" fmla="*/ 815461 w 4493101"/>
                <a:gd name="connsiteY1" fmla="*/ 4680897 h 7672138"/>
                <a:gd name="connsiteX2" fmla="*/ 2326469 w 4493101"/>
                <a:gd name="connsiteY2" fmla="*/ 5628415 h 7672138"/>
                <a:gd name="connsiteX3" fmla="*/ 2930511 w 4493101"/>
                <a:gd name="connsiteY3" fmla="*/ 6977406 h 7672138"/>
                <a:gd name="connsiteX4" fmla="*/ 3188905 w 4493101"/>
                <a:gd name="connsiteY4" fmla="*/ 7660535 h 7672138"/>
                <a:gd name="connsiteX5" fmla="*/ 4488948 w 4493101"/>
                <a:gd name="connsiteY5" fmla="*/ 7627951 h 7672138"/>
                <a:gd name="connsiteX6" fmla="*/ 4493101 w 4493101"/>
                <a:gd name="connsiteY6" fmla="*/ 0 h 7672138"/>
                <a:gd name="connsiteX7" fmla="*/ 1 w 4493101"/>
                <a:gd name="connsiteY7" fmla="*/ 10906 h 7672138"/>
                <a:gd name="connsiteX8" fmla="*/ 8008 w 4493101"/>
                <a:gd name="connsiteY8" fmla="*/ 3613359 h 7672138"/>
                <a:gd name="connsiteX0" fmla="*/ 8008 w 4495065"/>
                <a:gd name="connsiteY0" fmla="*/ 3613359 h 7662703"/>
                <a:gd name="connsiteX1" fmla="*/ 815461 w 4495065"/>
                <a:gd name="connsiteY1" fmla="*/ 4680897 h 7662703"/>
                <a:gd name="connsiteX2" fmla="*/ 2326469 w 4495065"/>
                <a:gd name="connsiteY2" fmla="*/ 5628415 h 7662703"/>
                <a:gd name="connsiteX3" fmla="*/ 2930511 w 4495065"/>
                <a:gd name="connsiteY3" fmla="*/ 6977406 h 7662703"/>
                <a:gd name="connsiteX4" fmla="*/ 3188905 w 4495065"/>
                <a:gd name="connsiteY4" fmla="*/ 7660535 h 7662703"/>
                <a:gd name="connsiteX5" fmla="*/ 4494528 w 4495065"/>
                <a:gd name="connsiteY5" fmla="*/ 7611210 h 7662703"/>
                <a:gd name="connsiteX6" fmla="*/ 4493101 w 4495065"/>
                <a:gd name="connsiteY6" fmla="*/ 0 h 7662703"/>
                <a:gd name="connsiteX7" fmla="*/ 1 w 4495065"/>
                <a:gd name="connsiteY7" fmla="*/ 10906 h 7662703"/>
                <a:gd name="connsiteX8" fmla="*/ 8008 w 4495065"/>
                <a:gd name="connsiteY8" fmla="*/ 3613359 h 7662703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8008 w 4495065"/>
                <a:gd name="connsiteY7" fmla="*/ 3613359 h 7660535"/>
                <a:gd name="connsiteX0" fmla="*/ 13588 w 4495065"/>
                <a:gd name="connsiteY0" fmla="*/ 3462690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13588 w 4495065"/>
                <a:gd name="connsiteY7" fmla="*/ 3462690 h 766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065" h="7660535">
                  <a:moveTo>
                    <a:pt x="13588" y="3462690"/>
                  </a:moveTo>
                  <a:cubicBezTo>
                    <a:pt x="345687" y="3930102"/>
                    <a:pt x="499596" y="4335239"/>
                    <a:pt x="815461" y="4680897"/>
                  </a:cubicBezTo>
                  <a:cubicBezTo>
                    <a:pt x="1226715" y="5073213"/>
                    <a:pt x="1915215" y="5236099"/>
                    <a:pt x="2326469" y="5628415"/>
                  </a:cubicBezTo>
                  <a:cubicBezTo>
                    <a:pt x="2722043" y="6125021"/>
                    <a:pt x="2827562" y="7330069"/>
                    <a:pt x="3188905" y="7660535"/>
                  </a:cubicBezTo>
                  <a:cubicBezTo>
                    <a:pt x="3227472" y="7648152"/>
                    <a:pt x="3231912" y="7656060"/>
                    <a:pt x="4494528" y="7611210"/>
                  </a:cubicBezTo>
                  <a:cubicBezTo>
                    <a:pt x="4496845" y="5933937"/>
                    <a:pt x="4490784" y="1677273"/>
                    <a:pt x="4493101" y="0"/>
                  </a:cubicBezTo>
                  <a:lnTo>
                    <a:pt x="1" y="10906"/>
                  </a:lnTo>
                  <a:cubicBezTo>
                    <a:pt x="-35" y="1114321"/>
                    <a:pt x="13624" y="2359275"/>
                    <a:pt x="13588" y="3462690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99E591-A549-421A-8FB1-D8AEDE69B0C4}"/>
                </a:ext>
              </a:extLst>
            </p:cNvPr>
            <p:cNvSpPr/>
            <p:nvPr/>
          </p:nvSpPr>
          <p:spPr>
            <a:xfrm rot="20421927">
              <a:off x="8077843" y="5243002"/>
              <a:ext cx="4121464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Supervised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AC54C26-C74D-45D7-94D0-65A01847800C}"/>
              </a:ext>
            </a:extLst>
          </p:cNvPr>
          <p:cNvGrpSpPr/>
          <p:nvPr/>
        </p:nvGrpSpPr>
        <p:grpSpPr>
          <a:xfrm>
            <a:off x="-87158" y="0"/>
            <a:ext cx="12279158" cy="6890882"/>
            <a:chOff x="-87158" y="0"/>
            <a:chExt cx="12279158" cy="6890882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A0378391-B4FB-4E2C-88FD-0BBC0A7C6413}"/>
                </a:ext>
              </a:extLst>
            </p:cNvPr>
            <p:cNvSpPr/>
            <p:nvPr/>
          </p:nvSpPr>
          <p:spPr>
            <a:xfrm>
              <a:off x="-87158" y="0"/>
              <a:ext cx="6332918" cy="6890882"/>
            </a:xfrm>
            <a:custGeom>
              <a:avLst/>
              <a:gdLst>
                <a:gd name="connsiteX0" fmla="*/ 0 w 6245761"/>
                <a:gd name="connsiteY0" fmla="*/ 0 h 6890882"/>
                <a:gd name="connsiteX1" fmla="*/ 6245761 w 6245761"/>
                <a:gd name="connsiteY1" fmla="*/ 0 h 6890882"/>
                <a:gd name="connsiteX2" fmla="*/ 6245761 w 6245761"/>
                <a:gd name="connsiteY2" fmla="*/ 6890882 h 6890882"/>
                <a:gd name="connsiteX3" fmla="*/ 0 w 6245761"/>
                <a:gd name="connsiteY3" fmla="*/ 6890882 h 6890882"/>
                <a:gd name="connsiteX4" fmla="*/ 0 w 6245761"/>
                <a:gd name="connsiteY4" fmla="*/ 0 h 6890882"/>
                <a:gd name="connsiteX0" fmla="*/ 0 w 6245761"/>
                <a:gd name="connsiteY0" fmla="*/ 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0 w 6245761"/>
                <a:gd name="connsiteY5" fmla="*/ 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657475 w 6245761"/>
                <a:gd name="connsiteY5" fmla="*/ 1485900 h 6890882"/>
                <a:gd name="connsiteX0" fmla="*/ 2860458 w 6448744"/>
                <a:gd name="connsiteY0" fmla="*/ 1485900 h 6890882"/>
                <a:gd name="connsiteX1" fmla="*/ 2860458 w 6448744"/>
                <a:gd name="connsiteY1" fmla="*/ 0 h 6890882"/>
                <a:gd name="connsiteX2" fmla="*/ 6448744 w 6448744"/>
                <a:gd name="connsiteY2" fmla="*/ 0 h 6890882"/>
                <a:gd name="connsiteX3" fmla="*/ 6448744 w 6448744"/>
                <a:gd name="connsiteY3" fmla="*/ 6890882 h 6890882"/>
                <a:gd name="connsiteX4" fmla="*/ 202983 w 6448744"/>
                <a:gd name="connsiteY4" fmla="*/ 6890882 h 6890882"/>
                <a:gd name="connsiteX5" fmla="*/ 231558 w 6448744"/>
                <a:gd name="connsiteY5" fmla="*/ 1514475 h 6890882"/>
                <a:gd name="connsiteX6" fmla="*/ 2860458 w 6448744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8575 w 6245761"/>
                <a:gd name="connsiteY5" fmla="*/ 1514475 h 6890882"/>
                <a:gd name="connsiteX6" fmla="*/ 2657475 w 6245761"/>
                <a:gd name="connsiteY6" fmla="*/ 1485900 h 6890882"/>
                <a:gd name="connsiteX0" fmla="*/ 2672470 w 6260756"/>
                <a:gd name="connsiteY0" fmla="*/ 1485900 h 6890882"/>
                <a:gd name="connsiteX1" fmla="*/ 2672470 w 6260756"/>
                <a:gd name="connsiteY1" fmla="*/ 0 h 6890882"/>
                <a:gd name="connsiteX2" fmla="*/ 6260756 w 6260756"/>
                <a:gd name="connsiteY2" fmla="*/ 0 h 6890882"/>
                <a:gd name="connsiteX3" fmla="*/ 6260756 w 6260756"/>
                <a:gd name="connsiteY3" fmla="*/ 6890882 h 6890882"/>
                <a:gd name="connsiteX4" fmla="*/ 14995 w 6260756"/>
                <a:gd name="connsiteY4" fmla="*/ 6890882 h 6890882"/>
                <a:gd name="connsiteX5" fmla="*/ 43570 w 6260756"/>
                <a:gd name="connsiteY5" fmla="*/ 1514475 h 6890882"/>
                <a:gd name="connsiteX6" fmla="*/ 2672470 w 6260756"/>
                <a:gd name="connsiteY6" fmla="*/ 1485900 h 6890882"/>
                <a:gd name="connsiteX0" fmla="*/ 2680667 w 6268953"/>
                <a:gd name="connsiteY0" fmla="*/ 1485900 h 6890882"/>
                <a:gd name="connsiteX1" fmla="*/ 2680667 w 6268953"/>
                <a:gd name="connsiteY1" fmla="*/ 0 h 6890882"/>
                <a:gd name="connsiteX2" fmla="*/ 6268953 w 6268953"/>
                <a:gd name="connsiteY2" fmla="*/ 0 h 6890882"/>
                <a:gd name="connsiteX3" fmla="*/ 6268953 w 6268953"/>
                <a:gd name="connsiteY3" fmla="*/ 6890882 h 6890882"/>
                <a:gd name="connsiteX4" fmla="*/ 23192 w 6268953"/>
                <a:gd name="connsiteY4" fmla="*/ 6890882 h 6890882"/>
                <a:gd name="connsiteX5" fmla="*/ 39067 w 6268953"/>
                <a:gd name="connsiteY5" fmla="*/ 1514475 h 6890882"/>
                <a:gd name="connsiteX6" fmla="*/ 2680667 w 6268953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15875 w 6245761"/>
                <a:gd name="connsiteY5" fmla="*/ 1514475 h 6890882"/>
                <a:gd name="connsiteX6" fmla="*/ 2657475 w 6245761"/>
                <a:gd name="connsiteY6" fmla="*/ 1485900 h 6890882"/>
                <a:gd name="connsiteX0" fmla="*/ 2744632 w 6332918"/>
                <a:gd name="connsiteY0" fmla="*/ 1485900 h 6890882"/>
                <a:gd name="connsiteX1" fmla="*/ 2744632 w 6332918"/>
                <a:gd name="connsiteY1" fmla="*/ 0 h 6890882"/>
                <a:gd name="connsiteX2" fmla="*/ 6332918 w 6332918"/>
                <a:gd name="connsiteY2" fmla="*/ 0 h 6890882"/>
                <a:gd name="connsiteX3" fmla="*/ 6332918 w 6332918"/>
                <a:gd name="connsiteY3" fmla="*/ 6890882 h 6890882"/>
                <a:gd name="connsiteX4" fmla="*/ 87157 w 6332918"/>
                <a:gd name="connsiteY4" fmla="*/ 6890882 h 6890882"/>
                <a:gd name="connsiteX5" fmla="*/ 1432 w 6332918"/>
                <a:gd name="connsiteY5" fmla="*/ 1532948 h 6890882"/>
                <a:gd name="connsiteX6" fmla="*/ 2744632 w 6332918"/>
                <a:gd name="connsiteY6" fmla="*/ 1485900 h 689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32918" h="6890882">
                  <a:moveTo>
                    <a:pt x="2744632" y="1485900"/>
                  </a:moveTo>
                  <a:lnTo>
                    <a:pt x="2744632" y="0"/>
                  </a:lnTo>
                  <a:lnTo>
                    <a:pt x="6332918" y="0"/>
                  </a:lnTo>
                  <a:lnTo>
                    <a:pt x="6332918" y="6890882"/>
                  </a:lnTo>
                  <a:lnTo>
                    <a:pt x="87157" y="6890882"/>
                  </a:lnTo>
                  <a:cubicBezTo>
                    <a:pt x="90332" y="6244921"/>
                    <a:pt x="-13288" y="2307063"/>
                    <a:pt x="1432" y="1532948"/>
                  </a:cubicBezTo>
                  <a:lnTo>
                    <a:pt x="2744632" y="1485900"/>
                  </a:lnTo>
                  <a:close/>
                </a:path>
              </a:pathLst>
            </a:custGeom>
            <a:solidFill>
              <a:srgbClr val="DD7E0E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0D659E8A-A0B9-4BD9-8097-05D7D4688D32}"/>
                </a:ext>
              </a:extLst>
            </p:cNvPr>
            <p:cNvSpPr/>
            <p:nvPr/>
          </p:nvSpPr>
          <p:spPr>
            <a:xfrm>
              <a:off x="6549769" y="0"/>
              <a:ext cx="5642231" cy="6890882"/>
            </a:xfrm>
            <a:prstGeom prst="rect">
              <a:avLst/>
            </a:prstGeom>
            <a:solidFill>
              <a:srgbClr val="7D9263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DB15C59F-C2BC-4705-826E-B8B433411182}"/>
                </a:ext>
              </a:extLst>
            </p:cNvPr>
            <p:cNvSpPr/>
            <p:nvPr/>
          </p:nvSpPr>
          <p:spPr>
            <a:xfrm>
              <a:off x="211932" y="3757897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Exact</a:t>
              </a:r>
              <a:b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3679E8FC-2B89-4C46-A409-D0E4915641BD}"/>
                </a:ext>
              </a:extLst>
            </p:cNvPr>
            <p:cNvSpPr/>
            <p:nvPr/>
          </p:nvSpPr>
          <p:spPr>
            <a:xfrm>
              <a:off x="8346254" y="4234057"/>
              <a:ext cx="3721671" cy="21236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Latent Variable</a:t>
              </a:r>
              <a:b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7859E-050F-4AAE-B50B-4963F935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08" y="1600200"/>
            <a:ext cx="9806522" cy="35528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MORE STANDARD METRICS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1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&amp; REGULARIZERS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E69E-8B9F-4B49-9FB6-5F2A22EA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9" y="2314575"/>
            <a:ext cx="6135222" cy="12160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Accuracy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Mean-Squared Error (MSE)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110C8-0BAC-4FBD-9D9B-F99F7053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C82E90-AAAB-4F06-95DA-78B655587E4D}"/>
              </a:ext>
            </a:extLst>
          </p:cNvPr>
          <p:cNvSpPr txBox="1">
            <a:spLocks/>
          </p:cNvSpPr>
          <p:nvPr/>
        </p:nvSpPr>
        <p:spPr>
          <a:xfrm>
            <a:off x="7658101" y="3634740"/>
            <a:ext cx="3243432" cy="56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 see full paper.</a:t>
            </a:r>
          </a:p>
        </p:txBody>
      </p:sp>
    </p:spTree>
    <p:extLst>
      <p:ext uri="{BB962C8B-B14F-4D97-AF65-F5344CB8AC3E}">
        <p14:creationId xmlns:p14="http://schemas.microsoft.com/office/powerpoint/2010/main" val="291065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STATISTICAL  DIVERGENCES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8D08E-C818-488D-9000-1E72A423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6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875-0DF1-444C-8CCA-43BC57B7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Divergences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 Inconsistencies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 believe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Your inconsistency: a divergence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  <a:blipFill>
                <a:blip r:embed="rId3"/>
                <a:stretch>
                  <a:fillRect l="-75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2531B8E-487D-4694-A238-90B00AC68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35" y="3271378"/>
            <a:ext cx="2472146" cy="872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B3FA0-35C7-4660-880B-24F4D3BE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189" t="2816" b="4566"/>
          <a:stretch>
            <a:fillRect/>
          </a:stretch>
        </p:blipFill>
        <p:spPr>
          <a:xfrm>
            <a:off x="7629281" y="3197561"/>
            <a:ext cx="275837" cy="1159749"/>
          </a:xfrm>
          <a:custGeom>
            <a:avLst/>
            <a:gdLst>
              <a:gd name="connsiteX0" fmla="*/ 0 w 384794"/>
              <a:gd name="connsiteY0" fmla="*/ 0 h 1617856"/>
              <a:gd name="connsiteX1" fmla="*/ 384794 w 384794"/>
              <a:gd name="connsiteY1" fmla="*/ 0 h 1617856"/>
              <a:gd name="connsiteX2" fmla="*/ 384794 w 384794"/>
              <a:gd name="connsiteY2" fmla="*/ 1617856 h 1617856"/>
              <a:gd name="connsiteX3" fmla="*/ 0 w 384794"/>
              <a:gd name="connsiteY3" fmla="*/ 1617856 h 1617856"/>
              <a:gd name="connsiteX4" fmla="*/ 0 w 384794"/>
              <a:gd name="connsiteY4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94" h="1617856">
                <a:moveTo>
                  <a:pt x="0" y="0"/>
                </a:moveTo>
                <a:lnTo>
                  <a:pt x="384794" y="0"/>
                </a:lnTo>
                <a:lnTo>
                  <a:pt x="384794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CB5C8-178E-45B1-A8A4-B4FCC3E21B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801" r="91321" b="3580"/>
          <a:stretch>
            <a:fillRect/>
          </a:stretch>
        </p:blipFill>
        <p:spPr>
          <a:xfrm>
            <a:off x="4844326" y="3197561"/>
            <a:ext cx="271706" cy="1159750"/>
          </a:xfrm>
          <a:custGeom>
            <a:avLst/>
            <a:gdLst>
              <a:gd name="connsiteX0" fmla="*/ 0 w 379031"/>
              <a:gd name="connsiteY0" fmla="*/ 0 h 1617856"/>
              <a:gd name="connsiteX1" fmla="*/ 379031 w 379031"/>
              <a:gd name="connsiteY1" fmla="*/ 0 h 1617856"/>
              <a:gd name="connsiteX2" fmla="*/ 379031 w 379031"/>
              <a:gd name="connsiteY2" fmla="*/ 313064 h 1617856"/>
              <a:gd name="connsiteX3" fmla="*/ 347142 w 379031"/>
              <a:gd name="connsiteY3" fmla="*/ 356422 h 1617856"/>
              <a:gd name="connsiteX4" fmla="*/ 323851 w 379031"/>
              <a:gd name="connsiteY4" fmla="*/ 401492 h 1617856"/>
              <a:gd name="connsiteX5" fmla="*/ 358844 w 379031"/>
              <a:gd name="connsiteY5" fmla="*/ 644581 h 1617856"/>
              <a:gd name="connsiteX6" fmla="*/ 379031 w 379031"/>
              <a:gd name="connsiteY6" fmla="*/ 679437 h 1617856"/>
              <a:gd name="connsiteX7" fmla="*/ 379031 w 379031"/>
              <a:gd name="connsiteY7" fmla="*/ 1617856 h 1617856"/>
              <a:gd name="connsiteX8" fmla="*/ 0 w 379031"/>
              <a:gd name="connsiteY8" fmla="*/ 1617856 h 1617856"/>
              <a:gd name="connsiteX9" fmla="*/ 0 w 379031"/>
              <a:gd name="connsiteY9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31" h="1617856">
                <a:moveTo>
                  <a:pt x="0" y="0"/>
                </a:moveTo>
                <a:lnTo>
                  <a:pt x="379031" y="0"/>
                </a:lnTo>
                <a:lnTo>
                  <a:pt x="379031" y="313064"/>
                </a:lnTo>
                <a:lnTo>
                  <a:pt x="347142" y="356422"/>
                </a:lnTo>
                <a:cubicBezTo>
                  <a:pt x="336943" y="372456"/>
                  <a:pt x="329060" y="387576"/>
                  <a:pt x="323851" y="401492"/>
                </a:cubicBezTo>
                <a:cubicBezTo>
                  <a:pt x="298848" y="468289"/>
                  <a:pt x="316707" y="557457"/>
                  <a:pt x="358844" y="644581"/>
                </a:cubicBezTo>
                <a:lnTo>
                  <a:pt x="379031" y="679437"/>
                </a:lnTo>
                <a:lnTo>
                  <a:pt x="379031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4C5ED-5768-4E45-B76E-2FD34D7CB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042" y="3389556"/>
            <a:ext cx="2931181" cy="854119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89BAE37-6BCB-4C98-BB9C-FC546997B1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934" y="3856920"/>
            <a:ext cx="396358" cy="26237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3BEC7239-20FB-48F8-9358-D9D3D10A71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8957" y="3856920"/>
            <a:ext cx="409404" cy="299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548BC1-0579-472A-BD8D-9512F0A5C0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857" y="4386237"/>
            <a:ext cx="6211007" cy="13384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6AB0A2-2BDD-4B97-BBE6-02157E1E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19580"/>
            <a:ext cx="9562289" cy="603842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Map of </a:t>
                </a:r>
                <a:br>
                  <a:rPr lang="en-US" b="1" dirty="0"/>
                </a:br>
                <a:r>
                  <a:rPr lang="en-US" b="1" dirty="0"/>
                  <a:t>  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vary</a:t>
                </a:r>
                <a:endParaRPr lang="en-US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  <a:blipFill>
                <a:blip r:embed="rId3"/>
                <a:stretch>
                  <a:fillRect l="-5563" t="-13303" b="-20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CFFAB56-C26C-4F27-82EF-A794202A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768" y="488189"/>
            <a:ext cx="2064473" cy="662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90FB3-279D-476E-B19B-73963852F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218" y="325196"/>
            <a:ext cx="2367571" cy="9887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9D0B7-1CAC-4ADF-A837-D8DDAACB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52401" y="1295401"/>
            <a:ext cx="8989795" cy="567690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2A9AAC-9ACE-44D3-AF0B-2AF0A316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1" y="331834"/>
            <a:ext cx="10515600" cy="1325563"/>
          </a:xfrm>
        </p:spPr>
        <p:txBody>
          <a:bodyPr/>
          <a:lstStyle/>
          <a:p>
            <a:r>
              <a:rPr lang="en-US" dirty="0"/>
              <a:t>By Monotonicity      …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0873B-23DC-45C8-8EA9-7FE0C026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34" y="666329"/>
            <a:ext cx="6146800" cy="9211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Twice Bhattacharya Distance is no larger than forward or reverse KL.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E32FF2-2037-45FD-A517-E4274467D038}"/>
              </a:ext>
            </a:extLst>
          </p:cNvPr>
          <p:cNvCxnSpPr>
            <a:cxnSpLocks/>
          </p:cNvCxnSpPr>
          <p:nvPr/>
        </p:nvCxnSpPr>
        <p:spPr>
          <a:xfrm flipH="1" flipV="1">
            <a:off x="2160909" y="1587500"/>
            <a:ext cx="10057" cy="243053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541705-398E-4C44-810F-FE56C28870A4}"/>
              </a:ext>
            </a:extLst>
          </p:cNvPr>
          <p:cNvCxnSpPr>
            <a:cxnSpLocks/>
          </p:cNvCxnSpPr>
          <p:nvPr/>
        </p:nvCxnSpPr>
        <p:spPr>
          <a:xfrm>
            <a:off x="2269922" y="4121195"/>
            <a:ext cx="5642178" cy="110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E8313E-433D-4531-994F-A073893D038C}"/>
              </a:ext>
            </a:extLst>
          </p:cNvPr>
          <p:cNvGrpSpPr/>
          <p:nvPr/>
        </p:nvGrpSpPr>
        <p:grpSpPr>
          <a:xfrm>
            <a:off x="1296199" y="3980894"/>
            <a:ext cx="6252889" cy="2511981"/>
            <a:chOff x="1032440" y="4372697"/>
            <a:chExt cx="4962912" cy="2164701"/>
          </a:xfrm>
          <a:solidFill>
            <a:schemeClr val="accent1">
              <a:lumMod val="75000"/>
              <a:alpha val="85098"/>
            </a:schemeClr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6EE5AC4-6D90-48B7-B403-882D4C371885}"/>
                </a:ext>
              </a:extLst>
            </p:cNvPr>
            <p:cNvGrpSpPr/>
            <p:nvPr/>
          </p:nvGrpSpPr>
          <p:grpSpPr>
            <a:xfrm>
              <a:off x="3528346" y="4380461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74" name="Arrow: Chevron 73">
                <a:extLst>
                  <a:ext uri="{FF2B5EF4-FFF2-40B4-BE49-F238E27FC236}">
                    <a16:creationId xmlns:a16="http://schemas.microsoft.com/office/drawing/2014/main" id="{03171008-EEBC-4A0A-B64E-38FF6B186F09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Arrow: Chevron 74">
                <a:extLst>
                  <a:ext uri="{FF2B5EF4-FFF2-40B4-BE49-F238E27FC236}">
                    <a16:creationId xmlns:a16="http://schemas.microsoft.com/office/drawing/2014/main" id="{A427DD29-89B4-4E01-AC4D-6484432B1255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Arrow: Chevron 75">
                <a:extLst>
                  <a:ext uri="{FF2B5EF4-FFF2-40B4-BE49-F238E27FC236}">
                    <a16:creationId xmlns:a16="http://schemas.microsoft.com/office/drawing/2014/main" id="{22099505-C0B9-446D-B392-09017C85CD1B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Arrow: Chevron 76">
                <a:extLst>
                  <a:ext uri="{FF2B5EF4-FFF2-40B4-BE49-F238E27FC236}">
                    <a16:creationId xmlns:a16="http://schemas.microsoft.com/office/drawing/2014/main" id="{C41E6649-A176-4974-9244-F988C8E2BA24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Arrow: Chevron 77">
                <a:extLst>
                  <a:ext uri="{FF2B5EF4-FFF2-40B4-BE49-F238E27FC236}">
                    <a16:creationId xmlns:a16="http://schemas.microsoft.com/office/drawing/2014/main" id="{F888921F-71F4-4978-AC73-93E1EDB805C1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Arrow: Chevron 78">
                <a:extLst>
                  <a:ext uri="{FF2B5EF4-FFF2-40B4-BE49-F238E27FC236}">
                    <a16:creationId xmlns:a16="http://schemas.microsoft.com/office/drawing/2014/main" id="{37EA3673-14E7-4C2B-98D6-CFB4F7C9ED9A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Arrow: Chevron 79">
                <a:extLst>
                  <a:ext uri="{FF2B5EF4-FFF2-40B4-BE49-F238E27FC236}">
                    <a16:creationId xmlns:a16="http://schemas.microsoft.com/office/drawing/2014/main" id="{81A44BAC-82F4-431E-A3AD-D0664AB77CB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Arrow: Chevron 80">
                <a:extLst>
                  <a:ext uri="{FF2B5EF4-FFF2-40B4-BE49-F238E27FC236}">
                    <a16:creationId xmlns:a16="http://schemas.microsoft.com/office/drawing/2014/main" id="{384DBBC8-FFAA-424E-8A8B-354405577C27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1ED0EA-9AFB-4184-A45B-B41D20CAACAD}"/>
                </a:ext>
              </a:extLst>
            </p:cNvPr>
            <p:cNvGrpSpPr/>
            <p:nvPr/>
          </p:nvGrpSpPr>
          <p:grpSpPr>
            <a:xfrm>
              <a:off x="1032440" y="4372697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84" name="Arrow: Chevron 83">
                <a:extLst>
                  <a:ext uri="{FF2B5EF4-FFF2-40B4-BE49-F238E27FC236}">
                    <a16:creationId xmlns:a16="http://schemas.microsoft.com/office/drawing/2014/main" id="{6595F145-BFC4-4F4C-8616-36D462135046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Arrow: Chevron 84">
                <a:extLst>
                  <a:ext uri="{FF2B5EF4-FFF2-40B4-BE49-F238E27FC236}">
                    <a16:creationId xmlns:a16="http://schemas.microsoft.com/office/drawing/2014/main" id="{3309B5B4-1E90-45AF-817A-2AC8079E163C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Arrow: Chevron 85">
                <a:extLst>
                  <a:ext uri="{FF2B5EF4-FFF2-40B4-BE49-F238E27FC236}">
                    <a16:creationId xmlns:a16="http://schemas.microsoft.com/office/drawing/2014/main" id="{89C18876-C322-484F-9E72-4FB255C015B4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Arrow: Chevron 86">
                <a:extLst>
                  <a:ext uri="{FF2B5EF4-FFF2-40B4-BE49-F238E27FC236}">
                    <a16:creationId xmlns:a16="http://schemas.microsoft.com/office/drawing/2014/main" id="{30A0F06D-9B23-4AA9-B23A-0BEA9C33194F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Arrow: Chevron 87">
                <a:extLst>
                  <a:ext uri="{FF2B5EF4-FFF2-40B4-BE49-F238E27FC236}">
                    <a16:creationId xmlns:a16="http://schemas.microsoft.com/office/drawing/2014/main" id="{5C14DB77-B984-472D-A501-88056F5BCF8A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Arrow: Chevron 88">
                <a:extLst>
                  <a:ext uri="{FF2B5EF4-FFF2-40B4-BE49-F238E27FC236}">
                    <a16:creationId xmlns:a16="http://schemas.microsoft.com/office/drawing/2014/main" id="{C11F2178-B07D-4012-9F2E-4D026B304100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Arrow: Chevron 89">
                <a:extLst>
                  <a:ext uri="{FF2B5EF4-FFF2-40B4-BE49-F238E27FC236}">
                    <a16:creationId xmlns:a16="http://schemas.microsoft.com/office/drawing/2014/main" id="{2792B34D-18E2-4AA4-9A39-4AF6C337070F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Arrow: Chevron 90">
                <a:extLst>
                  <a:ext uri="{FF2B5EF4-FFF2-40B4-BE49-F238E27FC236}">
                    <a16:creationId xmlns:a16="http://schemas.microsoft.com/office/drawing/2014/main" id="{BDEAA0D0-D5CC-4937-ADFD-AB2C6A44EFB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EF13E1A-E40F-40D5-A676-5390833EFC59}"/>
                </a:ext>
              </a:extLst>
            </p:cNvPr>
            <p:cNvGrpSpPr/>
            <p:nvPr/>
          </p:nvGrpSpPr>
          <p:grpSpPr>
            <a:xfrm flipH="1">
              <a:off x="4456659" y="6267555"/>
              <a:ext cx="1538693" cy="254119"/>
              <a:chOff x="3619124" y="4603210"/>
              <a:chExt cx="1519881" cy="251013"/>
            </a:xfrm>
            <a:grpFill/>
          </p:grpSpPr>
          <p:sp>
            <p:nvSpPr>
              <p:cNvPr id="96" name="Arrow: Chevron 95">
                <a:extLst>
                  <a:ext uri="{FF2B5EF4-FFF2-40B4-BE49-F238E27FC236}">
                    <a16:creationId xmlns:a16="http://schemas.microsoft.com/office/drawing/2014/main" id="{BFCE38D5-22A5-4315-BA9F-ACAAB9077788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Arrow: Chevron 96">
                <a:extLst>
                  <a:ext uri="{FF2B5EF4-FFF2-40B4-BE49-F238E27FC236}">
                    <a16:creationId xmlns:a16="http://schemas.microsoft.com/office/drawing/2014/main" id="{6FD6462C-8B82-4897-8D3A-836D868E4994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Arrow: Chevron 97">
                <a:extLst>
                  <a:ext uri="{FF2B5EF4-FFF2-40B4-BE49-F238E27FC236}">
                    <a16:creationId xmlns:a16="http://schemas.microsoft.com/office/drawing/2014/main" id="{4906C79C-0793-4EEE-BDFA-5DFA8323AAE8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Arrow: Chevron 98">
                <a:extLst>
                  <a:ext uri="{FF2B5EF4-FFF2-40B4-BE49-F238E27FC236}">
                    <a16:creationId xmlns:a16="http://schemas.microsoft.com/office/drawing/2014/main" id="{51F9E1EB-4C15-4E6E-ADB7-C7229078FCC9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Arrow: Chevron 99">
                <a:extLst>
                  <a:ext uri="{FF2B5EF4-FFF2-40B4-BE49-F238E27FC236}">
                    <a16:creationId xmlns:a16="http://schemas.microsoft.com/office/drawing/2014/main" id="{27CF9B81-284D-47F0-897B-EA6786E69FBF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0CAD6F9-0CCE-4360-8C29-3947F4BEFF83}"/>
                </a:ext>
              </a:extLst>
            </p:cNvPr>
            <p:cNvGrpSpPr/>
            <p:nvPr/>
          </p:nvGrpSpPr>
          <p:grpSpPr>
            <a:xfrm flipH="1">
              <a:off x="1938254" y="6278152"/>
              <a:ext cx="2488039" cy="259246"/>
              <a:chOff x="2681384" y="4598146"/>
              <a:chExt cx="2457621" cy="256077"/>
            </a:xfrm>
            <a:grpFill/>
          </p:grpSpPr>
          <p:sp>
            <p:nvSpPr>
              <p:cNvPr id="102" name="Arrow: Chevron 101">
                <a:extLst>
                  <a:ext uri="{FF2B5EF4-FFF2-40B4-BE49-F238E27FC236}">
                    <a16:creationId xmlns:a16="http://schemas.microsoft.com/office/drawing/2014/main" id="{69621BA5-343E-4C5C-BCA2-392433831B2C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Arrow: Chevron 102">
                <a:extLst>
                  <a:ext uri="{FF2B5EF4-FFF2-40B4-BE49-F238E27FC236}">
                    <a16:creationId xmlns:a16="http://schemas.microsoft.com/office/drawing/2014/main" id="{AACB9EF2-4C39-49EA-91AF-1BAA1A2A239A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Arrow: Chevron 103">
                <a:extLst>
                  <a:ext uri="{FF2B5EF4-FFF2-40B4-BE49-F238E27FC236}">
                    <a16:creationId xmlns:a16="http://schemas.microsoft.com/office/drawing/2014/main" id="{3378A508-BDDE-473C-A8E3-630BF8B0BA9F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Arrow: Chevron 104">
                <a:extLst>
                  <a:ext uri="{FF2B5EF4-FFF2-40B4-BE49-F238E27FC236}">
                    <a16:creationId xmlns:a16="http://schemas.microsoft.com/office/drawing/2014/main" id="{4AE0AD90-FA45-475B-8DCB-994378B002E6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Arrow: Chevron 105">
                <a:extLst>
                  <a:ext uri="{FF2B5EF4-FFF2-40B4-BE49-F238E27FC236}">
                    <a16:creationId xmlns:a16="http://schemas.microsoft.com/office/drawing/2014/main" id="{3165C73A-EE1F-4C8A-992F-FB7B85E048CB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Arrow: Chevron 106">
                <a:extLst>
                  <a:ext uri="{FF2B5EF4-FFF2-40B4-BE49-F238E27FC236}">
                    <a16:creationId xmlns:a16="http://schemas.microsoft.com/office/drawing/2014/main" id="{47F15DAB-01C8-4BDC-8922-B153DD418836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Arrow: Chevron 107">
                <a:extLst>
                  <a:ext uri="{FF2B5EF4-FFF2-40B4-BE49-F238E27FC236}">
                    <a16:creationId xmlns:a16="http://schemas.microsoft.com/office/drawing/2014/main" id="{075D9160-7B95-4E5F-919D-14F2EA53C8E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Arrow: Chevron 108">
                <a:extLst>
                  <a:ext uri="{FF2B5EF4-FFF2-40B4-BE49-F238E27FC236}">
                    <a16:creationId xmlns:a16="http://schemas.microsoft.com/office/drawing/2014/main" id="{42071483-B4D7-47BF-8ED5-FEBC6995650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1">
            <a:extLst>
              <a:ext uri="{FF2B5EF4-FFF2-40B4-BE49-F238E27FC236}">
                <a16:creationId xmlns:a16="http://schemas.microsoft.com/office/drawing/2014/main" id="{9CFD6A6B-B628-4263-BE34-8C770E503CB0}"/>
              </a:ext>
            </a:extLst>
          </p:cNvPr>
          <p:cNvSpPr/>
          <p:nvPr/>
        </p:nvSpPr>
        <p:spPr>
          <a:xfrm>
            <a:off x="2167341" y="1512701"/>
            <a:ext cx="5880783" cy="2619581"/>
          </a:xfrm>
          <a:custGeom>
            <a:avLst/>
            <a:gdLst>
              <a:gd name="connsiteX0" fmla="*/ 0 w 4902200"/>
              <a:gd name="connsiteY0" fmla="*/ 0 h 2257425"/>
              <a:gd name="connsiteX1" fmla="*/ 4902200 w 4902200"/>
              <a:gd name="connsiteY1" fmla="*/ 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740150 w 4902200"/>
              <a:gd name="connsiteY1" fmla="*/ 83820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2200" h="2257425">
                <a:moveTo>
                  <a:pt x="0" y="0"/>
                </a:moveTo>
                <a:cubicBezTo>
                  <a:pt x="1389592" y="28575"/>
                  <a:pt x="2541058" y="361950"/>
                  <a:pt x="3740150" y="838200"/>
                </a:cubicBezTo>
                <a:cubicBezTo>
                  <a:pt x="4632325" y="1228725"/>
                  <a:pt x="4876800" y="1695450"/>
                  <a:pt x="4902200" y="2257425"/>
                </a:cubicBezTo>
                <a:lnTo>
                  <a:pt x="0" y="22574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5727A2-6E7E-4527-836F-DDF79F267D94}"/>
              </a:ext>
            </a:extLst>
          </p:cNvPr>
          <p:cNvSpPr/>
          <p:nvPr/>
        </p:nvSpPr>
        <p:spPr>
          <a:xfrm>
            <a:off x="2056754" y="4035508"/>
            <a:ext cx="197913" cy="2063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Rényi Entropy is Monotonic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  <a:blipFill>
                <a:blip r:embed="rId3"/>
                <a:stretch>
                  <a:fillRect l="-1786" t="-1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723CD-8426-46A7-9830-BAA3A200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15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6A3FFD-D230-4E89-97A5-A90E0D28E6B2}"/>
              </a:ext>
            </a:extLst>
          </p:cNvPr>
          <p:cNvGrpSpPr/>
          <p:nvPr/>
        </p:nvGrpSpPr>
        <p:grpSpPr>
          <a:xfrm>
            <a:off x="4370706" y="511253"/>
            <a:ext cx="495576" cy="450332"/>
            <a:chOff x="5061019" y="4630208"/>
            <a:chExt cx="346800" cy="304122"/>
          </a:xfrm>
        </p:grpSpPr>
        <p:sp>
          <p:nvSpPr>
            <p:cNvPr id="47" name="Star: 7 Points 46">
              <a:extLst>
                <a:ext uri="{FF2B5EF4-FFF2-40B4-BE49-F238E27FC236}">
                  <a16:creationId xmlns:a16="http://schemas.microsoft.com/office/drawing/2014/main" id="{F5E93387-4950-412F-87CD-D83F250142EB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Double Bracket 48">
              <a:extLst>
                <a:ext uri="{FF2B5EF4-FFF2-40B4-BE49-F238E27FC236}">
                  <a16:creationId xmlns:a16="http://schemas.microsoft.com/office/drawing/2014/main" id="{B4AC79C1-ABEE-4A5E-B0E3-F55B49FE2DF8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96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8" grpId="0" animBg="1"/>
      <p:bldP spid="48" grpId="1" animBg="1"/>
      <p:bldP spid="50" grpId="0" animBg="1"/>
      <p:bldP spid="5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VARIATIONAL OBJECTIVES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90488-CA9C-4745-A321-4FEBFBDE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C5FDD-0028-406E-8391-FEB2D10C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58" y="1190725"/>
            <a:ext cx="6976533" cy="16743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CA18CF-661B-450A-8F59-2B6E14C4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01595"/>
            <a:ext cx="10515600" cy="1325563"/>
          </a:xfrm>
        </p:spPr>
        <p:txBody>
          <a:bodyPr/>
          <a:lstStyle/>
          <a:p>
            <a:r>
              <a:rPr lang="en-US" dirty="0"/>
              <a:t>Variational Auto Encoders (VAEs), Take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</p:spPr>
            <p:txBody>
              <a:bodyPr/>
              <a:lstStyle/>
              <a:p>
                <a:r>
                  <a:rPr lang="en-US" dirty="0"/>
                  <a:t>Loss Function:  Negative ELBO(x)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= </a:t>
                </a:r>
                <a:r>
                  <a:rPr lang="en-US" sz="2000" dirty="0"/>
                  <a:t>reconstruction error  +  divergence from prior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lvl="1"/>
                <a:r>
                  <a:rPr lang="en-US" dirty="0"/>
                  <a:t>Variational Justification: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  <a:blipFill>
                <a:blip r:embed="rId4"/>
                <a:stretch>
                  <a:fillRect l="-1395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CFE846-F35C-4ABD-8A42-2E9D3F58CE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444" t="30312" b="9028"/>
          <a:stretch/>
        </p:blipFill>
        <p:spPr>
          <a:xfrm>
            <a:off x="1652106" y="3696227"/>
            <a:ext cx="2203381" cy="43220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1AC23D-865C-4DE5-8B41-381B7DBA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48" y="4742280"/>
            <a:ext cx="1585913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02E55-BCFC-44A5-A6E0-6785C343CD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5507" y="3688093"/>
            <a:ext cx="2078479" cy="43220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4FA1E0-2929-4766-B289-416BC77C4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27" y="4726011"/>
            <a:ext cx="1481136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060C37-A289-4021-8577-D72F4C7ACE21}"/>
              </a:ext>
            </a:extLst>
          </p:cNvPr>
          <p:cNvSpPr txBox="1"/>
          <p:nvPr/>
        </p:nvSpPr>
        <p:spPr>
          <a:xfrm>
            <a:off x="1849756" y="5066817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want to maximize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“evidence” of  x</a:t>
            </a:r>
          </a:p>
        </p:txBody>
      </p:sp>
      <p:sp>
        <p:nvSpPr>
          <p:cNvPr id="14" name="Arrow: Up 58">
            <a:extLst>
              <a:ext uri="{FF2B5EF4-FFF2-40B4-BE49-F238E27FC236}">
                <a16:creationId xmlns:a16="http://schemas.microsoft.com/office/drawing/2014/main" id="{8F6986F4-0B3A-4CE2-ABAD-669165629608}"/>
              </a:ext>
            </a:extLst>
          </p:cNvPr>
          <p:cNvSpPr/>
          <p:nvPr/>
        </p:nvSpPr>
        <p:spPr>
          <a:xfrm rot="15753964">
            <a:off x="9006985" y="4440858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56C7B0C-7343-4FCA-86C1-FCBE84E5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1892" y="4736904"/>
            <a:ext cx="233612" cy="2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Up 58">
            <a:extLst>
              <a:ext uri="{FF2B5EF4-FFF2-40B4-BE49-F238E27FC236}">
                <a16:creationId xmlns:a16="http://schemas.microsoft.com/office/drawing/2014/main" id="{6FE850F1-0A7D-4159-B9F1-825750CA10D5}"/>
              </a:ext>
            </a:extLst>
          </p:cNvPr>
          <p:cNvSpPr/>
          <p:nvPr/>
        </p:nvSpPr>
        <p:spPr>
          <a:xfrm rot="4509537">
            <a:off x="4066023" y="4946141"/>
            <a:ext cx="293836" cy="6617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3A3AC-CFA4-4D31-BDAB-FBF3979DD7B4}"/>
              </a:ext>
            </a:extLst>
          </p:cNvPr>
          <p:cNvSpPr txBox="1"/>
          <p:nvPr/>
        </p:nvSpPr>
        <p:spPr>
          <a:xfrm>
            <a:off x="9507630" y="4462640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might suffice to maximize this?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D034-57F0-4489-89F6-20050116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154" y="6214800"/>
            <a:ext cx="2743200" cy="365125"/>
          </a:xfrm>
        </p:spPr>
        <p:txBody>
          <a:bodyPr/>
          <a:lstStyle/>
          <a:p>
            <a:fld id="{6CB50425-FF15-4809-B051-6F0DDC6017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4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lbrace.glow">
            <a:extLst>
              <a:ext uri="{FF2B5EF4-FFF2-40B4-BE49-F238E27FC236}">
                <a16:creationId xmlns:a16="http://schemas.microsoft.com/office/drawing/2014/main" id="{800AEDB3-DBB7-4551-83C2-06B7C1057E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109" t="14877" r="53861" b="53551"/>
          <a:stretch>
            <a:fillRect/>
          </a:stretch>
        </p:blipFill>
        <p:spPr>
          <a:xfrm>
            <a:off x="5137940" y="2193988"/>
            <a:ext cx="491302" cy="1997345"/>
          </a:xfrm>
          <a:custGeom>
            <a:avLst/>
            <a:gdLst>
              <a:gd name="connsiteX0" fmla="*/ 397646 w 491302"/>
              <a:gd name="connsiteY0" fmla="*/ 6 h 1997345"/>
              <a:gd name="connsiteX1" fmla="*/ 483763 w 491302"/>
              <a:gd name="connsiteY1" fmla="*/ 164623 h 1997345"/>
              <a:gd name="connsiteX2" fmla="*/ 228600 w 491302"/>
              <a:gd name="connsiteY2" fmla="*/ 1031398 h 1997345"/>
              <a:gd name="connsiteX3" fmla="*/ 471486 w 491302"/>
              <a:gd name="connsiteY3" fmla="*/ 1841023 h 1997345"/>
              <a:gd name="connsiteX4" fmla="*/ 312314 w 491302"/>
              <a:gd name="connsiteY4" fmla="*/ 1991836 h 1997345"/>
              <a:gd name="connsiteX5" fmla="*/ 0 w 491302"/>
              <a:gd name="connsiteY5" fmla="*/ 979011 h 1997345"/>
              <a:gd name="connsiteX6" fmla="*/ 314323 w 491302"/>
              <a:gd name="connsiteY6" fmla="*/ 88424 h 1997345"/>
              <a:gd name="connsiteX7" fmla="*/ 397646 w 491302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2" h="1997345">
                <a:moveTo>
                  <a:pt x="397646" y="6"/>
                </a:moveTo>
                <a:cubicBezTo>
                  <a:pt x="435800" y="-700"/>
                  <a:pt x="461935" y="69869"/>
                  <a:pt x="483763" y="164623"/>
                </a:cubicBezTo>
                <a:cubicBezTo>
                  <a:pt x="392253" y="545624"/>
                  <a:pt x="227806" y="644313"/>
                  <a:pt x="228600" y="1031398"/>
                </a:cubicBezTo>
                <a:cubicBezTo>
                  <a:pt x="244810" y="1386204"/>
                  <a:pt x="405146" y="1653169"/>
                  <a:pt x="471486" y="1841023"/>
                </a:cubicBezTo>
                <a:cubicBezTo>
                  <a:pt x="537826" y="2028877"/>
                  <a:pt x="425591" y="1997657"/>
                  <a:pt x="312314" y="1991836"/>
                </a:cubicBezTo>
                <a:cubicBezTo>
                  <a:pt x="160584" y="1693916"/>
                  <a:pt x="104105" y="1329319"/>
                  <a:pt x="0" y="979011"/>
                </a:cubicBezTo>
                <a:cubicBezTo>
                  <a:pt x="25171" y="660188"/>
                  <a:pt x="225758" y="253524"/>
                  <a:pt x="314323" y="88424"/>
                </a:cubicBezTo>
                <a:cubicBezTo>
                  <a:pt x="347535" y="26512"/>
                  <a:pt x="374754" y="429"/>
                  <a:pt x="397646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68" name="rbrace.glow">
            <a:extLst>
              <a:ext uri="{FF2B5EF4-FFF2-40B4-BE49-F238E27FC236}">
                <a16:creationId xmlns:a16="http://schemas.microsoft.com/office/drawing/2014/main" id="{C5175D3C-C065-47D2-A890-6A4F5621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095" t="14942" r="24875" b="53486"/>
          <a:stretch>
            <a:fillRect/>
          </a:stretch>
        </p:blipFill>
        <p:spPr>
          <a:xfrm>
            <a:off x="8666783" y="2193135"/>
            <a:ext cx="491303" cy="1997345"/>
          </a:xfrm>
          <a:custGeom>
            <a:avLst/>
            <a:gdLst>
              <a:gd name="connsiteX0" fmla="*/ 93657 w 491303"/>
              <a:gd name="connsiteY0" fmla="*/ 6 h 1997345"/>
              <a:gd name="connsiteX1" fmla="*/ 176980 w 491303"/>
              <a:gd name="connsiteY1" fmla="*/ 88424 h 1997345"/>
              <a:gd name="connsiteX2" fmla="*/ 491303 w 491303"/>
              <a:gd name="connsiteY2" fmla="*/ 979011 h 1997345"/>
              <a:gd name="connsiteX3" fmla="*/ 178989 w 491303"/>
              <a:gd name="connsiteY3" fmla="*/ 1991836 h 1997345"/>
              <a:gd name="connsiteX4" fmla="*/ 19817 w 491303"/>
              <a:gd name="connsiteY4" fmla="*/ 1841023 h 1997345"/>
              <a:gd name="connsiteX5" fmla="*/ 262703 w 491303"/>
              <a:gd name="connsiteY5" fmla="*/ 1031398 h 1997345"/>
              <a:gd name="connsiteX6" fmla="*/ 7540 w 491303"/>
              <a:gd name="connsiteY6" fmla="*/ 164623 h 1997345"/>
              <a:gd name="connsiteX7" fmla="*/ 93657 w 491303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3" h="1997345">
                <a:moveTo>
                  <a:pt x="93657" y="6"/>
                </a:moveTo>
                <a:cubicBezTo>
                  <a:pt x="116549" y="429"/>
                  <a:pt x="143768" y="26512"/>
                  <a:pt x="176980" y="88424"/>
                </a:cubicBezTo>
                <a:cubicBezTo>
                  <a:pt x="265545" y="253524"/>
                  <a:pt x="466132" y="660188"/>
                  <a:pt x="491303" y="979011"/>
                </a:cubicBezTo>
                <a:cubicBezTo>
                  <a:pt x="387198" y="1329319"/>
                  <a:pt x="330719" y="1693916"/>
                  <a:pt x="178989" y="1991836"/>
                </a:cubicBezTo>
                <a:cubicBezTo>
                  <a:pt x="65712" y="1997657"/>
                  <a:pt x="-46523" y="2028877"/>
                  <a:pt x="19817" y="1841023"/>
                </a:cubicBezTo>
                <a:cubicBezTo>
                  <a:pt x="86157" y="1653169"/>
                  <a:pt x="246493" y="1386204"/>
                  <a:pt x="262703" y="1031398"/>
                </a:cubicBezTo>
                <a:cubicBezTo>
                  <a:pt x="263497" y="644313"/>
                  <a:pt x="99050" y="545624"/>
                  <a:pt x="7540" y="164623"/>
                </a:cubicBezTo>
                <a:cubicBezTo>
                  <a:pt x="29368" y="69869"/>
                  <a:pt x="55503" y="-700"/>
                  <a:pt x="93657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37" name="-x&gt;&gt; [glow]">
            <a:extLst>
              <a:ext uri="{FF2B5EF4-FFF2-40B4-BE49-F238E27FC236}">
                <a16:creationId xmlns:a16="http://schemas.microsoft.com/office/drawing/2014/main" id="{A32ADE55-E8DC-464F-9B34-A481145262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3" name="-e&gt; [glow]">
            <a:extLst>
              <a:ext uri="{FF2B5EF4-FFF2-40B4-BE49-F238E27FC236}">
                <a16:creationId xmlns:a16="http://schemas.microsoft.com/office/drawing/2014/main" id="{376AE8FB-24CC-4C64-AF7B-D0254034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6527377" y="3487124"/>
            <a:ext cx="1264074" cy="663962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5" name="-d&gt;[glow]">
            <a:extLst>
              <a:ext uri="{FF2B5EF4-FFF2-40B4-BE49-F238E27FC236}">
                <a16:creationId xmlns:a16="http://schemas.microsoft.com/office/drawing/2014/main" id="{5A9664BF-D52B-4876-BFCB-1C46C4E74C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2458" t="16034" r="35354" b="72008"/>
          <a:stretch>
            <a:fillRect/>
          </a:stretch>
        </p:blipFill>
        <p:spPr>
          <a:xfrm>
            <a:off x="6414769" y="2231191"/>
            <a:ext cx="1485902" cy="756499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8" name="-p&gt; [glow]">
            <a:extLst>
              <a:ext uri="{FF2B5EF4-FFF2-40B4-BE49-F238E27FC236}">
                <a16:creationId xmlns:a16="http://schemas.microsoft.com/office/drawing/2014/main" id="{74279DA0-91C3-44FF-8D77-AFCDE552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45260" t="24743" r="49646" b="65443"/>
          <a:stretch>
            <a:fillRect/>
          </a:stretch>
        </p:blipFill>
        <p:spPr>
          <a:xfrm>
            <a:off x="5537200" y="2782181"/>
            <a:ext cx="621032" cy="620888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315DD6B-609F-4356-A349-D4054170B463}"/>
              </a:ext>
            </a:extLst>
          </p:cNvPr>
          <p:cNvGrpSpPr/>
          <p:nvPr/>
        </p:nvGrpSpPr>
        <p:grpSpPr>
          <a:xfrm>
            <a:off x="5133183" y="2194002"/>
            <a:ext cx="6586252" cy="2001458"/>
            <a:chOff x="5133977" y="1206975"/>
            <a:chExt cx="6586252" cy="2001458"/>
          </a:xfrm>
        </p:grpSpPr>
        <p:pic>
          <p:nvPicPr>
            <p:cNvPr id="177" name="left inc brace">
              <a:extLst>
                <a:ext uri="{FF2B5EF4-FFF2-40B4-BE49-F238E27FC236}">
                  <a16:creationId xmlns:a16="http://schemas.microsoft.com/office/drawing/2014/main" id="{5D8A47D5-6705-4A55-9F59-7DE04EC7E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176" name="right inc brace">
              <a:extLst>
                <a:ext uri="{FF2B5EF4-FFF2-40B4-BE49-F238E27FC236}">
                  <a16:creationId xmlns:a16="http://schemas.microsoft.com/office/drawing/2014/main" id="{404444E4-4D1E-463A-A78C-20831EC2F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173" name="elbo-formula">
              <a:extLst>
                <a:ext uri="{FF2B5EF4-FFF2-40B4-BE49-F238E27FC236}">
                  <a16:creationId xmlns:a16="http://schemas.microsoft.com/office/drawing/2014/main" id="{00076BDF-D88A-4739-A52B-9DCA805E8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r="-1673"/>
            <a:stretch/>
          </p:blipFill>
          <p:spPr>
            <a:xfrm>
              <a:off x="9358317" y="1983095"/>
              <a:ext cx="2361912" cy="576001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75" name="-d&gt;">
            <a:extLst>
              <a:ext uri="{FF2B5EF4-FFF2-40B4-BE49-F238E27FC236}">
                <a16:creationId xmlns:a16="http://schemas.microsoft.com/office/drawing/2014/main" id="{E95BB116-A196-43AF-8478-9C529EEB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458" t="16034" r="35354" b="72008"/>
          <a:stretch>
            <a:fillRect/>
          </a:stretch>
        </p:blipFill>
        <p:spPr>
          <a:xfrm>
            <a:off x="6414769" y="2232660"/>
            <a:ext cx="1485902" cy="756499"/>
          </a:xfrm>
          <a:custGeom>
            <a:avLst/>
            <a:gdLst>
              <a:gd name="connsiteX0" fmla="*/ 0 w 1485902"/>
              <a:gd name="connsiteY0" fmla="*/ 0 h 756499"/>
              <a:gd name="connsiteX1" fmla="*/ 1485902 w 1485902"/>
              <a:gd name="connsiteY1" fmla="*/ 0 h 756499"/>
              <a:gd name="connsiteX2" fmla="*/ 1485902 w 1485902"/>
              <a:gd name="connsiteY2" fmla="*/ 756499 h 756499"/>
              <a:gd name="connsiteX3" fmla="*/ 0 w 1485902"/>
              <a:gd name="connsiteY3" fmla="*/ 756499 h 756499"/>
              <a:gd name="connsiteX4" fmla="*/ 0 w 1485902"/>
              <a:gd name="connsiteY4" fmla="*/ 0 h 7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2" h="756499">
                <a:moveTo>
                  <a:pt x="0" y="0"/>
                </a:moveTo>
                <a:lnTo>
                  <a:pt x="1485902" y="0"/>
                </a:lnTo>
                <a:lnTo>
                  <a:pt x="1485902" y="756499"/>
                </a:lnTo>
                <a:lnTo>
                  <a:pt x="0" y="75649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9" name="Latent Space Z">
            <a:extLst>
              <a:ext uri="{FF2B5EF4-FFF2-40B4-BE49-F238E27FC236}">
                <a16:creationId xmlns:a16="http://schemas.microsoft.com/office/drawing/2014/main" id="{50323ADE-6EA5-4DD6-9A6E-A5CB2ED0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657" t="28531" r="44939" b="64344"/>
          <a:stretch>
            <a:fillRect/>
          </a:stretch>
        </p:blipFill>
        <p:spPr>
          <a:xfrm>
            <a:off x="6195207" y="3023319"/>
            <a:ext cx="536879" cy="450698"/>
          </a:xfrm>
          <a:custGeom>
            <a:avLst/>
            <a:gdLst>
              <a:gd name="connsiteX0" fmla="*/ 75116 w 536879"/>
              <a:gd name="connsiteY0" fmla="*/ 0 h 450698"/>
              <a:gd name="connsiteX1" fmla="*/ 461763 w 536879"/>
              <a:gd name="connsiteY1" fmla="*/ 0 h 450698"/>
              <a:gd name="connsiteX2" fmla="*/ 536879 w 536879"/>
              <a:gd name="connsiteY2" fmla="*/ 75116 h 450698"/>
              <a:gd name="connsiteX3" fmla="*/ 536879 w 536879"/>
              <a:gd name="connsiteY3" fmla="*/ 375582 h 450698"/>
              <a:gd name="connsiteX4" fmla="*/ 461763 w 536879"/>
              <a:gd name="connsiteY4" fmla="*/ 450698 h 450698"/>
              <a:gd name="connsiteX5" fmla="*/ 75116 w 536879"/>
              <a:gd name="connsiteY5" fmla="*/ 450698 h 450698"/>
              <a:gd name="connsiteX6" fmla="*/ 0 w 536879"/>
              <a:gd name="connsiteY6" fmla="*/ 375582 h 450698"/>
              <a:gd name="connsiteX7" fmla="*/ 0 w 536879"/>
              <a:gd name="connsiteY7" fmla="*/ 75116 h 450698"/>
              <a:gd name="connsiteX8" fmla="*/ 75116 w 536879"/>
              <a:gd name="connsiteY8" fmla="*/ 0 h 45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879" h="450698">
                <a:moveTo>
                  <a:pt x="75116" y="0"/>
                </a:moveTo>
                <a:lnTo>
                  <a:pt x="461763" y="0"/>
                </a:lnTo>
                <a:cubicBezTo>
                  <a:pt x="503248" y="0"/>
                  <a:pt x="536879" y="33631"/>
                  <a:pt x="536879" y="75116"/>
                </a:cubicBezTo>
                <a:lnTo>
                  <a:pt x="536879" y="375582"/>
                </a:lnTo>
                <a:cubicBezTo>
                  <a:pt x="536879" y="417067"/>
                  <a:pt x="503248" y="450698"/>
                  <a:pt x="461763" y="450698"/>
                </a:cubicBezTo>
                <a:lnTo>
                  <a:pt x="75116" y="450698"/>
                </a:lnTo>
                <a:cubicBezTo>
                  <a:pt x="33631" y="450698"/>
                  <a:pt x="0" y="417067"/>
                  <a:pt x="0" y="375582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68" name="Images X">
            <a:extLst>
              <a:ext uri="{FF2B5EF4-FFF2-40B4-BE49-F238E27FC236}">
                <a16:creationId xmlns:a16="http://schemas.microsoft.com/office/drawing/2014/main" id="{7BF404F9-A9EA-42B2-860C-29FA1EBA7C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043" t="28539" r="32914" b="64337"/>
          <a:stretch>
            <a:fillRect/>
          </a:stretch>
        </p:blipFill>
        <p:spPr>
          <a:xfrm>
            <a:off x="7583356" y="3023783"/>
            <a:ext cx="614861" cy="450697"/>
          </a:xfrm>
          <a:custGeom>
            <a:avLst/>
            <a:gdLst>
              <a:gd name="connsiteX0" fmla="*/ 75116 w 614861"/>
              <a:gd name="connsiteY0" fmla="*/ 0 h 450697"/>
              <a:gd name="connsiteX1" fmla="*/ 545916 w 614861"/>
              <a:gd name="connsiteY1" fmla="*/ 0 h 450697"/>
              <a:gd name="connsiteX2" fmla="*/ 599031 w 614861"/>
              <a:gd name="connsiteY2" fmla="*/ 22001 h 450697"/>
              <a:gd name="connsiteX3" fmla="*/ 614495 w 614861"/>
              <a:gd name="connsiteY3" fmla="*/ 44938 h 450697"/>
              <a:gd name="connsiteX4" fmla="*/ 614495 w 614861"/>
              <a:gd name="connsiteY4" fmla="*/ 405217 h 450697"/>
              <a:gd name="connsiteX5" fmla="*/ 614861 w 614861"/>
              <a:gd name="connsiteY5" fmla="*/ 405217 h 450697"/>
              <a:gd name="connsiteX6" fmla="*/ 599031 w 614861"/>
              <a:gd name="connsiteY6" fmla="*/ 428696 h 450697"/>
              <a:gd name="connsiteX7" fmla="*/ 545916 w 614861"/>
              <a:gd name="connsiteY7" fmla="*/ 450697 h 450697"/>
              <a:gd name="connsiteX8" fmla="*/ 75116 w 614861"/>
              <a:gd name="connsiteY8" fmla="*/ 450697 h 450697"/>
              <a:gd name="connsiteX9" fmla="*/ 0 w 614861"/>
              <a:gd name="connsiteY9" fmla="*/ 375581 h 450697"/>
              <a:gd name="connsiteX10" fmla="*/ 0 w 614861"/>
              <a:gd name="connsiteY10" fmla="*/ 75116 h 450697"/>
              <a:gd name="connsiteX11" fmla="*/ 75116 w 614861"/>
              <a:gd name="connsiteY11" fmla="*/ 0 h 45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861" h="450697">
                <a:moveTo>
                  <a:pt x="75116" y="0"/>
                </a:moveTo>
                <a:lnTo>
                  <a:pt x="545916" y="0"/>
                </a:lnTo>
                <a:cubicBezTo>
                  <a:pt x="566659" y="0"/>
                  <a:pt x="585438" y="8408"/>
                  <a:pt x="599031" y="22001"/>
                </a:cubicBezTo>
                <a:lnTo>
                  <a:pt x="614495" y="44938"/>
                </a:lnTo>
                <a:lnTo>
                  <a:pt x="614495" y="405217"/>
                </a:lnTo>
                <a:lnTo>
                  <a:pt x="614861" y="405217"/>
                </a:lnTo>
                <a:lnTo>
                  <a:pt x="599031" y="428696"/>
                </a:lnTo>
                <a:cubicBezTo>
                  <a:pt x="585438" y="442289"/>
                  <a:pt x="566659" y="450697"/>
                  <a:pt x="545916" y="450697"/>
                </a:cubicBezTo>
                <a:lnTo>
                  <a:pt x="75116" y="450697"/>
                </a:lnTo>
                <a:cubicBezTo>
                  <a:pt x="33631" y="450697"/>
                  <a:pt x="0" y="417066"/>
                  <a:pt x="0" y="375581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72" name="-p&gt;">
            <a:extLst>
              <a:ext uri="{FF2B5EF4-FFF2-40B4-BE49-F238E27FC236}">
                <a16:creationId xmlns:a16="http://schemas.microsoft.com/office/drawing/2014/main" id="{93207355-ED56-4242-B389-4C767E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260" t="24743" r="49646" b="65443"/>
          <a:stretch>
            <a:fillRect/>
          </a:stretch>
        </p:blipFill>
        <p:spPr>
          <a:xfrm>
            <a:off x="5537200" y="2783650"/>
            <a:ext cx="621032" cy="620888"/>
          </a:xfrm>
          <a:custGeom>
            <a:avLst/>
            <a:gdLst>
              <a:gd name="connsiteX0" fmla="*/ 0 w 621032"/>
              <a:gd name="connsiteY0" fmla="*/ 0 h 620888"/>
              <a:gd name="connsiteX1" fmla="*/ 621032 w 621032"/>
              <a:gd name="connsiteY1" fmla="*/ 0 h 620888"/>
              <a:gd name="connsiteX2" fmla="*/ 621032 w 621032"/>
              <a:gd name="connsiteY2" fmla="*/ 620888 h 620888"/>
              <a:gd name="connsiteX3" fmla="*/ 0 w 621032"/>
              <a:gd name="connsiteY3" fmla="*/ 620888 h 620888"/>
              <a:gd name="connsiteX4" fmla="*/ 0 w 621032"/>
              <a:gd name="connsiteY4" fmla="*/ 0 h 6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2" h="620888">
                <a:moveTo>
                  <a:pt x="0" y="0"/>
                </a:moveTo>
                <a:lnTo>
                  <a:pt x="621032" y="0"/>
                </a:lnTo>
                <a:lnTo>
                  <a:pt x="621032" y="620888"/>
                </a:lnTo>
                <a:lnTo>
                  <a:pt x="0" y="62088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6" name="encoder strength">
            <a:extLst>
              <a:ext uri="{FF2B5EF4-FFF2-40B4-BE49-F238E27FC236}">
                <a16:creationId xmlns:a16="http://schemas.microsoft.com/office/drawing/2014/main" id="{ABBD3D1C-8194-42EE-89E9-EACEA296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56" t="34648" r="39052" b="60275"/>
          <a:stretch>
            <a:fillRect/>
          </a:stretch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5" name="prior strength">
            <a:extLst>
              <a:ext uri="{FF2B5EF4-FFF2-40B4-BE49-F238E27FC236}">
                <a16:creationId xmlns:a16="http://schemas.microsoft.com/office/drawing/2014/main" id="{7047E6BC-C8DD-4917-BF8C-E0FD9FC919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7" t="-20852" r="-10943" b="-17490"/>
          <a:stretch/>
        </p:blipFill>
        <p:spPr>
          <a:xfrm>
            <a:off x="5600469" y="3313423"/>
            <a:ext cx="342011" cy="321188"/>
          </a:xfrm>
          <a:custGeom>
            <a:avLst/>
            <a:gdLst>
              <a:gd name="connsiteX0" fmla="*/ 0 w 621031"/>
              <a:gd name="connsiteY0" fmla="*/ 0 h 331913"/>
              <a:gd name="connsiteX1" fmla="*/ 621031 w 621031"/>
              <a:gd name="connsiteY1" fmla="*/ 0 h 331913"/>
              <a:gd name="connsiteX2" fmla="*/ 621031 w 621031"/>
              <a:gd name="connsiteY2" fmla="*/ 331913 h 331913"/>
              <a:gd name="connsiteX3" fmla="*/ 0 w 621031"/>
              <a:gd name="connsiteY3" fmla="*/ 331913 h 331913"/>
              <a:gd name="connsiteX4" fmla="*/ 0 w 621031"/>
              <a:gd name="connsiteY4" fmla="*/ 0 h 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1" h="331913">
                <a:moveTo>
                  <a:pt x="0" y="0"/>
                </a:moveTo>
                <a:lnTo>
                  <a:pt x="621031" y="0"/>
                </a:lnTo>
                <a:lnTo>
                  <a:pt x="621031" y="331913"/>
                </a:lnTo>
                <a:lnTo>
                  <a:pt x="0" y="33191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4" name="-e&gt;">
            <a:extLst>
              <a:ext uri="{FF2B5EF4-FFF2-40B4-BE49-F238E27FC236}">
                <a16:creationId xmlns:a16="http://schemas.microsoft.com/office/drawing/2014/main" id="{01B94404-2924-4894-95EF-81670227B2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82" t="35886" r="36250" b="53619"/>
          <a:stretch>
            <a:fillRect/>
          </a:stretch>
        </p:blipFill>
        <p:spPr>
          <a:xfrm>
            <a:off x="6527377" y="3488593"/>
            <a:ext cx="1264074" cy="663962"/>
          </a:xfrm>
          <a:custGeom>
            <a:avLst/>
            <a:gdLst>
              <a:gd name="connsiteX0" fmla="*/ 0 w 1264074"/>
              <a:gd name="connsiteY0" fmla="*/ 0 h 663962"/>
              <a:gd name="connsiteX1" fmla="*/ 353353 w 1264074"/>
              <a:gd name="connsiteY1" fmla="*/ 0 h 663962"/>
              <a:gd name="connsiteX2" fmla="*/ 448414 w 1264074"/>
              <a:gd name="connsiteY2" fmla="*/ 238334 h 663962"/>
              <a:gd name="connsiteX3" fmla="*/ 836084 w 1264074"/>
              <a:gd name="connsiteY3" fmla="*/ 257384 h 663962"/>
              <a:gd name="connsiteX4" fmla="*/ 915066 w 1264074"/>
              <a:gd name="connsiteY4" fmla="*/ 0 h 663962"/>
              <a:gd name="connsiteX5" fmla="*/ 1264074 w 1264074"/>
              <a:gd name="connsiteY5" fmla="*/ 0 h 663962"/>
              <a:gd name="connsiteX6" fmla="*/ 1264074 w 1264074"/>
              <a:gd name="connsiteY6" fmla="*/ 663962 h 663962"/>
              <a:gd name="connsiteX7" fmla="*/ 0 w 1264074"/>
              <a:gd name="connsiteY7" fmla="*/ 663962 h 663962"/>
              <a:gd name="connsiteX8" fmla="*/ 0 w 1264074"/>
              <a:gd name="connsiteY8" fmla="*/ 0 h 66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074" h="663962">
                <a:moveTo>
                  <a:pt x="0" y="0"/>
                </a:moveTo>
                <a:lnTo>
                  <a:pt x="353353" y="0"/>
                </a:lnTo>
                <a:lnTo>
                  <a:pt x="448414" y="238334"/>
                </a:lnTo>
                <a:lnTo>
                  <a:pt x="836084" y="257384"/>
                </a:lnTo>
                <a:lnTo>
                  <a:pt x="915066" y="0"/>
                </a:lnTo>
                <a:lnTo>
                  <a:pt x="1264074" y="0"/>
                </a:lnTo>
                <a:lnTo>
                  <a:pt x="1264074" y="663962"/>
                </a:lnTo>
                <a:lnTo>
                  <a:pt x="0" y="66396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1" name="-x&gt;&gt;">
            <a:extLst>
              <a:ext uri="{FF2B5EF4-FFF2-40B4-BE49-F238E27FC236}">
                <a16:creationId xmlns:a16="http://schemas.microsoft.com/office/drawing/2014/main" id="{0B4CBEC9-D9AC-4327-8BBA-2C32A4B435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2" name="Alt-VAE-Diagram">
            <a:extLst>
              <a:ext uri="{FF2B5EF4-FFF2-40B4-BE49-F238E27FC236}">
                <a16:creationId xmlns:a16="http://schemas.microsoft.com/office/drawing/2014/main" id="{279BCA49-5ACE-40AB-BCF5-D750930192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875" t="57546" r="6875"/>
          <a:stretch>
            <a:fillRect/>
          </a:stretch>
        </p:blipFill>
        <p:spPr>
          <a:xfrm>
            <a:off x="5073581" y="4500323"/>
            <a:ext cx="7187105" cy="1835683"/>
          </a:xfrm>
          <a:custGeom>
            <a:avLst/>
            <a:gdLst>
              <a:gd name="connsiteX0" fmla="*/ 0 w 10515600"/>
              <a:gd name="connsiteY0" fmla="*/ 0 h 2685825"/>
              <a:gd name="connsiteX1" fmla="*/ 10515600 w 10515600"/>
              <a:gd name="connsiteY1" fmla="*/ 0 h 2685825"/>
              <a:gd name="connsiteX2" fmla="*/ 10515600 w 10515600"/>
              <a:gd name="connsiteY2" fmla="*/ 2685825 h 2685825"/>
              <a:gd name="connsiteX3" fmla="*/ 0 w 10515600"/>
              <a:gd name="connsiteY3" fmla="*/ 2685825 h 2685825"/>
              <a:gd name="connsiteX4" fmla="*/ 0 w 10515600"/>
              <a:gd name="connsiteY4" fmla="*/ 0 h 26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2685825">
                <a:moveTo>
                  <a:pt x="0" y="0"/>
                </a:moveTo>
                <a:lnTo>
                  <a:pt x="10515600" y="0"/>
                </a:lnTo>
                <a:lnTo>
                  <a:pt x="10515600" y="2685825"/>
                </a:lnTo>
                <a:lnTo>
                  <a:pt x="0" y="268582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5723CA4F-2C1C-4009-96B2-7F75B214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13179" cy="1325563"/>
          </a:xfrm>
        </p:spPr>
        <p:txBody>
          <a:bodyPr/>
          <a:lstStyle/>
          <a:p>
            <a:r>
              <a:rPr lang="en-US" dirty="0"/>
              <a:t>VAEs, Take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</p:spPr>
            <p:txBody>
              <a:bodyPr/>
              <a:lstStyle/>
              <a:p>
                <a:r>
                  <a:rPr lang="en-US" dirty="0"/>
                  <a:t>Structure:</a:t>
                </a:r>
              </a:p>
              <a:p>
                <a:pPr lvl="1"/>
                <a:r>
                  <a:rPr lang="en-US" dirty="0"/>
                  <a:t>encoder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decoder 	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prior 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observe a sample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  <a:blipFill>
                <a:blip r:embed="rId5"/>
                <a:stretch>
                  <a:fillRect l="-249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62009D8-E1BF-4129-BFC5-E5BDFDAC6F8A}"/>
              </a:ext>
            </a:extLst>
          </p:cNvPr>
          <p:cNvSpPr txBox="1"/>
          <p:nvPr/>
        </p:nvSpPr>
        <p:spPr>
          <a:xfrm>
            <a:off x="6304796" y="1664318"/>
            <a:ext cx="3497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loss function is free:</a:t>
            </a:r>
          </a:p>
          <a:p>
            <a:endParaRPr lang="en-US" sz="2800" dirty="0"/>
          </a:p>
        </p:txBody>
      </p:sp>
      <p:pic>
        <p:nvPicPr>
          <p:cNvPr id="53" name="estren [glow]">
            <a:extLst>
              <a:ext uri="{FF2B5EF4-FFF2-40B4-BE49-F238E27FC236}">
                <a16:creationId xmlns:a16="http://schemas.microsoft.com/office/drawing/2014/main" id="{0E57F3E1-6F28-4081-BF64-2CF91A5A0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r="739"/>
          <a:stretch/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54" name="Group 53" hidden="1">
            <a:extLst>
              <a:ext uri="{FF2B5EF4-FFF2-40B4-BE49-F238E27FC236}">
                <a16:creationId xmlns:a16="http://schemas.microsoft.com/office/drawing/2014/main" id="{CDE90B1F-1A1B-455A-9BE5-20C59EBCC79C}"/>
              </a:ext>
            </a:extLst>
          </p:cNvPr>
          <p:cNvGrpSpPr/>
          <p:nvPr/>
        </p:nvGrpSpPr>
        <p:grpSpPr>
          <a:xfrm>
            <a:off x="5133183" y="2194002"/>
            <a:ext cx="6908796" cy="2001458"/>
            <a:chOff x="5133977" y="1206975"/>
            <a:chExt cx="6908796" cy="2001458"/>
          </a:xfrm>
        </p:grpSpPr>
        <p:pic>
          <p:nvPicPr>
            <p:cNvPr id="55" name="left inc brace">
              <a:extLst>
                <a:ext uri="{FF2B5EF4-FFF2-40B4-BE49-F238E27FC236}">
                  <a16:creationId xmlns:a16="http://schemas.microsoft.com/office/drawing/2014/main" id="{06D98FBD-0BA6-499A-B495-3024DF84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56" name="right inc brace">
              <a:extLst>
                <a:ext uri="{FF2B5EF4-FFF2-40B4-BE49-F238E27FC236}">
                  <a16:creationId xmlns:a16="http://schemas.microsoft.com/office/drawing/2014/main" id="{3196EF85-E9B5-488A-8B07-039017DA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57" name="elbo-formula">
              <a:extLst>
                <a:ext uri="{FF2B5EF4-FFF2-40B4-BE49-F238E27FC236}">
                  <a16:creationId xmlns:a16="http://schemas.microsoft.com/office/drawing/2014/main" id="{927E52FA-4F2B-4774-9F58-575A35D92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5762" t="22261" r="1224" b="58866"/>
            <a:stretch>
              <a:fillRect/>
            </a:stretch>
          </p:blipFill>
          <p:spPr>
            <a:xfrm>
              <a:off x="9236892" y="1674119"/>
              <a:ext cx="2805881" cy="1193955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61" name="Arrow: Up 58">
            <a:extLst>
              <a:ext uri="{FF2B5EF4-FFF2-40B4-BE49-F238E27FC236}">
                <a16:creationId xmlns:a16="http://schemas.microsoft.com/office/drawing/2014/main" id="{EAA2938F-BEEA-4D7E-A3EF-AF7A57205C47}"/>
              </a:ext>
            </a:extLst>
          </p:cNvPr>
          <p:cNvSpPr/>
          <p:nvPr/>
        </p:nvSpPr>
        <p:spPr>
          <a:xfrm rot="3031624">
            <a:off x="5259166" y="3680777"/>
            <a:ext cx="440462" cy="12014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467430"/>
              <a:gd name="connsiteY0" fmla="*/ 187427 h 515680"/>
              <a:gd name="connsiteX1" fmla="*/ 157592 w 467430"/>
              <a:gd name="connsiteY1" fmla="*/ 0 h 515680"/>
              <a:gd name="connsiteX2" fmla="*/ 315183 w 467430"/>
              <a:gd name="connsiteY2" fmla="*/ 187427 h 515680"/>
              <a:gd name="connsiteX3" fmla="*/ 196158 w 467430"/>
              <a:gd name="connsiteY3" fmla="*/ 137786 h 515680"/>
              <a:gd name="connsiteX4" fmla="*/ 467430 w 467430"/>
              <a:gd name="connsiteY4" fmla="*/ 329677 h 515680"/>
              <a:gd name="connsiteX5" fmla="*/ 236387 w 467430"/>
              <a:gd name="connsiteY5" fmla="*/ 515680 h 515680"/>
              <a:gd name="connsiteX6" fmla="*/ 78796 w 467430"/>
              <a:gd name="connsiteY6" fmla="*/ 515680 h 515680"/>
              <a:gd name="connsiteX7" fmla="*/ 140927 w 467430"/>
              <a:gd name="connsiteY7" fmla="*/ 145705 h 515680"/>
              <a:gd name="connsiteX8" fmla="*/ 0 w 467430"/>
              <a:gd name="connsiteY8" fmla="*/ 187427 h 515680"/>
              <a:gd name="connsiteX0" fmla="*/ 0 w 467430"/>
              <a:gd name="connsiteY0" fmla="*/ 187427 h 515680"/>
              <a:gd name="connsiteX1" fmla="*/ 157592 w 467430"/>
              <a:gd name="connsiteY1" fmla="*/ 0 h 515680"/>
              <a:gd name="connsiteX2" fmla="*/ 315183 w 467430"/>
              <a:gd name="connsiteY2" fmla="*/ 187427 h 515680"/>
              <a:gd name="connsiteX3" fmla="*/ 196158 w 467430"/>
              <a:gd name="connsiteY3" fmla="*/ 137786 h 515680"/>
              <a:gd name="connsiteX4" fmla="*/ 467430 w 467430"/>
              <a:gd name="connsiteY4" fmla="*/ 329677 h 515680"/>
              <a:gd name="connsiteX5" fmla="*/ 236387 w 467430"/>
              <a:gd name="connsiteY5" fmla="*/ 515680 h 515680"/>
              <a:gd name="connsiteX6" fmla="*/ 78796 w 467430"/>
              <a:gd name="connsiteY6" fmla="*/ 515680 h 515680"/>
              <a:gd name="connsiteX7" fmla="*/ 290621 w 467430"/>
              <a:gd name="connsiteY7" fmla="*/ 308081 h 515680"/>
              <a:gd name="connsiteX8" fmla="*/ 140927 w 467430"/>
              <a:gd name="connsiteY8" fmla="*/ 145705 h 515680"/>
              <a:gd name="connsiteX9" fmla="*/ 0 w 467430"/>
              <a:gd name="connsiteY9" fmla="*/ 187427 h 515680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236387 w 467430"/>
              <a:gd name="connsiteY5" fmla="*/ 515680 h 592775"/>
              <a:gd name="connsiteX6" fmla="*/ 167372 w 467430"/>
              <a:gd name="connsiteY6" fmla="*/ 592775 h 592775"/>
              <a:gd name="connsiteX7" fmla="*/ 290621 w 467430"/>
              <a:gd name="connsiteY7" fmla="*/ 308081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312854 w 467430"/>
              <a:gd name="connsiteY5" fmla="*/ 552412 h 592775"/>
              <a:gd name="connsiteX6" fmla="*/ 167372 w 467430"/>
              <a:gd name="connsiteY6" fmla="*/ 592775 h 592775"/>
              <a:gd name="connsiteX7" fmla="*/ 290621 w 467430"/>
              <a:gd name="connsiteY7" fmla="*/ 308081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312854 w 467430"/>
              <a:gd name="connsiteY5" fmla="*/ 552412 h 592775"/>
              <a:gd name="connsiteX6" fmla="*/ 167372 w 467430"/>
              <a:gd name="connsiteY6" fmla="*/ 592775 h 592775"/>
              <a:gd name="connsiteX7" fmla="*/ 362244 w 467430"/>
              <a:gd name="connsiteY7" fmla="*/ 348242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16704 w 484134"/>
              <a:gd name="connsiteY0" fmla="*/ 187427 h 694692"/>
              <a:gd name="connsiteX1" fmla="*/ 174296 w 484134"/>
              <a:gd name="connsiteY1" fmla="*/ 0 h 694692"/>
              <a:gd name="connsiteX2" fmla="*/ 331887 w 484134"/>
              <a:gd name="connsiteY2" fmla="*/ 187427 h 694692"/>
              <a:gd name="connsiteX3" fmla="*/ 212862 w 484134"/>
              <a:gd name="connsiteY3" fmla="*/ 137786 h 694692"/>
              <a:gd name="connsiteX4" fmla="*/ 484134 w 484134"/>
              <a:gd name="connsiteY4" fmla="*/ 329677 h 694692"/>
              <a:gd name="connsiteX5" fmla="*/ 329558 w 484134"/>
              <a:gd name="connsiteY5" fmla="*/ 552412 h 694692"/>
              <a:gd name="connsiteX6" fmla="*/ 692 w 484134"/>
              <a:gd name="connsiteY6" fmla="*/ 694692 h 694692"/>
              <a:gd name="connsiteX7" fmla="*/ 378948 w 484134"/>
              <a:gd name="connsiteY7" fmla="*/ 348242 h 694692"/>
              <a:gd name="connsiteX8" fmla="*/ 157631 w 484134"/>
              <a:gd name="connsiteY8" fmla="*/ 145705 h 694692"/>
              <a:gd name="connsiteX9" fmla="*/ 16704 w 484134"/>
              <a:gd name="connsiteY9" fmla="*/ 187427 h 694692"/>
              <a:gd name="connsiteX0" fmla="*/ 16704 w 484134"/>
              <a:gd name="connsiteY0" fmla="*/ 187427 h 694692"/>
              <a:gd name="connsiteX1" fmla="*/ 174296 w 484134"/>
              <a:gd name="connsiteY1" fmla="*/ 0 h 694692"/>
              <a:gd name="connsiteX2" fmla="*/ 331887 w 484134"/>
              <a:gd name="connsiteY2" fmla="*/ 187427 h 694692"/>
              <a:gd name="connsiteX3" fmla="*/ 212862 w 484134"/>
              <a:gd name="connsiteY3" fmla="*/ 137786 h 694692"/>
              <a:gd name="connsiteX4" fmla="*/ 484134 w 484134"/>
              <a:gd name="connsiteY4" fmla="*/ 329677 h 694692"/>
              <a:gd name="connsiteX5" fmla="*/ 192538 w 484134"/>
              <a:gd name="connsiteY5" fmla="*/ 607508 h 694692"/>
              <a:gd name="connsiteX6" fmla="*/ 692 w 484134"/>
              <a:gd name="connsiteY6" fmla="*/ 694692 h 694692"/>
              <a:gd name="connsiteX7" fmla="*/ 378948 w 484134"/>
              <a:gd name="connsiteY7" fmla="*/ 348242 h 694692"/>
              <a:gd name="connsiteX8" fmla="*/ 157631 w 484134"/>
              <a:gd name="connsiteY8" fmla="*/ 145705 h 694692"/>
              <a:gd name="connsiteX9" fmla="*/ 16704 w 484134"/>
              <a:gd name="connsiteY9" fmla="*/ 187427 h 694692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03897 w 484134"/>
              <a:gd name="connsiteY0" fmla="*/ 254432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03897 w 484134"/>
              <a:gd name="connsiteY9" fmla="*/ 254432 h 725571"/>
              <a:gd name="connsiteX0" fmla="*/ 103897 w 484134"/>
              <a:gd name="connsiteY0" fmla="*/ 254432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03897 w 484134"/>
              <a:gd name="connsiteY9" fmla="*/ 254432 h 72557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65774 w 457370"/>
              <a:gd name="connsiteY5" fmla="*/ 638387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92013 w 457370"/>
              <a:gd name="connsiteY5" fmla="*/ 619804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92013 w 457370"/>
              <a:gd name="connsiteY5" fmla="*/ 619804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40503"/>
              <a:gd name="connsiteY0" fmla="*/ 254432 h 764841"/>
              <a:gd name="connsiteX1" fmla="*/ 23316 w 440503"/>
              <a:gd name="connsiteY1" fmla="*/ 0 h 764841"/>
              <a:gd name="connsiteX2" fmla="*/ 286093 w 440503"/>
              <a:gd name="connsiteY2" fmla="*/ 168860 h 764841"/>
              <a:gd name="connsiteX3" fmla="*/ 186098 w 440503"/>
              <a:gd name="connsiteY3" fmla="*/ 168665 h 764841"/>
              <a:gd name="connsiteX4" fmla="*/ 440503 w 440503"/>
              <a:gd name="connsiteY4" fmla="*/ 340458 h 764841"/>
              <a:gd name="connsiteX5" fmla="*/ 192013 w 440503"/>
              <a:gd name="connsiteY5" fmla="*/ 619804 h 764841"/>
              <a:gd name="connsiteX6" fmla="*/ 743 w 440503"/>
              <a:gd name="connsiteY6" fmla="*/ 764841 h 764841"/>
              <a:gd name="connsiteX7" fmla="*/ 352184 w 440503"/>
              <a:gd name="connsiteY7" fmla="*/ 379121 h 764841"/>
              <a:gd name="connsiteX8" fmla="*/ 130867 w 440503"/>
              <a:gd name="connsiteY8" fmla="*/ 176584 h 764841"/>
              <a:gd name="connsiteX9" fmla="*/ 77133 w 440503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77092 w 440462"/>
              <a:gd name="connsiteY9" fmla="*/ 190355 h 700764"/>
              <a:gd name="connsiteX0" fmla="*/ 50132 w 440462"/>
              <a:gd name="connsiteY0" fmla="*/ 177404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50132 w 440462"/>
              <a:gd name="connsiteY9" fmla="*/ 177404 h 700764"/>
              <a:gd name="connsiteX0" fmla="*/ 50132 w 440462"/>
              <a:gd name="connsiteY0" fmla="*/ 177404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3042 w 440462"/>
              <a:gd name="connsiteY3" fmla="*/ 95927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50132 w 440462"/>
              <a:gd name="connsiteY9" fmla="*/ 177404 h 70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462" h="700764">
                <a:moveTo>
                  <a:pt x="50132" y="177404"/>
                </a:moveTo>
                <a:cubicBezTo>
                  <a:pt x="35939" y="95035"/>
                  <a:pt x="92879" y="79158"/>
                  <a:pt x="6838" y="0"/>
                </a:cubicBezTo>
                <a:cubicBezTo>
                  <a:pt x="149756" y="58249"/>
                  <a:pt x="158842" y="54416"/>
                  <a:pt x="272500" y="91076"/>
                </a:cubicBezTo>
                <a:cubicBezTo>
                  <a:pt x="246235" y="91076"/>
                  <a:pt x="184101" y="117629"/>
                  <a:pt x="153042" y="95927"/>
                </a:cubicBezTo>
                <a:cubicBezTo>
                  <a:pt x="156388" y="167963"/>
                  <a:pt x="437116" y="204345"/>
                  <a:pt x="440462" y="276381"/>
                </a:cubicBezTo>
                <a:cubicBezTo>
                  <a:pt x="352010" y="362797"/>
                  <a:pt x="241354" y="464938"/>
                  <a:pt x="191972" y="555727"/>
                </a:cubicBezTo>
                <a:lnTo>
                  <a:pt x="702" y="700764"/>
                </a:lnTo>
                <a:cubicBezTo>
                  <a:pt x="-18516" y="669864"/>
                  <a:pt x="363703" y="332054"/>
                  <a:pt x="374058" y="270392"/>
                </a:cubicBezTo>
                <a:cubicBezTo>
                  <a:pt x="384413" y="208730"/>
                  <a:pt x="134424" y="185930"/>
                  <a:pt x="120733" y="119655"/>
                </a:cubicBezTo>
                <a:cubicBezTo>
                  <a:pt x="47144" y="148885"/>
                  <a:pt x="95468" y="165604"/>
                  <a:pt x="50132" y="177404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DCA68C-8389-4868-9667-6CED6959612F}"/>
              </a:ext>
            </a:extLst>
          </p:cNvPr>
          <p:cNvSpPr txBox="1"/>
          <p:nvPr/>
        </p:nvSpPr>
        <p:spPr>
          <a:xfrm>
            <a:off x="3463390" y="4382811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-VAE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C1539-5BAE-4DFE-B957-169F283E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1" grpId="0" animBg="1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F23D-80BA-4F91-B70F-AAC53E4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Proof: The ELBO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5AA9A-FA80-4902-B266-439F580B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rcRect l="46825" r="48758"/>
          <a:stretch>
            <a:fillRect/>
          </a:stretch>
        </p:blipFill>
        <p:spPr>
          <a:xfrm>
            <a:off x="5762171" y="2058748"/>
            <a:ext cx="464457" cy="2740504"/>
          </a:xfrm>
          <a:custGeom>
            <a:avLst/>
            <a:gdLst>
              <a:gd name="connsiteX0" fmla="*/ 0 w 464457"/>
              <a:gd name="connsiteY0" fmla="*/ 0 h 2740504"/>
              <a:gd name="connsiteX1" fmla="*/ 464457 w 464457"/>
              <a:gd name="connsiteY1" fmla="*/ 0 h 2740504"/>
              <a:gd name="connsiteX2" fmla="*/ 464457 w 464457"/>
              <a:gd name="connsiteY2" fmla="*/ 2740504 h 2740504"/>
              <a:gd name="connsiteX3" fmla="*/ 0 w 464457"/>
              <a:gd name="connsiteY3" fmla="*/ 2740504 h 2740504"/>
              <a:gd name="connsiteX4" fmla="*/ 0 w 464457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57" h="2740504">
                <a:moveTo>
                  <a:pt x="0" y="0"/>
                </a:moveTo>
                <a:lnTo>
                  <a:pt x="464457" y="0"/>
                </a:lnTo>
                <a:lnTo>
                  <a:pt x="464457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0C9A1-0EB2-47B9-85C8-991B23B0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75"/>
          <a:stretch>
            <a:fillRect/>
          </a:stretch>
        </p:blipFill>
        <p:spPr>
          <a:xfrm>
            <a:off x="547915" y="2051854"/>
            <a:ext cx="4923971" cy="2740504"/>
          </a:xfrm>
          <a:custGeom>
            <a:avLst/>
            <a:gdLst>
              <a:gd name="connsiteX0" fmla="*/ 0 w 4923971"/>
              <a:gd name="connsiteY0" fmla="*/ 0 h 2740504"/>
              <a:gd name="connsiteX1" fmla="*/ 4923971 w 4923971"/>
              <a:gd name="connsiteY1" fmla="*/ 0 h 2740504"/>
              <a:gd name="connsiteX2" fmla="*/ 4923971 w 4923971"/>
              <a:gd name="connsiteY2" fmla="*/ 2740504 h 2740504"/>
              <a:gd name="connsiteX3" fmla="*/ 0 w 4923971"/>
              <a:gd name="connsiteY3" fmla="*/ 2740504 h 2740504"/>
              <a:gd name="connsiteX4" fmla="*/ 0 w 4923971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971" h="2740504">
                <a:moveTo>
                  <a:pt x="0" y="0"/>
                </a:moveTo>
                <a:lnTo>
                  <a:pt x="4923971" y="0"/>
                </a:lnTo>
                <a:lnTo>
                  <a:pt x="4923971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9796F-41A0-4DED-A96B-0DA4D89E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42"/>
          <a:stretch>
            <a:fillRect/>
          </a:stretch>
        </p:blipFill>
        <p:spPr>
          <a:xfrm>
            <a:off x="6516913" y="2058748"/>
            <a:ext cx="5127172" cy="2740504"/>
          </a:xfrm>
          <a:custGeom>
            <a:avLst/>
            <a:gdLst>
              <a:gd name="connsiteX0" fmla="*/ 0 w 5127172"/>
              <a:gd name="connsiteY0" fmla="*/ 0 h 2740504"/>
              <a:gd name="connsiteX1" fmla="*/ 5127172 w 5127172"/>
              <a:gd name="connsiteY1" fmla="*/ 0 h 2740504"/>
              <a:gd name="connsiteX2" fmla="*/ 5127172 w 5127172"/>
              <a:gd name="connsiteY2" fmla="*/ 2740504 h 2740504"/>
              <a:gd name="connsiteX3" fmla="*/ 0 w 5127172"/>
              <a:gd name="connsiteY3" fmla="*/ 2740504 h 2740504"/>
              <a:gd name="connsiteX4" fmla="*/ 0 w 5127172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7172" h="2740504">
                <a:moveTo>
                  <a:pt x="0" y="0"/>
                </a:moveTo>
                <a:lnTo>
                  <a:pt x="5127172" y="0"/>
                </a:lnTo>
                <a:lnTo>
                  <a:pt x="5127172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8235F-3AFA-47EF-97FC-2A7D272C2E0F}"/>
              </a:ext>
            </a:extLst>
          </p:cNvPr>
          <p:cNvSpPr txBox="1"/>
          <p:nvPr/>
        </p:nvSpPr>
        <p:spPr>
          <a:xfrm>
            <a:off x="5499675" y="490402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</a:p>
        </p:txBody>
      </p:sp>
      <p:sp>
        <p:nvSpPr>
          <p:cNvPr id="12" name="Arrow: Up 58">
            <a:extLst>
              <a:ext uri="{FF2B5EF4-FFF2-40B4-BE49-F238E27FC236}">
                <a16:creationId xmlns:a16="http://schemas.microsoft.com/office/drawing/2014/main" id="{F9FC462C-BBA6-44D4-9ADB-5456FCDE8C17}"/>
              </a:ext>
            </a:extLst>
          </p:cNvPr>
          <p:cNvSpPr/>
          <p:nvPr/>
        </p:nvSpPr>
        <p:spPr>
          <a:xfrm rot="747408">
            <a:off x="5766731" y="3891560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88735-FD4E-4251-AA1C-F80EF231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C380B-2543-4239-82DE-556837AA139A}"/>
              </a:ext>
            </a:extLst>
          </p:cNvPr>
          <p:cNvGrpSpPr/>
          <p:nvPr/>
        </p:nvGrpSpPr>
        <p:grpSpPr>
          <a:xfrm>
            <a:off x="5267008" y="4992102"/>
            <a:ext cx="231774" cy="203251"/>
            <a:chOff x="5061019" y="4630208"/>
            <a:chExt cx="346800" cy="304122"/>
          </a:xfrm>
        </p:grpSpPr>
        <p:sp>
          <p:nvSpPr>
            <p:cNvPr id="6" name="Star: 7 Points 5">
              <a:extLst>
                <a:ext uri="{FF2B5EF4-FFF2-40B4-BE49-F238E27FC236}">
                  <a16:creationId xmlns:a16="http://schemas.microsoft.com/office/drawing/2014/main" id="{6E1574FF-DCD4-4FB4-90AD-9138FA9CF8D3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ouble Bracket 6">
              <a:extLst>
                <a:ext uri="{FF2B5EF4-FFF2-40B4-BE49-F238E27FC236}">
                  <a16:creationId xmlns:a16="http://schemas.microsoft.com/office/drawing/2014/main" id="{59D06130-4040-430F-A850-025F914963E6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-e&gt; [glow]">
            <a:extLst>
              <a:ext uri="{FF2B5EF4-FFF2-40B4-BE49-F238E27FC236}">
                <a16:creationId xmlns:a16="http://schemas.microsoft.com/office/drawing/2014/main" id="{0BCFE81B-D153-4277-B10D-FCFEAF4887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7874792" y="3794150"/>
            <a:ext cx="578546" cy="303885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98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Select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692384" cy="4677347"/>
          </a:xfrm>
        </p:spPr>
        <p:txBody>
          <a:bodyPr>
            <a:normAutofit/>
          </a:bodyPr>
          <a:lstStyle/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(Cross Entropy, Square Loss, +Regularizers, …)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made by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models, unlike losses, make testable claims.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71F94-58AA-480E-8D75-7400CFB2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SEE PAPER FOR MORE…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3A81-EB37-44D6-8CD6-843CBCB0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2005012"/>
            <a:ext cx="10650166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energy, MSE, accuracy,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regularizers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Case study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PDGs give a “better” objective in a complex scenario;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More visual proofs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Data-Processing Inequality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Further relationships between loss functions;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to reverse-engineer a PDG from a loss,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why that’s a bad idea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Precise definitions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212E-78D7-4F48-8B62-AC25F08D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DE82EE67-962E-4587-ACE9-8BE2F73A4997}"/>
              </a:ext>
            </a:extLst>
          </p:cNvPr>
          <p:cNvSpPr/>
          <p:nvPr/>
        </p:nvSpPr>
        <p:spPr>
          <a:xfrm>
            <a:off x="2" y="2052536"/>
            <a:ext cx="4350908" cy="4805464"/>
          </a:xfrm>
          <a:prstGeom prst="snip1Rect">
            <a:avLst>
              <a:gd name="adj" fmla="val 1889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E2ACF-9C3A-4F58-966E-CB03F345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95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Probabilistic Dependency Graphs (PDGs)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2C346-DE20-49A9-94C6-092193DA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0476" y="797296"/>
            <a:ext cx="2003218" cy="903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364D3-28F8-46A9-8FC3-6F4B385D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42978" y="939933"/>
            <a:ext cx="1213316" cy="594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FBB85-CCB7-4BEC-8622-254D043192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052" y="4616878"/>
            <a:ext cx="1506819" cy="594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B9924-CEA4-4079-AC7E-AB4B07DE73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7049" y="4267866"/>
            <a:ext cx="1561730" cy="1292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281EF-50BB-4E9F-A4E1-011C691C59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0933" y="3404926"/>
            <a:ext cx="1842625" cy="728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CB0CE-89E7-4A38-B4E3-E4BDC28026E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482" y="5586938"/>
            <a:ext cx="1212302" cy="533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1BFDC-6582-4D41-B277-9DDBE8AB7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402" y="5363382"/>
            <a:ext cx="1499061" cy="1130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A07A5D-31D9-4BCB-9F64-0496E3F6DE0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874" y="3565306"/>
            <a:ext cx="1652485" cy="5946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F9FB9C-D5EA-4540-94FD-BA9328C39423}"/>
              </a:ext>
            </a:extLst>
          </p:cNvPr>
          <p:cNvCxnSpPr>
            <a:cxnSpLocks/>
          </p:cNvCxnSpPr>
          <p:nvPr/>
        </p:nvCxnSpPr>
        <p:spPr>
          <a:xfrm>
            <a:off x="-517255" y="2297697"/>
            <a:ext cx="0" cy="411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0407F8-734F-4FF4-9B25-55F316F333E9}"/>
              </a:ext>
            </a:extLst>
          </p:cNvPr>
          <p:cNvSpPr txBox="1"/>
          <p:nvPr/>
        </p:nvSpPr>
        <p:spPr>
          <a:xfrm>
            <a:off x="-2562412" y="3244334"/>
            <a:ext cx="187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(Deterministic)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2652F-4BC3-4128-AC13-52C29A981545}"/>
              </a:ext>
            </a:extLst>
          </p:cNvPr>
          <p:cNvSpPr txBox="1"/>
          <p:nvPr/>
        </p:nvSpPr>
        <p:spPr>
          <a:xfrm>
            <a:off x="-2890958" y="4356334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Dependence)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36E0E-1ECB-44F9-98F7-7091DB0E9428}"/>
              </a:ext>
            </a:extLst>
          </p:cNvPr>
          <p:cNvSpPr txBox="1"/>
          <p:nvPr/>
        </p:nvSpPr>
        <p:spPr>
          <a:xfrm>
            <a:off x="-2937468" y="5484135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Distribution)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4F921AC-1B03-4936-933D-435DC7DAB0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861881" y="1937746"/>
            <a:ext cx="476844" cy="29587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72BA49B-5C03-4FF3-A75E-3AF920A7C961}"/>
              </a:ext>
            </a:extLst>
          </p:cNvPr>
          <p:cNvGrpSpPr/>
          <p:nvPr/>
        </p:nvGrpSpPr>
        <p:grpSpPr>
          <a:xfrm>
            <a:off x="2350288" y="2822593"/>
            <a:ext cx="1552243" cy="474878"/>
            <a:chOff x="3392975" y="2254611"/>
            <a:chExt cx="1552243" cy="47487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7E7785A-BFD5-4C8B-AE28-060DB83F4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5811" y="2254611"/>
              <a:ext cx="586893" cy="43813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3D25C3B-18C1-40C5-9FBC-ECD354E3C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7866" t="25949" r="66973" b="25774"/>
            <a:stretch>
              <a:fillRect/>
            </a:stretch>
          </p:blipFill>
          <p:spPr>
            <a:xfrm>
              <a:off x="3392975" y="2293299"/>
              <a:ext cx="504031" cy="436190"/>
            </a:xfrm>
            <a:custGeom>
              <a:avLst/>
              <a:gdLst>
                <a:gd name="connsiteX0" fmla="*/ 110792 w 504031"/>
                <a:gd name="connsiteY0" fmla="*/ 0 h 436190"/>
                <a:gd name="connsiteX1" fmla="*/ 393239 w 504031"/>
                <a:gd name="connsiteY1" fmla="*/ 0 h 436190"/>
                <a:gd name="connsiteX2" fmla="*/ 504031 w 504031"/>
                <a:gd name="connsiteY2" fmla="*/ 110792 h 436190"/>
                <a:gd name="connsiteX3" fmla="*/ 504031 w 504031"/>
                <a:gd name="connsiteY3" fmla="*/ 325398 h 436190"/>
                <a:gd name="connsiteX4" fmla="*/ 393239 w 504031"/>
                <a:gd name="connsiteY4" fmla="*/ 436190 h 436190"/>
                <a:gd name="connsiteX5" fmla="*/ 110792 w 504031"/>
                <a:gd name="connsiteY5" fmla="*/ 436190 h 436190"/>
                <a:gd name="connsiteX6" fmla="*/ 0 w 504031"/>
                <a:gd name="connsiteY6" fmla="*/ 325398 h 436190"/>
                <a:gd name="connsiteX7" fmla="*/ 0 w 504031"/>
                <a:gd name="connsiteY7" fmla="*/ 110792 h 436190"/>
                <a:gd name="connsiteX8" fmla="*/ 110792 w 504031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031" h="436190">
                  <a:moveTo>
                    <a:pt x="110792" y="0"/>
                  </a:moveTo>
                  <a:lnTo>
                    <a:pt x="393239" y="0"/>
                  </a:lnTo>
                  <a:cubicBezTo>
                    <a:pt x="454428" y="0"/>
                    <a:pt x="504031" y="49603"/>
                    <a:pt x="504031" y="110792"/>
                  </a:cubicBezTo>
                  <a:lnTo>
                    <a:pt x="504031" y="325398"/>
                  </a:lnTo>
                  <a:cubicBezTo>
                    <a:pt x="504031" y="386587"/>
                    <a:pt x="454428" y="436190"/>
                    <a:pt x="393239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C8A113F-741E-4809-BB73-E5FC0C684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63014" t="25949" r="13838" b="25774"/>
            <a:stretch>
              <a:fillRect/>
            </a:stretch>
          </p:blipFill>
          <p:spPr>
            <a:xfrm>
              <a:off x="4481509" y="2293299"/>
              <a:ext cx="463709" cy="436190"/>
            </a:xfrm>
            <a:custGeom>
              <a:avLst/>
              <a:gdLst>
                <a:gd name="connsiteX0" fmla="*/ 110792 w 463709"/>
                <a:gd name="connsiteY0" fmla="*/ 0 h 436190"/>
                <a:gd name="connsiteX1" fmla="*/ 352917 w 463709"/>
                <a:gd name="connsiteY1" fmla="*/ 0 h 436190"/>
                <a:gd name="connsiteX2" fmla="*/ 463709 w 463709"/>
                <a:gd name="connsiteY2" fmla="*/ 110792 h 436190"/>
                <a:gd name="connsiteX3" fmla="*/ 463709 w 463709"/>
                <a:gd name="connsiteY3" fmla="*/ 325398 h 436190"/>
                <a:gd name="connsiteX4" fmla="*/ 352917 w 463709"/>
                <a:gd name="connsiteY4" fmla="*/ 436190 h 436190"/>
                <a:gd name="connsiteX5" fmla="*/ 110792 w 463709"/>
                <a:gd name="connsiteY5" fmla="*/ 436190 h 436190"/>
                <a:gd name="connsiteX6" fmla="*/ 0 w 463709"/>
                <a:gd name="connsiteY6" fmla="*/ 325398 h 436190"/>
                <a:gd name="connsiteX7" fmla="*/ 0 w 463709"/>
                <a:gd name="connsiteY7" fmla="*/ 110792 h 436190"/>
                <a:gd name="connsiteX8" fmla="*/ 110792 w 463709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3709" h="436190">
                  <a:moveTo>
                    <a:pt x="110792" y="0"/>
                  </a:moveTo>
                  <a:lnTo>
                    <a:pt x="352917" y="0"/>
                  </a:lnTo>
                  <a:cubicBezTo>
                    <a:pt x="414106" y="0"/>
                    <a:pt x="463709" y="49603"/>
                    <a:pt x="463709" y="110792"/>
                  </a:cubicBezTo>
                  <a:lnTo>
                    <a:pt x="463709" y="325398"/>
                  </a:lnTo>
                  <a:cubicBezTo>
                    <a:pt x="463709" y="386587"/>
                    <a:pt x="414106" y="436190"/>
                    <a:pt x="352917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F3A049-4E10-4784-B8B0-7A21D159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1" y="2938165"/>
            <a:ext cx="1091004" cy="3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2957364-4B79-40F9-B41B-FD857662AD7B}"/>
              </a:ext>
            </a:extLst>
          </p:cNvPr>
          <p:cNvSpPr txBox="1"/>
          <p:nvPr/>
        </p:nvSpPr>
        <p:spPr>
          <a:xfrm>
            <a:off x="992580" y="1002575"/>
            <a:ext cx="8864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Syntax</a:t>
            </a:r>
            <a:r>
              <a:rPr lang="en-US" sz="2400" dirty="0"/>
              <a:t>: weighted sets of </a:t>
            </a:r>
            <a:r>
              <a:rPr lang="en-US" sz="2400" dirty="0" err="1"/>
              <a:t>cpds</a:t>
            </a:r>
            <a:r>
              <a:rPr lang="en-US" sz="2400" dirty="0"/>
              <a:t>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(conditional probability distributions)</a:t>
            </a:r>
            <a:endParaRPr lang="en-US" sz="24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E583EFA-5A5F-4EDE-9647-F386C3ACE5C5}"/>
              </a:ext>
            </a:extLst>
          </p:cNvPr>
          <p:cNvSpPr txBox="1">
            <a:spLocks/>
          </p:cNvSpPr>
          <p:nvPr/>
        </p:nvSpPr>
        <p:spPr>
          <a:xfrm>
            <a:off x="4778648" y="1759343"/>
            <a:ext cx="7127861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general class of graphical models</a:t>
            </a:r>
            <a:br>
              <a:rPr lang="en-US" dirty="0"/>
            </a:br>
            <a:r>
              <a:rPr lang="en-US" sz="2300" dirty="0"/>
              <a:t>including Bayesian Networks &amp; Factor Graphs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D936D-C1A1-4D8A-9EC9-04472A94B20E}"/>
              </a:ext>
            </a:extLst>
          </p:cNvPr>
          <p:cNvSpPr txBox="1"/>
          <p:nvPr/>
        </p:nvSpPr>
        <p:spPr>
          <a:xfrm>
            <a:off x="285491" y="2058281"/>
            <a:ext cx="3611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How to draw </a:t>
            </a:r>
            <a:r>
              <a:rPr lang="en-US" sz="2800" i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cpds</a:t>
            </a:r>
            <a:endParaRPr lang="en-US" sz="2800" i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C3C6603-9B5D-4A77-83E0-4052FE35A0AA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511" t="13265" r="11324" b="13187"/>
          <a:stretch/>
        </p:blipFill>
        <p:spPr>
          <a:xfrm>
            <a:off x="5996133" y="2766083"/>
            <a:ext cx="2514812" cy="1264277"/>
          </a:xfrm>
          <a:prstGeom prst="rect">
            <a:avLst/>
          </a:prstGeom>
        </p:spPr>
      </p:pic>
      <p:pic>
        <p:nvPicPr>
          <p:cNvPr id="3072" name="Picture 3071">
            <a:extLst>
              <a:ext uri="{FF2B5EF4-FFF2-40B4-BE49-F238E27FC236}">
                <a16:creationId xmlns:a16="http://schemas.microsoft.com/office/drawing/2014/main" id="{6FDDC694-8F8E-4B92-9643-3C405A8AEF72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0027" y="3142003"/>
            <a:ext cx="716978" cy="468552"/>
          </a:xfrm>
          <a:prstGeom prst="rect">
            <a:avLst/>
          </a:prstGeom>
        </p:spPr>
      </p:pic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215F29A-C9FB-4917-A43E-E0D600FDD529}"/>
              </a:ext>
            </a:extLst>
          </p:cNvPr>
          <p:cNvSpPr txBox="1">
            <a:spLocks/>
          </p:cNvSpPr>
          <p:nvPr/>
        </p:nvSpPr>
        <p:spPr>
          <a:xfrm>
            <a:off x="4868166" y="4627597"/>
            <a:ext cx="7127855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model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inconsistent information</a:t>
            </a:r>
            <a:r>
              <a:rPr lang="en-US" dirty="0"/>
              <a:t>,</a:t>
            </a:r>
            <a:br>
              <a:rPr lang="en-US" sz="2300" dirty="0"/>
            </a:br>
            <a:r>
              <a:rPr lang="en-US" sz="2300" dirty="0"/>
              <a:t>and can measure the degree of inconsistency.</a:t>
            </a:r>
            <a:endParaRPr lang="en-US" dirty="0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6E92AF4-1D62-494D-92DA-6A47A0B50C5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0996"/>
            <a:ext cx="383225" cy="23778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9F836D2-84D8-4652-95A5-CC3CD15CA4C2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27571"/>
            <a:ext cx="383225" cy="23778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B3477A6-ABF4-4B0C-A696-726E3CA7CFB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83551"/>
            <a:ext cx="383225" cy="23778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E996BBB-5E69-4F9F-B877-DCFB5FE41587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8579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704B266-50B6-4AC1-A86C-45971D5D644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3515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7BE95CD-7614-45F9-85DF-DFA4DFB2369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9113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4CBD75E-70B6-462A-AB5F-FB9308421162}"/>
              </a:ext>
            </a:extLst>
          </p:cNvPr>
          <p:cNvSpPr txBox="1"/>
          <p:nvPr/>
        </p:nvSpPr>
        <p:spPr>
          <a:xfrm>
            <a:off x="2040217" y="1002310"/>
            <a:ext cx="13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weighted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87DA-CCC9-4D5A-8FDA-B5EC6428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51" grpId="0"/>
      <p:bldP spid="90" grpId="0"/>
      <p:bldP spid="119" grpId="0"/>
      <p:bldP spid="1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/>
              <p:nvPr/>
            </p:nvSpPr>
            <p:spPr>
              <a:xfrm flipH="1">
                <a:off x="6662846" y="6144788"/>
                <a:ext cx="5568948" cy="748562"/>
              </a:xfrm>
              <a:prstGeom prst="snip1Rect">
                <a:avLst>
                  <a:gd name="adj" fmla="val 0"/>
                </a:avLst>
              </a:prstGeom>
              <a:solidFill>
                <a:srgbClr val="4C376B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* In general, PDGs also have qualitative information:</a:t>
                </a:r>
                <a:b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 weights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and another scoring function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𝑰𝑫𝒆𝒇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62846" y="6144788"/>
                <a:ext cx="5568948" cy="748562"/>
              </a:xfrm>
              <a:prstGeom prst="snip1Rect">
                <a:avLst>
                  <a:gd name="adj" fmla="val 0"/>
                </a:avLst>
              </a:prstGeom>
              <a:blipFill>
                <a:blip r:embed="rId2"/>
                <a:stretch>
                  <a:fillRect l="-872" b="-794"/>
                </a:stretch>
              </a:blip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899FECF-DB57-4AE1-92DD-B8CCB370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80" y="286632"/>
            <a:ext cx="10515600" cy="1325563"/>
          </a:xfrm>
        </p:spPr>
        <p:txBody>
          <a:bodyPr/>
          <a:lstStyle/>
          <a:p>
            <a:r>
              <a:rPr lang="en-US" b="1" dirty="0"/>
              <a:t>Semantics of PDGs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E6A0D6-3381-4419-AB09-61065ECF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96" y="2210994"/>
            <a:ext cx="6797369" cy="982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/>
              <p:nvPr/>
            </p:nvSpPr>
            <p:spPr>
              <a:xfrm>
                <a:off x="4730004" y="1577672"/>
                <a:ext cx="53120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expected overhead of using codes for beliefs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,</a:t>
                </a:r>
              </a:p>
              <a:p>
                <a:pPr algn="ctr"/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when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in fact </a:t>
                </a:r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distributed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004" y="1577672"/>
                <a:ext cx="5312096" cy="646331"/>
              </a:xfrm>
              <a:prstGeom prst="rect">
                <a:avLst/>
              </a:prstGeom>
              <a:blipFill>
                <a:blip r:embed="rId4"/>
                <a:stretch>
                  <a:fillRect l="-11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70B5BAE-4B87-4FAB-A62A-EDC04202FCAE}"/>
              </a:ext>
            </a:extLst>
          </p:cNvPr>
          <p:cNvSpPr txBox="1"/>
          <p:nvPr/>
        </p:nvSpPr>
        <p:spPr>
          <a:xfrm>
            <a:off x="5341245" y="323329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(scaled by confidence)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B9CA30C-D182-4F43-BCE3-42FC9EA95E09}"/>
              </a:ext>
            </a:extLst>
          </p:cNvPr>
          <p:cNvSpPr/>
          <p:nvPr/>
        </p:nvSpPr>
        <p:spPr>
          <a:xfrm rot="16200000" flipH="1">
            <a:off x="7025575" y="282464"/>
            <a:ext cx="204241" cy="3995738"/>
          </a:xfrm>
          <a:prstGeom prst="leftBrace">
            <a:avLst>
              <a:gd name="adj1" fmla="val 114459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009AEE3-D485-4B0B-B87E-C8696F453A85}"/>
              </a:ext>
            </a:extLst>
          </p:cNvPr>
          <p:cNvSpPr/>
          <p:nvPr/>
        </p:nvSpPr>
        <p:spPr>
          <a:xfrm rot="8442337">
            <a:off x="4902232" y="2816990"/>
            <a:ext cx="262612" cy="772266"/>
          </a:xfrm>
          <a:custGeom>
            <a:avLst/>
            <a:gdLst>
              <a:gd name="connsiteX0" fmla="*/ 0 w 138736"/>
              <a:gd name="connsiteY0" fmla="*/ 301549 h 370917"/>
              <a:gd name="connsiteX1" fmla="*/ 34684 w 138736"/>
              <a:gd name="connsiteY1" fmla="*/ 301549 h 370917"/>
              <a:gd name="connsiteX2" fmla="*/ 34684 w 138736"/>
              <a:gd name="connsiteY2" fmla="*/ 0 h 370917"/>
              <a:gd name="connsiteX3" fmla="*/ 104052 w 138736"/>
              <a:gd name="connsiteY3" fmla="*/ 0 h 370917"/>
              <a:gd name="connsiteX4" fmla="*/ 104052 w 138736"/>
              <a:gd name="connsiteY4" fmla="*/ 301549 h 370917"/>
              <a:gd name="connsiteX5" fmla="*/ 138736 w 138736"/>
              <a:gd name="connsiteY5" fmla="*/ 301549 h 370917"/>
              <a:gd name="connsiteX6" fmla="*/ 69368 w 138736"/>
              <a:gd name="connsiteY6" fmla="*/ 370917 h 370917"/>
              <a:gd name="connsiteX7" fmla="*/ 0 w 138736"/>
              <a:gd name="connsiteY7" fmla="*/ 301549 h 370917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4739 w 145947"/>
              <a:gd name="connsiteY1" fmla="*/ 346954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35947 w 202179"/>
              <a:gd name="connsiteY5" fmla="*/ 513721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79" h="651389">
                <a:moveTo>
                  <a:pt x="62284" y="448719"/>
                </a:moveTo>
                <a:cubicBezTo>
                  <a:pt x="79910" y="467576"/>
                  <a:pt x="82313" y="490953"/>
                  <a:pt x="115161" y="505289"/>
                </a:cubicBezTo>
                <a:cubicBezTo>
                  <a:pt x="112897" y="472011"/>
                  <a:pt x="155898" y="250952"/>
                  <a:pt x="136298" y="168245"/>
                </a:cubicBezTo>
                <a:cubicBezTo>
                  <a:pt x="116698" y="85538"/>
                  <a:pt x="-17658" y="16981"/>
                  <a:pt x="1948" y="0"/>
                </a:cubicBezTo>
                <a:cubicBezTo>
                  <a:pt x="48523" y="42781"/>
                  <a:pt x="108002" y="62276"/>
                  <a:pt x="141674" y="128344"/>
                </a:cubicBezTo>
                <a:cubicBezTo>
                  <a:pt x="189644" y="262987"/>
                  <a:pt x="133212" y="391480"/>
                  <a:pt x="135947" y="513721"/>
                </a:cubicBezTo>
                <a:cubicBezTo>
                  <a:pt x="153509" y="522956"/>
                  <a:pt x="184746" y="482163"/>
                  <a:pt x="202179" y="475711"/>
                </a:cubicBezTo>
                <a:cubicBezTo>
                  <a:pt x="152369" y="544116"/>
                  <a:pt x="136357" y="595096"/>
                  <a:pt x="74808" y="651389"/>
                </a:cubicBezTo>
                <a:cubicBezTo>
                  <a:pt x="108544" y="576332"/>
                  <a:pt x="82164" y="518418"/>
                  <a:pt x="62284" y="4487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/>
              <p:nvPr/>
            </p:nvSpPr>
            <p:spPr>
              <a:xfrm>
                <a:off x="1073444" y="1669462"/>
                <a:ext cx="26739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Incompatibility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with a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44" y="1669462"/>
                <a:ext cx="2673937" cy="646331"/>
              </a:xfrm>
              <a:prstGeom prst="rect">
                <a:avLst/>
              </a:prstGeom>
              <a:blipFill>
                <a:blip r:embed="rId5"/>
                <a:stretch>
                  <a:fillRect l="-182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/>
              <p:nvPr/>
            </p:nvSpPr>
            <p:spPr>
              <a:xfrm>
                <a:off x="1097341" y="3858827"/>
                <a:ext cx="628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Inconsistency</a:t>
                </a:r>
                <a:r>
                  <a:rPr lang="en-US" dirty="0"/>
                  <a:t>: the smallest possible incompatibility with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41" y="3858827"/>
                <a:ext cx="6288709" cy="369332"/>
              </a:xfrm>
              <a:prstGeom prst="rect">
                <a:avLst/>
              </a:prstGeom>
              <a:blipFill>
                <a:blip r:embed="rId6"/>
                <a:stretch>
                  <a:fillRect l="-7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4DFCAB98-611B-44C3-A139-6B6CD5AEE1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7037" y="4171473"/>
            <a:ext cx="4045843" cy="9502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C86E8-EEB3-4760-B52B-4F85D70F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5688838"/>
            <a:ext cx="2743200" cy="365125"/>
          </a:xfrm>
        </p:spPr>
        <p:txBody>
          <a:bodyPr/>
          <a:lstStyle/>
          <a:p>
            <a:fld id="{6CB50425-FF15-4809-B051-6F0DDC6017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/>
      <p:bldP spid="15" grpId="0"/>
      <p:bldP spid="17" grpId="0" animBg="1"/>
      <p:bldP spid="18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DE46-27EF-453F-9530-80D63961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Fact: Monotonicity of Inconsistency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59D63-EAC6-4B06-BA0F-D39F1B623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4392" y="1996400"/>
            <a:ext cx="9437914" cy="598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Believing more things cannot make you any less inconsistent.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81B1F2-5DAF-4421-A286-37945C763796}"/>
              </a:ext>
            </a:extLst>
          </p:cNvPr>
          <p:cNvGrpSpPr/>
          <p:nvPr/>
        </p:nvGrpSpPr>
        <p:grpSpPr>
          <a:xfrm>
            <a:off x="2157250" y="3049212"/>
            <a:ext cx="5511846" cy="2429261"/>
            <a:chOff x="2157250" y="3049212"/>
            <a:chExt cx="5511846" cy="24292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AF37A7-C393-445B-A273-6C813D11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9027" y="3049212"/>
              <a:ext cx="1349959" cy="515439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B6D77EB-62B7-47FA-BEA7-6FACDB4F3B4F}"/>
                </a:ext>
              </a:extLst>
            </p:cNvPr>
            <p:cNvGrpSpPr/>
            <p:nvPr/>
          </p:nvGrpSpPr>
          <p:grpSpPr>
            <a:xfrm>
              <a:off x="4504520" y="3628738"/>
              <a:ext cx="3164576" cy="554710"/>
              <a:chOff x="1863767" y="3695250"/>
              <a:chExt cx="3164576" cy="5547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C90006D-BE5F-4586-BBF6-611919C41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3767" y="3695250"/>
                <a:ext cx="1732856" cy="55471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FB0E44-3B5C-4E57-A14E-75DB48300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4829"/>
              <a:stretch/>
            </p:blipFill>
            <p:spPr>
              <a:xfrm>
                <a:off x="4382612" y="3809475"/>
                <a:ext cx="645731" cy="28645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94F52-B85B-44A1-BE0F-2E65548BD8EC}"/>
                  </a:ext>
                </a:extLst>
              </p:cNvPr>
              <p:cNvSpPr txBox="1"/>
              <p:nvPr/>
            </p:nvSpPr>
            <p:spPr>
              <a:xfrm>
                <a:off x="3631398" y="3774346"/>
                <a:ext cx="892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all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200885-B200-4574-853A-6FCCB5B986AF}"/>
                </a:ext>
              </a:extLst>
            </p:cNvPr>
            <p:cNvGrpSpPr/>
            <p:nvPr/>
          </p:nvGrpSpPr>
          <p:grpSpPr>
            <a:xfrm>
              <a:off x="5138675" y="4571129"/>
              <a:ext cx="2247529" cy="506095"/>
              <a:chOff x="3406768" y="4666083"/>
              <a:chExt cx="3221539" cy="72542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056B21-012C-44BF-ADC6-64852B780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6768" y="4666083"/>
                <a:ext cx="1169644" cy="68128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7373E63-2B02-497F-B87D-BBC1AD769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6169" y="4710217"/>
                <a:ext cx="1272138" cy="681287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E4F5177-20C0-4229-A57B-180F55D27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5478" y="4747981"/>
                <a:ext cx="571969" cy="55637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CFFC26-1C37-4F6F-9FA1-D1AD2FF4C6DC}"/>
                </a:ext>
              </a:extLst>
            </p:cNvPr>
            <p:cNvSpPr txBox="1"/>
            <p:nvPr/>
          </p:nvSpPr>
          <p:spPr>
            <a:xfrm>
              <a:off x="2804093" y="3070137"/>
              <a:ext cx="18463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(more beliefs)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17824C-8A81-4491-B4D6-5ACF162C9AB9}"/>
                </a:ext>
              </a:extLst>
            </p:cNvPr>
            <p:cNvSpPr txBox="1"/>
            <p:nvPr/>
          </p:nvSpPr>
          <p:spPr>
            <a:xfrm>
              <a:off x="2157250" y="3701525"/>
              <a:ext cx="224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(higher confidence)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4FCD36-CC56-4CD4-B8C4-F2480747AD4F}"/>
                </a:ext>
              </a:extLst>
            </p:cNvPr>
            <p:cNvSpPr txBox="1"/>
            <p:nvPr/>
          </p:nvSpPr>
          <p:spPr>
            <a:xfrm>
              <a:off x="5203046" y="5109141"/>
              <a:ext cx="224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(more inconsistency)</a:t>
              </a:r>
            </a:p>
          </p:txBody>
        </p:sp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4EA964E7-8AA9-4814-908A-80E350C3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029" y="4742049"/>
              <a:ext cx="816010" cy="304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9E09D-E79F-45E8-A4E2-C9E1D170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5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F5D364-7B66-41E6-AF7B-9B79624BD0A6}"/>
              </a:ext>
            </a:extLst>
          </p:cNvPr>
          <p:cNvGrpSpPr/>
          <p:nvPr/>
        </p:nvGrpSpPr>
        <p:grpSpPr>
          <a:xfrm>
            <a:off x="4088260" y="4538798"/>
            <a:ext cx="231774" cy="203251"/>
            <a:chOff x="5061019" y="4630208"/>
            <a:chExt cx="346800" cy="304122"/>
          </a:xfrm>
        </p:grpSpPr>
        <p:sp>
          <p:nvSpPr>
            <p:cNvPr id="25" name="Star: 7 Points 24">
              <a:extLst>
                <a:ext uri="{FF2B5EF4-FFF2-40B4-BE49-F238E27FC236}">
                  <a16:creationId xmlns:a16="http://schemas.microsoft.com/office/drawing/2014/main" id="{03F197E7-33B9-48E9-BC0E-F9C4C1FA15F7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Double Bracket 25">
              <a:extLst>
                <a:ext uri="{FF2B5EF4-FFF2-40B4-BE49-F238E27FC236}">
                  <a16:creationId xmlns:a16="http://schemas.microsoft.com/office/drawing/2014/main" id="{43B834F5-8008-40DE-A924-F05425CF58F8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726B28-3979-49F0-AD70-C83E67AD9555}"/>
              </a:ext>
            </a:extLst>
          </p:cNvPr>
          <p:cNvGrpSpPr/>
          <p:nvPr/>
        </p:nvGrpSpPr>
        <p:grpSpPr>
          <a:xfrm>
            <a:off x="11238560" y="768556"/>
            <a:ext cx="591490" cy="518699"/>
            <a:chOff x="5061019" y="4630208"/>
            <a:chExt cx="346800" cy="304122"/>
          </a:xfrm>
        </p:grpSpPr>
        <p:sp>
          <p:nvSpPr>
            <p:cNvPr id="30" name="Star: 7 Points 29">
              <a:extLst>
                <a:ext uri="{FF2B5EF4-FFF2-40B4-BE49-F238E27FC236}">
                  <a16:creationId xmlns:a16="http://schemas.microsoft.com/office/drawing/2014/main" id="{A1DB082E-B64F-4EE3-95A8-929B088B9CB1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3281CCE3-5C88-4C78-8489-0BDD3FB2045E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566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Choose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8" y="3947107"/>
            <a:ext cx="10692384" cy="2424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Surprising Fact:</a:t>
            </a:r>
            <a:r>
              <a:rPr lang="en-US" dirty="0"/>
              <a:t>   Standard loss functions can be viewed as </a:t>
            </a:r>
            <a:r>
              <a:rPr lang="en-US" dirty="0">
                <a:solidFill>
                  <a:srgbClr val="FF4956"/>
                </a:solidFill>
              </a:rPr>
              <a:t>the degree of inconsistency </a:t>
            </a:r>
            <a:r>
              <a:rPr lang="en-US" dirty="0"/>
              <a:t>of the PDG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describing the situation.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/>
              <a:t>Bonus: </a:t>
            </a:r>
            <a:r>
              <a:rPr lang="en-US" sz="2200" dirty="0"/>
              <a:t> A visual calculus for reasoning about the relationships between loss functions</a:t>
            </a:r>
            <a:endParaRPr lang="en-US" sz="2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880ADD-2DB7-4A47-B1AE-BDF2762891E0}"/>
              </a:ext>
            </a:extLst>
          </p:cNvPr>
          <p:cNvSpPr txBox="1">
            <a:spLocks/>
          </p:cNvSpPr>
          <p:nvPr/>
        </p:nvSpPr>
        <p:spPr>
          <a:xfrm>
            <a:off x="838200" y="1564576"/>
            <a:ext cx="10692384" cy="467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(Cross Entropy, Square Loss, +Regularizers, …)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made by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models, unlike losses, make testable claims.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91ADF-498E-467C-A6C8-62E709269DD9}"/>
              </a:ext>
            </a:extLst>
          </p:cNvPr>
          <p:cNvSpPr/>
          <p:nvPr/>
        </p:nvSpPr>
        <p:spPr>
          <a:xfrm>
            <a:off x="438150" y="1374269"/>
            <a:ext cx="10692384" cy="24247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6532-95C5-4DB7-B6D1-AD4D62FA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INFORMATION-BASED LOSSES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8932-970B-4063-B011-F9A4002E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F5987-CD3C-4C58-8734-6C9A19F4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39"/>
          <a:stretch/>
        </p:blipFill>
        <p:spPr>
          <a:xfrm>
            <a:off x="2924357" y="3184654"/>
            <a:ext cx="6343285" cy="14109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319901-7E0D-48A7-B2B5-101576BC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Standard measure of discrepancy between </a:t>
                </a:r>
                <a:br>
                  <a:rPr lang="en-US" dirty="0"/>
                </a:br>
                <a:r>
                  <a:rPr lang="en-US" dirty="0"/>
                  <a:t>probability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and outcome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  <a:blipFill>
                <a:blip r:embed="rId3"/>
                <a:stretch>
                  <a:fillRect l="-1043" t="-10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6C1EE77-5085-484F-A4E4-E0BB878A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73" y="585287"/>
            <a:ext cx="4185824" cy="9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26C3A-DF5C-43A5-9621-6D739FCE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783C-3CE4-4D01-BCCE-1B142F1F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49" y="158341"/>
            <a:ext cx="10558272" cy="1325563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b="1" dirty="0"/>
              <a:t>Variants of 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 Inconsistencies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DB9A-6142-4887-8887-3492C3F4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81060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Marginal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Information</a:t>
            </a:r>
          </a:p>
          <a:p>
            <a:pPr lvl="1"/>
            <a:r>
              <a:rPr lang="en-US" dirty="0"/>
              <a:t>for partial observations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Conditional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Information 		</a:t>
            </a:r>
          </a:p>
          <a:p>
            <a:pPr lvl="1"/>
            <a:r>
              <a:rPr lang="en-US" dirty="0"/>
              <a:t>for conditional models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Average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Information</a:t>
            </a:r>
          </a:p>
          <a:p>
            <a:pPr lvl="1"/>
            <a:r>
              <a:rPr lang="en-US" dirty="0"/>
              <a:t>Works whole dataset                         at once   (if high confidence in data)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C964B-0B47-4979-9F5D-8EBE0D9A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4E918-53B9-472E-9627-D7333C7450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0392" y="1852723"/>
            <a:ext cx="4448372" cy="978122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4B6AB7F-C1CB-4581-8C3E-C543BDA15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37" y="4879879"/>
            <a:ext cx="1536748" cy="37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54393B9-3B55-4813-A368-253EB59123F8}"/>
              </a:ext>
            </a:extLst>
          </p:cNvPr>
          <p:cNvGrpSpPr/>
          <p:nvPr/>
        </p:nvGrpSpPr>
        <p:grpSpPr>
          <a:xfrm>
            <a:off x="2049780" y="5322367"/>
            <a:ext cx="7768420" cy="1377292"/>
            <a:chOff x="2406445" y="4236685"/>
            <a:chExt cx="8798033" cy="15598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ED9905-B19B-42C6-B4D0-27B2AB839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06445" y="4236685"/>
              <a:ext cx="7229910" cy="112760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7D37EF5-6F3E-4210-900F-EA56AECD6E20}"/>
                    </a:ext>
                  </a:extLst>
                </p:cNvPr>
                <p:cNvSpPr txBox="1"/>
                <p:nvPr/>
              </p:nvSpPr>
              <p:spPr>
                <a:xfrm>
                  <a:off x="9292869" y="5064526"/>
                  <a:ext cx="1911609" cy="731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constant in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;  </a:t>
                  </a:r>
                </a:p>
                <a:p>
                  <a:pPr algn="ctr"/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irrelevant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7D37EF5-6F3E-4210-900F-EA56AECD6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2869" y="5064526"/>
                  <a:ext cx="1911609" cy="731995"/>
                </a:xfrm>
                <a:prstGeom prst="rect">
                  <a:avLst/>
                </a:prstGeom>
                <a:blipFill>
                  <a:blip r:embed="rId5"/>
                  <a:stretch>
                    <a:fillRect l="-3249" t="-4717" r="-180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Up 58">
              <a:extLst>
                <a:ext uri="{FF2B5EF4-FFF2-40B4-BE49-F238E27FC236}">
                  <a16:creationId xmlns:a16="http://schemas.microsoft.com/office/drawing/2014/main" id="{657D71C5-6695-480F-94B7-5FB679BE96FD}"/>
                </a:ext>
              </a:extLst>
            </p:cNvPr>
            <p:cNvSpPr/>
            <p:nvPr/>
          </p:nvSpPr>
          <p:spPr>
            <a:xfrm rot="19383183">
              <a:off x="9140188" y="4984245"/>
              <a:ext cx="154409" cy="485203"/>
            </a:xfrm>
            <a:custGeom>
              <a:avLst/>
              <a:gdLst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36007 w 315183"/>
                <a:gd name="connsiteY6" fmla="*/ 152028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36007 w 315183"/>
                <a:gd name="connsiteY6" fmla="*/ 152028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183" h="515680">
                  <a:moveTo>
                    <a:pt x="0" y="187427"/>
                  </a:moveTo>
                  <a:cubicBezTo>
                    <a:pt x="117635" y="116563"/>
                    <a:pt x="124635" y="106925"/>
                    <a:pt x="157592" y="0"/>
                  </a:cubicBezTo>
                  <a:cubicBezTo>
                    <a:pt x="185607" y="113413"/>
                    <a:pt x="262653" y="124951"/>
                    <a:pt x="315183" y="187427"/>
                  </a:cubicBezTo>
                  <a:cubicBezTo>
                    <a:pt x="288918" y="187427"/>
                    <a:pt x="227217" y="159488"/>
                    <a:pt x="196158" y="137786"/>
                  </a:cubicBezTo>
                  <a:lnTo>
                    <a:pt x="236387" y="515680"/>
                  </a:lnTo>
                  <a:lnTo>
                    <a:pt x="78796" y="515680"/>
                  </a:lnTo>
                  <a:cubicBezTo>
                    <a:pt x="97866" y="394463"/>
                    <a:pt x="121857" y="266922"/>
                    <a:pt x="140927" y="145705"/>
                  </a:cubicBezTo>
                  <a:cubicBezTo>
                    <a:pt x="67338" y="174935"/>
                    <a:pt x="45336" y="175627"/>
                    <a:pt x="0" y="187427"/>
                  </a:cubicBezTo>
                  <a:close/>
                </a:path>
              </a:pathLst>
            </a:custGeom>
            <a:solidFill>
              <a:srgbClr val="DD7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DAE389-8961-4F31-9AE1-77D92A8B3EF6}"/>
              </a:ext>
            </a:extLst>
          </p:cNvPr>
          <p:cNvGrpSpPr/>
          <p:nvPr/>
        </p:nvGrpSpPr>
        <p:grpSpPr>
          <a:xfrm>
            <a:off x="4914361" y="3405244"/>
            <a:ext cx="5359549" cy="751828"/>
            <a:chOff x="5866623" y="3085386"/>
            <a:chExt cx="5359549" cy="75182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B43A61-E02F-49D7-9FD2-DD0452210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55456" y="3085386"/>
              <a:ext cx="3070716" cy="75182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CE6BCB-A176-4BFA-B4BB-625D55588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623" y="3235655"/>
              <a:ext cx="2172239" cy="375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943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C376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5782</TotalTime>
  <Words>710</Words>
  <Application>Microsoft Office PowerPoint</Application>
  <PresentationFormat>Widescreen</PresentationFormat>
  <Paragraphs>133</Paragraphs>
  <Slides>20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Georgia Pro Light</vt:lpstr>
      <vt:lpstr>Sitka Display</vt:lpstr>
      <vt:lpstr>Sitka Heading</vt:lpstr>
      <vt:lpstr>Office Theme</vt:lpstr>
      <vt:lpstr>Loss as the Inconsistency of a P  D  G : Choose Your Model, Not Your Loss</vt:lpstr>
      <vt:lpstr>How To Select A Loss Function?</vt:lpstr>
      <vt:lpstr>Probabilistic Dependency Graphs (PDGs)</vt:lpstr>
      <vt:lpstr>Semantics of PDGs</vt:lpstr>
      <vt:lpstr>Useful Fact: Monotonicity of Inconsistency</vt:lpstr>
      <vt:lpstr>How To Choose A Loss Function?</vt:lpstr>
      <vt:lpstr>INFORMATION-BASED LOSSES  as Inconsistencies</vt:lpstr>
      <vt:lpstr>Information Content  as Inconsistency</vt:lpstr>
      <vt:lpstr>Variants of Information Content  as Inconsistencies</vt:lpstr>
      <vt:lpstr>A Map</vt:lpstr>
      <vt:lpstr>MORE STANDARD METRICS     &amp; REGULARIZERS  as Inconsistencies</vt:lpstr>
      <vt:lpstr>STATISTICAL  DIVERGENCES  as Inconsistencies</vt:lpstr>
      <vt:lpstr>Statistical Divergences  as Inconsistencies</vt:lpstr>
      <vt:lpstr>Map of     as (r,s) vary</vt:lpstr>
      <vt:lpstr>By Monotonicity      … </vt:lpstr>
      <vt:lpstr>VARIATIONAL OBJECTIVES  as Inconsistencies</vt:lpstr>
      <vt:lpstr>Variational Auto Encoders (VAEs), Take 1.</vt:lpstr>
      <vt:lpstr>VAEs, Take 2</vt:lpstr>
      <vt:lpstr>Visual Proof: The ELBO</vt:lpstr>
      <vt:lpstr>SEE PAPER FOR MORE…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14</cp:revision>
  <dcterms:created xsi:type="dcterms:W3CDTF">2022-03-10T19:17:49Z</dcterms:created>
  <dcterms:modified xsi:type="dcterms:W3CDTF">2022-03-15T05:50:05Z</dcterms:modified>
</cp:coreProperties>
</file>