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92" r:id="rId4"/>
    <p:sldId id="267" r:id="rId5"/>
    <p:sldId id="289" r:id="rId6"/>
    <p:sldId id="290" r:id="rId7"/>
    <p:sldId id="271" r:id="rId8"/>
    <p:sldId id="288" r:id="rId9"/>
    <p:sldId id="270" r:id="rId10"/>
    <p:sldId id="262" r:id="rId11"/>
    <p:sldId id="261" r:id="rId12"/>
    <p:sldId id="274" r:id="rId13"/>
    <p:sldId id="278" r:id="rId14"/>
    <p:sldId id="282" r:id="rId15"/>
    <p:sldId id="266" r:id="rId16"/>
    <p:sldId id="25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B38672-EDA0-4ADA-B56D-2A2E737D21AB}">
          <p14:sldIdLst>
            <p14:sldId id="256"/>
            <p14:sldId id="293"/>
            <p14:sldId id="292"/>
            <p14:sldId id="267"/>
            <p14:sldId id="289"/>
            <p14:sldId id="290"/>
          </p14:sldIdLst>
        </p14:section>
        <p14:section name="Good Slides, Deleted For Space" id="{34574D04-533A-460F-B940-7996E14701D4}">
          <p14:sldIdLst>
            <p14:sldId id="271"/>
            <p14:sldId id="288"/>
            <p14:sldId id="270"/>
            <p14:sldId id="262"/>
            <p14:sldId id="261"/>
            <p14:sldId id="274"/>
            <p14:sldId id="278"/>
            <p14:sldId id="282"/>
            <p14:sldId id="266"/>
            <p14:sldId id="25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1D3E0-D393-4970-B9B6-395F4C445A6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29528-BCF3-4AF3-ADA2-186807B22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679-B5CB-435F-AB72-76E7E55F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4CEFE-19CD-423D-B20D-9D934D78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AF8A-8A95-40BD-B9DF-072278C1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96BC-0E68-4F66-9C23-74475A5B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9079-C82F-4EC5-B3F3-D411FC88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CEDA-59C7-4354-8330-189D094A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0C1DE-B834-4BFA-AE84-A46698C2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05E8-2B6D-41A4-AF5C-93999DFE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C03B-14CF-445B-8338-759296A4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5150-1FCB-49FD-A3B9-EA6CBC9C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38D23-A43F-4B57-AAC7-5AC84DCAE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51E3C-3436-450C-AAC9-1516BA66B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0F62-3C23-45BA-B6EF-245DA99F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04FC-C115-45E6-8089-6544A9CA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5226-A5A5-4EE2-9594-D09269DA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A332-3A29-4745-9F4D-D9CD7ED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FA4-CCC4-40AE-A545-A743C43C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5697E-45FB-458F-B12B-5555C479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E58A-E597-4CCC-939D-D51FC793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A57E-AC18-4F68-833E-0465AE11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19AC-FDDA-46CE-88B8-0F894C2E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6940-82A7-4104-91FE-E0A04ECC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A719-DF10-4F6F-B9BA-96D2B577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8B72-A108-4926-B08F-FA7E8005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FF11-7A48-470A-853B-260A1589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682D-3637-42B2-87ED-A7357C5F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4844-CC65-482D-8D79-C7A1AE5FE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0C482-5E89-4A69-AA70-9E378193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238D-4460-4982-AA6C-44F7CD89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4C0E9-C5BB-4661-A72D-C686F123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C4F9D-BCDA-4A2E-80A0-B8D63055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FE3A-DA30-46E1-BDA1-D8C9DD20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2089-056D-4B48-92A1-9E243144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4DF4E-D41C-4EFE-92B1-B78A0624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6E5D-F7B5-4702-82A0-DB28DAF9A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E76FF-5EF1-4AAA-BFAA-3CB40BE3E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E41B2-BE59-48E1-B6A4-C9C5F623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590A0-9501-4EF1-A68F-C22330C3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0735F-91FD-4B66-80FC-12344CA1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2D79-7CDC-40E1-BFBC-C569AB24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EF86-4255-4B36-BBF8-DF377156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E071E-2B54-471E-B22D-4E19BCEA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3DF2A-EB57-47D3-B2B0-1A491268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2D097-1558-49DF-B78B-B1DAC56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F696-8AA3-4EBD-84B8-432672B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14AC-3FAF-424D-BB06-FA7444FD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72F0-A9E3-4414-B738-498DC18B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EA17-A764-4386-BAA7-B9B5685E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35020-836F-4AF7-AB5D-341A5BC1D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3D357-6584-4264-9069-ADE30561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D2802-ECD1-4339-9985-8743A1B9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E5300-D778-4D8C-99C3-18D04C9C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53D6-FAAD-4C99-B7E9-22E4BD7A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3A9E9-FD08-43D8-9E90-2B4D0D629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8501-21FF-41FF-B980-05E05953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F223-4020-422D-A7FF-068DF492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CC8F-8B70-4A5E-839C-7300DE67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E662E-C2DF-4565-B687-E4AC56CA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7E2C7-1DB2-4351-9E0B-0C96147D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3FA1-B6AC-4A94-BABA-EF0A6EC57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889F-E7F4-45C7-9D5A-2ED90C9A9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4B53-CEE6-4439-A6CB-0E80C95E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819A-AEEF-4161-994C-7893F7610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77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2.png"/><Relationship Id="rId1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4.png"/><Relationship Id="rId16" Type="http://schemas.microsoft.com/office/2007/relationships/hdphoto" Target="../media/hdphoto5.wdp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11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5DED-66AC-4668-84C4-F61147A59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6109D-26A4-4C34-A39D-3FA3591C1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5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794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Conditional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3472721"/>
            <a:ext cx="8954750" cy="2819794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3F0B127-01E8-4C07-9D4B-A1B8D29E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94" y="2861404"/>
            <a:ext cx="2952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7DA42-E571-45B4-BF19-CCDEA05551F7}"/>
              </a:ext>
            </a:extLst>
          </p:cNvPr>
          <p:cNvSpPr/>
          <p:nvPr/>
        </p:nvSpPr>
        <p:spPr>
          <a:xfrm>
            <a:off x="6377692" y="5122010"/>
            <a:ext cx="3680707" cy="958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2DE564F-D60F-41F8-8FC9-5194546B6950}"/>
              </a:ext>
            </a:extLst>
          </p:cNvPr>
          <p:cNvSpPr txBox="1">
            <a:spLocks/>
          </p:cNvSpPr>
          <p:nvPr/>
        </p:nvSpPr>
        <p:spPr>
          <a:xfrm>
            <a:off x="1103384" y="2894135"/>
            <a:ext cx="7905750" cy="10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 and for discriminative models;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3A5E-6B12-4313-A19A-7419EB62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(Log) </a:t>
            </a:r>
            <a:r>
              <a:rPr lang="en-US" b="1" dirty="0"/>
              <a:t>Accuracy 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5C51E6-1957-40C7-AF4D-11827897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568" y="2196282"/>
            <a:ext cx="4619582" cy="222505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921BD6-7794-4DC7-AD83-AE58D31EBA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2398531"/>
            <a:ext cx="396358" cy="26237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241ED9-AEFF-4D03-89B9-C14B0E19C1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3662357"/>
            <a:ext cx="409404" cy="29901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C55B35B-79DF-46B5-9AA5-9CCC2676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2529720"/>
            <a:ext cx="4619583" cy="9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F6A5E34-9D6E-4160-BC07-EF7C88ED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3866893"/>
            <a:ext cx="2328357" cy="4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56BD3A-C2A1-4472-B439-38276F1076CC}"/>
              </a:ext>
            </a:extLst>
          </p:cNvPr>
          <p:cNvSpPr/>
          <p:nvPr/>
        </p:nvSpPr>
        <p:spPr>
          <a:xfrm>
            <a:off x="7233726" y="3738272"/>
            <a:ext cx="441397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0E6E3-D14B-4527-BAE1-072D00CBDE04}"/>
              </a:ext>
            </a:extLst>
          </p:cNvPr>
          <p:cNvSpPr/>
          <p:nvPr/>
        </p:nvSpPr>
        <p:spPr>
          <a:xfrm>
            <a:off x="7647323" y="2660909"/>
            <a:ext cx="350501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39BAD-F856-436E-8BE6-7443452289F4}"/>
              </a:ext>
            </a:extLst>
          </p:cNvPr>
          <p:cNvSpPr/>
          <p:nvPr/>
        </p:nvSpPr>
        <p:spPr>
          <a:xfrm>
            <a:off x="2375555" y="3282485"/>
            <a:ext cx="650449" cy="45578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69A1-D92B-48E4-9DBC-22F7E013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E9F-47DA-4C07-B2E9-E7EE46D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 Error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3BD1E-BF7B-4CF3-A1D5-F7DD5988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88" y="2498903"/>
            <a:ext cx="3843756" cy="16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681EF-337B-467B-AE50-D914C290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66" y="2628821"/>
            <a:ext cx="4496427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0E42-B653-4EF4-B64A-5E566D66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383" y="3883895"/>
            <a:ext cx="2353003" cy="704948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AA53E128-A4CC-4407-AD33-D8A593C3DA95}"/>
              </a:ext>
            </a:extLst>
          </p:cNvPr>
          <p:cNvSpPr/>
          <p:nvPr/>
        </p:nvSpPr>
        <p:spPr>
          <a:xfrm rot="16200000" flipH="1">
            <a:off x="8908918" y="2104665"/>
            <a:ext cx="261935" cy="3296525"/>
          </a:xfrm>
          <a:prstGeom prst="rightBrace">
            <a:avLst>
              <a:gd name="adj1" fmla="val 12824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ED6E2-5C1B-46D1-9118-6A87C515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88" y="4439982"/>
            <a:ext cx="1117327" cy="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/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a unit Gaussian on </a:t>
                </a:r>
                <a:r>
                  <a:rPr lang="en-US" b="1" i="1" dirty="0"/>
                  <a:t>Y</a:t>
                </a:r>
                <a:r>
                  <a:rPr lang="en-US" dirty="0"/>
                  <a:t> 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blipFill>
                <a:blip r:embed="rId6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FC04F6-EECF-4175-8A61-D882C11FAC8A}"/>
              </a:ext>
            </a:extLst>
          </p:cNvPr>
          <p:cNvSpPr txBox="1"/>
          <p:nvPr/>
        </p:nvSpPr>
        <p:spPr>
          <a:xfrm>
            <a:off x="1637346" y="4404176"/>
            <a:ext cx="105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1980-FFE4-4A8A-A9F2-B477618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7" y="2411507"/>
            <a:ext cx="8449797" cy="2589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C11C-AD79-490B-BD32-B85DA9D7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780418" y="2474830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38E1BE-9A27-4863-93F7-110C3E4D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931" b="78277"/>
          <a:stretch>
            <a:fillRect/>
          </a:stretch>
        </p:blipFill>
        <p:spPr>
          <a:xfrm>
            <a:off x="1468018" y="2474831"/>
            <a:ext cx="876413" cy="379455"/>
          </a:xfrm>
          <a:custGeom>
            <a:avLst/>
            <a:gdLst>
              <a:gd name="connsiteX0" fmla="*/ 0 w 876413"/>
              <a:gd name="connsiteY0" fmla="*/ 0 h 379455"/>
              <a:gd name="connsiteX1" fmla="*/ 876413 w 876413"/>
              <a:gd name="connsiteY1" fmla="*/ 0 h 379455"/>
              <a:gd name="connsiteX2" fmla="*/ 778614 w 876413"/>
              <a:gd name="connsiteY2" fmla="*/ 50735 h 379455"/>
              <a:gd name="connsiteX3" fmla="*/ 384326 w 876413"/>
              <a:gd name="connsiteY3" fmla="*/ 372256 h 379455"/>
              <a:gd name="connsiteX4" fmla="*/ 379031 w 876413"/>
              <a:gd name="connsiteY4" fmla="*/ 379455 h 379455"/>
              <a:gd name="connsiteX5" fmla="*/ 379031 w 876413"/>
              <a:gd name="connsiteY5" fmla="*/ 66391 h 379455"/>
              <a:gd name="connsiteX6" fmla="*/ 0 w 876413"/>
              <a:gd name="connsiteY6" fmla="*/ 66391 h 379455"/>
              <a:gd name="connsiteX7" fmla="*/ 0 w 876413"/>
              <a:gd name="connsiteY7" fmla="*/ 0 h 37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6413" h="379455">
                <a:moveTo>
                  <a:pt x="0" y="0"/>
                </a:moveTo>
                <a:lnTo>
                  <a:pt x="876413" y="0"/>
                </a:lnTo>
                <a:lnTo>
                  <a:pt x="778614" y="50735"/>
                </a:lnTo>
                <a:cubicBezTo>
                  <a:pt x="628414" y="138837"/>
                  <a:pt x="471150" y="266809"/>
                  <a:pt x="384326" y="372256"/>
                </a:cubicBezTo>
                <a:lnTo>
                  <a:pt x="379031" y="379455"/>
                </a:lnTo>
                <a:lnTo>
                  <a:pt x="379031" y="66391"/>
                </a:lnTo>
                <a:lnTo>
                  <a:pt x="0" y="663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8018" y="2474830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2F6139-6019-45E8-AD88-4F32801F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54" t="21723" r="91321" b="57303"/>
          <a:stretch>
            <a:fillRect/>
          </a:stretch>
        </p:blipFill>
        <p:spPr>
          <a:xfrm>
            <a:off x="1780418" y="2854286"/>
            <a:ext cx="66631" cy="366373"/>
          </a:xfrm>
          <a:custGeom>
            <a:avLst/>
            <a:gdLst>
              <a:gd name="connsiteX0" fmla="*/ 66631 w 66631"/>
              <a:gd name="connsiteY0" fmla="*/ 0 h 366373"/>
              <a:gd name="connsiteX1" fmla="*/ 66631 w 66631"/>
              <a:gd name="connsiteY1" fmla="*/ 366373 h 366373"/>
              <a:gd name="connsiteX2" fmla="*/ 46444 w 66631"/>
              <a:gd name="connsiteY2" fmla="*/ 331517 h 366373"/>
              <a:gd name="connsiteX3" fmla="*/ 11451 w 66631"/>
              <a:gd name="connsiteY3" fmla="*/ 88428 h 366373"/>
              <a:gd name="connsiteX4" fmla="*/ 34742 w 66631"/>
              <a:gd name="connsiteY4" fmla="*/ 43358 h 366373"/>
              <a:gd name="connsiteX5" fmla="*/ 66631 w 66631"/>
              <a:gd name="connsiteY5" fmla="*/ 0 h 36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31" h="366373">
                <a:moveTo>
                  <a:pt x="66631" y="0"/>
                </a:moveTo>
                <a:lnTo>
                  <a:pt x="66631" y="366373"/>
                </a:lnTo>
                <a:lnTo>
                  <a:pt x="46444" y="331517"/>
                </a:lnTo>
                <a:cubicBezTo>
                  <a:pt x="4307" y="244393"/>
                  <a:pt x="-13552" y="155225"/>
                  <a:pt x="11451" y="88428"/>
                </a:cubicBezTo>
                <a:cubicBezTo>
                  <a:pt x="16660" y="74512"/>
                  <a:pt x="24543" y="59392"/>
                  <a:pt x="34742" y="43358"/>
                </a:cubicBezTo>
                <a:lnTo>
                  <a:pt x="66631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6292145" y="4512827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E7FFA2-2AAF-40A6-B108-329B945C7A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5416"/>
          <a:stretch>
            <a:fillRect/>
          </a:stretch>
        </p:blipFill>
        <p:spPr>
          <a:xfrm>
            <a:off x="10242019" y="4167869"/>
            <a:ext cx="196505" cy="823040"/>
          </a:xfrm>
          <a:custGeom>
            <a:avLst/>
            <a:gdLst>
              <a:gd name="connsiteX0" fmla="*/ 0 w 196505"/>
              <a:gd name="connsiteY0" fmla="*/ 0 h 823040"/>
              <a:gd name="connsiteX1" fmla="*/ 196505 w 196505"/>
              <a:gd name="connsiteY1" fmla="*/ 0 h 823040"/>
              <a:gd name="connsiteX2" fmla="*/ 196505 w 196505"/>
              <a:gd name="connsiteY2" fmla="*/ 823040 h 823040"/>
              <a:gd name="connsiteX3" fmla="*/ 0 w 196505"/>
              <a:gd name="connsiteY3" fmla="*/ 823040 h 823040"/>
              <a:gd name="connsiteX4" fmla="*/ 0 w 19650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05" h="823040">
                <a:moveTo>
                  <a:pt x="0" y="0"/>
                </a:moveTo>
                <a:lnTo>
                  <a:pt x="196505" y="0"/>
                </a:lnTo>
                <a:lnTo>
                  <a:pt x="19650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CF9A4A-016E-4BED-ADC3-347EBA9B646E}"/>
              </a:ext>
            </a:extLst>
          </p:cNvPr>
          <p:cNvGrpSpPr/>
          <p:nvPr/>
        </p:nvGrpSpPr>
        <p:grpSpPr>
          <a:xfrm>
            <a:off x="1468018" y="2524011"/>
            <a:ext cx="4366969" cy="2831386"/>
            <a:chOff x="1468018" y="2524011"/>
            <a:chExt cx="4366969" cy="283138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4CA1E0-9C48-4CFE-949F-6A8F1C6F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1189" t="2816" b="4566"/>
            <a:stretch>
              <a:fillRect/>
            </a:stretch>
          </p:blipFill>
          <p:spPr>
            <a:xfrm>
              <a:off x="5450193" y="2524011"/>
              <a:ext cx="384794" cy="1617856"/>
            </a:xfrm>
            <a:custGeom>
              <a:avLst/>
              <a:gdLst>
                <a:gd name="connsiteX0" fmla="*/ 0 w 384794"/>
                <a:gd name="connsiteY0" fmla="*/ 0 h 1617856"/>
                <a:gd name="connsiteX1" fmla="*/ 384794 w 384794"/>
                <a:gd name="connsiteY1" fmla="*/ 0 h 1617856"/>
                <a:gd name="connsiteX2" fmla="*/ 384794 w 384794"/>
                <a:gd name="connsiteY2" fmla="*/ 1617856 h 1617856"/>
                <a:gd name="connsiteX3" fmla="*/ 0 w 384794"/>
                <a:gd name="connsiteY3" fmla="*/ 1617856 h 1617856"/>
                <a:gd name="connsiteX4" fmla="*/ 0 w 384794"/>
                <a:gd name="connsiteY4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794" h="1617856">
                  <a:moveTo>
                    <a:pt x="0" y="0"/>
                  </a:moveTo>
                  <a:lnTo>
                    <a:pt x="384794" y="0"/>
                  </a:lnTo>
                  <a:lnTo>
                    <a:pt x="384794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4042C7-DB91-4022-9E48-2AEC4CD1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801" r="91321" b="3580"/>
            <a:stretch>
              <a:fillRect/>
            </a:stretch>
          </p:blipFill>
          <p:spPr>
            <a:xfrm>
              <a:off x="1468018" y="2541221"/>
              <a:ext cx="379031" cy="1617856"/>
            </a:xfrm>
            <a:custGeom>
              <a:avLst/>
              <a:gdLst>
                <a:gd name="connsiteX0" fmla="*/ 0 w 379031"/>
                <a:gd name="connsiteY0" fmla="*/ 0 h 1617856"/>
                <a:gd name="connsiteX1" fmla="*/ 379031 w 379031"/>
                <a:gd name="connsiteY1" fmla="*/ 0 h 1617856"/>
                <a:gd name="connsiteX2" fmla="*/ 379031 w 379031"/>
                <a:gd name="connsiteY2" fmla="*/ 313064 h 1617856"/>
                <a:gd name="connsiteX3" fmla="*/ 347142 w 379031"/>
                <a:gd name="connsiteY3" fmla="*/ 356422 h 1617856"/>
                <a:gd name="connsiteX4" fmla="*/ 323851 w 379031"/>
                <a:gd name="connsiteY4" fmla="*/ 401492 h 1617856"/>
                <a:gd name="connsiteX5" fmla="*/ 358844 w 379031"/>
                <a:gd name="connsiteY5" fmla="*/ 644581 h 1617856"/>
                <a:gd name="connsiteX6" fmla="*/ 379031 w 379031"/>
                <a:gd name="connsiteY6" fmla="*/ 679437 h 1617856"/>
                <a:gd name="connsiteX7" fmla="*/ 379031 w 379031"/>
                <a:gd name="connsiteY7" fmla="*/ 1617856 h 1617856"/>
                <a:gd name="connsiteX8" fmla="*/ 0 w 379031"/>
                <a:gd name="connsiteY8" fmla="*/ 1617856 h 1617856"/>
                <a:gd name="connsiteX9" fmla="*/ 0 w 379031"/>
                <a:gd name="connsiteY9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31" h="1617856">
                  <a:moveTo>
                    <a:pt x="0" y="0"/>
                  </a:moveTo>
                  <a:lnTo>
                    <a:pt x="379031" y="0"/>
                  </a:lnTo>
                  <a:lnTo>
                    <a:pt x="379031" y="313064"/>
                  </a:lnTo>
                  <a:lnTo>
                    <a:pt x="347142" y="356422"/>
                  </a:lnTo>
                  <a:cubicBezTo>
                    <a:pt x="336943" y="372456"/>
                    <a:pt x="329060" y="387576"/>
                    <a:pt x="323851" y="401492"/>
                  </a:cubicBezTo>
                  <a:cubicBezTo>
                    <a:pt x="298848" y="468289"/>
                    <a:pt x="316707" y="557457"/>
                    <a:pt x="358844" y="644581"/>
                  </a:cubicBezTo>
                  <a:lnTo>
                    <a:pt x="379031" y="679437"/>
                  </a:lnTo>
                  <a:lnTo>
                    <a:pt x="379031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ABDB23A-324C-451C-945F-61AD788A2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46812"/>
            <a:stretch/>
          </p:blipFill>
          <p:spPr>
            <a:xfrm>
              <a:off x="2329997" y="4532357"/>
              <a:ext cx="2280103" cy="823040"/>
            </a:xfrm>
            <a:custGeom>
              <a:avLst/>
              <a:gdLst>
                <a:gd name="connsiteX0" fmla="*/ 0 w 2592275"/>
                <a:gd name="connsiteY0" fmla="*/ 0 h 823040"/>
                <a:gd name="connsiteX1" fmla="*/ 2592275 w 2592275"/>
                <a:gd name="connsiteY1" fmla="*/ 0 h 823040"/>
                <a:gd name="connsiteX2" fmla="*/ 2592275 w 2592275"/>
                <a:gd name="connsiteY2" fmla="*/ 823040 h 823040"/>
                <a:gd name="connsiteX3" fmla="*/ 0 w 2592275"/>
                <a:gd name="connsiteY3" fmla="*/ 823040 h 823040"/>
                <a:gd name="connsiteX4" fmla="*/ 0 w 2592275"/>
                <a:gd name="connsiteY4" fmla="*/ 0 h 8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75" h="823040">
                  <a:moveTo>
                    <a:pt x="0" y="0"/>
                  </a:moveTo>
                  <a:lnTo>
                    <a:pt x="2592275" y="0"/>
                  </a:lnTo>
                  <a:lnTo>
                    <a:pt x="2592275" y="823040"/>
                  </a:lnTo>
                  <a:lnTo>
                    <a:pt x="0" y="8230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45411-4464-4616-A6ED-2AEA2E66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356" y="4738778"/>
              <a:ext cx="497617" cy="4101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59A5FE-3A6B-4485-A17F-6AF8D711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8539" y="4810465"/>
              <a:ext cx="947123" cy="316981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536244"/>
            <a:ext cx="94712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8809186" y="25331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parameterized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1304" y="3385901"/>
            <a:ext cx="588194" cy="3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56" y="2967434"/>
            <a:ext cx="706642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8809186" y="293200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8809186" y="332827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01" y="4816895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4D3B-237A-4A75-AB26-D46FAF9B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4682582" y="5829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EC278-2F29-4BB9-9740-6364D70B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“Justification”: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798225" y="467457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5202985">
            <a:off x="3987201" y="4620574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pic>
        <p:nvPicPr>
          <p:cNvPr id="12" name="Picture 11" descr="Diagram, shape&#10;&#10;Description automatically generated">
            <a:extLst>
              <a:ext uri="{FF2B5EF4-FFF2-40B4-BE49-F238E27FC236}">
                <a16:creationId xmlns:a16="http://schemas.microsoft.com/office/drawing/2014/main" id="{2E35659F-2200-4344-8C28-D95CC49940D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017">
            <a:off x="402124" y="1270865"/>
            <a:ext cx="6639725" cy="4040821"/>
          </a:xfrm>
          <a:custGeom>
            <a:avLst/>
            <a:gdLst>
              <a:gd name="connsiteX0" fmla="*/ 0 w 6639725"/>
              <a:gd name="connsiteY0" fmla="*/ 0 h 4040821"/>
              <a:gd name="connsiteX1" fmla="*/ 354119 w 6639725"/>
              <a:gd name="connsiteY1" fmla="*/ 0 h 4040821"/>
              <a:gd name="connsiteX2" fmla="*/ 1040224 w 6639725"/>
              <a:gd name="connsiteY2" fmla="*/ 0 h 4040821"/>
              <a:gd name="connsiteX3" fmla="*/ 1460740 w 6639725"/>
              <a:gd name="connsiteY3" fmla="*/ 0 h 4040821"/>
              <a:gd name="connsiteX4" fmla="*/ 2146844 w 6639725"/>
              <a:gd name="connsiteY4" fmla="*/ 0 h 4040821"/>
              <a:gd name="connsiteX5" fmla="*/ 2832949 w 6639725"/>
              <a:gd name="connsiteY5" fmla="*/ 0 h 4040821"/>
              <a:gd name="connsiteX6" fmla="*/ 3187068 w 6639725"/>
              <a:gd name="connsiteY6" fmla="*/ 0 h 4040821"/>
              <a:gd name="connsiteX7" fmla="*/ 3740378 w 6639725"/>
              <a:gd name="connsiteY7" fmla="*/ 0 h 4040821"/>
              <a:gd name="connsiteX8" fmla="*/ 4094497 w 6639725"/>
              <a:gd name="connsiteY8" fmla="*/ 0 h 4040821"/>
              <a:gd name="connsiteX9" fmla="*/ 4780602 w 6639725"/>
              <a:gd name="connsiteY9" fmla="*/ 0 h 4040821"/>
              <a:gd name="connsiteX10" fmla="*/ 5400310 w 6639725"/>
              <a:gd name="connsiteY10" fmla="*/ 0 h 4040821"/>
              <a:gd name="connsiteX11" fmla="*/ 5754428 w 6639725"/>
              <a:gd name="connsiteY11" fmla="*/ 0 h 4040821"/>
              <a:gd name="connsiteX12" fmla="*/ 6639725 w 6639725"/>
              <a:gd name="connsiteY12" fmla="*/ 0 h 4040821"/>
              <a:gd name="connsiteX13" fmla="*/ 6639725 w 6639725"/>
              <a:gd name="connsiteY13" fmla="*/ 456036 h 4040821"/>
              <a:gd name="connsiteX14" fmla="*/ 6639725 w 6639725"/>
              <a:gd name="connsiteY14" fmla="*/ 912071 h 4040821"/>
              <a:gd name="connsiteX15" fmla="*/ 6639725 w 6639725"/>
              <a:gd name="connsiteY15" fmla="*/ 1448923 h 4040821"/>
              <a:gd name="connsiteX16" fmla="*/ 6639725 w 6639725"/>
              <a:gd name="connsiteY16" fmla="*/ 2026183 h 4040821"/>
              <a:gd name="connsiteX17" fmla="*/ 6639725 w 6639725"/>
              <a:gd name="connsiteY17" fmla="*/ 2603443 h 4040821"/>
              <a:gd name="connsiteX18" fmla="*/ 6639725 w 6639725"/>
              <a:gd name="connsiteY18" fmla="*/ 3261520 h 4040821"/>
              <a:gd name="connsiteX19" fmla="*/ 6639725 w 6639725"/>
              <a:gd name="connsiteY19" fmla="*/ 4040821 h 4040821"/>
              <a:gd name="connsiteX20" fmla="*/ 6086415 w 6639725"/>
              <a:gd name="connsiteY20" fmla="*/ 4040821 h 4040821"/>
              <a:gd name="connsiteX21" fmla="*/ 5665899 w 6639725"/>
              <a:gd name="connsiteY21" fmla="*/ 4040821 h 4040821"/>
              <a:gd name="connsiteX22" fmla="*/ 5245383 w 6639725"/>
              <a:gd name="connsiteY22" fmla="*/ 4040821 h 4040821"/>
              <a:gd name="connsiteX23" fmla="*/ 4625675 w 6639725"/>
              <a:gd name="connsiteY23" fmla="*/ 4040821 h 4040821"/>
              <a:gd name="connsiteX24" fmla="*/ 4138762 w 6639725"/>
              <a:gd name="connsiteY24" fmla="*/ 4040821 h 4040821"/>
              <a:gd name="connsiteX25" fmla="*/ 3784643 w 6639725"/>
              <a:gd name="connsiteY25" fmla="*/ 4040821 h 4040821"/>
              <a:gd name="connsiteX26" fmla="*/ 3231333 w 6639725"/>
              <a:gd name="connsiteY26" fmla="*/ 4040821 h 4040821"/>
              <a:gd name="connsiteX27" fmla="*/ 2611625 w 6639725"/>
              <a:gd name="connsiteY27" fmla="*/ 4040821 h 4040821"/>
              <a:gd name="connsiteX28" fmla="*/ 2191109 w 6639725"/>
              <a:gd name="connsiteY28" fmla="*/ 4040821 h 4040821"/>
              <a:gd name="connsiteX29" fmla="*/ 1505004 w 6639725"/>
              <a:gd name="connsiteY29" fmla="*/ 4040821 h 4040821"/>
              <a:gd name="connsiteX30" fmla="*/ 818899 w 6639725"/>
              <a:gd name="connsiteY30" fmla="*/ 4040821 h 4040821"/>
              <a:gd name="connsiteX31" fmla="*/ 0 w 6639725"/>
              <a:gd name="connsiteY31" fmla="*/ 4040821 h 4040821"/>
              <a:gd name="connsiteX32" fmla="*/ 0 w 6639725"/>
              <a:gd name="connsiteY32" fmla="*/ 3584785 h 4040821"/>
              <a:gd name="connsiteX33" fmla="*/ 0 w 6639725"/>
              <a:gd name="connsiteY33" fmla="*/ 2967117 h 4040821"/>
              <a:gd name="connsiteX34" fmla="*/ 0 w 6639725"/>
              <a:gd name="connsiteY34" fmla="*/ 2349449 h 4040821"/>
              <a:gd name="connsiteX35" fmla="*/ 0 w 6639725"/>
              <a:gd name="connsiteY35" fmla="*/ 1812597 h 4040821"/>
              <a:gd name="connsiteX36" fmla="*/ 0 w 6639725"/>
              <a:gd name="connsiteY36" fmla="*/ 1316153 h 4040821"/>
              <a:gd name="connsiteX37" fmla="*/ 0 w 6639725"/>
              <a:gd name="connsiteY37" fmla="*/ 698485 h 4040821"/>
              <a:gd name="connsiteX38" fmla="*/ 0 w 6639725"/>
              <a:gd name="connsiteY38" fmla="*/ 0 h 40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39725" h="4040821" fill="none" extrusionOk="0">
                <a:moveTo>
                  <a:pt x="0" y="0"/>
                </a:moveTo>
                <a:cubicBezTo>
                  <a:pt x="72674" y="-11701"/>
                  <a:pt x="255467" y="6353"/>
                  <a:pt x="354119" y="0"/>
                </a:cubicBezTo>
                <a:cubicBezTo>
                  <a:pt x="452771" y="-6353"/>
                  <a:pt x="803637" y="73725"/>
                  <a:pt x="1040224" y="0"/>
                </a:cubicBezTo>
                <a:cubicBezTo>
                  <a:pt x="1276811" y="-73725"/>
                  <a:pt x="1367545" y="25297"/>
                  <a:pt x="1460740" y="0"/>
                </a:cubicBezTo>
                <a:cubicBezTo>
                  <a:pt x="1553935" y="-25297"/>
                  <a:pt x="1815161" y="35502"/>
                  <a:pt x="2146844" y="0"/>
                </a:cubicBezTo>
                <a:cubicBezTo>
                  <a:pt x="2478527" y="-35502"/>
                  <a:pt x="2524061" y="79580"/>
                  <a:pt x="2832949" y="0"/>
                </a:cubicBezTo>
                <a:cubicBezTo>
                  <a:pt x="3141837" y="-79580"/>
                  <a:pt x="3046861" y="303"/>
                  <a:pt x="3187068" y="0"/>
                </a:cubicBezTo>
                <a:cubicBezTo>
                  <a:pt x="3327275" y="-303"/>
                  <a:pt x="3591851" y="61340"/>
                  <a:pt x="3740378" y="0"/>
                </a:cubicBezTo>
                <a:cubicBezTo>
                  <a:pt x="3888905" y="-61340"/>
                  <a:pt x="3975031" y="24944"/>
                  <a:pt x="4094497" y="0"/>
                </a:cubicBezTo>
                <a:cubicBezTo>
                  <a:pt x="4213963" y="-24944"/>
                  <a:pt x="4449960" y="72088"/>
                  <a:pt x="4780602" y="0"/>
                </a:cubicBezTo>
                <a:cubicBezTo>
                  <a:pt x="5111245" y="-72088"/>
                  <a:pt x="5154745" y="10891"/>
                  <a:pt x="5400310" y="0"/>
                </a:cubicBezTo>
                <a:cubicBezTo>
                  <a:pt x="5645875" y="-10891"/>
                  <a:pt x="5612108" y="4301"/>
                  <a:pt x="5754428" y="0"/>
                </a:cubicBezTo>
                <a:cubicBezTo>
                  <a:pt x="5896748" y="-4301"/>
                  <a:pt x="6256316" y="35149"/>
                  <a:pt x="6639725" y="0"/>
                </a:cubicBezTo>
                <a:cubicBezTo>
                  <a:pt x="6642499" y="116380"/>
                  <a:pt x="6637663" y="315786"/>
                  <a:pt x="6639725" y="456036"/>
                </a:cubicBezTo>
                <a:cubicBezTo>
                  <a:pt x="6641787" y="596286"/>
                  <a:pt x="6595398" y="686182"/>
                  <a:pt x="6639725" y="912071"/>
                </a:cubicBezTo>
                <a:cubicBezTo>
                  <a:pt x="6684052" y="1137960"/>
                  <a:pt x="6598917" y="1226235"/>
                  <a:pt x="6639725" y="1448923"/>
                </a:cubicBezTo>
                <a:cubicBezTo>
                  <a:pt x="6680533" y="1671611"/>
                  <a:pt x="6625746" y="1887052"/>
                  <a:pt x="6639725" y="2026183"/>
                </a:cubicBezTo>
                <a:cubicBezTo>
                  <a:pt x="6653704" y="2165314"/>
                  <a:pt x="6601526" y="2395665"/>
                  <a:pt x="6639725" y="2603443"/>
                </a:cubicBezTo>
                <a:cubicBezTo>
                  <a:pt x="6677924" y="2811221"/>
                  <a:pt x="6576149" y="3089333"/>
                  <a:pt x="6639725" y="3261520"/>
                </a:cubicBezTo>
                <a:cubicBezTo>
                  <a:pt x="6703301" y="3433707"/>
                  <a:pt x="6624062" y="3861584"/>
                  <a:pt x="6639725" y="4040821"/>
                </a:cubicBezTo>
                <a:cubicBezTo>
                  <a:pt x="6481262" y="4055178"/>
                  <a:pt x="6351540" y="4029086"/>
                  <a:pt x="6086415" y="4040821"/>
                </a:cubicBezTo>
                <a:cubicBezTo>
                  <a:pt x="5821290" y="4052556"/>
                  <a:pt x="5834962" y="3996083"/>
                  <a:pt x="5665899" y="4040821"/>
                </a:cubicBezTo>
                <a:cubicBezTo>
                  <a:pt x="5496836" y="4085559"/>
                  <a:pt x="5401220" y="4006097"/>
                  <a:pt x="5245383" y="4040821"/>
                </a:cubicBezTo>
                <a:cubicBezTo>
                  <a:pt x="5089546" y="4075545"/>
                  <a:pt x="4853136" y="3978524"/>
                  <a:pt x="4625675" y="4040821"/>
                </a:cubicBezTo>
                <a:cubicBezTo>
                  <a:pt x="4398214" y="4103118"/>
                  <a:pt x="4342998" y="4013889"/>
                  <a:pt x="4138762" y="4040821"/>
                </a:cubicBezTo>
                <a:cubicBezTo>
                  <a:pt x="3934526" y="4067753"/>
                  <a:pt x="3906913" y="4000572"/>
                  <a:pt x="3784643" y="4040821"/>
                </a:cubicBezTo>
                <a:cubicBezTo>
                  <a:pt x="3662373" y="4081070"/>
                  <a:pt x="3420273" y="4002402"/>
                  <a:pt x="3231333" y="4040821"/>
                </a:cubicBezTo>
                <a:cubicBezTo>
                  <a:pt x="3042393" y="4079240"/>
                  <a:pt x="2918265" y="3988743"/>
                  <a:pt x="2611625" y="4040821"/>
                </a:cubicBezTo>
                <a:cubicBezTo>
                  <a:pt x="2304985" y="4092899"/>
                  <a:pt x="2285602" y="4006896"/>
                  <a:pt x="2191109" y="4040821"/>
                </a:cubicBezTo>
                <a:cubicBezTo>
                  <a:pt x="2096616" y="4074746"/>
                  <a:pt x="1652259" y="4037010"/>
                  <a:pt x="1505004" y="4040821"/>
                </a:cubicBezTo>
                <a:cubicBezTo>
                  <a:pt x="1357750" y="4044632"/>
                  <a:pt x="1011223" y="3988977"/>
                  <a:pt x="818899" y="4040821"/>
                </a:cubicBezTo>
                <a:cubicBezTo>
                  <a:pt x="626576" y="4092665"/>
                  <a:pt x="343023" y="4024533"/>
                  <a:pt x="0" y="4040821"/>
                </a:cubicBezTo>
                <a:cubicBezTo>
                  <a:pt x="-20234" y="3910018"/>
                  <a:pt x="21562" y="3794937"/>
                  <a:pt x="0" y="3584785"/>
                </a:cubicBezTo>
                <a:cubicBezTo>
                  <a:pt x="-21562" y="3374633"/>
                  <a:pt x="67656" y="3162857"/>
                  <a:pt x="0" y="2967117"/>
                </a:cubicBezTo>
                <a:cubicBezTo>
                  <a:pt x="-67656" y="2771377"/>
                  <a:pt x="13186" y="2527431"/>
                  <a:pt x="0" y="2349449"/>
                </a:cubicBezTo>
                <a:cubicBezTo>
                  <a:pt x="-13186" y="2171467"/>
                  <a:pt x="2727" y="2035031"/>
                  <a:pt x="0" y="1812597"/>
                </a:cubicBezTo>
                <a:cubicBezTo>
                  <a:pt x="-2727" y="1590163"/>
                  <a:pt x="16635" y="1420104"/>
                  <a:pt x="0" y="1316153"/>
                </a:cubicBezTo>
                <a:cubicBezTo>
                  <a:pt x="-16635" y="1212202"/>
                  <a:pt x="70825" y="854453"/>
                  <a:pt x="0" y="698485"/>
                </a:cubicBezTo>
                <a:cubicBezTo>
                  <a:pt x="-70825" y="542517"/>
                  <a:pt x="81432" y="206528"/>
                  <a:pt x="0" y="0"/>
                </a:cubicBezTo>
                <a:close/>
              </a:path>
              <a:path w="6639725" h="4040821" stroke="0" extrusionOk="0">
                <a:moveTo>
                  <a:pt x="0" y="0"/>
                </a:moveTo>
                <a:cubicBezTo>
                  <a:pt x="146917" y="-51152"/>
                  <a:pt x="332651" y="59899"/>
                  <a:pt x="553310" y="0"/>
                </a:cubicBezTo>
                <a:cubicBezTo>
                  <a:pt x="773969" y="-59899"/>
                  <a:pt x="784226" y="968"/>
                  <a:pt x="907429" y="0"/>
                </a:cubicBezTo>
                <a:cubicBezTo>
                  <a:pt x="1030632" y="-968"/>
                  <a:pt x="1146696" y="22246"/>
                  <a:pt x="1327945" y="0"/>
                </a:cubicBezTo>
                <a:cubicBezTo>
                  <a:pt x="1509194" y="-22246"/>
                  <a:pt x="1781848" y="7721"/>
                  <a:pt x="2014050" y="0"/>
                </a:cubicBezTo>
                <a:cubicBezTo>
                  <a:pt x="2246253" y="-7721"/>
                  <a:pt x="2382431" y="61473"/>
                  <a:pt x="2567360" y="0"/>
                </a:cubicBezTo>
                <a:cubicBezTo>
                  <a:pt x="2752289" y="-61473"/>
                  <a:pt x="2825887" y="21626"/>
                  <a:pt x="3054273" y="0"/>
                </a:cubicBezTo>
                <a:cubicBezTo>
                  <a:pt x="3282659" y="-21626"/>
                  <a:pt x="3337168" y="3766"/>
                  <a:pt x="3408392" y="0"/>
                </a:cubicBezTo>
                <a:cubicBezTo>
                  <a:pt x="3479616" y="-3766"/>
                  <a:pt x="3667172" y="29124"/>
                  <a:pt x="3895305" y="0"/>
                </a:cubicBezTo>
                <a:cubicBezTo>
                  <a:pt x="4123438" y="-29124"/>
                  <a:pt x="4217439" y="37426"/>
                  <a:pt x="4448616" y="0"/>
                </a:cubicBezTo>
                <a:cubicBezTo>
                  <a:pt x="4679793" y="-37426"/>
                  <a:pt x="4916002" y="14026"/>
                  <a:pt x="5068323" y="0"/>
                </a:cubicBezTo>
                <a:cubicBezTo>
                  <a:pt x="5220644" y="-14026"/>
                  <a:pt x="5255935" y="14317"/>
                  <a:pt x="5422442" y="0"/>
                </a:cubicBezTo>
                <a:cubicBezTo>
                  <a:pt x="5588949" y="-14317"/>
                  <a:pt x="5792149" y="48086"/>
                  <a:pt x="5975753" y="0"/>
                </a:cubicBezTo>
                <a:cubicBezTo>
                  <a:pt x="6159357" y="-48086"/>
                  <a:pt x="6429577" y="11562"/>
                  <a:pt x="6639725" y="0"/>
                </a:cubicBezTo>
                <a:cubicBezTo>
                  <a:pt x="6685270" y="204128"/>
                  <a:pt x="6617433" y="327297"/>
                  <a:pt x="6639725" y="496444"/>
                </a:cubicBezTo>
                <a:cubicBezTo>
                  <a:pt x="6662017" y="665591"/>
                  <a:pt x="6622091" y="819213"/>
                  <a:pt x="6639725" y="952479"/>
                </a:cubicBezTo>
                <a:cubicBezTo>
                  <a:pt x="6657359" y="1085745"/>
                  <a:pt x="6623455" y="1312735"/>
                  <a:pt x="6639725" y="1408515"/>
                </a:cubicBezTo>
                <a:cubicBezTo>
                  <a:pt x="6655995" y="1504295"/>
                  <a:pt x="6637740" y="1748630"/>
                  <a:pt x="6639725" y="1864550"/>
                </a:cubicBezTo>
                <a:cubicBezTo>
                  <a:pt x="6641710" y="1980470"/>
                  <a:pt x="6627683" y="2177268"/>
                  <a:pt x="6639725" y="2401402"/>
                </a:cubicBezTo>
                <a:cubicBezTo>
                  <a:pt x="6651767" y="2625536"/>
                  <a:pt x="6618811" y="2690975"/>
                  <a:pt x="6639725" y="2897846"/>
                </a:cubicBezTo>
                <a:cubicBezTo>
                  <a:pt x="6660639" y="3104717"/>
                  <a:pt x="6607403" y="3246552"/>
                  <a:pt x="6639725" y="3515514"/>
                </a:cubicBezTo>
                <a:cubicBezTo>
                  <a:pt x="6672047" y="3784476"/>
                  <a:pt x="6606134" y="3929232"/>
                  <a:pt x="6639725" y="4040821"/>
                </a:cubicBezTo>
                <a:cubicBezTo>
                  <a:pt x="6452819" y="4078736"/>
                  <a:pt x="6271761" y="3999335"/>
                  <a:pt x="6152812" y="4040821"/>
                </a:cubicBezTo>
                <a:cubicBezTo>
                  <a:pt x="6033863" y="4082307"/>
                  <a:pt x="5945845" y="4029796"/>
                  <a:pt x="5798693" y="4040821"/>
                </a:cubicBezTo>
                <a:cubicBezTo>
                  <a:pt x="5651541" y="4051846"/>
                  <a:pt x="5342705" y="4013643"/>
                  <a:pt x="5178986" y="4040821"/>
                </a:cubicBezTo>
                <a:cubicBezTo>
                  <a:pt x="5015267" y="4067999"/>
                  <a:pt x="4804598" y="3996053"/>
                  <a:pt x="4692072" y="4040821"/>
                </a:cubicBezTo>
                <a:cubicBezTo>
                  <a:pt x="4579546" y="4085589"/>
                  <a:pt x="4284332" y="3997161"/>
                  <a:pt x="4138762" y="4040821"/>
                </a:cubicBezTo>
                <a:cubicBezTo>
                  <a:pt x="3993192" y="4084481"/>
                  <a:pt x="3638475" y="4001030"/>
                  <a:pt x="3452657" y="4040821"/>
                </a:cubicBezTo>
                <a:cubicBezTo>
                  <a:pt x="3266839" y="4080612"/>
                  <a:pt x="2941549" y="3992000"/>
                  <a:pt x="2766552" y="4040821"/>
                </a:cubicBezTo>
                <a:cubicBezTo>
                  <a:pt x="2591556" y="4089642"/>
                  <a:pt x="2373859" y="4035066"/>
                  <a:pt x="2146844" y="4040821"/>
                </a:cubicBezTo>
                <a:cubicBezTo>
                  <a:pt x="1919829" y="4046576"/>
                  <a:pt x="1917660" y="4036683"/>
                  <a:pt x="1792726" y="4040821"/>
                </a:cubicBezTo>
                <a:cubicBezTo>
                  <a:pt x="1667792" y="4044959"/>
                  <a:pt x="1563958" y="4030880"/>
                  <a:pt x="1438607" y="4040821"/>
                </a:cubicBezTo>
                <a:cubicBezTo>
                  <a:pt x="1313256" y="4050762"/>
                  <a:pt x="1261400" y="3998892"/>
                  <a:pt x="1084488" y="4040821"/>
                </a:cubicBezTo>
                <a:cubicBezTo>
                  <a:pt x="907576" y="4082750"/>
                  <a:pt x="407923" y="4036685"/>
                  <a:pt x="0" y="4040821"/>
                </a:cubicBezTo>
                <a:cubicBezTo>
                  <a:pt x="-78243" y="3885496"/>
                  <a:pt x="12339" y="3553075"/>
                  <a:pt x="0" y="3382744"/>
                </a:cubicBezTo>
                <a:cubicBezTo>
                  <a:pt x="-12339" y="3212413"/>
                  <a:pt x="4306" y="3119404"/>
                  <a:pt x="0" y="2926709"/>
                </a:cubicBezTo>
                <a:cubicBezTo>
                  <a:pt x="-4306" y="2734015"/>
                  <a:pt x="14971" y="2608450"/>
                  <a:pt x="0" y="2470673"/>
                </a:cubicBezTo>
                <a:cubicBezTo>
                  <a:pt x="-14971" y="2332896"/>
                  <a:pt x="8487" y="2192428"/>
                  <a:pt x="0" y="2014638"/>
                </a:cubicBezTo>
                <a:cubicBezTo>
                  <a:pt x="-8487" y="1836849"/>
                  <a:pt x="22218" y="1722945"/>
                  <a:pt x="0" y="1437378"/>
                </a:cubicBezTo>
                <a:cubicBezTo>
                  <a:pt x="-22218" y="1151811"/>
                  <a:pt x="67081" y="1031842"/>
                  <a:pt x="0" y="860118"/>
                </a:cubicBezTo>
                <a:cubicBezTo>
                  <a:pt x="-67081" y="688394"/>
                  <a:pt x="16243" y="198133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4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493338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CDE6A45C-45CA-4A12-B5C1-8BF36242C33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688">
            <a:off x="6073830" y="1410477"/>
            <a:ext cx="5657541" cy="4351338"/>
          </a:xfrm>
          <a:custGeom>
            <a:avLst/>
            <a:gdLst>
              <a:gd name="connsiteX0" fmla="*/ 0 w 5657541"/>
              <a:gd name="connsiteY0" fmla="*/ 0 h 4351338"/>
              <a:gd name="connsiteX1" fmla="*/ 622330 w 5657541"/>
              <a:gd name="connsiteY1" fmla="*/ 0 h 4351338"/>
              <a:gd name="connsiteX2" fmla="*/ 1074933 w 5657541"/>
              <a:gd name="connsiteY2" fmla="*/ 0 h 4351338"/>
              <a:gd name="connsiteX3" fmla="*/ 1584111 w 5657541"/>
              <a:gd name="connsiteY3" fmla="*/ 0 h 4351338"/>
              <a:gd name="connsiteX4" fmla="*/ 2263016 w 5657541"/>
              <a:gd name="connsiteY4" fmla="*/ 0 h 4351338"/>
              <a:gd name="connsiteX5" fmla="*/ 2772195 w 5657541"/>
              <a:gd name="connsiteY5" fmla="*/ 0 h 4351338"/>
              <a:gd name="connsiteX6" fmla="*/ 3451100 w 5657541"/>
              <a:gd name="connsiteY6" fmla="*/ 0 h 4351338"/>
              <a:gd name="connsiteX7" fmla="*/ 4073430 w 5657541"/>
              <a:gd name="connsiteY7" fmla="*/ 0 h 4351338"/>
              <a:gd name="connsiteX8" fmla="*/ 4752334 w 5657541"/>
              <a:gd name="connsiteY8" fmla="*/ 0 h 4351338"/>
              <a:gd name="connsiteX9" fmla="*/ 5657541 w 5657541"/>
              <a:gd name="connsiteY9" fmla="*/ 0 h 4351338"/>
              <a:gd name="connsiteX10" fmla="*/ 5657541 w 5657541"/>
              <a:gd name="connsiteY10" fmla="*/ 543917 h 4351338"/>
              <a:gd name="connsiteX11" fmla="*/ 5657541 w 5657541"/>
              <a:gd name="connsiteY11" fmla="*/ 1174861 h 4351338"/>
              <a:gd name="connsiteX12" fmla="*/ 5657541 w 5657541"/>
              <a:gd name="connsiteY12" fmla="*/ 1762292 h 4351338"/>
              <a:gd name="connsiteX13" fmla="*/ 5657541 w 5657541"/>
              <a:gd name="connsiteY13" fmla="*/ 2175669 h 4351338"/>
              <a:gd name="connsiteX14" fmla="*/ 5657541 w 5657541"/>
              <a:gd name="connsiteY14" fmla="*/ 2676073 h 4351338"/>
              <a:gd name="connsiteX15" fmla="*/ 5657541 w 5657541"/>
              <a:gd name="connsiteY15" fmla="*/ 3132963 h 4351338"/>
              <a:gd name="connsiteX16" fmla="*/ 5657541 w 5657541"/>
              <a:gd name="connsiteY16" fmla="*/ 3720394 h 4351338"/>
              <a:gd name="connsiteX17" fmla="*/ 5657541 w 5657541"/>
              <a:gd name="connsiteY17" fmla="*/ 4351338 h 4351338"/>
              <a:gd name="connsiteX18" fmla="*/ 5261513 w 5657541"/>
              <a:gd name="connsiteY18" fmla="*/ 4351338 h 4351338"/>
              <a:gd name="connsiteX19" fmla="*/ 4808910 w 5657541"/>
              <a:gd name="connsiteY19" fmla="*/ 4351338 h 4351338"/>
              <a:gd name="connsiteX20" fmla="*/ 4356307 w 5657541"/>
              <a:gd name="connsiteY20" fmla="*/ 4351338 h 4351338"/>
              <a:gd name="connsiteX21" fmla="*/ 3847128 w 5657541"/>
              <a:gd name="connsiteY21" fmla="*/ 4351338 h 4351338"/>
              <a:gd name="connsiteX22" fmla="*/ 3224798 w 5657541"/>
              <a:gd name="connsiteY22" fmla="*/ 4351338 h 4351338"/>
              <a:gd name="connsiteX23" fmla="*/ 2602469 w 5657541"/>
              <a:gd name="connsiteY23" fmla="*/ 4351338 h 4351338"/>
              <a:gd name="connsiteX24" fmla="*/ 2149866 w 5657541"/>
              <a:gd name="connsiteY24" fmla="*/ 4351338 h 4351338"/>
              <a:gd name="connsiteX25" fmla="*/ 1640687 w 5657541"/>
              <a:gd name="connsiteY25" fmla="*/ 4351338 h 4351338"/>
              <a:gd name="connsiteX26" fmla="*/ 1074933 w 5657541"/>
              <a:gd name="connsiteY26" fmla="*/ 4351338 h 4351338"/>
              <a:gd name="connsiteX27" fmla="*/ 0 w 5657541"/>
              <a:gd name="connsiteY27" fmla="*/ 4351338 h 4351338"/>
              <a:gd name="connsiteX28" fmla="*/ 0 w 5657541"/>
              <a:gd name="connsiteY28" fmla="*/ 3894448 h 4351338"/>
              <a:gd name="connsiteX29" fmla="*/ 0 w 5657541"/>
              <a:gd name="connsiteY29" fmla="*/ 3350530 h 4351338"/>
              <a:gd name="connsiteX30" fmla="*/ 0 w 5657541"/>
              <a:gd name="connsiteY30" fmla="*/ 2806613 h 4351338"/>
              <a:gd name="connsiteX31" fmla="*/ 0 w 5657541"/>
              <a:gd name="connsiteY31" fmla="*/ 2219182 h 4351338"/>
              <a:gd name="connsiteX32" fmla="*/ 0 w 5657541"/>
              <a:gd name="connsiteY32" fmla="*/ 1588238 h 4351338"/>
              <a:gd name="connsiteX33" fmla="*/ 0 w 5657541"/>
              <a:gd name="connsiteY33" fmla="*/ 1000808 h 4351338"/>
              <a:gd name="connsiteX34" fmla="*/ 0 w 5657541"/>
              <a:gd name="connsiteY34" fmla="*/ 587431 h 4351338"/>
              <a:gd name="connsiteX35" fmla="*/ 0 w 5657541"/>
              <a:gd name="connsiteY35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57541" h="4351338" fill="none" extrusionOk="0">
                <a:moveTo>
                  <a:pt x="0" y="0"/>
                </a:moveTo>
                <a:cubicBezTo>
                  <a:pt x="290322" y="-10853"/>
                  <a:pt x="332203" y="15916"/>
                  <a:pt x="622330" y="0"/>
                </a:cubicBezTo>
                <a:cubicBezTo>
                  <a:pt x="912457" y="-15916"/>
                  <a:pt x="982443" y="16506"/>
                  <a:pt x="1074933" y="0"/>
                </a:cubicBezTo>
                <a:cubicBezTo>
                  <a:pt x="1167423" y="-16506"/>
                  <a:pt x="1393431" y="12721"/>
                  <a:pt x="1584111" y="0"/>
                </a:cubicBezTo>
                <a:cubicBezTo>
                  <a:pt x="1774791" y="-12721"/>
                  <a:pt x="2084109" y="8040"/>
                  <a:pt x="2263016" y="0"/>
                </a:cubicBezTo>
                <a:cubicBezTo>
                  <a:pt x="2441924" y="-8040"/>
                  <a:pt x="2664804" y="51993"/>
                  <a:pt x="2772195" y="0"/>
                </a:cubicBezTo>
                <a:cubicBezTo>
                  <a:pt x="2879586" y="-51993"/>
                  <a:pt x="3275476" y="35574"/>
                  <a:pt x="3451100" y="0"/>
                </a:cubicBezTo>
                <a:cubicBezTo>
                  <a:pt x="3626725" y="-35574"/>
                  <a:pt x="3942520" y="43932"/>
                  <a:pt x="4073430" y="0"/>
                </a:cubicBezTo>
                <a:cubicBezTo>
                  <a:pt x="4204340" y="-43932"/>
                  <a:pt x="4435375" y="49963"/>
                  <a:pt x="4752334" y="0"/>
                </a:cubicBezTo>
                <a:cubicBezTo>
                  <a:pt x="5069293" y="-49963"/>
                  <a:pt x="5394132" y="39101"/>
                  <a:pt x="5657541" y="0"/>
                </a:cubicBezTo>
                <a:cubicBezTo>
                  <a:pt x="5662062" y="142440"/>
                  <a:pt x="5615567" y="425388"/>
                  <a:pt x="5657541" y="543917"/>
                </a:cubicBezTo>
                <a:cubicBezTo>
                  <a:pt x="5699515" y="662446"/>
                  <a:pt x="5619284" y="966709"/>
                  <a:pt x="5657541" y="1174861"/>
                </a:cubicBezTo>
                <a:cubicBezTo>
                  <a:pt x="5695798" y="1383013"/>
                  <a:pt x="5609277" y="1606612"/>
                  <a:pt x="5657541" y="1762292"/>
                </a:cubicBezTo>
                <a:cubicBezTo>
                  <a:pt x="5705805" y="1917972"/>
                  <a:pt x="5647574" y="2058411"/>
                  <a:pt x="5657541" y="2175669"/>
                </a:cubicBezTo>
                <a:cubicBezTo>
                  <a:pt x="5667508" y="2292927"/>
                  <a:pt x="5631966" y="2562383"/>
                  <a:pt x="5657541" y="2676073"/>
                </a:cubicBezTo>
                <a:cubicBezTo>
                  <a:pt x="5683116" y="2789763"/>
                  <a:pt x="5620340" y="3034593"/>
                  <a:pt x="5657541" y="3132963"/>
                </a:cubicBezTo>
                <a:cubicBezTo>
                  <a:pt x="5694742" y="3231333"/>
                  <a:pt x="5612636" y="3504229"/>
                  <a:pt x="5657541" y="3720394"/>
                </a:cubicBezTo>
                <a:cubicBezTo>
                  <a:pt x="5702446" y="3936559"/>
                  <a:pt x="5632779" y="4131129"/>
                  <a:pt x="5657541" y="4351338"/>
                </a:cubicBezTo>
                <a:cubicBezTo>
                  <a:pt x="5558239" y="4372351"/>
                  <a:pt x="5398361" y="4308893"/>
                  <a:pt x="5261513" y="4351338"/>
                </a:cubicBezTo>
                <a:cubicBezTo>
                  <a:pt x="5124665" y="4393783"/>
                  <a:pt x="5017957" y="4341714"/>
                  <a:pt x="4808910" y="4351338"/>
                </a:cubicBezTo>
                <a:cubicBezTo>
                  <a:pt x="4599863" y="4360962"/>
                  <a:pt x="4562981" y="4316468"/>
                  <a:pt x="4356307" y="4351338"/>
                </a:cubicBezTo>
                <a:cubicBezTo>
                  <a:pt x="4149633" y="4386208"/>
                  <a:pt x="3966740" y="4328602"/>
                  <a:pt x="3847128" y="4351338"/>
                </a:cubicBezTo>
                <a:cubicBezTo>
                  <a:pt x="3727516" y="4374074"/>
                  <a:pt x="3514612" y="4305486"/>
                  <a:pt x="3224798" y="4351338"/>
                </a:cubicBezTo>
                <a:cubicBezTo>
                  <a:pt x="2934984" y="4397190"/>
                  <a:pt x="2888614" y="4301614"/>
                  <a:pt x="2602469" y="4351338"/>
                </a:cubicBezTo>
                <a:cubicBezTo>
                  <a:pt x="2316324" y="4401062"/>
                  <a:pt x="2331216" y="4321646"/>
                  <a:pt x="2149866" y="4351338"/>
                </a:cubicBezTo>
                <a:cubicBezTo>
                  <a:pt x="1968516" y="4381030"/>
                  <a:pt x="1765930" y="4321896"/>
                  <a:pt x="1640687" y="4351338"/>
                </a:cubicBezTo>
                <a:cubicBezTo>
                  <a:pt x="1515444" y="4380780"/>
                  <a:pt x="1202056" y="4334897"/>
                  <a:pt x="1074933" y="4351338"/>
                </a:cubicBezTo>
                <a:cubicBezTo>
                  <a:pt x="947810" y="4367779"/>
                  <a:pt x="249649" y="4243112"/>
                  <a:pt x="0" y="4351338"/>
                </a:cubicBezTo>
                <a:cubicBezTo>
                  <a:pt x="-54251" y="4164462"/>
                  <a:pt x="21068" y="4107786"/>
                  <a:pt x="0" y="3894448"/>
                </a:cubicBezTo>
                <a:cubicBezTo>
                  <a:pt x="-21068" y="3681110"/>
                  <a:pt x="41226" y="3610910"/>
                  <a:pt x="0" y="3350530"/>
                </a:cubicBezTo>
                <a:cubicBezTo>
                  <a:pt x="-41226" y="3090150"/>
                  <a:pt x="53196" y="2938373"/>
                  <a:pt x="0" y="2806613"/>
                </a:cubicBezTo>
                <a:cubicBezTo>
                  <a:pt x="-53196" y="2674853"/>
                  <a:pt x="60666" y="2482805"/>
                  <a:pt x="0" y="2219182"/>
                </a:cubicBezTo>
                <a:cubicBezTo>
                  <a:pt x="-60666" y="1955559"/>
                  <a:pt x="31477" y="1900337"/>
                  <a:pt x="0" y="1588238"/>
                </a:cubicBezTo>
                <a:cubicBezTo>
                  <a:pt x="-31477" y="1276139"/>
                  <a:pt x="20512" y="1277414"/>
                  <a:pt x="0" y="1000808"/>
                </a:cubicBezTo>
                <a:cubicBezTo>
                  <a:pt x="-20512" y="724202"/>
                  <a:pt x="24754" y="759100"/>
                  <a:pt x="0" y="587431"/>
                </a:cubicBezTo>
                <a:cubicBezTo>
                  <a:pt x="-24754" y="415762"/>
                  <a:pt x="24812" y="213115"/>
                  <a:pt x="0" y="0"/>
                </a:cubicBezTo>
                <a:close/>
              </a:path>
              <a:path w="5657541" h="4351338" stroke="0" extrusionOk="0">
                <a:moveTo>
                  <a:pt x="0" y="0"/>
                </a:moveTo>
                <a:cubicBezTo>
                  <a:pt x="177294" y="-64403"/>
                  <a:pt x="425737" y="54732"/>
                  <a:pt x="678905" y="0"/>
                </a:cubicBezTo>
                <a:cubicBezTo>
                  <a:pt x="932073" y="-54732"/>
                  <a:pt x="963154" y="34479"/>
                  <a:pt x="1188084" y="0"/>
                </a:cubicBezTo>
                <a:cubicBezTo>
                  <a:pt x="1413014" y="-34479"/>
                  <a:pt x="1391643" y="1636"/>
                  <a:pt x="1584111" y="0"/>
                </a:cubicBezTo>
                <a:cubicBezTo>
                  <a:pt x="1776579" y="-1636"/>
                  <a:pt x="1927793" y="24899"/>
                  <a:pt x="2036715" y="0"/>
                </a:cubicBezTo>
                <a:cubicBezTo>
                  <a:pt x="2145637" y="-24899"/>
                  <a:pt x="2559684" y="56053"/>
                  <a:pt x="2715620" y="0"/>
                </a:cubicBezTo>
                <a:cubicBezTo>
                  <a:pt x="2871556" y="-56053"/>
                  <a:pt x="3045055" y="46873"/>
                  <a:pt x="3281374" y="0"/>
                </a:cubicBezTo>
                <a:cubicBezTo>
                  <a:pt x="3517693" y="-46873"/>
                  <a:pt x="3699350" y="18593"/>
                  <a:pt x="3960279" y="0"/>
                </a:cubicBezTo>
                <a:cubicBezTo>
                  <a:pt x="4221209" y="-18593"/>
                  <a:pt x="4335401" y="62594"/>
                  <a:pt x="4639184" y="0"/>
                </a:cubicBezTo>
                <a:cubicBezTo>
                  <a:pt x="4942968" y="-62594"/>
                  <a:pt x="5221170" y="113692"/>
                  <a:pt x="5657541" y="0"/>
                </a:cubicBezTo>
                <a:cubicBezTo>
                  <a:pt x="5676903" y="216095"/>
                  <a:pt x="5631665" y="229475"/>
                  <a:pt x="5657541" y="456890"/>
                </a:cubicBezTo>
                <a:cubicBezTo>
                  <a:pt x="5683417" y="684305"/>
                  <a:pt x="5638349" y="810500"/>
                  <a:pt x="5657541" y="1044321"/>
                </a:cubicBezTo>
                <a:cubicBezTo>
                  <a:pt x="5676733" y="1278142"/>
                  <a:pt x="5619668" y="1341527"/>
                  <a:pt x="5657541" y="1457698"/>
                </a:cubicBezTo>
                <a:cubicBezTo>
                  <a:pt x="5695414" y="1573869"/>
                  <a:pt x="5585956" y="1950703"/>
                  <a:pt x="5657541" y="2088642"/>
                </a:cubicBezTo>
                <a:cubicBezTo>
                  <a:pt x="5729126" y="2226581"/>
                  <a:pt x="5628367" y="2470745"/>
                  <a:pt x="5657541" y="2632559"/>
                </a:cubicBezTo>
                <a:cubicBezTo>
                  <a:pt x="5686715" y="2794373"/>
                  <a:pt x="5615949" y="2875688"/>
                  <a:pt x="5657541" y="3089450"/>
                </a:cubicBezTo>
                <a:cubicBezTo>
                  <a:pt x="5699133" y="3303212"/>
                  <a:pt x="5636132" y="3351799"/>
                  <a:pt x="5657541" y="3546340"/>
                </a:cubicBezTo>
                <a:cubicBezTo>
                  <a:pt x="5678950" y="3740881"/>
                  <a:pt x="5651519" y="4188719"/>
                  <a:pt x="5657541" y="4351338"/>
                </a:cubicBezTo>
                <a:cubicBezTo>
                  <a:pt x="5559327" y="4390565"/>
                  <a:pt x="5336419" y="4346496"/>
                  <a:pt x="5204938" y="4351338"/>
                </a:cubicBezTo>
                <a:cubicBezTo>
                  <a:pt x="5073457" y="4356180"/>
                  <a:pt x="4666733" y="4327713"/>
                  <a:pt x="4526033" y="4351338"/>
                </a:cubicBezTo>
                <a:cubicBezTo>
                  <a:pt x="4385333" y="4374963"/>
                  <a:pt x="4219626" y="4329924"/>
                  <a:pt x="4016854" y="4351338"/>
                </a:cubicBezTo>
                <a:cubicBezTo>
                  <a:pt x="3814082" y="4372752"/>
                  <a:pt x="3601431" y="4284600"/>
                  <a:pt x="3337949" y="4351338"/>
                </a:cubicBezTo>
                <a:cubicBezTo>
                  <a:pt x="3074467" y="4418076"/>
                  <a:pt x="3079124" y="4298553"/>
                  <a:pt x="2885346" y="4351338"/>
                </a:cubicBezTo>
                <a:cubicBezTo>
                  <a:pt x="2691568" y="4404123"/>
                  <a:pt x="2433905" y="4345138"/>
                  <a:pt x="2263016" y="4351338"/>
                </a:cubicBezTo>
                <a:cubicBezTo>
                  <a:pt x="2092127" y="4357538"/>
                  <a:pt x="1934120" y="4327892"/>
                  <a:pt x="1753838" y="4351338"/>
                </a:cubicBezTo>
                <a:cubicBezTo>
                  <a:pt x="1573556" y="4374784"/>
                  <a:pt x="1457868" y="4285259"/>
                  <a:pt x="1188084" y="4351338"/>
                </a:cubicBezTo>
                <a:cubicBezTo>
                  <a:pt x="918300" y="4417417"/>
                  <a:pt x="837012" y="4293613"/>
                  <a:pt x="565754" y="4351338"/>
                </a:cubicBezTo>
                <a:cubicBezTo>
                  <a:pt x="294496" y="4409063"/>
                  <a:pt x="179673" y="4345012"/>
                  <a:pt x="0" y="4351338"/>
                </a:cubicBezTo>
                <a:cubicBezTo>
                  <a:pt x="-45662" y="4242534"/>
                  <a:pt x="51836" y="4120522"/>
                  <a:pt x="0" y="3894448"/>
                </a:cubicBezTo>
                <a:cubicBezTo>
                  <a:pt x="-51836" y="3668374"/>
                  <a:pt x="25442" y="3574608"/>
                  <a:pt x="0" y="3263504"/>
                </a:cubicBezTo>
                <a:cubicBezTo>
                  <a:pt x="-25442" y="2952400"/>
                  <a:pt x="13843" y="2848801"/>
                  <a:pt x="0" y="2719586"/>
                </a:cubicBezTo>
                <a:cubicBezTo>
                  <a:pt x="-13843" y="2590371"/>
                  <a:pt x="29358" y="2387663"/>
                  <a:pt x="0" y="2088642"/>
                </a:cubicBezTo>
                <a:cubicBezTo>
                  <a:pt x="-29358" y="1789621"/>
                  <a:pt x="19494" y="1758965"/>
                  <a:pt x="0" y="1588238"/>
                </a:cubicBezTo>
                <a:cubicBezTo>
                  <a:pt x="-19494" y="1417511"/>
                  <a:pt x="41620" y="1132183"/>
                  <a:pt x="0" y="1000808"/>
                </a:cubicBezTo>
                <a:cubicBezTo>
                  <a:pt x="-41620" y="869433"/>
                  <a:pt x="68651" y="201807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40780348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C1F9F11F-F2E8-48C0-BF68-D7D823F83F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9" y="2189713"/>
            <a:ext cx="2412698" cy="2095238"/>
          </a:xfrm>
          <a:custGeom>
            <a:avLst/>
            <a:gdLst>
              <a:gd name="connsiteX0" fmla="*/ 0 w 2412698"/>
              <a:gd name="connsiteY0" fmla="*/ 0 h 2095238"/>
              <a:gd name="connsiteX1" fmla="*/ 434286 w 2412698"/>
              <a:gd name="connsiteY1" fmla="*/ 0 h 2095238"/>
              <a:gd name="connsiteX2" fmla="*/ 868571 w 2412698"/>
              <a:gd name="connsiteY2" fmla="*/ 0 h 2095238"/>
              <a:gd name="connsiteX3" fmla="*/ 1302857 w 2412698"/>
              <a:gd name="connsiteY3" fmla="*/ 0 h 2095238"/>
              <a:gd name="connsiteX4" fmla="*/ 1785397 w 2412698"/>
              <a:gd name="connsiteY4" fmla="*/ 0 h 2095238"/>
              <a:gd name="connsiteX5" fmla="*/ 2412698 w 2412698"/>
              <a:gd name="connsiteY5" fmla="*/ 0 h 2095238"/>
              <a:gd name="connsiteX6" fmla="*/ 2412698 w 2412698"/>
              <a:gd name="connsiteY6" fmla="*/ 544762 h 2095238"/>
              <a:gd name="connsiteX7" fmla="*/ 2412698 w 2412698"/>
              <a:gd name="connsiteY7" fmla="*/ 1068571 h 2095238"/>
              <a:gd name="connsiteX8" fmla="*/ 2412698 w 2412698"/>
              <a:gd name="connsiteY8" fmla="*/ 1634286 h 2095238"/>
              <a:gd name="connsiteX9" fmla="*/ 2412698 w 2412698"/>
              <a:gd name="connsiteY9" fmla="*/ 2095238 h 2095238"/>
              <a:gd name="connsiteX10" fmla="*/ 1978412 w 2412698"/>
              <a:gd name="connsiteY10" fmla="*/ 2095238 h 2095238"/>
              <a:gd name="connsiteX11" fmla="*/ 1447619 w 2412698"/>
              <a:gd name="connsiteY11" fmla="*/ 2095238 h 2095238"/>
              <a:gd name="connsiteX12" fmla="*/ 965079 w 2412698"/>
              <a:gd name="connsiteY12" fmla="*/ 2095238 h 2095238"/>
              <a:gd name="connsiteX13" fmla="*/ 434286 w 2412698"/>
              <a:gd name="connsiteY13" fmla="*/ 2095238 h 2095238"/>
              <a:gd name="connsiteX14" fmla="*/ 0 w 2412698"/>
              <a:gd name="connsiteY14" fmla="*/ 2095238 h 2095238"/>
              <a:gd name="connsiteX15" fmla="*/ 0 w 2412698"/>
              <a:gd name="connsiteY15" fmla="*/ 1592381 h 2095238"/>
              <a:gd name="connsiteX16" fmla="*/ 0 w 2412698"/>
              <a:gd name="connsiteY16" fmla="*/ 1089524 h 2095238"/>
              <a:gd name="connsiteX17" fmla="*/ 0 w 2412698"/>
              <a:gd name="connsiteY17" fmla="*/ 544762 h 2095238"/>
              <a:gd name="connsiteX18" fmla="*/ 0 w 2412698"/>
              <a:gd name="connsiteY18" fmla="*/ 0 h 209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12698" h="2095238" fill="none" extrusionOk="0">
                <a:moveTo>
                  <a:pt x="0" y="0"/>
                </a:moveTo>
                <a:cubicBezTo>
                  <a:pt x="197729" y="-25202"/>
                  <a:pt x="296496" y="48882"/>
                  <a:pt x="434286" y="0"/>
                </a:cubicBezTo>
                <a:cubicBezTo>
                  <a:pt x="572076" y="-48882"/>
                  <a:pt x="665989" y="23366"/>
                  <a:pt x="868571" y="0"/>
                </a:cubicBezTo>
                <a:cubicBezTo>
                  <a:pt x="1071154" y="-23366"/>
                  <a:pt x="1152206" y="35262"/>
                  <a:pt x="1302857" y="0"/>
                </a:cubicBezTo>
                <a:cubicBezTo>
                  <a:pt x="1453508" y="-35262"/>
                  <a:pt x="1609167" y="20423"/>
                  <a:pt x="1785397" y="0"/>
                </a:cubicBezTo>
                <a:cubicBezTo>
                  <a:pt x="1961627" y="-20423"/>
                  <a:pt x="2281710" y="37126"/>
                  <a:pt x="2412698" y="0"/>
                </a:cubicBezTo>
                <a:cubicBezTo>
                  <a:pt x="2421947" y="172561"/>
                  <a:pt x="2390878" y="304603"/>
                  <a:pt x="2412698" y="544762"/>
                </a:cubicBezTo>
                <a:cubicBezTo>
                  <a:pt x="2434518" y="784921"/>
                  <a:pt x="2371048" y="814874"/>
                  <a:pt x="2412698" y="1068571"/>
                </a:cubicBezTo>
                <a:cubicBezTo>
                  <a:pt x="2454348" y="1322268"/>
                  <a:pt x="2376964" y="1383804"/>
                  <a:pt x="2412698" y="1634286"/>
                </a:cubicBezTo>
                <a:cubicBezTo>
                  <a:pt x="2448432" y="1884768"/>
                  <a:pt x="2375871" y="1904463"/>
                  <a:pt x="2412698" y="2095238"/>
                </a:cubicBezTo>
                <a:cubicBezTo>
                  <a:pt x="2325152" y="2144749"/>
                  <a:pt x="2140859" y="2050032"/>
                  <a:pt x="1978412" y="2095238"/>
                </a:cubicBezTo>
                <a:cubicBezTo>
                  <a:pt x="1815965" y="2140444"/>
                  <a:pt x="1614402" y="2074170"/>
                  <a:pt x="1447619" y="2095238"/>
                </a:cubicBezTo>
                <a:cubicBezTo>
                  <a:pt x="1280836" y="2116306"/>
                  <a:pt x="1117841" y="2071886"/>
                  <a:pt x="965079" y="2095238"/>
                </a:cubicBezTo>
                <a:cubicBezTo>
                  <a:pt x="812317" y="2118590"/>
                  <a:pt x="642524" y="2051288"/>
                  <a:pt x="434286" y="2095238"/>
                </a:cubicBezTo>
                <a:cubicBezTo>
                  <a:pt x="226048" y="2139188"/>
                  <a:pt x="189152" y="2073245"/>
                  <a:pt x="0" y="2095238"/>
                </a:cubicBezTo>
                <a:cubicBezTo>
                  <a:pt x="-36660" y="1966383"/>
                  <a:pt x="12807" y="1710254"/>
                  <a:pt x="0" y="1592381"/>
                </a:cubicBezTo>
                <a:cubicBezTo>
                  <a:pt x="-12807" y="1474508"/>
                  <a:pt x="48750" y="1245825"/>
                  <a:pt x="0" y="1089524"/>
                </a:cubicBezTo>
                <a:cubicBezTo>
                  <a:pt x="-48750" y="933223"/>
                  <a:pt x="26671" y="705599"/>
                  <a:pt x="0" y="544762"/>
                </a:cubicBezTo>
                <a:cubicBezTo>
                  <a:pt x="-26671" y="383925"/>
                  <a:pt x="46790" y="230239"/>
                  <a:pt x="0" y="0"/>
                </a:cubicBezTo>
                <a:close/>
              </a:path>
              <a:path w="2412698" h="2095238" stroke="0" extrusionOk="0">
                <a:moveTo>
                  <a:pt x="0" y="0"/>
                </a:moveTo>
                <a:cubicBezTo>
                  <a:pt x="250839" y="-22410"/>
                  <a:pt x="394906" y="24312"/>
                  <a:pt x="506667" y="0"/>
                </a:cubicBezTo>
                <a:cubicBezTo>
                  <a:pt x="618428" y="-24312"/>
                  <a:pt x="782674" y="47937"/>
                  <a:pt x="1013333" y="0"/>
                </a:cubicBezTo>
                <a:cubicBezTo>
                  <a:pt x="1243992" y="-47937"/>
                  <a:pt x="1263942" y="2834"/>
                  <a:pt x="1423492" y="0"/>
                </a:cubicBezTo>
                <a:cubicBezTo>
                  <a:pt x="1583042" y="-2834"/>
                  <a:pt x="1834706" y="10166"/>
                  <a:pt x="1954285" y="0"/>
                </a:cubicBezTo>
                <a:cubicBezTo>
                  <a:pt x="2073864" y="-10166"/>
                  <a:pt x="2221930" y="48531"/>
                  <a:pt x="2412698" y="0"/>
                </a:cubicBezTo>
                <a:cubicBezTo>
                  <a:pt x="2426532" y="122534"/>
                  <a:pt x="2364669" y="262995"/>
                  <a:pt x="2412698" y="481905"/>
                </a:cubicBezTo>
                <a:cubicBezTo>
                  <a:pt x="2460727" y="700816"/>
                  <a:pt x="2361249" y="762568"/>
                  <a:pt x="2412698" y="963809"/>
                </a:cubicBezTo>
                <a:cubicBezTo>
                  <a:pt x="2464147" y="1165050"/>
                  <a:pt x="2397963" y="1310602"/>
                  <a:pt x="2412698" y="1508571"/>
                </a:cubicBezTo>
                <a:cubicBezTo>
                  <a:pt x="2427433" y="1706540"/>
                  <a:pt x="2370098" y="1898008"/>
                  <a:pt x="2412698" y="2095238"/>
                </a:cubicBezTo>
                <a:cubicBezTo>
                  <a:pt x="2252152" y="2157797"/>
                  <a:pt x="2121097" y="2093448"/>
                  <a:pt x="1881904" y="2095238"/>
                </a:cubicBezTo>
                <a:cubicBezTo>
                  <a:pt x="1642711" y="2097028"/>
                  <a:pt x="1611654" y="2040701"/>
                  <a:pt x="1375238" y="2095238"/>
                </a:cubicBezTo>
                <a:cubicBezTo>
                  <a:pt x="1138822" y="2149775"/>
                  <a:pt x="1060655" y="2085695"/>
                  <a:pt x="965079" y="2095238"/>
                </a:cubicBezTo>
                <a:cubicBezTo>
                  <a:pt x="869503" y="2104781"/>
                  <a:pt x="667532" y="2066362"/>
                  <a:pt x="530794" y="2095238"/>
                </a:cubicBezTo>
                <a:cubicBezTo>
                  <a:pt x="394057" y="2124114"/>
                  <a:pt x="189656" y="2064471"/>
                  <a:pt x="0" y="2095238"/>
                </a:cubicBezTo>
                <a:cubicBezTo>
                  <a:pt x="-29378" y="1940552"/>
                  <a:pt x="19547" y="1743971"/>
                  <a:pt x="0" y="1592381"/>
                </a:cubicBezTo>
                <a:cubicBezTo>
                  <a:pt x="-19547" y="1440791"/>
                  <a:pt x="48818" y="1250882"/>
                  <a:pt x="0" y="1131429"/>
                </a:cubicBezTo>
                <a:cubicBezTo>
                  <a:pt x="-48818" y="1011976"/>
                  <a:pt x="42813" y="703558"/>
                  <a:pt x="0" y="565714"/>
                </a:cubicBezTo>
                <a:cubicBezTo>
                  <a:pt x="-42813" y="427871"/>
                  <a:pt x="22248" y="15500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extLst>
              <a:ext uri="{C807C97D-BFC1-408E-A445-0C87EB9F89A2}">
                <ask:lineSketchStyleProps xmlns:ask="http://schemas.microsoft.com/office/drawing/2018/sketchyshapes" sd="479075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E0A896B-CADE-42D2-BD06-8DDD4F27B40C}"/>
              </a:ext>
            </a:extLst>
          </p:cNvPr>
          <p:cNvSpPr txBox="1">
            <a:spLocks/>
          </p:cNvSpPr>
          <p:nvPr/>
        </p:nvSpPr>
        <p:spPr>
          <a:xfrm>
            <a:off x="1133475" y="5634973"/>
            <a:ext cx="9925050" cy="112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VAEs are Not Graphical Models:</a:t>
            </a:r>
          </a:p>
          <a:p>
            <a:pPr lvl="1"/>
            <a:r>
              <a:rPr lang="en-US" dirty="0"/>
              <a:t>e(Z|X) and p(Z) are both </a:t>
            </a:r>
            <a:r>
              <a:rPr lang="en-US" dirty="0" err="1"/>
              <a:t>dists</a:t>
            </a:r>
            <a:r>
              <a:rPr lang="en-US" dirty="0"/>
              <a:t> over  Z; can’t have both</a:t>
            </a:r>
          </a:p>
          <a:p>
            <a:pPr lvl="1"/>
            <a:r>
              <a:rPr lang="en-US" dirty="0"/>
              <a:t>The heart of a VAE is not the networks, but the loss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3660229" y="4904027"/>
            <a:ext cx="518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(believing more cannot make you less inconsistent)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91560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5267008" y="4992102"/>
            <a:ext cx="231774" cy="203251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7874792" y="3794150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AFD6C59-2335-49C9-8CE3-24A8B58331FF}"/>
              </a:ext>
            </a:extLst>
          </p:cNvPr>
          <p:cNvSpPr txBox="1">
            <a:spLocks/>
          </p:cNvSpPr>
          <p:nvPr/>
        </p:nvSpPr>
        <p:spPr>
          <a:xfrm>
            <a:off x="1203340" y="5104340"/>
            <a:ext cx="10515600" cy="83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known as “surprisal”, an expression of epistemic conflict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of a P  D G :</a:t>
            </a:r>
            <a:br>
              <a:rPr lang="en-US" sz="4800" b="1" dirty="0">
                <a:latin typeface="Sitka Heading" panose="02000505000000020004" pitchFamily="2" charset="0"/>
              </a:rPr>
            </a:br>
            <a:r>
              <a:rPr lang="en-US" sz="4800" b="1" dirty="0"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001" y="4792250"/>
            <a:ext cx="9046723" cy="827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Oliver E Richardson</a:t>
            </a:r>
          </a:p>
          <a:p>
            <a:r>
              <a:rPr lang="en-US" dirty="0"/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800510" y="2374979"/>
            <a:ext cx="2527047" cy="691493"/>
            <a:chOff x="8530881" y="2305455"/>
            <a:chExt cx="2527047" cy="691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116305" y="2473728"/>
              <a:ext cx="87716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36596" y="2305455"/>
              <a:ext cx="18213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30881" y="2305455"/>
              <a:ext cx="188692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robabilistic</a:t>
              </a:r>
            </a:p>
          </p:txBody>
        </p:sp>
      </p:grpSp>
      <p:pic>
        <p:nvPicPr>
          <p:cNvPr id="10" name="left inc brace">
            <a:extLst>
              <a:ext uri="{FF2B5EF4-FFF2-40B4-BE49-F238E27FC236}">
                <a16:creationId xmlns:a16="http://schemas.microsoft.com/office/drawing/2014/main" id="{538A13FA-EF38-4B9F-B3EF-5EB5509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09" t="14877" r="53861" b="53551"/>
          <a:stretch>
            <a:fillRect/>
          </a:stretch>
        </p:blipFill>
        <p:spPr>
          <a:xfrm>
            <a:off x="2878230" y="4732617"/>
            <a:ext cx="417411" cy="1696946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</p:spPr>
      </p:pic>
      <p:pic>
        <p:nvPicPr>
          <p:cNvPr id="11" name="right inc brace">
            <a:extLst>
              <a:ext uri="{FF2B5EF4-FFF2-40B4-BE49-F238E27FC236}">
                <a16:creationId xmlns:a16="http://schemas.microsoft.com/office/drawing/2014/main" id="{57EFB0C6-2E77-43DF-8F2E-529970FB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095" t="14942" r="24875" b="53486"/>
          <a:stretch>
            <a:fillRect/>
          </a:stretch>
        </p:blipFill>
        <p:spPr>
          <a:xfrm>
            <a:off x="6055921" y="4875868"/>
            <a:ext cx="417411" cy="1696946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F69012E-D74B-4688-8BD6-7E2301E89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16" y="5307896"/>
            <a:ext cx="1314450" cy="57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8" y="599251"/>
            <a:ext cx="2428940" cy="1343846"/>
            <a:chOff x="4663059" y="833759"/>
            <a:chExt cx="3102377" cy="1657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933861" y="212582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stCxn id="15" idx="3"/>
              <a:endCxn id="22" idx="0"/>
            </p:cNvCxnSpPr>
            <p:nvPr/>
          </p:nvCxnSpPr>
          <p:spPr>
            <a:xfrm>
              <a:off x="5080470" y="1313234"/>
              <a:ext cx="790660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5005713" y="1988972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5351272" y="2305455"/>
              <a:ext cx="915723" cy="60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>
              <a:off x="6079835" y="1852114"/>
              <a:ext cx="395866" cy="279794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0800000" flipV="1">
              <a:off x="6359505" y="929738"/>
              <a:ext cx="1405931" cy="28249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rot="5400000">
              <a:off x="6914654" y="1226666"/>
              <a:ext cx="593857" cy="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  <a:stCxn id="24" idx="2"/>
              <a:endCxn id="25" idx="3"/>
            </p:cNvCxnSpPr>
            <p:nvPr/>
          </p:nvCxnSpPr>
          <p:spPr>
            <a:xfrm rot="5400000">
              <a:off x="6733650" y="1833605"/>
              <a:ext cx="428686" cy="5271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5400000">
              <a:off x="4721844" y="983681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8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AE6-C945-42B0-A146-70163058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Dependency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7F92-E8FE-45DB-9CC7-6AE6DFAE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87525"/>
            <a:ext cx="8286750" cy="1022350"/>
          </a:xfrm>
        </p:spPr>
        <p:txBody>
          <a:bodyPr>
            <a:normAutofit/>
          </a:bodyPr>
          <a:lstStyle/>
          <a:p>
            <a:r>
              <a:rPr lang="en-US" dirty="0"/>
              <a:t>= weighted collections of </a:t>
            </a:r>
            <a:r>
              <a:rPr lang="en-US" dirty="0" err="1"/>
              <a:t>cpds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9D08951-69FD-4E1E-898D-FD79848B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46" y="2714251"/>
            <a:ext cx="2472146" cy="872285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E5367399-0C3F-4644-AFD0-D181EFAED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883" y="3347717"/>
            <a:ext cx="396358" cy="262378"/>
          </a:xfrm>
          <a:prstGeom prst="rect">
            <a:avLst/>
          </a:prstGeom>
        </p:spPr>
      </p:pic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B85724F3-DF76-4FF2-A3E1-0D56B30B06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2003" y="3347717"/>
            <a:ext cx="409404" cy="2990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E036916-E6BB-4686-82CA-364567765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>
          <a:xfrm>
            <a:off x="6162206" y="264511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13265B-BAE5-4A1F-ABA6-A7EDD029E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 r="541"/>
          <a:stretch/>
        </p:blipFill>
        <p:spPr>
          <a:xfrm>
            <a:off x="3510826" y="264511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E4EDCC-7D55-4278-B027-5A64227D29FA}"/>
              </a:ext>
            </a:extLst>
          </p:cNvPr>
          <p:cNvSpPr txBox="1">
            <a:spLocks/>
          </p:cNvSpPr>
          <p:nvPr/>
        </p:nvSpPr>
        <p:spPr>
          <a:xfrm>
            <a:off x="990600" y="4427340"/>
            <a:ext cx="8286750" cy="158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generalize Bayesian Networks and Factor Graphs</a:t>
            </a:r>
          </a:p>
          <a:p>
            <a:r>
              <a:rPr lang="en-US" dirty="0">
                <a:solidFill>
                  <a:srgbClr val="FF0000"/>
                </a:solidFill>
              </a:rPr>
              <a:t>Have a natural “degree of inconsistency”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9A3F52-5FA4-4B6A-842F-AFD6BC03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42" y="3081230"/>
            <a:ext cx="1129829" cy="4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9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AE6-C945-42B0-A146-70163058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on Probabilistic Dependency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7F92-E8FE-45DB-9CC7-6AE6DFAE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87525"/>
            <a:ext cx="9669780" cy="4351338"/>
          </a:xfrm>
        </p:spPr>
        <p:txBody>
          <a:bodyPr>
            <a:normAutofit/>
          </a:bodyPr>
          <a:lstStyle/>
          <a:p>
            <a:r>
              <a:rPr lang="en-US" dirty="0"/>
              <a:t>A Class of Graphical Models</a:t>
            </a:r>
          </a:p>
          <a:p>
            <a:pPr lvl="1"/>
            <a:r>
              <a:rPr lang="en-US" dirty="0"/>
              <a:t>A weighted collection of </a:t>
            </a:r>
            <a:r>
              <a:rPr lang="en-US" dirty="0" err="1"/>
              <a:t>cpds</a:t>
            </a:r>
            <a:endParaRPr lang="en-US" dirty="0"/>
          </a:p>
          <a:p>
            <a:pPr lvl="1"/>
            <a:r>
              <a:rPr lang="en-US" dirty="0"/>
              <a:t>Generalize Bayesian Networks and Factor Graphs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Come with a natural measure of inconsistency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B8005-43F5-40C6-89E8-180980B8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0787" y="3114163"/>
            <a:ext cx="1947226" cy="1145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D13001-E68A-43B0-9611-E3E8F7A1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1968" y="3114163"/>
            <a:ext cx="2894555" cy="1506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8A1260-D093-4912-AE4F-3A4B2282A8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0786" y="2670048"/>
            <a:ext cx="4878849" cy="2540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7E1DF-679F-44AE-B1CF-5D731A2048B2}"/>
                  </a:ext>
                </a:extLst>
              </p:cNvPr>
              <p:cNvSpPr txBox="1"/>
              <p:nvPr/>
            </p:nvSpPr>
            <p:spPr>
              <a:xfrm>
                <a:off x="8234958" y="4506900"/>
                <a:ext cx="1017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7E1DF-679F-44AE-B1CF-5D731A204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958" y="4506900"/>
                <a:ext cx="1017523" cy="276999"/>
              </a:xfrm>
              <a:prstGeom prst="rect">
                <a:avLst/>
              </a:prstGeom>
              <a:blipFill>
                <a:blip r:embed="rId4"/>
                <a:stretch>
                  <a:fillRect l="-5389" t="-2174" r="-778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AE0FC-1ADC-4799-8202-BE526B546DD2}"/>
                  </a:ext>
                </a:extLst>
              </p:cNvPr>
              <p:cNvSpPr txBox="1"/>
              <p:nvPr/>
            </p:nvSpPr>
            <p:spPr>
              <a:xfrm>
                <a:off x="7409584" y="3533330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AE0FC-1ADC-4799-8202-BE526B546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84" y="3533330"/>
                <a:ext cx="646908" cy="276999"/>
              </a:xfrm>
              <a:prstGeom prst="rect">
                <a:avLst/>
              </a:prstGeom>
              <a:blipFill>
                <a:blip r:embed="rId5"/>
                <a:stretch>
                  <a:fillRect l="-8411" t="-4444" r="-121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366E1-A681-4CFE-A455-CBD9F8649B75}"/>
                  </a:ext>
                </a:extLst>
              </p:cNvPr>
              <p:cNvSpPr txBox="1"/>
              <p:nvPr/>
            </p:nvSpPr>
            <p:spPr>
              <a:xfrm>
                <a:off x="8405518" y="3066986"/>
                <a:ext cx="84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366E1-A681-4CFE-A455-CBD9F864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18" y="3066986"/>
                <a:ext cx="846963" cy="276999"/>
              </a:xfrm>
              <a:prstGeom prst="rect">
                <a:avLst/>
              </a:prstGeom>
              <a:blipFill>
                <a:blip r:embed="rId6"/>
                <a:stretch>
                  <a:fillRect l="-6475" t="-2174" r="-93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553D-2934-4E36-A5EB-7BC8B0EAFE89}"/>
                  </a:ext>
                </a:extLst>
              </p:cNvPr>
              <p:cNvSpPr txBox="1"/>
              <p:nvPr/>
            </p:nvSpPr>
            <p:spPr>
              <a:xfrm>
                <a:off x="10174186" y="3135052"/>
                <a:ext cx="1109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553D-2934-4E36-A5EB-7BC8B0EAF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186" y="3135052"/>
                <a:ext cx="1109406" cy="276999"/>
              </a:xfrm>
              <a:prstGeom prst="rect">
                <a:avLst/>
              </a:prstGeom>
              <a:blipFill>
                <a:blip r:embed="rId7"/>
                <a:stretch>
                  <a:fillRect l="-4945" t="-2174" r="-71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D6B56BA-5223-4FF9-9A68-2D823DF31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089" y="6038286"/>
            <a:ext cx="4351579" cy="2854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29617-9EDE-4DF1-AAE2-057B7D61C2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4194" y="6023118"/>
            <a:ext cx="3861180" cy="2011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1C4BB1-AE61-4B9F-A28F-7B953546E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7200" y="4488883"/>
            <a:ext cx="1873060" cy="1103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B39A8A-2E19-4662-829A-34C9052F72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1597" y="1451179"/>
            <a:ext cx="1828700" cy="11627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79188-EB66-455F-9C62-3509948919DF}"/>
              </a:ext>
            </a:extLst>
          </p:cNvPr>
          <p:cNvGrpSpPr/>
          <p:nvPr/>
        </p:nvGrpSpPr>
        <p:grpSpPr>
          <a:xfrm>
            <a:off x="9307019" y="1394231"/>
            <a:ext cx="2013241" cy="1268261"/>
            <a:chOff x="9642462" y="4561255"/>
            <a:chExt cx="2013241" cy="126826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71E6E26-5B65-427C-9F75-E90D7ECD0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9642462" y="4725666"/>
              <a:ext cx="1873060" cy="1103850"/>
            </a:xfrm>
            <a:custGeom>
              <a:avLst/>
              <a:gdLst>
                <a:gd name="connsiteX0" fmla="*/ 0 w 1873060"/>
                <a:gd name="connsiteY0" fmla="*/ 0 h 1103850"/>
                <a:gd name="connsiteX1" fmla="*/ 1873060 w 1873060"/>
                <a:gd name="connsiteY1" fmla="*/ 0 h 1103850"/>
                <a:gd name="connsiteX2" fmla="*/ 1873060 w 1873060"/>
                <a:gd name="connsiteY2" fmla="*/ 1103850 h 1103850"/>
                <a:gd name="connsiteX3" fmla="*/ 0 w 1873060"/>
                <a:gd name="connsiteY3" fmla="*/ 1103850 h 1103850"/>
                <a:gd name="connsiteX4" fmla="*/ 0 w 1873060"/>
                <a:gd name="connsiteY4" fmla="*/ 688035 h 1103850"/>
                <a:gd name="connsiteX5" fmla="*/ 563575 w 1873060"/>
                <a:gd name="connsiteY5" fmla="*/ 953067 h 1103850"/>
                <a:gd name="connsiteX6" fmla="*/ 858850 w 1873060"/>
                <a:gd name="connsiteY6" fmla="*/ 1010217 h 1103850"/>
                <a:gd name="connsiteX7" fmla="*/ 1357325 w 1873060"/>
                <a:gd name="connsiteY7" fmla="*/ 880042 h 1103850"/>
                <a:gd name="connsiteX8" fmla="*/ 1468450 w 1873060"/>
                <a:gd name="connsiteY8" fmla="*/ 772092 h 1103850"/>
                <a:gd name="connsiteX9" fmla="*/ 1617675 w 1873060"/>
                <a:gd name="connsiteY9" fmla="*/ 730817 h 1103850"/>
                <a:gd name="connsiteX10" fmla="*/ 1741500 w 1873060"/>
                <a:gd name="connsiteY10" fmla="*/ 479992 h 1103850"/>
                <a:gd name="connsiteX11" fmla="*/ 1665300 w 1873060"/>
                <a:gd name="connsiteY11" fmla="*/ 403792 h 1103850"/>
                <a:gd name="connsiteX12" fmla="*/ 1589100 w 1873060"/>
                <a:gd name="connsiteY12" fmla="*/ 362517 h 1103850"/>
                <a:gd name="connsiteX13" fmla="*/ 1511313 w 1873060"/>
                <a:gd name="connsiteY13" fmla="*/ 385688 h 1103850"/>
                <a:gd name="connsiteX14" fmla="*/ 1511313 w 1873060"/>
                <a:gd name="connsiteY14" fmla="*/ 82078 h 1103850"/>
                <a:gd name="connsiteX15" fmla="*/ 1083486 w 1873060"/>
                <a:gd name="connsiteY15" fmla="*/ 82078 h 1103850"/>
                <a:gd name="connsiteX16" fmla="*/ 1083486 w 1873060"/>
                <a:gd name="connsiteY16" fmla="*/ 440812 h 1103850"/>
                <a:gd name="connsiteX17" fmla="*/ 1226519 w 1873060"/>
                <a:gd name="connsiteY17" fmla="*/ 440812 h 1103850"/>
                <a:gd name="connsiteX18" fmla="*/ 1128725 w 1873060"/>
                <a:gd name="connsiteY18" fmla="*/ 657792 h 1103850"/>
                <a:gd name="connsiteX19" fmla="*/ 839800 w 1873060"/>
                <a:gd name="connsiteY19" fmla="*/ 822892 h 1103850"/>
                <a:gd name="connsiteX20" fmla="*/ 747725 w 1873060"/>
                <a:gd name="connsiteY20" fmla="*/ 606992 h 1103850"/>
                <a:gd name="connsiteX21" fmla="*/ 763600 w 1873060"/>
                <a:gd name="connsiteY21" fmla="*/ 391092 h 1103850"/>
                <a:gd name="connsiteX22" fmla="*/ 944575 w 1873060"/>
                <a:gd name="connsiteY22" fmla="*/ 384742 h 1103850"/>
                <a:gd name="connsiteX23" fmla="*/ 792175 w 1873060"/>
                <a:gd name="connsiteY23" fmla="*/ 251392 h 1103850"/>
                <a:gd name="connsiteX24" fmla="*/ 801700 w 1873060"/>
                <a:gd name="connsiteY24" fmla="*/ 51367 h 1103850"/>
                <a:gd name="connsiteX25" fmla="*/ 369900 w 1873060"/>
                <a:gd name="connsiteY25" fmla="*/ 102167 h 1103850"/>
                <a:gd name="connsiteX26" fmla="*/ 373075 w 1873060"/>
                <a:gd name="connsiteY26" fmla="*/ 410142 h 1103850"/>
                <a:gd name="connsiteX27" fmla="*/ 71450 w 1873060"/>
                <a:gd name="connsiteY27" fmla="*/ 362517 h 1103850"/>
                <a:gd name="connsiteX28" fmla="*/ 0 w 1873060"/>
                <a:gd name="connsiteY28" fmla="*/ 598302 h 1103850"/>
                <a:gd name="connsiteX29" fmla="*/ 0 w 1873060"/>
                <a:gd name="connsiteY29" fmla="*/ 0 h 110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73060" h="1103850">
                  <a:moveTo>
                    <a:pt x="0" y="0"/>
                  </a:moveTo>
                  <a:lnTo>
                    <a:pt x="1873060" y="0"/>
                  </a:lnTo>
                  <a:lnTo>
                    <a:pt x="1873060" y="1103850"/>
                  </a:lnTo>
                  <a:lnTo>
                    <a:pt x="0" y="1103850"/>
                  </a:lnTo>
                  <a:lnTo>
                    <a:pt x="0" y="688035"/>
                  </a:lnTo>
                  <a:lnTo>
                    <a:pt x="563575" y="953067"/>
                  </a:lnTo>
                  <a:lnTo>
                    <a:pt x="858850" y="1010217"/>
                  </a:lnTo>
                  <a:lnTo>
                    <a:pt x="1357325" y="880042"/>
                  </a:lnTo>
                  <a:lnTo>
                    <a:pt x="1468450" y="772092"/>
                  </a:lnTo>
                  <a:lnTo>
                    <a:pt x="1617675" y="730817"/>
                  </a:lnTo>
                  <a:lnTo>
                    <a:pt x="1741500" y="479992"/>
                  </a:lnTo>
                  <a:lnTo>
                    <a:pt x="1665300" y="403792"/>
                  </a:lnTo>
                  <a:lnTo>
                    <a:pt x="1589100" y="362517"/>
                  </a:lnTo>
                  <a:lnTo>
                    <a:pt x="1511313" y="385688"/>
                  </a:lnTo>
                  <a:lnTo>
                    <a:pt x="1511313" y="82078"/>
                  </a:lnTo>
                  <a:lnTo>
                    <a:pt x="1083486" y="82078"/>
                  </a:lnTo>
                  <a:lnTo>
                    <a:pt x="1083486" y="440812"/>
                  </a:lnTo>
                  <a:lnTo>
                    <a:pt x="1226519" y="440812"/>
                  </a:lnTo>
                  <a:lnTo>
                    <a:pt x="1128725" y="657792"/>
                  </a:lnTo>
                  <a:lnTo>
                    <a:pt x="839800" y="822892"/>
                  </a:lnTo>
                  <a:lnTo>
                    <a:pt x="747725" y="606992"/>
                  </a:lnTo>
                  <a:lnTo>
                    <a:pt x="763600" y="391092"/>
                  </a:lnTo>
                  <a:lnTo>
                    <a:pt x="944575" y="384742"/>
                  </a:lnTo>
                  <a:lnTo>
                    <a:pt x="792175" y="251392"/>
                  </a:lnTo>
                  <a:lnTo>
                    <a:pt x="801700" y="51367"/>
                  </a:lnTo>
                  <a:lnTo>
                    <a:pt x="369900" y="102167"/>
                  </a:lnTo>
                  <a:cubicBezTo>
                    <a:pt x="370958" y="204825"/>
                    <a:pt x="372017" y="307484"/>
                    <a:pt x="373075" y="410142"/>
                  </a:cubicBezTo>
                  <a:lnTo>
                    <a:pt x="71450" y="362517"/>
                  </a:lnTo>
                  <a:lnTo>
                    <a:pt x="0" y="59830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ECE71B-FA18-4CC1-9A43-B1E1A904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7155" t="903" r="5429" b="1889"/>
            <a:stretch>
              <a:fillRect/>
            </a:stretch>
          </p:blipFill>
          <p:spPr>
            <a:xfrm rot="20326194">
              <a:off x="9962903" y="4561255"/>
              <a:ext cx="442605" cy="347428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8897A67-2DC4-4D6C-8A4D-9270B0DCD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7155" t="903" r="5429" b="1889"/>
            <a:stretch>
              <a:fillRect/>
            </a:stretch>
          </p:blipFill>
          <p:spPr>
            <a:xfrm rot="5802153">
              <a:off x="11336940" y="5167300"/>
              <a:ext cx="357165" cy="280361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B21296F-D897-432A-9B28-4CAFF5801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7155" t="903" r="5429" b="1889"/>
            <a:stretch>
              <a:fillRect/>
            </a:stretch>
          </p:blipFill>
          <p:spPr>
            <a:xfrm rot="11848625">
              <a:off x="9955227" y="5140994"/>
              <a:ext cx="424186" cy="332970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402B692-DBB6-4A91-8C31-4514F14C5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6696035">
              <a:off x="9568652" y="5246317"/>
              <a:ext cx="385613" cy="1297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71D01A-FAB3-4195-A1B7-F33B127F6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ACACAC"/>
                </a:clrFrom>
                <a:clrTo>
                  <a:srgbClr val="ACACAC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l="57846" t="7436" r="19313" b="60066"/>
            <a:stretch>
              <a:fillRect/>
            </a:stretch>
          </p:blipFill>
          <p:spPr>
            <a:xfrm>
              <a:off x="10753658" y="4851508"/>
              <a:ext cx="427827" cy="358734"/>
            </a:xfrm>
            <a:custGeom>
              <a:avLst/>
              <a:gdLst>
                <a:gd name="connsiteX0" fmla="*/ 0 w 427827"/>
                <a:gd name="connsiteY0" fmla="*/ 0 h 358734"/>
                <a:gd name="connsiteX1" fmla="*/ 427827 w 427827"/>
                <a:gd name="connsiteY1" fmla="*/ 0 h 358734"/>
                <a:gd name="connsiteX2" fmla="*/ 427827 w 427827"/>
                <a:gd name="connsiteY2" fmla="*/ 303610 h 358734"/>
                <a:gd name="connsiteX3" fmla="*/ 356389 w 427827"/>
                <a:gd name="connsiteY3" fmla="*/ 324889 h 358734"/>
                <a:gd name="connsiteX4" fmla="*/ 146839 w 427827"/>
                <a:gd name="connsiteY4" fmla="*/ 350289 h 358734"/>
                <a:gd name="connsiteX5" fmla="*/ 143033 w 427827"/>
                <a:gd name="connsiteY5" fmla="*/ 358734 h 358734"/>
                <a:gd name="connsiteX6" fmla="*/ 0 w 427827"/>
                <a:gd name="connsiteY6" fmla="*/ 358734 h 358734"/>
                <a:gd name="connsiteX7" fmla="*/ 0 w 427827"/>
                <a:gd name="connsiteY7" fmla="*/ 0 h 35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827" h="358734">
                  <a:moveTo>
                    <a:pt x="0" y="0"/>
                  </a:moveTo>
                  <a:lnTo>
                    <a:pt x="427827" y="0"/>
                  </a:lnTo>
                  <a:lnTo>
                    <a:pt x="427827" y="303610"/>
                  </a:lnTo>
                  <a:lnTo>
                    <a:pt x="356389" y="324889"/>
                  </a:lnTo>
                  <a:lnTo>
                    <a:pt x="146839" y="350289"/>
                  </a:lnTo>
                  <a:lnTo>
                    <a:pt x="143033" y="358734"/>
                  </a:lnTo>
                  <a:lnTo>
                    <a:pt x="0" y="35873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4650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3C207E17-7D43-4168-B0FF-010790D4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dirty="0"/>
              <a:t>Fruitful to cast AI as optimization. </a:t>
            </a:r>
            <a:endParaRPr lang="en-US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7236F5-4AD9-44E9-A9FC-C7FC1A99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… but what to optimize?   (Cross Entropy, Square Loss, …)</a:t>
            </a:r>
          </a:p>
          <a:p>
            <a:pPr lvl="1"/>
            <a:r>
              <a:rPr lang="en-US" dirty="0"/>
              <a:t>This choice is made by instinct, tradition, and pragmatics.</a:t>
            </a:r>
          </a:p>
          <a:p>
            <a:pPr lvl="1"/>
            <a:r>
              <a:rPr lang="en-US" dirty="0"/>
              <a:t>Choice of </a:t>
            </a:r>
            <a:r>
              <a:rPr lang="en-US" i="1" dirty="0"/>
              <a:t>model</a:t>
            </a:r>
            <a:r>
              <a:rPr lang="en-US" dirty="0"/>
              <a:t> admits more principled discussion.</a:t>
            </a:r>
          </a:p>
          <a:p>
            <a:pPr lvl="2"/>
            <a:r>
              <a:rPr lang="en-US" dirty="0"/>
              <a:t>because it makes claims about reality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Surprising Result: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0000"/>
                </a:solidFill>
              </a:rPr>
              <a:t>the degree of inconsistency of the PDG </a:t>
            </a:r>
            <a:r>
              <a:rPr lang="en-US" dirty="0"/>
              <a:t>describing the situation.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Bonus: </a:t>
            </a:r>
            <a:r>
              <a:rPr lang="en-US" dirty="0"/>
              <a:t>A visual proof language for reasoning about the relationships between objectives.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95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97D41-60EB-455B-92BD-2E7B24A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94" y="3495803"/>
            <a:ext cx="7196706" cy="158243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9C80C21-6E17-4AD6-BF65-BB2098B7BE2A}"/>
              </a:ext>
            </a:extLst>
          </p:cNvPr>
          <p:cNvSpPr txBox="1">
            <a:spLocks/>
          </p:cNvSpPr>
          <p:nvPr/>
        </p:nvSpPr>
        <p:spPr>
          <a:xfrm>
            <a:off x="1095374" y="118944"/>
            <a:ext cx="764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95A5D1-F401-49AE-A09F-7DD8CD7B4F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Marginal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works for joint distributions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i="1" dirty="0"/>
                  <a:t>partial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  <a:blipFill>
                <a:blip r:embed="rId3"/>
                <a:stretch>
                  <a:fillRect l="-104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1E54D-492D-4FF8-A339-03C94DA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9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1010869" y="1020234"/>
            <a:ext cx="686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  <a:r>
              <a:rPr lang="en-US" dirty="0"/>
              <a:t>: a weighted set of </a:t>
            </a:r>
            <a:r>
              <a:rPr lang="en-US" dirty="0" err="1"/>
              <a:t>cpds</a:t>
            </a:r>
            <a:r>
              <a:rPr lang="en-US" dirty="0"/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98213" y="2146497"/>
            <a:ext cx="471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How to draw </a:t>
            </a:r>
            <a:r>
              <a:rPr lang="en-US" sz="2400" dirty="0" err="1">
                <a:latin typeface="+mj-lt"/>
              </a:rPr>
              <a:t>cpds</a:t>
            </a:r>
            <a:r>
              <a:rPr lang="en-US" sz="2400" dirty="0">
                <a:latin typeface="+mj-lt"/>
              </a:rPr>
              <a:t>: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07B466-9F96-477D-AA35-1D9B1504A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02" y="2716437"/>
            <a:ext cx="2254916" cy="13260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8342579" y="2801900"/>
            <a:ext cx="2514812" cy="12642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7B57D28-CDD9-4DA9-8A2E-C80A0353427A}"/>
              </a:ext>
            </a:extLst>
          </p:cNvPr>
          <p:cNvSpPr/>
          <p:nvPr/>
        </p:nvSpPr>
        <p:spPr>
          <a:xfrm>
            <a:off x="5159063" y="28175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19FFC-D626-4E18-AB45-8078BE80CF14}"/>
              </a:ext>
            </a:extLst>
          </p:cNvPr>
          <p:cNvSpPr/>
          <p:nvPr/>
        </p:nvSpPr>
        <p:spPr>
          <a:xfrm>
            <a:off x="10450822" y="27907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PDG</a:t>
            </a: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26792" y="3167651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16100" y="5030153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A5D4A8A9-94A1-44CB-A889-1070A42125F7}"/>
              </a:ext>
            </a:extLst>
          </p:cNvPr>
          <p:cNvCxnSpPr>
            <a:cxnSpLocks/>
          </p:cNvCxnSpPr>
          <p:nvPr/>
        </p:nvCxnSpPr>
        <p:spPr>
          <a:xfrm>
            <a:off x="7880809" y="2716437"/>
            <a:ext cx="0" cy="1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1953659" y="1022214"/>
            <a:ext cx="1076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59" grpId="0" animBg="1"/>
      <p:bldP spid="61" grpId="0" animBg="1"/>
      <p:bldP spid="90" grpId="0"/>
      <p:bldP spid="119" grpId="0"/>
      <p:bldP spid="1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7EA-326E-4DB5-9896-131CCE8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947400" cy="2552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Unsupervised)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5EE1-B47F-475C-8A51-1F3A184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4236685"/>
            <a:ext cx="7229910" cy="1127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Works when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replaced with dataset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(if high confidence in empirical distribution)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  <a:blipFill>
                <a:blip r:embed="rId3"/>
                <a:stretch>
                  <a:fillRect l="-1388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D1ED6C-5340-42F4-BB8B-E077EA81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82" y="3115890"/>
            <a:ext cx="2026920" cy="4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/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Does not depend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 constant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blipFill>
                <a:blip r:embed="rId5"/>
                <a:stretch>
                  <a:fillRect l="-2148" t="-5660" r="-9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58">
            <a:extLst>
              <a:ext uri="{FF2B5EF4-FFF2-40B4-BE49-F238E27FC236}">
                <a16:creationId xmlns:a16="http://schemas.microsoft.com/office/drawing/2014/main" id="{E1CECB1F-E556-4D49-A782-4322F78EF34F}"/>
              </a:ext>
            </a:extLst>
          </p:cNvPr>
          <p:cNvSpPr/>
          <p:nvPr/>
        </p:nvSpPr>
        <p:spPr>
          <a:xfrm>
            <a:off x="8703841" y="5077397"/>
            <a:ext cx="154409" cy="485203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F761-84F4-4A48-B6E0-11C7B2A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519</Words>
  <Application>Microsoft Office PowerPoint</Application>
  <PresentationFormat>Widescreen</PresentationFormat>
  <Paragraphs>93</Paragraphs>
  <Slides>17</Slides>
  <Notes>2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Sitka Heading</vt:lpstr>
      <vt:lpstr>Office Theme</vt:lpstr>
      <vt:lpstr>PowerPoint Presentation</vt:lpstr>
      <vt:lpstr>PowerPoint Presentation</vt:lpstr>
      <vt:lpstr>Loss as the Inconsistency of a P  D G : Choose Your Model, Not Your Loss</vt:lpstr>
      <vt:lpstr>Probabilistic Dependency Graphs</vt:lpstr>
      <vt:lpstr>Primer on Probabilistic Dependency Graphs</vt:lpstr>
      <vt:lpstr>Fruitful to cast AI as optimization. </vt:lpstr>
      <vt:lpstr>PowerPoint Presentation</vt:lpstr>
      <vt:lpstr>Probabilistic Dependency Graphs (PDGs)</vt:lpstr>
      <vt:lpstr>Average Information Content   (Cross Entropy, Unsupervised)  as Inconsistency</vt:lpstr>
      <vt:lpstr>Conditional Information Content   (Cross Entropy, Supervised)  as Inconsistency</vt:lpstr>
      <vt:lpstr>(Log) Accuracy   as Inconsistency</vt:lpstr>
      <vt:lpstr>Mean Square Error  as Inconsistency</vt:lpstr>
      <vt:lpstr>REGULARIZERS  as Inconsistencies  </vt:lpstr>
      <vt:lpstr>Regularizers  ↔  Priors</vt:lpstr>
      <vt:lpstr>Visual Proof: Data-Processing Inequality</vt:lpstr>
      <vt:lpstr>Variational Auto Encoders (VAEs), Take 1.</vt:lpstr>
      <vt:lpstr>Visual Proof: The ELBO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</cp:revision>
  <dcterms:created xsi:type="dcterms:W3CDTF">2022-03-14T23:58:11Z</dcterms:created>
  <dcterms:modified xsi:type="dcterms:W3CDTF">2022-03-15T05:47:14Z</dcterms:modified>
</cp:coreProperties>
</file>