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8" r:id="rId2"/>
    <p:sldId id="287" r:id="rId3"/>
    <p:sldId id="267" r:id="rId4"/>
    <p:sldId id="268" r:id="rId5"/>
    <p:sldId id="281" r:id="rId6"/>
    <p:sldId id="280" r:id="rId7"/>
    <p:sldId id="260" r:id="rId8"/>
    <p:sldId id="271" r:id="rId9"/>
    <p:sldId id="270" r:id="rId10"/>
    <p:sldId id="262" r:id="rId11"/>
    <p:sldId id="272" r:id="rId12"/>
    <p:sldId id="273" r:id="rId13"/>
    <p:sldId id="261" r:id="rId14"/>
    <p:sldId id="274" r:id="rId15"/>
    <p:sldId id="278" r:id="rId16"/>
    <p:sldId id="282" r:id="rId17"/>
    <p:sldId id="279" r:id="rId18"/>
    <p:sldId id="283" r:id="rId19"/>
    <p:sldId id="259" r:id="rId20"/>
    <p:sldId id="284" r:id="rId21"/>
    <p:sldId id="266" r:id="rId22"/>
    <p:sldId id="285" r:id="rId23"/>
    <p:sldId id="257" r:id="rId24"/>
    <p:sldId id="263" r:id="rId25"/>
    <p:sldId id="264" r:id="rId26"/>
    <p:sldId id="269" r:id="rId27"/>
    <p:sldId id="265" r:id="rId28"/>
    <p:sldId id="286" r:id="rId29"/>
    <p:sldId id="2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of PDGs" id="{C38E23F1-F862-4DB7-91C1-FB193CC205FB}">
          <p14:sldIdLst>
            <p14:sldId id="258"/>
            <p14:sldId id="287"/>
            <p14:sldId id="267"/>
            <p14:sldId id="268"/>
            <p14:sldId id="281"/>
          </p14:sldIdLst>
        </p14:section>
        <p14:section name="Simple Metrics" id="{6AD7253B-FC1E-49A8-ABF8-CC2F13DBC12F}">
          <p14:sldIdLst>
            <p14:sldId id="280"/>
            <p14:sldId id="260"/>
            <p14:sldId id="271"/>
            <p14:sldId id="270"/>
            <p14:sldId id="262"/>
            <p14:sldId id="272"/>
            <p14:sldId id="273"/>
            <p14:sldId id="261"/>
            <p14:sldId id="274"/>
          </p14:sldIdLst>
        </p14:section>
        <p14:section name="Regularizers" id="{92B61ADC-03E1-48F9-99C0-F34C56AF93F6}">
          <p14:sldIdLst>
            <p14:sldId id="278"/>
            <p14:sldId id="282"/>
          </p14:sldIdLst>
        </p14:section>
        <p14:section name="Divergences" id="{5D586337-179F-4CE8-9E8C-7770FE24BE73}">
          <p14:sldIdLst>
            <p14:sldId id="279"/>
            <p14:sldId id="283"/>
            <p14:sldId id="259"/>
            <p14:sldId id="284"/>
            <p14:sldId id="266"/>
          </p14:sldIdLst>
        </p14:section>
        <p14:section name="Variational" id="{4A4C5402-8122-4DEA-8CFF-C59FCEE49747}">
          <p14:sldIdLst>
            <p14:sldId id="285"/>
            <p14:sldId id="257"/>
            <p14:sldId id="263"/>
            <p14:sldId id="264"/>
            <p14:sldId id="269"/>
            <p14:sldId id="265"/>
          </p14:sldIdLst>
        </p14:section>
        <p14:section name="Free Energy" id="{B273B2D4-B297-41A3-BF58-0F3AB0D1393D}">
          <p14:sldIdLst/>
        </p14:section>
        <p14:section name="Modeling Example" id="{18B9D592-F154-4D33-9256-1E66E62E4FE1}">
          <p14:sldIdLst/>
        </p14:section>
        <p14:section name="EXTRA" id="{5EF50024-FE75-4FFB-956D-2EE7F8F46F57}">
          <p14:sldIdLst>
            <p14:sldId id="28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263"/>
    <a:srgbClr val="DD7E0E"/>
    <a:srgbClr val="000000"/>
    <a:srgbClr val="4C376B"/>
    <a:srgbClr val="970B68"/>
    <a:srgbClr val="FF4956"/>
    <a:srgbClr val="A5B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4" autoAdjust="0"/>
    <p:restoredTop sz="94944" autoAdjust="0"/>
  </p:normalViewPr>
  <p:slideViewPr>
    <p:cSldViewPr snapToGrid="0">
      <p:cViewPr>
        <p:scale>
          <a:sx n="75" d="100"/>
          <a:sy n="75" d="100"/>
        </p:scale>
        <p:origin x="6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DDE9D-E35D-4903-86F5-E1B8CFAF059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EE235-9978-4A85-8DAC-D0CF6D817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8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30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13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D013-28D2-46C5-B176-2B9AE3686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98ABA-41DC-4CAA-8FE9-38BFB977F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341E-44FA-4666-AB47-1312CE73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F504-ECC7-4EC8-92F9-1F5EC858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57F36-2C63-46DF-BB28-31FA2106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9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300C-8DB3-481F-86C5-AEDB1CF9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C4FE5-51FA-4038-86BC-F0130AF15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CA32-F791-4C2D-AA53-AF4EBD22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5CC1-B16D-47E0-9184-801F13F4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492D2-43B8-401D-9932-A0F3590C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A5A5C-8729-4C39-AA1F-27A20C210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70A18-2B86-4C0C-B137-2621D9C7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C1738-83CA-4CB4-A8C9-AE347E8B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2F253-033C-4558-8289-DA22D55B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91FE-98CC-4E4F-9214-6249985B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3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5E90-4074-4186-AD5C-EC3AC463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6C94-77B5-4B93-88FA-C495BEB5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A5958-0FDC-4E75-AEF9-D3E1E90D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3E6E-AA48-48F9-BB8D-64C3581F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BE09-D273-4A98-AF09-85718B56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5633-7BC9-46B3-86C5-237B152B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A638D-2CB9-4AE6-9D72-D9582DA41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1A1B3-A2A5-4672-9EFD-27E8F619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6711-4DA6-44D9-B30D-029E68E2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5C7F6-7287-4EB0-91D2-8DA30F39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CB14-7FDD-4588-9B8D-E69E6E8A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E3B8-3ABE-484D-8E04-7365C540C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546FB-9DD1-42D9-9A2F-E4634C03D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75199-9859-4CE0-B577-ED5811C3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E4A6E-C720-4E8E-9EC4-C15638F6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43144-16E5-468D-8AD5-50BCB9E4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2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C178-51E0-4BC1-80B8-60CE9DF5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01917-7D16-468C-B798-1560A30DA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69E59-8A33-4800-8DFE-DC193753C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AEA0A-E321-4CDB-9F80-A210D7811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89933-6E25-40CA-AA1C-3CCE51536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6455C-EC0A-4533-9118-5EA10B1F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AE4CD-2BB9-479B-B8A8-7C8D2138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4E829-5F75-49E3-92F9-84D82346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E7A0-A47F-4B53-A4E6-C5DAA4C0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7AFCD-5E80-4CA1-AD06-A1E04DE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00686-9CAA-42D9-B756-43C9191B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D52F0-C7DE-4F96-8E82-304590F0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ABA13-86D7-4D7F-A628-5ECA1261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BB74A-8825-402D-B69D-E705A188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E65D-C2E6-4738-9CC4-B1350D3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8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E7D5-7502-4955-804A-62DFB37E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F17E9-1157-4664-9283-0BF53B3BC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F4A5F-F029-418B-95E9-DB027648E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F761C-D31E-4F13-9807-313CFF9B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9DC9-A8B4-4316-A41D-5A314355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AA9B6-AC8C-413C-8617-6D28BD8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2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588B-FA29-49FB-884E-CD2DAEFE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DAE99-6A2B-4647-B2E3-1CA7BD0EF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65F21-CCC5-476B-A0DD-85C8EAD9F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C7996-9C48-4396-8F93-E082D46A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CBEAD-6383-4705-B869-0A41E309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DD64A-84E5-4C56-8638-A5922B21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1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07FC8-DF20-4E4F-B120-ABD93FCA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D5E9E-E312-4621-928D-4EFA9A414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FE62A-C133-47ED-9066-3F21C6D67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90AF7-DA27-43A2-9584-68F5DE0895D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04AF8-CC6E-4261-9897-5FA09DB61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09324-8D44-4E30-B468-45887883C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38.png"/><Relationship Id="rId4" Type="http://schemas.openxmlformats.org/officeDocument/2006/relationships/image" Target="../media/image48.png"/><Relationship Id="rId9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379B-4963-45E6-810A-C88B1851E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43" y="2305455"/>
            <a:ext cx="11712102" cy="1828799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Sitka Heading" panose="02000505000000020004" pitchFamily="2" charset="0"/>
              </a:rPr>
              <a:t>Loss as the Inconsistency of a P  D G :</a:t>
            </a:r>
            <a:br>
              <a:rPr lang="en-US" sz="4800" b="1" dirty="0">
                <a:latin typeface="Sitka Heading" panose="02000505000000020004" pitchFamily="2" charset="0"/>
              </a:rPr>
            </a:br>
            <a:r>
              <a:rPr lang="en-US" sz="4800" b="1" dirty="0">
                <a:latin typeface="Sitka Heading" panose="02000505000000020004" pitchFamily="2" charset="0"/>
              </a:rPr>
              <a:t>Choose Your Model, Not Your Loss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2D065-41F0-4E83-903F-B156A4644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8332" y="4767221"/>
            <a:ext cx="9046723" cy="8278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Oliver E Richardson</a:t>
            </a:r>
          </a:p>
          <a:p>
            <a:r>
              <a:rPr lang="en-US" dirty="0"/>
              <a:t>Cornell University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7D7993-E01C-47B0-9884-7665A28A9A6A}"/>
              </a:ext>
            </a:extLst>
          </p:cNvPr>
          <p:cNvGrpSpPr/>
          <p:nvPr/>
        </p:nvGrpSpPr>
        <p:grpSpPr>
          <a:xfrm>
            <a:off x="8800510" y="2374979"/>
            <a:ext cx="2527047" cy="691493"/>
            <a:chOff x="8530881" y="2305455"/>
            <a:chExt cx="2527047" cy="6914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93F2E0-0336-4EB7-BDB0-1787157025F9}"/>
                </a:ext>
              </a:extLst>
            </p:cNvPr>
            <p:cNvSpPr/>
            <p:nvPr/>
          </p:nvSpPr>
          <p:spPr>
            <a:xfrm>
              <a:off x="10116305" y="2473728"/>
              <a:ext cx="87716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2800" b="1" cap="none" spc="0" dirty="0">
                  <a:ln w="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raph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D02233-7C5A-4963-94DF-8554B282F8E3}"/>
                </a:ext>
              </a:extLst>
            </p:cNvPr>
            <p:cNvSpPr/>
            <p:nvPr/>
          </p:nvSpPr>
          <p:spPr>
            <a:xfrm>
              <a:off x="9236596" y="2305455"/>
              <a:ext cx="182133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2800" b="1" dirty="0">
                  <a:ln w="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ependency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699990-45E1-4601-8544-D572E3FA374A}"/>
                </a:ext>
              </a:extLst>
            </p:cNvPr>
            <p:cNvSpPr/>
            <p:nvPr/>
          </p:nvSpPr>
          <p:spPr>
            <a:xfrm>
              <a:off x="8530881" y="2305455"/>
              <a:ext cx="188692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2800" b="1" cap="none" spc="0" dirty="0">
                  <a:ln w="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robabilistic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10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AB56-B0FD-451A-AC69-4433064A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79425"/>
            <a:ext cx="10515600" cy="18351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Conditional</a:t>
            </a:r>
            <a:r>
              <a:rPr lang="en-US" b="1" dirty="0"/>
              <a:t> Information Content</a:t>
            </a:r>
            <a:br>
              <a:rPr lang="en-US" b="1" dirty="0"/>
            </a:br>
            <a:r>
              <a:rPr lang="en-US" b="1" dirty="0"/>
              <a:t>		(</a:t>
            </a:r>
            <a:r>
              <a:rPr lang="en-US" dirty="0"/>
              <a:t>Cross Entropy, Supervised)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C44FF-14DB-4AC1-9406-95701BDA8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225" y="2848572"/>
            <a:ext cx="8954750" cy="2819794"/>
          </a:xfrm>
        </p:spPr>
      </p:pic>
    </p:spTree>
    <p:extLst>
      <p:ext uri="{BB962C8B-B14F-4D97-AF65-F5344CB8AC3E}">
        <p14:creationId xmlns:p14="http://schemas.microsoft.com/office/powerpoint/2010/main" val="3923432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1091-44EF-4800-9358-79630F5C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45" y="297307"/>
            <a:ext cx="2597342" cy="1010237"/>
          </a:xfrm>
        </p:spPr>
        <p:txBody>
          <a:bodyPr>
            <a:normAutofit/>
          </a:bodyPr>
          <a:lstStyle/>
          <a:p>
            <a:r>
              <a:rPr lang="en-US" b="1" dirty="0"/>
              <a:t>A Map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E48F428F-489E-4541-ADCA-5842C8D3A9F4}"/>
              </a:ext>
            </a:extLst>
          </p:cNvPr>
          <p:cNvCxnSpPr>
            <a:cxnSpLocks/>
          </p:cNvCxnSpPr>
          <p:nvPr/>
        </p:nvCxnSpPr>
        <p:spPr>
          <a:xfrm>
            <a:off x="3621941" y="3555487"/>
            <a:ext cx="1389689" cy="1392322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E1F92DEC-7D47-4A2A-921E-34C923D42CAD}"/>
              </a:ext>
            </a:extLst>
          </p:cNvPr>
          <p:cNvCxnSpPr>
            <a:cxnSpLocks/>
          </p:cNvCxnSpPr>
          <p:nvPr/>
        </p:nvCxnSpPr>
        <p:spPr>
          <a:xfrm flipV="1">
            <a:off x="3700463" y="1814198"/>
            <a:ext cx="1513445" cy="1331266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9C84B841-9511-4615-A6CD-0C487A282BB2}"/>
              </a:ext>
            </a:extLst>
          </p:cNvPr>
          <p:cNvSpPr txBox="1"/>
          <p:nvPr/>
        </p:nvSpPr>
        <p:spPr>
          <a:xfrm rot="2794241">
            <a:off x="3215960" y="4133906"/>
            <a:ext cx="1646286" cy="427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conditional</a:t>
            </a:r>
            <a:endParaRPr lang="en-US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017A942F-C409-423D-B907-D63EDE6A8773}"/>
              </a:ext>
            </a:extLst>
          </p:cNvPr>
          <p:cNvSpPr txBox="1"/>
          <p:nvPr/>
        </p:nvSpPr>
        <p:spPr>
          <a:xfrm rot="391621">
            <a:off x="4133811" y="3172166"/>
            <a:ext cx="1620081" cy="427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marginal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A3CDAB3-B136-413E-A849-6A276A70F24B}"/>
              </a:ext>
            </a:extLst>
          </p:cNvPr>
          <p:cNvSpPr txBox="1"/>
          <p:nvPr/>
        </p:nvSpPr>
        <p:spPr>
          <a:xfrm rot="19072870">
            <a:off x="3397115" y="2363604"/>
            <a:ext cx="148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multi-sample</a:t>
            </a:r>
          </a:p>
        </p:txBody>
      </p:sp>
      <p:pic>
        <p:nvPicPr>
          <p:cNvPr id="292" name="Content Placeholder 4">
            <a:extLst>
              <a:ext uri="{FF2B5EF4-FFF2-40B4-BE49-F238E27FC236}">
                <a16:creationId xmlns:a16="http://schemas.microsoft.com/office/drawing/2014/main" id="{31DB7874-FC1A-4F70-89E7-FB290FBA5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0" t="7179" r="55403" b="17735"/>
          <a:stretch/>
        </p:blipFill>
        <p:spPr>
          <a:xfrm>
            <a:off x="6841253" y="2651733"/>
            <a:ext cx="1191623" cy="686925"/>
          </a:xfrm>
          <a:prstGeom prst="rect">
            <a:avLst/>
          </a:prstGeom>
        </p:spPr>
      </p:pic>
      <p:pic>
        <p:nvPicPr>
          <p:cNvPr id="293" name="Picture 292">
            <a:extLst>
              <a:ext uri="{FF2B5EF4-FFF2-40B4-BE49-F238E27FC236}">
                <a16:creationId xmlns:a16="http://schemas.microsoft.com/office/drawing/2014/main" id="{EE934872-B838-4BAE-A282-569C2E13D19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5345" y="900590"/>
            <a:ext cx="1861381" cy="644022"/>
          </a:xfrm>
          <a:prstGeom prst="rect">
            <a:avLst/>
          </a:prstGeom>
        </p:spPr>
      </p:pic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27BD002B-55B1-4564-A495-10FC86875448}"/>
              </a:ext>
            </a:extLst>
          </p:cNvPr>
          <p:cNvCxnSpPr>
            <a:cxnSpLocks/>
          </p:cNvCxnSpPr>
          <p:nvPr/>
        </p:nvCxnSpPr>
        <p:spPr>
          <a:xfrm>
            <a:off x="5702300" y="1663963"/>
            <a:ext cx="1618002" cy="59081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75FA9ECE-369C-4735-961B-E3DF5FF5734B}"/>
              </a:ext>
            </a:extLst>
          </p:cNvPr>
          <p:cNvCxnSpPr>
            <a:cxnSpLocks/>
          </p:cNvCxnSpPr>
          <p:nvPr/>
        </p:nvCxnSpPr>
        <p:spPr>
          <a:xfrm>
            <a:off x="3804623" y="3361183"/>
            <a:ext cx="1703643" cy="137990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97" name="Picture 296">
            <a:extLst>
              <a:ext uri="{FF2B5EF4-FFF2-40B4-BE49-F238E27FC236}">
                <a16:creationId xmlns:a16="http://schemas.microsoft.com/office/drawing/2014/main" id="{D31A2145-9D00-4167-8470-DB7D68BFCB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0818" y="2909669"/>
            <a:ext cx="1697640" cy="608994"/>
          </a:xfrm>
          <a:prstGeom prst="rect">
            <a:avLst/>
          </a:prstGeom>
        </p:spPr>
      </p:pic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3EFC698C-D525-4693-AB5E-85A208B08C32}"/>
              </a:ext>
            </a:extLst>
          </p:cNvPr>
          <p:cNvCxnSpPr>
            <a:cxnSpLocks/>
          </p:cNvCxnSpPr>
          <p:nvPr/>
        </p:nvCxnSpPr>
        <p:spPr>
          <a:xfrm flipV="1">
            <a:off x="6021614" y="1892464"/>
            <a:ext cx="1458223" cy="1487023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B61D781E-A449-416F-BBFA-00DBB3C53A86}"/>
              </a:ext>
            </a:extLst>
          </p:cNvPr>
          <p:cNvCxnSpPr>
            <a:cxnSpLocks/>
          </p:cNvCxnSpPr>
          <p:nvPr/>
        </p:nvCxnSpPr>
        <p:spPr>
          <a:xfrm>
            <a:off x="5508266" y="5185553"/>
            <a:ext cx="1404358" cy="101984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4FBC2FCF-CA4A-465E-B41E-63529BEF35EE}"/>
              </a:ext>
            </a:extLst>
          </p:cNvPr>
          <p:cNvCxnSpPr>
            <a:cxnSpLocks/>
          </p:cNvCxnSpPr>
          <p:nvPr/>
        </p:nvCxnSpPr>
        <p:spPr>
          <a:xfrm>
            <a:off x="7781197" y="1994723"/>
            <a:ext cx="866681" cy="1314020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4BFB4CF-1C1F-4EA8-BE41-60107383B777}"/>
              </a:ext>
            </a:extLst>
          </p:cNvPr>
          <p:cNvCxnSpPr>
            <a:cxnSpLocks/>
          </p:cNvCxnSpPr>
          <p:nvPr/>
        </p:nvCxnSpPr>
        <p:spPr>
          <a:xfrm flipV="1">
            <a:off x="5414292" y="3722294"/>
            <a:ext cx="1369127" cy="1253037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F4E6367E-2660-476A-A60B-8584E455189A}"/>
              </a:ext>
            </a:extLst>
          </p:cNvPr>
          <p:cNvCxnSpPr>
            <a:cxnSpLocks/>
          </p:cNvCxnSpPr>
          <p:nvPr/>
        </p:nvCxnSpPr>
        <p:spPr>
          <a:xfrm>
            <a:off x="7278243" y="3549257"/>
            <a:ext cx="1199007" cy="53686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2DD830B8-423D-41AB-A273-ED2F0C6F019A}"/>
              </a:ext>
            </a:extLst>
          </p:cNvPr>
          <p:cNvCxnSpPr>
            <a:cxnSpLocks/>
          </p:cNvCxnSpPr>
          <p:nvPr/>
        </p:nvCxnSpPr>
        <p:spPr>
          <a:xfrm flipV="1">
            <a:off x="7433974" y="3757897"/>
            <a:ext cx="1219998" cy="1344375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0DB7EC08-F082-4476-BFAB-11E928235EDF}"/>
              </a:ext>
            </a:extLst>
          </p:cNvPr>
          <p:cNvCxnSpPr>
            <a:cxnSpLocks/>
          </p:cNvCxnSpPr>
          <p:nvPr/>
        </p:nvCxnSpPr>
        <p:spPr>
          <a:xfrm>
            <a:off x="5634852" y="1864249"/>
            <a:ext cx="1199607" cy="1509902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9EABC319-4C7D-4D26-A26A-6A451F0DF505}"/>
              </a:ext>
            </a:extLst>
          </p:cNvPr>
          <p:cNvCxnSpPr>
            <a:cxnSpLocks/>
          </p:cNvCxnSpPr>
          <p:nvPr/>
        </p:nvCxnSpPr>
        <p:spPr>
          <a:xfrm>
            <a:off x="5963411" y="3767637"/>
            <a:ext cx="1083763" cy="1276711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9" name="Picture 308">
            <a:extLst>
              <a:ext uri="{FF2B5EF4-FFF2-40B4-BE49-F238E27FC236}">
                <a16:creationId xmlns:a16="http://schemas.microsoft.com/office/drawing/2014/main" id="{C2DFF9E0-7B12-478A-A6DF-8A4B918330F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81335">
            <a:off x="4708516" y="3584647"/>
            <a:ext cx="1231523" cy="545205"/>
          </a:xfrm>
          <a:prstGeom prst="rect">
            <a:avLst/>
          </a:prstGeom>
        </p:spPr>
      </p:pic>
      <p:pic>
        <p:nvPicPr>
          <p:cNvPr id="310" name="Picture 309">
            <a:extLst>
              <a:ext uri="{FF2B5EF4-FFF2-40B4-BE49-F238E27FC236}">
                <a16:creationId xmlns:a16="http://schemas.microsoft.com/office/drawing/2014/main" id="{E2226713-ED45-43B2-86B6-6D2653B0DA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9230" y="922937"/>
            <a:ext cx="1466915" cy="667260"/>
          </a:xfrm>
          <a:prstGeom prst="rect">
            <a:avLst/>
          </a:prstGeom>
        </p:spPr>
      </p:pic>
      <p:pic>
        <p:nvPicPr>
          <p:cNvPr id="311" name="Picture 310">
            <a:extLst>
              <a:ext uri="{FF2B5EF4-FFF2-40B4-BE49-F238E27FC236}">
                <a16:creationId xmlns:a16="http://schemas.microsoft.com/office/drawing/2014/main" id="{B33BA5CF-F765-4C0E-8C19-D1EBA637369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18664" y="3003082"/>
            <a:ext cx="1607358" cy="769796"/>
          </a:xfrm>
          <a:prstGeom prst="rect">
            <a:avLst/>
          </a:prstGeom>
        </p:spPr>
      </p:pic>
      <p:pic>
        <p:nvPicPr>
          <p:cNvPr id="312" name="Picture 311">
            <a:extLst>
              <a:ext uri="{FF2B5EF4-FFF2-40B4-BE49-F238E27FC236}">
                <a16:creationId xmlns:a16="http://schemas.microsoft.com/office/drawing/2014/main" id="{5F9C861B-8300-498B-8362-369E2B69583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3962" y="5397947"/>
            <a:ext cx="1571749" cy="760438"/>
          </a:xfrm>
          <a:prstGeom prst="rect">
            <a:avLst/>
          </a:prstGeom>
        </p:spPr>
      </p:pic>
      <p:pic>
        <p:nvPicPr>
          <p:cNvPr id="313" name="Picture 312">
            <a:extLst>
              <a:ext uri="{FF2B5EF4-FFF2-40B4-BE49-F238E27FC236}">
                <a16:creationId xmlns:a16="http://schemas.microsoft.com/office/drawing/2014/main" id="{7576D434-3849-4ACE-AB8A-D4054EFE4C5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5789" y="5402522"/>
            <a:ext cx="2127722" cy="520947"/>
          </a:xfrm>
          <a:prstGeom prst="rect">
            <a:avLst/>
          </a:prstGeom>
        </p:spPr>
      </p:pic>
      <p:sp>
        <p:nvSpPr>
          <p:cNvPr id="341" name="Oval 340">
            <a:extLst>
              <a:ext uri="{FF2B5EF4-FFF2-40B4-BE49-F238E27FC236}">
                <a16:creationId xmlns:a16="http://schemas.microsoft.com/office/drawing/2014/main" id="{EAE4BE72-3F9F-40F9-BF88-6020F4A93823}"/>
              </a:ext>
            </a:extLst>
          </p:cNvPr>
          <p:cNvSpPr/>
          <p:nvPr/>
        </p:nvSpPr>
        <p:spPr>
          <a:xfrm>
            <a:off x="3347417" y="3168991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97EB9DAB-7D16-4FDB-8277-9AED8863F551}"/>
              </a:ext>
            </a:extLst>
          </p:cNvPr>
          <p:cNvSpPr/>
          <p:nvPr/>
        </p:nvSpPr>
        <p:spPr>
          <a:xfrm>
            <a:off x="5204281" y="1452295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A0081569-AB5B-4881-BFAB-454ADD6A91A3}"/>
              </a:ext>
            </a:extLst>
          </p:cNvPr>
          <p:cNvSpPr/>
          <p:nvPr/>
        </p:nvSpPr>
        <p:spPr>
          <a:xfrm>
            <a:off x="5636924" y="3386482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45D9DCED-9C09-461E-99E1-960F01A1A171}"/>
              </a:ext>
            </a:extLst>
          </p:cNvPr>
          <p:cNvSpPr/>
          <p:nvPr/>
        </p:nvSpPr>
        <p:spPr>
          <a:xfrm>
            <a:off x="7454430" y="1586897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1DD7E331-0EB1-46E4-92D2-9910E87A60EA}"/>
              </a:ext>
            </a:extLst>
          </p:cNvPr>
          <p:cNvSpPr/>
          <p:nvPr/>
        </p:nvSpPr>
        <p:spPr>
          <a:xfrm>
            <a:off x="8647878" y="3386481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768FDA9E-BBD9-4F64-9205-0BCC08184C20}"/>
              </a:ext>
            </a:extLst>
          </p:cNvPr>
          <p:cNvSpPr/>
          <p:nvPr/>
        </p:nvSpPr>
        <p:spPr>
          <a:xfrm>
            <a:off x="7129989" y="5109325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B627BBB7-7352-4DE1-98CC-B83DA01576D2}"/>
              </a:ext>
            </a:extLst>
          </p:cNvPr>
          <p:cNvSpPr/>
          <p:nvPr/>
        </p:nvSpPr>
        <p:spPr>
          <a:xfrm>
            <a:off x="6798800" y="3391260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F08B7BDF-FDD4-4CD7-9281-C1911664B1AA}"/>
              </a:ext>
            </a:extLst>
          </p:cNvPr>
          <p:cNvSpPr/>
          <p:nvPr/>
        </p:nvSpPr>
        <p:spPr>
          <a:xfrm>
            <a:off x="5081714" y="4957332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5F97FD2-AFAE-4F9A-A558-275AB476B1A1}"/>
              </a:ext>
            </a:extLst>
          </p:cNvPr>
          <p:cNvGrpSpPr/>
          <p:nvPr/>
        </p:nvGrpSpPr>
        <p:grpSpPr>
          <a:xfrm>
            <a:off x="-330874" y="5903"/>
            <a:ext cx="12539634" cy="6884979"/>
            <a:chOff x="-330874" y="5903"/>
            <a:chExt cx="12539634" cy="6884979"/>
          </a:xfrm>
        </p:grpSpPr>
        <p:sp>
          <p:nvSpPr>
            <p:cNvPr id="350" name="Multi-sample">
              <a:extLst>
                <a:ext uri="{FF2B5EF4-FFF2-40B4-BE49-F238E27FC236}">
                  <a16:creationId xmlns:a16="http://schemas.microsoft.com/office/drawing/2014/main" id="{BDCE072D-013D-4329-9B61-4A0524331A79}"/>
                </a:ext>
              </a:extLst>
            </p:cNvPr>
            <p:cNvSpPr/>
            <p:nvPr/>
          </p:nvSpPr>
          <p:spPr>
            <a:xfrm>
              <a:off x="3781006" y="5903"/>
              <a:ext cx="8427754" cy="5048672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27754" h="5048672">
                  <a:moveTo>
                    <a:pt x="17139" y="948489"/>
                  </a:moveTo>
                  <a:lnTo>
                    <a:pt x="4049146" y="5048672"/>
                  </a:lnTo>
                  <a:lnTo>
                    <a:pt x="8420802" y="5033343"/>
                  </a:lnTo>
                  <a:cubicBezTo>
                    <a:pt x="8423119" y="3356070"/>
                    <a:pt x="8425437" y="1678797"/>
                    <a:pt x="8427754" y="1524"/>
                  </a:cubicBezTo>
                  <a:lnTo>
                    <a:pt x="0" y="0"/>
                  </a:lnTo>
                  <a:lnTo>
                    <a:pt x="17139" y="948489"/>
                  </a:lnTo>
                  <a:close/>
                </a:path>
              </a:pathLst>
            </a:custGeom>
            <a:solidFill>
              <a:srgbClr val="970B68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A4A94AD2-296C-4A3E-9A70-64DAB4CAFD12}"/>
                </a:ext>
              </a:extLst>
            </p:cNvPr>
            <p:cNvSpPr/>
            <p:nvPr/>
          </p:nvSpPr>
          <p:spPr>
            <a:xfrm>
              <a:off x="9030331" y="863622"/>
              <a:ext cx="273099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Full-Dataset</a:t>
              </a:r>
            </a:p>
          </p:txBody>
        </p:sp>
        <p:sp>
          <p:nvSpPr>
            <p:cNvPr id="369" name="Multi-sample">
              <a:extLst>
                <a:ext uri="{FF2B5EF4-FFF2-40B4-BE49-F238E27FC236}">
                  <a16:creationId xmlns:a16="http://schemas.microsoft.com/office/drawing/2014/main" id="{793722F5-231E-48D9-B16B-C0BFC402DCF1}"/>
                </a:ext>
              </a:extLst>
            </p:cNvPr>
            <p:cNvSpPr/>
            <p:nvPr/>
          </p:nvSpPr>
          <p:spPr>
            <a:xfrm flipH="1" flipV="1">
              <a:off x="-11231" y="1880884"/>
              <a:ext cx="8548722" cy="5009998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7137321 w 8427754"/>
                <a:gd name="connsiteY2" fmla="*/ 4910575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7137711"/>
                <a:gd name="connsiteY0" fmla="*/ 948489 h 5048672"/>
                <a:gd name="connsiteX1" fmla="*/ 4049146 w 7137711"/>
                <a:gd name="connsiteY1" fmla="*/ 5048672 h 5048672"/>
                <a:gd name="connsiteX2" fmla="*/ 7137321 w 7137711"/>
                <a:gd name="connsiteY2" fmla="*/ 4910575 h 5048672"/>
                <a:gd name="connsiteX3" fmla="*/ 7133113 w 7137711"/>
                <a:gd name="connsiteY3" fmla="*/ 135452 h 5048672"/>
                <a:gd name="connsiteX4" fmla="*/ 0 w 7137711"/>
                <a:gd name="connsiteY4" fmla="*/ 0 h 5048672"/>
                <a:gd name="connsiteX5" fmla="*/ 17139 w 7137711"/>
                <a:gd name="connsiteY5" fmla="*/ 948489 h 5048672"/>
                <a:gd name="connsiteX0" fmla="*/ 17139 w 7137711"/>
                <a:gd name="connsiteY0" fmla="*/ 948489 h 4910575"/>
                <a:gd name="connsiteX1" fmla="*/ 3435308 w 7137711"/>
                <a:gd name="connsiteY1" fmla="*/ 4524119 h 4910575"/>
                <a:gd name="connsiteX2" fmla="*/ 7137321 w 7137711"/>
                <a:gd name="connsiteY2" fmla="*/ 4910575 h 4910575"/>
                <a:gd name="connsiteX3" fmla="*/ 7133113 w 7137711"/>
                <a:gd name="connsiteY3" fmla="*/ 135452 h 4910575"/>
                <a:gd name="connsiteX4" fmla="*/ 0 w 7137711"/>
                <a:gd name="connsiteY4" fmla="*/ 0 h 4910575"/>
                <a:gd name="connsiteX5" fmla="*/ 17139 w 7137711"/>
                <a:gd name="connsiteY5" fmla="*/ 948489 h 4910575"/>
                <a:gd name="connsiteX0" fmla="*/ 17139 w 7133113"/>
                <a:gd name="connsiteY0" fmla="*/ 948489 h 4524119"/>
                <a:gd name="connsiteX1" fmla="*/ 3435308 w 7133113"/>
                <a:gd name="connsiteY1" fmla="*/ 4524119 h 4524119"/>
                <a:gd name="connsiteX2" fmla="*/ 7070357 w 7133113"/>
                <a:gd name="connsiteY2" fmla="*/ 4419504 h 4524119"/>
                <a:gd name="connsiteX3" fmla="*/ 7133113 w 7133113"/>
                <a:gd name="connsiteY3" fmla="*/ 135452 h 4524119"/>
                <a:gd name="connsiteX4" fmla="*/ 0 w 7133113"/>
                <a:gd name="connsiteY4" fmla="*/ 0 h 4524119"/>
                <a:gd name="connsiteX5" fmla="*/ 17139 w 7133113"/>
                <a:gd name="connsiteY5" fmla="*/ 948489 h 4524119"/>
                <a:gd name="connsiteX0" fmla="*/ 17139 w 7133113"/>
                <a:gd name="connsiteY0" fmla="*/ 813037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17139 w 7133113"/>
                <a:gd name="connsiteY5" fmla="*/ 813037 h 4388667"/>
                <a:gd name="connsiteX0" fmla="*/ 72943 w 7133113"/>
                <a:gd name="connsiteY0" fmla="*/ 935805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72943 w 7133113"/>
                <a:gd name="connsiteY5" fmla="*/ 935805 h 4388667"/>
                <a:gd name="connsiteX0" fmla="*/ 72943 w 7327073"/>
                <a:gd name="connsiteY0" fmla="*/ 935805 h 4388667"/>
                <a:gd name="connsiteX1" fmla="*/ 3435308 w 7327073"/>
                <a:gd name="connsiteY1" fmla="*/ 4388667 h 4388667"/>
                <a:gd name="connsiteX2" fmla="*/ 7327053 w 7327073"/>
                <a:gd name="connsiteY2" fmla="*/ 4295213 h 4388667"/>
                <a:gd name="connsiteX3" fmla="*/ 7133113 w 7327073"/>
                <a:gd name="connsiteY3" fmla="*/ 0 h 4388667"/>
                <a:gd name="connsiteX4" fmla="*/ 0 w 7327073"/>
                <a:gd name="connsiteY4" fmla="*/ 54280 h 4388667"/>
                <a:gd name="connsiteX5" fmla="*/ 72943 w 7327073"/>
                <a:gd name="connsiteY5" fmla="*/ 935805 h 4388667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327053 w 7579541"/>
                <a:gd name="connsiteY2" fmla="*/ 4250570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449821 w 7579541"/>
                <a:gd name="connsiteY2" fmla="*/ 4295213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12577"/>
                <a:gd name="connsiteY0" fmla="*/ 902323 h 4355185"/>
                <a:gd name="connsiteX1" fmla="*/ 3435308 w 7512577"/>
                <a:gd name="connsiteY1" fmla="*/ 4355185 h 4355185"/>
                <a:gd name="connsiteX2" fmla="*/ 7449821 w 7512577"/>
                <a:gd name="connsiteY2" fmla="*/ 4306374 h 4355185"/>
                <a:gd name="connsiteX3" fmla="*/ 7512577 w 7512577"/>
                <a:gd name="connsiteY3" fmla="*/ 0 h 4355185"/>
                <a:gd name="connsiteX4" fmla="*/ 0 w 7512577"/>
                <a:gd name="connsiteY4" fmla="*/ 20798 h 4355185"/>
                <a:gd name="connsiteX5" fmla="*/ 72943 w 7512577"/>
                <a:gd name="connsiteY5" fmla="*/ 902323 h 4355185"/>
                <a:gd name="connsiteX0" fmla="*/ 72943 w 7512577"/>
                <a:gd name="connsiteY0" fmla="*/ 902323 h 4364968"/>
                <a:gd name="connsiteX1" fmla="*/ 3435308 w 7512577"/>
                <a:gd name="connsiteY1" fmla="*/ 4355185 h 4364968"/>
                <a:gd name="connsiteX2" fmla="*/ 7508415 w 7512577"/>
                <a:gd name="connsiteY2" fmla="*/ 4364968 h 4364968"/>
                <a:gd name="connsiteX3" fmla="*/ 7512577 w 7512577"/>
                <a:gd name="connsiteY3" fmla="*/ 0 h 4364968"/>
                <a:gd name="connsiteX4" fmla="*/ 0 w 7512577"/>
                <a:gd name="connsiteY4" fmla="*/ 20798 h 4364968"/>
                <a:gd name="connsiteX5" fmla="*/ 72943 w 7512577"/>
                <a:gd name="connsiteY5" fmla="*/ 902323 h 4364968"/>
                <a:gd name="connsiteX0" fmla="*/ 72943 w 7512577"/>
                <a:gd name="connsiteY0" fmla="*/ 940119 h 4402764"/>
                <a:gd name="connsiteX1" fmla="*/ 3435308 w 7512577"/>
                <a:gd name="connsiteY1" fmla="*/ 4392981 h 4402764"/>
                <a:gd name="connsiteX2" fmla="*/ 7508415 w 7512577"/>
                <a:gd name="connsiteY2" fmla="*/ 4402764 h 4402764"/>
                <a:gd name="connsiteX3" fmla="*/ 7512577 w 7512577"/>
                <a:gd name="connsiteY3" fmla="*/ 37796 h 4402764"/>
                <a:gd name="connsiteX4" fmla="*/ 0 w 7512577"/>
                <a:gd name="connsiteY4" fmla="*/ 0 h 4402764"/>
                <a:gd name="connsiteX5" fmla="*/ 72943 w 7512577"/>
                <a:gd name="connsiteY5" fmla="*/ 940119 h 4402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12577" h="4402764">
                  <a:moveTo>
                    <a:pt x="72943" y="940119"/>
                  </a:moveTo>
                  <a:lnTo>
                    <a:pt x="3435308" y="4392981"/>
                  </a:lnTo>
                  <a:lnTo>
                    <a:pt x="7508415" y="4402764"/>
                  </a:lnTo>
                  <a:cubicBezTo>
                    <a:pt x="7510732" y="2725491"/>
                    <a:pt x="7510260" y="1715069"/>
                    <a:pt x="7512577" y="37796"/>
                  </a:cubicBezTo>
                  <a:lnTo>
                    <a:pt x="0" y="0"/>
                  </a:lnTo>
                  <a:lnTo>
                    <a:pt x="72943" y="940119"/>
                  </a:lnTo>
                  <a:close/>
                </a:path>
              </a:pathLst>
            </a:custGeom>
            <a:solidFill>
              <a:schemeClr val="accent6">
                <a:lumMod val="50000"/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38AD549F-428A-45FF-A1FB-087262EC0BAF}"/>
                </a:ext>
              </a:extLst>
            </p:cNvPr>
            <p:cNvSpPr/>
            <p:nvPr/>
          </p:nvSpPr>
          <p:spPr>
            <a:xfrm>
              <a:off x="-330874" y="4995265"/>
              <a:ext cx="412146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Single-</a:t>
              </a:r>
              <a:b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Observation</a:t>
              </a: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778111C-90BB-464A-9AFD-5F5F21C1A0E1}"/>
              </a:ext>
            </a:extLst>
          </p:cNvPr>
          <p:cNvGrpSpPr/>
          <p:nvPr/>
        </p:nvGrpSpPr>
        <p:grpSpPr>
          <a:xfrm>
            <a:off x="-30844" y="9837"/>
            <a:ext cx="12267132" cy="6849636"/>
            <a:chOff x="-30844" y="9837"/>
            <a:chExt cx="12267132" cy="6849636"/>
          </a:xfrm>
        </p:grpSpPr>
        <p:sp>
          <p:nvSpPr>
            <p:cNvPr id="373" name="Multi-sample">
              <a:extLst>
                <a:ext uri="{FF2B5EF4-FFF2-40B4-BE49-F238E27FC236}">
                  <a16:creationId xmlns:a16="http://schemas.microsoft.com/office/drawing/2014/main" id="{5A36CCC7-A0F6-431D-827C-7D49E18A31B2}"/>
                </a:ext>
              </a:extLst>
            </p:cNvPr>
            <p:cNvSpPr/>
            <p:nvPr/>
          </p:nvSpPr>
          <p:spPr>
            <a:xfrm rot="16200000">
              <a:off x="2008536" y="-2029543"/>
              <a:ext cx="5157556" cy="9236315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76886"/>
                <a:gd name="connsiteX1" fmla="*/ 4049146 w 8427754"/>
                <a:gd name="connsiteY1" fmla="*/ 5048672 h 5076886"/>
                <a:gd name="connsiteX2" fmla="*/ 5605030 w 8427754"/>
                <a:gd name="connsiteY2" fmla="*/ 5076886 h 5076886"/>
                <a:gd name="connsiteX3" fmla="*/ 8427754 w 8427754"/>
                <a:gd name="connsiteY3" fmla="*/ 1524 h 5076886"/>
                <a:gd name="connsiteX4" fmla="*/ 0 w 8427754"/>
                <a:gd name="connsiteY4" fmla="*/ 0 h 5076886"/>
                <a:gd name="connsiteX5" fmla="*/ 17139 w 8427754"/>
                <a:gd name="connsiteY5" fmla="*/ 948489 h 5076886"/>
                <a:gd name="connsiteX0" fmla="*/ 17139 w 8427754"/>
                <a:gd name="connsiteY0" fmla="*/ 948489 h 6035772"/>
                <a:gd name="connsiteX1" fmla="*/ 4049146 w 8427754"/>
                <a:gd name="connsiteY1" fmla="*/ 5048672 h 6035772"/>
                <a:gd name="connsiteX2" fmla="*/ 4077358 w 8427754"/>
                <a:gd name="connsiteY2" fmla="*/ 6035772 h 6035772"/>
                <a:gd name="connsiteX3" fmla="*/ 5605030 w 8427754"/>
                <a:gd name="connsiteY3" fmla="*/ 5076886 h 6035772"/>
                <a:gd name="connsiteX4" fmla="*/ 8427754 w 8427754"/>
                <a:gd name="connsiteY4" fmla="*/ 1524 h 6035772"/>
                <a:gd name="connsiteX5" fmla="*/ 0 w 8427754"/>
                <a:gd name="connsiteY5" fmla="*/ 0 h 6035772"/>
                <a:gd name="connsiteX6" fmla="*/ 17139 w 8427754"/>
                <a:gd name="connsiteY6" fmla="*/ 948489 h 6035772"/>
                <a:gd name="connsiteX0" fmla="*/ 17139 w 8427754"/>
                <a:gd name="connsiteY0" fmla="*/ 948489 h 6035772"/>
                <a:gd name="connsiteX1" fmla="*/ 4049146 w 8427754"/>
                <a:gd name="connsiteY1" fmla="*/ 5048672 h 6035772"/>
                <a:gd name="connsiteX2" fmla="*/ 4077358 w 8427754"/>
                <a:gd name="connsiteY2" fmla="*/ 6035772 h 6035772"/>
                <a:gd name="connsiteX3" fmla="*/ 5605030 w 8427754"/>
                <a:gd name="connsiteY3" fmla="*/ 5962258 h 6035772"/>
                <a:gd name="connsiteX4" fmla="*/ 8427754 w 8427754"/>
                <a:gd name="connsiteY4" fmla="*/ 1524 h 6035772"/>
                <a:gd name="connsiteX5" fmla="*/ 0 w 8427754"/>
                <a:gd name="connsiteY5" fmla="*/ 0 h 6035772"/>
                <a:gd name="connsiteX6" fmla="*/ 17139 w 8427754"/>
                <a:gd name="connsiteY6" fmla="*/ 948489 h 6035772"/>
                <a:gd name="connsiteX0" fmla="*/ 17139 w 5611983"/>
                <a:gd name="connsiteY0" fmla="*/ 948489 h 6035772"/>
                <a:gd name="connsiteX1" fmla="*/ 4049146 w 5611983"/>
                <a:gd name="connsiteY1" fmla="*/ 5048672 h 6035772"/>
                <a:gd name="connsiteX2" fmla="*/ 4077358 w 5611983"/>
                <a:gd name="connsiteY2" fmla="*/ 6035772 h 6035772"/>
                <a:gd name="connsiteX3" fmla="*/ 5605030 w 5611983"/>
                <a:gd name="connsiteY3" fmla="*/ 5962258 h 6035772"/>
                <a:gd name="connsiteX4" fmla="*/ 5611983 w 5611983"/>
                <a:gd name="connsiteY4" fmla="*/ 16038 h 6035772"/>
                <a:gd name="connsiteX5" fmla="*/ 0 w 5611983"/>
                <a:gd name="connsiteY5" fmla="*/ 0 h 6035772"/>
                <a:gd name="connsiteX6" fmla="*/ 17139 w 5611983"/>
                <a:gd name="connsiteY6" fmla="*/ 948489 h 6035772"/>
                <a:gd name="connsiteX0" fmla="*/ 17139 w 5611983"/>
                <a:gd name="connsiteY0" fmla="*/ 3766431 h 8853714"/>
                <a:gd name="connsiteX1" fmla="*/ 4049146 w 5611983"/>
                <a:gd name="connsiteY1" fmla="*/ 7866614 h 8853714"/>
                <a:gd name="connsiteX2" fmla="*/ 4077358 w 5611983"/>
                <a:gd name="connsiteY2" fmla="*/ 8853714 h 8853714"/>
                <a:gd name="connsiteX3" fmla="*/ 5605030 w 5611983"/>
                <a:gd name="connsiteY3" fmla="*/ 8780200 h 8853714"/>
                <a:gd name="connsiteX4" fmla="*/ 5611983 w 5611983"/>
                <a:gd name="connsiteY4" fmla="*/ 2833980 h 8853714"/>
                <a:gd name="connsiteX5" fmla="*/ 3482273 w 5611983"/>
                <a:gd name="connsiteY5" fmla="*/ 0 h 8853714"/>
                <a:gd name="connsiteX6" fmla="*/ 0 w 5611983"/>
                <a:gd name="connsiteY6" fmla="*/ 2817942 h 8853714"/>
                <a:gd name="connsiteX7" fmla="*/ 17139 w 5611983"/>
                <a:gd name="connsiteY7" fmla="*/ 3766431 h 8853714"/>
                <a:gd name="connsiteX0" fmla="*/ 17139 w 5611983"/>
                <a:gd name="connsiteY0" fmla="*/ 3766431 h 8853714"/>
                <a:gd name="connsiteX1" fmla="*/ 4049146 w 5611983"/>
                <a:gd name="connsiteY1" fmla="*/ 7866614 h 8853714"/>
                <a:gd name="connsiteX2" fmla="*/ 4077358 w 5611983"/>
                <a:gd name="connsiteY2" fmla="*/ 8853714 h 8853714"/>
                <a:gd name="connsiteX3" fmla="*/ 5605030 w 5611983"/>
                <a:gd name="connsiteY3" fmla="*/ 8780200 h 8853714"/>
                <a:gd name="connsiteX4" fmla="*/ 5611983 w 5611983"/>
                <a:gd name="connsiteY4" fmla="*/ 2833980 h 8853714"/>
                <a:gd name="connsiteX5" fmla="*/ 3482273 w 5611983"/>
                <a:gd name="connsiteY5" fmla="*/ 0 h 8853714"/>
                <a:gd name="connsiteX6" fmla="*/ 0 w 5611983"/>
                <a:gd name="connsiteY6" fmla="*/ 2817942 h 8853714"/>
                <a:gd name="connsiteX7" fmla="*/ 17139 w 5611983"/>
                <a:gd name="connsiteY7" fmla="*/ 3766431 h 8853714"/>
                <a:gd name="connsiteX0" fmla="*/ 17139 w 5611983"/>
                <a:gd name="connsiteY0" fmla="*/ 3940603 h 9027886"/>
                <a:gd name="connsiteX1" fmla="*/ 4049146 w 5611983"/>
                <a:gd name="connsiteY1" fmla="*/ 8040786 h 9027886"/>
                <a:gd name="connsiteX2" fmla="*/ 4077358 w 5611983"/>
                <a:gd name="connsiteY2" fmla="*/ 9027886 h 9027886"/>
                <a:gd name="connsiteX3" fmla="*/ 5605030 w 5611983"/>
                <a:gd name="connsiteY3" fmla="*/ 8954372 h 9027886"/>
                <a:gd name="connsiteX4" fmla="*/ 5611983 w 5611983"/>
                <a:gd name="connsiteY4" fmla="*/ 3008152 h 9027886"/>
                <a:gd name="connsiteX5" fmla="*/ 3670959 w 5611983"/>
                <a:gd name="connsiteY5" fmla="*/ 0 h 9027886"/>
                <a:gd name="connsiteX6" fmla="*/ 0 w 5611983"/>
                <a:gd name="connsiteY6" fmla="*/ 2992114 h 9027886"/>
                <a:gd name="connsiteX7" fmla="*/ 17139 w 5611983"/>
                <a:gd name="connsiteY7" fmla="*/ 3940603 h 9027886"/>
                <a:gd name="connsiteX0" fmla="*/ 17139 w 5611983"/>
                <a:gd name="connsiteY0" fmla="*/ 3940603 h 9027886"/>
                <a:gd name="connsiteX1" fmla="*/ 4049146 w 5611983"/>
                <a:gd name="connsiteY1" fmla="*/ 8040786 h 9027886"/>
                <a:gd name="connsiteX2" fmla="*/ 4077358 w 5611983"/>
                <a:gd name="connsiteY2" fmla="*/ 9027886 h 9027886"/>
                <a:gd name="connsiteX3" fmla="*/ 5605030 w 5611983"/>
                <a:gd name="connsiteY3" fmla="*/ 8954372 h 9027886"/>
                <a:gd name="connsiteX4" fmla="*/ 5611983 w 5611983"/>
                <a:gd name="connsiteY4" fmla="*/ 3008152 h 9027886"/>
                <a:gd name="connsiteX5" fmla="*/ 3670959 w 5611983"/>
                <a:gd name="connsiteY5" fmla="*/ 0 h 9027886"/>
                <a:gd name="connsiteX6" fmla="*/ 0 w 5611983"/>
                <a:gd name="connsiteY6" fmla="*/ 2992114 h 9027886"/>
                <a:gd name="connsiteX7" fmla="*/ 17139 w 5611983"/>
                <a:gd name="connsiteY7" fmla="*/ 3940603 h 9027886"/>
                <a:gd name="connsiteX0" fmla="*/ 0 w 5594844"/>
                <a:gd name="connsiteY0" fmla="*/ 3940603 h 9027886"/>
                <a:gd name="connsiteX1" fmla="*/ 4032007 w 5594844"/>
                <a:gd name="connsiteY1" fmla="*/ 8040786 h 9027886"/>
                <a:gd name="connsiteX2" fmla="*/ 4060219 w 5594844"/>
                <a:gd name="connsiteY2" fmla="*/ 9027886 h 9027886"/>
                <a:gd name="connsiteX3" fmla="*/ 5587891 w 5594844"/>
                <a:gd name="connsiteY3" fmla="*/ 8954372 h 9027886"/>
                <a:gd name="connsiteX4" fmla="*/ 5594844 w 5594844"/>
                <a:gd name="connsiteY4" fmla="*/ 3008152 h 9027886"/>
                <a:gd name="connsiteX5" fmla="*/ 3653820 w 5594844"/>
                <a:gd name="connsiteY5" fmla="*/ 0 h 9027886"/>
                <a:gd name="connsiteX6" fmla="*/ 461832 w 5594844"/>
                <a:gd name="connsiteY6" fmla="*/ 1729371 h 9027886"/>
                <a:gd name="connsiteX7" fmla="*/ 0 w 5594844"/>
                <a:gd name="connsiteY7" fmla="*/ 3940603 h 9027886"/>
                <a:gd name="connsiteX0" fmla="*/ 0 w 5261016"/>
                <a:gd name="connsiteY0" fmla="*/ 4042203 h 9027886"/>
                <a:gd name="connsiteX1" fmla="*/ 3698179 w 5261016"/>
                <a:gd name="connsiteY1" fmla="*/ 8040786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027886"/>
                <a:gd name="connsiteX1" fmla="*/ 3611093 w 5261016"/>
                <a:gd name="connsiteY1" fmla="*/ 7924672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027886"/>
                <a:gd name="connsiteX1" fmla="*/ 3611093 w 5261016"/>
                <a:gd name="connsiteY1" fmla="*/ 7924672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254610"/>
                <a:gd name="connsiteX1" fmla="*/ 3611093 w 5261016"/>
                <a:gd name="connsiteY1" fmla="*/ 7924672 h 9254610"/>
                <a:gd name="connsiteX2" fmla="*/ 5254063 w 5261016"/>
                <a:gd name="connsiteY2" fmla="*/ 8954372 h 9254610"/>
                <a:gd name="connsiteX3" fmla="*/ 5261016 w 5261016"/>
                <a:gd name="connsiteY3" fmla="*/ 3008152 h 9254610"/>
                <a:gd name="connsiteX4" fmla="*/ 3319992 w 5261016"/>
                <a:gd name="connsiteY4" fmla="*/ 0 h 9254610"/>
                <a:gd name="connsiteX5" fmla="*/ 128004 w 5261016"/>
                <a:gd name="connsiteY5" fmla="*/ 1729371 h 9254610"/>
                <a:gd name="connsiteX6" fmla="*/ 0 w 5261016"/>
                <a:gd name="connsiteY6" fmla="*/ 4042203 h 9254610"/>
                <a:gd name="connsiteX0" fmla="*/ 0 w 5261016"/>
                <a:gd name="connsiteY0" fmla="*/ 4042203 h 9362597"/>
                <a:gd name="connsiteX1" fmla="*/ 3611093 w 5261016"/>
                <a:gd name="connsiteY1" fmla="*/ 7924672 h 9362597"/>
                <a:gd name="connsiteX2" fmla="*/ 5254063 w 5261016"/>
                <a:gd name="connsiteY2" fmla="*/ 8954372 h 9362597"/>
                <a:gd name="connsiteX3" fmla="*/ 5261016 w 5261016"/>
                <a:gd name="connsiteY3" fmla="*/ 3008152 h 9362597"/>
                <a:gd name="connsiteX4" fmla="*/ 3319992 w 5261016"/>
                <a:gd name="connsiteY4" fmla="*/ 0 h 9362597"/>
                <a:gd name="connsiteX5" fmla="*/ 128004 w 5261016"/>
                <a:gd name="connsiteY5" fmla="*/ 1729371 h 9362597"/>
                <a:gd name="connsiteX6" fmla="*/ 0 w 5261016"/>
                <a:gd name="connsiteY6" fmla="*/ 4042203 h 9362597"/>
                <a:gd name="connsiteX0" fmla="*/ 0 w 5261016"/>
                <a:gd name="connsiteY0" fmla="*/ 4042203 h 9194901"/>
                <a:gd name="connsiteX1" fmla="*/ 3611093 w 5261016"/>
                <a:gd name="connsiteY1" fmla="*/ 7924672 h 9194901"/>
                <a:gd name="connsiteX2" fmla="*/ 5254063 w 5261016"/>
                <a:gd name="connsiteY2" fmla="*/ 8954372 h 9194901"/>
                <a:gd name="connsiteX3" fmla="*/ 5261016 w 5261016"/>
                <a:gd name="connsiteY3" fmla="*/ 3008152 h 9194901"/>
                <a:gd name="connsiteX4" fmla="*/ 3319992 w 5261016"/>
                <a:gd name="connsiteY4" fmla="*/ 0 h 9194901"/>
                <a:gd name="connsiteX5" fmla="*/ 128004 w 5261016"/>
                <a:gd name="connsiteY5" fmla="*/ 1729371 h 9194901"/>
                <a:gd name="connsiteX6" fmla="*/ 0 w 5261016"/>
                <a:gd name="connsiteY6" fmla="*/ 4042203 h 9194901"/>
                <a:gd name="connsiteX0" fmla="*/ 0 w 5261016"/>
                <a:gd name="connsiteY0" fmla="*/ 4042203 h 9194901"/>
                <a:gd name="connsiteX1" fmla="*/ 1030692 w 5261016"/>
                <a:gd name="connsiteY1" fmla="*/ 5714669 h 9194901"/>
                <a:gd name="connsiteX2" fmla="*/ 3611093 w 5261016"/>
                <a:gd name="connsiteY2" fmla="*/ 7924672 h 9194901"/>
                <a:gd name="connsiteX3" fmla="*/ 5254063 w 5261016"/>
                <a:gd name="connsiteY3" fmla="*/ 8954372 h 9194901"/>
                <a:gd name="connsiteX4" fmla="*/ 5261016 w 5261016"/>
                <a:gd name="connsiteY4" fmla="*/ 3008152 h 9194901"/>
                <a:gd name="connsiteX5" fmla="*/ 3319992 w 5261016"/>
                <a:gd name="connsiteY5" fmla="*/ 0 h 9194901"/>
                <a:gd name="connsiteX6" fmla="*/ 128004 w 5261016"/>
                <a:gd name="connsiteY6" fmla="*/ 1729371 h 9194901"/>
                <a:gd name="connsiteX7" fmla="*/ 0 w 5261016"/>
                <a:gd name="connsiteY7" fmla="*/ 4042203 h 9194901"/>
                <a:gd name="connsiteX0" fmla="*/ 0 w 5261016"/>
                <a:gd name="connsiteY0" fmla="*/ 4042203 h 9194901"/>
                <a:gd name="connsiteX1" fmla="*/ 1030692 w 5261016"/>
                <a:gd name="connsiteY1" fmla="*/ 5714669 h 9194901"/>
                <a:gd name="connsiteX2" fmla="*/ 2637821 w 5261016"/>
                <a:gd name="connsiteY2" fmla="*/ 6702960 h 9194901"/>
                <a:gd name="connsiteX3" fmla="*/ 3611093 w 5261016"/>
                <a:gd name="connsiteY3" fmla="*/ 7924672 h 9194901"/>
                <a:gd name="connsiteX4" fmla="*/ 5254063 w 5261016"/>
                <a:gd name="connsiteY4" fmla="*/ 8954372 h 9194901"/>
                <a:gd name="connsiteX5" fmla="*/ 5261016 w 5261016"/>
                <a:gd name="connsiteY5" fmla="*/ 3008152 h 9194901"/>
                <a:gd name="connsiteX6" fmla="*/ 3319992 w 5261016"/>
                <a:gd name="connsiteY6" fmla="*/ 0 h 9194901"/>
                <a:gd name="connsiteX7" fmla="*/ 128004 w 5261016"/>
                <a:gd name="connsiteY7" fmla="*/ 1729371 h 9194901"/>
                <a:gd name="connsiteX8" fmla="*/ 0 w 5261016"/>
                <a:gd name="connsiteY8" fmla="*/ 4042203 h 9194901"/>
                <a:gd name="connsiteX0" fmla="*/ 47487 w 5133012"/>
                <a:gd name="connsiteY0" fmla="*/ 4005258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47487 w 5133012"/>
                <a:gd name="connsiteY8" fmla="*/ 4005258 h 9194901"/>
                <a:gd name="connsiteX0" fmla="*/ 47487 w 5133012"/>
                <a:gd name="connsiteY0" fmla="*/ 4005258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47487 w 5133012"/>
                <a:gd name="connsiteY8" fmla="*/ 4005258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242683"/>
                <a:gd name="connsiteX1" fmla="*/ 902688 w 5133012"/>
                <a:gd name="connsiteY1" fmla="*/ 5714669 h 9242683"/>
                <a:gd name="connsiteX2" fmla="*/ 2509817 w 5133012"/>
                <a:gd name="connsiteY2" fmla="*/ 6702960 h 9242683"/>
                <a:gd name="connsiteX3" fmla="*/ 3475469 w 5133012"/>
                <a:gd name="connsiteY3" fmla="*/ 8084695 h 9242683"/>
                <a:gd name="connsiteX4" fmla="*/ 5126059 w 5133012"/>
                <a:gd name="connsiteY4" fmla="*/ 8954372 h 9242683"/>
                <a:gd name="connsiteX5" fmla="*/ 5133012 w 5133012"/>
                <a:gd name="connsiteY5" fmla="*/ 3008152 h 9242683"/>
                <a:gd name="connsiteX6" fmla="*/ 3191988 w 5133012"/>
                <a:gd name="connsiteY6" fmla="*/ 0 h 9242683"/>
                <a:gd name="connsiteX7" fmla="*/ 0 w 5133012"/>
                <a:gd name="connsiteY7" fmla="*/ 1729371 h 9242683"/>
                <a:gd name="connsiteX8" fmla="*/ 186032 w 5133012"/>
                <a:gd name="connsiteY8" fmla="*/ 3968312 h 9242683"/>
                <a:gd name="connsiteX0" fmla="*/ 186032 w 5141578"/>
                <a:gd name="connsiteY0" fmla="*/ 3968312 h 9305551"/>
                <a:gd name="connsiteX1" fmla="*/ 902688 w 5141578"/>
                <a:gd name="connsiteY1" fmla="*/ 5714669 h 9305551"/>
                <a:gd name="connsiteX2" fmla="*/ 2509817 w 5141578"/>
                <a:gd name="connsiteY2" fmla="*/ 6702960 h 9305551"/>
                <a:gd name="connsiteX3" fmla="*/ 3475469 w 5141578"/>
                <a:gd name="connsiteY3" fmla="*/ 8084695 h 9305551"/>
                <a:gd name="connsiteX4" fmla="*/ 5141299 w 5141578"/>
                <a:gd name="connsiteY4" fmla="*/ 9045815 h 9305551"/>
                <a:gd name="connsiteX5" fmla="*/ 5133012 w 5141578"/>
                <a:gd name="connsiteY5" fmla="*/ 3008152 h 9305551"/>
                <a:gd name="connsiteX6" fmla="*/ 3191988 w 5141578"/>
                <a:gd name="connsiteY6" fmla="*/ 0 h 9305551"/>
                <a:gd name="connsiteX7" fmla="*/ 0 w 5141578"/>
                <a:gd name="connsiteY7" fmla="*/ 1729371 h 9305551"/>
                <a:gd name="connsiteX8" fmla="*/ 186032 w 5141578"/>
                <a:gd name="connsiteY8" fmla="*/ 3968312 h 9305551"/>
                <a:gd name="connsiteX0" fmla="*/ 186032 w 5141578"/>
                <a:gd name="connsiteY0" fmla="*/ 3968312 h 9127495"/>
                <a:gd name="connsiteX1" fmla="*/ 902688 w 5141578"/>
                <a:gd name="connsiteY1" fmla="*/ 5714669 h 9127495"/>
                <a:gd name="connsiteX2" fmla="*/ 2509817 w 5141578"/>
                <a:gd name="connsiteY2" fmla="*/ 6702960 h 9127495"/>
                <a:gd name="connsiteX3" fmla="*/ 3475469 w 5141578"/>
                <a:gd name="connsiteY3" fmla="*/ 8084695 h 9127495"/>
                <a:gd name="connsiteX4" fmla="*/ 5141299 w 5141578"/>
                <a:gd name="connsiteY4" fmla="*/ 9045815 h 9127495"/>
                <a:gd name="connsiteX5" fmla="*/ 5133012 w 5141578"/>
                <a:gd name="connsiteY5" fmla="*/ 3008152 h 9127495"/>
                <a:gd name="connsiteX6" fmla="*/ 3191988 w 5141578"/>
                <a:gd name="connsiteY6" fmla="*/ 0 h 9127495"/>
                <a:gd name="connsiteX7" fmla="*/ 0 w 5141578"/>
                <a:gd name="connsiteY7" fmla="*/ 1729371 h 9127495"/>
                <a:gd name="connsiteX8" fmla="*/ 186032 w 5141578"/>
                <a:gd name="connsiteY8" fmla="*/ 3968312 h 9127495"/>
                <a:gd name="connsiteX0" fmla="*/ 186032 w 5141578"/>
                <a:gd name="connsiteY0" fmla="*/ 3968312 h 9100854"/>
                <a:gd name="connsiteX1" fmla="*/ 902688 w 5141578"/>
                <a:gd name="connsiteY1" fmla="*/ 5714669 h 9100854"/>
                <a:gd name="connsiteX2" fmla="*/ 2509817 w 5141578"/>
                <a:gd name="connsiteY2" fmla="*/ 6702960 h 9100854"/>
                <a:gd name="connsiteX3" fmla="*/ 3475469 w 5141578"/>
                <a:gd name="connsiteY3" fmla="*/ 8084695 h 9100854"/>
                <a:gd name="connsiteX4" fmla="*/ 5141299 w 5141578"/>
                <a:gd name="connsiteY4" fmla="*/ 9045815 h 9100854"/>
                <a:gd name="connsiteX5" fmla="*/ 5133012 w 5141578"/>
                <a:gd name="connsiteY5" fmla="*/ 3008152 h 9100854"/>
                <a:gd name="connsiteX6" fmla="*/ 3191988 w 5141578"/>
                <a:gd name="connsiteY6" fmla="*/ 0 h 9100854"/>
                <a:gd name="connsiteX7" fmla="*/ 0 w 5141578"/>
                <a:gd name="connsiteY7" fmla="*/ 1729371 h 9100854"/>
                <a:gd name="connsiteX8" fmla="*/ 186032 w 5141578"/>
                <a:gd name="connsiteY8" fmla="*/ 3968312 h 9100854"/>
                <a:gd name="connsiteX0" fmla="*/ 186032 w 5141578"/>
                <a:gd name="connsiteY0" fmla="*/ 3968312 h 9045815"/>
                <a:gd name="connsiteX1" fmla="*/ 902688 w 5141578"/>
                <a:gd name="connsiteY1" fmla="*/ 5714669 h 9045815"/>
                <a:gd name="connsiteX2" fmla="*/ 2509817 w 5141578"/>
                <a:gd name="connsiteY2" fmla="*/ 6702960 h 9045815"/>
                <a:gd name="connsiteX3" fmla="*/ 3475469 w 5141578"/>
                <a:gd name="connsiteY3" fmla="*/ 8084695 h 9045815"/>
                <a:gd name="connsiteX4" fmla="*/ 5141299 w 5141578"/>
                <a:gd name="connsiteY4" fmla="*/ 9045815 h 9045815"/>
                <a:gd name="connsiteX5" fmla="*/ 5133012 w 5141578"/>
                <a:gd name="connsiteY5" fmla="*/ 3008152 h 9045815"/>
                <a:gd name="connsiteX6" fmla="*/ 3191988 w 5141578"/>
                <a:gd name="connsiteY6" fmla="*/ 0 h 9045815"/>
                <a:gd name="connsiteX7" fmla="*/ 0 w 5141578"/>
                <a:gd name="connsiteY7" fmla="*/ 1729371 h 9045815"/>
                <a:gd name="connsiteX8" fmla="*/ 186032 w 5141578"/>
                <a:gd name="connsiteY8" fmla="*/ 3968312 h 9045815"/>
                <a:gd name="connsiteX0" fmla="*/ 186032 w 5141578"/>
                <a:gd name="connsiteY0" fmla="*/ 4512542 h 9590045"/>
                <a:gd name="connsiteX1" fmla="*/ 902688 w 5141578"/>
                <a:gd name="connsiteY1" fmla="*/ 6258899 h 9590045"/>
                <a:gd name="connsiteX2" fmla="*/ 2509817 w 5141578"/>
                <a:gd name="connsiteY2" fmla="*/ 7247190 h 9590045"/>
                <a:gd name="connsiteX3" fmla="*/ 3475469 w 5141578"/>
                <a:gd name="connsiteY3" fmla="*/ 8628925 h 9590045"/>
                <a:gd name="connsiteX4" fmla="*/ 5141299 w 5141578"/>
                <a:gd name="connsiteY4" fmla="*/ 9590045 h 9590045"/>
                <a:gd name="connsiteX5" fmla="*/ 5133012 w 5141578"/>
                <a:gd name="connsiteY5" fmla="*/ 3552382 h 9590045"/>
                <a:gd name="connsiteX6" fmla="*/ 3191988 w 5141578"/>
                <a:gd name="connsiteY6" fmla="*/ 544230 h 9590045"/>
                <a:gd name="connsiteX7" fmla="*/ 0 w 5141578"/>
                <a:gd name="connsiteY7" fmla="*/ 391461 h 9590045"/>
                <a:gd name="connsiteX8" fmla="*/ 186032 w 5141578"/>
                <a:gd name="connsiteY8" fmla="*/ 4512542 h 9590045"/>
                <a:gd name="connsiteX0" fmla="*/ 186032 w 5141578"/>
                <a:gd name="connsiteY0" fmla="*/ 4555790 h 9633293"/>
                <a:gd name="connsiteX1" fmla="*/ 902688 w 5141578"/>
                <a:gd name="connsiteY1" fmla="*/ 6302147 h 9633293"/>
                <a:gd name="connsiteX2" fmla="*/ 2509817 w 5141578"/>
                <a:gd name="connsiteY2" fmla="*/ 7290438 h 9633293"/>
                <a:gd name="connsiteX3" fmla="*/ 3475469 w 5141578"/>
                <a:gd name="connsiteY3" fmla="*/ 8672173 h 9633293"/>
                <a:gd name="connsiteX4" fmla="*/ 5141299 w 5141578"/>
                <a:gd name="connsiteY4" fmla="*/ 9633293 h 9633293"/>
                <a:gd name="connsiteX5" fmla="*/ 5133012 w 5141578"/>
                <a:gd name="connsiteY5" fmla="*/ 3595630 h 9633293"/>
                <a:gd name="connsiteX6" fmla="*/ 3131028 w 5141578"/>
                <a:gd name="connsiteY6" fmla="*/ 396978 h 9633293"/>
                <a:gd name="connsiteX7" fmla="*/ 0 w 5141578"/>
                <a:gd name="connsiteY7" fmla="*/ 434709 h 9633293"/>
                <a:gd name="connsiteX8" fmla="*/ 186032 w 5141578"/>
                <a:gd name="connsiteY8" fmla="*/ 4555790 h 9633293"/>
                <a:gd name="connsiteX0" fmla="*/ 186032 w 5141578"/>
                <a:gd name="connsiteY0" fmla="*/ 4158812 h 9236315"/>
                <a:gd name="connsiteX1" fmla="*/ 902688 w 5141578"/>
                <a:gd name="connsiteY1" fmla="*/ 5905169 h 9236315"/>
                <a:gd name="connsiteX2" fmla="*/ 2509817 w 5141578"/>
                <a:gd name="connsiteY2" fmla="*/ 6893460 h 9236315"/>
                <a:gd name="connsiteX3" fmla="*/ 3475469 w 5141578"/>
                <a:gd name="connsiteY3" fmla="*/ 8275195 h 9236315"/>
                <a:gd name="connsiteX4" fmla="*/ 5141299 w 5141578"/>
                <a:gd name="connsiteY4" fmla="*/ 9236315 h 9236315"/>
                <a:gd name="connsiteX5" fmla="*/ 5133012 w 5141578"/>
                <a:gd name="connsiteY5" fmla="*/ 3198652 h 9236315"/>
                <a:gd name="connsiteX6" fmla="*/ 3131028 w 5141578"/>
                <a:gd name="connsiteY6" fmla="*/ 0 h 9236315"/>
                <a:gd name="connsiteX7" fmla="*/ 0 w 5141578"/>
                <a:gd name="connsiteY7" fmla="*/ 37731 h 9236315"/>
                <a:gd name="connsiteX8" fmla="*/ 186032 w 5141578"/>
                <a:gd name="connsiteY8" fmla="*/ 4158812 h 9236315"/>
                <a:gd name="connsiteX0" fmla="*/ 202010 w 5157556"/>
                <a:gd name="connsiteY0" fmla="*/ 4158812 h 9236315"/>
                <a:gd name="connsiteX1" fmla="*/ 918666 w 5157556"/>
                <a:gd name="connsiteY1" fmla="*/ 5905169 h 9236315"/>
                <a:gd name="connsiteX2" fmla="*/ 2525795 w 5157556"/>
                <a:gd name="connsiteY2" fmla="*/ 6893460 h 9236315"/>
                <a:gd name="connsiteX3" fmla="*/ 3491447 w 5157556"/>
                <a:gd name="connsiteY3" fmla="*/ 8275195 h 9236315"/>
                <a:gd name="connsiteX4" fmla="*/ 5157277 w 5157556"/>
                <a:gd name="connsiteY4" fmla="*/ 9236315 h 9236315"/>
                <a:gd name="connsiteX5" fmla="*/ 5148990 w 5157556"/>
                <a:gd name="connsiteY5" fmla="*/ 3198652 h 9236315"/>
                <a:gd name="connsiteX6" fmla="*/ 3147006 w 5157556"/>
                <a:gd name="connsiteY6" fmla="*/ 0 h 9236315"/>
                <a:gd name="connsiteX7" fmla="*/ 15978 w 5157556"/>
                <a:gd name="connsiteY7" fmla="*/ 37731 h 9236315"/>
                <a:gd name="connsiteX8" fmla="*/ 202010 w 5157556"/>
                <a:gd name="connsiteY8" fmla="*/ 4158812 h 923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57556" h="9236315">
                  <a:moveTo>
                    <a:pt x="202010" y="4158812"/>
                  </a:moveTo>
                  <a:cubicBezTo>
                    <a:pt x="434737" y="4861004"/>
                    <a:pt x="538157" y="5498541"/>
                    <a:pt x="918666" y="5905169"/>
                  </a:cubicBezTo>
                  <a:cubicBezTo>
                    <a:pt x="1386641" y="6299254"/>
                    <a:pt x="2057820" y="6499375"/>
                    <a:pt x="2525795" y="6893460"/>
                  </a:cubicBezTo>
                  <a:lnTo>
                    <a:pt x="3491447" y="8275195"/>
                  </a:lnTo>
                  <a:cubicBezTo>
                    <a:pt x="3437484" y="9384901"/>
                    <a:pt x="4051347" y="9213553"/>
                    <a:pt x="5157277" y="9236315"/>
                  </a:cubicBezTo>
                  <a:cubicBezTo>
                    <a:pt x="5159594" y="7559042"/>
                    <a:pt x="5146673" y="4875925"/>
                    <a:pt x="5148990" y="3198652"/>
                  </a:cubicBezTo>
                  <a:cubicBezTo>
                    <a:pt x="4956763" y="3192583"/>
                    <a:pt x="3237633" y="2444469"/>
                    <a:pt x="3147006" y="0"/>
                  </a:cubicBezTo>
                  <a:cubicBezTo>
                    <a:pt x="1255696" y="82971"/>
                    <a:pt x="382381" y="-7140"/>
                    <a:pt x="15978" y="37731"/>
                  </a:cubicBezTo>
                  <a:cubicBezTo>
                    <a:pt x="30364" y="784045"/>
                    <a:pt x="-100147" y="3412498"/>
                    <a:pt x="202010" y="4158812"/>
                  </a:cubicBezTo>
                  <a:close/>
                </a:path>
              </a:pathLst>
            </a:custGeom>
            <a:solidFill>
              <a:srgbClr val="00B050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67A06F42-27BF-4D79-8606-81AE8EDC2607}"/>
                </a:ext>
              </a:extLst>
            </p:cNvPr>
            <p:cNvSpPr/>
            <p:nvPr/>
          </p:nvSpPr>
          <p:spPr>
            <a:xfrm rot="20219438">
              <a:off x="-12632" y="1762999"/>
              <a:ext cx="3644757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cap="none" spc="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Unsupervised</a:t>
              </a:r>
            </a:p>
          </p:txBody>
        </p:sp>
        <p:sp>
          <p:nvSpPr>
            <p:cNvPr id="375" name="Multi-sample">
              <a:extLst>
                <a:ext uri="{FF2B5EF4-FFF2-40B4-BE49-F238E27FC236}">
                  <a16:creationId xmlns:a16="http://schemas.microsoft.com/office/drawing/2014/main" id="{7EE5DDDE-F483-4BDD-A362-726BFB28BA3B}"/>
                </a:ext>
              </a:extLst>
            </p:cNvPr>
            <p:cNvSpPr/>
            <p:nvPr/>
          </p:nvSpPr>
          <p:spPr>
            <a:xfrm rot="16200000" flipH="1" flipV="1">
              <a:off x="5320230" y="-56585"/>
              <a:ext cx="5115031" cy="8717085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7137321 w 8427754"/>
                <a:gd name="connsiteY2" fmla="*/ 4910575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7137711"/>
                <a:gd name="connsiteY0" fmla="*/ 948489 h 5048672"/>
                <a:gd name="connsiteX1" fmla="*/ 4049146 w 7137711"/>
                <a:gd name="connsiteY1" fmla="*/ 5048672 h 5048672"/>
                <a:gd name="connsiteX2" fmla="*/ 7137321 w 7137711"/>
                <a:gd name="connsiteY2" fmla="*/ 4910575 h 5048672"/>
                <a:gd name="connsiteX3" fmla="*/ 7133113 w 7137711"/>
                <a:gd name="connsiteY3" fmla="*/ 135452 h 5048672"/>
                <a:gd name="connsiteX4" fmla="*/ 0 w 7137711"/>
                <a:gd name="connsiteY4" fmla="*/ 0 h 5048672"/>
                <a:gd name="connsiteX5" fmla="*/ 17139 w 7137711"/>
                <a:gd name="connsiteY5" fmla="*/ 948489 h 5048672"/>
                <a:gd name="connsiteX0" fmla="*/ 17139 w 7137711"/>
                <a:gd name="connsiteY0" fmla="*/ 948489 h 4910575"/>
                <a:gd name="connsiteX1" fmla="*/ 3435308 w 7137711"/>
                <a:gd name="connsiteY1" fmla="*/ 4524119 h 4910575"/>
                <a:gd name="connsiteX2" fmla="*/ 7137321 w 7137711"/>
                <a:gd name="connsiteY2" fmla="*/ 4910575 h 4910575"/>
                <a:gd name="connsiteX3" fmla="*/ 7133113 w 7137711"/>
                <a:gd name="connsiteY3" fmla="*/ 135452 h 4910575"/>
                <a:gd name="connsiteX4" fmla="*/ 0 w 7137711"/>
                <a:gd name="connsiteY4" fmla="*/ 0 h 4910575"/>
                <a:gd name="connsiteX5" fmla="*/ 17139 w 7137711"/>
                <a:gd name="connsiteY5" fmla="*/ 948489 h 4910575"/>
                <a:gd name="connsiteX0" fmla="*/ 17139 w 7133113"/>
                <a:gd name="connsiteY0" fmla="*/ 948489 h 4524119"/>
                <a:gd name="connsiteX1" fmla="*/ 3435308 w 7133113"/>
                <a:gd name="connsiteY1" fmla="*/ 4524119 h 4524119"/>
                <a:gd name="connsiteX2" fmla="*/ 7070357 w 7133113"/>
                <a:gd name="connsiteY2" fmla="*/ 4419504 h 4524119"/>
                <a:gd name="connsiteX3" fmla="*/ 7133113 w 7133113"/>
                <a:gd name="connsiteY3" fmla="*/ 135452 h 4524119"/>
                <a:gd name="connsiteX4" fmla="*/ 0 w 7133113"/>
                <a:gd name="connsiteY4" fmla="*/ 0 h 4524119"/>
                <a:gd name="connsiteX5" fmla="*/ 17139 w 7133113"/>
                <a:gd name="connsiteY5" fmla="*/ 948489 h 4524119"/>
                <a:gd name="connsiteX0" fmla="*/ 17139 w 7133113"/>
                <a:gd name="connsiteY0" fmla="*/ 813037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17139 w 7133113"/>
                <a:gd name="connsiteY5" fmla="*/ 813037 h 4388667"/>
                <a:gd name="connsiteX0" fmla="*/ 72943 w 7133113"/>
                <a:gd name="connsiteY0" fmla="*/ 935805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72943 w 7133113"/>
                <a:gd name="connsiteY5" fmla="*/ 935805 h 4388667"/>
                <a:gd name="connsiteX0" fmla="*/ 72943 w 7327073"/>
                <a:gd name="connsiteY0" fmla="*/ 935805 h 4388667"/>
                <a:gd name="connsiteX1" fmla="*/ 3435308 w 7327073"/>
                <a:gd name="connsiteY1" fmla="*/ 4388667 h 4388667"/>
                <a:gd name="connsiteX2" fmla="*/ 7327053 w 7327073"/>
                <a:gd name="connsiteY2" fmla="*/ 4295213 h 4388667"/>
                <a:gd name="connsiteX3" fmla="*/ 7133113 w 7327073"/>
                <a:gd name="connsiteY3" fmla="*/ 0 h 4388667"/>
                <a:gd name="connsiteX4" fmla="*/ 0 w 7327073"/>
                <a:gd name="connsiteY4" fmla="*/ 54280 h 4388667"/>
                <a:gd name="connsiteX5" fmla="*/ 72943 w 7327073"/>
                <a:gd name="connsiteY5" fmla="*/ 935805 h 4388667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327053 w 7579541"/>
                <a:gd name="connsiteY2" fmla="*/ 4250570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449821 w 7579541"/>
                <a:gd name="connsiteY2" fmla="*/ 4295213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12577"/>
                <a:gd name="connsiteY0" fmla="*/ 902323 h 4355185"/>
                <a:gd name="connsiteX1" fmla="*/ 3435308 w 7512577"/>
                <a:gd name="connsiteY1" fmla="*/ 4355185 h 4355185"/>
                <a:gd name="connsiteX2" fmla="*/ 7449821 w 7512577"/>
                <a:gd name="connsiteY2" fmla="*/ 4306374 h 4355185"/>
                <a:gd name="connsiteX3" fmla="*/ 7512577 w 7512577"/>
                <a:gd name="connsiteY3" fmla="*/ 0 h 4355185"/>
                <a:gd name="connsiteX4" fmla="*/ 0 w 7512577"/>
                <a:gd name="connsiteY4" fmla="*/ 20798 h 4355185"/>
                <a:gd name="connsiteX5" fmla="*/ 72943 w 7512577"/>
                <a:gd name="connsiteY5" fmla="*/ 902323 h 4355185"/>
                <a:gd name="connsiteX0" fmla="*/ 72943 w 7512577"/>
                <a:gd name="connsiteY0" fmla="*/ 902323 h 4364968"/>
                <a:gd name="connsiteX1" fmla="*/ 3435308 w 7512577"/>
                <a:gd name="connsiteY1" fmla="*/ 4355185 h 4364968"/>
                <a:gd name="connsiteX2" fmla="*/ 7508415 w 7512577"/>
                <a:gd name="connsiteY2" fmla="*/ 4364968 h 4364968"/>
                <a:gd name="connsiteX3" fmla="*/ 7512577 w 7512577"/>
                <a:gd name="connsiteY3" fmla="*/ 0 h 4364968"/>
                <a:gd name="connsiteX4" fmla="*/ 0 w 7512577"/>
                <a:gd name="connsiteY4" fmla="*/ 20798 h 4364968"/>
                <a:gd name="connsiteX5" fmla="*/ 72943 w 7512577"/>
                <a:gd name="connsiteY5" fmla="*/ 902323 h 4364968"/>
                <a:gd name="connsiteX0" fmla="*/ 72943 w 7512577"/>
                <a:gd name="connsiteY0" fmla="*/ 940119 h 4402764"/>
                <a:gd name="connsiteX1" fmla="*/ 3435308 w 7512577"/>
                <a:gd name="connsiteY1" fmla="*/ 4392981 h 4402764"/>
                <a:gd name="connsiteX2" fmla="*/ 7508415 w 7512577"/>
                <a:gd name="connsiteY2" fmla="*/ 4402764 h 4402764"/>
                <a:gd name="connsiteX3" fmla="*/ 7512577 w 7512577"/>
                <a:gd name="connsiteY3" fmla="*/ 37796 h 4402764"/>
                <a:gd name="connsiteX4" fmla="*/ 0 w 7512577"/>
                <a:gd name="connsiteY4" fmla="*/ 0 h 4402764"/>
                <a:gd name="connsiteX5" fmla="*/ 72943 w 7512577"/>
                <a:gd name="connsiteY5" fmla="*/ 940119 h 4402764"/>
                <a:gd name="connsiteX0" fmla="*/ 0 w 7439634"/>
                <a:gd name="connsiteY0" fmla="*/ 3310246 h 6772891"/>
                <a:gd name="connsiteX1" fmla="*/ 3362365 w 7439634"/>
                <a:gd name="connsiteY1" fmla="*/ 6763108 h 6772891"/>
                <a:gd name="connsiteX2" fmla="*/ 7435472 w 7439634"/>
                <a:gd name="connsiteY2" fmla="*/ 6772891 h 6772891"/>
                <a:gd name="connsiteX3" fmla="*/ 7439634 w 7439634"/>
                <a:gd name="connsiteY3" fmla="*/ 2407923 h 6772891"/>
                <a:gd name="connsiteX4" fmla="*/ 109 w 7439634"/>
                <a:gd name="connsiteY4" fmla="*/ 0 h 6772891"/>
                <a:gd name="connsiteX5" fmla="*/ 0 w 7439634"/>
                <a:gd name="connsiteY5" fmla="*/ 3310246 h 6772891"/>
                <a:gd name="connsiteX0" fmla="*/ 0 w 7435473"/>
                <a:gd name="connsiteY0" fmla="*/ 3321152 h 6783797"/>
                <a:gd name="connsiteX1" fmla="*/ 3362365 w 7435473"/>
                <a:gd name="connsiteY1" fmla="*/ 6774014 h 6783797"/>
                <a:gd name="connsiteX2" fmla="*/ 7435472 w 7435473"/>
                <a:gd name="connsiteY2" fmla="*/ 6783797 h 6783797"/>
                <a:gd name="connsiteX3" fmla="*/ 4493209 w 7435473"/>
                <a:gd name="connsiteY3" fmla="*/ 0 h 6783797"/>
                <a:gd name="connsiteX4" fmla="*/ 109 w 7435473"/>
                <a:gd name="connsiteY4" fmla="*/ 10906 h 6783797"/>
                <a:gd name="connsiteX5" fmla="*/ 0 w 7435473"/>
                <a:gd name="connsiteY5" fmla="*/ 3321152 h 6783797"/>
                <a:gd name="connsiteX0" fmla="*/ 0 w 4493209"/>
                <a:gd name="connsiteY0" fmla="*/ 3321152 h 6783797"/>
                <a:gd name="connsiteX1" fmla="*/ 3362365 w 4493209"/>
                <a:gd name="connsiteY1" fmla="*/ 6774014 h 6783797"/>
                <a:gd name="connsiteX2" fmla="*/ 4432232 w 4493209"/>
                <a:gd name="connsiteY2" fmla="*/ 6783797 h 6783797"/>
                <a:gd name="connsiteX3" fmla="*/ 4493209 w 4493209"/>
                <a:gd name="connsiteY3" fmla="*/ 0 h 6783797"/>
                <a:gd name="connsiteX4" fmla="*/ 109 w 4493209"/>
                <a:gd name="connsiteY4" fmla="*/ 10906 h 6783797"/>
                <a:gd name="connsiteX5" fmla="*/ 0 w 4493209"/>
                <a:gd name="connsiteY5" fmla="*/ 3321152 h 6783797"/>
                <a:gd name="connsiteX0" fmla="*/ 0 w 4493209"/>
                <a:gd name="connsiteY0" fmla="*/ 3321152 h 6783797"/>
                <a:gd name="connsiteX1" fmla="*/ 3216261 w 4493209"/>
                <a:gd name="connsiteY1" fmla="*/ 6725313 h 6783797"/>
                <a:gd name="connsiteX2" fmla="*/ 4432232 w 4493209"/>
                <a:gd name="connsiteY2" fmla="*/ 6783797 h 6783797"/>
                <a:gd name="connsiteX3" fmla="*/ 4493209 w 4493209"/>
                <a:gd name="connsiteY3" fmla="*/ 0 h 6783797"/>
                <a:gd name="connsiteX4" fmla="*/ 109 w 4493209"/>
                <a:gd name="connsiteY4" fmla="*/ 10906 h 6783797"/>
                <a:gd name="connsiteX5" fmla="*/ 0 w 4493209"/>
                <a:gd name="connsiteY5" fmla="*/ 3321152 h 6783797"/>
                <a:gd name="connsiteX0" fmla="*/ 0 w 4493209"/>
                <a:gd name="connsiteY0" fmla="*/ 3321152 h 7630387"/>
                <a:gd name="connsiteX1" fmla="*/ 3216261 w 4493209"/>
                <a:gd name="connsiteY1" fmla="*/ 6725313 h 7630387"/>
                <a:gd name="connsiteX2" fmla="*/ 3265540 w 4493209"/>
                <a:gd name="connsiteY2" fmla="*/ 7630387 h 7630387"/>
                <a:gd name="connsiteX3" fmla="*/ 4432232 w 4493209"/>
                <a:gd name="connsiteY3" fmla="*/ 6783797 h 7630387"/>
                <a:gd name="connsiteX4" fmla="*/ 4493209 w 4493209"/>
                <a:gd name="connsiteY4" fmla="*/ 0 h 7630387"/>
                <a:gd name="connsiteX5" fmla="*/ 109 w 4493209"/>
                <a:gd name="connsiteY5" fmla="*/ 10906 h 7630387"/>
                <a:gd name="connsiteX6" fmla="*/ 0 w 4493209"/>
                <a:gd name="connsiteY6" fmla="*/ 3321152 h 7630387"/>
                <a:gd name="connsiteX0" fmla="*/ 0 w 4493209"/>
                <a:gd name="connsiteY0" fmla="*/ 3321152 h 7630387"/>
                <a:gd name="connsiteX1" fmla="*/ 3075958 w 4493209"/>
                <a:gd name="connsiteY1" fmla="*/ 6763578 h 7630387"/>
                <a:gd name="connsiteX2" fmla="*/ 3265540 w 4493209"/>
                <a:gd name="connsiteY2" fmla="*/ 7630387 h 7630387"/>
                <a:gd name="connsiteX3" fmla="*/ 4432232 w 4493209"/>
                <a:gd name="connsiteY3" fmla="*/ 6783797 h 7630387"/>
                <a:gd name="connsiteX4" fmla="*/ 4493209 w 4493209"/>
                <a:gd name="connsiteY4" fmla="*/ 0 h 7630387"/>
                <a:gd name="connsiteX5" fmla="*/ 109 w 4493209"/>
                <a:gd name="connsiteY5" fmla="*/ 10906 h 7630387"/>
                <a:gd name="connsiteX6" fmla="*/ 0 w 4493209"/>
                <a:gd name="connsiteY6" fmla="*/ 3321152 h 7630387"/>
                <a:gd name="connsiteX0" fmla="*/ 0 w 4493209"/>
                <a:gd name="connsiteY0" fmla="*/ 3321152 h 7668652"/>
                <a:gd name="connsiteX1" fmla="*/ 3075958 w 4493209"/>
                <a:gd name="connsiteY1" fmla="*/ 6763578 h 7668652"/>
                <a:gd name="connsiteX2" fmla="*/ 3189011 w 4493209"/>
                <a:gd name="connsiteY2" fmla="*/ 7668652 h 7668652"/>
                <a:gd name="connsiteX3" fmla="*/ 4432232 w 4493209"/>
                <a:gd name="connsiteY3" fmla="*/ 6783797 h 7668652"/>
                <a:gd name="connsiteX4" fmla="*/ 4493209 w 4493209"/>
                <a:gd name="connsiteY4" fmla="*/ 0 h 7668652"/>
                <a:gd name="connsiteX5" fmla="*/ 109 w 4493209"/>
                <a:gd name="connsiteY5" fmla="*/ 10906 h 7668652"/>
                <a:gd name="connsiteX6" fmla="*/ 0 w 4493209"/>
                <a:gd name="connsiteY6" fmla="*/ 3321152 h 7668652"/>
                <a:gd name="connsiteX0" fmla="*/ 0 w 4493209"/>
                <a:gd name="connsiteY0" fmla="*/ 3321152 h 7672806"/>
                <a:gd name="connsiteX1" fmla="*/ 3075958 w 4493209"/>
                <a:gd name="connsiteY1" fmla="*/ 6763578 h 7672806"/>
                <a:gd name="connsiteX2" fmla="*/ 3189011 w 4493209"/>
                <a:gd name="connsiteY2" fmla="*/ 7668652 h 7672806"/>
                <a:gd name="connsiteX3" fmla="*/ 4432232 w 4493209"/>
                <a:gd name="connsiteY3" fmla="*/ 6783797 h 7672806"/>
                <a:gd name="connsiteX4" fmla="*/ 4493209 w 4493209"/>
                <a:gd name="connsiteY4" fmla="*/ 0 h 7672806"/>
                <a:gd name="connsiteX5" fmla="*/ 109 w 4493209"/>
                <a:gd name="connsiteY5" fmla="*/ 10906 h 7672806"/>
                <a:gd name="connsiteX6" fmla="*/ 0 w 4493209"/>
                <a:gd name="connsiteY6" fmla="*/ 3321152 h 7672806"/>
                <a:gd name="connsiteX0" fmla="*/ 0 w 4493209"/>
                <a:gd name="connsiteY0" fmla="*/ 3321152 h 7672806"/>
                <a:gd name="connsiteX1" fmla="*/ 752791 w 4493209"/>
                <a:gd name="connsiteY1" fmla="*/ 4609747 h 7672806"/>
                <a:gd name="connsiteX2" fmla="*/ 3075958 w 4493209"/>
                <a:gd name="connsiteY2" fmla="*/ 6763578 h 7672806"/>
                <a:gd name="connsiteX3" fmla="*/ 3189011 w 4493209"/>
                <a:gd name="connsiteY3" fmla="*/ 7668652 h 7672806"/>
                <a:gd name="connsiteX4" fmla="*/ 4432232 w 4493209"/>
                <a:gd name="connsiteY4" fmla="*/ 6783797 h 7672806"/>
                <a:gd name="connsiteX5" fmla="*/ 4493209 w 4493209"/>
                <a:gd name="connsiteY5" fmla="*/ 0 h 7672806"/>
                <a:gd name="connsiteX6" fmla="*/ 109 w 4493209"/>
                <a:gd name="connsiteY6" fmla="*/ 10906 h 7672806"/>
                <a:gd name="connsiteX7" fmla="*/ 0 w 4493209"/>
                <a:gd name="connsiteY7" fmla="*/ 3321152 h 7672806"/>
                <a:gd name="connsiteX0" fmla="*/ 0 w 4493209"/>
                <a:gd name="connsiteY0" fmla="*/ 3321152 h 7672806"/>
                <a:gd name="connsiteX1" fmla="*/ 752791 w 4493209"/>
                <a:gd name="connsiteY1" fmla="*/ 4609747 h 7672806"/>
                <a:gd name="connsiteX2" fmla="*/ 2221945 w 4493209"/>
                <a:gd name="connsiteY2" fmla="*/ 5494486 h 7672806"/>
                <a:gd name="connsiteX3" fmla="*/ 3075958 w 4493209"/>
                <a:gd name="connsiteY3" fmla="*/ 6763578 h 7672806"/>
                <a:gd name="connsiteX4" fmla="*/ 3189011 w 4493209"/>
                <a:gd name="connsiteY4" fmla="*/ 7668652 h 7672806"/>
                <a:gd name="connsiteX5" fmla="*/ 4432232 w 4493209"/>
                <a:gd name="connsiteY5" fmla="*/ 6783797 h 7672806"/>
                <a:gd name="connsiteX6" fmla="*/ 4493209 w 4493209"/>
                <a:gd name="connsiteY6" fmla="*/ 0 h 7672806"/>
                <a:gd name="connsiteX7" fmla="*/ 109 w 4493209"/>
                <a:gd name="connsiteY7" fmla="*/ 10906 h 7672806"/>
                <a:gd name="connsiteX8" fmla="*/ 0 w 4493209"/>
                <a:gd name="connsiteY8" fmla="*/ 3321152 h 7672806"/>
                <a:gd name="connsiteX0" fmla="*/ 8008 w 4493101"/>
                <a:gd name="connsiteY0" fmla="*/ 3613359 h 7672806"/>
                <a:gd name="connsiteX1" fmla="*/ 752683 w 4493101"/>
                <a:gd name="connsiteY1" fmla="*/ 4609747 h 7672806"/>
                <a:gd name="connsiteX2" fmla="*/ 2221837 w 4493101"/>
                <a:gd name="connsiteY2" fmla="*/ 5494486 h 7672806"/>
                <a:gd name="connsiteX3" fmla="*/ 3075850 w 4493101"/>
                <a:gd name="connsiteY3" fmla="*/ 6763578 h 7672806"/>
                <a:gd name="connsiteX4" fmla="*/ 3188903 w 4493101"/>
                <a:gd name="connsiteY4" fmla="*/ 7668652 h 7672806"/>
                <a:gd name="connsiteX5" fmla="*/ 4432124 w 4493101"/>
                <a:gd name="connsiteY5" fmla="*/ 6783797 h 7672806"/>
                <a:gd name="connsiteX6" fmla="*/ 4493101 w 4493101"/>
                <a:gd name="connsiteY6" fmla="*/ 0 h 7672806"/>
                <a:gd name="connsiteX7" fmla="*/ 1 w 4493101"/>
                <a:gd name="connsiteY7" fmla="*/ 10906 h 7672806"/>
                <a:gd name="connsiteX8" fmla="*/ 8008 w 4493101"/>
                <a:gd name="connsiteY8" fmla="*/ 3613359 h 7672806"/>
                <a:gd name="connsiteX0" fmla="*/ 8008 w 4493101"/>
                <a:gd name="connsiteY0" fmla="*/ 3613359 h 7672806"/>
                <a:gd name="connsiteX1" fmla="*/ 752683 w 4493101"/>
                <a:gd name="connsiteY1" fmla="*/ 4609747 h 7672806"/>
                <a:gd name="connsiteX2" fmla="*/ 2221837 w 4493101"/>
                <a:gd name="connsiteY2" fmla="*/ 5494486 h 7672806"/>
                <a:gd name="connsiteX3" fmla="*/ 3075850 w 4493101"/>
                <a:gd name="connsiteY3" fmla="*/ 6763578 h 7672806"/>
                <a:gd name="connsiteX4" fmla="*/ 3188903 w 4493101"/>
                <a:gd name="connsiteY4" fmla="*/ 7668652 h 7672806"/>
                <a:gd name="connsiteX5" fmla="*/ 4432124 w 4493101"/>
                <a:gd name="connsiteY5" fmla="*/ 6783797 h 7672806"/>
                <a:gd name="connsiteX6" fmla="*/ 4493101 w 4493101"/>
                <a:gd name="connsiteY6" fmla="*/ 0 h 7672806"/>
                <a:gd name="connsiteX7" fmla="*/ 1 w 4493101"/>
                <a:gd name="connsiteY7" fmla="*/ 10906 h 7672806"/>
                <a:gd name="connsiteX8" fmla="*/ 8008 w 4493101"/>
                <a:gd name="connsiteY8" fmla="*/ 3613359 h 7672806"/>
                <a:gd name="connsiteX0" fmla="*/ 8008 w 4505397"/>
                <a:gd name="connsiteY0" fmla="*/ 3613359 h 7772640"/>
                <a:gd name="connsiteX1" fmla="*/ 752683 w 4505397"/>
                <a:gd name="connsiteY1" fmla="*/ 4609747 h 7772640"/>
                <a:gd name="connsiteX2" fmla="*/ 2221837 w 4505397"/>
                <a:gd name="connsiteY2" fmla="*/ 5494486 h 7772640"/>
                <a:gd name="connsiteX3" fmla="*/ 3075850 w 4505397"/>
                <a:gd name="connsiteY3" fmla="*/ 6763578 h 7772640"/>
                <a:gd name="connsiteX4" fmla="*/ 3188903 w 4505397"/>
                <a:gd name="connsiteY4" fmla="*/ 7668652 h 7772640"/>
                <a:gd name="connsiteX5" fmla="*/ 4505176 w 4505397"/>
                <a:gd name="connsiteY5" fmla="*/ 7603601 h 7772640"/>
                <a:gd name="connsiteX6" fmla="*/ 4493101 w 4505397"/>
                <a:gd name="connsiteY6" fmla="*/ 0 h 7772640"/>
                <a:gd name="connsiteX7" fmla="*/ 1 w 4505397"/>
                <a:gd name="connsiteY7" fmla="*/ 10906 h 7772640"/>
                <a:gd name="connsiteX8" fmla="*/ 8008 w 4505397"/>
                <a:gd name="connsiteY8" fmla="*/ 3613359 h 7772640"/>
                <a:gd name="connsiteX0" fmla="*/ 8008 w 4505397"/>
                <a:gd name="connsiteY0" fmla="*/ 3613359 h 7698082"/>
                <a:gd name="connsiteX1" fmla="*/ 752683 w 4505397"/>
                <a:gd name="connsiteY1" fmla="*/ 4609747 h 7698082"/>
                <a:gd name="connsiteX2" fmla="*/ 2221837 w 4505397"/>
                <a:gd name="connsiteY2" fmla="*/ 5494486 h 7698082"/>
                <a:gd name="connsiteX3" fmla="*/ 3075850 w 4505397"/>
                <a:gd name="connsiteY3" fmla="*/ 6763578 h 7698082"/>
                <a:gd name="connsiteX4" fmla="*/ 3188903 w 4505397"/>
                <a:gd name="connsiteY4" fmla="*/ 7668652 h 7698082"/>
                <a:gd name="connsiteX5" fmla="*/ 4505176 w 4505397"/>
                <a:gd name="connsiteY5" fmla="*/ 7603601 h 7698082"/>
                <a:gd name="connsiteX6" fmla="*/ 4493101 w 4505397"/>
                <a:gd name="connsiteY6" fmla="*/ 0 h 7698082"/>
                <a:gd name="connsiteX7" fmla="*/ 1 w 4505397"/>
                <a:gd name="connsiteY7" fmla="*/ 10906 h 7698082"/>
                <a:gd name="connsiteX8" fmla="*/ 8008 w 4505397"/>
                <a:gd name="connsiteY8" fmla="*/ 3613359 h 769808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493101"/>
                <a:gd name="connsiteY0" fmla="*/ 3613359 h 7683259"/>
                <a:gd name="connsiteX1" fmla="*/ 752683 w 4493101"/>
                <a:gd name="connsiteY1" fmla="*/ 4609747 h 7683259"/>
                <a:gd name="connsiteX2" fmla="*/ 2221837 w 4493101"/>
                <a:gd name="connsiteY2" fmla="*/ 5494486 h 7683259"/>
                <a:gd name="connsiteX3" fmla="*/ 2905399 w 4493101"/>
                <a:gd name="connsiteY3" fmla="*/ 6885330 h 7683259"/>
                <a:gd name="connsiteX4" fmla="*/ 3188903 w 4493101"/>
                <a:gd name="connsiteY4" fmla="*/ 7668652 h 7683259"/>
                <a:gd name="connsiteX5" fmla="*/ 4488946 w 4493101"/>
                <a:gd name="connsiteY5" fmla="*/ 7652302 h 7683259"/>
                <a:gd name="connsiteX6" fmla="*/ 4493101 w 4493101"/>
                <a:gd name="connsiteY6" fmla="*/ 0 h 7683259"/>
                <a:gd name="connsiteX7" fmla="*/ 1 w 4493101"/>
                <a:gd name="connsiteY7" fmla="*/ 10906 h 7683259"/>
                <a:gd name="connsiteX8" fmla="*/ 8008 w 4493101"/>
                <a:gd name="connsiteY8" fmla="*/ 3613359 h 7683259"/>
                <a:gd name="connsiteX0" fmla="*/ 8008 w 4493101"/>
                <a:gd name="connsiteY0" fmla="*/ 3613359 h 7668652"/>
                <a:gd name="connsiteX1" fmla="*/ 752683 w 4493101"/>
                <a:gd name="connsiteY1" fmla="*/ 4609747 h 7668652"/>
                <a:gd name="connsiteX2" fmla="*/ 2221837 w 4493101"/>
                <a:gd name="connsiteY2" fmla="*/ 5494486 h 7668652"/>
                <a:gd name="connsiteX3" fmla="*/ 2905399 w 4493101"/>
                <a:gd name="connsiteY3" fmla="*/ 6885330 h 7668652"/>
                <a:gd name="connsiteX4" fmla="*/ 3188903 w 4493101"/>
                <a:gd name="connsiteY4" fmla="*/ 7668652 h 7668652"/>
                <a:gd name="connsiteX5" fmla="*/ 4488948 w 4493101"/>
                <a:gd name="connsiteY5" fmla="*/ 7627951 h 7668652"/>
                <a:gd name="connsiteX6" fmla="*/ 4493101 w 4493101"/>
                <a:gd name="connsiteY6" fmla="*/ 0 h 7668652"/>
                <a:gd name="connsiteX7" fmla="*/ 1 w 4493101"/>
                <a:gd name="connsiteY7" fmla="*/ 10906 h 7668652"/>
                <a:gd name="connsiteX8" fmla="*/ 8008 w 4493101"/>
                <a:gd name="connsiteY8" fmla="*/ 3613359 h 7668652"/>
                <a:gd name="connsiteX0" fmla="*/ 8008 w 4493101"/>
                <a:gd name="connsiteY0" fmla="*/ 3613359 h 7662331"/>
                <a:gd name="connsiteX1" fmla="*/ 752683 w 4493101"/>
                <a:gd name="connsiteY1" fmla="*/ 4609747 h 7662331"/>
                <a:gd name="connsiteX2" fmla="*/ 2221837 w 4493101"/>
                <a:gd name="connsiteY2" fmla="*/ 5494486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221837 w 4493101"/>
                <a:gd name="connsiteY2" fmla="*/ 5494486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326469 w 4493101"/>
                <a:gd name="connsiteY2" fmla="*/ 5628415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326469 w 4493101"/>
                <a:gd name="connsiteY2" fmla="*/ 5628415 h 7662331"/>
                <a:gd name="connsiteX3" fmla="*/ 2930511 w 4493101"/>
                <a:gd name="connsiteY3" fmla="*/ 6977406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72138"/>
                <a:gd name="connsiteX1" fmla="*/ 815461 w 4493101"/>
                <a:gd name="connsiteY1" fmla="*/ 4680897 h 7672138"/>
                <a:gd name="connsiteX2" fmla="*/ 2326469 w 4493101"/>
                <a:gd name="connsiteY2" fmla="*/ 5628415 h 7672138"/>
                <a:gd name="connsiteX3" fmla="*/ 2930511 w 4493101"/>
                <a:gd name="connsiteY3" fmla="*/ 6977406 h 7672138"/>
                <a:gd name="connsiteX4" fmla="*/ 3188905 w 4493101"/>
                <a:gd name="connsiteY4" fmla="*/ 7660535 h 7672138"/>
                <a:gd name="connsiteX5" fmla="*/ 4488948 w 4493101"/>
                <a:gd name="connsiteY5" fmla="*/ 7627951 h 7672138"/>
                <a:gd name="connsiteX6" fmla="*/ 4493101 w 4493101"/>
                <a:gd name="connsiteY6" fmla="*/ 0 h 7672138"/>
                <a:gd name="connsiteX7" fmla="*/ 1 w 4493101"/>
                <a:gd name="connsiteY7" fmla="*/ 10906 h 7672138"/>
                <a:gd name="connsiteX8" fmla="*/ 8008 w 4493101"/>
                <a:gd name="connsiteY8" fmla="*/ 3613359 h 7672138"/>
                <a:gd name="connsiteX0" fmla="*/ 8008 w 4495065"/>
                <a:gd name="connsiteY0" fmla="*/ 3613359 h 7662703"/>
                <a:gd name="connsiteX1" fmla="*/ 815461 w 4495065"/>
                <a:gd name="connsiteY1" fmla="*/ 4680897 h 7662703"/>
                <a:gd name="connsiteX2" fmla="*/ 2326469 w 4495065"/>
                <a:gd name="connsiteY2" fmla="*/ 5628415 h 7662703"/>
                <a:gd name="connsiteX3" fmla="*/ 2930511 w 4495065"/>
                <a:gd name="connsiteY3" fmla="*/ 6977406 h 7662703"/>
                <a:gd name="connsiteX4" fmla="*/ 3188905 w 4495065"/>
                <a:gd name="connsiteY4" fmla="*/ 7660535 h 7662703"/>
                <a:gd name="connsiteX5" fmla="*/ 4494528 w 4495065"/>
                <a:gd name="connsiteY5" fmla="*/ 7611210 h 7662703"/>
                <a:gd name="connsiteX6" fmla="*/ 4493101 w 4495065"/>
                <a:gd name="connsiteY6" fmla="*/ 0 h 7662703"/>
                <a:gd name="connsiteX7" fmla="*/ 1 w 4495065"/>
                <a:gd name="connsiteY7" fmla="*/ 10906 h 7662703"/>
                <a:gd name="connsiteX8" fmla="*/ 8008 w 4495065"/>
                <a:gd name="connsiteY8" fmla="*/ 3613359 h 7662703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2930511 w 4495065"/>
                <a:gd name="connsiteY3" fmla="*/ 6977406 h 7660535"/>
                <a:gd name="connsiteX4" fmla="*/ 3188905 w 4495065"/>
                <a:gd name="connsiteY4" fmla="*/ 7660535 h 7660535"/>
                <a:gd name="connsiteX5" fmla="*/ 4494528 w 4495065"/>
                <a:gd name="connsiteY5" fmla="*/ 7611210 h 7660535"/>
                <a:gd name="connsiteX6" fmla="*/ 4493101 w 4495065"/>
                <a:gd name="connsiteY6" fmla="*/ 0 h 7660535"/>
                <a:gd name="connsiteX7" fmla="*/ 1 w 4495065"/>
                <a:gd name="connsiteY7" fmla="*/ 10906 h 7660535"/>
                <a:gd name="connsiteX8" fmla="*/ 8008 w 4495065"/>
                <a:gd name="connsiteY8" fmla="*/ 3613359 h 7660535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2930511 w 4495065"/>
                <a:gd name="connsiteY3" fmla="*/ 6977406 h 7660535"/>
                <a:gd name="connsiteX4" fmla="*/ 3188905 w 4495065"/>
                <a:gd name="connsiteY4" fmla="*/ 7660535 h 7660535"/>
                <a:gd name="connsiteX5" fmla="*/ 4494528 w 4495065"/>
                <a:gd name="connsiteY5" fmla="*/ 7611210 h 7660535"/>
                <a:gd name="connsiteX6" fmla="*/ 4493101 w 4495065"/>
                <a:gd name="connsiteY6" fmla="*/ 0 h 7660535"/>
                <a:gd name="connsiteX7" fmla="*/ 1 w 4495065"/>
                <a:gd name="connsiteY7" fmla="*/ 10906 h 7660535"/>
                <a:gd name="connsiteX8" fmla="*/ 8008 w 4495065"/>
                <a:gd name="connsiteY8" fmla="*/ 3613359 h 7660535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3188905 w 4495065"/>
                <a:gd name="connsiteY3" fmla="*/ 7660535 h 7660535"/>
                <a:gd name="connsiteX4" fmla="*/ 4494528 w 4495065"/>
                <a:gd name="connsiteY4" fmla="*/ 7611210 h 7660535"/>
                <a:gd name="connsiteX5" fmla="*/ 4493101 w 4495065"/>
                <a:gd name="connsiteY5" fmla="*/ 0 h 7660535"/>
                <a:gd name="connsiteX6" fmla="*/ 1 w 4495065"/>
                <a:gd name="connsiteY6" fmla="*/ 10906 h 7660535"/>
                <a:gd name="connsiteX7" fmla="*/ 8008 w 4495065"/>
                <a:gd name="connsiteY7" fmla="*/ 3613359 h 7660535"/>
                <a:gd name="connsiteX0" fmla="*/ 13588 w 4495065"/>
                <a:gd name="connsiteY0" fmla="*/ 3462690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3188905 w 4495065"/>
                <a:gd name="connsiteY3" fmla="*/ 7660535 h 7660535"/>
                <a:gd name="connsiteX4" fmla="*/ 4494528 w 4495065"/>
                <a:gd name="connsiteY4" fmla="*/ 7611210 h 7660535"/>
                <a:gd name="connsiteX5" fmla="*/ 4493101 w 4495065"/>
                <a:gd name="connsiteY5" fmla="*/ 0 h 7660535"/>
                <a:gd name="connsiteX6" fmla="*/ 1 w 4495065"/>
                <a:gd name="connsiteY6" fmla="*/ 10906 h 7660535"/>
                <a:gd name="connsiteX7" fmla="*/ 13588 w 4495065"/>
                <a:gd name="connsiteY7" fmla="*/ 3462690 h 766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065" h="7660535">
                  <a:moveTo>
                    <a:pt x="13588" y="3462690"/>
                  </a:moveTo>
                  <a:cubicBezTo>
                    <a:pt x="345687" y="3930102"/>
                    <a:pt x="499596" y="4335239"/>
                    <a:pt x="815461" y="4680897"/>
                  </a:cubicBezTo>
                  <a:cubicBezTo>
                    <a:pt x="1226715" y="5073213"/>
                    <a:pt x="1915215" y="5236099"/>
                    <a:pt x="2326469" y="5628415"/>
                  </a:cubicBezTo>
                  <a:cubicBezTo>
                    <a:pt x="2722043" y="6125021"/>
                    <a:pt x="2827562" y="7330069"/>
                    <a:pt x="3188905" y="7660535"/>
                  </a:cubicBezTo>
                  <a:cubicBezTo>
                    <a:pt x="3227472" y="7648152"/>
                    <a:pt x="3231912" y="7656060"/>
                    <a:pt x="4494528" y="7611210"/>
                  </a:cubicBezTo>
                  <a:cubicBezTo>
                    <a:pt x="4496845" y="5933937"/>
                    <a:pt x="4490784" y="1677273"/>
                    <a:pt x="4493101" y="0"/>
                  </a:cubicBezTo>
                  <a:lnTo>
                    <a:pt x="1" y="10906"/>
                  </a:lnTo>
                  <a:cubicBezTo>
                    <a:pt x="-35" y="1114321"/>
                    <a:pt x="13624" y="2359275"/>
                    <a:pt x="13588" y="3462690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99E591-A549-421A-8FB1-D8AEDE69B0C4}"/>
                </a:ext>
              </a:extLst>
            </p:cNvPr>
            <p:cNvSpPr/>
            <p:nvPr/>
          </p:nvSpPr>
          <p:spPr>
            <a:xfrm rot="20421927">
              <a:off x="8077843" y="5243002"/>
              <a:ext cx="4121464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cap="none" spc="0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Supervised</a:t>
              </a: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AC54C26-C74D-45D7-94D0-65A01847800C}"/>
              </a:ext>
            </a:extLst>
          </p:cNvPr>
          <p:cNvGrpSpPr/>
          <p:nvPr/>
        </p:nvGrpSpPr>
        <p:grpSpPr>
          <a:xfrm>
            <a:off x="-87158" y="0"/>
            <a:ext cx="12279158" cy="6890882"/>
            <a:chOff x="-87158" y="0"/>
            <a:chExt cx="12279158" cy="6890882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A0378391-B4FB-4E2C-88FD-0BBC0A7C6413}"/>
                </a:ext>
              </a:extLst>
            </p:cNvPr>
            <p:cNvSpPr/>
            <p:nvPr/>
          </p:nvSpPr>
          <p:spPr>
            <a:xfrm>
              <a:off x="-87158" y="0"/>
              <a:ext cx="6332918" cy="6890882"/>
            </a:xfrm>
            <a:custGeom>
              <a:avLst/>
              <a:gdLst>
                <a:gd name="connsiteX0" fmla="*/ 0 w 6245761"/>
                <a:gd name="connsiteY0" fmla="*/ 0 h 6890882"/>
                <a:gd name="connsiteX1" fmla="*/ 6245761 w 6245761"/>
                <a:gd name="connsiteY1" fmla="*/ 0 h 6890882"/>
                <a:gd name="connsiteX2" fmla="*/ 6245761 w 6245761"/>
                <a:gd name="connsiteY2" fmla="*/ 6890882 h 6890882"/>
                <a:gd name="connsiteX3" fmla="*/ 0 w 6245761"/>
                <a:gd name="connsiteY3" fmla="*/ 6890882 h 6890882"/>
                <a:gd name="connsiteX4" fmla="*/ 0 w 6245761"/>
                <a:gd name="connsiteY4" fmla="*/ 0 h 6890882"/>
                <a:gd name="connsiteX0" fmla="*/ 0 w 6245761"/>
                <a:gd name="connsiteY0" fmla="*/ 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0 w 6245761"/>
                <a:gd name="connsiteY5" fmla="*/ 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2657475 w 6245761"/>
                <a:gd name="connsiteY5" fmla="*/ 1485900 h 6890882"/>
                <a:gd name="connsiteX0" fmla="*/ 2860458 w 6448744"/>
                <a:gd name="connsiteY0" fmla="*/ 1485900 h 6890882"/>
                <a:gd name="connsiteX1" fmla="*/ 2860458 w 6448744"/>
                <a:gd name="connsiteY1" fmla="*/ 0 h 6890882"/>
                <a:gd name="connsiteX2" fmla="*/ 6448744 w 6448744"/>
                <a:gd name="connsiteY2" fmla="*/ 0 h 6890882"/>
                <a:gd name="connsiteX3" fmla="*/ 6448744 w 6448744"/>
                <a:gd name="connsiteY3" fmla="*/ 6890882 h 6890882"/>
                <a:gd name="connsiteX4" fmla="*/ 202983 w 6448744"/>
                <a:gd name="connsiteY4" fmla="*/ 6890882 h 6890882"/>
                <a:gd name="connsiteX5" fmla="*/ 231558 w 6448744"/>
                <a:gd name="connsiteY5" fmla="*/ 1514475 h 6890882"/>
                <a:gd name="connsiteX6" fmla="*/ 2860458 w 6448744"/>
                <a:gd name="connsiteY6" fmla="*/ 148590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28575 w 6245761"/>
                <a:gd name="connsiteY5" fmla="*/ 1514475 h 6890882"/>
                <a:gd name="connsiteX6" fmla="*/ 2657475 w 6245761"/>
                <a:gd name="connsiteY6" fmla="*/ 1485900 h 6890882"/>
                <a:gd name="connsiteX0" fmla="*/ 2672470 w 6260756"/>
                <a:gd name="connsiteY0" fmla="*/ 1485900 h 6890882"/>
                <a:gd name="connsiteX1" fmla="*/ 2672470 w 6260756"/>
                <a:gd name="connsiteY1" fmla="*/ 0 h 6890882"/>
                <a:gd name="connsiteX2" fmla="*/ 6260756 w 6260756"/>
                <a:gd name="connsiteY2" fmla="*/ 0 h 6890882"/>
                <a:gd name="connsiteX3" fmla="*/ 6260756 w 6260756"/>
                <a:gd name="connsiteY3" fmla="*/ 6890882 h 6890882"/>
                <a:gd name="connsiteX4" fmla="*/ 14995 w 6260756"/>
                <a:gd name="connsiteY4" fmla="*/ 6890882 h 6890882"/>
                <a:gd name="connsiteX5" fmla="*/ 43570 w 6260756"/>
                <a:gd name="connsiteY5" fmla="*/ 1514475 h 6890882"/>
                <a:gd name="connsiteX6" fmla="*/ 2672470 w 6260756"/>
                <a:gd name="connsiteY6" fmla="*/ 1485900 h 6890882"/>
                <a:gd name="connsiteX0" fmla="*/ 2680667 w 6268953"/>
                <a:gd name="connsiteY0" fmla="*/ 1485900 h 6890882"/>
                <a:gd name="connsiteX1" fmla="*/ 2680667 w 6268953"/>
                <a:gd name="connsiteY1" fmla="*/ 0 h 6890882"/>
                <a:gd name="connsiteX2" fmla="*/ 6268953 w 6268953"/>
                <a:gd name="connsiteY2" fmla="*/ 0 h 6890882"/>
                <a:gd name="connsiteX3" fmla="*/ 6268953 w 6268953"/>
                <a:gd name="connsiteY3" fmla="*/ 6890882 h 6890882"/>
                <a:gd name="connsiteX4" fmla="*/ 23192 w 6268953"/>
                <a:gd name="connsiteY4" fmla="*/ 6890882 h 6890882"/>
                <a:gd name="connsiteX5" fmla="*/ 39067 w 6268953"/>
                <a:gd name="connsiteY5" fmla="*/ 1514475 h 6890882"/>
                <a:gd name="connsiteX6" fmla="*/ 2680667 w 6268953"/>
                <a:gd name="connsiteY6" fmla="*/ 148590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15875 w 6245761"/>
                <a:gd name="connsiteY5" fmla="*/ 1514475 h 6890882"/>
                <a:gd name="connsiteX6" fmla="*/ 2657475 w 6245761"/>
                <a:gd name="connsiteY6" fmla="*/ 1485900 h 6890882"/>
                <a:gd name="connsiteX0" fmla="*/ 2744632 w 6332918"/>
                <a:gd name="connsiteY0" fmla="*/ 1485900 h 6890882"/>
                <a:gd name="connsiteX1" fmla="*/ 2744632 w 6332918"/>
                <a:gd name="connsiteY1" fmla="*/ 0 h 6890882"/>
                <a:gd name="connsiteX2" fmla="*/ 6332918 w 6332918"/>
                <a:gd name="connsiteY2" fmla="*/ 0 h 6890882"/>
                <a:gd name="connsiteX3" fmla="*/ 6332918 w 6332918"/>
                <a:gd name="connsiteY3" fmla="*/ 6890882 h 6890882"/>
                <a:gd name="connsiteX4" fmla="*/ 87157 w 6332918"/>
                <a:gd name="connsiteY4" fmla="*/ 6890882 h 6890882"/>
                <a:gd name="connsiteX5" fmla="*/ 1432 w 6332918"/>
                <a:gd name="connsiteY5" fmla="*/ 1532948 h 6890882"/>
                <a:gd name="connsiteX6" fmla="*/ 2744632 w 6332918"/>
                <a:gd name="connsiteY6" fmla="*/ 1485900 h 689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32918" h="6890882">
                  <a:moveTo>
                    <a:pt x="2744632" y="1485900"/>
                  </a:moveTo>
                  <a:lnTo>
                    <a:pt x="2744632" y="0"/>
                  </a:lnTo>
                  <a:lnTo>
                    <a:pt x="6332918" y="0"/>
                  </a:lnTo>
                  <a:lnTo>
                    <a:pt x="6332918" y="6890882"/>
                  </a:lnTo>
                  <a:lnTo>
                    <a:pt x="87157" y="6890882"/>
                  </a:lnTo>
                  <a:cubicBezTo>
                    <a:pt x="90332" y="6244921"/>
                    <a:pt x="-13288" y="2307063"/>
                    <a:pt x="1432" y="1532948"/>
                  </a:cubicBezTo>
                  <a:lnTo>
                    <a:pt x="2744632" y="1485900"/>
                  </a:lnTo>
                  <a:close/>
                </a:path>
              </a:pathLst>
            </a:custGeom>
            <a:solidFill>
              <a:srgbClr val="DD7E0E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0D659E8A-A0B9-4BD9-8097-05D7D4688D32}"/>
                </a:ext>
              </a:extLst>
            </p:cNvPr>
            <p:cNvSpPr/>
            <p:nvPr/>
          </p:nvSpPr>
          <p:spPr>
            <a:xfrm>
              <a:off x="6549769" y="0"/>
              <a:ext cx="5642231" cy="6890882"/>
            </a:xfrm>
            <a:prstGeom prst="rect">
              <a:avLst/>
            </a:prstGeom>
            <a:solidFill>
              <a:srgbClr val="7D9263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DB15C59F-C2BC-4705-826E-B8B433411182}"/>
                </a:ext>
              </a:extLst>
            </p:cNvPr>
            <p:cNvSpPr/>
            <p:nvPr/>
          </p:nvSpPr>
          <p:spPr>
            <a:xfrm>
              <a:off x="211932" y="3757897"/>
              <a:ext cx="273099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Exact</a:t>
              </a:r>
              <a:b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Models</a:t>
              </a: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3679E8FC-2B89-4C46-A409-D0E4915641BD}"/>
                </a:ext>
              </a:extLst>
            </p:cNvPr>
            <p:cNvSpPr/>
            <p:nvPr/>
          </p:nvSpPr>
          <p:spPr>
            <a:xfrm>
              <a:off x="8346254" y="4234057"/>
              <a:ext cx="3721671" cy="212365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Latent Variable</a:t>
              </a:r>
              <a:b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695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Other Standard Metrics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Inconsistency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E69E-8B9F-4B49-9FB6-5F2A22EA6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829" y="4360769"/>
            <a:ext cx="6135222" cy="165903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Accuracy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Mean-Squared Error (MSE)</a:t>
            </a:r>
          </a:p>
        </p:txBody>
      </p:sp>
    </p:spTree>
    <p:extLst>
      <p:ext uri="{BB962C8B-B14F-4D97-AF65-F5344CB8AC3E}">
        <p14:creationId xmlns:p14="http://schemas.microsoft.com/office/powerpoint/2010/main" val="291065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D30A-0ADF-4EB3-9E1B-E37D25E1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Accuracy as Inconsistency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932559-9551-4CD7-BAED-4C4A63CC5DD0}"/>
              </a:ext>
            </a:extLst>
          </p:cNvPr>
          <p:cNvGrpSpPr/>
          <p:nvPr/>
        </p:nvGrpSpPr>
        <p:grpSpPr>
          <a:xfrm>
            <a:off x="3786209" y="2667622"/>
            <a:ext cx="4619582" cy="2225053"/>
            <a:chOff x="838200" y="2451722"/>
            <a:chExt cx="8049748" cy="3877216"/>
          </a:xfrm>
        </p:grpSpPr>
        <p:pic>
          <p:nvPicPr>
            <p:cNvPr id="6" name="Content Placeholder 4">
              <a:extLst>
                <a:ext uri="{FF2B5EF4-FFF2-40B4-BE49-F238E27FC236}">
                  <a16:creationId xmlns:a16="http://schemas.microsoft.com/office/drawing/2014/main" id="{6B5C51E6-1957-40C7-AF4D-118278977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160" b="94349" l="2012" r="99882">
                          <a14:foregroundMark x1="64465" y1="13163" x2="66036" y2="18673"/>
                          <a14:foregroundMark x1="63444" y1="9582" x2="64421" y2="13010"/>
                          <a14:foregroundMark x1="62604" y1="6634" x2="63444" y2="9582"/>
                          <a14:foregroundMark x1="71720" y1="18933" x2="74399" y2="19055"/>
                          <a14:foregroundMark x1="70764" y1="18889" x2="71256" y2="18911"/>
                          <a14:foregroundMark x1="67569" y1="18743" x2="69160" y2="18816"/>
                          <a14:foregroundMark x1="66036" y1="18673" x2="66784" y2="18707"/>
                          <a14:foregroundMark x1="78728" y1="18677" x2="92308" y2="15233"/>
                          <a14:foregroundMark x1="92308" y1="15233" x2="98935" y2="63882"/>
                          <a14:foregroundMark x1="98935" y1="63882" x2="94793" y2="78133"/>
                          <a14:foregroundMark x1="94793" y1="78133" x2="87929" y2="87715"/>
                          <a14:foregroundMark x1="73599" y1="88404" x2="11243" y2="91400"/>
                          <a14:foregroundMark x1="87929" y1="87715" x2="73611" y2="88403"/>
                          <a14:foregroundMark x1="11243" y1="91400" x2="4379" y2="79607"/>
                          <a14:foregroundMark x1="4379" y1="79607" x2="1302" y2="38329"/>
                          <a14:foregroundMark x1="1302" y1="38329" x2="5325" y2="20393"/>
                          <a14:foregroundMark x1="5325" y1="20393" x2="10059" y2="9091"/>
                          <a14:foregroundMark x1="10059" y1="9091" x2="48639" y2="15971"/>
                          <a14:foregroundMark x1="48639" y1="15971" x2="54675" y2="3194"/>
                          <a14:foregroundMark x1="54675" y1="3194" x2="62722" y2="5651"/>
                          <a14:foregroundMark x1="62722" y1="5651" x2="63077" y2="6634"/>
                          <a14:foregroundMark x1="14556" y1="6634" x2="2722" y2="21376"/>
                          <a14:foregroundMark x1="2722" y1="21376" x2="4497" y2="74447"/>
                          <a14:foregroundMark x1="4497" y1="74447" x2="16923" y2="90172"/>
                          <a14:foregroundMark x1="16923" y1="90172" x2="27692" y2="24816"/>
                          <a14:foregroundMark x1="27692" y1="24816" x2="18107" y2="11302"/>
                          <a14:foregroundMark x1="18107" y1="11302" x2="15266" y2="11302"/>
                          <a14:foregroundMark x1="11834" y1="10319" x2="7929" y2="22359"/>
                          <a14:foregroundMark x1="7929" y1="22359" x2="4024" y2="55528"/>
                          <a14:foregroundMark x1="8402" y1="20885" x2="2130" y2="70516"/>
                          <a14:foregroundMark x1="90414" y1="34152" x2="95503" y2="45946"/>
                          <a14:foregroundMark x1="95503" y1="45946" x2="91716" y2="70762"/>
                          <a14:foregroundMark x1="54793" y1="84521" x2="56805" y2="94349"/>
                          <a14:foregroundMark x1="92189" y1="27273" x2="99882" y2="35381"/>
                          <a14:foregroundMark x1="55030" y1="56757" x2="39053" y2="85749"/>
                          <a14:foregroundMark x1="30178" y1="42752" x2="11834" y2="77150"/>
                          <a14:foregroundMark x1="20828" y1="26044" x2="13491" y2="31941"/>
                          <a14:foregroundMark x1="63905" y1="53317" x2="55976" y2="56511"/>
                          <a14:foregroundMark x1="55976" y1="56511" x2="45207" y2="48894"/>
                          <a14:foregroundMark x1="63077" y1="41769" x2="53018" y2="67568"/>
                          <a14:foregroundMark x1="60710" y1="37592" x2="74320" y2="63636"/>
                          <a14:backgroundMark x1="65799" y1="6388" x2="71479" y2="17690"/>
                          <a14:backgroundMark x1="71479" y1="17690" x2="66982" y2="5405"/>
                          <a14:backgroundMark x1="66982" y1="5405" x2="66627" y2="8600"/>
                          <a14:backgroundMark x1="65799" y1="6880" x2="68757" y2="17445"/>
                          <a14:backgroundMark x1="68876" y1="13514" x2="65325" y2="7125"/>
                          <a14:backgroundMark x1="72308" y1="6143" x2="68994" y2="13022"/>
                          <a14:backgroundMark x1="70651" y1="5405" x2="76568" y2="17690"/>
                          <a14:backgroundMark x1="76568" y1="17690" x2="77278" y2="24570"/>
                          <a14:backgroundMark x1="68284" y1="71744" x2="62959" y2="82801"/>
                          <a14:backgroundMark x1="62959" y1="82801" x2="73018" y2="85012"/>
                          <a14:backgroundMark x1="73018" y1="85012" x2="69467" y2="67076"/>
                          <a14:backgroundMark x1="69467" y1="67076" x2="64615" y2="74447"/>
                          <a14:backgroundMark x1="64615" y1="74447" x2="64497" y2="76413"/>
                          <a14:backgroundMark x1="64970" y1="7371" x2="65207" y2="10074"/>
                          <a14:backgroundMark x1="65325" y1="9582" x2="65325" y2="9582"/>
                          <a14:backgroundMark x1="64970" y1="10074" x2="65325" y2="638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8200" y="2451722"/>
              <a:ext cx="8049748" cy="3877216"/>
            </a:xfrm>
            <a:prstGeom prst="rect">
              <a:avLst/>
            </a:prstGeom>
          </p:spPr>
        </p:pic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4F921BD6-7794-4DC7-AD83-AE58D31EB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58168" y="2804147"/>
              <a:ext cx="690665" cy="457201"/>
            </a:xfrm>
            <a:prstGeom prst="rect">
              <a:avLst/>
            </a:prstGeom>
          </p:spPr>
        </p:pic>
        <p:pic>
          <p:nvPicPr>
            <p:cNvPr id="9" name="Content Placeholder 4">
              <a:extLst>
                <a:ext uri="{FF2B5EF4-FFF2-40B4-BE49-F238E27FC236}">
                  <a16:creationId xmlns:a16="http://schemas.microsoft.com/office/drawing/2014/main" id="{E7241ED9-AEFF-4D03-89B9-C14B0E19C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58168" y="5006398"/>
              <a:ext cx="713398" cy="521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55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3E9F-47DA-4C07-B2E9-E7EE46DA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 Square Error</a:t>
            </a:r>
            <a:br>
              <a:rPr lang="en-US" b="1" dirty="0"/>
            </a:b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73BD1E-BF7B-4CF3-A1D5-F7DD59888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688" y="2498903"/>
            <a:ext cx="3843756" cy="1625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681EF-337B-467B-AE50-D914C2901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66" y="2628821"/>
            <a:ext cx="4496427" cy="1124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3B0E42-B653-4EF4-B64A-5E566D663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383" y="3883895"/>
            <a:ext cx="2353003" cy="704948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AA53E128-A4CC-4407-AD33-D8A593C3DA95}"/>
              </a:ext>
            </a:extLst>
          </p:cNvPr>
          <p:cNvSpPr/>
          <p:nvPr/>
        </p:nvSpPr>
        <p:spPr>
          <a:xfrm rot="16200000" flipH="1">
            <a:off x="8908918" y="2104665"/>
            <a:ext cx="261935" cy="3296525"/>
          </a:xfrm>
          <a:prstGeom prst="rightBrace">
            <a:avLst>
              <a:gd name="adj1" fmla="val 128249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8ED6E2-5C1B-46D1-9118-6A87C5153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388" y="4439982"/>
            <a:ext cx="1117327" cy="29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0464D8-205D-4CD0-AEB2-3A7498F5FF0A}"/>
                  </a:ext>
                </a:extLst>
              </p:cNvPr>
              <p:cNvSpPr txBox="1"/>
              <p:nvPr/>
            </p:nvSpPr>
            <p:spPr>
              <a:xfrm>
                <a:off x="3573591" y="4404177"/>
                <a:ext cx="3749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is a unit Gaussian on </a:t>
                </a:r>
                <a:r>
                  <a:rPr lang="en-US" b="1" i="1" dirty="0"/>
                  <a:t>Y</a:t>
                </a:r>
                <a:r>
                  <a:rPr lang="en-US" dirty="0"/>
                  <a:t>  with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0464D8-205D-4CD0-AEB2-3A7498F5F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91" y="4404177"/>
                <a:ext cx="3749553" cy="369332"/>
              </a:xfrm>
              <a:prstGeom prst="rect">
                <a:avLst/>
              </a:prstGeom>
              <a:blipFill>
                <a:blip r:embed="rId6"/>
                <a:stretch>
                  <a:fillRect l="-130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DFC04F6-EECF-4175-8A61-D882C11FAC8A}"/>
              </a:ext>
            </a:extLst>
          </p:cNvPr>
          <p:cNvSpPr txBox="1"/>
          <p:nvPr/>
        </p:nvSpPr>
        <p:spPr>
          <a:xfrm>
            <a:off x="1637346" y="4404176"/>
            <a:ext cx="105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494867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7" y="2411507"/>
            <a:ext cx="8449797" cy="258911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Regularizers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Inconsistencies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523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79AC65-5A65-47D6-BA8F-7DF6CFA485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Regularizers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b="1" dirty="0"/>
                  <a:t>  Priors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79AC65-5A65-47D6-BA8F-7DF6CFA48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F180F86D-2DB9-4333-B7DB-4A2AA8E85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" b="249"/>
          <a:stretch/>
        </p:blipFill>
        <p:spPr>
          <a:xfrm>
            <a:off x="1780418" y="2474830"/>
            <a:ext cx="1179397" cy="1021506"/>
          </a:xfrm>
          <a:custGeom>
            <a:avLst/>
            <a:gdLst>
              <a:gd name="connsiteX0" fmla="*/ 564013 w 1179397"/>
              <a:gd name="connsiteY0" fmla="*/ 0 h 1021506"/>
              <a:gd name="connsiteX1" fmla="*/ 881527 w 1179397"/>
              <a:gd name="connsiteY1" fmla="*/ 0 h 1021506"/>
              <a:gd name="connsiteX2" fmla="*/ 929423 w 1179397"/>
              <a:gd name="connsiteY2" fmla="*/ 34543 h 1021506"/>
              <a:gd name="connsiteX3" fmla="*/ 1154451 w 1179397"/>
              <a:gd name="connsiteY3" fmla="*/ 667908 h 1021506"/>
              <a:gd name="connsiteX4" fmla="*/ 373401 w 1179397"/>
              <a:gd name="connsiteY4" fmla="*/ 1016548 h 1021506"/>
              <a:gd name="connsiteX5" fmla="*/ 11451 w 1179397"/>
              <a:gd name="connsiteY5" fmla="*/ 467883 h 1021506"/>
              <a:gd name="connsiteX6" fmla="*/ 466214 w 1179397"/>
              <a:gd name="connsiteY6" fmla="*/ 50735 h 1021506"/>
              <a:gd name="connsiteX7" fmla="*/ 564013 w 1179397"/>
              <a:gd name="connsiteY7" fmla="*/ 0 h 1021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397" h="1021506">
                <a:moveTo>
                  <a:pt x="564013" y="0"/>
                </a:moveTo>
                <a:lnTo>
                  <a:pt x="881527" y="0"/>
                </a:lnTo>
                <a:lnTo>
                  <a:pt x="929423" y="34543"/>
                </a:lnTo>
                <a:cubicBezTo>
                  <a:pt x="1090157" y="175376"/>
                  <a:pt x="1240176" y="455468"/>
                  <a:pt x="1154451" y="667908"/>
                </a:cubicBezTo>
                <a:cubicBezTo>
                  <a:pt x="944901" y="913062"/>
                  <a:pt x="563901" y="1049886"/>
                  <a:pt x="373401" y="1016548"/>
                </a:cubicBezTo>
                <a:cubicBezTo>
                  <a:pt x="182901" y="983211"/>
                  <a:pt x="-55224" y="646009"/>
                  <a:pt x="11451" y="467883"/>
                </a:cubicBezTo>
                <a:cubicBezTo>
                  <a:pt x="53123" y="356554"/>
                  <a:pt x="265947" y="168204"/>
                  <a:pt x="466214" y="50735"/>
                </a:cubicBezTo>
                <a:lnTo>
                  <a:pt x="564013" y="0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B38E1BE-9A27-4863-93F7-110C3E4DB7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9931" b="78277"/>
          <a:stretch>
            <a:fillRect/>
          </a:stretch>
        </p:blipFill>
        <p:spPr>
          <a:xfrm>
            <a:off x="1468018" y="2474831"/>
            <a:ext cx="876413" cy="379455"/>
          </a:xfrm>
          <a:custGeom>
            <a:avLst/>
            <a:gdLst>
              <a:gd name="connsiteX0" fmla="*/ 0 w 876413"/>
              <a:gd name="connsiteY0" fmla="*/ 0 h 379455"/>
              <a:gd name="connsiteX1" fmla="*/ 876413 w 876413"/>
              <a:gd name="connsiteY1" fmla="*/ 0 h 379455"/>
              <a:gd name="connsiteX2" fmla="*/ 778614 w 876413"/>
              <a:gd name="connsiteY2" fmla="*/ 50735 h 379455"/>
              <a:gd name="connsiteX3" fmla="*/ 384326 w 876413"/>
              <a:gd name="connsiteY3" fmla="*/ 372256 h 379455"/>
              <a:gd name="connsiteX4" fmla="*/ 379031 w 876413"/>
              <a:gd name="connsiteY4" fmla="*/ 379455 h 379455"/>
              <a:gd name="connsiteX5" fmla="*/ 379031 w 876413"/>
              <a:gd name="connsiteY5" fmla="*/ 66391 h 379455"/>
              <a:gd name="connsiteX6" fmla="*/ 0 w 876413"/>
              <a:gd name="connsiteY6" fmla="*/ 66391 h 379455"/>
              <a:gd name="connsiteX7" fmla="*/ 0 w 876413"/>
              <a:gd name="connsiteY7" fmla="*/ 0 h 37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6413" h="379455">
                <a:moveTo>
                  <a:pt x="0" y="0"/>
                </a:moveTo>
                <a:lnTo>
                  <a:pt x="876413" y="0"/>
                </a:lnTo>
                <a:lnTo>
                  <a:pt x="778614" y="50735"/>
                </a:lnTo>
                <a:cubicBezTo>
                  <a:pt x="628414" y="138837"/>
                  <a:pt x="471150" y="266809"/>
                  <a:pt x="384326" y="372256"/>
                </a:cubicBezTo>
                <a:lnTo>
                  <a:pt x="379031" y="379455"/>
                </a:lnTo>
                <a:lnTo>
                  <a:pt x="379031" y="66391"/>
                </a:lnTo>
                <a:lnTo>
                  <a:pt x="0" y="6639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3736328-0997-4535-B8D7-015B6E89D88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68018" y="2474830"/>
            <a:ext cx="4366969" cy="1746788"/>
          </a:xfrm>
          <a:custGeom>
            <a:avLst/>
            <a:gdLst>
              <a:gd name="connsiteX0" fmla="*/ 1193927 w 4366969"/>
              <a:gd name="connsiteY0" fmla="*/ 0 h 1746788"/>
              <a:gd name="connsiteX1" fmla="*/ 4366969 w 4366969"/>
              <a:gd name="connsiteY1" fmla="*/ 0 h 1746788"/>
              <a:gd name="connsiteX2" fmla="*/ 4366969 w 4366969"/>
              <a:gd name="connsiteY2" fmla="*/ 49181 h 1746788"/>
              <a:gd name="connsiteX3" fmla="*/ 3982175 w 4366969"/>
              <a:gd name="connsiteY3" fmla="*/ 49181 h 1746788"/>
              <a:gd name="connsiteX4" fmla="*/ 3982175 w 4366969"/>
              <a:gd name="connsiteY4" fmla="*/ 1667037 h 1746788"/>
              <a:gd name="connsiteX5" fmla="*/ 4366969 w 4366969"/>
              <a:gd name="connsiteY5" fmla="*/ 1667037 h 1746788"/>
              <a:gd name="connsiteX6" fmla="*/ 4366969 w 4366969"/>
              <a:gd name="connsiteY6" fmla="*/ 1746788 h 1746788"/>
              <a:gd name="connsiteX7" fmla="*/ 0 w 4366969"/>
              <a:gd name="connsiteY7" fmla="*/ 1746788 h 1746788"/>
              <a:gd name="connsiteX8" fmla="*/ 0 w 4366969"/>
              <a:gd name="connsiteY8" fmla="*/ 1684247 h 1746788"/>
              <a:gd name="connsiteX9" fmla="*/ 379031 w 4366969"/>
              <a:gd name="connsiteY9" fmla="*/ 1684247 h 1746788"/>
              <a:gd name="connsiteX10" fmla="*/ 379031 w 4366969"/>
              <a:gd name="connsiteY10" fmla="*/ 745828 h 1746788"/>
              <a:gd name="connsiteX11" fmla="*/ 408385 w 4366969"/>
              <a:gd name="connsiteY11" fmla="*/ 796511 h 1746788"/>
              <a:gd name="connsiteX12" fmla="*/ 685801 w 4366969"/>
              <a:gd name="connsiteY12" fmla="*/ 1016548 h 1746788"/>
              <a:gd name="connsiteX13" fmla="*/ 1466851 w 4366969"/>
              <a:gd name="connsiteY13" fmla="*/ 667908 h 1746788"/>
              <a:gd name="connsiteX14" fmla="*/ 1241823 w 4366969"/>
              <a:gd name="connsiteY14" fmla="*/ 34543 h 1746788"/>
              <a:gd name="connsiteX15" fmla="*/ 1193927 w 4366969"/>
              <a:gd name="connsiteY15" fmla="*/ 0 h 174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66969" h="1746788">
                <a:moveTo>
                  <a:pt x="1193927" y="0"/>
                </a:moveTo>
                <a:lnTo>
                  <a:pt x="4366969" y="0"/>
                </a:lnTo>
                <a:lnTo>
                  <a:pt x="4366969" y="49181"/>
                </a:lnTo>
                <a:lnTo>
                  <a:pt x="3982175" y="49181"/>
                </a:lnTo>
                <a:lnTo>
                  <a:pt x="3982175" y="1667037"/>
                </a:lnTo>
                <a:lnTo>
                  <a:pt x="4366969" y="1667037"/>
                </a:lnTo>
                <a:lnTo>
                  <a:pt x="4366969" y="1746788"/>
                </a:lnTo>
                <a:lnTo>
                  <a:pt x="0" y="1746788"/>
                </a:lnTo>
                <a:lnTo>
                  <a:pt x="0" y="1684247"/>
                </a:lnTo>
                <a:lnTo>
                  <a:pt x="379031" y="1684247"/>
                </a:lnTo>
                <a:lnTo>
                  <a:pt x="379031" y="745828"/>
                </a:lnTo>
                <a:lnTo>
                  <a:pt x="408385" y="796511"/>
                </a:lnTo>
                <a:cubicBezTo>
                  <a:pt x="483395" y="907245"/>
                  <a:pt x="590551" y="999880"/>
                  <a:pt x="685801" y="1016548"/>
                </a:cubicBezTo>
                <a:cubicBezTo>
                  <a:pt x="876301" y="1049886"/>
                  <a:pt x="1257301" y="913062"/>
                  <a:pt x="1466851" y="667908"/>
                </a:cubicBezTo>
                <a:cubicBezTo>
                  <a:pt x="1552576" y="455468"/>
                  <a:pt x="1402557" y="175376"/>
                  <a:pt x="1241823" y="34543"/>
                </a:cubicBezTo>
                <a:lnTo>
                  <a:pt x="1193927" y="0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A2F6139-6019-45E8-AD88-4F32801F0A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154" t="21723" r="91321" b="57303"/>
          <a:stretch>
            <a:fillRect/>
          </a:stretch>
        </p:blipFill>
        <p:spPr>
          <a:xfrm>
            <a:off x="1780418" y="2854286"/>
            <a:ext cx="66631" cy="366373"/>
          </a:xfrm>
          <a:custGeom>
            <a:avLst/>
            <a:gdLst>
              <a:gd name="connsiteX0" fmla="*/ 66631 w 66631"/>
              <a:gd name="connsiteY0" fmla="*/ 0 h 366373"/>
              <a:gd name="connsiteX1" fmla="*/ 66631 w 66631"/>
              <a:gd name="connsiteY1" fmla="*/ 366373 h 366373"/>
              <a:gd name="connsiteX2" fmla="*/ 46444 w 66631"/>
              <a:gd name="connsiteY2" fmla="*/ 331517 h 366373"/>
              <a:gd name="connsiteX3" fmla="*/ 11451 w 66631"/>
              <a:gd name="connsiteY3" fmla="*/ 88428 h 366373"/>
              <a:gd name="connsiteX4" fmla="*/ 34742 w 66631"/>
              <a:gd name="connsiteY4" fmla="*/ 43358 h 366373"/>
              <a:gd name="connsiteX5" fmla="*/ 66631 w 66631"/>
              <a:gd name="connsiteY5" fmla="*/ 0 h 36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31" h="366373">
                <a:moveTo>
                  <a:pt x="66631" y="0"/>
                </a:moveTo>
                <a:lnTo>
                  <a:pt x="66631" y="366373"/>
                </a:lnTo>
                <a:lnTo>
                  <a:pt x="46444" y="331517"/>
                </a:lnTo>
                <a:cubicBezTo>
                  <a:pt x="4307" y="244393"/>
                  <a:pt x="-13552" y="155225"/>
                  <a:pt x="11451" y="88428"/>
                </a:cubicBezTo>
                <a:cubicBezTo>
                  <a:pt x="16660" y="74512"/>
                  <a:pt x="24543" y="59392"/>
                  <a:pt x="34742" y="43358"/>
                </a:cubicBezTo>
                <a:lnTo>
                  <a:pt x="66631" y="0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0063ECE-325C-4FCE-9C9D-FA05A9964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/>
        </p:blipFill>
        <p:spPr>
          <a:xfrm>
            <a:off x="6292145" y="4512827"/>
            <a:ext cx="1498069" cy="823040"/>
          </a:xfrm>
          <a:custGeom>
            <a:avLst/>
            <a:gdLst>
              <a:gd name="connsiteX0" fmla="*/ 0 w 1498069"/>
              <a:gd name="connsiteY0" fmla="*/ 0 h 823040"/>
              <a:gd name="connsiteX1" fmla="*/ 1498069 w 1498069"/>
              <a:gd name="connsiteY1" fmla="*/ 0 h 823040"/>
              <a:gd name="connsiteX2" fmla="*/ 1498069 w 1498069"/>
              <a:gd name="connsiteY2" fmla="*/ 823040 h 823040"/>
              <a:gd name="connsiteX3" fmla="*/ 0 w 1498069"/>
              <a:gd name="connsiteY3" fmla="*/ 823040 h 823040"/>
              <a:gd name="connsiteX4" fmla="*/ 0 w 1498069"/>
              <a:gd name="connsiteY4" fmla="*/ 0 h 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069" h="823040">
                <a:moveTo>
                  <a:pt x="0" y="0"/>
                </a:moveTo>
                <a:lnTo>
                  <a:pt x="1498069" y="0"/>
                </a:lnTo>
                <a:lnTo>
                  <a:pt x="1498069" y="823040"/>
                </a:lnTo>
                <a:lnTo>
                  <a:pt x="0" y="8230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E7FFA2-2AAF-40A6-B108-329B945C7A5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5416"/>
          <a:stretch>
            <a:fillRect/>
          </a:stretch>
        </p:blipFill>
        <p:spPr>
          <a:xfrm>
            <a:off x="10242019" y="4167869"/>
            <a:ext cx="196505" cy="823040"/>
          </a:xfrm>
          <a:custGeom>
            <a:avLst/>
            <a:gdLst>
              <a:gd name="connsiteX0" fmla="*/ 0 w 196505"/>
              <a:gd name="connsiteY0" fmla="*/ 0 h 823040"/>
              <a:gd name="connsiteX1" fmla="*/ 196505 w 196505"/>
              <a:gd name="connsiteY1" fmla="*/ 0 h 823040"/>
              <a:gd name="connsiteX2" fmla="*/ 196505 w 196505"/>
              <a:gd name="connsiteY2" fmla="*/ 823040 h 823040"/>
              <a:gd name="connsiteX3" fmla="*/ 0 w 196505"/>
              <a:gd name="connsiteY3" fmla="*/ 823040 h 823040"/>
              <a:gd name="connsiteX4" fmla="*/ 0 w 196505"/>
              <a:gd name="connsiteY4" fmla="*/ 0 h 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05" h="823040">
                <a:moveTo>
                  <a:pt x="0" y="0"/>
                </a:moveTo>
                <a:lnTo>
                  <a:pt x="196505" y="0"/>
                </a:lnTo>
                <a:lnTo>
                  <a:pt x="196505" y="823040"/>
                </a:lnTo>
                <a:lnTo>
                  <a:pt x="0" y="82304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CCF9A4A-016E-4BED-ADC3-347EBA9B646E}"/>
              </a:ext>
            </a:extLst>
          </p:cNvPr>
          <p:cNvGrpSpPr/>
          <p:nvPr/>
        </p:nvGrpSpPr>
        <p:grpSpPr>
          <a:xfrm>
            <a:off x="1468018" y="2524011"/>
            <a:ext cx="4366969" cy="2831386"/>
            <a:chOff x="1468018" y="2524011"/>
            <a:chExt cx="4366969" cy="2831386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84CA1E0-9C48-4CFE-949F-6A8F1C6F0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91189" t="2816" b="4566"/>
            <a:stretch>
              <a:fillRect/>
            </a:stretch>
          </p:blipFill>
          <p:spPr>
            <a:xfrm>
              <a:off x="5450193" y="2524011"/>
              <a:ext cx="384794" cy="1617856"/>
            </a:xfrm>
            <a:custGeom>
              <a:avLst/>
              <a:gdLst>
                <a:gd name="connsiteX0" fmla="*/ 0 w 384794"/>
                <a:gd name="connsiteY0" fmla="*/ 0 h 1617856"/>
                <a:gd name="connsiteX1" fmla="*/ 384794 w 384794"/>
                <a:gd name="connsiteY1" fmla="*/ 0 h 1617856"/>
                <a:gd name="connsiteX2" fmla="*/ 384794 w 384794"/>
                <a:gd name="connsiteY2" fmla="*/ 1617856 h 1617856"/>
                <a:gd name="connsiteX3" fmla="*/ 0 w 384794"/>
                <a:gd name="connsiteY3" fmla="*/ 1617856 h 1617856"/>
                <a:gd name="connsiteX4" fmla="*/ 0 w 384794"/>
                <a:gd name="connsiteY4" fmla="*/ 0 h 16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794" h="1617856">
                  <a:moveTo>
                    <a:pt x="0" y="0"/>
                  </a:moveTo>
                  <a:lnTo>
                    <a:pt x="384794" y="0"/>
                  </a:lnTo>
                  <a:lnTo>
                    <a:pt x="384794" y="1617856"/>
                  </a:lnTo>
                  <a:lnTo>
                    <a:pt x="0" y="161785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D4042C7-DB91-4022-9E48-2AEC4CD1D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3801" r="91321" b="3580"/>
            <a:stretch>
              <a:fillRect/>
            </a:stretch>
          </p:blipFill>
          <p:spPr>
            <a:xfrm>
              <a:off x="1468018" y="2541221"/>
              <a:ext cx="379031" cy="1617856"/>
            </a:xfrm>
            <a:custGeom>
              <a:avLst/>
              <a:gdLst>
                <a:gd name="connsiteX0" fmla="*/ 0 w 379031"/>
                <a:gd name="connsiteY0" fmla="*/ 0 h 1617856"/>
                <a:gd name="connsiteX1" fmla="*/ 379031 w 379031"/>
                <a:gd name="connsiteY1" fmla="*/ 0 h 1617856"/>
                <a:gd name="connsiteX2" fmla="*/ 379031 w 379031"/>
                <a:gd name="connsiteY2" fmla="*/ 313064 h 1617856"/>
                <a:gd name="connsiteX3" fmla="*/ 347142 w 379031"/>
                <a:gd name="connsiteY3" fmla="*/ 356422 h 1617856"/>
                <a:gd name="connsiteX4" fmla="*/ 323851 w 379031"/>
                <a:gd name="connsiteY4" fmla="*/ 401492 h 1617856"/>
                <a:gd name="connsiteX5" fmla="*/ 358844 w 379031"/>
                <a:gd name="connsiteY5" fmla="*/ 644581 h 1617856"/>
                <a:gd name="connsiteX6" fmla="*/ 379031 w 379031"/>
                <a:gd name="connsiteY6" fmla="*/ 679437 h 1617856"/>
                <a:gd name="connsiteX7" fmla="*/ 379031 w 379031"/>
                <a:gd name="connsiteY7" fmla="*/ 1617856 h 1617856"/>
                <a:gd name="connsiteX8" fmla="*/ 0 w 379031"/>
                <a:gd name="connsiteY8" fmla="*/ 1617856 h 1617856"/>
                <a:gd name="connsiteX9" fmla="*/ 0 w 379031"/>
                <a:gd name="connsiteY9" fmla="*/ 0 h 16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9031" h="1617856">
                  <a:moveTo>
                    <a:pt x="0" y="0"/>
                  </a:moveTo>
                  <a:lnTo>
                    <a:pt x="379031" y="0"/>
                  </a:lnTo>
                  <a:lnTo>
                    <a:pt x="379031" y="313064"/>
                  </a:lnTo>
                  <a:lnTo>
                    <a:pt x="347142" y="356422"/>
                  </a:lnTo>
                  <a:cubicBezTo>
                    <a:pt x="336943" y="372456"/>
                    <a:pt x="329060" y="387576"/>
                    <a:pt x="323851" y="401492"/>
                  </a:cubicBezTo>
                  <a:cubicBezTo>
                    <a:pt x="298848" y="468289"/>
                    <a:pt x="316707" y="557457"/>
                    <a:pt x="358844" y="644581"/>
                  </a:cubicBezTo>
                  <a:lnTo>
                    <a:pt x="379031" y="679437"/>
                  </a:lnTo>
                  <a:lnTo>
                    <a:pt x="379031" y="1617856"/>
                  </a:lnTo>
                  <a:lnTo>
                    <a:pt x="0" y="161785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ABDB23A-324C-451C-945F-61AD788A29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" r="46812"/>
            <a:stretch/>
          </p:blipFill>
          <p:spPr>
            <a:xfrm>
              <a:off x="2329997" y="4532357"/>
              <a:ext cx="2280103" cy="823040"/>
            </a:xfrm>
            <a:custGeom>
              <a:avLst/>
              <a:gdLst>
                <a:gd name="connsiteX0" fmla="*/ 0 w 2592275"/>
                <a:gd name="connsiteY0" fmla="*/ 0 h 823040"/>
                <a:gd name="connsiteX1" fmla="*/ 2592275 w 2592275"/>
                <a:gd name="connsiteY1" fmla="*/ 0 h 823040"/>
                <a:gd name="connsiteX2" fmla="*/ 2592275 w 2592275"/>
                <a:gd name="connsiteY2" fmla="*/ 823040 h 823040"/>
                <a:gd name="connsiteX3" fmla="*/ 0 w 2592275"/>
                <a:gd name="connsiteY3" fmla="*/ 823040 h 823040"/>
                <a:gd name="connsiteX4" fmla="*/ 0 w 2592275"/>
                <a:gd name="connsiteY4" fmla="*/ 0 h 82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2275" h="823040">
                  <a:moveTo>
                    <a:pt x="0" y="0"/>
                  </a:moveTo>
                  <a:lnTo>
                    <a:pt x="2592275" y="0"/>
                  </a:lnTo>
                  <a:lnTo>
                    <a:pt x="2592275" y="823040"/>
                  </a:lnTo>
                  <a:lnTo>
                    <a:pt x="0" y="82304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8545411-4464-4616-A6ED-2AEA2E665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38356" y="4738778"/>
              <a:ext cx="497617" cy="41019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959A5FE-3A6B-4485-A17F-6AF8D711A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8539" y="4810465"/>
              <a:ext cx="947123" cy="316981"/>
            </a:xfrm>
            <a:prstGeom prst="rect">
              <a:avLst/>
            </a:pr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2ADE19D3-7821-4FB9-82CB-0B9F7324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2536244"/>
            <a:ext cx="947123" cy="30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B913943-CF99-4BF4-B803-365082DE0DB0}"/>
              </a:ext>
            </a:extLst>
          </p:cNvPr>
          <p:cNvSpPr txBox="1"/>
          <p:nvPr/>
        </p:nvSpPr>
        <p:spPr>
          <a:xfrm>
            <a:off x="8809186" y="2533116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parameterized model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0BCC205-24C9-47FD-AF78-A1BE0AB64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31304" y="3385901"/>
            <a:ext cx="588194" cy="30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4D54D29-2707-427A-893B-E7B6AAE94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856" y="2967434"/>
            <a:ext cx="706642" cy="30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ABE3BA4-D44F-4F54-80AD-139C27BD6D82}"/>
              </a:ext>
            </a:extLst>
          </p:cNvPr>
          <p:cNvSpPr txBox="1"/>
          <p:nvPr/>
        </p:nvSpPr>
        <p:spPr>
          <a:xfrm>
            <a:off x="8809186" y="2932000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trusted empirical distribution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5E6190-3908-44B9-B6F1-1C18E44108C1}"/>
              </a:ext>
            </a:extLst>
          </p:cNvPr>
          <p:cNvSpPr txBox="1"/>
          <p:nvPr/>
        </p:nvSpPr>
        <p:spPr>
          <a:xfrm>
            <a:off x="8809186" y="3328279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prior over parameters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F5A3B0-1F9D-439D-BFCE-D8ECDCF43F79}"/>
              </a:ext>
            </a:extLst>
          </p:cNvPr>
          <p:cNvSpPr txBox="1"/>
          <p:nvPr/>
        </p:nvSpPr>
        <p:spPr>
          <a:xfrm>
            <a:off x="4860872" y="1267793"/>
            <a:ext cx="2007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Distributions over </a:t>
            </a:r>
          </a:p>
          <a:p>
            <a:pPr algn="ctr"/>
            <a:r>
              <a:rPr lang="en-US" dirty="0"/>
              <a:t>model parameters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285F3D-1556-46B0-A8AF-28AFF85C6F5E}"/>
              </a:ext>
            </a:extLst>
          </p:cNvPr>
          <p:cNvSpPr txBox="1"/>
          <p:nvPr/>
        </p:nvSpPr>
        <p:spPr>
          <a:xfrm>
            <a:off x="763982" y="1311340"/>
            <a:ext cx="3108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Terms added to loss functions</a:t>
            </a:r>
            <a:br>
              <a:rPr lang="en-US" dirty="0"/>
            </a:br>
            <a:r>
              <a:rPr lang="en-US" dirty="0"/>
              <a:t>to incentivize “simple models”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59A7E6-8518-4BD6-9CBC-BF0A48ABB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101" y="4816895"/>
            <a:ext cx="218812" cy="21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66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Statistical Divergences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Inconsistencies</a:t>
            </a:r>
          </a:p>
        </p:txBody>
      </p:sp>
    </p:spTree>
    <p:extLst>
      <p:ext uri="{BB962C8B-B14F-4D97-AF65-F5344CB8AC3E}">
        <p14:creationId xmlns:p14="http://schemas.microsoft.com/office/powerpoint/2010/main" val="1028063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6875-0DF1-444C-8CCA-43BC57B7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Statistical Divergence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as Inconsistency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5621D-D3CB-47EA-8C9C-813C6CAA6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4875" y="2022210"/>
                <a:ext cx="10515600" cy="419417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You believe both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Your inconsistency: a divergence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5621D-D3CB-47EA-8C9C-813C6CAA6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4875" y="2022210"/>
                <a:ext cx="10515600" cy="4194175"/>
              </a:xfrm>
              <a:blipFill>
                <a:blip r:embed="rId3"/>
                <a:stretch>
                  <a:fillRect l="-75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2531B8E-487D-4694-A238-90B00AC68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135" y="3271378"/>
            <a:ext cx="2472146" cy="872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0B3FA0-35C7-4660-880B-24F4D3BE70A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1189" t="2816" b="4566"/>
          <a:stretch>
            <a:fillRect/>
          </a:stretch>
        </p:blipFill>
        <p:spPr>
          <a:xfrm>
            <a:off x="7629281" y="3197561"/>
            <a:ext cx="275837" cy="1159749"/>
          </a:xfrm>
          <a:custGeom>
            <a:avLst/>
            <a:gdLst>
              <a:gd name="connsiteX0" fmla="*/ 0 w 384794"/>
              <a:gd name="connsiteY0" fmla="*/ 0 h 1617856"/>
              <a:gd name="connsiteX1" fmla="*/ 384794 w 384794"/>
              <a:gd name="connsiteY1" fmla="*/ 0 h 1617856"/>
              <a:gd name="connsiteX2" fmla="*/ 384794 w 384794"/>
              <a:gd name="connsiteY2" fmla="*/ 1617856 h 1617856"/>
              <a:gd name="connsiteX3" fmla="*/ 0 w 384794"/>
              <a:gd name="connsiteY3" fmla="*/ 1617856 h 1617856"/>
              <a:gd name="connsiteX4" fmla="*/ 0 w 384794"/>
              <a:gd name="connsiteY4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794" h="1617856">
                <a:moveTo>
                  <a:pt x="0" y="0"/>
                </a:moveTo>
                <a:lnTo>
                  <a:pt x="384794" y="0"/>
                </a:lnTo>
                <a:lnTo>
                  <a:pt x="384794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1CB5C8-178E-45B1-A8A4-B4FCC3E21B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801" r="91321" b="3580"/>
          <a:stretch>
            <a:fillRect/>
          </a:stretch>
        </p:blipFill>
        <p:spPr>
          <a:xfrm>
            <a:off x="4844326" y="3197561"/>
            <a:ext cx="271706" cy="1159750"/>
          </a:xfrm>
          <a:custGeom>
            <a:avLst/>
            <a:gdLst>
              <a:gd name="connsiteX0" fmla="*/ 0 w 379031"/>
              <a:gd name="connsiteY0" fmla="*/ 0 h 1617856"/>
              <a:gd name="connsiteX1" fmla="*/ 379031 w 379031"/>
              <a:gd name="connsiteY1" fmla="*/ 0 h 1617856"/>
              <a:gd name="connsiteX2" fmla="*/ 379031 w 379031"/>
              <a:gd name="connsiteY2" fmla="*/ 313064 h 1617856"/>
              <a:gd name="connsiteX3" fmla="*/ 347142 w 379031"/>
              <a:gd name="connsiteY3" fmla="*/ 356422 h 1617856"/>
              <a:gd name="connsiteX4" fmla="*/ 323851 w 379031"/>
              <a:gd name="connsiteY4" fmla="*/ 401492 h 1617856"/>
              <a:gd name="connsiteX5" fmla="*/ 358844 w 379031"/>
              <a:gd name="connsiteY5" fmla="*/ 644581 h 1617856"/>
              <a:gd name="connsiteX6" fmla="*/ 379031 w 379031"/>
              <a:gd name="connsiteY6" fmla="*/ 679437 h 1617856"/>
              <a:gd name="connsiteX7" fmla="*/ 379031 w 379031"/>
              <a:gd name="connsiteY7" fmla="*/ 1617856 h 1617856"/>
              <a:gd name="connsiteX8" fmla="*/ 0 w 379031"/>
              <a:gd name="connsiteY8" fmla="*/ 1617856 h 1617856"/>
              <a:gd name="connsiteX9" fmla="*/ 0 w 379031"/>
              <a:gd name="connsiteY9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031" h="1617856">
                <a:moveTo>
                  <a:pt x="0" y="0"/>
                </a:moveTo>
                <a:lnTo>
                  <a:pt x="379031" y="0"/>
                </a:lnTo>
                <a:lnTo>
                  <a:pt x="379031" y="313064"/>
                </a:lnTo>
                <a:lnTo>
                  <a:pt x="347142" y="356422"/>
                </a:lnTo>
                <a:cubicBezTo>
                  <a:pt x="336943" y="372456"/>
                  <a:pt x="329060" y="387576"/>
                  <a:pt x="323851" y="401492"/>
                </a:cubicBezTo>
                <a:cubicBezTo>
                  <a:pt x="298848" y="468289"/>
                  <a:pt x="316707" y="557457"/>
                  <a:pt x="358844" y="644581"/>
                </a:cubicBezTo>
                <a:lnTo>
                  <a:pt x="379031" y="679437"/>
                </a:lnTo>
                <a:lnTo>
                  <a:pt x="379031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74C5ED-5768-4E45-B76E-2FD34D7CBE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042" y="3389556"/>
            <a:ext cx="2931181" cy="854119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089BAE37-6BCB-4C98-BB9C-FC546997B16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9934" y="3856920"/>
            <a:ext cx="396358" cy="262378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3BEC7239-20FB-48F8-9358-D9D3D10A716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8957" y="3856920"/>
            <a:ext cx="409404" cy="2990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548BC1-0579-472A-BD8D-9512F0A5C0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2857" y="4386237"/>
            <a:ext cx="6211007" cy="133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8E1C8E-A7A8-4397-B820-9452B31AA7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819580"/>
            <a:ext cx="9562289" cy="6038420"/>
          </a:xfrm>
          <a:custGeom>
            <a:avLst/>
            <a:gdLst>
              <a:gd name="connsiteX0" fmla="*/ 0 w 9562289"/>
              <a:gd name="connsiteY0" fmla="*/ 0 h 6038420"/>
              <a:gd name="connsiteX1" fmla="*/ 9562289 w 9562289"/>
              <a:gd name="connsiteY1" fmla="*/ 0 h 6038420"/>
              <a:gd name="connsiteX2" fmla="*/ 9562289 w 9562289"/>
              <a:gd name="connsiteY2" fmla="*/ 6038420 h 6038420"/>
              <a:gd name="connsiteX3" fmla="*/ 0 w 9562289"/>
              <a:gd name="connsiteY3" fmla="*/ 6038420 h 6038420"/>
              <a:gd name="connsiteX4" fmla="*/ 0 w 9562289"/>
              <a:gd name="connsiteY4" fmla="*/ 0 h 6038420"/>
              <a:gd name="connsiteX5" fmla="*/ 5999084 w 9562289"/>
              <a:gd name="connsiteY5" fmla="*/ 180475 h 6038420"/>
              <a:gd name="connsiteX6" fmla="*/ 5999084 w 9562289"/>
              <a:gd name="connsiteY6" fmla="*/ 1382562 h 6038420"/>
              <a:gd name="connsiteX7" fmla="*/ 8293550 w 9562289"/>
              <a:gd name="connsiteY7" fmla="*/ 1382562 h 6038420"/>
              <a:gd name="connsiteX8" fmla="*/ 8293550 w 9562289"/>
              <a:gd name="connsiteY8" fmla="*/ 180475 h 6038420"/>
              <a:gd name="connsiteX9" fmla="*/ 5999084 w 9562289"/>
              <a:gd name="connsiteY9" fmla="*/ 180475 h 60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62289" h="6038420">
                <a:moveTo>
                  <a:pt x="0" y="0"/>
                </a:moveTo>
                <a:lnTo>
                  <a:pt x="9562289" y="0"/>
                </a:lnTo>
                <a:lnTo>
                  <a:pt x="9562289" y="6038420"/>
                </a:lnTo>
                <a:lnTo>
                  <a:pt x="0" y="6038420"/>
                </a:lnTo>
                <a:lnTo>
                  <a:pt x="0" y="0"/>
                </a:lnTo>
                <a:close/>
                <a:moveTo>
                  <a:pt x="5999084" y="180475"/>
                </a:moveTo>
                <a:lnTo>
                  <a:pt x="5999084" y="1382562"/>
                </a:lnTo>
                <a:lnTo>
                  <a:pt x="8293550" y="1382562"/>
                </a:lnTo>
                <a:lnTo>
                  <a:pt x="8293550" y="180475"/>
                </a:lnTo>
                <a:lnTo>
                  <a:pt x="5999084" y="180475"/>
                </a:lnTo>
                <a:close/>
              </a:path>
            </a:pathLst>
          </a:cu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AE2A9AAC-9ACE-44D3-AF0B-2AF0A31697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96000" y="482781"/>
                <a:ext cx="4383741" cy="132556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Map of </a:t>
                </a:r>
                <a:br>
                  <a:rPr lang="en-US" b="1" dirty="0"/>
                </a:br>
                <a:r>
                  <a:rPr lang="en-US" b="1" dirty="0"/>
                  <a:t>   </a:t>
                </a: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6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vary</a:t>
                </a:r>
                <a:endParaRPr lang="en-US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AE2A9AAC-9ACE-44D3-AF0B-2AF0A3169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0" y="482781"/>
                <a:ext cx="4383741" cy="1325563"/>
              </a:xfrm>
              <a:blipFill>
                <a:blip r:embed="rId3"/>
                <a:stretch>
                  <a:fillRect l="-5563" t="-13303" b="-20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CFFAB56-C26C-4F27-82EF-A794202A3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768" y="488189"/>
            <a:ext cx="2064473" cy="662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90FB3-279D-476E-B19B-73963852F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7218" y="325196"/>
            <a:ext cx="2367571" cy="9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5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B14B-8761-4EC3-BBA1-5D701326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26A0-04DA-4995-878C-3B7180D0F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Fruitful in AI to cast problems as optimization. </a:t>
            </a:r>
          </a:p>
          <a:p>
            <a:pPr lvl="1"/>
            <a:r>
              <a:rPr lang="en-US" dirty="0"/>
              <a:t>But what to optimize?   (Cross Entropy, Square Loss, …)</a:t>
            </a:r>
          </a:p>
          <a:p>
            <a:pPr lvl="1"/>
            <a:endParaRPr lang="en-US" dirty="0"/>
          </a:p>
          <a:p>
            <a:r>
              <a:rPr lang="en-US" dirty="0"/>
              <a:t>Choice of </a:t>
            </a:r>
            <a:r>
              <a:rPr lang="en-US" i="1" dirty="0"/>
              <a:t>model</a:t>
            </a:r>
            <a:r>
              <a:rPr lang="en-US" dirty="0"/>
              <a:t> admits more principled discussion</a:t>
            </a:r>
          </a:p>
          <a:p>
            <a:pPr lvl="1"/>
            <a:r>
              <a:rPr lang="en-US" dirty="0"/>
              <a:t>Model makes claims about reality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Surprising Result: </a:t>
            </a:r>
          </a:p>
          <a:p>
            <a:pPr marL="0" indent="0">
              <a:buNone/>
            </a:pPr>
            <a:r>
              <a:rPr lang="en-US" b="1" dirty="0"/>
              <a:t>Bonus: </a:t>
            </a:r>
            <a:r>
              <a:rPr lang="en-US" dirty="0"/>
              <a:t>A visual language for reasoning about the relationships between loss functions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0943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8E1C8E-A7A8-4397-B820-9452B31AA7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53999" y="2067528"/>
            <a:ext cx="7746960" cy="4892071"/>
          </a:xfrm>
          <a:custGeom>
            <a:avLst/>
            <a:gdLst>
              <a:gd name="connsiteX0" fmla="*/ 0 w 9562289"/>
              <a:gd name="connsiteY0" fmla="*/ 0 h 6038420"/>
              <a:gd name="connsiteX1" fmla="*/ 9562289 w 9562289"/>
              <a:gd name="connsiteY1" fmla="*/ 0 h 6038420"/>
              <a:gd name="connsiteX2" fmla="*/ 9562289 w 9562289"/>
              <a:gd name="connsiteY2" fmla="*/ 6038420 h 6038420"/>
              <a:gd name="connsiteX3" fmla="*/ 0 w 9562289"/>
              <a:gd name="connsiteY3" fmla="*/ 6038420 h 6038420"/>
              <a:gd name="connsiteX4" fmla="*/ 0 w 9562289"/>
              <a:gd name="connsiteY4" fmla="*/ 0 h 6038420"/>
              <a:gd name="connsiteX5" fmla="*/ 5999084 w 9562289"/>
              <a:gd name="connsiteY5" fmla="*/ 180475 h 6038420"/>
              <a:gd name="connsiteX6" fmla="*/ 5999084 w 9562289"/>
              <a:gd name="connsiteY6" fmla="*/ 1382562 h 6038420"/>
              <a:gd name="connsiteX7" fmla="*/ 8293550 w 9562289"/>
              <a:gd name="connsiteY7" fmla="*/ 1382562 h 6038420"/>
              <a:gd name="connsiteX8" fmla="*/ 8293550 w 9562289"/>
              <a:gd name="connsiteY8" fmla="*/ 180475 h 6038420"/>
              <a:gd name="connsiteX9" fmla="*/ 5999084 w 9562289"/>
              <a:gd name="connsiteY9" fmla="*/ 180475 h 60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62289" h="6038420">
                <a:moveTo>
                  <a:pt x="0" y="0"/>
                </a:moveTo>
                <a:lnTo>
                  <a:pt x="9562289" y="0"/>
                </a:lnTo>
                <a:lnTo>
                  <a:pt x="9562289" y="6038420"/>
                </a:lnTo>
                <a:lnTo>
                  <a:pt x="0" y="6038420"/>
                </a:lnTo>
                <a:lnTo>
                  <a:pt x="0" y="0"/>
                </a:lnTo>
                <a:close/>
                <a:moveTo>
                  <a:pt x="5999084" y="180475"/>
                </a:moveTo>
                <a:lnTo>
                  <a:pt x="5999084" y="1382562"/>
                </a:lnTo>
                <a:lnTo>
                  <a:pt x="8293550" y="1382562"/>
                </a:lnTo>
                <a:lnTo>
                  <a:pt x="8293550" y="180475"/>
                </a:lnTo>
                <a:lnTo>
                  <a:pt x="5999084" y="180475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2A9AAC-9ACE-44D3-AF0B-2AF0A316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Monotonicity of Inconsistency </a:t>
            </a:r>
            <a:br>
              <a:rPr lang="en-US" b="1" dirty="0"/>
            </a:br>
            <a:r>
              <a:rPr lang="en-US" b="1" dirty="0"/>
              <a:t>	immediately gives…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B0873B-23DC-45C8-8EA9-7FE0C0267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91200" y="1906589"/>
                <a:ext cx="6146800" cy="16367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Twice Bhattacharya Distance is no larger than forward or reverse KL</a:t>
                </a:r>
              </a:p>
              <a:p>
                <a:r>
                  <a:rPr lang="en-US" dirty="0" err="1"/>
                  <a:t>Rényi</a:t>
                </a:r>
                <a:r>
                  <a:rPr lang="en-US" dirty="0"/>
                  <a:t> Entropy is Monotonic in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B0873B-23DC-45C8-8EA9-7FE0C0267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1200" y="1906589"/>
                <a:ext cx="6146800" cy="1636712"/>
              </a:xfrm>
              <a:blipFill>
                <a:blip r:embed="rId3"/>
                <a:stretch>
                  <a:fillRect l="-1786" t="-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0E777BAB-D999-4008-9104-EA9EEA2533C3}"/>
              </a:ext>
            </a:extLst>
          </p:cNvPr>
          <p:cNvSpPr/>
          <p:nvPr/>
        </p:nvSpPr>
        <p:spPr>
          <a:xfrm>
            <a:off x="1657350" y="4419600"/>
            <a:ext cx="177800" cy="177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E32FF2-2037-45FD-A517-E4274467D03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746250" y="2330824"/>
            <a:ext cx="0" cy="20887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541705-398E-4C44-810F-FE56C28870A4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835150" y="4508500"/>
            <a:ext cx="492423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BE8313E-433D-4531-994F-A073893D038C}"/>
              </a:ext>
            </a:extLst>
          </p:cNvPr>
          <p:cNvGrpSpPr/>
          <p:nvPr/>
        </p:nvGrpSpPr>
        <p:grpSpPr>
          <a:xfrm>
            <a:off x="1032440" y="4372697"/>
            <a:ext cx="4962912" cy="2164701"/>
            <a:chOff x="1032440" y="4372697"/>
            <a:chExt cx="4962912" cy="2164701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6EE5AC4-6D90-48B7-B403-882D4C371885}"/>
                </a:ext>
              </a:extLst>
            </p:cNvPr>
            <p:cNvGrpSpPr/>
            <p:nvPr/>
          </p:nvGrpSpPr>
          <p:grpSpPr>
            <a:xfrm>
              <a:off x="3528346" y="4380461"/>
              <a:ext cx="2457621" cy="256077"/>
              <a:chOff x="2681384" y="4598146"/>
              <a:chExt cx="2457621" cy="256077"/>
            </a:xfrm>
          </p:grpSpPr>
          <p:sp>
            <p:nvSpPr>
              <p:cNvPr id="74" name="Arrow: Chevron 73">
                <a:extLst>
                  <a:ext uri="{FF2B5EF4-FFF2-40B4-BE49-F238E27FC236}">
                    <a16:creationId xmlns:a16="http://schemas.microsoft.com/office/drawing/2014/main" id="{03171008-EEBC-4A0A-B64E-38FF6B186F09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solidFill>
                <a:srgbClr val="4C37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Arrow: Chevron 74">
                <a:extLst>
                  <a:ext uri="{FF2B5EF4-FFF2-40B4-BE49-F238E27FC236}">
                    <a16:creationId xmlns:a16="http://schemas.microsoft.com/office/drawing/2014/main" id="{A427DD29-89B4-4E01-AC4D-6484432B1255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solidFill>
                <a:srgbClr val="4C37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Arrow: Chevron 75">
                <a:extLst>
                  <a:ext uri="{FF2B5EF4-FFF2-40B4-BE49-F238E27FC236}">
                    <a16:creationId xmlns:a16="http://schemas.microsoft.com/office/drawing/2014/main" id="{22099505-C0B9-446D-B392-09017C85CD1B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solidFill>
                <a:srgbClr val="4C37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Arrow: Chevron 76">
                <a:extLst>
                  <a:ext uri="{FF2B5EF4-FFF2-40B4-BE49-F238E27FC236}">
                    <a16:creationId xmlns:a16="http://schemas.microsoft.com/office/drawing/2014/main" id="{C41E6649-A176-4974-9244-F988C8E2BA24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solidFill>
                <a:srgbClr val="4C37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Arrow: Chevron 77">
                <a:extLst>
                  <a:ext uri="{FF2B5EF4-FFF2-40B4-BE49-F238E27FC236}">
                    <a16:creationId xmlns:a16="http://schemas.microsoft.com/office/drawing/2014/main" id="{F888921F-71F4-4978-AC73-93E1EDB805C1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solidFill>
                <a:srgbClr val="4C37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Arrow: Chevron 78">
                <a:extLst>
                  <a:ext uri="{FF2B5EF4-FFF2-40B4-BE49-F238E27FC236}">
                    <a16:creationId xmlns:a16="http://schemas.microsoft.com/office/drawing/2014/main" id="{37EA3673-14E7-4C2B-98D6-CFB4F7C9ED9A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solidFill>
                <a:srgbClr val="4C37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Arrow: Chevron 79">
                <a:extLst>
                  <a:ext uri="{FF2B5EF4-FFF2-40B4-BE49-F238E27FC236}">
                    <a16:creationId xmlns:a16="http://schemas.microsoft.com/office/drawing/2014/main" id="{81A44BAC-82F4-431E-A3AD-D0664AB77CB5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solidFill>
                <a:srgbClr val="4C37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Arrow: Chevron 80">
                <a:extLst>
                  <a:ext uri="{FF2B5EF4-FFF2-40B4-BE49-F238E27FC236}">
                    <a16:creationId xmlns:a16="http://schemas.microsoft.com/office/drawing/2014/main" id="{384DBBC8-FFAA-424E-8A8B-354405577C27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solidFill>
                <a:srgbClr val="4C37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71ED0EA-9AFB-4184-A45B-B41D20CAACAD}"/>
                </a:ext>
              </a:extLst>
            </p:cNvPr>
            <p:cNvGrpSpPr/>
            <p:nvPr/>
          </p:nvGrpSpPr>
          <p:grpSpPr>
            <a:xfrm>
              <a:off x="1032440" y="4372697"/>
              <a:ext cx="2457621" cy="256077"/>
              <a:chOff x="2681384" y="4598146"/>
              <a:chExt cx="2457621" cy="256077"/>
            </a:xfrm>
          </p:grpSpPr>
          <p:sp>
            <p:nvSpPr>
              <p:cNvPr id="84" name="Arrow: Chevron 83">
                <a:extLst>
                  <a:ext uri="{FF2B5EF4-FFF2-40B4-BE49-F238E27FC236}">
                    <a16:creationId xmlns:a16="http://schemas.microsoft.com/office/drawing/2014/main" id="{6595F145-BFC4-4F4C-8616-36D462135046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solidFill>
                <a:srgbClr val="4C37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Arrow: Chevron 84">
                <a:extLst>
                  <a:ext uri="{FF2B5EF4-FFF2-40B4-BE49-F238E27FC236}">
                    <a16:creationId xmlns:a16="http://schemas.microsoft.com/office/drawing/2014/main" id="{3309B5B4-1E90-45AF-817A-2AC8079E163C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solidFill>
                <a:srgbClr val="4C37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Arrow: Chevron 85">
                <a:extLst>
                  <a:ext uri="{FF2B5EF4-FFF2-40B4-BE49-F238E27FC236}">
                    <a16:creationId xmlns:a16="http://schemas.microsoft.com/office/drawing/2014/main" id="{89C18876-C322-484F-9E72-4FB255C015B4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solidFill>
                <a:srgbClr val="4C37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Arrow: Chevron 86">
                <a:extLst>
                  <a:ext uri="{FF2B5EF4-FFF2-40B4-BE49-F238E27FC236}">
                    <a16:creationId xmlns:a16="http://schemas.microsoft.com/office/drawing/2014/main" id="{30A0F06D-9B23-4AA9-B23A-0BEA9C33194F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solidFill>
                <a:srgbClr val="4C37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Arrow: Chevron 87">
                <a:extLst>
                  <a:ext uri="{FF2B5EF4-FFF2-40B4-BE49-F238E27FC236}">
                    <a16:creationId xmlns:a16="http://schemas.microsoft.com/office/drawing/2014/main" id="{5C14DB77-B984-472D-A501-88056F5BCF8A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solidFill>
                <a:srgbClr val="4C37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Arrow: Chevron 88">
                <a:extLst>
                  <a:ext uri="{FF2B5EF4-FFF2-40B4-BE49-F238E27FC236}">
                    <a16:creationId xmlns:a16="http://schemas.microsoft.com/office/drawing/2014/main" id="{C11F2178-B07D-4012-9F2E-4D026B304100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solidFill>
                <a:srgbClr val="4C37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Arrow: Chevron 89">
                <a:extLst>
                  <a:ext uri="{FF2B5EF4-FFF2-40B4-BE49-F238E27FC236}">
                    <a16:creationId xmlns:a16="http://schemas.microsoft.com/office/drawing/2014/main" id="{2792B34D-18E2-4AA4-9A39-4AF6C337070F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solidFill>
                <a:srgbClr val="4C37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Arrow: Chevron 90">
                <a:extLst>
                  <a:ext uri="{FF2B5EF4-FFF2-40B4-BE49-F238E27FC236}">
                    <a16:creationId xmlns:a16="http://schemas.microsoft.com/office/drawing/2014/main" id="{BDEAA0D0-D5CC-4937-ADFD-AB2C6A44EFBA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solidFill>
                <a:srgbClr val="4C37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EF13E1A-E40F-40D5-A676-5390833EFC59}"/>
                </a:ext>
              </a:extLst>
            </p:cNvPr>
            <p:cNvGrpSpPr/>
            <p:nvPr/>
          </p:nvGrpSpPr>
          <p:grpSpPr>
            <a:xfrm flipH="1">
              <a:off x="4456659" y="6267555"/>
              <a:ext cx="1538693" cy="254119"/>
              <a:chOff x="3619124" y="4603210"/>
              <a:chExt cx="1519881" cy="251013"/>
            </a:xfrm>
          </p:grpSpPr>
          <p:sp>
            <p:nvSpPr>
              <p:cNvPr id="96" name="Arrow: Chevron 95">
                <a:extLst>
                  <a:ext uri="{FF2B5EF4-FFF2-40B4-BE49-F238E27FC236}">
                    <a16:creationId xmlns:a16="http://schemas.microsoft.com/office/drawing/2014/main" id="{BFCE38D5-22A5-4315-BA9F-ACAAB9077788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solidFill>
                <a:srgbClr val="4C37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Arrow: Chevron 96">
                <a:extLst>
                  <a:ext uri="{FF2B5EF4-FFF2-40B4-BE49-F238E27FC236}">
                    <a16:creationId xmlns:a16="http://schemas.microsoft.com/office/drawing/2014/main" id="{6FD6462C-8B82-4897-8D3A-836D868E4994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solidFill>
                <a:srgbClr val="4C37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Arrow: Chevron 97">
                <a:extLst>
                  <a:ext uri="{FF2B5EF4-FFF2-40B4-BE49-F238E27FC236}">
                    <a16:creationId xmlns:a16="http://schemas.microsoft.com/office/drawing/2014/main" id="{4906C79C-0793-4EEE-BDFA-5DFA8323AAE8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solidFill>
                <a:srgbClr val="4C37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Arrow: Chevron 98">
                <a:extLst>
                  <a:ext uri="{FF2B5EF4-FFF2-40B4-BE49-F238E27FC236}">
                    <a16:creationId xmlns:a16="http://schemas.microsoft.com/office/drawing/2014/main" id="{51F9E1EB-4C15-4E6E-ADB7-C7229078FCC9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solidFill>
                <a:srgbClr val="4C37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Arrow: Chevron 99">
                <a:extLst>
                  <a:ext uri="{FF2B5EF4-FFF2-40B4-BE49-F238E27FC236}">
                    <a16:creationId xmlns:a16="http://schemas.microsoft.com/office/drawing/2014/main" id="{27CF9B81-284D-47F0-897B-EA6786E69FBF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solidFill>
                <a:srgbClr val="4C37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0CAD6F9-0CCE-4360-8C29-3947F4BEFF83}"/>
                </a:ext>
              </a:extLst>
            </p:cNvPr>
            <p:cNvGrpSpPr/>
            <p:nvPr/>
          </p:nvGrpSpPr>
          <p:grpSpPr>
            <a:xfrm flipH="1">
              <a:off x="1938254" y="6278152"/>
              <a:ext cx="2488039" cy="259246"/>
              <a:chOff x="2681384" y="4598146"/>
              <a:chExt cx="2457621" cy="256077"/>
            </a:xfrm>
          </p:grpSpPr>
          <p:sp>
            <p:nvSpPr>
              <p:cNvPr id="102" name="Arrow: Chevron 101">
                <a:extLst>
                  <a:ext uri="{FF2B5EF4-FFF2-40B4-BE49-F238E27FC236}">
                    <a16:creationId xmlns:a16="http://schemas.microsoft.com/office/drawing/2014/main" id="{69621BA5-343E-4C5C-BCA2-392433831B2C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solidFill>
                <a:srgbClr val="4C37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Arrow: Chevron 102">
                <a:extLst>
                  <a:ext uri="{FF2B5EF4-FFF2-40B4-BE49-F238E27FC236}">
                    <a16:creationId xmlns:a16="http://schemas.microsoft.com/office/drawing/2014/main" id="{AACB9EF2-4C39-49EA-91AF-1BAA1A2A239A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solidFill>
                <a:srgbClr val="4C37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Arrow: Chevron 103">
                <a:extLst>
                  <a:ext uri="{FF2B5EF4-FFF2-40B4-BE49-F238E27FC236}">
                    <a16:creationId xmlns:a16="http://schemas.microsoft.com/office/drawing/2014/main" id="{3378A508-BDDE-473C-A8E3-630BF8B0BA9F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solidFill>
                <a:srgbClr val="4C37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Arrow: Chevron 104">
                <a:extLst>
                  <a:ext uri="{FF2B5EF4-FFF2-40B4-BE49-F238E27FC236}">
                    <a16:creationId xmlns:a16="http://schemas.microsoft.com/office/drawing/2014/main" id="{4AE0AD90-FA45-475B-8DCB-994378B002E6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solidFill>
                <a:srgbClr val="4C37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Arrow: Chevron 105">
                <a:extLst>
                  <a:ext uri="{FF2B5EF4-FFF2-40B4-BE49-F238E27FC236}">
                    <a16:creationId xmlns:a16="http://schemas.microsoft.com/office/drawing/2014/main" id="{3165C73A-EE1F-4C8A-992F-FB7B85E048CB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solidFill>
                <a:srgbClr val="4C37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Arrow: Chevron 106">
                <a:extLst>
                  <a:ext uri="{FF2B5EF4-FFF2-40B4-BE49-F238E27FC236}">
                    <a16:creationId xmlns:a16="http://schemas.microsoft.com/office/drawing/2014/main" id="{47F15DAB-01C8-4BDC-8922-B153DD418836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solidFill>
                <a:srgbClr val="4C37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Arrow: Chevron 107">
                <a:extLst>
                  <a:ext uri="{FF2B5EF4-FFF2-40B4-BE49-F238E27FC236}">
                    <a16:creationId xmlns:a16="http://schemas.microsoft.com/office/drawing/2014/main" id="{075D9160-7B95-4E5F-919D-14F2EA53C8E5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solidFill>
                <a:srgbClr val="4C37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Arrow: Chevron 108">
                <a:extLst>
                  <a:ext uri="{FF2B5EF4-FFF2-40B4-BE49-F238E27FC236}">
                    <a16:creationId xmlns:a16="http://schemas.microsoft.com/office/drawing/2014/main" id="{42071483-B4D7-47BF-8ED5-FEBC6995650A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solidFill>
                <a:srgbClr val="4C37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696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4535-9278-426D-B3FF-4EF66E09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28760"/>
            <a:ext cx="10515600" cy="1325563"/>
          </a:xfrm>
        </p:spPr>
        <p:txBody>
          <a:bodyPr/>
          <a:lstStyle/>
          <a:p>
            <a:r>
              <a:rPr lang="en-US" dirty="0"/>
              <a:t>Visual Proof: Data-Processing Inequality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849D5F4-CD23-44CD-8D80-40B361524F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2" t="10612" r="62657" b="68872"/>
          <a:stretch>
            <a:fillRect/>
          </a:stretch>
        </p:blipFill>
        <p:spPr>
          <a:xfrm>
            <a:off x="399835" y="2622869"/>
            <a:ext cx="2282586" cy="853440"/>
          </a:xfrm>
          <a:custGeom>
            <a:avLst/>
            <a:gdLst>
              <a:gd name="connsiteX0" fmla="*/ 0 w 2282586"/>
              <a:gd name="connsiteY0" fmla="*/ 0 h 853440"/>
              <a:gd name="connsiteX1" fmla="*/ 2282586 w 2282586"/>
              <a:gd name="connsiteY1" fmla="*/ 0 h 853440"/>
              <a:gd name="connsiteX2" fmla="*/ 2282586 w 2282586"/>
              <a:gd name="connsiteY2" fmla="*/ 853440 h 853440"/>
              <a:gd name="connsiteX3" fmla="*/ 0 w 2282586"/>
              <a:gd name="connsiteY3" fmla="*/ 853440 h 853440"/>
              <a:gd name="connsiteX4" fmla="*/ 0 w 2282586"/>
              <a:gd name="connsiteY4" fmla="*/ 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586" h="853440">
                <a:moveTo>
                  <a:pt x="0" y="0"/>
                </a:moveTo>
                <a:lnTo>
                  <a:pt x="2282586" y="0"/>
                </a:lnTo>
                <a:lnTo>
                  <a:pt x="2282586" y="853440"/>
                </a:lnTo>
                <a:lnTo>
                  <a:pt x="0" y="85344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570092AF-4F83-456C-BDE0-06AF3682E06B}"/>
              </a:ext>
            </a:extLst>
          </p:cNvPr>
          <p:cNvGrpSpPr/>
          <p:nvPr/>
        </p:nvGrpSpPr>
        <p:grpSpPr>
          <a:xfrm>
            <a:off x="2823289" y="2155015"/>
            <a:ext cx="2834641" cy="1484883"/>
            <a:chOff x="3032397" y="2258714"/>
            <a:chExt cx="2834641" cy="1484883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64F2200-0F15-4BE0-B180-3DC5F1B87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4292" t="1478" r="16694" b="62828"/>
            <a:stretch>
              <a:fillRect/>
            </a:stretch>
          </p:blipFill>
          <p:spPr>
            <a:xfrm>
              <a:off x="3385854" y="2258714"/>
              <a:ext cx="2481184" cy="1484883"/>
            </a:xfrm>
            <a:custGeom>
              <a:avLst/>
              <a:gdLst>
                <a:gd name="connsiteX0" fmla="*/ 0 w 2481184"/>
                <a:gd name="connsiteY0" fmla="*/ 0 h 1484883"/>
                <a:gd name="connsiteX1" fmla="*/ 2481184 w 2481184"/>
                <a:gd name="connsiteY1" fmla="*/ 0 h 1484883"/>
                <a:gd name="connsiteX2" fmla="*/ 2481184 w 2481184"/>
                <a:gd name="connsiteY2" fmla="*/ 1484883 h 1484883"/>
                <a:gd name="connsiteX3" fmla="*/ 0 w 2481184"/>
                <a:gd name="connsiteY3" fmla="*/ 1484883 h 1484883"/>
                <a:gd name="connsiteX4" fmla="*/ 0 w 2481184"/>
                <a:gd name="connsiteY4" fmla="*/ 0 h 1484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1184" h="1484883">
                  <a:moveTo>
                    <a:pt x="0" y="0"/>
                  </a:moveTo>
                  <a:lnTo>
                    <a:pt x="2481184" y="0"/>
                  </a:lnTo>
                  <a:lnTo>
                    <a:pt x="2481184" y="1484883"/>
                  </a:lnTo>
                  <a:lnTo>
                    <a:pt x="0" y="148488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994B79A-B59C-477F-90FA-5F8890740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8734" t="15993" r="57243" b="76869"/>
            <a:stretch>
              <a:fillRect/>
            </a:stretch>
          </p:blipFill>
          <p:spPr>
            <a:xfrm>
              <a:off x="3032397" y="2862528"/>
              <a:ext cx="255866" cy="296926"/>
            </a:xfrm>
            <a:custGeom>
              <a:avLst/>
              <a:gdLst>
                <a:gd name="connsiteX0" fmla="*/ 0 w 255866"/>
                <a:gd name="connsiteY0" fmla="*/ 0 h 296926"/>
                <a:gd name="connsiteX1" fmla="*/ 255866 w 255866"/>
                <a:gd name="connsiteY1" fmla="*/ 0 h 296926"/>
                <a:gd name="connsiteX2" fmla="*/ 255866 w 255866"/>
                <a:gd name="connsiteY2" fmla="*/ 296926 h 296926"/>
                <a:gd name="connsiteX3" fmla="*/ 0 w 255866"/>
                <a:gd name="connsiteY3" fmla="*/ 296926 h 296926"/>
                <a:gd name="connsiteX4" fmla="*/ 0 w 255866"/>
                <a:gd name="connsiteY4" fmla="*/ 0 h 29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866" h="296926">
                  <a:moveTo>
                    <a:pt x="0" y="0"/>
                  </a:moveTo>
                  <a:lnTo>
                    <a:pt x="255866" y="0"/>
                  </a:lnTo>
                  <a:lnTo>
                    <a:pt x="255866" y="296926"/>
                  </a:lnTo>
                  <a:lnTo>
                    <a:pt x="0" y="296926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BD00EB1-B3DD-497B-B2F5-567D13449E3A}"/>
              </a:ext>
            </a:extLst>
          </p:cNvPr>
          <p:cNvGrpSpPr/>
          <p:nvPr/>
        </p:nvGrpSpPr>
        <p:grpSpPr>
          <a:xfrm>
            <a:off x="1541128" y="3818729"/>
            <a:ext cx="3827345" cy="1365114"/>
            <a:chOff x="3032397" y="3756838"/>
            <a:chExt cx="3827345" cy="1365114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6439541-EACA-4939-95F1-31655E801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4292" t="37491" r="1085" b="29695"/>
            <a:stretch>
              <a:fillRect/>
            </a:stretch>
          </p:blipFill>
          <p:spPr>
            <a:xfrm>
              <a:off x="3385854" y="3756838"/>
              <a:ext cx="3473888" cy="1365114"/>
            </a:xfrm>
            <a:custGeom>
              <a:avLst/>
              <a:gdLst>
                <a:gd name="connsiteX0" fmla="*/ 0 w 3473888"/>
                <a:gd name="connsiteY0" fmla="*/ 0 h 1365114"/>
                <a:gd name="connsiteX1" fmla="*/ 3473888 w 3473888"/>
                <a:gd name="connsiteY1" fmla="*/ 0 h 1365114"/>
                <a:gd name="connsiteX2" fmla="*/ 3473888 w 3473888"/>
                <a:gd name="connsiteY2" fmla="*/ 1365114 h 1365114"/>
                <a:gd name="connsiteX3" fmla="*/ 0 w 3473888"/>
                <a:gd name="connsiteY3" fmla="*/ 1365114 h 1365114"/>
                <a:gd name="connsiteX4" fmla="*/ 0 w 3473888"/>
                <a:gd name="connsiteY4" fmla="*/ 0 h 136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3888" h="1365114">
                  <a:moveTo>
                    <a:pt x="0" y="0"/>
                  </a:moveTo>
                  <a:lnTo>
                    <a:pt x="3473888" y="0"/>
                  </a:lnTo>
                  <a:lnTo>
                    <a:pt x="3473888" y="1365114"/>
                  </a:lnTo>
                  <a:lnTo>
                    <a:pt x="0" y="1365114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D0E90F7-EBA5-4FC8-B633-2060EE62A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8734" t="52051" r="57385" b="42809"/>
            <a:stretch>
              <a:fillRect/>
            </a:stretch>
          </p:blipFill>
          <p:spPr>
            <a:xfrm>
              <a:off x="3032397" y="4362558"/>
              <a:ext cx="246780" cy="213825"/>
            </a:xfrm>
            <a:custGeom>
              <a:avLst/>
              <a:gdLst>
                <a:gd name="connsiteX0" fmla="*/ 0 w 246780"/>
                <a:gd name="connsiteY0" fmla="*/ 0 h 213825"/>
                <a:gd name="connsiteX1" fmla="*/ 246780 w 246780"/>
                <a:gd name="connsiteY1" fmla="*/ 0 h 213825"/>
                <a:gd name="connsiteX2" fmla="*/ 246780 w 246780"/>
                <a:gd name="connsiteY2" fmla="*/ 213825 h 213825"/>
                <a:gd name="connsiteX3" fmla="*/ 0 w 246780"/>
                <a:gd name="connsiteY3" fmla="*/ 213825 h 213825"/>
                <a:gd name="connsiteX4" fmla="*/ 0 w 246780"/>
                <a:gd name="connsiteY4" fmla="*/ 0 h 21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80" h="213825">
                  <a:moveTo>
                    <a:pt x="0" y="0"/>
                  </a:moveTo>
                  <a:lnTo>
                    <a:pt x="246780" y="0"/>
                  </a:lnTo>
                  <a:lnTo>
                    <a:pt x="246780" y="213825"/>
                  </a:lnTo>
                  <a:lnTo>
                    <a:pt x="0" y="21382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EAC7F076-D707-4F6C-AA63-4E604515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207" t="72474" r="474" b="916"/>
          <a:stretch>
            <a:fillRect/>
          </a:stretch>
        </p:blipFill>
        <p:spPr>
          <a:xfrm>
            <a:off x="5947387" y="3977870"/>
            <a:ext cx="3581757" cy="1106982"/>
          </a:xfrm>
          <a:custGeom>
            <a:avLst/>
            <a:gdLst>
              <a:gd name="connsiteX0" fmla="*/ 0 w 3581757"/>
              <a:gd name="connsiteY0" fmla="*/ 0 h 1106982"/>
              <a:gd name="connsiteX1" fmla="*/ 3581757 w 3581757"/>
              <a:gd name="connsiteY1" fmla="*/ 0 h 1106982"/>
              <a:gd name="connsiteX2" fmla="*/ 3581757 w 3581757"/>
              <a:gd name="connsiteY2" fmla="*/ 1106982 h 1106982"/>
              <a:gd name="connsiteX3" fmla="*/ 0 w 3581757"/>
              <a:gd name="connsiteY3" fmla="*/ 1106982 h 1106982"/>
              <a:gd name="connsiteX4" fmla="*/ 0 w 3581757"/>
              <a:gd name="connsiteY4" fmla="*/ 0 h 110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757" h="1106982">
                <a:moveTo>
                  <a:pt x="0" y="0"/>
                </a:moveTo>
                <a:lnTo>
                  <a:pt x="3581757" y="0"/>
                </a:lnTo>
                <a:lnTo>
                  <a:pt x="3581757" y="1106982"/>
                </a:lnTo>
                <a:lnTo>
                  <a:pt x="0" y="110698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40945A9-FDFA-4E41-BD0A-E9BCCC72B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316" t="82543" r="57661" b="10320"/>
          <a:stretch>
            <a:fillRect/>
          </a:stretch>
        </p:blipFill>
        <p:spPr>
          <a:xfrm>
            <a:off x="5566336" y="4376148"/>
            <a:ext cx="255866" cy="296926"/>
          </a:xfrm>
          <a:custGeom>
            <a:avLst/>
            <a:gdLst>
              <a:gd name="connsiteX0" fmla="*/ 0 w 255866"/>
              <a:gd name="connsiteY0" fmla="*/ 0 h 296926"/>
              <a:gd name="connsiteX1" fmla="*/ 255866 w 255866"/>
              <a:gd name="connsiteY1" fmla="*/ 0 h 296926"/>
              <a:gd name="connsiteX2" fmla="*/ 255866 w 255866"/>
              <a:gd name="connsiteY2" fmla="*/ 296926 h 296926"/>
              <a:gd name="connsiteX3" fmla="*/ 0 w 255866"/>
              <a:gd name="connsiteY3" fmla="*/ 296926 h 296926"/>
              <a:gd name="connsiteX4" fmla="*/ 0 w 255866"/>
              <a:gd name="connsiteY4" fmla="*/ 0 h 296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866" h="296926">
                <a:moveTo>
                  <a:pt x="0" y="0"/>
                </a:moveTo>
                <a:lnTo>
                  <a:pt x="255866" y="0"/>
                </a:lnTo>
                <a:lnTo>
                  <a:pt x="255866" y="296926"/>
                </a:lnTo>
                <a:lnTo>
                  <a:pt x="0" y="29692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8CE8BFB-1E3E-4382-A14B-48EFF89B1A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750" t="13890" r="1775" b="6696"/>
          <a:stretch>
            <a:fillRect/>
          </a:stretch>
        </p:blipFill>
        <p:spPr>
          <a:xfrm>
            <a:off x="7916817" y="5275217"/>
            <a:ext cx="2656840" cy="876300"/>
          </a:xfrm>
          <a:custGeom>
            <a:avLst/>
            <a:gdLst>
              <a:gd name="connsiteX0" fmla="*/ 0 w 2656840"/>
              <a:gd name="connsiteY0" fmla="*/ 0 h 876300"/>
              <a:gd name="connsiteX1" fmla="*/ 2656840 w 2656840"/>
              <a:gd name="connsiteY1" fmla="*/ 0 h 876300"/>
              <a:gd name="connsiteX2" fmla="*/ 2656840 w 2656840"/>
              <a:gd name="connsiteY2" fmla="*/ 876300 h 876300"/>
              <a:gd name="connsiteX3" fmla="*/ 0 w 2656840"/>
              <a:gd name="connsiteY3" fmla="*/ 876300 h 876300"/>
              <a:gd name="connsiteX4" fmla="*/ 0 w 2656840"/>
              <a:gd name="connsiteY4" fmla="*/ 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6840" h="876300">
                <a:moveTo>
                  <a:pt x="0" y="0"/>
                </a:moveTo>
                <a:lnTo>
                  <a:pt x="2656840" y="0"/>
                </a:lnTo>
                <a:lnTo>
                  <a:pt x="2656840" y="876300"/>
                </a:lnTo>
                <a:lnTo>
                  <a:pt x="0" y="8763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412E094-4983-4148-BE21-3C79BF5633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36" t="42851" r="89024" b="37771"/>
          <a:stretch>
            <a:fillRect/>
          </a:stretch>
        </p:blipFill>
        <p:spPr>
          <a:xfrm>
            <a:off x="7614876" y="5594793"/>
            <a:ext cx="246780" cy="213825"/>
          </a:xfrm>
          <a:custGeom>
            <a:avLst/>
            <a:gdLst>
              <a:gd name="connsiteX0" fmla="*/ 0 w 246780"/>
              <a:gd name="connsiteY0" fmla="*/ 0 h 213825"/>
              <a:gd name="connsiteX1" fmla="*/ 246780 w 246780"/>
              <a:gd name="connsiteY1" fmla="*/ 0 h 213825"/>
              <a:gd name="connsiteX2" fmla="*/ 246780 w 246780"/>
              <a:gd name="connsiteY2" fmla="*/ 213825 h 213825"/>
              <a:gd name="connsiteX3" fmla="*/ 0 w 246780"/>
              <a:gd name="connsiteY3" fmla="*/ 213825 h 213825"/>
              <a:gd name="connsiteX4" fmla="*/ 0 w 246780"/>
              <a:gd name="connsiteY4" fmla="*/ 0 h 2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80" h="213825">
                <a:moveTo>
                  <a:pt x="0" y="0"/>
                </a:moveTo>
                <a:lnTo>
                  <a:pt x="246780" y="0"/>
                </a:lnTo>
                <a:lnTo>
                  <a:pt x="246780" y="213825"/>
                </a:lnTo>
                <a:lnTo>
                  <a:pt x="0" y="21382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9AB416-4015-435C-ACAC-C41E84EC50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472" t="16889" r="4696" b="10119"/>
          <a:stretch/>
        </p:blipFill>
        <p:spPr>
          <a:xfrm>
            <a:off x="1133238" y="1113759"/>
            <a:ext cx="5280582" cy="70328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CE3F941-0AD5-47F2-91AC-B889B5D0F1BD}"/>
              </a:ext>
            </a:extLst>
          </p:cNvPr>
          <p:cNvSpPr txBox="1"/>
          <p:nvPr/>
        </p:nvSpPr>
        <p:spPr>
          <a:xfrm>
            <a:off x="3305916" y="5856534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Monotonicity of inconsistency</a:t>
            </a:r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1A6F29C3-11CB-47F2-BB27-1CD4CEA52EE1}"/>
              </a:ext>
            </a:extLst>
          </p:cNvPr>
          <p:cNvSpPr/>
          <p:nvPr/>
        </p:nvSpPr>
        <p:spPr>
          <a:xfrm rot="747408">
            <a:off x="5415376" y="4915084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Variational Objectives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Inconsistencies</a:t>
            </a:r>
          </a:p>
        </p:txBody>
      </p:sp>
    </p:spTree>
    <p:extLst>
      <p:ext uri="{BB962C8B-B14F-4D97-AF65-F5344CB8AC3E}">
        <p14:creationId xmlns:p14="http://schemas.microsoft.com/office/powerpoint/2010/main" val="3917119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AC5FDD-0028-406E-8391-FEB2D10C5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20391"/>
            <a:ext cx="10905066" cy="261721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0CA18CF-661B-450A-8F59-2B6E14C4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VAEs</a:t>
            </a:r>
          </a:p>
        </p:txBody>
      </p:sp>
    </p:spTree>
    <p:extLst>
      <p:ext uri="{BB962C8B-B14F-4D97-AF65-F5344CB8AC3E}">
        <p14:creationId xmlns:p14="http://schemas.microsoft.com/office/powerpoint/2010/main" val="3951124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F58B-E23D-46C3-BF7B-088C6534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0C3A1-81BC-4EDC-B00F-D5BD3263E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197"/>
          <a:stretch/>
        </p:blipFill>
        <p:spPr>
          <a:xfrm>
            <a:off x="6207315" y="2368192"/>
            <a:ext cx="5658640" cy="1060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F2F4F5-6FAE-4BD2-B419-3CCA4F05B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87787"/>
            <a:ext cx="12192000" cy="168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02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[emph] e">
            <a:extLst>
              <a:ext uri="{FF2B5EF4-FFF2-40B4-BE49-F238E27FC236}">
                <a16:creationId xmlns:a16="http://schemas.microsoft.com/office/drawing/2014/main" id="{AEA49EC3-4AA6-4DD8-8763-F614B02C15FE}"/>
              </a:ext>
            </a:extLst>
          </p:cNvPr>
          <p:cNvGrpSpPr/>
          <p:nvPr/>
        </p:nvGrpSpPr>
        <p:grpSpPr>
          <a:xfrm>
            <a:off x="687621" y="1430139"/>
            <a:ext cx="7084780" cy="1768447"/>
            <a:chOff x="687621" y="1431608"/>
            <a:chExt cx="7084780" cy="1768447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192" name="e(Z|X)">
              <a:extLst>
                <a:ext uri="{FF2B5EF4-FFF2-40B4-BE49-F238E27FC236}">
                  <a16:creationId xmlns:a16="http://schemas.microsoft.com/office/drawing/2014/main" id="{BAA73C2D-EABD-466B-B3D3-FF053C1C0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"/>
            </a:blip>
            <a:srcRect l="5640" t="18428" r="66812" b="73943"/>
            <a:stretch>
              <a:fillRect/>
            </a:stretch>
          </p:blipFill>
          <p:spPr>
            <a:xfrm>
              <a:off x="687621" y="1431608"/>
              <a:ext cx="3358600" cy="482696"/>
            </a:xfrm>
            <a:prstGeom prst="rect">
              <a:avLst/>
            </a:prstGeom>
          </p:spPr>
        </p:pic>
        <p:pic>
          <p:nvPicPr>
            <p:cNvPr id="193" name="-e&gt;">
              <a:extLst>
                <a:ext uri="{FF2B5EF4-FFF2-40B4-BE49-F238E27FC236}">
                  <a16:creationId xmlns:a16="http://schemas.microsoft.com/office/drawing/2014/main" id="{376AE8FB-24CC-4C64-AF7B-D02540342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"/>
            </a:blip>
            <a:srcRect l="53382" t="35886" r="36250" b="53619"/>
            <a:stretch>
              <a:fillRect/>
            </a:stretch>
          </p:blipFill>
          <p:spPr>
            <a:xfrm>
              <a:off x="6508327" y="2536093"/>
              <a:ext cx="1264074" cy="663962"/>
            </a:xfrm>
            <a:prstGeom prst="rect">
              <a:avLst/>
            </a:prstGeom>
          </p:spPr>
        </p:pic>
      </p:grpSp>
      <p:grpSp>
        <p:nvGrpSpPr>
          <p:cNvPr id="194" name="[emph] d">
            <a:extLst>
              <a:ext uri="{FF2B5EF4-FFF2-40B4-BE49-F238E27FC236}">
                <a16:creationId xmlns:a16="http://schemas.microsoft.com/office/drawing/2014/main" id="{2B6348BB-654F-4BAD-B8DC-5F0C0BD332A0}"/>
              </a:ext>
            </a:extLst>
          </p:cNvPr>
          <p:cNvGrpSpPr/>
          <p:nvPr/>
        </p:nvGrpSpPr>
        <p:grpSpPr>
          <a:xfrm>
            <a:off x="687621" y="1278691"/>
            <a:ext cx="7194000" cy="1116840"/>
            <a:chOff x="687621" y="1280160"/>
            <a:chExt cx="7194000" cy="1116840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195" name="-d&gt;">
              <a:extLst>
                <a:ext uri="{FF2B5EF4-FFF2-40B4-BE49-F238E27FC236}">
                  <a16:creationId xmlns:a16="http://schemas.microsoft.com/office/drawing/2014/main" id="{5A9664BF-D52B-4876-BFCB-1C46C4E74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"/>
            </a:blip>
            <a:srcRect l="52458" t="16034" r="35354" b="72008"/>
            <a:stretch>
              <a:fillRect/>
            </a:stretch>
          </p:blipFill>
          <p:spPr>
            <a:xfrm>
              <a:off x="6395719" y="1280160"/>
              <a:ext cx="1485902" cy="756499"/>
            </a:xfrm>
            <a:prstGeom prst="rect">
              <a:avLst/>
            </a:prstGeom>
          </p:spPr>
        </p:pic>
        <p:pic>
          <p:nvPicPr>
            <p:cNvPr id="196" name="d(X|Z)">
              <a:extLst>
                <a:ext uri="{FF2B5EF4-FFF2-40B4-BE49-F238E27FC236}">
                  <a16:creationId xmlns:a16="http://schemas.microsoft.com/office/drawing/2014/main" id="{EF815B42-192C-4DF2-9301-5B19F9DAC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"/>
            </a:blip>
            <a:srcRect l="5640" t="26582" r="66812" b="66313"/>
            <a:stretch>
              <a:fillRect/>
            </a:stretch>
          </p:blipFill>
          <p:spPr>
            <a:xfrm>
              <a:off x="687621" y="1947486"/>
              <a:ext cx="3358600" cy="449514"/>
            </a:xfrm>
            <a:prstGeom prst="rect">
              <a:avLst/>
            </a:prstGeom>
          </p:spPr>
        </p:pic>
      </p:grpSp>
      <p:grpSp>
        <p:nvGrpSpPr>
          <p:cNvPr id="197" name="[emph] p">
            <a:extLst>
              <a:ext uri="{FF2B5EF4-FFF2-40B4-BE49-F238E27FC236}">
                <a16:creationId xmlns:a16="http://schemas.microsoft.com/office/drawing/2014/main" id="{862EC773-5A8C-4243-89AF-D24362A96DD6}"/>
              </a:ext>
            </a:extLst>
          </p:cNvPr>
          <p:cNvGrpSpPr/>
          <p:nvPr/>
        </p:nvGrpSpPr>
        <p:grpSpPr>
          <a:xfrm>
            <a:off x="687621" y="1829681"/>
            <a:ext cx="5451561" cy="1120485"/>
            <a:chOff x="687621" y="1831150"/>
            <a:chExt cx="5451561" cy="1120485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198" name="-p&gt;">
              <a:extLst>
                <a:ext uri="{FF2B5EF4-FFF2-40B4-BE49-F238E27FC236}">
                  <a16:creationId xmlns:a16="http://schemas.microsoft.com/office/drawing/2014/main" id="{74279DA0-91C3-44FF-8D77-AFCDE552E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"/>
            </a:blip>
            <a:srcRect l="45260" t="24743" r="49646" b="65443"/>
            <a:stretch>
              <a:fillRect/>
            </a:stretch>
          </p:blipFill>
          <p:spPr>
            <a:xfrm>
              <a:off x="5518150" y="1831150"/>
              <a:ext cx="621032" cy="620888"/>
            </a:xfrm>
            <a:prstGeom prst="rect">
              <a:avLst/>
            </a:prstGeom>
          </p:spPr>
        </p:pic>
        <p:pic>
          <p:nvPicPr>
            <p:cNvPr id="199" name="p(Z)">
              <a:extLst>
                <a:ext uri="{FF2B5EF4-FFF2-40B4-BE49-F238E27FC236}">
                  <a16:creationId xmlns:a16="http://schemas.microsoft.com/office/drawing/2014/main" id="{3AE1A2D5-D46C-40E2-873A-E8DC35526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"/>
            </a:blip>
            <a:srcRect l="5640" t="33918" r="66812" b="57546"/>
            <a:stretch>
              <a:fillRect/>
            </a:stretch>
          </p:blipFill>
          <p:spPr>
            <a:xfrm>
              <a:off x="687621" y="2411576"/>
              <a:ext cx="3358600" cy="540059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9E720A-AB19-4E83-B6DB-6AEE5A25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315DD6B-609F-4356-A349-D4054170B463}"/>
              </a:ext>
            </a:extLst>
          </p:cNvPr>
          <p:cNvGrpSpPr/>
          <p:nvPr/>
        </p:nvGrpSpPr>
        <p:grpSpPr>
          <a:xfrm>
            <a:off x="4814890" y="265808"/>
            <a:ext cx="7227883" cy="2942625"/>
            <a:chOff x="4814890" y="265808"/>
            <a:chExt cx="7227883" cy="2942625"/>
          </a:xfrm>
        </p:grpSpPr>
        <p:pic>
          <p:nvPicPr>
            <p:cNvPr id="179" name="objective is free">
              <a:extLst>
                <a:ext uri="{FF2B5EF4-FFF2-40B4-BE49-F238E27FC236}">
                  <a16:creationId xmlns:a16="http://schemas.microsoft.com/office/drawing/2014/main" id="{4CBFD705-A801-4329-A0D9-B9BC0A34C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492" r="21667" b="88664"/>
            <a:stretch>
              <a:fillRect/>
            </a:stretch>
          </p:blipFill>
          <p:spPr>
            <a:xfrm>
              <a:off x="4814890" y="265808"/>
              <a:ext cx="4735510" cy="717170"/>
            </a:xfrm>
            <a:custGeom>
              <a:avLst/>
              <a:gdLst>
                <a:gd name="connsiteX0" fmla="*/ 0 w 4735510"/>
                <a:gd name="connsiteY0" fmla="*/ 0 h 717170"/>
                <a:gd name="connsiteX1" fmla="*/ 4735510 w 4735510"/>
                <a:gd name="connsiteY1" fmla="*/ 0 h 717170"/>
                <a:gd name="connsiteX2" fmla="*/ 4735510 w 4735510"/>
                <a:gd name="connsiteY2" fmla="*/ 717170 h 717170"/>
                <a:gd name="connsiteX3" fmla="*/ 0 w 4735510"/>
                <a:gd name="connsiteY3" fmla="*/ 717170 h 717170"/>
                <a:gd name="connsiteX4" fmla="*/ 0 w 4735510"/>
                <a:gd name="connsiteY4" fmla="*/ 0 h 7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5510" h="717170">
                  <a:moveTo>
                    <a:pt x="0" y="0"/>
                  </a:moveTo>
                  <a:lnTo>
                    <a:pt x="4735510" y="0"/>
                  </a:lnTo>
                  <a:lnTo>
                    <a:pt x="4735510" y="717170"/>
                  </a:lnTo>
                  <a:lnTo>
                    <a:pt x="0" y="71717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77" name="left inc brace">
              <a:extLst>
                <a:ext uri="{FF2B5EF4-FFF2-40B4-BE49-F238E27FC236}">
                  <a16:creationId xmlns:a16="http://schemas.microsoft.com/office/drawing/2014/main" id="{5D8A47D5-6705-4A55-9F59-7DE04EC7E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2109" t="14877" r="53861" b="53551"/>
            <a:stretch>
              <a:fillRect/>
            </a:stretch>
          </p:blipFill>
          <p:spPr>
            <a:xfrm>
              <a:off x="5133977" y="1206975"/>
              <a:ext cx="491302" cy="1997345"/>
            </a:xfrm>
            <a:custGeom>
              <a:avLst/>
              <a:gdLst>
                <a:gd name="connsiteX0" fmla="*/ 397646 w 491302"/>
                <a:gd name="connsiteY0" fmla="*/ 6 h 1997345"/>
                <a:gd name="connsiteX1" fmla="*/ 483763 w 491302"/>
                <a:gd name="connsiteY1" fmla="*/ 164623 h 1997345"/>
                <a:gd name="connsiteX2" fmla="*/ 228600 w 491302"/>
                <a:gd name="connsiteY2" fmla="*/ 1031398 h 1997345"/>
                <a:gd name="connsiteX3" fmla="*/ 471486 w 491302"/>
                <a:gd name="connsiteY3" fmla="*/ 1841023 h 1997345"/>
                <a:gd name="connsiteX4" fmla="*/ 312314 w 491302"/>
                <a:gd name="connsiteY4" fmla="*/ 1991836 h 1997345"/>
                <a:gd name="connsiteX5" fmla="*/ 0 w 491302"/>
                <a:gd name="connsiteY5" fmla="*/ 979011 h 1997345"/>
                <a:gd name="connsiteX6" fmla="*/ 314323 w 491302"/>
                <a:gd name="connsiteY6" fmla="*/ 88424 h 1997345"/>
                <a:gd name="connsiteX7" fmla="*/ 397646 w 491302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2" h="1997345">
                  <a:moveTo>
                    <a:pt x="397646" y="6"/>
                  </a:moveTo>
                  <a:cubicBezTo>
                    <a:pt x="435800" y="-700"/>
                    <a:pt x="461935" y="69869"/>
                    <a:pt x="483763" y="164623"/>
                  </a:cubicBezTo>
                  <a:cubicBezTo>
                    <a:pt x="392253" y="545624"/>
                    <a:pt x="227806" y="644313"/>
                    <a:pt x="228600" y="1031398"/>
                  </a:cubicBezTo>
                  <a:cubicBezTo>
                    <a:pt x="244810" y="1386204"/>
                    <a:pt x="405146" y="1653169"/>
                    <a:pt x="471486" y="1841023"/>
                  </a:cubicBezTo>
                  <a:cubicBezTo>
                    <a:pt x="537826" y="2028877"/>
                    <a:pt x="425591" y="1997657"/>
                    <a:pt x="312314" y="1991836"/>
                  </a:cubicBezTo>
                  <a:cubicBezTo>
                    <a:pt x="160584" y="1693916"/>
                    <a:pt x="104105" y="1329319"/>
                    <a:pt x="0" y="979011"/>
                  </a:cubicBezTo>
                  <a:cubicBezTo>
                    <a:pt x="25171" y="660188"/>
                    <a:pt x="225758" y="253524"/>
                    <a:pt x="314323" y="88424"/>
                  </a:cubicBezTo>
                  <a:cubicBezTo>
                    <a:pt x="347535" y="26512"/>
                    <a:pt x="374754" y="429"/>
                    <a:pt x="397646" y="6"/>
                  </a:cubicBezTo>
                  <a:close/>
                </a:path>
              </a:pathLst>
            </a:custGeom>
          </p:spPr>
        </p:pic>
        <p:pic>
          <p:nvPicPr>
            <p:cNvPr id="176" name="right inc brace">
              <a:extLst>
                <a:ext uri="{FF2B5EF4-FFF2-40B4-BE49-F238E27FC236}">
                  <a16:creationId xmlns:a16="http://schemas.microsoft.com/office/drawing/2014/main" id="{404444E4-4D1E-463A-A78C-20831EC2F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1095" t="14942" r="24875" b="53486"/>
            <a:stretch>
              <a:fillRect/>
            </a:stretch>
          </p:blipFill>
          <p:spPr>
            <a:xfrm>
              <a:off x="8667928" y="1211088"/>
              <a:ext cx="491303" cy="1997345"/>
            </a:xfrm>
            <a:custGeom>
              <a:avLst/>
              <a:gdLst>
                <a:gd name="connsiteX0" fmla="*/ 93657 w 491303"/>
                <a:gd name="connsiteY0" fmla="*/ 6 h 1997345"/>
                <a:gd name="connsiteX1" fmla="*/ 176980 w 491303"/>
                <a:gd name="connsiteY1" fmla="*/ 88424 h 1997345"/>
                <a:gd name="connsiteX2" fmla="*/ 491303 w 491303"/>
                <a:gd name="connsiteY2" fmla="*/ 979011 h 1997345"/>
                <a:gd name="connsiteX3" fmla="*/ 178989 w 491303"/>
                <a:gd name="connsiteY3" fmla="*/ 1991836 h 1997345"/>
                <a:gd name="connsiteX4" fmla="*/ 19817 w 491303"/>
                <a:gd name="connsiteY4" fmla="*/ 1841023 h 1997345"/>
                <a:gd name="connsiteX5" fmla="*/ 262703 w 491303"/>
                <a:gd name="connsiteY5" fmla="*/ 1031398 h 1997345"/>
                <a:gd name="connsiteX6" fmla="*/ 7540 w 491303"/>
                <a:gd name="connsiteY6" fmla="*/ 164623 h 1997345"/>
                <a:gd name="connsiteX7" fmla="*/ 93657 w 491303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3" h="1997345">
                  <a:moveTo>
                    <a:pt x="93657" y="6"/>
                  </a:moveTo>
                  <a:cubicBezTo>
                    <a:pt x="116549" y="429"/>
                    <a:pt x="143768" y="26512"/>
                    <a:pt x="176980" y="88424"/>
                  </a:cubicBezTo>
                  <a:cubicBezTo>
                    <a:pt x="265545" y="253524"/>
                    <a:pt x="466132" y="660188"/>
                    <a:pt x="491303" y="979011"/>
                  </a:cubicBezTo>
                  <a:cubicBezTo>
                    <a:pt x="387198" y="1329319"/>
                    <a:pt x="330719" y="1693916"/>
                    <a:pt x="178989" y="1991836"/>
                  </a:cubicBezTo>
                  <a:cubicBezTo>
                    <a:pt x="65712" y="1997657"/>
                    <a:pt x="-46523" y="2028877"/>
                    <a:pt x="19817" y="1841023"/>
                  </a:cubicBezTo>
                  <a:cubicBezTo>
                    <a:pt x="86157" y="1653169"/>
                    <a:pt x="246493" y="1386204"/>
                    <a:pt x="262703" y="1031398"/>
                  </a:cubicBezTo>
                  <a:cubicBezTo>
                    <a:pt x="263497" y="644313"/>
                    <a:pt x="99050" y="545624"/>
                    <a:pt x="7540" y="164623"/>
                  </a:cubicBezTo>
                  <a:cubicBezTo>
                    <a:pt x="29368" y="69869"/>
                    <a:pt x="55503" y="-700"/>
                    <a:pt x="93657" y="6"/>
                  </a:cubicBezTo>
                  <a:close/>
                </a:path>
              </a:pathLst>
            </a:custGeom>
          </p:spPr>
        </p:pic>
        <p:pic>
          <p:nvPicPr>
            <p:cNvPr id="173" name="elbo-formula">
              <a:extLst>
                <a:ext uri="{FF2B5EF4-FFF2-40B4-BE49-F238E27FC236}">
                  <a16:creationId xmlns:a16="http://schemas.microsoft.com/office/drawing/2014/main" id="{00076BDF-D88A-4739-A52B-9DCA805E8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5762" t="22261" r="1224" b="58866"/>
            <a:stretch>
              <a:fillRect/>
            </a:stretch>
          </p:blipFill>
          <p:spPr>
            <a:xfrm>
              <a:off x="9236892" y="1674119"/>
              <a:ext cx="2805881" cy="1193955"/>
            </a:xfrm>
            <a:custGeom>
              <a:avLst/>
              <a:gdLst>
                <a:gd name="connsiteX0" fmla="*/ 0 w 2805881"/>
                <a:gd name="connsiteY0" fmla="*/ 0 h 1193955"/>
                <a:gd name="connsiteX1" fmla="*/ 2805881 w 2805881"/>
                <a:gd name="connsiteY1" fmla="*/ 0 h 1193955"/>
                <a:gd name="connsiteX2" fmla="*/ 2805881 w 2805881"/>
                <a:gd name="connsiteY2" fmla="*/ 1193955 h 1193955"/>
                <a:gd name="connsiteX3" fmla="*/ 0 w 2805881"/>
                <a:gd name="connsiteY3" fmla="*/ 1193955 h 1193955"/>
                <a:gd name="connsiteX4" fmla="*/ 0 w 2805881"/>
                <a:gd name="connsiteY4" fmla="*/ 0 h 119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881" h="1193955">
                  <a:moveTo>
                    <a:pt x="0" y="0"/>
                  </a:moveTo>
                  <a:lnTo>
                    <a:pt x="2805881" y="0"/>
                  </a:lnTo>
                  <a:lnTo>
                    <a:pt x="2805881" y="1193955"/>
                  </a:lnTo>
                  <a:lnTo>
                    <a:pt x="0" y="11939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82" name="decoder d">
            <a:extLst>
              <a:ext uri="{FF2B5EF4-FFF2-40B4-BE49-F238E27FC236}">
                <a16:creationId xmlns:a16="http://schemas.microsoft.com/office/drawing/2014/main" id="{DC8C83CB-3730-4E00-A5A8-FECB61BD52CC}"/>
              </a:ext>
            </a:extLst>
          </p:cNvPr>
          <p:cNvGrpSpPr/>
          <p:nvPr/>
        </p:nvGrpSpPr>
        <p:grpSpPr>
          <a:xfrm>
            <a:off x="687621" y="1280160"/>
            <a:ext cx="7194000" cy="1116840"/>
            <a:chOff x="687621" y="1280160"/>
            <a:chExt cx="7194000" cy="1116840"/>
          </a:xfrm>
        </p:grpSpPr>
        <p:pic>
          <p:nvPicPr>
            <p:cNvPr id="175" name="-d&gt;">
              <a:extLst>
                <a:ext uri="{FF2B5EF4-FFF2-40B4-BE49-F238E27FC236}">
                  <a16:creationId xmlns:a16="http://schemas.microsoft.com/office/drawing/2014/main" id="{E95BB116-A196-43AF-8478-9C529EEB1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2458" t="16034" r="35354" b="72008"/>
            <a:stretch>
              <a:fillRect/>
            </a:stretch>
          </p:blipFill>
          <p:spPr>
            <a:xfrm>
              <a:off x="6395719" y="1280160"/>
              <a:ext cx="1485902" cy="756499"/>
            </a:xfrm>
            <a:custGeom>
              <a:avLst/>
              <a:gdLst>
                <a:gd name="connsiteX0" fmla="*/ 0 w 1485902"/>
                <a:gd name="connsiteY0" fmla="*/ 0 h 756499"/>
                <a:gd name="connsiteX1" fmla="*/ 1485902 w 1485902"/>
                <a:gd name="connsiteY1" fmla="*/ 0 h 756499"/>
                <a:gd name="connsiteX2" fmla="*/ 1485902 w 1485902"/>
                <a:gd name="connsiteY2" fmla="*/ 756499 h 756499"/>
                <a:gd name="connsiteX3" fmla="*/ 0 w 1485902"/>
                <a:gd name="connsiteY3" fmla="*/ 756499 h 756499"/>
                <a:gd name="connsiteX4" fmla="*/ 0 w 1485902"/>
                <a:gd name="connsiteY4" fmla="*/ 0 h 756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5902" h="756499">
                  <a:moveTo>
                    <a:pt x="0" y="0"/>
                  </a:moveTo>
                  <a:lnTo>
                    <a:pt x="1485902" y="0"/>
                  </a:lnTo>
                  <a:lnTo>
                    <a:pt x="1485902" y="756499"/>
                  </a:lnTo>
                  <a:lnTo>
                    <a:pt x="0" y="756499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70" name="d(X|Z)">
              <a:extLst>
                <a:ext uri="{FF2B5EF4-FFF2-40B4-BE49-F238E27FC236}">
                  <a16:creationId xmlns:a16="http://schemas.microsoft.com/office/drawing/2014/main" id="{38FA01D3-A65A-473B-996B-1C692B32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640" t="26582" r="66812" b="66313"/>
            <a:stretch>
              <a:fillRect/>
            </a:stretch>
          </p:blipFill>
          <p:spPr>
            <a:xfrm>
              <a:off x="687621" y="1947486"/>
              <a:ext cx="3358600" cy="449514"/>
            </a:xfrm>
            <a:custGeom>
              <a:avLst/>
              <a:gdLst>
                <a:gd name="connsiteX0" fmla="*/ 0 w 3358600"/>
                <a:gd name="connsiteY0" fmla="*/ 0 h 449514"/>
                <a:gd name="connsiteX1" fmla="*/ 3358600 w 3358600"/>
                <a:gd name="connsiteY1" fmla="*/ 0 h 449514"/>
                <a:gd name="connsiteX2" fmla="*/ 3358600 w 3358600"/>
                <a:gd name="connsiteY2" fmla="*/ 449514 h 449514"/>
                <a:gd name="connsiteX3" fmla="*/ 0 w 3358600"/>
                <a:gd name="connsiteY3" fmla="*/ 449514 h 449514"/>
                <a:gd name="connsiteX4" fmla="*/ 0 w 3358600"/>
                <a:gd name="connsiteY4" fmla="*/ 0 h 449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8600" h="449514">
                  <a:moveTo>
                    <a:pt x="0" y="0"/>
                  </a:moveTo>
                  <a:lnTo>
                    <a:pt x="3358600" y="0"/>
                  </a:lnTo>
                  <a:lnTo>
                    <a:pt x="3358600" y="449514"/>
                  </a:lnTo>
                  <a:lnTo>
                    <a:pt x="0" y="449514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80" name="Structure">
            <a:extLst>
              <a:ext uri="{FF2B5EF4-FFF2-40B4-BE49-F238E27FC236}">
                <a16:creationId xmlns:a16="http://schemas.microsoft.com/office/drawing/2014/main" id="{48E10E43-412D-45C2-8199-A1B0CF1F0368}"/>
              </a:ext>
            </a:extLst>
          </p:cNvPr>
          <p:cNvGrpSpPr/>
          <p:nvPr/>
        </p:nvGrpSpPr>
        <p:grpSpPr>
          <a:xfrm>
            <a:off x="183880" y="733675"/>
            <a:ext cx="7995287" cy="1788305"/>
            <a:chOff x="183880" y="733675"/>
            <a:chExt cx="7995287" cy="1788305"/>
          </a:xfrm>
        </p:grpSpPr>
        <p:pic>
          <p:nvPicPr>
            <p:cNvPr id="178" name="text: structure">
              <a:extLst>
                <a:ext uri="{FF2B5EF4-FFF2-40B4-BE49-F238E27FC236}">
                  <a16:creationId xmlns:a16="http://schemas.microsoft.com/office/drawing/2014/main" id="{6802FBEA-950B-41A7-BE8E-3FC6F2D1E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508" t="7395" r="65236" b="82109"/>
            <a:stretch>
              <a:fillRect/>
            </a:stretch>
          </p:blipFill>
          <p:spPr>
            <a:xfrm>
              <a:off x="183880" y="733675"/>
              <a:ext cx="4054571" cy="663962"/>
            </a:xfrm>
            <a:custGeom>
              <a:avLst/>
              <a:gdLst>
                <a:gd name="connsiteX0" fmla="*/ 0 w 4054571"/>
                <a:gd name="connsiteY0" fmla="*/ 0 h 663962"/>
                <a:gd name="connsiteX1" fmla="*/ 4054571 w 4054571"/>
                <a:gd name="connsiteY1" fmla="*/ 0 h 663962"/>
                <a:gd name="connsiteX2" fmla="*/ 4054571 w 4054571"/>
                <a:gd name="connsiteY2" fmla="*/ 663962 h 663962"/>
                <a:gd name="connsiteX3" fmla="*/ 0 w 4054571"/>
                <a:gd name="connsiteY3" fmla="*/ 663962 h 663962"/>
                <a:gd name="connsiteX4" fmla="*/ 0 w 4054571"/>
                <a:gd name="connsiteY4" fmla="*/ 0 h 66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4571" h="663962">
                  <a:moveTo>
                    <a:pt x="0" y="0"/>
                  </a:moveTo>
                  <a:lnTo>
                    <a:pt x="4054571" y="0"/>
                  </a:lnTo>
                  <a:lnTo>
                    <a:pt x="4054571" y="663962"/>
                  </a:lnTo>
                  <a:lnTo>
                    <a:pt x="0" y="66396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69" name="Latent Space Z">
              <a:extLst>
                <a:ext uri="{FF2B5EF4-FFF2-40B4-BE49-F238E27FC236}">
                  <a16:creationId xmlns:a16="http://schemas.microsoft.com/office/drawing/2014/main" id="{50323ADE-6EA5-4DD6-9A6E-A5CB2ED07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0657" t="28531" r="44939" b="64344"/>
            <a:stretch>
              <a:fillRect/>
            </a:stretch>
          </p:blipFill>
          <p:spPr>
            <a:xfrm>
              <a:off x="6176157" y="2070819"/>
              <a:ext cx="536879" cy="450698"/>
            </a:xfrm>
            <a:custGeom>
              <a:avLst/>
              <a:gdLst>
                <a:gd name="connsiteX0" fmla="*/ 75116 w 536879"/>
                <a:gd name="connsiteY0" fmla="*/ 0 h 450698"/>
                <a:gd name="connsiteX1" fmla="*/ 461763 w 536879"/>
                <a:gd name="connsiteY1" fmla="*/ 0 h 450698"/>
                <a:gd name="connsiteX2" fmla="*/ 536879 w 536879"/>
                <a:gd name="connsiteY2" fmla="*/ 75116 h 450698"/>
                <a:gd name="connsiteX3" fmla="*/ 536879 w 536879"/>
                <a:gd name="connsiteY3" fmla="*/ 375582 h 450698"/>
                <a:gd name="connsiteX4" fmla="*/ 461763 w 536879"/>
                <a:gd name="connsiteY4" fmla="*/ 450698 h 450698"/>
                <a:gd name="connsiteX5" fmla="*/ 75116 w 536879"/>
                <a:gd name="connsiteY5" fmla="*/ 450698 h 450698"/>
                <a:gd name="connsiteX6" fmla="*/ 0 w 536879"/>
                <a:gd name="connsiteY6" fmla="*/ 375582 h 450698"/>
                <a:gd name="connsiteX7" fmla="*/ 0 w 536879"/>
                <a:gd name="connsiteY7" fmla="*/ 75116 h 450698"/>
                <a:gd name="connsiteX8" fmla="*/ 75116 w 536879"/>
                <a:gd name="connsiteY8" fmla="*/ 0 h 45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6879" h="450698">
                  <a:moveTo>
                    <a:pt x="75116" y="0"/>
                  </a:moveTo>
                  <a:lnTo>
                    <a:pt x="461763" y="0"/>
                  </a:lnTo>
                  <a:cubicBezTo>
                    <a:pt x="503248" y="0"/>
                    <a:pt x="536879" y="33631"/>
                    <a:pt x="536879" y="75116"/>
                  </a:cubicBezTo>
                  <a:lnTo>
                    <a:pt x="536879" y="375582"/>
                  </a:lnTo>
                  <a:cubicBezTo>
                    <a:pt x="536879" y="417067"/>
                    <a:pt x="503248" y="450698"/>
                    <a:pt x="461763" y="450698"/>
                  </a:cubicBezTo>
                  <a:lnTo>
                    <a:pt x="75116" y="450698"/>
                  </a:lnTo>
                  <a:cubicBezTo>
                    <a:pt x="33631" y="450698"/>
                    <a:pt x="0" y="417067"/>
                    <a:pt x="0" y="375582"/>
                  </a:cubicBezTo>
                  <a:lnTo>
                    <a:pt x="0" y="75116"/>
                  </a:lnTo>
                  <a:cubicBezTo>
                    <a:pt x="0" y="33631"/>
                    <a:pt x="33631" y="0"/>
                    <a:pt x="75116" y="0"/>
                  </a:cubicBezTo>
                  <a:close/>
                </a:path>
              </a:pathLst>
            </a:custGeom>
          </p:spPr>
        </p:pic>
        <p:pic>
          <p:nvPicPr>
            <p:cNvPr id="168" name="Images X">
              <a:extLst>
                <a:ext uri="{FF2B5EF4-FFF2-40B4-BE49-F238E27FC236}">
                  <a16:creationId xmlns:a16="http://schemas.microsoft.com/office/drawing/2014/main" id="{7BF404F9-A9EA-42B2-860C-29FA1EBA7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2043" t="28539" r="32914" b="64337"/>
            <a:stretch>
              <a:fillRect/>
            </a:stretch>
          </p:blipFill>
          <p:spPr>
            <a:xfrm>
              <a:off x="7564306" y="2071283"/>
              <a:ext cx="614861" cy="450697"/>
            </a:xfrm>
            <a:custGeom>
              <a:avLst/>
              <a:gdLst>
                <a:gd name="connsiteX0" fmla="*/ 75116 w 614861"/>
                <a:gd name="connsiteY0" fmla="*/ 0 h 450697"/>
                <a:gd name="connsiteX1" fmla="*/ 545916 w 614861"/>
                <a:gd name="connsiteY1" fmla="*/ 0 h 450697"/>
                <a:gd name="connsiteX2" fmla="*/ 599031 w 614861"/>
                <a:gd name="connsiteY2" fmla="*/ 22001 h 450697"/>
                <a:gd name="connsiteX3" fmla="*/ 614495 w 614861"/>
                <a:gd name="connsiteY3" fmla="*/ 44938 h 450697"/>
                <a:gd name="connsiteX4" fmla="*/ 614495 w 614861"/>
                <a:gd name="connsiteY4" fmla="*/ 405217 h 450697"/>
                <a:gd name="connsiteX5" fmla="*/ 614861 w 614861"/>
                <a:gd name="connsiteY5" fmla="*/ 405217 h 450697"/>
                <a:gd name="connsiteX6" fmla="*/ 599031 w 614861"/>
                <a:gd name="connsiteY6" fmla="*/ 428696 h 450697"/>
                <a:gd name="connsiteX7" fmla="*/ 545916 w 614861"/>
                <a:gd name="connsiteY7" fmla="*/ 450697 h 450697"/>
                <a:gd name="connsiteX8" fmla="*/ 75116 w 614861"/>
                <a:gd name="connsiteY8" fmla="*/ 450697 h 450697"/>
                <a:gd name="connsiteX9" fmla="*/ 0 w 614861"/>
                <a:gd name="connsiteY9" fmla="*/ 375581 h 450697"/>
                <a:gd name="connsiteX10" fmla="*/ 0 w 614861"/>
                <a:gd name="connsiteY10" fmla="*/ 75116 h 450697"/>
                <a:gd name="connsiteX11" fmla="*/ 75116 w 614861"/>
                <a:gd name="connsiteY11" fmla="*/ 0 h 45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4861" h="450697">
                  <a:moveTo>
                    <a:pt x="75116" y="0"/>
                  </a:moveTo>
                  <a:lnTo>
                    <a:pt x="545916" y="0"/>
                  </a:lnTo>
                  <a:cubicBezTo>
                    <a:pt x="566659" y="0"/>
                    <a:pt x="585438" y="8408"/>
                    <a:pt x="599031" y="22001"/>
                  </a:cubicBezTo>
                  <a:lnTo>
                    <a:pt x="614495" y="44938"/>
                  </a:lnTo>
                  <a:lnTo>
                    <a:pt x="614495" y="405217"/>
                  </a:lnTo>
                  <a:lnTo>
                    <a:pt x="614861" y="405217"/>
                  </a:lnTo>
                  <a:lnTo>
                    <a:pt x="599031" y="428696"/>
                  </a:lnTo>
                  <a:cubicBezTo>
                    <a:pt x="585438" y="442289"/>
                    <a:pt x="566659" y="450697"/>
                    <a:pt x="545916" y="450697"/>
                  </a:cubicBezTo>
                  <a:lnTo>
                    <a:pt x="75116" y="450697"/>
                  </a:lnTo>
                  <a:cubicBezTo>
                    <a:pt x="33631" y="450697"/>
                    <a:pt x="0" y="417066"/>
                    <a:pt x="0" y="375581"/>
                  </a:cubicBezTo>
                  <a:lnTo>
                    <a:pt x="0" y="75116"/>
                  </a:lnTo>
                  <a:cubicBezTo>
                    <a:pt x="0" y="33631"/>
                    <a:pt x="33631" y="0"/>
                    <a:pt x="75116" y="0"/>
                  </a:cubicBezTo>
                  <a:close/>
                </a:path>
              </a:pathLst>
            </a:custGeom>
          </p:spPr>
        </p:pic>
      </p:grpSp>
      <p:grpSp>
        <p:nvGrpSpPr>
          <p:cNvPr id="183" name="prior p">
            <a:extLst>
              <a:ext uri="{FF2B5EF4-FFF2-40B4-BE49-F238E27FC236}">
                <a16:creationId xmlns:a16="http://schemas.microsoft.com/office/drawing/2014/main" id="{8FD35B28-96FE-484C-9F83-2A7DAD3F98EB}"/>
              </a:ext>
            </a:extLst>
          </p:cNvPr>
          <p:cNvGrpSpPr/>
          <p:nvPr/>
        </p:nvGrpSpPr>
        <p:grpSpPr>
          <a:xfrm>
            <a:off x="687621" y="1831150"/>
            <a:ext cx="5451561" cy="1120485"/>
            <a:chOff x="687621" y="1831150"/>
            <a:chExt cx="5451561" cy="1120485"/>
          </a:xfrm>
        </p:grpSpPr>
        <p:pic>
          <p:nvPicPr>
            <p:cNvPr id="172" name="-p&gt;">
              <a:extLst>
                <a:ext uri="{FF2B5EF4-FFF2-40B4-BE49-F238E27FC236}">
                  <a16:creationId xmlns:a16="http://schemas.microsoft.com/office/drawing/2014/main" id="{93207355-ED56-4242-B389-4C767EF5B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5260" t="24743" r="49646" b="65443"/>
            <a:stretch>
              <a:fillRect/>
            </a:stretch>
          </p:blipFill>
          <p:spPr>
            <a:xfrm>
              <a:off x="5518150" y="1831150"/>
              <a:ext cx="621032" cy="620888"/>
            </a:xfrm>
            <a:custGeom>
              <a:avLst/>
              <a:gdLst>
                <a:gd name="connsiteX0" fmla="*/ 0 w 621032"/>
                <a:gd name="connsiteY0" fmla="*/ 0 h 620888"/>
                <a:gd name="connsiteX1" fmla="*/ 621032 w 621032"/>
                <a:gd name="connsiteY1" fmla="*/ 0 h 620888"/>
                <a:gd name="connsiteX2" fmla="*/ 621032 w 621032"/>
                <a:gd name="connsiteY2" fmla="*/ 620888 h 620888"/>
                <a:gd name="connsiteX3" fmla="*/ 0 w 621032"/>
                <a:gd name="connsiteY3" fmla="*/ 620888 h 620888"/>
                <a:gd name="connsiteX4" fmla="*/ 0 w 621032"/>
                <a:gd name="connsiteY4" fmla="*/ 0 h 620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1032" h="620888">
                  <a:moveTo>
                    <a:pt x="0" y="0"/>
                  </a:moveTo>
                  <a:lnTo>
                    <a:pt x="621032" y="0"/>
                  </a:lnTo>
                  <a:lnTo>
                    <a:pt x="621032" y="620888"/>
                  </a:lnTo>
                  <a:lnTo>
                    <a:pt x="0" y="62088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67" name="p(Z)">
              <a:extLst>
                <a:ext uri="{FF2B5EF4-FFF2-40B4-BE49-F238E27FC236}">
                  <a16:creationId xmlns:a16="http://schemas.microsoft.com/office/drawing/2014/main" id="{5F28CD75-E34D-4ADB-86F4-121E1418D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640" t="33918" r="66812" b="57546"/>
            <a:stretch>
              <a:fillRect/>
            </a:stretch>
          </p:blipFill>
          <p:spPr>
            <a:xfrm>
              <a:off x="687621" y="2411576"/>
              <a:ext cx="3358600" cy="540059"/>
            </a:xfrm>
            <a:custGeom>
              <a:avLst/>
              <a:gdLst>
                <a:gd name="connsiteX0" fmla="*/ 0 w 3358600"/>
                <a:gd name="connsiteY0" fmla="*/ 0 h 540059"/>
                <a:gd name="connsiteX1" fmla="*/ 3358600 w 3358600"/>
                <a:gd name="connsiteY1" fmla="*/ 0 h 540059"/>
                <a:gd name="connsiteX2" fmla="*/ 3358600 w 3358600"/>
                <a:gd name="connsiteY2" fmla="*/ 540059 h 540059"/>
                <a:gd name="connsiteX3" fmla="*/ 0 w 3358600"/>
                <a:gd name="connsiteY3" fmla="*/ 540059 h 540059"/>
                <a:gd name="connsiteX4" fmla="*/ 0 w 3358600"/>
                <a:gd name="connsiteY4" fmla="*/ 0 h 54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8600" h="540059">
                  <a:moveTo>
                    <a:pt x="0" y="0"/>
                  </a:moveTo>
                  <a:lnTo>
                    <a:pt x="3358600" y="0"/>
                  </a:lnTo>
                  <a:lnTo>
                    <a:pt x="3358600" y="540059"/>
                  </a:lnTo>
                  <a:lnTo>
                    <a:pt x="0" y="540059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166" name="encoder strength">
            <a:extLst>
              <a:ext uri="{FF2B5EF4-FFF2-40B4-BE49-F238E27FC236}">
                <a16:creationId xmlns:a16="http://schemas.microsoft.com/office/drawing/2014/main" id="{ABBD3D1C-8194-42EE-89E9-EACEA29654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156" t="34648" r="39052" b="60275"/>
          <a:stretch>
            <a:fillRect/>
          </a:stretch>
        </p:blipFill>
        <p:spPr>
          <a:xfrm>
            <a:off x="6846570" y="2457763"/>
            <a:ext cx="584200" cy="321188"/>
          </a:xfrm>
          <a:custGeom>
            <a:avLst/>
            <a:gdLst>
              <a:gd name="connsiteX0" fmla="*/ 0 w 584200"/>
              <a:gd name="connsiteY0" fmla="*/ 0 h 321188"/>
              <a:gd name="connsiteX1" fmla="*/ 584200 w 584200"/>
              <a:gd name="connsiteY1" fmla="*/ 0 h 321188"/>
              <a:gd name="connsiteX2" fmla="*/ 559937 w 584200"/>
              <a:gd name="connsiteY2" fmla="*/ 79069 h 321188"/>
              <a:gd name="connsiteX3" fmla="*/ 559938 w 584200"/>
              <a:gd name="connsiteY3" fmla="*/ 79069 h 321188"/>
              <a:gd name="connsiteX4" fmla="*/ 485640 w 584200"/>
              <a:gd name="connsiteY4" fmla="*/ 321188 h 321188"/>
              <a:gd name="connsiteX5" fmla="*/ 120962 w 584200"/>
              <a:gd name="connsiteY5" fmla="*/ 303268 h 321188"/>
              <a:gd name="connsiteX6" fmla="*/ 31539 w 584200"/>
              <a:gd name="connsiteY6" fmla="*/ 79069 h 321188"/>
              <a:gd name="connsiteX7" fmla="*/ 31538 w 584200"/>
              <a:gd name="connsiteY7" fmla="*/ 79069 h 321188"/>
              <a:gd name="connsiteX8" fmla="*/ 0 w 584200"/>
              <a:gd name="connsiteY8" fmla="*/ 0 h 3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321188">
                <a:moveTo>
                  <a:pt x="0" y="0"/>
                </a:moveTo>
                <a:lnTo>
                  <a:pt x="584200" y="0"/>
                </a:lnTo>
                <a:lnTo>
                  <a:pt x="559937" y="79069"/>
                </a:lnTo>
                <a:lnTo>
                  <a:pt x="559938" y="79069"/>
                </a:lnTo>
                <a:lnTo>
                  <a:pt x="485640" y="321188"/>
                </a:lnTo>
                <a:lnTo>
                  <a:pt x="120962" y="303268"/>
                </a:lnTo>
                <a:lnTo>
                  <a:pt x="31539" y="79069"/>
                </a:lnTo>
                <a:lnTo>
                  <a:pt x="31538" y="7906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5" name="prior strength">
            <a:extLst>
              <a:ext uri="{FF2B5EF4-FFF2-40B4-BE49-F238E27FC236}">
                <a16:creationId xmlns:a16="http://schemas.microsoft.com/office/drawing/2014/main" id="{7047E6BC-C8DD-4917-BF8C-E0FD9FC919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177" t="34788" r="49729" b="59966"/>
          <a:stretch>
            <a:fillRect/>
          </a:stretch>
        </p:blipFill>
        <p:spPr>
          <a:xfrm>
            <a:off x="5507991" y="2466613"/>
            <a:ext cx="621031" cy="331913"/>
          </a:xfrm>
          <a:custGeom>
            <a:avLst/>
            <a:gdLst>
              <a:gd name="connsiteX0" fmla="*/ 0 w 621031"/>
              <a:gd name="connsiteY0" fmla="*/ 0 h 331913"/>
              <a:gd name="connsiteX1" fmla="*/ 621031 w 621031"/>
              <a:gd name="connsiteY1" fmla="*/ 0 h 331913"/>
              <a:gd name="connsiteX2" fmla="*/ 621031 w 621031"/>
              <a:gd name="connsiteY2" fmla="*/ 331913 h 331913"/>
              <a:gd name="connsiteX3" fmla="*/ 0 w 621031"/>
              <a:gd name="connsiteY3" fmla="*/ 331913 h 331913"/>
              <a:gd name="connsiteX4" fmla="*/ 0 w 621031"/>
              <a:gd name="connsiteY4" fmla="*/ 0 h 33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031" h="331913">
                <a:moveTo>
                  <a:pt x="0" y="0"/>
                </a:moveTo>
                <a:lnTo>
                  <a:pt x="621031" y="0"/>
                </a:lnTo>
                <a:lnTo>
                  <a:pt x="621031" y="331913"/>
                </a:lnTo>
                <a:lnTo>
                  <a:pt x="0" y="331913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181" name="encoder e">
            <a:extLst>
              <a:ext uri="{FF2B5EF4-FFF2-40B4-BE49-F238E27FC236}">
                <a16:creationId xmlns:a16="http://schemas.microsoft.com/office/drawing/2014/main" id="{9EB5184D-09FD-486D-962E-5DA68135F6AF}"/>
              </a:ext>
            </a:extLst>
          </p:cNvPr>
          <p:cNvGrpSpPr/>
          <p:nvPr/>
        </p:nvGrpSpPr>
        <p:grpSpPr>
          <a:xfrm>
            <a:off x="687621" y="1431608"/>
            <a:ext cx="7084780" cy="1768447"/>
            <a:chOff x="687621" y="1431608"/>
            <a:chExt cx="7084780" cy="1768447"/>
          </a:xfrm>
        </p:grpSpPr>
        <p:pic>
          <p:nvPicPr>
            <p:cNvPr id="174" name="e(Z|X)">
              <a:extLst>
                <a:ext uri="{FF2B5EF4-FFF2-40B4-BE49-F238E27FC236}">
                  <a16:creationId xmlns:a16="http://schemas.microsoft.com/office/drawing/2014/main" id="{FA284E1B-DFD9-42BE-A4E4-42E140CAE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640" t="18428" r="66812" b="73943"/>
            <a:stretch>
              <a:fillRect/>
            </a:stretch>
          </p:blipFill>
          <p:spPr>
            <a:xfrm>
              <a:off x="687621" y="1431608"/>
              <a:ext cx="3358600" cy="482696"/>
            </a:xfrm>
            <a:custGeom>
              <a:avLst/>
              <a:gdLst>
                <a:gd name="connsiteX0" fmla="*/ 0 w 3358600"/>
                <a:gd name="connsiteY0" fmla="*/ 0 h 482696"/>
                <a:gd name="connsiteX1" fmla="*/ 3358600 w 3358600"/>
                <a:gd name="connsiteY1" fmla="*/ 0 h 482696"/>
                <a:gd name="connsiteX2" fmla="*/ 3358600 w 3358600"/>
                <a:gd name="connsiteY2" fmla="*/ 482696 h 482696"/>
                <a:gd name="connsiteX3" fmla="*/ 0 w 3358600"/>
                <a:gd name="connsiteY3" fmla="*/ 482696 h 482696"/>
                <a:gd name="connsiteX4" fmla="*/ 0 w 3358600"/>
                <a:gd name="connsiteY4" fmla="*/ 0 h 48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8600" h="482696">
                  <a:moveTo>
                    <a:pt x="0" y="0"/>
                  </a:moveTo>
                  <a:lnTo>
                    <a:pt x="3358600" y="0"/>
                  </a:lnTo>
                  <a:lnTo>
                    <a:pt x="3358600" y="482696"/>
                  </a:lnTo>
                  <a:lnTo>
                    <a:pt x="0" y="48269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64" name="-e&gt;">
              <a:extLst>
                <a:ext uri="{FF2B5EF4-FFF2-40B4-BE49-F238E27FC236}">
                  <a16:creationId xmlns:a16="http://schemas.microsoft.com/office/drawing/2014/main" id="{01B94404-2924-4894-95EF-81670227B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3382" t="35886" r="36250" b="53619"/>
            <a:stretch>
              <a:fillRect/>
            </a:stretch>
          </p:blipFill>
          <p:spPr>
            <a:xfrm>
              <a:off x="6508327" y="2536093"/>
              <a:ext cx="1264074" cy="663962"/>
            </a:xfrm>
            <a:custGeom>
              <a:avLst/>
              <a:gdLst>
                <a:gd name="connsiteX0" fmla="*/ 0 w 1264074"/>
                <a:gd name="connsiteY0" fmla="*/ 0 h 663962"/>
                <a:gd name="connsiteX1" fmla="*/ 353353 w 1264074"/>
                <a:gd name="connsiteY1" fmla="*/ 0 h 663962"/>
                <a:gd name="connsiteX2" fmla="*/ 448414 w 1264074"/>
                <a:gd name="connsiteY2" fmla="*/ 238334 h 663962"/>
                <a:gd name="connsiteX3" fmla="*/ 836084 w 1264074"/>
                <a:gd name="connsiteY3" fmla="*/ 257384 h 663962"/>
                <a:gd name="connsiteX4" fmla="*/ 915066 w 1264074"/>
                <a:gd name="connsiteY4" fmla="*/ 0 h 663962"/>
                <a:gd name="connsiteX5" fmla="*/ 1264074 w 1264074"/>
                <a:gd name="connsiteY5" fmla="*/ 0 h 663962"/>
                <a:gd name="connsiteX6" fmla="*/ 1264074 w 1264074"/>
                <a:gd name="connsiteY6" fmla="*/ 663962 h 663962"/>
                <a:gd name="connsiteX7" fmla="*/ 0 w 1264074"/>
                <a:gd name="connsiteY7" fmla="*/ 663962 h 663962"/>
                <a:gd name="connsiteX8" fmla="*/ 0 w 1264074"/>
                <a:gd name="connsiteY8" fmla="*/ 0 h 66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4074" h="663962">
                  <a:moveTo>
                    <a:pt x="0" y="0"/>
                  </a:moveTo>
                  <a:lnTo>
                    <a:pt x="353353" y="0"/>
                  </a:lnTo>
                  <a:lnTo>
                    <a:pt x="448414" y="238334"/>
                  </a:lnTo>
                  <a:lnTo>
                    <a:pt x="836084" y="257384"/>
                  </a:lnTo>
                  <a:lnTo>
                    <a:pt x="915066" y="0"/>
                  </a:lnTo>
                  <a:lnTo>
                    <a:pt x="1264074" y="0"/>
                  </a:lnTo>
                  <a:lnTo>
                    <a:pt x="1264074" y="663962"/>
                  </a:lnTo>
                  <a:lnTo>
                    <a:pt x="0" y="663962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84" name="sample x">
            <a:extLst>
              <a:ext uri="{FF2B5EF4-FFF2-40B4-BE49-F238E27FC236}">
                <a16:creationId xmlns:a16="http://schemas.microsoft.com/office/drawing/2014/main" id="{A9E06AD1-3478-4EC0-AB5A-3D40CBCC0FB1}"/>
              </a:ext>
            </a:extLst>
          </p:cNvPr>
          <p:cNvGrpSpPr/>
          <p:nvPr/>
        </p:nvGrpSpPr>
        <p:grpSpPr>
          <a:xfrm>
            <a:off x="183880" y="1914685"/>
            <a:ext cx="8579120" cy="1734883"/>
            <a:chOff x="183880" y="1914685"/>
            <a:chExt cx="8579120" cy="1734883"/>
          </a:xfrm>
        </p:grpSpPr>
        <p:pic>
          <p:nvPicPr>
            <p:cNvPr id="171" name="-x&gt;&gt;">
              <a:extLst>
                <a:ext uri="{FF2B5EF4-FFF2-40B4-BE49-F238E27FC236}">
                  <a16:creationId xmlns:a16="http://schemas.microsoft.com/office/drawing/2014/main" id="{0B4CBEC9-D9AC-4327-8BBA-2C32A4B43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7083" t="26064" r="28125" b="65056"/>
            <a:stretch>
              <a:fillRect/>
            </a:stretch>
          </p:blipFill>
          <p:spPr>
            <a:xfrm>
              <a:off x="8178800" y="1914685"/>
              <a:ext cx="584200" cy="561815"/>
            </a:xfrm>
            <a:custGeom>
              <a:avLst/>
              <a:gdLst>
                <a:gd name="connsiteX0" fmla="*/ 0 w 584200"/>
                <a:gd name="connsiteY0" fmla="*/ 0 h 561815"/>
                <a:gd name="connsiteX1" fmla="*/ 584200 w 584200"/>
                <a:gd name="connsiteY1" fmla="*/ 0 h 561815"/>
                <a:gd name="connsiteX2" fmla="*/ 584200 w 584200"/>
                <a:gd name="connsiteY2" fmla="*/ 561815 h 561815"/>
                <a:gd name="connsiteX3" fmla="*/ 366 w 584200"/>
                <a:gd name="connsiteY3" fmla="*/ 561815 h 561815"/>
                <a:gd name="connsiteX4" fmla="*/ 634 w 584200"/>
                <a:gd name="connsiteY4" fmla="*/ 561417 h 561815"/>
                <a:gd name="connsiteX5" fmla="*/ 6537 w 584200"/>
                <a:gd name="connsiteY5" fmla="*/ 532179 h 561815"/>
                <a:gd name="connsiteX6" fmla="*/ 6537 w 584200"/>
                <a:gd name="connsiteY6" fmla="*/ 231714 h 561815"/>
                <a:gd name="connsiteX7" fmla="*/ 634 w 584200"/>
                <a:gd name="connsiteY7" fmla="*/ 202476 h 561815"/>
                <a:gd name="connsiteX8" fmla="*/ 0 w 584200"/>
                <a:gd name="connsiteY8" fmla="*/ 201536 h 561815"/>
                <a:gd name="connsiteX9" fmla="*/ 0 w 584200"/>
                <a:gd name="connsiteY9" fmla="*/ 0 h 56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4200" h="561815">
                  <a:moveTo>
                    <a:pt x="0" y="0"/>
                  </a:moveTo>
                  <a:lnTo>
                    <a:pt x="584200" y="0"/>
                  </a:lnTo>
                  <a:lnTo>
                    <a:pt x="584200" y="561815"/>
                  </a:lnTo>
                  <a:lnTo>
                    <a:pt x="366" y="561815"/>
                  </a:lnTo>
                  <a:lnTo>
                    <a:pt x="634" y="561417"/>
                  </a:lnTo>
                  <a:cubicBezTo>
                    <a:pt x="4435" y="552431"/>
                    <a:pt x="6537" y="542550"/>
                    <a:pt x="6537" y="532179"/>
                  </a:cubicBezTo>
                  <a:lnTo>
                    <a:pt x="6537" y="231714"/>
                  </a:lnTo>
                  <a:cubicBezTo>
                    <a:pt x="6537" y="221343"/>
                    <a:pt x="4435" y="211463"/>
                    <a:pt x="634" y="202476"/>
                  </a:cubicBezTo>
                  <a:lnTo>
                    <a:pt x="0" y="20153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63" name="observe a sample">
              <a:extLst>
                <a:ext uri="{FF2B5EF4-FFF2-40B4-BE49-F238E27FC236}">
                  <a16:creationId xmlns:a16="http://schemas.microsoft.com/office/drawing/2014/main" id="{B5F7AE79-DB97-4ED1-A922-D9F919261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508" t="42991" r="65236" b="46514"/>
            <a:stretch>
              <a:fillRect/>
            </a:stretch>
          </p:blipFill>
          <p:spPr>
            <a:xfrm>
              <a:off x="183880" y="2985606"/>
              <a:ext cx="4054571" cy="663962"/>
            </a:xfrm>
            <a:custGeom>
              <a:avLst/>
              <a:gdLst>
                <a:gd name="connsiteX0" fmla="*/ 0 w 4054571"/>
                <a:gd name="connsiteY0" fmla="*/ 0 h 663962"/>
                <a:gd name="connsiteX1" fmla="*/ 4054571 w 4054571"/>
                <a:gd name="connsiteY1" fmla="*/ 0 h 663962"/>
                <a:gd name="connsiteX2" fmla="*/ 4054571 w 4054571"/>
                <a:gd name="connsiteY2" fmla="*/ 663962 h 663962"/>
                <a:gd name="connsiteX3" fmla="*/ 0 w 4054571"/>
                <a:gd name="connsiteY3" fmla="*/ 663962 h 663962"/>
                <a:gd name="connsiteX4" fmla="*/ 0 w 4054571"/>
                <a:gd name="connsiteY4" fmla="*/ 0 h 66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4571" h="663962">
                  <a:moveTo>
                    <a:pt x="0" y="0"/>
                  </a:moveTo>
                  <a:lnTo>
                    <a:pt x="4054571" y="0"/>
                  </a:lnTo>
                  <a:lnTo>
                    <a:pt x="4054571" y="663962"/>
                  </a:lnTo>
                  <a:lnTo>
                    <a:pt x="0" y="663962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162" name="Alt-VAE-Diagram">
            <a:extLst>
              <a:ext uri="{FF2B5EF4-FFF2-40B4-BE49-F238E27FC236}">
                <a16:creationId xmlns:a16="http://schemas.microsoft.com/office/drawing/2014/main" id="{279BCA49-5ACE-40AB-BCF5-D750930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75" t="57546" r="6875"/>
          <a:stretch>
            <a:fillRect/>
          </a:stretch>
        </p:blipFill>
        <p:spPr>
          <a:xfrm>
            <a:off x="838200" y="3906366"/>
            <a:ext cx="10515600" cy="2685825"/>
          </a:xfrm>
          <a:custGeom>
            <a:avLst/>
            <a:gdLst>
              <a:gd name="connsiteX0" fmla="*/ 0 w 10515600"/>
              <a:gd name="connsiteY0" fmla="*/ 0 h 2685825"/>
              <a:gd name="connsiteX1" fmla="*/ 10515600 w 10515600"/>
              <a:gd name="connsiteY1" fmla="*/ 0 h 2685825"/>
              <a:gd name="connsiteX2" fmla="*/ 10515600 w 10515600"/>
              <a:gd name="connsiteY2" fmla="*/ 2685825 h 2685825"/>
              <a:gd name="connsiteX3" fmla="*/ 0 w 10515600"/>
              <a:gd name="connsiteY3" fmla="*/ 2685825 h 2685825"/>
              <a:gd name="connsiteX4" fmla="*/ 0 w 10515600"/>
              <a:gd name="connsiteY4" fmla="*/ 0 h 26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2685825">
                <a:moveTo>
                  <a:pt x="0" y="0"/>
                </a:moveTo>
                <a:lnTo>
                  <a:pt x="10515600" y="0"/>
                </a:lnTo>
                <a:lnTo>
                  <a:pt x="10515600" y="2685825"/>
                </a:lnTo>
                <a:lnTo>
                  <a:pt x="0" y="2685825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9916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[emph] x">
            <a:extLst>
              <a:ext uri="{FF2B5EF4-FFF2-40B4-BE49-F238E27FC236}">
                <a16:creationId xmlns:a16="http://schemas.microsoft.com/office/drawing/2014/main" id="{0872D50B-B9CB-49D1-903E-7FDC2C54F706}"/>
              </a:ext>
            </a:extLst>
          </p:cNvPr>
          <p:cNvGrpSpPr/>
          <p:nvPr/>
        </p:nvGrpSpPr>
        <p:grpSpPr>
          <a:xfrm>
            <a:off x="183880" y="1914685"/>
            <a:ext cx="8579120" cy="1734883"/>
            <a:chOff x="183880" y="1914685"/>
            <a:chExt cx="8579120" cy="1734883"/>
          </a:xfrm>
          <a:effectLst>
            <a:glow rad="368300">
              <a:schemeClr val="accent2">
                <a:alpha val="22000"/>
              </a:schemeClr>
            </a:glow>
          </a:effectLst>
        </p:grpSpPr>
        <p:pic>
          <p:nvPicPr>
            <p:cNvPr id="37" name="-x&gt;&gt;">
              <a:extLst>
                <a:ext uri="{FF2B5EF4-FFF2-40B4-BE49-F238E27FC236}">
                  <a16:creationId xmlns:a16="http://schemas.microsoft.com/office/drawing/2014/main" id="{A32ADE55-E8DC-464F-9B34-A48114526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7083" t="26064" r="28125" b="65056"/>
            <a:stretch>
              <a:fillRect/>
            </a:stretch>
          </p:blipFill>
          <p:spPr>
            <a:xfrm>
              <a:off x="8178800" y="1914685"/>
              <a:ext cx="584200" cy="561815"/>
            </a:xfrm>
            <a:custGeom>
              <a:avLst/>
              <a:gdLst>
                <a:gd name="connsiteX0" fmla="*/ 0 w 584200"/>
                <a:gd name="connsiteY0" fmla="*/ 0 h 561815"/>
                <a:gd name="connsiteX1" fmla="*/ 584200 w 584200"/>
                <a:gd name="connsiteY1" fmla="*/ 0 h 561815"/>
                <a:gd name="connsiteX2" fmla="*/ 584200 w 584200"/>
                <a:gd name="connsiteY2" fmla="*/ 561815 h 561815"/>
                <a:gd name="connsiteX3" fmla="*/ 366 w 584200"/>
                <a:gd name="connsiteY3" fmla="*/ 561815 h 561815"/>
                <a:gd name="connsiteX4" fmla="*/ 634 w 584200"/>
                <a:gd name="connsiteY4" fmla="*/ 561417 h 561815"/>
                <a:gd name="connsiteX5" fmla="*/ 6537 w 584200"/>
                <a:gd name="connsiteY5" fmla="*/ 532179 h 561815"/>
                <a:gd name="connsiteX6" fmla="*/ 6537 w 584200"/>
                <a:gd name="connsiteY6" fmla="*/ 231714 h 561815"/>
                <a:gd name="connsiteX7" fmla="*/ 634 w 584200"/>
                <a:gd name="connsiteY7" fmla="*/ 202476 h 561815"/>
                <a:gd name="connsiteX8" fmla="*/ 0 w 584200"/>
                <a:gd name="connsiteY8" fmla="*/ 201536 h 561815"/>
                <a:gd name="connsiteX9" fmla="*/ 0 w 584200"/>
                <a:gd name="connsiteY9" fmla="*/ 0 h 56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4200" h="561815">
                  <a:moveTo>
                    <a:pt x="0" y="0"/>
                  </a:moveTo>
                  <a:lnTo>
                    <a:pt x="584200" y="0"/>
                  </a:lnTo>
                  <a:lnTo>
                    <a:pt x="584200" y="561815"/>
                  </a:lnTo>
                  <a:lnTo>
                    <a:pt x="366" y="561815"/>
                  </a:lnTo>
                  <a:lnTo>
                    <a:pt x="634" y="561417"/>
                  </a:lnTo>
                  <a:cubicBezTo>
                    <a:pt x="4435" y="552431"/>
                    <a:pt x="6537" y="542550"/>
                    <a:pt x="6537" y="532179"/>
                  </a:cubicBezTo>
                  <a:lnTo>
                    <a:pt x="6537" y="231714"/>
                  </a:lnTo>
                  <a:cubicBezTo>
                    <a:pt x="6537" y="221343"/>
                    <a:pt x="4435" y="211463"/>
                    <a:pt x="634" y="202476"/>
                  </a:cubicBezTo>
                  <a:lnTo>
                    <a:pt x="0" y="20153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38" name="observe a sample">
              <a:extLst>
                <a:ext uri="{FF2B5EF4-FFF2-40B4-BE49-F238E27FC236}">
                  <a16:creationId xmlns:a16="http://schemas.microsoft.com/office/drawing/2014/main" id="{00449D1B-DEAE-4F92-8541-42F5AF354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508" t="42991" r="65236" b="46514"/>
            <a:stretch>
              <a:fillRect/>
            </a:stretch>
          </p:blipFill>
          <p:spPr>
            <a:xfrm>
              <a:off x="183880" y="2985606"/>
              <a:ext cx="4054571" cy="663962"/>
            </a:xfrm>
            <a:custGeom>
              <a:avLst/>
              <a:gdLst>
                <a:gd name="connsiteX0" fmla="*/ 0 w 4054571"/>
                <a:gd name="connsiteY0" fmla="*/ 0 h 663962"/>
                <a:gd name="connsiteX1" fmla="*/ 4054571 w 4054571"/>
                <a:gd name="connsiteY1" fmla="*/ 0 h 663962"/>
                <a:gd name="connsiteX2" fmla="*/ 4054571 w 4054571"/>
                <a:gd name="connsiteY2" fmla="*/ 663962 h 663962"/>
                <a:gd name="connsiteX3" fmla="*/ 0 w 4054571"/>
                <a:gd name="connsiteY3" fmla="*/ 663962 h 663962"/>
                <a:gd name="connsiteX4" fmla="*/ 0 w 4054571"/>
                <a:gd name="connsiteY4" fmla="*/ 0 h 66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4571" h="663962">
                  <a:moveTo>
                    <a:pt x="0" y="0"/>
                  </a:moveTo>
                  <a:lnTo>
                    <a:pt x="4054571" y="0"/>
                  </a:lnTo>
                  <a:lnTo>
                    <a:pt x="4054571" y="663962"/>
                  </a:lnTo>
                  <a:lnTo>
                    <a:pt x="0" y="663962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91" name="[emph] e">
            <a:extLst>
              <a:ext uri="{FF2B5EF4-FFF2-40B4-BE49-F238E27FC236}">
                <a16:creationId xmlns:a16="http://schemas.microsoft.com/office/drawing/2014/main" id="{AEA49EC3-4AA6-4DD8-8763-F614B02C15FE}"/>
              </a:ext>
            </a:extLst>
          </p:cNvPr>
          <p:cNvGrpSpPr/>
          <p:nvPr/>
        </p:nvGrpSpPr>
        <p:grpSpPr>
          <a:xfrm>
            <a:off x="687621" y="1397637"/>
            <a:ext cx="7084780" cy="1800949"/>
            <a:chOff x="687621" y="1399106"/>
            <a:chExt cx="7084780" cy="1800949"/>
          </a:xfrm>
          <a:effectLst>
            <a:glow rad="368300">
              <a:schemeClr val="accent2">
                <a:satMod val="175000"/>
                <a:alpha val="22000"/>
              </a:schemeClr>
            </a:glow>
          </a:effectLst>
        </p:grpSpPr>
        <p:pic>
          <p:nvPicPr>
            <p:cNvPr id="192" name="e(Z|X)">
              <a:extLst>
                <a:ext uri="{FF2B5EF4-FFF2-40B4-BE49-F238E27FC236}">
                  <a16:creationId xmlns:a16="http://schemas.microsoft.com/office/drawing/2014/main" id="{BAA73C2D-EABD-466B-B3D3-FF053C1C0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"/>
            </a:blip>
            <a:srcRect l="5640" t="17914" r="66812" b="73944"/>
            <a:stretch/>
          </p:blipFill>
          <p:spPr>
            <a:xfrm>
              <a:off x="687621" y="1399106"/>
              <a:ext cx="3358600" cy="515198"/>
            </a:xfrm>
            <a:prstGeom prst="rect">
              <a:avLst/>
            </a:prstGeom>
          </p:spPr>
        </p:pic>
        <p:pic>
          <p:nvPicPr>
            <p:cNvPr id="193" name="-e&gt;">
              <a:extLst>
                <a:ext uri="{FF2B5EF4-FFF2-40B4-BE49-F238E27FC236}">
                  <a16:creationId xmlns:a16="http://schemas.microsoft.com/office/drawing/2014/main" id="{376AE8FB-24CC-4C64-AF7B-D02540342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"/>
            </a:blip>
            <a:srcRect l="53382" t="35886" r="36250" b="53619"/>
            <a:stretch>
              <a:fillRect/>
            </a:stretch>
          </p:blipFill>
          <p:spPr>
            <a:xfrm>
              <a:off x="6508327" y="2536093"/>
              <a:ext cx="1264074" cy="663962"/>
            </a:xfrm>
            <a:prstGeom prst="rect">
              <a:avLst/>
            </a:prstGeom>
          </p:spPr>
        </p:pic>
      </p:grpSp>
      <p:grpSp>
        <p:nvGrpSpPr>
          <p:cNvPr id="194" name="[emph] d">
            <a:extLst>
              <a:ext uri="{FF2B5EF4-FFF2-40B4-BE49-F238E27FC236}">
                <a16:creationId xmlns:a16="http://schemas.microsoft.com/office/drawing/2014/main" id="{2B6348BB-654F-4BAD-B8DC-5F0C0BD332A0}"/>
              </a:ext>
            </a:extLst>
          </p:cNvPr>
          <p:cNvGrpSpPr/>
          <p:nvPr/>
        </p:nvGrpSpPr>
        <p:grpSpPr>
          <a:xfrm>
            <a:off x="687621" y="1278691"/>
            <a:ext cx="7194000" cy="1116840"/>
            <a:chOff x="687621" y="1280160"/>
            <a:chExt cx="7194000" cy="1116840"/>
          </a:xfrm>
          <a:effectLst>
            <a:glow rad="368300">
              <a:schemeClr val="accent2">
                <a:satMod val="175000"/>
                <a:alpha val="22000"/>
              </a:schemeClr>
            </a:glow>
          </a:effectLst>
        </p:grpSpPr>
        <p:pic>
          <p:nvPicPr>
            <p:cNvPr id="195" name="-d&gt;">
              <a:extLst>
                <a:ext uri="{FF2B5EF4-FFF2-40B4-BE49-F238E27FC236}">
                  <a16:creationId xmlns:a16="http://schemas.microsoft.com/office/drawing/2014/main" id="{5A9664BF-D52B-4876-BFCB-1C46C4E74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"/>
            </a:blip>
            <a:srcRect l="52458" t="16034" r="35354" b="72008"/>
            <a:stretch>
              <a:fillRect/>
            </a:stretch>
          </p:blipFill>
          <p:spPr>
            <a:xfrm>
              <a:off x="6395719" y="1280160"/>
              <a:ext cx="1485902" cy="756499"/>
            </a:xfrm>
            <a:prstGeom prst="rect">
              <a:avLst/>
            </a:prstGeom>
          </p:spPr>
        </p:pic>
        <p:pic>
          <p:nvPicPr>
            <p:cNvPr id="196" name="d(X|Z)">
              <a:extLst>
                <a:ext uri="{FF2B5EF4-FFF2-40B4-BE49-F238E27FC236}">
                  <a16:creationId xmlns:a16="http://schemas.microsoft.com/office/drawing/2014/main" id="{EF815B42-192C-4DF2-9301-5B19F9DAC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"/>
            </a:blip>
            <a:srcRect l="5640" t="26582" r="66812" b="66313"/>
            <a:stretch>
              <a:fillRect/>
            </a:stretch>
          </p:blipFill>
          <p:spPr>
            <a:xfrm>
              <a:off x="687621" y="1947486"/>
              <a:ext cx="3358600" cy="449514"/>
            </a:xfrm>
            <a:prstGeom prst="rect">
              <a:avLst/>
            </a:prstGeom>
          </p:spPr>
        </p:pic>
      </p:grpSp>
      <p:grpSp>
        <p:nvGrpSpPr>
          <p:cNvPr id="197" name="[emph] p">
            <a:extLst>
              <a:ext uri="{FF2B5EF4-FFF2-40B4-BE49-F238E27FC236}">
                <a16:creationId xmlns:a16="http://schemas.microsoft.com/office/drawing/2014/main" id="{862EC773-5A8C-4243-89AF-D24362A96DD6}"/>
              </a:ext>
            </a:extLst>
          </p:cNvPr>
          <p:cNvGrpSpPr/>
          <p:nvPr/>
        </p:nvGrpSpPr>
        <p:grpSpPr>
          <a:xfrm>
            <a:off x="687621" y="1829681"/>
            <a:ext cx="5451561" cy="1120485"/>
            <a:chOff x="687621" y="1831150"/>
            <a:chExt cx="5451561" cy="1120485"/>
          </a:xfrm>
          <a:effectLst>
            <a:glow rad="368300">
              <a:schemeClr val="accent2">
                <a:satMod val="175000"/>
                <a:alpha val="22000"/>
              </a:schemeClr>
            </a:glow>
          </a:effectLst>
        </p:grpSpPr>
        <p:pic>
          <p:nvPicPr>
            <p:cNvPr id="198" name="-p&gt;">
              <a:extLst>
                <a:ext uri="{FF2B5EF4-FFF2-40B4-BE49-F238E27FC236}">
                  <a16:creationId xmlns:a16="http://schemas.microsoft.com/office/drawing/2014/main" id="{74279DA0-91C3-44FF-8D77-AFCDE552E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"/>
            </a:blip>
            <a:srcRect l="45260" t="24743" r="49646" b="65443"/>
            <a:stretch>
              <a:fillRect/>
            </a:stretch>
          </p:blipFill>
          <p:spPr>
            <a:xfrm>
              <a:off x="5518150" y="1831150"/>
              <a:ext cx="621032" cy="620888"/>
            </a:xfrm>
            <a:prstGeom prst="rect">
              <a:avLst/>
            </a:prstGeom>
          </p:spPr>
        </p:pic>
        <p:pic>
          <p:nvPicPr>
            <p:cNvPr id="199" name="p(Z)">
              <a:extLst>
                <a:ext uri="{FF2B5EF4-FFF2-40B4-BE49-F238E27FC236}">
                  <a16:creationId xmlns:a16="http://schemas.microsoft.com/office/drawing/2014/main" id="{3AE1A2D5-D46C-40E2-873A-E8DC35526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"/>
            </a:blip>
            <a:srcRect l="5640" t="33918" r="66812" b="57546"/>
            <a:stretch>
              <a:fillRect/>
            </a:stretch>
          </p:blipFill>
          <p:spPr>
            <a:xfrm>
              <a:off x="687621" y="2411576"/>
              <a:ext cx="3358600" cy="540059"/>
            </a:xfrm>
            <a:prstGeom prst="rect">
              <a:avLst/>
            </a:prstGeom>
          </p:spPr>
        </p:pic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315DD6B-609F-4356-A349-D4054170B463}"/>
              </a:ext>
            </a:extLst>
          </p:cNvPr>
          <p:cNvGrpSpPr/>
          <p:nvPr/>
        </p:nvGrpSpPr>
        <p:grpSpPr>
          <a:xfrm>
            <a:off x="4814890" y="265808"/>
            <a:ext cx="7227883" cy="2942625"/>
            <a:chOff x="4814890" y="265808"/>
            <a:chExt cx="7227883" cy="2942625"/>
          </a:xfrm>
        </p:grpSpPr>
        <p:pic>
          <p:nvPicPr>
            <p:cNvPr id="179" name="objective is free">
              <a:extLst>
                <a:ext uri="{FF2B5EF4-FFF2-40B4-BE49-F238E27FC236}">
                  <a16:creationId xmlns:a16="http://schemas.microsoft.com/office/drawing/2014/main" id="{4CBFD705-A801-4329-A0D9-B9BC0A34C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492" r="21667" b="88664"/>
            <a:stretch>
              <a:fillRect/>
            </a:stretch>
          </p:blipFill>
          <p:spPr>
            <a:xfrm>
              <a:off x="4814890" y="265808"/>
              <a:ext cx="4735510" cy="717170"/>
            </a:xfrm>
            <a:custGeom>
              <a:avLst/>
              <a:gdLst>
                <a:gd name="connsiteX0" fmla="*/ 0 w 4735510"/>
                <a:gd name="connsiteY0" fmla="*/ 0 h 717170"/>
                <a:gd name="connsiteX1" fmla="*/ 4735510 w 4735510"/>
                <a:gd name="connsiteY1" fmla="*/ 0 h 717170"/>
                <a:gd name="connsiteX2" fmla="*/ 4735510 w 4735510"/>
                <a:gd name="connsiteY2" fmla="*/ 717170 h 717170"/>
                <a:gd name="connsiteX3" fmla="*/ 0 w 4735510"/>
                <a:gd name="connsiteY3" fmla="*/ 717170 h 717170"/>
                <a:gd name="connsiteX4" fmla="*/ 0 w 4735510"/>
                <a:gd name="connsiteY4" fmla="*/ 0 h 7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5510" h="717170">
                  <a:moveTo>
                    <a:pt x="0" y="0"/>
                  </a:moveTo>
                  <a:lnTo>
                    <a:pt x="4735510" y="0"/>
                  </a:lnTo>
                  <a:lnTo>
                    <a:pt x="4735510" y="717170"/>
                  </a:lnTo>
                  <a:lnTo>
                    <a:pt x="0" y="71717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77" name="left inc brace">
              <a:extLst>
                <a:ext uri="{FF2B5EF4-FFF2-40B4-BE49-F238E27FC236}">
                  <a16:creationId xmlns:a16="http://schemas.microsoft.com/office/drawing/2014/main" id="{5D8A47D5-6705-4A55-9F59-7DE04EC7E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2109" t="14877" r="53861" b="53551"/>
            <a:stretch>
              <a:fillRect/>
            </a:stretch>
          </p:blipFill>
          <p:spPr>
            <a:xfrm>
              <a:off x="5133977" y="1206975"/>
              <a:ext cx="491302" cy="1997345"/>
            </a:xfrm>
            <a:custGeom>
              <a:avLst/>
              <a:gdLst>
                <a:gd name="connsiteX0" fmla="*/ 397646 w 491302"/>
                <a:gd name="connsiteY0" fmla="*/ 6 h 1997345"/>
                <a:gd name="connsiteX1" fmla="*/ 483763 w 491302"/>
                <a:gd name="connsiteY1" fmla="*/ 164623 h 1997345"/>
                <a:gd name="connsiteX2" fmla="*/ 228600 w 491302"/>
                <a:gd name="connsiteY2" fmla="*/ 1031398 h 1997345"/>
                <a:gd name="connsiteX3" fmla="*/ 471486 w 491302"/>
                <a:gd name="connsiteY3" fmla="*/ 1841023 h 1997345"/>
                <a:gd name="connsiteX4" fmla="*/ 312314 w 491302"/>
                <a:gd name="connsiteY4" fmla="*/ 1991836 h 1997345"/>
                <a:gd name="connsiteX5" fmla="*/ 0 w 491302"/>
                <a:gd name="connsiteY5" fmla="*/ 979011 h 1997345"/>
                <a:gd name="connsiteX6" fmla="*/ 314323 w 491302"/>
                <a:gd name="connsiteY6" fmla="*/ 88424 h 1997345"/>
                <a:gd name="connsiteX7" fmla="*/ 397646 w 491302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2" h="1997345">
                  <a:moveTo>
                    <a:pt x="397646" y="6"/>
                  </a:moveTo>
                  <a:cubicBezTo>
                    <a:pt x="435800" y="-700"/>
                    <a:pt x="461935" y="69869"/>
                    <a:pt x="483763" y="164623"/>
                  </a:cubicBezTo>
                  <a:cubicBezTo>
                    <a:pt x="392253" y="545624"/>
                    <a:pt x="227806" y="644313"/>
                    <a:pt x="228600" y="1031398"/>
                  </a:cubicBezTo>
                  <a:cubicBezTo>
                    <a:pt x="244810" y="1386204"/>
                    <a:pt x="405146" y="1653169"/>
                    <a:pt x="471486" y="1841023"/>
                  </a:cubicBezTo>
                  <a:cubicBezTo>
                    <a:pt x="537826" y="2028877"/>
                    <a:pt x="425591" y="1997657"/>
                    <a:pt x="312314" y="1991836"/>
                  </a:cubicBezTo>
                  <a:cubicBezTo>
                    <a:pt x="160584" y="1693916"/>
                    <a:pt x="104105" y="1329319"/>
                    <a:pt x="0" y="979011"/>
                  </a:cubicBezTo>
                  <a:cubicBezTo>
                    <a:pt x="25171" y="660188"/>
                    <a:pt x="225758" y="253524"/>
                    <a:pt x="314323" y="88424"/>
                  </a:cubicBezTo>
                  <a:cubicBezTo>
                    <a:pt x="347535" y="26512"/>
                    <a:pt x="374754" y="429"/>
                    <a:pt x="397646" y="6"/>
                  </a:cubicBezTo>
                  <a:close/>
                </a:path>
              </a:pathLst>
            </a:custGeom>
          </p:spPr>
        </p:pic>
        <p:pic>
          <p:nvPicPr>
            <p:cNvPr id="176" name="right inc brace">
              <a:extLst>
                <a:ext uri="{FF2B5EF4-FFF2-40B4-BE49-F238E27FC236}">
                  <a16:creationId xmlns:a16="http://schemas.microsoft.com/office/drawing/2014/main" id="{404444E4-4D1E-463A-A78C-20831EC2F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1095" t="14942" r="24875" b="53486"/>
            <a:stretch>
              <a:fillRect/>
            </a:stretch>
          </p:blipFill>
          <p:spPr>
            <a:xfrm>
              <a:off x="8667928" y="1211088"/>
              <a:ext cx="491303" cy="1997345"/>
            </a:xfrm>
            <a:custGeom>
              <a:avLst/>
              <a:gdLst>
                <a:gd name="connsiteX0" fmla="*/ 93657 w 491303"/>
                <a:gd name="connsiteY0" fmla="*/ 6 h 1997345"/>
                <a:gd name="connsiteX1" fmla="*/ 176980 w 491303"/>
                <a:gd name="connsiteY1" fmla="*/ 88424 h 1997345"/>
                <a:gd name="connsiteX2" fmla="*/ 491303 w 491303"/>
                <a:gd name="connsiteY2" fmla="*/ 979011 h 1997345"/>
                <a:gd name="connsiteX3" fmla="*/ 178989 w 491303"/>
                <a:gd name="connsiteY3" fmla="*/ 1991836 h 1997345"/>
                <a:gd name="connsiteX4" fmla="*/ 19817 w 491303"/>
                <a:gd name="connsiteY4" fmla="*/ 1841023 h 1997345"/>
                <a:gd name="connsiteX5" fmla="*/ 262703 w 491303"/>
                <a:gd name="connsiteY5" fmla="*/ 1031398 h 1997345"/>
                <a:gd name="connsiteX6" fmla="*/ 7540 w 491303"/>
                <a:gd name="connsiteY6" fmla="*/ 164623 h 1997345"/>
                <a:gd name="connsiteX7" fmla="*/ 93657 w 491303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3" h="1997345">
                  <a:moveTo>
                    <a:pt x="93657" y="6"/>
                  </a:moveTo>
                  <a:cubicBezTo>
                    <a:pt x="116549" y="429"/>
                    <a:pt x="143768" y="26512"/>
                    <a:pt x="176980" y="88424"/>
                  </a:cubicBezTo>
                  <a:cubicBezTo>
                    <a:pt x="265545" y="253524"/>
                    <a:pt x="466132" y="660188"/>
                    <a:pt x="491303" y="979011"/>
                  </a:cubicBezTo>
                  <a:cubicBezTo>
                    <a:pt x="387198" y="1329319"/>
                    <a:pt x="330719" y="1693916"/>
                    <a:pt x="178989" y="1991836"/>
                  </a:cubicBezTo>
                  <a:cubicBezTo>
                    <a:pt x="65712" y="1997657"/>
                    <a:pt x="-46523" y="2028877"/>
                    <a:pt x="19817" y="1841023"/>
                  </a:cubicBezTo>
                  <a:cubicBezTo>
                    <a:pt x="86157" y="1653169"/>
                    <a:pt x="246493" y="1386204"/>
                    <a:pt x="262703" y="1031398"/>
                  </a:cubicBezTo>
                  <a:cubicBezTo>
                    <a:pt x="263497" y="644313"/>
                    <a:pt x="99050" y="545624"/>
                    <a:pt x="7540" y="164623"/>
                  </a:cubicBezTo>
                  <a:cubicBezTo>
                    <a:pt x="29368" y="69869"/>
                    <a:pt x="55503" y="-700"/>
                    <a:pt x="93657" y="6"/>
                  </a:cubicBezTo>
                  <a:close/>
                </a:path>
              </a:pathLst>
            </a:custGeom>
          </p:spPr>
        </p:pic>
        <p:pic>
          <p:nvPicPr>
            <p:cNvPr id="173" name="elbo-formula">
              <a:extLst>
                <a:ext uri="{FF2B5EF4-FFF2-40B4-BE49-F238E27FC236}">
                  <a16:creationId xmlns:a16="http://schemas.microsoft.com/office/drawing/2014/main" id="{00076BDF-D88A-4739-A52B-9DCA805E8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5762" t="22261" r="1224" b="58866"/>
            <a:stretch>
              <a:fillRect/>
            </a:stretch>
          </p:blipFill>
          <p:spPr>
            <a:xfrm>
              <a:off x="9236892" y="1674119"/>
              <a:ext cx="2805881" cy="1193955"/>
            </a:xfrm>
            <a:custGeom>
              <a:avLst/>
              <a:gdLst>
                <a:gd name="connsiteX0" fmla="*/ 0 w 2805881"/>
                <a:gd name="connsiteY0" fmla="*/ 0 h 1193955"/>
                <a:gd name="connsiteX1" fmla="*/ 2805881 w 2805881"/>
                <a:gd name="connsiteY1" fmla="*/ 0 h 1193955"/>
                <a:gd name="connsiteX2" fmla="*/ 2805881 w 2805881"/>
                <a:gd name="connsiteY2" fmla="*/ 1193955 h 1193955"/>
                <a:gd name="connsiteX3" fmla="*/ 0 w 2805881"/>
                <a:gd name="connsiteY3" fmla="*/ 1193955 h 1193955"/>
                <a:gd name="connsiteX4" fmla="*/ 0 w 2805881"/>
                <a:gd name="connsiteY4" fmla="*/ 0 h 119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881" h="1193955">
                  <a:moveTo>
                    <a:pt x="0" y="0"/>
                  </a:moveTo>
                  <a:lnTo>
                    <a:pt x="2805881" y="0"/>
                  </a:lnTo>
                  <a:lnTo>
                    <a:pt x="2805881" y="1193955"/>
                  </a:lnTo>
                  <a:lnTo>
                    <a:pt x="0" y="11939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82" name="decoder d">
            <a:extLst>
              <a:ext uri="{FF2B5EF4-FFF2-40B4-BE49-F238E27FC236}">
                <a16:creationId xmlns:a16="http://schemas.microsoft.com/office/drawing/2014/main" id="{DC8C83CB-3730-4E00-A5A8-FECB61BD52CC}"/>
              </a:ext>
            </a:extLst>
          </p:cNvPr>
          <p:cNvGrpSpPr/>
          <p:nvPr/>
        </p:nvGrpSpPr>
        <p:grpSpPr>
          <a:xfrm>
            <a:off x="687621" y="1280160"/>
            <a:ext cx="7194000" cy="1116840"/>
            <a:chOff x="687621" y="1280160"/>
            <a:chExt cx="7194000" cy="1116840"/>
          </a:xfrm>
        </p:grpSpPr>
        <p:pic>
          <p:nvPicPr>
            <p:cNvPr id="175" name="-d&gt;">
              <a:extLst>
                <a:ext uri="{FF2B5EF4-FFF2-40B4-BE49-F238E27FC236}">
                  <a16:creationId xmlns:a16="http://schemas.microsoft.com/office/drawing/2014/main" id="{E95BB116-A196-43AF-8478-9C529EEB1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2458" t="16034" r="35354" b="72008"/>
            <a:stretch>
              <a:fillRect/>
            </a:stretch>
          </p:blipFill>
          <p:spPr>
            <a:xfrm>
              <a:off x="6395719" y="1280160"/>
              <a:ext cx="1485902" cy="756499"/>
            </a:xfrm>
            <a:custGeom>
              <a:avLst/>
              <a:gdLst>
                <a:gd name="connsiteX0" fmla="*/ 0 w 1485902"/>
                <a:gd name="connsiteY0" fmla="*/ 0 h 756499"/>
                <a:gd name="connsiteX1" fmla="*/ 1485902 w 1485902"/>
                <a:gd name="connsiteY1" fmla="*/ 0 h 756499"/>
                <a:gd name="connsiteX2" fmla="*/ 1485902 w 1485902"/>
                <a:gd name="connsiteY2" fmla="*/ 756499 h 756499"/>
                <a:gd name="connsiteX3" fmla="*/ 0 w 1485902"/>
                <a:gd name="connsiteY3" fmla="*/ 756499 h 756499"/>
                <a:gd name="connsiteX4" fmla="*/ 0 w 1485902"/>
                <a:gd name="connsiteY4" fmla="*/ 0 h 756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5902" h="756499">
                  <a:moveTo>
                    <a:pt x="0" y="0"/>
                  </a:moveTo>
                  <a:lnTo>
                    <a:pt x="1485902" y="0"/>
                  </a:lnTo>
                  <a:lnTo>
                    <a:pt x="1485902" y="756499"/>
                  </a:lnTo>
                  <a:lnTo>
                    <a:pt x="0" y="756499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70" name="d(X|Z)">
              <a:extLst>
                <a:ext uri="{FF2B5EF4-FFF2-40B4-BE49-F238E27FC236}">
                  <a16:creationId xmlns:a16="http://schemas.microsoft.com/office/drawing/2014/main" id="{38FA01D3-A65A-473B-996B-1C692B32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640" t="26582" r="66812" b="66313"/>
            <a:stretch>
              <a:fillRect/>
            </a:stretch>
          </p:blipFill>
          <p:spPr>
            <a:xfrm>
              <a:off x="687621" y="1947486"/>
              <a:ext cx="3358600" cy="449514"/>
            </a:xfrm>
            <a:custGeom>
              <a:avLst/>
              <a:gdLst>
                <a:gd name="connsiteX0" fmla="*/ 0 w 3358600"/>
                <a:gd name="connsiteY0" fmla="*/ 0 h 449514"/>
                <a:gd name="connsiteX1" fmla="*/ 3358600 w 3358600"/>
                <a:gd name="connsiteY1" fmla="*/ 0 h 449514"/>
                <a:gd name="connsiteX2" fmla="*/ 3358600 w 3358600"/>
                <a:gd name="connsiteY2" fmla="*/ 449514 h 449514"/>
                <a:gd name="connsiteX3" fmla="*/ 0 w 3358600"/>
                <a:gd name="connsiteY3" fmla="*/ 449514 h 449514"/>
                <a:gd name="connsiteX4" fmla="*/ 0 w 3358600"/>
                <a:gd name="connsiteY4" fmla="*/ 0 h 449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8600" h="449514">
                  <a:moveTo>
                    <a:pt x="0" y="0"/>
                  </a:moveTo>
                  <a:lnTo>
                    <a:pt x="3358600" y="0"/>
                  </a:lnTo>
                  <a:lnTo>
                    <a:pt x="3358600" y="449514"/>
                  </a:lnTo>
                  <a:lnTo>
                    <a:pt x="0" y="449514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80" name="Structure">
            <a:extLst>
              <a:ext uri="{FF2B5EF4-FFF2-40B4-BE49-F238E27FC236}">
                <a16:creationId xmlns:a16="http://schemas.microsoft.com/office/drawing/2014/main" id="{48E10E43-412D-45C2-8199-A1B0CF1F0368}"/>
              </a:ext>
            </a:extLst>
          </p:cNvPr>
          <p:cNvGrpSpPr/>
          <p:nvPr/>
        </p:nvGrpSpPr>
        <p:grpSpPr>
          <a:xfrm>
            <a:off x="183880" y="733675"/>
            <a:ext cx="7995287" cy="1788305"/>
            <a:chOff x="183880" y="733675"/>
            <a:chExt cx="7995287" cy="1788305"/>
          </a:xfrm>
        </p:grpSpPr>
        <p:pic>
          <p:nvPicPr>
            <p:cNvPr id="178" name="text: structure">
              <a:extLst>
                <a:ext uri="{FF2B5EF4-FFF2-40B4-BE49-F238E27FC236}">
                  <a16:creationId xmlns:a16="http://schemas.microsoft.com/office/drawing/2014/main" id="{6802FBEA-950B-41A7-BE8E-3FC6F2D1E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508" t="7395" r="65236" b="82109"/>
            <a:stretch>
              <a:fillRect/>
            </a:stretch>
          </p:blipFill>
          <p:spPr>
            <a:xfrm>
              <a:off x="183880" y="733675"/>
              <a:ext cx="4054571" cy="663962"/>
            </a:xfrm>
            <a:custGeom>
              <a:avLst/>
              <a:gdLst>
                <a:gd name="connsiteX0" fmla="*/ 0 w 4054571"/>
                <a:gd name="connsiteY0" fmla="*/ 0 h 663962"/>
                <a:gd name="connsiteX1" fmla="*/ 4054571 w 4054571"/>
                <a:gd name="connsiteY1" fmla="*/ 0 h 663962"/>
                <a:gd name="connsiteX2" fmla="*/ 4054571 w 4054571"/>
                <a:gd name="connsiteY2" fmla="*/ 663962 h 663962"/>
                <a:gd name="connsiteX3" fmla="*/ 0 w 4054571"/>
                <a:gd name="connsiteY3" fmla="*/ 663962 h 663962"/>
                <a:gd name="connsiteX4" fmla="*/ 0 w 4054571"/>
                <a:gd name="connsiteY4" fmla="*/ 0 h 66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4571" h="663962">
                  <a:moveTo>
                    <a:pt x="0" y="0"/>
                  </a:moveTo>
                  <a:lnTo>
                    <a:pt x="4054571" y="0"/>
                  </a:lnTo>
                  <a:lnTo>
                    <a:pt x="4054571" y="663962"/>
                  </a:lnTo>
                  <a:lnTo>
                    <a:pt x="0" y="66396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69" name="Latent Space Z">
              <a:extLst>
                <a:ext uri="{FF2B5EF4-FFF2-40B4-BE49-F238E27FC236}">
                  <a16:creationId xmlns:a16="http://schemas.microsoft.com/office/drawing/2014/main" id="{50323ADE-6EA5-4DD6-9A6E-A5CB2ED07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0657" t="28531" r="44939" b="64344"/>
            <a:stretch>
              <a:fillRect/>
            </a:stretch>
          </p:blipFill>
          <p:spPr>
            <a:xfrm>
              <a:off x="6176157" y="2070819"/>
              <a:ext cx="536879" cy="450698"/>
            </a:xfrm>
            <a:custGeom>
              <a:avLst/>
              <a:gdLst>
                <a:gd name="connsiteX0" fmla="*/ 75116 w 536879"/>
                <a:gd name="connsiteY0" fmla="*/ 0 h 450698"/>
                <a:gd name="connsiteX1" fmla="*/ 461763 w 536879"/>
                <a:gd name="connsiteY1" fmla="*/ 0 h 450698"/>
                <a:gd name="connsiteX2" fmla="*/ 536879 w 536879"/>
                <a:gd name="connsiteY2" fmla="*/ 75116 h 450698"/>
                <a:gd name="connsiteX3" fmla="*/ 536879 w 536879"/>
                <a:gd name="connsiteY3" fmla="*/ 375582 h 450698"/>
                <a:gd name="connsiteX4" fmla="*/ 461763 w 536879"/>
                <a:gd name="connsiteY4" fmla="*/ 450698 h 450698"/>
                <a:gd name="connsiteX5" fmla="*/ 75116 w 536879"/>
                <a:gd name="connsiteY5" fmla="*/ 450698 h 450698"/>
                <a:gd name="connsiteX6" fmla="*/ 0 w 536879"/>
                <a:gd name="connsiteY6" fmla="*/ 375582 h 450698"/>
                <a:gd name="connsiteX7" fmla="*/ 0 w 536879"/>
                <a:gd name="connsiteY7" fmla="*/ 75116 h 450698"/>
                <a:gd name="connsiteX8" fmla="*/ 75116 w 536879"/>
                <a:gd name="connsiteY8" fmla="*/ 0 h 45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6879" h="450698">
                  <a:moveTo>
                    <a:pt x="75116" y="0"/>
                  </a:moveTo>
                  <a:lnTo>
                    <a:pt x="461763" y="0"/>
                  </a:lnTo>
                  <a:cubicBezTo>
                    <a:pt x="503248" y="0"/>
                    <a:pt x="536879" y="33631"/>
                    <a:pt x="536879" y="75116"/>
                  </a:cubicBezTo>
                  <a:lnTo>
                    <a:pt x="536879" y="375582"/>
                  </a:lnTo>
                  <a:cubicBezTo>
                    <a:pt x="536879" y="417067"/>
                    <a:pt x="503248" y="450698"/>
                    <a:pt x="461763" y="450698"/>
                  </a:cubicBezTo>
                  <a:lnTo>
                    <a:pt x="75116" y="450698"/>
                  </a:lnTo>
                  <a:cubicBezTo>
                    <a:pt x="33631" y="450698"/>
                    <a:pt x="0" y="417067"/>
                    <a:pt x="0" y="375582"/>
                  </a:cubicBezTo>
                  <a:lnTo>
                    <a:pt x="0" y="75116"/>
                  </a:lnTo>
                  <a:cubicBezTo>
                    <a:pt x="0" y="33631"/>
                    <a:pt x="33631" y="0"/>
                    <a:pt x="75116" y="0"/>
                  </a:cubicBezTo>
                  <a:close/>
                </a:path>
              </a:pathLst>
            </a:custGeom>
          </p:spPr>
        </p:pic>
        <p:pic>
          <p:nvPicPr>
            <p:cNvPr id="168" name="Images X">
              <a:extLst>
                <a:ext uri="{FF2B5EF4-FFF2-40B4-BE49-F238E27FC236}">
                  <a16:creationId xmlns:a16="http://schemas.microsoft.com/office/drawing/2014/main" id="{7BF404F9-A9EA-42B2-860C-29FA1EBA7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2043" t="28539" r="32914" b="64337"/>
            <a:stretch>
              <a:fillRect/>
            </a:stretch>
          </p:blipFill>
          <p:spPr>
            <a:xfrm>
              <a:off x="7564306" y="2071283"/>
              <a:ext cx="614861" cy="450697"/>
            </a:xfrm>
            <a:custGeom>
              <a:avLst/>
              <a:gdLst>
                <a:gd name="connsiteX0" fmla="*/ 75116 w 614861"/>
                <a:gd name="connsiteY0" fmla="*/ 0 h 450697"/>
                <a:gd name="connsiteX1" fmla="*/ 545916 w 614861"/>
                <a:gd name="connsiteY1" fmla="*/ 0 h 450697"/>
                <a:gd name="connsiteX2" fmla="*/ 599031 w 614861"/>
                <a:gd name="connsiteY2" fmla="*/ 22001 h 450697"/>
                <a:gd name="connsiteX3" fmla="*/ 614495 w 614861"/>
                <a:gd name="connsiteY3" fmla="*/ 44938 h 450697"/>
                <a:gd name="connsiteX4" fmla="*/ 614495 w 614861"/>
                <a:gd name="connsiteY4" fmla="*/ 405217 h 450697"/>
                <a:gd name="connsiteX5" fmla="*/ 614861 w 614861"/>
                <a:gd name="connsiteY5" fmla="*/ 405217 h 450697"/>
                <a:gd name="connsiteX6" fmla="*/ 599031 w 614861"/>
                <a:gd name="connsiteY6" fmla="*/ 428696 h 450697"/>
                <a:gd name="connsiteX7" fmla="*/ 545916 w 614861"/>
                <a:gd name="connsiteY7" fmla="*/ 450697 h 450697"/>
                <a:gd name="connsiteX8" fmla="*/ 75116 w 614861"/>
                <a:gd name="connsiteY8" fmla="*/ 450697 h 450697"/>
                <a:gd name="connsiteX9" fmla="*/ 0 w 614861"/>
                <a:gd name="connsiteY9" fmla="*/ 375581 h 450697"/>
                <a:gd name="connsiteX10" fmla="*/ 0 w 614861"/>
                <a:gd name="connsiteY10" fmla="*/ 75116 h 450697"/>
                <a:gd name="connsiteX11" fmla="*/ 75116 w 614861"/>
                <a:gd name="connsiteY11" fmla="*/ 0 h 45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4861" h="450697">
                  <a:moveTo>
                    <a:pt x="75116" y="0"/>
                  </a:moveTo>
                  <a:lnTo>
                    <a:pt x="545916" y="0"/>
                  </a:lnTo>
                  <a:cubicBezTo>
                    <a:pt x="566659" y="0"/>
                    <a:pt x="585438" y="8408"/>
                    <a:pt x="599031" y="22001"/>
                  </a:cubicBezTo>
                  <a:lnTo>
                    <a:pt x="614495" y="44938"/>
                  </a:lnTo>
                  <a:lnTo>
                    <a:pt x="614495" y="405217"/>
                  </a:lnTo>
                  <a:lnTo>
                    <a:pt x="614861" y="405217"/>
                  </a:lnTo>
                  <a:lnTo>
                    <a:pt x="599031" y="428696"/>
                  </a:lnTo>
                  <a:cubicBezTo>
                    <a:pt x="585438" y="442289"/>
                    <a:pt x="566659" y="450697"/>
                    <a:pt x="545916" y="450697"/>
                  </a:cubicBezTo>
                  <a:lnTo>
                    <a:pt x="75116" y="450697"/>
                  </a:lnTo>
                  <a:cubicBezTo>
                    <a:pt x="33631" y="450697"/>
                    <a:pt x="0" y="417066"/>
                    <a:pt x="0" y="375581"/>
                  </a:cubicBezTo>
                  <a:lnTo>
                    <a:pt x="0" y="75116"/>
                  </a:lnTo>
                  <a:cubicBezTo>
                    <a:pt x="0" y="33631"/>
                    <a:pt x="33631" y="0"/>
                    <a:pt x="75116" y="0"/>
                  </a:cubicBezTo>
                  <a:close/>
                </a:path>
              </a:pathLst>
            </a:custGeom>
          </p:spPr>
        </p:pic>
      </p:grpSp>
      <p:grpSp>
        <p:nvGrpSpPr>
          <p:cNvPr id="183" name="prior p">
            <a:extLst>
              <a:ext uri="{FF2B5EF4-FFF2-40B4-BE49-F238E27FC236}">
                <a16:creationId xmlns:a16="http://schemas.microsoft.com/office/drawing/2014/main" id="{8FD35B28-96FE-484C-9F83-2A7DAD3F98EB}"/>
              </a:ext>
            </a:extLst>
          </p:cNvPr>
          <p:cNvGrpSpPr/>
          <p:nvPr/>
        </p:nvGrpSpPr>
        <p:grpSpPr>
          <a:xfrm>
            <a:off x="687621" y="1831150"/>
            <a:ext cx="5451561" cy="1120485"/>
            <a:chOff x="687621" y="1831150"/>
            <a:chExt cx="5451561" cy="1120485"/>
          </a:xfrm>
        </p:grpSpPr>
        <p:pic>
          <p:nvPicPr>
            <p:cNvPr id="172" name="-p&gt;">
              <a:extLst>
                <a:ext uri="{FF2B5EF4-FFF2-40B4-BE49-F238E27FC236}">
                  <a16:creationId xmlns:a16="http://schemas.microsoft.com/office/drawing/2014/main" id="{93207355-ED56-4242-B389-4C767EF5B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5260" t="24743" r="49646" b="65443"/>
            <a:stretch>
              <a:fillRect/>
            </a:stretch>
          </p:blipFill>
          <p:spPr>
            <a:xfrm>
              <a:off x="5518150" y="1831150"/>
              <a:ext cx="621032" cy="620888"/>
            </a:xfrm>
            <a:custGeom>
              <a:avLst/>
              <a:gdLst>
                <a:gd name="connsiteX0" fmla="*/ 0 w 621032"/>
                <a:gd name="connsiteY0" fmla="*/ 0 h 620888"/>
                <a:gd name="connsiteX1" fmla="*/ 621032 w 621032"/>
                <a:gd name="connsiteY1" fmla="*/ 0 h 620888"/>
                <a:gd name="connsiteX2" fmla="*/ 621032 w 621032"/>
                <a:gd name="connsiteY2" fmla="*/ 620888 h 620888"/>
                <a:gd name="connsiteX3" fmla="*/ 0 w 621032"/>
                <a:gd name="connsiteY3" fmla="*/ 620888 h 620888"/>
                <a:gd name="connsiteX4" fmla="*/ 0 w 621032"/>
                <a:gd name="connsiteY4" fmla="*/ 0 h 620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1032" h="620888">
                  <a:moveTo>
                    <a:pt x="0" y="0"/>
                  </a:moveTo>
                  <a:lnTo>
                    <a:pt x="621032" y="0"/>
                  </a:lnTo>
                  <a:lnTo>
                    <a:pt x="621032" y="620888"/>
                  </a:lnTo>
                  <a:lnTo>
                    <a:pt x="0" y="62088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67" name="p(Z)">
              <a:extLst>
                <a:ext uri="{FF2B5EF4-FFF2-40B4-BE49-F238E27FC236}">
                  <a16:creationId xmlns:a16="http://schemas.microsoft.com/office/drawing/2014/main" id="{5F28CD75-E34D-4ADB-86F4-121E1418D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640" t="33918" r="66812" b="57546"/>
            <a:stretch>
              <a:fillRect/>
            </a:stretch>
          </p:blipFill>
          <p:spPr>
            <a:xfrm>
              <a:off x="687621" y="2411576"/>
              <a:ext cx="3358600" cy="540059"/>
            </a:xfrm>
            <a:custGeom>
              <a:avLst/>
              <a:gdLst>
                <a:gd name="connsiteX0" fmla="*/ 0 w 3358600"/>
                <a:gd name="connsiteY0" fmla="*/ 0 h 540059"/>
                <a:gd name="connsiteX1" fmla="*/ 3358600 w 3358600"/>
                <a:gd name="connsiteY1" fmla="*/ 0 h 540059"/>
                <a:gd name="connsiteX2" fmla="*/ 3358600 w 3358600"/>
                <a:gd name="connsiteY2" fmla="*/ 540059 h 540059"/>
                <a:gd name="connsiteX3" fmla="*/ 0 w 3358600"/>
                <a:gd name="connsiteY3" fmla="*/ 540059 h 540059"/>
                <a:gd name="connsiteX4" fmla="*/ 0 w 3358600"/>
                <a:gd name="connsiteY4" fmla="*/ 0 h 54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8600" h="540059">
                  <a:moveTo>
                    <a:pt x="0" y="0"/>
                  </a:moveTo>
                  <a:lnTo>
                    <a:pt x="3358600" y="0"/>
                  </a:lnTo>
                  <a:lnTo>
                    <a:pt x="3358600" y="540059"/>
                  </a:lnTo>
                  <a:lnTo>
                    <a:pt x="0" y="540059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166" name="encoder strength">
            <a:extLst>
              <a:ext uri="{FF2B5EF4-FFF2-40B4-BE49-F238E27FC236}">
                <a16:creationId xmlns:a16="http://schemas.microsoft.com/office/drawing/2014/main" id="{ABBD3D1C-8194-42EE-89E9-EACEA29654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156" t="34648" r="39052" b="60275"/>
          <a:stretch>
            <a:fillRect/>
          </a:stretch>
        </p:blipFill>
        <p:spPr>
          <a:xfrm>
            <a:off x="6846570" y="2457763"/>
            <a:ext cx="584200" cy="321188"/>
          </a:xfrm>
          <a:custGeom>
            <a:avLst/>
            <a:gdLst>
              <a:gd name="connsiteX0" fmla="*/ 0 w 584200"/>
              <a:gd name="connsiteY0" fmla="*/ 0 h 321188"/>
              <a:gd name="connsiteX1" fmla="*/ 584200 w 584200"/>
              <a:gd name="connsiteY1" fmla="*/ 0 h 321188"/>
              <a:gd name="connsiteX2" fmla="*/ 559937 w 584200"/>
              <a:gd name="connsiteY2" fmla="*/ 79069 h 321188"/>
              <a:gd name="connsiteX3" fmla="*/ 559938 w 584200"/>
              <a:gd name="connsiteY3" fmla="*/ 79069 h 321188"/>
              <a:gd name="connsiteX4" fmla="*/ 485640 w 584200"/>
              <a:gd name="connsiteY4" fmla="*/ 321188 h 321188"/>
              <a:gd name="connsiteX5" fmla="*/ 120962 w 584200"/>
              <a:gd name="connsiteY5" fmla="*/ 303268 h 321188"/>
              <a:gd name="connsiteX6" fmla="*/ 31539 w 584200"/>
              <a:gd name="connsiteY6" fmla="*/ 79069 h 321188"/>
              <a:gd name="connsiteX7" fmla="*/ 31538 w 584200"/>
              <a:gd name="connsiteY7" fmla="*/ 79069 h 321188"/>
              <a:gd name="connsiteX8" fmla="*/ 0 w 584200"/>
              <a:gd name="connsiteY8" fmla="*/ 0 h 3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321188">
                <a:moveTo>
                  <a:pt x="0" y="0"/>
                </a:moveTo>
                <a:lnTo>
                  <a:pt x="584200" y="0"/>
                </a:lnTo>
                <a:lnTo>
                  <a:pt x="559937" y="79069"/>
                </a:lnTo>
                <a:lnTo>
                  <a:pt x="559938" y="79069"/>
                </a:lnTo>
                <a:lnTo>
                  <a:pt x="485640" y="321188"/>
                </a:lnTo>
                <a:lnTo>
                  <a:pt x="120962" y="303268"/>
                </a:lnTo>
                <a:lnTo>
                  <a:pt x="31539" y="79069"/>
                </a:lnTo>
                <a:lnTo>
                  <a:pt x="31538" y="7906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5" name="prior strength">
            <a:extLst>
              <a:ext uri="{FF2B5EF4-FFF2-40B4-BE49-F238E27FC236}">
                <a16:creationId xmlns:a16="http://schemas.microsoft.com/office/drawing/2014/main" id="{7047E6BC-C8DD-4917-BF8C-E0FD9FC9194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177" t="34788" r="49729" b="59966"/>
          <a:stretch>
            <a:fillRect/>
          </a:stretch>
        </p:blipFill>
        <p:spPr>
          <a:xfrm>
            <a:off x="5507991" y="2466613"/>
            <a:ext cx="621031" cy="331913"/>
          </a:xfrm>
          <a:custGeom>
            <a:avLst/>
            <a:gdLst>
              <a:gd name="connsiteX0" fmla="*/ 0 w 621031"/>
              <a:gd name="connsiteY0" fmla="*/ 0 h 331913"/>
              <a:gd name="connsiteX1" fmla="*/ 621031 w 621031"/>
              <a:gd name="connsiteY1" fmla="*/ 0 h 331913"/>
              <a:gd name="connsiteX2" fmla="*/ 621031 w 621031"/>
              <a:gd name="connsiteY2" fmla="*/ 331913 h 331913"/>
              <a:gd name="connsiteX3" fmla="*/ 0 w 621031"/>
              <a:gd name="connsiteY3" fmla="*/ 331913 h 331913"/>
              <a:gd name="connsiteX4" fmla="*/ 0 w 621031"/>
              <a:gd name="connsiteY4" fmla="*/ 0 h 33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031" h="331913">
                <a:moveTo>
                  <a:pt x="0" y="0"/>
                </a:moveTo>
                <a:lnTo>
                  <a:pt x="621031" y="0"/>
                </a:lnTo>
                <a:lnTo>
                  <a:pt x="621031" y="331913"/>
                </a:lnTo>
                <a:lnTo>
                  <a:pt x="0" y="331913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181" name="encoder e">
            <a:extLst>
              <a:ext uri="{FF2B5EF4-FFF2-40B4-BE49-F238E27FC236}">
                <a16:creationId xmlns:a16="http://schemas.microsoft.com/office/drawing/2014/main" id="{9EB5184D-09FD-486D-962E-5DA68135F6AF}"/>
              </a:ext>
            </a:extLst>
          </p:cNvPr>
          <p:cNvGrpSpPr/>
          <p:nvPr/>
        </p:nvGrpSpPr>
        <p:grpSpPr>
          <a:xfrm>
            <a:off x="687621" y="1431608"/>
            <a:ext cx="7084780" cy="1768447"/>
            <a:chOff x="687621" y="1431608"/>
            <a:chExt cx="7084780" cy="1768447"/>
          </a:xfrm>
        </p:grpSpPr>
        <p:pic>
          <p:nvPicPr>
            <p:cNvPr id="174" name="e(Z|X)">
              <a:extLst>
                <a:ext uri="{FF2B5EF4-FFF2-40B4-BE49-F238E27FC236}">
                  <a16:creationId xmlns:a16="http://schemas.microsoft.com/office/drawing/2014/main" id="{FA284E1B-DFD9-42BE-A4E4-42E140CAE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640" t="18428" r="66812" b="73943"/>
            <a:stretch>
              <a:fillRect/>
            </a:stretch>
          </p:blipFill>
          <p:spPr>
            <a:xfrm>
              <a:off x="687621" y="1431608"/>
              <a:ext cx="3358600" cy="482696"/>
            </a:xfrm>
            <a:custGeom>
              <a:avLst/>
              <a:gdLst>
                <a:gd name="connsiteX0" fmla="*/ 0 w 3358600"/>
                <a:gd name="connsiteY0" fmla="*/ 0 h 482696"/>
                <a:gd name="connsiteX1" fmla="*/ 3358600 w 3358600"/>
                <a:gd name="connsiteY1" fmla="*/ 0 h 482696"/>
                <a:gd name="connsiteX2" fmla="*/ 3358600 w 3358600"/>
                <a:gd name="connsiteY2" fmla="*/ 482696 h 482696"/>
                <a:gd name="connsiteX3" fmla="*/ 0 w 3358600"/>
                <a:gd name="connsiteY3" fmla="*/ 482696 h 482696"/>
                <a:gd name="connsiteX4" fmla="*/ 0 w 3358600"/>
                <a:gd name="connsiteY4" fmla="*/ 0 h 48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8600" h="482696">
                  <a:moveTo>
                    <a:pt x="0" y="0"/>
                  </a:moveTo>
                  <a:lnTo>
                    <a:pt x="3358600" y="0"/>
                  </a:lnTo>
                  <a:lnTo>
                    <a:pt x="3358600" y="482696"/>
                  </a:lnTo>
                  <a:lnTo>
                    <a:pt x="0" y="48269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64" name="-e&gt;">
              <a:extLst>
                <a:ext uri="{FF2B5EF4-FFF2-40B4-BE49-F238E27FC236}">
                  <a16:creationId xmlns:a16="http://schemas.microsoft.com/office/drawing/2014/main" id="{01B94404-2924-4894-95EF-81670227B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3382" t="35886" r="36250" b="53619"/>
            <a:stretch>
              <a:fillRect/>
            </a:stretch>
          </p:blipFill>
          <p:spPr>
            <a:xfrm>
              <a:off x="6508327" y="2536093"/>
              <a:ext cx="1264074" cy="663962"/>
            </a:xfrm>
            <a:custGeom>
              <a:avLst/>
              <a:gdLst>
                <a:gd name="connsiteX0" fmla="*/ 0 w 1264074"/>
                <a:gd name="connsiteY0" fmla="*/ 0 h 663962"/>
                <a:gd name="connsiteX1" fmla="*/ 353353 w 1264074"/>
                <a:gd name="connsiteY1" fmla="*/ 0 h 663962"/>
                <a:gd name="connsiteX2" fmla="*/ 448414 w 1264074"/>
                <a:gd name="connsiteY2" fmla="*/ 238334 h 663962"/>
                <a:gd name="connsiteX3" fmla="*/ 836084 w 1264074"/>
                <a:gd name="connsiteY3" fmla="*/ 257384 h 663962"/>
                <a:gd name="connsiteX4" fmla="*/ 915066 w 1264074"/>
                <a:gd name="connsiteY4" fmla="*/ 0 h 663962"/>
                <a:gd name="connsiteX5" fmla="*/ 1264074 w 1264074"/>
                <a:gd name="connsiteY5" fmla="*/ 0 h 663962"/>
                <a:gd name="connsiteX6" fmla="*/ 1264074 w 1264074"/>
                <a:gd name="connsiteY6" fmla="*/ 663962 h 663962"/>
                <a:gd name="connsiteX7" fmla="*/ 0 w 1264074"/>
                <a:gd name="connsiteY7" fmla="*/ 663962 h 663962"/>
                <a:gd name="connsiteX8" fmla="*/ 0 w 1264074"/>
                <a:gd name="connsiteY8" fmla="*/ 0 h 66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4074" h="663962">
                  <a:moveTo>
                    <a:pt x="0" y="0"/>
                  </a:moveTo>
                  <a:lnTo>
                    <a:pt x="353353" y="0"/>
                  </a:lnTo>
                  <a:lnTo>
                    <a:pt x="448414" y="238334"/>
                  </a:lnTo>
                  <a:lnTo>
                    <a:pt x="836084" y="257384"/>
                  </a:lnTo>
                  <a:lnTo>
                    <a:pt x="915066" y="0"/>
                  </a:lnTo>
                  <a:lnTo>
                    <a:pt x="1264074" y="0"/>
                  </a:lnTo>
                  <a:lnTo>
                    <a:pt x="1264074" y="663962"/>
                  </a:lnTo>
                  <a:lnTo>
                    <a:pt x="0" y="663962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84" name="sample x">
            <a:extLst>
              <a:ext uri="{FF2B5EF4-FFF2-40B4-BE49-F238E27FC236}">
                <a16:creationId xmlns:a16="http://schemas.microsoft.com/office/drawing/2014/main" id="{A9E06AD1-3478-4EC0-AB5A-3D40CBCC0FB1}"/>
              </a:ext>
            </a:extLst>
          </p:cNvPr>
          <p:cNvGrpSpPr/>
          <p:nvPr/>
        </p:nvGrpSpPr>
        <p:grpSpPr>
          <a:xfrm>
            <a:off x="183880" y="1914685"/>
            <a:ext cx="8579120" cy="1734883"/>
            <a:chOff x="183880" y="1914685"/>
            <a:chExt cx="8579120" cy="1734883"/>
          </a:xfrm>
        </p:grpSpPr>
        <p:pic>
          <p:nvPicPr>
            <p:cNvPr id="171" name="-x&gt;&gt;">
              <a:extLst>
                <a:ext uri="{FF2B5EF4-FFF2-40B4-BE49-F238E27FC236}">
                  <a16:creationId xmlns:a16="http://schemas.microsoft.com/office/drawing/2014/main" id="{0B4CBEC9-D9AC-4327-8BBA-2C32A4B43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7083" t="26064" r="28125" b="65056"/>
            <a:stretch>
              <a:fillRect/>
            </a:stretch>
          </p:blipFill>
          <p:spPr>
            <a:xfrm>
              <a:off x="8178800" y="1914685"/>
              <a:ext cx="584200" cy="561815"/>
            </a:xfrm>
            <a:custGeom>
              <a:avLst/>
              <a:gdLst>
                <a:gd name="connsiteX0" fmla="*/ 0 w 584200"/>
                <a:gd name="connsiteY0" fmla="*/ 0 h 561815"/>
                <a:gd name="connsiteX1" fmla="*/ 584200 w 584200"/>
                <a:gd name="connsiteY1" fmla="*/ 0 h 561815"/>
                <a:gd name="connsiteX2" fmla="*/ 584200 w 584200"/>
                <a:gd name="connsiteY2" fmla="*/ 561815 h 561815"/>
                <a:gd name="connsiteX3" fmla="*/ 366 w 584200"/>
                <a:gd name="connsiteY3" fmla="*/ 561815 h 561815"/>
                <a:gd name="connsiteX4" fmla="*/ 634 w 584200"/>
                <a:gd name="connsiteY4" fmla="*/ 561417 h 561815"/>
                <a:gd name="connsiteX5" fmla="*/ 6537 w 584200"/>
                <a:gd name="connsiteY5" fmla="*/ 532179 h 561815"/>
                <a:gd name="connsiteX6" fmla="*/ 6537 w 584200"/>
                <a:gd name="connsiteY6" fmla="*/ 231714 h 561815"/>
                <a:gd name="connsiteX7" fmla="*/ 634 w 584200"/>
                <a:gd name="connsiteY7" fmla="*/ 202476 h 561815"/>
                <a:gd name="connsiteX8" fmla="*/ 0 w 584200"/>
                <a:gd name="connsiteY8" fmla="*/ 201536 h 561815"/>
                <a:gd name="connsiteX9" fmla="*/ 0 w 584200"/>
                <a:gd name="connsiteY9" fmla="*/ 0 h 56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4200" h="561815">
                  <a:moveTo>
                    <a:pt x="0" y="0"/>
                  </a:moveTo>
                  <a:lnTo>
                    <a:pt x="584200" y="0"/>
                  </a:lnTo>
                  <a:lnTo>
                    <a:pt x="584200" y="561815"/>
                  </a:lnTo>
                  <a:lnTo>
                    <a:pt x="366" y="561815"/>
                  </a:lnTo>
                  <a:lnTo>
                    <a:pt x="634" y="561417"/>
                  </a:lnTo>
                  <a:cubicBezTo>
                    <a:pt x="4435" y="552431"/>
                    <a:pt x="6537" y="542550"/>
                    <a:pt x="6537" y="532179"/>
                  </a:cubicBezTo>
                  <a:lnTo>
                    <a:pt x="6537" y="231714"/>
                  </a:lnTo>
                  <a:cubicBezTo>
                    <a:pt x="6537" y="221343"/>
                    <a:pt x="4435" y="211463"/>
                    <a:pt x="634" y="202476"/>
                  </a:cubicBezTo>
                  <a:lnTo>
                    <a:pt x="0" y="20153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63" name="observe a sample">
              <a:extLst>
                <a:ext uri="{FF2B5EF4-FFF2-40B4-BE49-F238E27FC236}">
                  <a16:creationId xmlns:a16="http://schemas.microsoft.com/office/drawing/2014/main" id="{B5F7AE79-DB97-4ED1-A922-D9F919261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508" t="42991" r="65236" b="46514"/>
            <a:stretch>
              <a:fillRect/>
            </a:stretch>
          </p:blipFill>
          <p:spPr>
            <a:xfrm>
              <a:off x="183880" y="2985606"/>
              <a:ext cx="4054571" cy="663962"/>
            </a:xfrm>
            <a:custGeom>
              <a:avLst/>
              <a:gdLst>
                <a:gd name="connsiteX0" fmla="*/ 0 w 4054571"/>
                <a:gd name="connsiteY0" fmla="*/ 0 h 663962"/>
                <a:gd name="connsiteX1" fmla="*/ 4054571 w 4054571"/>
                <a:gd name="connsiteY1" fmla="*/ 0 h 663962"/>
                <a:gd name="connsiteX2" fmla="*/ 4054571 w 4054571"/>
                <a:gd name="connsiteY2" fmla="*/ 663962 h 663962"/>
                <a:gd name="connsiteX3" fmla="*/ 0 w 4054571"/>
                <a:gd name="connsiteY3" fmla="*/ 663962 h 663962"/>
                <a:gd name="connsiteX4" fmla="*/ 0 w 4054571"/>
                <a:gd name="connsiteY4" fmla="*/ 0 h 66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4571" h="663962">
                  <a:moveTo>
                    <a:pt x="0" y="0"/>
                  </a:moveTo>
                  <a:lnTo>
                    <a:pt x="4054571" y="0"/>
                  </a:lnTo>
                  <a:lnTo>
                    <a:pt x="4054571" y="663962"/>
                  </a:lnTo>
                  <a:lnTo>
                    <a:pt x="0" y="663962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162" name="Alt-VAE-Diagram">
            <a:extLst>
              <a:ext uri="{FF2B5EF4-FFF2-40B4-BE49-F238E27FC236}">
                <a16:creationId xmlns:a16="http://schemas.microsoft.com/office/drawing/2014/main" id="{279BCA49-5ACE-40AB-BCF5-D750930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75" t="57546" r="6875"/>
          <a:stretch>
            <a:fillRect/>
          </a:stretch>
        </p:blipFill>
        <p:spPr>
          <a:xfrm>
            <a:off x="838200" y="3906366"/>
            <a:ext cx="10515600" cy="2685825"/>
          </a:xfrm>
          <a:custGeom>
            <a:avLst/>
            <a:gdLst>
              <a:gd name="connsiteX0" fmla="*/ 0 w 10515600"/>
              <a:gd name="connsiteY0" fmla="*/ 0 h 2685825"/>
              <a:gd name="connsiteX1" fmla="*/ 10515600 w 10515600"/>
              <a:gd name="connsiteY1" fmla="*/ 0 h 2685825"/>
              <a:gd name="connsiteX2" fmla="*/ 10515600 w 10515600"/>
              <a:gd name="connsiteY2" fmla="*/ 2685825 h 2685825"/>
              <a:gd name="connsiteX3" fmla="*/ 0 w 10515600"/>
              <a:gd name="connsiteY3" fmla="*/ 2685825 h 2685825"/>
              <a:gd name="connsiteX4" fmla="*/ 0 w 10515600"/>
              <a:gd name="connsiteY4" fmla="*/ 0 h 26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2685825">
                <a:moveTo>
                  <a:pt x="0" y="0"/>
                </a:moveTo>
                <a:lnTo>
                  <a:pt x="10515600" y="0"/>
                </a:lnTo>
                <a:lnTo>
                  <a:pt x="10515600" y="2685825"/>
                </a:lnTo>
                <a:lnTo>
                  <a:pt x="0" y="2685825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3434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F23D-80BA-4F91-B70F-AAC53E4F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Proof: The ELBO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5AA9A-FA80-4902-B266-439F580B26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825" r="48758"/>
          <a:stretch>
            <a:fillRect/>
          </a:stretch>
        </p:blipFill>
        <p:spPr>
          <a:xfrm>
            <a:off x="5762171" y="2058748"/>
            <a:ext cx="464457" cy="2740504"/>
          </a:xfrm>
          <a:custGeom>
            <a:avLst/>
            <a:gdLst>
              <a:gd name="connsiteX0" fmla="*/ 0 w 464457"/>
              <a:gd name="connsiteY0" fmla="*/ 0 h 2740504"/>
              <a:gd name="connsiteX1" fmla="*/ 464457 w 464457"/>
              <a:gd name="connsiteY1" fmla="*/ 0 h 2740504"/>
              <a:gd name="connsiteX2" fmla="*/ 464457 w 464457"/>
              <a:gd name="connsiteY2" fmla="*/ 2740504 h 2740504"/>
              <a:gd name="connsiteX3" fmla="*/ 0 w 464457"/>
              <a:gd name="connsiteY3" fmla="*/ 2740504 h 2740504"/>
              <a:gd name="connsiteX4" fmla="*/ 0 w 464457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57" h="2740504">
                <a:moveTo>
                  <a:pt x="0" y="0"/>
                </a:moveTo>
                <a:lnTo>
                  <a:pt x="464457" y="0"/>
                </a:lnTo>
                <a:lnTo>
                  <a:pt x="464457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B0C9A1-0EB2-47B9-85C8-991B23B0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175"/>
          <a:stretch>
            <a:fillRect/>
          </a:stretch>
        </p:blipFill>
        <p:spPr>
          <a:xfrm>
            <a:off x="547915" y="2058748"/>
            <a:ext cx="4923971" cy="2740504"/>
          </a:xfrm>
          <a:custGeom>
            <a:avLst/>
            <a:gdLst>
              <a:gd name="connsiteX0" fmla="*/ 0 w 4923971"/>
              <a:gd name="connsiteY0" fmla="*/ 0 h 2740504"/>
              <a:gd name="connsiteX1" fmla="*/ 4923971 w 4923971"/>
              <a:gd name="connsiteY1" fmla="*/ 0 h 2740504"/>
              <a:gd name="connsiteX2" fmla="*/ 4923971 w 4923971"/>
              <a:gd name="connsiteY2" fmla="*/ 2740504 h 2740504"/>
              <a:gd name="connsiteX3" fmla="*/ 0 w 4923971"/>
              <a:gd name="connsiteY3" fmla="*/ 2740504 h 2740504"/>
              <a:gd name="connsiteX4" fmla="*/ 0 w 4923971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3971" h="2740504">
                <a:moveTo>
                  <a:pt x="0" y="0"/>
                </a:moveTo>
                <a:lnTo>
                  <a:pt x="4923971" y="0"/>
                </a:lnTo>
                <a:lnTo>
                  <a:pt x="4923971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49796F-41A0-4DED-A96B-0DA4D89E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242"/>
          <a:stretch>
            <a:fillRect/>
          </a:stretch>
        </p:blipFill>
        <p:spPr>
          <a:xfrm>
            <a:off x="6516913" y="2058748"/>
            <a:ext cx="5127172" cy="2740504"/>
          </a:xfrm>
          <a:custGeom>
            <a:avLst/>
            <a:gdLst>
              <a:gd name="connsiteX0" fmla="*/ 0 w 5127172"/>
              <a:gd name="connsiteY0" fmla="*/ 0 h 2740504"/>
              <a:gd name="connsiteX1" fmla="*/ 5127172 w 5127172"/>
              <a:gd name="connsiteY1" fmla="*/ 0 h 2740504"/>
              <a:gd name="connsiteX2" fmla="*/ 5127172 w 5127172"/>
              <a:gd name="connsiteY2" fmla="*/ 2740504 h 2740504"/>
              <a:gd name="connsiteX3" fmla="*/ 0 w 5127172"/>
              <a:gd name="connsiteY3" fmla="*/ 2740504 h 2740504"/>
              <a:gd name="connsiteX4" fmla="*/ 0 w 5127172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7172" h="2740504">
                <a:moveTo>
                  <a:pt x="0" y="0"/>
                </a:moveTo>
                <a:lnTo>
                  <a:pt x="5127172" y="0"/>
                </a:lnTo>
                <a:lnTo>
                  <a:pt x="5127172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7987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Statistical Divergences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Inconsistencies</a:t>
            </a:r>
          </a:p>
        </p:txBody>
      </p:sp>
    </p:spTree>
    <p:extLst>
      <p:ext uri="{BB962C8B-B14F-4D97-AF65-F5344CB8AC3E}">
        <p14:creationId xmlns:p14="http://schemas.microsoft.com/office/powerpoint/2010/main" val="4082823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25CA-8701-43F1-900F-6E96EEA5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4D6C9-5A65-4907-9CA3-58A17DF74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80" y="2015553"/>
            <a:ext cx="3786640" cy="2107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EA7D6F-7D12-4331-96D0-DB9004288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75" y="4447815"/>
            <a:ext cx="9144000" cy="122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3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3AE6-C945-42B0-A146-70163058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Dependency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7F92-E8FE-45DB-9CC7-6AE6DFAE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A Class of Graphical Models</a:t>
            </a:r>
          </a:p>
          <a:p>
            <a:pPr lvl="1"/>
            <a:r>
              <a:rPr lang="en-US" dirty="0"/>
              <a:t>A weighted collection of </a:t>
            </a:r>
            <a:r>
              <a:rPr lang="en-US" dirty="0" err="1"/>
              <a:t>cpds</a:t>
            </a:r>
            <a:endParaRPr lang="en-US" dirty="0"/>
          </a:p>
          <a:p>
            <a:pPr lvl="1"/>
            <a:r>
              <a:rPr lang="en-US" dirty="0"/>
              <a:t>Generalize Bayesian Networks and Factor Graphs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Comes with </a:t>
            </a:r>
            <a:br>
              <a:rPr lang="en-US" dirty="0"/>
            </a:br>
            <a:r>
              <a:rPr lang="en-US" dirty="0"/>
              <a:t>a Measure of Inconsistency…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FCDCDF-2CA4-4B02-B990-885E430E5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681" y="1482584"/>
            <a:ext cx="2003218" cy="903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375C24-2354-42A0-BB05-A92574F9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948" y="1612409"/>
            <a:ext cx="1213316" cy="594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C476A8-4C4D-4C52-80A9-4D209FB36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445" y="3778012"/>
            <a:ext cx="1506819" cy="594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8909C6-D0B5-4CAE-A34A-376B8410A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1442" y="3429000"/>
            <a:ext cx="1561730" cy="1292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66BAF7-27FE-47F9-95B4-F9AD73AD5E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6681" y="2455630"/>
            <a:ext cx="1842625" cy="728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C5EF3F-E896-4353-B168-6394004B45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0839" y="4912729"/>
            <a:ext cx="1212302" cy="533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3811FB-015D-46D8-B251-0B42B3A32F1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78759" y="4689173"/>
            <a:ext cx="1499061" cy="1130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EC0CBC-ECA4-474D-896D-9E365C0C0E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2735" y="2522618"/>
            <a:ext cx="1652485" cy="59464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494BFE-FC84-4BF2-9D86-7A16E4F1B53D}"/>
              </a:ext>
            </a:extLst>
          </p:cNvPr>
          <p:cNvCxnSpPr>
            <a:cxnSpLocks/>
          </p:cNvCxnSpPr>
          <p:nvPr/>
        </p:nvCxnSpPr>
        <p:spPr>
          <a:xfrm>
            <a:off x="8870950" y="1702340"/>
            <a:ext cx="0" cy="411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01B8005-43F5-40C6-89E8-180980B85DED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3307" y="3582346"/>
            <a:ext cx="1676634" cy="9859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D13001-E68A-43B0-9611-E3E8F7A1F015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9941" y="3247800"/>
            <a:ext cx="2894555" cy="15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9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FECF-DB57-4AE1-92DD-B8CCB370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of PDGs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AE370-37DA-4A7E-8D7A-181BAA713C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Inc_{\dg 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9C07C-7098-407A-BCA8-7042F6530E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64D372-DCDE-4E5B-BE8D-185E47AF3E35}"/>
              </a:ext>
            </a:extLst>
          </p:cNvPr>
          <p:cNvSpPr txBox="1"/>
          <p:nvPr/>
        </p:nvSpPr>
        <p:spPr>
          <a:xfrm>
            <a:off x="1885950" y="14562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Two Scoring Functions:</a:t>
            </a:r>
          </a:p>
        </p:txBody>
      </p:sp>
    </p:spTree>
    <p:extLst>
      <p:ext uri="{BB962C8B-B14F-4D97-AF65-F5344CB8AC3E}">
        <p14:creationId xmlns:p14="http://schemas.microsoft.com/office/powerpoint/2010/main" val="359761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DE46-27EF-453F-9530-80D63961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Monotonicity of Inconsistency</a:t>
            </a:r>
          </a:p>
        </p:txBody>
      </p:sp>
    </p:spTree>
    <p:extLst>
      <p:ext uri="{BB962C8B-B14F-4D97-AF65-F5344CB8AC3E}">
        <p14:creationId xmlns:p14="http://schemas.microsoft.com/office/powerpoint/2010/main" val="325566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STANDARD METRICS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Inconsistencies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E69E-8B9F-4B49-9FB6-5F2A22EA6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829" y="4360769"/>
            <a:ext cx="6135222" cy="165903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Surprisal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Cross Entropy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of many varieties</a:t>
            </a:r>
          </a:p>
        </p:txBody>
      </p:sp>
    </p:spTree>
    <p:extLst>
      <p:ext uri="{BB962C8B-B14F-4D97-AF65-F5344CB8AC3E}">
        <p14:creationId xmlns:p14="http://schemas.microsoft.com/office/powerpoint/2010/main" val="107215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EF5987-CD3C-4C58-8734-6C9A19F46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39"/>
          <a:stretch/>
        </p:blipFill>
        <p:spPr>
          <a:xfrm>
            <a:off x="2924357" y="3184654"/>
            <a:ext cx="6343285" cy="141099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1319901-7E0D-48A7-B2B5-101576BC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Information Content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E5A47F4-CC1D-41CD-AA20-C4EAA62B3D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0707" y="2114925"/>
                <a:ext cx="10515600" cy="10697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Standard measure of discrepancy between </a:t>
                </a:r>
                <a:br>
                  <a:rPr lang="en-US" dirty="0"/>
                </a:br>
                <a:r>
                  <a:rPr lang="en-US" dirty="0"/>
                  <a:t>probability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and outcome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E5A47F4-CC1D-41CD-AA20-C4EAA62B3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0707" y="2114925"/>
                <a:ext cx="10515600" cy="1069729"/>
              </a:xfrm>
              <a:blipFill>
                <a:blip r:embed="rId3"/>
                <a:stretch>
                  <a:fillRect l="-1043" t="-10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E6C1EE77-5085-484F-A4E4-E0BB878A5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40" y="669679"/>
            <a:ext cx="4185824" cy="91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F950C506-E2A8-49CA-9E93-F07708E9BA70}"/>
              </a:ext>
            </a:extLst>
          </p:cNvPr>
          <p:cNvSpPr txBox="1">
            <a:spLocks/>
          </p:cNvSpPr>
          <p:nvPr/>
        </p:nvSpPr>
        <p:spPr>
          <a:xfrm>
            <a:off x="1203340" y="5104340"/>
            <a:ext cx="10515600" cy="83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Also known as “surprisal”, an expression of epistemic conflict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84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297D41-60EB-455B-92BD-2E7B24A8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844" y="3362198"/>
            <a:ext cx="7196706" cy="1582434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B9C80C21-6E17-4AD6-BF65-BB2098B7BE2A}"/>
              </a:ext>
            </a:extLst>
          </p:cNvPr>
          <p:cNvSpPr txBox="1">
            <a:spLocks/>
          </p:cNvSpPr>
          <p:nvPr/>
        </p:nvSpPr>
        <p:spPr>
          <a:xfrm>
            <a:off x="1095374" y="118944"/>
            <a:ext cx="76485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FA95A5D1-F401-49AE-A09F-7DD8CD7B4F1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Marginal</a:t>
            </a:r>
            <a:r>
              <a:rPr lang="en-US" b="1" dirty="0"/>
              <a:t> Information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5">
                <a:extLst>
                  <a:ext uri="{FF2B5EF4-FFF2-40B4-BE49-F238E27FC236}">
                    <a16:creationId xmlns:a16="http://schemas.microsoft.com/office/drawing/2014/main" id="{E54323F0-B9FF-4E20-9D57-E44371A21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9307" y="2292469"/>
                <a:ext cx="10515600" cy="10697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Also works for  </a:t>
                </a:r>
                <a:r>
                  <a:rPr lang="en-US" b="1" i="1" dirty="0"/>
                  <a:t>joint</a:t>
                </a:r>
                <a:r>
                  <a:rPr lang="en-US" dirty="0"/>
                  <a:t>  distributions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Content Placeholder 5">
                <a:extLst>
                  <a:ext uri="{FF2B5EF4-FFF2-40B4-BE49-F238E27FC236}">
                    <a16:creationId xmlns:a16="http://schemas.microsoft.com/office/drawing/2014/main" id="{E54323F0-B9FF-4E20-9D57-E44371A21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9307" y="2292469"/>
                <a:ext cx="10515600" cy="1069729"/>
              </a:xfrm>
              <a:blipFill>
                <a:blip r:embed="rId3"/>
                <a:stretch>
                  <a:fillRect l="-1043" t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619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E7EA-326E-4DB5-9896-131CCE80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10947400" cy="25527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Average</a:t>
            </a:r>
            <a:r>
              <a:rPr lang="en-US" b="1" dirty="0"/>
              <a:t> Information Content</a:t>
            </a:r>
            <a:br>
              <a:rPr lang="en-US" b="1" dirty="0"/>
            </a:br>
            <a:r>
              <a:rPr lang="en-US" b="1" dirty="0"/>
              <a:t>		(</a:t>
            </a:r>
            <a:r>
              <a:rPr lang="en-US" dirty="0"/>
              <a:t>Cross Entropy, Unsupervised)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65EE1-B47F-475C-8A51-1F3A184D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445" y="4236685"/>
            <a:ext cx="7229910" cy="11276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C121C08-F341-456E-BB54-A9D838A75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2050" y="3166956"/>
                <a:ext cx="7905750" cy="10697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Works when sample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replaced with dataset</a:t>
                </a:r>
              </a:p>
              <a:p>
                <a:pPr marL="457200" lvl="1" indent="0">
                  <a:buNone/>
                </a:pPr>
                <a:r>
                  <a:rPr lang="en-US" dirty="0"/>
                  <a:t>with high confidence in data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C121C08-F341-456E-BB54-A9D838A75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2050" y="3166956"/>
                <a:ext cx="7905750" cy="1069729"/>
              </a:xfrm>
              <a:blipFill>
                <a:blip r:embed="rId3"/>
                <a:stretch>
                  <a:fillRect l="-1388" t="-9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FED1ED6C-5340-42F4-BB8B-E077EA814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841" y="3150465"/>
            <a:ext cx="2026920" cy="49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D2646D-6816-4F17-AD39-1744D88C5C30}"/>
                  </a:ext>
                </a:extLst>
              </p:cNvPr>
              <p:cNvSpPr txBox="1"/>
              <p:nvPr/>
            </p:nvSpPr>
            <p:spPr>
              <a:xfrm>
                <a:off x="7581490" y="5631870"/>
                <a:ext cx="25535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Does not depend on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;  </a:t>
                </a:r>
              </a:p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irrelevant constant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D2646D-6816-4F17-AD39-1744D88C5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90" y="5631870"/>
                <a:ext cx="2553520" cy="646331"/>
              </a:xfrm>
              <a:prstGeom prst="rect">
                <a:avLst/>
              </a:prstGeom>
              <a:blipFill>
                <a:blip r:embed="rId5"/>
                <a:stretch>
                  <a:fillRect l="-2148" t="-5660" r="-95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Up 58">
            <a:extLst>
              <a:ext uri="{FF2B5EF4-FFF2-40B4-BE49-F238E27FC236}">
                <a16:creationId xmlns:a16="http://schemas.microsoft.com/office/drawing/2014/main" id="{E1CECB1F-E556-4D49-A782-4322F78EF34F}"/>
              </a:ext>
            </a:extLst>
          </p:cNvPr>
          <p:cNvSpPr/>
          <p:nvPr/>
        </p:nvSpPr>
        <p:spPr>
          <a:xfrm>
            <a:off x="8703841" y="5077397"/>
            <a:ext cx="154409" cy="485203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3">
      <a:majorFont>
        <a:latin typeface="Sitka Display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C376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3836</TotalTime>
  <Words>420</Words>
  <Application>Microsoft Office PowerPoint</Application>
  <PresentationFormat>Widescreen</PresentationFormat>
  <Paragraphs>85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Georgia Pro Light</vt:lpstr>
      <vt:lpstr>Sitka Display</vt:lpstr>
      <vt:lpstr>Sitka Heading</vt:lpstr>
      <vt:lpstr>Office Theme</vt:lpstr>
      <vt:lpstr>Loss as the Inconsistency of a P  D G : Choose Your Model, Not Your Loss</vt:lpstr>
      <vt:lpstr>PowerPoint Presentation</vt:lpstr>
      <vt:lpstr>Probabilistic Dependency Graphs</vt:lpstr>
      <vt:lpstr>Semantics of PDGs</vt:lpstr>
      <vt:lpstr>Lemma: Monotonicity of Inconsistency</vt:lpstr>
      <vt:lpstr>STANDARD METRICS  as Inconsistencies</vt:lpstr>
      <vt:lpstr>Information Content  as Inconsistency</vt:lpstr>
      <vt:lpstr>PowerPoint Presentation</vt:lpstr>
      <vt:lpstr>Average Information Content   (Cross Entropy, Unsupervised)  as Inconsistency</vt:lpstr>
      <vt:lpstr>Conditional Information Content   (Cross Entropy, Supervised)  as Inconsistency</vt:lpstr>
      <vt:lpstr>A Map</vt:lpstr>
      <vt:lpstr>Other Standard Metrics  as Inconsistency</vt:lpstr>
      <vt:lpstr>Accuracy as Inconsistency</vt:lpstr>
      <vt:lpstr>Mean Square Error  as Inconsistency</vt:lpstr>
      <vt:lpstr>Regularizers  as Inconsistencies  </vt:lpstr>
      <vt:lpstr>Regularizers  ↔  Priors</vt:lpstr>
      <vt:lpstr>Statistical Divergences  as Inconsistencies</vt:lpstr>
      <vt:lpstr>Statistical Divergence  as Inconsistency</vt:lpstr>
      <vt:lpstr>Map of     as (r,s) vary</vt:lpstr>
      <vt:lpstr>Monotonicity of Inconsistency   immediately gives…</vt:lpstr>
      <vt:lpstr>Visual Proof: Data-Processing Inequality</vt:lpstr>
      <vt:lpstr>Variational Objectives  as Inconsistencies</vt:lpstr>
      <vt:lpstr>VAEs</vt:lpstr>
      <vt:lpstr>PowerPoint Presentation</vt:lpstr>
      <vt:lpstr>PowerPoint Presentation</vt:lpstr>
      <vt:lpstr>PowerPoint Presentation</vt:lpstr>
      <vt:lpstr>Visual Proof: The ELBO</vt:lpstr>
      <vt:lpstr>Statistical Divergences  as Inconsistencies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Richardson</dc:creator>
  <cp:lastModifiedBy>Oliver Richardson</cp:lastModifiedBy>
  <cp:revision>8</cp:revision>
  <dcterms:created xsi:type="dcterms:W3CDTF">2022-03-10T19:17:49Z</dcterms:created>
  <dcterms:modified xsi:type="dcterms:W3CDTF">2022-03-13T16:15:43Z</dcterms:modified>
</cp:coreProperties>
</file>