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409275" cy="1316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FC"/>
    <a:srgbClr val="DDEDF7"/>
    <a:srgbClr val="F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2" autoAdjust="0"/>
    <p:restoredTop sz="94660"/>
  </p:normalViewPr>
  <p:slideViewPr>
    <p:cSldViewPr snapToGrid="0">
      <p:cViewPr>
        <p:scale>
          <a:sx n="25" d="100"/>
          <a:sy n="25" d="100"/>
        </p:scale>
        <p:origin x="2160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160" y="2154833"/>
            <a:ext cx="17556956" cy="4583971"/>
          </a:xfrm>
        </p:spPr>
        <p:txBody>
          <a:bodyPr anchor="b"/>
          <a:lstStyle>
            <a:lvl1pPr algn="ctr">
              <a:defRPr sz="11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6915579"/>
            <a:ext cx="17556956" cy="3178910"/>
          </a:xfrm>
        </p:spPr>
        <p:txBody>
          <a:bodyPr/>
          <a:lstStyle>
            <a:lvl1pPr marL="0" indent="0" algn="ctr">
              <a:buNone/>
              <a:defRPr sz="4608"/>
            </a:lvl1pPr>
            <a:lvl2pPr marL="877778" indent="0" algn="ctr">
              <a:buNone/>
              <a:defRPr sz="3840"/>
            </a:lvl2pPr>
            <a:lvl3pPr marL="1755557" indent="0" algn="ctr">
              <a:buNone/>
              <a:defRPr sz="3456"/>
            </a:lvl3pPr>
            <a:lvl4pPr marL="2633335" indent="0" algn="ctr">
              <a:buNone/>
              <a:defRPr sz="3072"/>
            </a:lvl4pPr>
            <a:lvl5pPr marL="3511113" indent="0" algn="ctr">
              <a:buNone/>
              <a:defRPr sz="3072"/>
            </a:lvl5pPr>
            <a:lvl6pPr marL="4388891" indent="0" algn="ctr">
              <a:buNone/>
              <a:defRPr sz="3072"/>
            </a:lvl6pPr>
            <a:lvl7pPr marL="5266670" indent="0" algn="ctr">
              <a:buNone/>
              <a:defRPr sz="3072"/>
            </a:lvl7pPr>
            <a:lvl8pPr marL="6144448" indent="0" algn="ctr">
              <a:buNone/>
              <a:defRPr sz="3072"/>
            </a:lvl8pPr>
            <a:lvl9pPr marL="7022226" indent="0" algn="ctr">
              <a:buNone/>
              <a:defRPr sz="30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2" y="701006"/>
            <a:ext cx="5047625" cy="11158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8" y="701006"/>
            <a:ext cx="14850259" cy="11158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5" y="3282540"/>
            <a:ext cx="20190500" cy="5476991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5" y="8811345"/>
            <a:ext cx="20190500" cy="2880220"/>
          </a:xfrm>
        </p:spPr>
        <p:txBody>
          <a:bodyPr/>
          <a:lstStyle>
            <a:lvl1pPr marL="0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1pPr>
            <a:lvl2pPr marL="877778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1755557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3pPr>
            <a:lvl4pPr marL="2633335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4pPr>
            <a:lvl5pPr marL="3511113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5pPr>
            <a:lvl6pPr marL="4388891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6pPr>
            <a:lvl7pPr marL="526667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7pPr>
            <a:lvl8pPr marL="6144448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8pPr>
            <a:lvl9pPr marL="7022226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701007"/>
            <a:ext cx="20190500" cy="254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7" y="3227677"/>
            <a:ext cx="9903220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7" y="4809512"/>
            <a:ext cx="9903220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5" y="3227677"/>
            <a:ext cx="9951991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5" y="4809512"/>
            <a:ext cx="9951991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>
              <a:defRPr sz="6144"/>
            </a:lvl1pPr>
            <a:lvl2pPr>
              <a:defRPr sz="5376"/>
            </a:lvl2pPr>
            <a:lvl3pPr>
              <a:defRPr sz="4608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1895765"/>
            <a:ext cx="11850945" cy="9356909"/>
          </a:xfrm>
        </p:spPr>
        <p:txBody>
          <a:bodyPr anchor="t"/>
          <a:lstStyle>
            <a:lvl1pPr marL="0" indent="0">
              <a:buNone/>
              <a:defRPr sz="6144"/>
            </a:lvl1pPr>
            <a:lvl2pPr marL="877778" indent="0">
              <a:buNone/>
              <a:defRPr sz="5376"/>
            </a:lvl2pPr>
            <a:lvl3pPr marL="1755557" indent="0">
              <a:buNone/>
              <a:defRPr sz="4608"/>
            </a:lvl3pPr>
            <a:lvl4pPr marL="2633335" indent="0">
              <a:buNone/>
              <a:defRPr sz="3840"/>
            </a:lvl4pPr>
            <a:lvl5pPr marL="3511113" indent="0">
              <a:buNone/>
              <a:defRPr sz="3840"/>
            </a:lvl5pPr>
            <a:lvl6pPr marL="4388891" indent="0">
              <a:buNone/>
              <a:defRPr sz="3840"/>
            </a:lvl6pPr>
            <a:lvl7pPr marL="5266670" indent="0">
              <a:buNone/>
              <a:defRPr sz="3840"/>
            </a:lvl7pPr>
            <a:lvl8pPr marL="6144448" indent="0">
              <a:buNone/>
              <a:defRPr sz="3840"/>
            </a:lvl8pPr>
            <a:lvl9pPr marL="7022226" indent="0">
              <a:buNone/>
              <a:defRPr sz="3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701007"/>
            <a:ext cx="20190500" cy="254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3505031"/>
            <a:ext cx="20190500" cy="835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image" Target="../media/image16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63" Type="http://schemas.openxmlformats.org/officeDocument/2006/relationships/image" Target="../media/image57.png"/><Relationship Id="rId68" Type="http://schemas.openxmlformats.org/officeDocument/2006/relationships/image" Target="../media/image6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9" Type="http://schemas.openxmlformats.org/officeDocument/2006/relationships/image" Target="../media/image24.pn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66" Type="http://schemas.openxmlformats.org/officeDocument/2006/relationships/image" Target="../media/image60.png"/><Relationship Id="rId5" Type="http://schemas.openxmlformats.org/officeDocument/2006/relationships/image" Target="../media/image3.png"/><Relationship Id="rId61" Type="http://schemas.openxmlformats.org/officeDocument/2006/relationships/image" Target="../media/image55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30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8" Type="http://schemas.microsoft.com/office/2007/relationships/hdphoto" Target="../media/hdphoto3.wdp"/><Relationship Id="rId51" Type="http://schemas.openxmlformats.org/officeDocument/2006/relationships/image" Target="../media/image45.png"/><Relationship Id="rId3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67" Type="http://schemas.openxmlformats.org/officeDocument/2006/relationships/image" Target="../media/image61.png"/><Relationship Id="rId20" Type="http://schemas.openxmlformats.org/officeDocument/2006/relationships/image" Target="../media/image15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7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6.png"/><Relationship Id="rId31" Type="http://schemas.openxmlformats.org/officeDocument/2006/relationships/image" Target="../media/image26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microsoft.com/office/2007/relationships/hdphoto" Target="../media/hdphoto4.wdp"/><Relationship Id="rId18" Type="http://schemas.openxmlformats.org/officeDocument/2006/relationships/image" Target="../media/image13.png"/><Relationship Id="rId39" Type="http://schemas.microsoft.com/office/2007/relationships/hdphoto" Target="../media/hdphoto5.wdp"/><Relationship Id="rId34" Type="http://schemas.openxmlformats.org/officeDocument/2006/relationships/image" Target="../media/image29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48AD45B2-7672-4B3F-A2FF-81DE34DFC706}"/>
              </a:ext>
            </a:extLst>
          </p:cNvPr>
          <p:cNvSpPr/>
          <p:nvPr/>
        </p:nvSpPr>
        <p:spPr>
          <a:xfrm>
            <a:off x="9470881" y="9371603"/>
            <a:ext cx="9141419" cy="3800917"/>
          </a:xfrm>
          <a:custGeom>
            <a:avLst/>
            <a:gdLst>
              <a:gd name="connsiteX0" fmla="*/ 0 w 9420225"/>
              <a:gd name="connsiteY0" fmla="*/ 85725 h 3429000"/>
              <a:gd name="connsiteX1" fmla="*/ 0 w 9420225"/>
              <a:gd name="connsiteY1" fmla="*/ 3429000 h 3429000"/>
              <a:gd name="connsiteX2" fmla="*/ 190500 w 9420225"/>
              <a:gd name="connsiteY2" fmla="*/ 3371850 h 3429000"/>
              <a:gd name="connsiteX3" fmla="*/ 9420225 w 9420225"/>
              <a:gd name="connsiteY3" fmla="*/ 3371850 h 3429000"/>
              <a:gd name="connsiteX4" fmla="*/ 7581900 w 9420225"/>
              <a:gd name="connsiteY4" fmla="*/ 1533525 h 3429000"/>
              <a:gd name="connsiteX5" fmla="*/ 7581900 w 9420225"/>
              <a:gd name="connsiteY5" fmla="*/ 0 h 3429000"/>
              <a:gd name="connsiteX6" fmla="*/ 0 w 9420225"/>
              <a:gd name="connsiteY6" fmla="*/ 0 h 3429000"/>
              <a:gd name="connsiteX7" fmla="*/ 0 w 9420225"/>
              <a:gd name="connsiteY7" fmla="*/ 152400 h 3429000"/>
              <a:gd name="connsiteX8" fmla="*/ 0 w 9420225"/>
              <a:gd name="connsiteY8" fmla="*/ 8572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0225" h="3429000">
                <a:moveTo>
                  <a:pt x="0" y="85725"/>
                </a:moveTo>
                <a:lnTo>
                  <a:pt x="0" y="3429000"/>
                </a:lnTo>
                <a:lnTo>
                  <a:pt x="190500" y="3371850"/>
                </a:lnTo>
                <a:lnTo>
                  <a:pt x="9420225" y="3371850"/>
                </a:lnTo>
                <a:lnTo>
                  <a:pt x="7581900" y="1533525"/>
                </a:lnTo>
                <a:lnTo>
                  <a:pt x="7581900" y="0"/>
                </a:lnTo>
                <a:lnTo>
                  <a:pt x="0" y="0"/>
                </a:lnTo>
                <a:lnTo>
                  <a:pt x="0" y="152400"/>
                </a:lnTo>
                <a:lnTo>
                  <a:pt x="0" y="85725"/>
                </a:lnTo>
                <a:close/>
              </a:path>
            </a:pathLst>
          </a:custGeom>
          <a:solidFill>
            <a:srgbClr val="F2F8F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DE4195-E15B-4BE6-B8DB-E5A88E7D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497" y="259561"/>
            <a:ext cx="17278114" cy="1257403"/>
          </a:xfrm>
        </p:spPr>
        <p:txBody>
          <a:bodyPr>
            <a:noAutofit/>
          </a:bodyPr>
          <a:lstStyle/>
          <a:p>
            <a:r>
              <a:rPr lang="en-US" sz="4000" b="1" cap="small" dirty="0">
                <a:latin typeface="Sitka Heading" panose="02000505000000020004" pitchFamily="2" charset="0"/>
              </a:rPr>
              <a:t>Loss as the Inconsistency of a Probabilistic Dependency Graph:</a:t>
            </a:r>
            <a:br>
              <a:rPr lang="en-US" sz="4000" b="1" cap="small" dirty="0">
                <a:latin typeface="Sitka Heading" panose="02000505000000020004" pitchFamily="2" charset="0"/>
              </a:rPr>
            </a:br>
            <a:r>
              <a:rPr lang="en-US" sz="4000" b="1" cap="small" dirty="0">
                <a:latin typeface="Sitka Heading" panose="02000505000000020004" pitchFamily="2" charset="0"/>
              </a:rPr>
              <a:t>Choose Your Model, Not Your 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B74E363-328E-4575-83D7-8AB77B4F0F1C}"/>
              </a:ext>
            </a:extLst>
          </p:cNvPr>
          <p:cNvGrpSpPr/>
          <p:nvPr/>
        </p:nvGrpSpPr>
        <p:grpSpPr>
          <a:xfrm>
            <a:off x="57709" y="6404962"/>
            <a:ext cx="2771775" cy="2813850"/>
            <a:chOff x="0" y="-40626"/>
            <a:chExt cx="2771775" cy="281385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D671E5-9BC8-4FD4-95B2-A06E0AA272FB}"/>
                </a:ext>
              </a:extLst>
            </p:cNvPr>
            <p:cNvSpPr/>
            <p:nvPr/>
          </p:nvSpPr>
          <p:spPr>
            <a:xfrm>
              <a:off x="0" y="-40626"/>
              <a:ext cx="2771775" cy="281385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0E039FA-77B9-4741-84E5-5F30831BD707}"/>
                </a:ext>
              </a:extLst>
            </p:cNvPr>
            <p:cNvGrpSpPr/>
            <p:nvPr/>
          </p:nvGrpSpPr>
          <p:grpSpPr>
            <a:xfrm>
              <a:off x="249872" y="5745"/>
              <a:ext cx="2252028" cy="2619319"/>
              <a:chOff x="249872" y="5745"/>
              <a:chExt cx="3743684" cy="4435541"/>
            </a:xfrm>
            <a:grpFill/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4CB0A27-81C7-4942-AD7D-B668B4D5F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D8D8D8"/>
                  </a:clrFrom>
                  <a:clrTo>
                    <a:srgbClr val="D8D8D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400400" y="3310846"/>
                <a:ext cx="1499061" cy="1130440"/>
              </a:xfrm>
              <a:prstGeom prst="rect">
                <a:avLst/>
              </a:prstGeom>
              <a:grpFill/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CD9D980-BB7E-4E75-9325-4FBF7E965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4050" y="2564342"/>
                <a:ext cx="1506819" cy="594645"/>
              </a:xfrm>
              <a:prstGeom prst="rect">
                <a:avLst/>
              </a:prstGeom>
              <a:grpFill/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07DDFF6-1609-4AD0-95EF-278E396E3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D8D8D8"/>
                  </a:clrFrom>
                  <a:clrTo>
                    <a:srgbClr val="D8D8D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27047" y="2215330"/>
                <a:ext cx="1561730" cy="1292668"/>
              </a:xfrm>
              <a:prstGeom prst="rect">
                <a:avLst/>
              </a:prstGeom>
              <a:grpFill/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1B271EB-ACC5-46B1-8C41-F7EFAADB8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D8D8D8"/>
                  </a:clrFrom>
                  <a:clrTo>
                    <a:srgbClr val="D8D8D8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50931" y="1352390"/>
                <a:ext cx="1842625" cy="728620"/>
              </a:xfrm>
              <a:prstGeom prst="rect">
                <a:avLst/>
              </a:prstGeom>
              <a:grpFill/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38DBB24-1E68-4680-849B-8B6BEBC24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42480" y="3534402"/>
                <a:ext cx="1212302" cy="533159"/>
              </a:xfrm>
              <a:prstGeom prst="rect">
                <a:avLst/>
              </a:prstGeom>
              <a:grpFill/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5FCCC93-72F9-4D5F-A8F0-F09CF32E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9872" y="1512770"/>
                <a:ext cx="1652485" cy="594644"/>
              </a:xfrm>
              <a:prstGeom prst="rect">
                <a:avLst/>
              </a:prstGeom>
              <a:grpFill/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80E24D1-D71A-4D00-A59B-01473253D232}"/>
                  </a:ext>
                </a:extLst>
              </p:cNvPr>
              <p:cNvGrpSpPr/>
              <p:nvPr/>
            </p:nvGrpSpPr>
            <p:grpSpPr>
              <a:xfrm>
                <a:off x="2350286" y="770057"/>
                <a:ext cx="1552243" cy="474878"/>
                <a:chOff x="3392975" y="2254611"/>
                <a:chExt cx="1552243" cy="474878"/>
              </a:xfrm>
              <a:grpFill/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80E4323C-478F-4F2C-8815-C1BA23563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895811" y="2254611"/>
                  <a:ext cx="586893" cy="43813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9597B4BB-38E3-4E13-9C01-FEE2E89167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D8D8D8"/>
                    </a:clrFrom>
                    <a:clrTo>
                      <a:srgbClr val="D8D8D8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-20000" contrast="20000"/>
                          </a14:imgEffect>
                        </a14:imgLayer>
                      </a14:imgProps>
                    </a:ext>
                  </a:extLst>
                </a:blip>
                <a:srcRect l="7866" t="25949" r="66973" b="25774"/>
                <a:stretch>
                  <a:fillRect/>
                </a:stretch>
              </p:blipFill>
              <p:spPr>
                <a:xfrm>
                  <a:off x="3392975" y="2293299"/>
                  <a:ext cx="504031" cy="436190"/>
                </a:xfrm>
                <a:custGeom>
                  <a:avLst/>
                  <a:gdLst>
                    <a:gd name="connsiteX0" fmla="*/ 110792 w 504031"/>
                    <a:gd name="connsiteY0" fmla="*/ 0 h 436190"/>
                    <a:gd name="connsiteX1" fmla="*/ 393239 w 504031"/>
                    <a:gd name="connsiteY1" fmla="*/ 0 h 436190"/>
                    <a:gd name="connsiteX2" fmla="*/ 504031 w 504031"/>
                    <a:gd name="connsiteY2" fmla="*/ 110792 h 436190"/>
                    <a:gd name="connsiteX3" fmla="*/ 504031 w 504031"/>
                    <a:gd name="connsiteY3" fmla="*/ 325398 h 436190"/>
                    <a:gd name="connsiteX4" fmla="*/ 393239 w 504031"/>
                    <a:gd name="connsiteY4" fmla="*/ 436190 h 436190"/>
                    <a:gd name="connsiteX5" fmla="*/ 110792 w 504031"/>
                    <a:gd name="connsiteY5" fmla="*/ 436190 h 436190"/>
                    <a:gd name="connsiteX6" fmla="*/ 0 w 504031"/>
                    <a:gd name="connsiteY6" fmla="*/ 325398 h 436190"/>
                    <a:gd name="connsiteX7" fmla="*/ 0 w 504031"/>
                    <a:gd name="connsiteY7" fmla="*/ 110792 h 436190"/>
                    <a:gd name="connsiteX8" fmla="*/ 110792 w 504031"/>
                    <a:gd name="connsiteY8" fmla="*/ 0 h 436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4031" h="436190">
                      <a:moveTo>
                        <a:pt x="110792" y="0"/>
                      </a:moveTo>
                      <a:lnTo>
                        <a:pt x="393239" y="0"/>
                      </a:lnTo>
                      <a:cubicBezTo>
                        <a:pt x="454428" y="0"/>
                        <a:pt x="504031" y="49603"/>
                        <a:pt x="504031" y="110792"/>
                      </a:cubicBezTo>
                      <a:lnTo>
                        <a:pt x="504031" y="325398"/>
                      </a:lnTo>
                      <a:cubicBezTo>
                        <a:pt x="504031" y="386587"/>
                        <a:pt x="454428" y="436190"/>
                        <a:pt x="393239" y="436190"/>
                      </a:cubicBezTo>
                      <a:lnTo>
                        <a:pt x="110792" y="436190"/>
                      </a:lnTo>
                      <a:cubicBezTo>
                        <a:pt x="49603" y="436190"/>
                        <a:pt x="0" y="386587"/>
                        <a:pt x="0" y="325398"/>
                      </a:cubicBezTo>
                      <a:lnTo>
                        <a:pt x="0" y="110792"/>
                      </a:lnTo>
                      <a:cubicBezTo>
                        <a:pt x="0" y="49603"/>
                        <a:pt x="49603" y="0"/>
                        <a:pt x="110792" y="0"/>
                      </a:cubicBezTo>
                      <a:close/>
                    </a:path>
                  </a:pathLst>
                </a:custGeom>
                <a:grpFill/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8AB115B7-D774-4829-95EE-B03183B225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D8D8D8"/>
                    </a:clrFrom>
                    <a:clrTo>
                      <a:srgbClr val="D8D8D8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-20000" contrast="20000"/>
                          </a14:imgEffect>
                        </a14:imgLayer>
                      </a14:imgProps>
                    </a:ext>
                  </a:extLst>
                </a:blip>
                <a:srcRect l="63014" t="25949" r="13838" b="25774"/>
                <a:stretch>
                  <a:fillRect/>
                </a:stretch>
              </p:blipFill>
              <p:spPr>
                <a:xfrm>
                  <a:off x="4481509" y="2293299"/>
                  <a:ext cx="463709" cy="436190"/>
                </a:xfrm>
                <a:custGeom>
                  <a:avLst/>
                  <a:gdLst>
                    <a:gd name="connsiteX0" fmla="*/ 110792 w 463709"/>
                    <a:gd name="connsiteY0" fmla="*/ 0 h 436190"/>
                    <a:gd name="connsiteX1" fmla="*/ 352917 w 463709"/>
                    <a:gd name="connsiteY1" fmla="*/ 0 h 436190"/>
                    <a:gd name="connsiteX2" fmla="*/ 463709 w 463709"/>
                    <a:gd name="connsiteY2" fmla="*/ 110792 h 436190"/>
                    <a:gd name="connsiteX3" fmla="*/ 463709 w 463709"/>
                    <a:gd name="connsiteY3" fmla="*/ 325398 h 436190"/>
                    <a:gd name="connsiteX4" fmla="*/ 352917 w 463709"/>
                    <a:gd name="connsiteY4" fmla="*/ 436190 h 436190"/>
                    <a:gd name="connsiteX5" fmla="*/ 110792 w 463709"/>
                    <a:gd name="connsiteY5" fmla="*/ 436190 h 436190"/>
                    <a:gd name="connsiteX6" fmla="*/ 0 w 463709"/>
                    <a:gd name="connsiteY6" fmla="*/ 325398 h 436190"/>
                    <a:gd name="connsiteX7" fmla="*/ 0 w 463709"/>
                    <a:gd name="connsiteY7" fmla="*/ 110792 h 436190"/>
                    <a:gd name="connsiteX8" fmla="*/ 110792 w 463709"/>
                    <a:gd name="connsiteY8" fmla="*/ 0 h 436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3709" h="436190">
                      <a:moveTo>
                        <a:pt x="110792" y="0"/>
                      </a:moveTo>
                      <a:lnTo>
                        <a:pt x="352917" y="0"/>
                      </a:lnTo>
                      <a:cubicBezTo>
                        <a:pt x="414106" y="0"/>
                        <a:pt x="463709" y="49603"/>
                        <a:pt x="463709" y="110792"/>
                      </a:cubicBezTo>
                      <a:lnTo>
                        <a:pt x="463709" y="325398"/>
                      </a:lnTo>
                      <a:cubicBezTo>
                        <a:pt x="463709" y="386587"/>
                        <a:pt x="414106" y="436190"/>
                        <a:pt x="352917" y="436190"/>
                      </a:cubicBezTo>
                      <a:lnTo>
                        <a:pt x="110792" y="436190"/>
                      </a:lnTo>
                      <a:cubicBezTo>
                        <a:pt x="49603" y="436190"/>
                        <a:pt x="0" y="386587"/>
                        <a:pt x="0" y="325398"/>
                      </a:cubicBezTo>
                      <a:lnTo>
                        <a:pt x="0" y="110792"/>
                      </a:lnTo>
                      <a:cubicBezTo>
                        <a:pt x="0" y="49603"/>
                        <a:pt x="49603" y="0"/>
                        <a:pt x="110792" y="0"/>
                      </a:cubicBezTo>
                      <a:close/>
                    </a:path>
                  </a:pathLst>
                </a:custGeom>
                <a:grpFill/>
              </p:spPr>
            </p:pic>
          </p:grpSp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0ACCCC28-9B68-4ED1-B67B-442411950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759" y="885629"/>
                <a:ext cx="1091004" cy="340426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E49396-0132-44D0-B464-ED521613795F}"/>
                  </a:ext>
                </a:extLst>
              </p:cNvPr>
              <p:cNvSpPr txBox="1"/>
              <p:nvPr/>
            </p:nvSpPr>
            <p:spPr>
              <a:xfrm>
                <a:off x="285490" y="5745"/>
                <a:ext cx="3611880" cy="57330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How to draw </a:t>
                </a:r>
                <a:r>
                  <a:rPr lang="en-US" sz="1600" b="1" i="1" dirty="0" err="1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cpds</a:t>
                </a:r>
                <a:r>
                  <a:rPr lang="en-US" sz="1600" b="1" i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18499F-58DF-4AAD-9F50-699BB0B3E7A7}"/>
              </a:ext>
            </a:extLst>
          </p:cNvPr>
          <p:cNvGrpSpPr/>
          <p:nvPr/>
        </p:nvGrpSpPr>
        <p:grpSpPr>
          <a:xfrm>
            <a:off x="102217" y="2418067"/>
            <a:ext cx="5219700" cy="2476064"/>
            <a:chOff x="6092601" y="2081010"/>
            <a:chExt cx="5219700" cy="2476064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4B7D62-D06C-4E24-BC7B-D85ABBD33A3C}"/>
                </a:ext>
              </a:extLst>
            </p:cNvPr>
            <p:cNvSpPr/>
            <p:nvPr/>
          </p:nvSpPr>
          <p:spPr>
            <a:xfrm>
              <a:off x="6092601" y="2081010"/>
              <a:ext cx="5219700" cy="24760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AB872B-78FF-4D82-9DCB-A71882C6A142}"/>
                </a:ext>
              </a:extLst>
            </p:cNvPr>
            <p:cNvGrpSpPr/>
            <p:nvPr/>
          </p:nvGrpSpPr>
          <p:grpSpPr>
            <a:xfrm>
              <a:off x="6334327" y="2454193"/>
              <a:ext cx="4623101" cy="1838407"/>
              <a:chOff x="5480862" y="1772667"/>
              <a:chExt cx="9571079" cy="3806004"/>
            </a:xfrm>
            <a:grpFill/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9487396-948A-47EE-939F-0EB3FF373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84840" y="2667949"/>
                <a:ext cx="6797369" cy="982076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1AB77E7-B5B3-426B-9027-CF4D9677C39F}"/>
                      </a:ext>
                    </a:extLst>
                  </p:cNvPr>
                  <p:cNvSpPr txBox="1"/>
                  <p:nvPr/>
                </p:nvSpPr>
                <p:spPr>
                  <a:xfrm>
                    <a:off x="8834244" y="1772667"/>
                    <a:ext cx="6217697" cy="82833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expected overhead of using codes for beliefs  </a:t>
                    </a:r>
                    <a14:m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0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0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,</a:t>
                    </a:r>
                  </a:p>
                  <a:p>
                    <a:pPr algn="ctr"/>
                    <a:r>
                      <a:rPr lang="en-US" sz="1000" b="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when </a:t>
                    </a:r>
                    <a:r>
                      <a:rPr lang="en-US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in fact </a:t>
                    </a:r>
                    <a:r>
                      <a:rPr lang="en-US" sz="1000" b="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distributed according to 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0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1AB77E7-B5B3-426B-9027-CF4D9677C3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4244" y="1772667"/>
                    <a:ext cx="6217697" cy="82833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0FE2FD-760D-45F5-B1ED-6A9DBE54AFB4}"/>
                  </a:ext>
                </a:extLst>
              </p:cNvPr>
              <p:cNvSpPr txBox="1"/>
              <p:nvPr/>
            </p:nvSpPr>
            <p:spPr>
              <a:xfrm>
                <a:off x="9864654" y="3633600"/>
                <a:ext cx="2877936" cy="5097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5">
                        <a:lumMod val="75000"/>
                      </a:schemeClr>
                    </a:solidFill>
                  </a:rPr>
                  <a:t>(scaled by confidence)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1B960021-70B2-48B5-B98D-71BDC3647364}"/>
                  </a:ext>
                </a:extLst>
              </p:cNvPr>
              <p:cNvSpPr/>
              <p:nvPr/>
            </p:nvSpPr>
            <p:spPr>
              <a:xfrm rot="16200000" flipH="1">
                <a:off x="11536219" y="739419"/>
                <a:ext cx="204241" cy="3995738"/>
              </a:xfrm>
              <a:prstGeom prst="leftBrace">
                <a:avLst>
                  <a:gd name="adj1" fmla="val 114459"/>
                  <a:gd name="adj2" fmla="val 50000"/>
                </a:avLst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Arrow: Down 17">
                <a:extLst>
                  <a:ext uri="{FF2B5EF4-FFF2-40B4-BE49-F238E27FC236}">
                    <a16:creationId xmlns:a16="http://schemas.microsoft.com/office/drawing/2014/main" id="{43968465-B0A6-4ED5-87EF-6FE20BD2B97A}"/>
                  </a:ext>
                </a:extLst>
              </p:cNvPr>
              <p:cNvSpPr/>
              <p:nvPr/>
            </p:nvSpPr>
            <p:spPr>
              <a:xfrm rot="8442337">
                <a:off x="9412876" y="3273945"/>
                <a:ext cx="262612" cy="772266"/>
              </a:xfrm>
              <a:custGeom>
                <a:avLst/>
                <a:gdLst>
                  <a:gd name="connsiteX0" fmla="*/ 0 w 138736"/>
                  <a:gd name="connsiteY0" fmla="*/ 301549 h 370917"/>
                  <a:gd name="connsiteX1" fmla="*/ 34684 w 138736"/>
                  <a:gd name="connsiteY1" fmla="*/ 301549 h 370917"/>
                  <a:gd name="connsiteX2" fmla="*/ 34684 w 138736"/>
                  <a:gd name="connsiteY2" fmla="*/ 0 h 370917"/>
                  <a:gd name="connsiteX3" fmla="*/ 104052 w 138736"/>
                  <a:gd name="connsiteY3" fmla="*/ 0 h 370917"/>
                  <a:gd name="connsiteX4" fmla="*/ 104052 w 138736"/>
                  <a:gd name="connsiteY4" fmla="*/ 301549 h 370917"/>
                  <a:gd name="connsiteX5" fmla="*/ 138736 w 138736"/>
                  <a:gd name="connsiteY5" fmla="*/ 301549 h 370917"/>
                  <a:gd name="connsiteX6" fmla="*/ 69368 w 138736"/>
                  <a:gd name="connsiteY6" fmla="*/ 370917 h 370917"/>
                  <a:gd name="connsiteX7" fmla="*/ 0 w 138736"/>
                  <a:gd name="connsiteY7" fmla="*/ 301549 h 370917"/>
                  <a:gd name="connsiteX0" fmla="*/ 7211 w 145947"/>
                  <a:gd name="connsiteY0" fmla="*/ 301549 h 502098"/>
                  <a:gd name="connsiteX1" fmla="*/ 41895 w 145947"/>
                  <a:gd name="connsiteY1" fmla="*/ 301549 h 502098"/>
                  <a:gd name="connsiteX2" fmla="*/ 41895 w 145947"/>
                  <a:gd name="connsiteY2" fmla="*/ 0 h 502098"/>
                  <a:gd name="connsiteX3" fmla="*/ 111263 w 145947"/>
                  <a:gd name="connsiteY3" fmla="*/ 0 h 502098"/>
                  <a:gd name="connsiteX4" fmla="*/ 111263 w 145947"/>
                  <a:gd name="connsiteY4" fmla="*/ 301549 h 502098"/>
                  <a:gd name="connsiteX5" fmla="*/ 145947 w 145947"/>
                  <a:gd name="connsiteY5" fmla="*/ 301549 h 502098"/>
                  <a:gd name="connsiteX6" fmla="*/ 0 w 145947"/>
                  <a:gd name="connsiteY6" fmla="*/ 502098 h 502098"/>
                  <a:gd name="connsiteX7" fmla="*/ 7211 w 145947"/>
                  <a:gd name="connsiteY7" fmla="*/ 301549 h 502098"/>
                  <a:gd name="connsiteX0" fmla="*/ 7211 w 145947"/>
                  <a:gd name="connsiteY0" fmla="*/ 301549 h 502098"/>
                  <a:gd name="connsiteX1" fmla="*/ 41895 w 145947"/>
                  <a:gd name="connsiteY1" fmla="*/ 301549 h 502098"/>
                  <a:gd name="connsiteX2" fmla="*/ 41895 w 145947"/>
                  <a:gd name="connsiteY2" fmla="*/ 0 h 502098"/>
                  <a:gd name="connsiteX3" fmla="*/ 111263 w 145947"/>
                  <a:gd name="connsiteY3" fmla="*/ 0 h 502098"/>
                  <a:gd name="connsiteX4" fmla="*/ 111263 w 145947"/>
                  <a:gd name="connsiteY4" fmla="*/ 301549 h 502098"/>
                  <a:gd name="connsiteX5" fmla="*/ 145947 w 145947"/>
                  <a:gd name="connsiteY5" fmla="*/ 301549 h 502098"/>
                  <a:gd name="connsiteX6" fmla="*/ 0 w 145947"/>
                  <a:gd name="connsiteY6" fmla="*/ 502098 h 502098"/>
                  <a:gd name="connsiteX7" fmla="*/ 7211 w 145947"/>
                  <a:gd name="connsiteY7" fmla="*/ 301549 h 502098"/>
                  <a:gd name="connsiteX0" fmla="*/ 7211 w 145947"/>
                  <a:gd name="connsiteY0" fmla="*/ 301549 h 502098"/>
                  <a:gd name="connsiteX1" fmla="*/ 41895 w 145947"/>
                  <a:gd name="connsiteY1" fmla="*/ 301549 h 502098"/>
                  <a:gd name="connsiteX2" fmla="*/ 41895 w 145947"/>
                  <a:gd name="connsiteY2" fmla="*/ 0 h 502098"/>
                  <a:gd name="connsiteX3" fmla="*/ 111263 w 145947"/>
                  <a:gd name="connsiteY3" fmla="*/ 0 h 502098"/>
                  <a:gd name="connsiteX4" fmla="*/ 111263 w 145947"/>
                  <a:gd name="connsiteY4" fmla="*/ 301549 h 502098"/>
                  <a:gd name="connsiteX5" fmla="*/ 145947 w 145947"/>
                  <a:gd name="connsiteY5" fmla="*/ 301549 h 502098"/>
                  <a:gd name="connsiteX6" fmla="*/ 0 w 145947"/>
                  <a:gd name="connsiteY6" fmla="*/ 502098 h 502098"/>
                  <a:gd name="connsiteX7" fmla="*/ 7211 w 145947"/>
                  <a:gd name="connsiteY7" fmla="*/ 301549 h 502098"/>
                  <a:gd name="connsiteX0" fmla="*/ 7211 w 145947"/>
                  <a:gd name="connsiteY0" fmla="*/ 301549 h 502098"/>
                  <a:gd name="connsiteX1" fmla="*/ 41895 w 145947"/>
                  <a:gd name="connsiteY1" fmla="*/ 301549 h 502098"/>
                  <a:gd name="connsiteX2" fmla="*/ 41895 w 145947"/>
                  <a:gd name="connsiteY2" fmla="*/ 0 h 502098"/>
                  <a:gd name="connsiteX3" fmla="*/ 111263 w 145947"/>
                  <a:gd name="connsiteY3" fmla="*/ 0 h 502098"/>
                  <a:gd name="connsiteX4" fmla="*/ 75071 w 145947"/>
                  <a:gd name="connsiteY4" fmla="*/ 345777 h 502098"/>
                  <a:gd name="connsiteX5" fmla="*/ 145947 w 145947"/>
                  <a:gd name="connsiteY5" fmla="*/ 301549 h 502098"/>
                  <a:gd name="connsiteX6" fmla="*/ 0 w 145947"/>
                  <a:gd name="connsiteY6" fmla="*/ 502098 h 502098"/>
                  <a:gd name="connsiteX7" fmla="*/ 7211 w 145947"/>
                  <a:gd name="connsiteY7" fmla="*/ 301549 h 502098"/>
                  <a:gd name="connsiteX0" fmla="*/ 7211 w 145947"/>
                  <a:gd name="connsiteY0" fmla="*/ 301549 h 502098"/>
                  <a:gd name="connsiteX1" fmla="*/ 44739 w 145947"/>
                  <a:gd name="connsiteY1" fmla="*/ 346954 h 502098"/>
                  <a:gd name="connsiteX2" fmla="*/ 41895 w 145947"/>
                  <a:gd name="connsiteY2" fmla="*/ 0 h 502098"/>
                  <a:gd name="connsiteX3" fmla="*/ 111263 w 145947"/>
                  <a:gd name="connsiteY3" fmla="*/ 0 h 502098"/>
                  <a:gd name="connsiteX4" fmla="*/ 75071 w 145947"/>
                  <a:gd name="connsiteY4" fmla="*/ 345777 h 502098"/>
                  <a:gd name="connsiteX5" fmla="*/ 145947 w 145947"/>
                  <a:gd name="connsiteY5" fmla="*/ 301549 h 502098"/>
                  <a:gd name="connsiteX6" fmla="*/ 0 w 145947"/>
                  <a:gd name="connsiteY6" fmla="*/ 502098 h 502098"/>
                  <a:gd name="connsiteX7" fmla="*/ 7211 w 145947"/>
                  <a:gd name="connsiteY7" fmla="*/ 301549 h 502098"/>
                  <a:gd name="connsiteX0" fmla="*/ 80071 w 218807"/>
                  <a:gd name="connsiteY0" fmla="*/ 450840 h 651389"/>
                  <a:gd name="connsiteX1" fmla="*/ 117599 w 218807"/>
                  <a:gd name="connsiteY1" fmla="*/ 496245 h 651389"/>
                  <a:gd name="connsiteX2" fmla="*/ 0 w 218807"/>
                  <a:gd name="connsiteY2" fmla="*/ 0 h 651389"/>
                  <a:gd name="connsiteX3" fmla="*/ 184123 w 218807"/>
                  <a:gd name="connsiteY3" fmla="*/ 149291 h 651389"/>
                  <a:gd name="connsiteX4" fmla="*/ 147931 w 218807"/>
                  <a:gd name="connsiteY4" fmla="*/ 495068 h 651389"/>
                  <a:gd name="connsiteX5" fmla="*/ 218807 w 218807"/>
                  <a:gd name="connsiteY5" fmla="*/ 450840 h 651389"/>
                  <a:gd name="connsiteX6" fmla="*/ 72860 w 218807"/>
                  <a:gd name="connsiteY6" fmla="*/ 651389 h 651389"/>
                  <a:gd name="connsiteX7" fmla="*/ 80071 w 218807"/>
                  <a:gd name="connsiteY7" fmla="*/ 450840 h 651389"/>
                  <a:gd name="connsiteX0" fmla="*/ 80071 w 218807"/>
                  <a:gd name="connsiteY0" fmla="*/ 450840 h 651389"/>
                  <a:gd name="connsiteX1" fmla="*/ 117599 w 218807"/>
                  <a:gd name="connsiteY1" fmla="*/ 496245 h 651389"/>
                  <a:gd name="connsiteX2" fmla="*/ 0 w 218807"/>
                  <a:gd name="connsiteY2" fmla="*/ 0 h 651389"/>
                  <a:gd name="connsiteX3" fmla="*/ 184123 w 218807"/>
                  <a:gd name="connsiteY3" fmla="*/ 149291 h 651389"/>
                  <a:gd name="connsiteX4" fmla="*/ 147931 w 218807"/>
                  <a:gd name="connsiteY4" fmla="*/ 495068 h 651389"/>
                  <a:gd name="connsiteX5" fmla="*/ 218807 w 218807"/>
                  <a:gd name="connsiteY5" fmla="*/ 450840 h 651389"/>
                  <a:gd name="connsiteX6" fmla="*/ 72860 w 218807"/>
                  <a:gd name="connsiteY6" fmla="*/ 651389 h 651389"/>
                  <a:gd name="connsiteX7" fmla="*/ 80071 w 218807"/>
                  <a:gd name="connsiteY7" fmla="*/ 450840 h 651389"/>
                  <a:gd name="connsiteX0" fmla="*/ 82019 w 220755"/>
                  <a:gd name="connsiteY0" fmla="*/ 450840 h 651389"/>
                  <a:gd name="connsiteX1" fmla="*/ 119547 w 220755"/>
                  <a:gd name="connsiteY1" fmla="*/ 496245 h 651389"/>
                  <a:gd name="connsiteX2" fmla="*/ 136298 w 220755"/>
                  <a:gd name="connsiteY2" fmla="*/ 168245 h 651389"/>
                  <a:gd name="connsiteX3" fmla="*/ 1948 w 220755"/>
                  <a:gd name="connsiteY3" fmla="*/ 0 h 651389"/>
                  <a:gd name="connsiteX4" fmla="*/ 186071 w 220755"/>
                  <a:gd name="connsiteY4" fmla="*/ 149291 h 651389"/>
                  <a:gd name="connsiteX5" fmla="*/ 149879 w 220755"/>
                  <a:gd name="connsiteY5" fmla="*/ 495068 h 651389"/>
                  <a:gd name="connsiteX6" fmla="*/ 220755 w 220755"/>
                  <a:gd name="connsiteY6" fmla="*/ 450840 h 651389"/>
                  <a:gd name="connsiteX7" fmla="*/ 74808 w 220755"/>
                  <a:gd name="connsiteY7" fmla="*/ 651389 h 651389"/>
                  <a:gd name="connsiteX8" fmla="*/ 82019 w 220755"/>
                  <a:gd name="connsiteY8" fmla="*/ 450840 h 651389"/>
                  <a:gd name="connsiteX0" fmla="*/ 82019 w 220755"/>
                  <a:gd name="connsiteY0" fmla="*/ 450840 h 651389"/>
                  <a:gd name="connsiteX1" fmla="*/ 119547 w 220755"/>
                  <a:gd name="connsiteY1" fmla="*/ 496245 h 651389"/>
                  <a:gd name="connsiteX2" fmla="*/ 136298 w 220755"/>
                  <a:gd name="connsiteY2" fmla="*/ 168245 h 651389"/>
                  <a:gd name="connsiteX3" fmla="*/ 1948 w 220755"/>
                  <a:gd name="connsiteY3" fmla="*/ 0 h 651389"/>
                  <a:gd name="connsiteX4" fmla="*/ 186071 w 220755"/>
                  <a:gd name="connsiteY4" fmla="*/ 149291 h 651389"/>
                  <a:gd name="connsiteX5" fmla="*/ 149879 w 220755"/>
                  <a:gd name="connsiteY5" fmla="*/ 495068 h 651389"/>
                  <a:gd name="connsiteX6" fmla="*/ 220755 w 220755"/>
                  <a:gd name="connsiteY6" fmla="*/ 450840 h 651389"/>
                  <a:gd name="connsiteX7" fmla="*/ 74808 w 220755"/>
                  <a:gd name="connsiteY7" fmla="*/ 651389 h 651389"/>
                  <a:gd name="connsiteX8" fmla="*/ 82019 w 220755"/>
                  <a:gd name="connsiteY8" fmla="*/ 450840 h 651389"/>
                  <a:gd name="connsiteX0" fmla="*/ 82019 w 220755"/>
                  <a:gd name="connsiteY0" fmla="*/ 450840 h 651389"/>
                  <a:gd name="connsiteX1" fmla="*/ 119547 w 220755"/>
                  <a:gd name="connsiteY1" fmla="*/ 496245 h 651389"/>
                  <a:gd name="connsiteX2" fmla="*/ 136298 w 220755"/>
                  <a:gd name="connsiteY2" fmla="*/ 168245 h 651389"/>
                  <a:gd name="connsiteX3" fmla="*/ 1948 w 220755"/>
                  <a:gd name="connsiteY3" fmla="*/ 0 h 651389"/>
                  <a:gd name="connsiteX4" fmla="*/ 141674 w 220755"/>
                  <a:gd name="connsiteY4" fmla="*/ 128344 h 651389"/>
                  <a:gd name="connsiteX5" fmla="*/ 149879 w 220755"/>
                  <a:gd name="connsiteY5" fmla="*/ 495068 h 651389"/>
                  <a:gd name="connsiteX6" fmla="*/ 220755 w 220755"/>
                  <a:gd name="connsiteY6" fmla="*/ 450840 h 651389"/>
                  <a:gd name="connsiteX7" fmla="*/ 74808 w 220755"/>
                  <a:gd name="connsiteY7" fmla="*/ 651389 h 651389"/>
                  <a:gd name="connsiteX8" fmla="*/ 82019 w 220755"/>
                  <a:gd name="connsiteY8" fmla="*/ 450840 h 651389"/>
                  <a:gd name="connsiteX0" fmla="*/ 82019 w 220755"/>
                  <a:gd name="connsiteY0" fmla="*/ 450840 h 651389"/>
                  <a:gd name="connsiteX1" fmla="*/ 119547 w 220755"/>
                  <a:gd name="connsiteY1" fmla="*/ 496245 h 651389"/>
                  <a:gd name="connsiteX2" fmla="*/ 136298 w 220755"/>
                  <a:gd name="connsiteY2" fmla="*/ 168245 h 651389"/>
                  <a:gd name="connsiteX3" fmla="*/ 1948 w 220755"/>
                  <a:gd name="connsiteY3" fmla="*/ 0 h 651389"/>
                  <a:gd name="connsiteX4" fmla="*/ 141674 w 220755"/>
                  <a:gd name="connsiteY4" fmla="*/ 128344 h 651389"/>
                  <a:gd name="connsiteX5" fmla="*/ 149879 w 220755"/>
                  <a:gd name="connsiteY5" fmla="*/ 495068 h 651389"/>
                  <a:gd name="connsiteX6" fmla="*/ 220755 w 220755"/>
                  <a:gd name="connsiteY6" fmla="*/ 450840 h 651389"/>
                  <a:gd name="connsiteX7" fmla="*/ 74808 w 220755"/>
                  <a:gd name="connsiteY7" fmla="*/ 651389 h 651389"/>
                  <a:gd name="connsiteX8" fmla="*/ 82019 w 220755"/>
                  <a:gd name="connsiteY8" fmla="*/ 450840 h 651389"/>
                  <a:gd name="connsiteX0" fmla="*/ 82019 w 220755"/>
                  <a:gd name="connsiteY0" fmla="*/ 450840 h 651389"/>
                  <a:gd name="connsiteX1" fmla="*/ 119547 w 220755"/>
                  <a:gd name="connsiteY1" fmla="*/ 496245 h 651389"/>
                  <a:gd name="connsiteX2" fmla="*/ 136298 w 220755"/>
                  <a:gd name="connsiteY2" fmla="*/ 168245 h 651389"/>
                  <a:gd name="connsiteX3" fmla="*/ 1948 w 220755"/>
                  <a:gd name="connsiteY3" fmla="*/ 0 h 651389"/>
                  <a:gd name="connsiteX4" fmla="*/ 141674 w 220755"/>
                  <a:gd name="connsiteY4" fmla="*/ 128344 h 651389"/>
                  <a:gd name="connsiteX5" fmla="*/ 149879 w 220755"/>
                  <a:gd name="connsiteY5" fmla="*/ 495068 h 651389"/>
                  <a:gd name="connsiteX6" fmla="*/ 220755 w 220755"/>
                  <a:gd name="connsiteY6" fmla="*/ 450840 h 651389"/>
                  <a:gd name="connsiteX7" fmla="*/ 74808 w 220755"/>
                  <a:gd name="connsiteY7" fmla="*/ 651389 h 651389"/>
                  <a:gd name="connsiteX8" fmla="*/ 82019 w 220755"/>
                  <a:gd name="connsiteY8" fmla="*/ 450840 h 651389"/>
                  <a:gd name="connsiteX0" fmla="*/ 82019 w 202179"/>
                  <a:gd name="connsiteY0" fmla="*/ 450840 h 651389"/>
                  <a:gd name="connsiteX1" fmla="*/ 119547 w 202179"/>
                  <a:gd name="connsiteY1" fmla="*/ 496245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49879 w 202179"/>
                  <a:gd name="connsiteY5" fmla="*/ 495068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82019 w 202179"/>
                  <a:gd name="connsiteY8" fmla="*/ 450840 h 651389"/>
                  <a:gd name="connsiteX0" fmla="*/ 82019 w 202179"/>
                  <a:gd name="connsiteY0" fmla="*/ 450840 h 651389"/>
                  <a:gd name="connsiteX1" fmla="*/ 119547 w 202179"/>
                  <a:gd name="connsiteY1" fmla="*/ 496245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49879 w 202179"/>
                  <a:gd name="connsiteY5" fmla="*/ 495068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82019 w 202179"/>
                  <a:gd name="connsiteY8" fmla="*/ 450840 h 651389"/>
                  <a:gd name="connsiteX0" fmla="*/ 62284 w 202179"/>
                  <a:gd name="connsiteY0" fmla="*/ 448719 h 651389"/>
                  <a:gd name="connsiteX1" fmla="*/ 119547 w 202179"/>
                  <a:gd name="connsiteY1" fmla="*/ 496245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49879 w 202179"/>
                  <a:gd name="connsiteY5" fmla="*/ 495068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62284 w 202179"/>
                  <a:gd name="connsiteY8" fmla="*/ 448719 h 651389"/>
                  <a:gd name="connsiteX0" fmla="*/ 62284 w 202179"/>
                  <a:gd name="connsiteY0" fmla="*/ 448719 h 651389"/>
                  <a:gd name="connsiteX1" fmla="*/ 119547 w 202179"/>
                  <a:gd name="connsiteY1" fmla="*/ 496245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49879 w 202179"/>
                  <a:gd name="connsiteY5" fmla="*/ 495068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62284 w 202179"/>
                  <a:gd name="connsiteY8" fmla="*/ 448719 h 651389"/>
                  <a:gd name="connsiteX0" fmla="*/ 62284 w 202179"/>
                  <a:gd name="connsiteY0" fmla="*/ 448719 h 651389"/>
                  <a:gd name="connsiteX1" fmla="*/ 115161 w 202179"/>
                  <a:gd name="connsiteY1" fmla="*/ 505289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49879 w 202179"/>
                  <a:gd name="connsiteY5" fmla="*/ 495068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62284 w 202179"/>
                  <a:gd name="connsiteY8" fmla="*/ 448719 h 651389"/>
                  <a:gd name="connsiteX0" fmla="*/ 62284 w 202179"/>
                  <a:gd name="connsiteY0" fmla="*/ 448719 h 651389"/>
                  <a:gd name="connsiteX1" fmla="*/ 115161 w 202179"/>
                  <a:gd name="connsiteY1" fmla="*/ 505289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49879 w 202179"/>
                  <a:gd name="connsiteY5" fmla="*/ 495068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62284 w 202179"/>
                  <a:gd name="connsiteY8" fmla="*/ 448719 h 651389"/>
                  <a:gd name="connsiteX0" fmla="*/ 62284 w 202179"/>
                  <a:gd name="connsiteY0" fmla="*/ 448719 h 651389"/>
                  <a:gd name="connsiteX1" fmla="*/ 115161 w 202179"/>
                  <a:gd name="connsiteY1" fmla="*/ 505289 h 651389"/>
                  <a:gd name="connsiteX2" fmla="*/ 136298 w 202179"/>
                  <a:gd name="connsiteY2" fmla="*/ 168245 h 651389"/>
                  <a:gd name="connsiteX3" fmla="*/ 1948 w 202179"/>
                  <a:gd name="connsiteY3" fmla="*/ 0 h 651389"/>
                  <a:gd name="connsiteX4" fmla="*/ 141674 w 202179"/>
                  <a:gd name="connsiteY4" fmla="*/ 128344 h 651389"/>
                  <a:gd name="connsiteX5" fmla="*/ 135947 w 202179"/>
                  <a:gd name="connsiteY5" fmla="*/ 513721 h 651389"/>
                  <a:gd name="connsiteX6" fmla="*/ 202179 w 202179"/>
                  <a:gd name="connsiteY6" fmla="*/ 475711 h 651389"/>
                  <a:gd name="connsiteX7" fmla="*/ 74808 w 202179"/>
                  <a:gd name="connsiteY7" fmla="*/ 651389 h 651389"/>
                  <a:gd name="connsiteX8" fmla="*/ 62284 w 202179"/>
                  <a:gd name="connsiteY8" fmla="*/ 448719 h 65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179" h="651389">
                    <a:moveTo>
                      <a:pt x="62284" y="448719"/>
                    </a:moveTo>
                    <a:cubicBezTo>
                      <a:pt x="79910" y="467576"/>
                      <a:pt x="82313" y="490953"/>
                      <a:pt x="115161" y="505289"/>
                    </a:cubicBezTo>
                    <a:cubicBezTo>
                      <a:pt x="112897" y="472011"/>
                      <a:pt x="155898" y="250952"/>
                      <a:pt x="136298" y="168245"/>
                    </a:cubicBezTo>
                    <a:cubicBezTo>
                      <a:pt x="116698" y="85538"/>
                      <a:pt x="-17658" y="16981"/>
                      <a:pt x="1948" y="0"/>
                    </a:cubicBezTo>
                    <a:cubicBezTo>
                      <a:pt x="48523" y="42781"/>
                      <a:pt x="108002" y="62276"/>
                      <a:pt x="141674" y="128344"/>
                    </a:cubicBezTo>
                    <a:cubicBezTo>
                      <a:pt x="189644" y="262987"/>
                      <a:pt x="133212" y="391480"/>
                      <a:pt x="135947" y="513721"/>
                    </a:cubicBezTo>
                    <a:cubicBezTo>
                      <a:pt x="153509" y="522956"/>
                      <a:pt x="184746" y="482163"/>
                      <a:pt x="202179" y="475711"/>
                    </a:cubicBezTo>
                    <a:cubicBezTo>
                      <a:pt x="152369" y="544116"/>
                      <a:pt x="136357" y="595096"/>
                      <a:pt x="74808" y="651389"/>
                    </a:cubicBezTo>
                    <a:cubicBezTo>
                      <a:pt x="108544" y="576332"/>
                      <a:pt x="82164" y="518418"/>
                      <a:pt x="62284" y="4487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6C3B18B-7437-4855-AFFB-1620402071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80862" y="2011073"/>
                    <a:ext cx="2931034" cy="82833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i="1" dirty="0"/>
                      <a:t>Incompatibility</a:t>
                    </a:r>
                    <a:r>
                      <a:rPr lang="en-US" sz="1000" b="1" dirty="0"/>
                      <a:t> </a:t>
                    </a:r>
                    <a:r>
                      <a: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with a </a:t>
                    </a:r>
                  </a:p>
                  <a:p>
                    <a:r>
                      <a: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joint distribution 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a14:m>
                    <a:endParaRPr 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6C3B18B-7437-4855-AFFB-162040207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0862" y="2011073"/>
                    <a:ext cx="2931034" cy="82833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AF6DA00-A193-4C00-925C-9CB1E22B7EFD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985" y="4315782"/>
                    <a:ext cx="7418385" cy="50974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i="1" dirty="0"/>
                      <a:t>Inconsistency</a:t>
                    </a:r>
                    <a:r>
                      <a:rPr lang="en-US" sz="1000" dirty="0"/>
                      <a:t>: the smallest possible incompatibility with any 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AF6DA00-A193-4C00-925C-9CB1E22B7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985" y="4315782"/>
                    <a:ext cx="7418385" cy="50974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1647CD-9C0D-4F73-8888-9E54BD1CD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37681" y="4628428"/>
                <a:ext cx="4045843" cy="950243"/>
              </a:xfrm>
              <a:prstGeom prst="rect">
                <a:avLst/>
              </a:prstGeom>
              <a:grpFill/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4C53BC-31CF-487B-AAF1-3B596B778CA7}"/>
                </a:ext>
              </a:extLst>
            </p:cNvPr>
            <p:cNvSpPr txBox="1"/>
            <p:nvPr/>
          </p:nvSpPr>
          <p:spPr>
            <a:xfrm>
              <a:off x="6149969" y="2119653"/>
              <a:ext cx="318067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</a:rPr>
                <a:t>PDG Semantics: Inconsistency.</a:t>
              </a:r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6878D07A-AD99-4420-871A-B07E7DAD48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487" y="23886"/>
            <a:ext cx="5415755" cy="2314054"/>
          </a:xfrm>
          <a:prstGeom prst="rect">
            <a:avLst/>
          </a:prstGeom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56F035A-9FA5-430A-A3EE-CD189E4C25FD}"/>
              </a:ext>
            </a:extLst>
          </p:cNvPr>
          <p:cNvGrpSpPr/>
          <p:nvPr/>
        </p:nvGrpSpPr>
        <p:grpSpPr>
          <a:xfrm>
            <a:off x="1569109" y="8997382"/>
            <a:ext cx="7528431" cy="4081270"/>
            <a:chOff x="6830701" y="6692919"/>
            <a:chExt cx="7528431" cy="408127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3741FFB-0AA5-4E12-B044-67E393232F9D}"/>
                </a:ext>
              </a:extLst>
            </p:cNvPr>
            <p:cNvCxnSpPr>
              <a:cxnSpLocks/>
            </p:cNvCxnSpPr>
            <p:nvPr/>
          </p:nvCxnSpPr>
          <p:spPr>
            <a:xfrm>
              <a:off x="9873146" y="7636854"/>
              <a:ext cx="905911" cy="1140238"/>
            </a:xfrm>
            <a:prstGeom prst="straightConnector1">
              <a:avLst/>
            </a:prstGeom>
            <a:ln w="38100"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15AD1A8-0D9B-4D9F-9902-4AE21E892BF9}"/>
                </a:ext>
              </a:extLst>
            </p:cNvPr>
            <p:cNvCxnSpPr>
              <a:cxnSpLocks/>
            </p:cNvCxnSpPr>
            <p:nvPr/>
          </p:nvCxnSpPr>
          <p:spPr>
            <a:xfrm>
              <a:off x="8353050" y="8914032"/>
              <a:ext cx="1049456" cy="1051444"/>
            </a:xfrm>
            <a:prstGeom prst="straightConnector1">
              <a:avLst/>
            </a:prstGeom>
            <a:ln w="38100"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0DDC1C2-1D78-46FF-B615-2901F0555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2348" y="7599057"/>
              <a:ext cx="1142913" cy="10053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A76A7F7-2AED-4810-B7E5-813B8A036328}"/>
                </a:ext>
              </a:extLst>
            </p:cNvPr>
            <p:cNvSpPr txBox="1"/>
            <p:nvPr/>
          </p:nvSpPr>
          <p:spPr>
            <a:xfrm rot="2703384">
              <a:off x="8022223" y="9374600"/>
              <a:ext cx="12715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+ conditional model</a:t>
              </a:r>
              <a:endParaRPr lang="en-US" sz="11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2395DDC-24E7-4E26-B38F-F46518D2F368}"/>
                </a:ext>
              </a:extLst>
            </p:cNvPr>
            <p:cNvSpPr txBox="1"/>
            <p:nvPr/>
          </p:nvSpPr>
          <p:spPr>
            <a:xfrm rot="308301">
              <a:off x="8595012" y="8582289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+latent variables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5D94AC-4438-4BD8-8A5A-A3C42476C252}"/>
                </a:ext>
              </a:extLst>
            </p:cNvPr>
            <p:cNvSpPr txBox="1"/>
            <p:nvPr/>
          </p:nvSpPr>
          <p:spPr>
            <a:xfrm rot="19072870">
              <a:off x="8183268" y="8007055"/>
              <a:ext cx="1123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 multi-sample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2C2FB84-E7A1-4AD0-B7F8-DD168C64C656}"/>
                </a:ext>
              </a:extLst>
            </p:cNvPr>
            <p:cNvCxnSpPr>
              <a:cxnSpLocks/>
            </p:cNvCxnSpPr>
            <p:nvPr/>
          </p:nvCxnSpPr>
          <p:spPr>
            <a:xfrm>
              <a:off x="9924081" y="7485604"/>
              <a:ext cx="1221872" cy="4461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94226E5-5DD5-4772-B866-8CE1DC54D875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07" y="8767299"/>
              <a:ext cx="1286545" cy="10420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CE06184-2BDD-4E96-9916-92EAD891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88589" y="8475451"/>
              <a:ext cx="1077008" cy="386355"/>
            </a:xfrm>
            <a:prstGeom prst="rect">
              <a:avLst/>
            </a:prstGeom>
          </p:spPr>
        </p:pic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9527430-3B6F-4DC2-8CDD-E97B542E1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5219" y="7658162"/>
              <a:ext cx="1101211" cy="112296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stealth" w="lg" len="med"/>
            </a:ln>
            <a:effectLst>
              <a:glow rad="254000">
                <a:schemeClr val="bg1"/>
              </a:glo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03DA876-B006-4206-9034-63002519F626}"/>
                </a:ext>
              </a:extLst>
            </p:cNvPr>
            <p:cNvCxnSpPr>
              <a:cxnSpLocks/>
            </p:cNvCxnSpPr>
            <p:nvPr/>
          </p:nvCxnSpPr>
          <p:spPr>
            <a:xfrm>
              <a:off x="9777552" y="10145014"/>
              <a:ext cx="1060533" cy="7701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2CC9EC-3A50-498B-AE83-40E5EB688B7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009" y="7735385"/>
              <a:ext cx="654494" cy="992313"/>
            </a:xfrm>
            <a:prstGeom prst="straightConnector1">
              <a:avLst/>
            </a:prstGeom>
            <a:ln w="38100"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5ACA1D4-8C46-4C0D-921D-CE7ABE16A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6585" y="9040000"/>
              <a:ext cx="1033928" cy="94626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906D965-CD9D-48DD-82C6-558E95E63601}"/>
                </a:ext>
              </a:extLst>
            </p:cNvPr>
            <p:cNvCxnSpPr>
              <a:cxnSpLocks/>
            </p:cNvCxnSpPr>
            <p:nvPr/>
          </p:nvCxnSpPr>
          <p:spPr>
            <a:xfrm>
              <a:off x="11114191" y="8909327"/>
              <a:ext cx="905458" cy="4054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4D104F2-8AA7-495B-8177-CB301D7C3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1795" y="9066887"/>
              <a:ext cx="921310" cy="10152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stealth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29FAA8A-38C3-4A95-9338-C976DB44B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1265" y="9074242"/>
              <a:ext cx="818429" cy="964138"/>
            </a:xfrm>
            <a:prstGeom prst="straightConnector1">
              <a:avLst/>
            </a:prstGeom>
            <a:ln w="38100">
              <a:tailEnd type="stealth" w="lg" len="med"/>
            </a:ln>
            <a:effectLst>
              <a:glow rad="254000">
                <a:schemeClr val="bg1"/>
              </a:glo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F1AA4A8-9770-4A1D-BBC4-4D4CD5F3C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647966" y="7154890"/>
              <a:ext cx="1107775" cy="503897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66BA9B9-8D47-47CC-B4EB-D010A3872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60145" y="8510442"/>
              <a:ext cx="1213834" cy="581329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A37843F4-4BCE-4460-B0AE-557B2C135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66920" y="10153100"/>
              <a:ext cx="1186943" cy="57426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30E9DD9-01FD-4E01-8329-90CE54B14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83768" y="10380784"/>
              <a:ext cx="1606799" cy="393405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9FC1555-F5D0-4700-845D-7FC3E9226A55}"/>
                </a:ext>
              </a:extLst>
            </p:cNvPr>
            <p:cNvSpPr/>
            <p:nvPr/>
          </p:nvSpPr>
          <p:spPr>
            <a:xfrm>
              <a:off x="8145737" y="8622161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4901794-4A27-4DCE-9860-04D388F7ED32}"/>
                </a:ext>
              </a:extLst>
            </p:cNvPr>
            <p:cNvSpPr/>
            <p:nvPr/>
          </p:nvSpPr>
          <p:spPr>
            <a:xfrm>
              <a:off x="9547991" y="7325758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DF27577-15F5-4175-ABB9-54E5500AEFCE}"/>
                </a:ext>
              </a:extLst>
            </p:cNvPr>
            <p:cNvSpPr/>
            <p:nvPr/>
          </p:nvSpPr>
          <p:spPr>
            <a:xfrm>
              <a:off x="9874711" y="8786404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641A444-6317-4674-B7C5-5274E2BF012E}"/>
                </a:ext>
              </a:extLst>
            </p:cNvPr>
            <p:cNvSpPr/>
            <p:nvPr/>
          </p:nvSpPr>
          <p:spPr>
            <a:xfrm>
              <a:off x="11247243" y="7427406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89A4E77-B756-4055-AAF7-3271B01D8C83}"/>
                </a:ext>
              </a:extLst>
            </p:cNvPr>
            <p:cNvSpPr/>
            <p:nvPr/>
          </p:nvSpPr>
          <p:spPr>
            <a:xfrm>
              <a:off x="12148503" y="8786403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297F05A-7730-4CDB-9EE1-D881CE088A58}"/>
                </a:ext>
              </a:extLst>
            </p:cNvPr>
            <p:cNvSpPr/>
            <p:nvPr/>
          </p:nvSpPr>
          <p:spPr>
            <a:xfrm>
              <a:off x="11002234" y="10087449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24CC37E-F905-4BA4-A599-F4DA291CAFB9}"/>
                </a:ext>
              </a:extLst>
            </p:cNvPr>
            <p:cNvSpPr/>
            <p:nvPr/>
          </p:nvSpPr>
          <p:spPr>
            <a:xfrm>
              <a:off x="10752129" y="8790012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95C0DAA-5177-4A19-AE7D-8A2779B6A6AC}"/>
                </a:ext>
              </a:extLst>
            </p:cNvPr>
            <p:cNvSpPr/>
            <p:nvPr/>
          </p:nvSpPr>
          <p:spPr>
            <a:xfrm>
              <a:off x="9455432" y="9972668"/>
              <a:ext cx="229561" cy="2295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C6639041-08FA-496D-969E-F371EB28C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112" y="10098324"/>
              <a:ext cx="1282012" cy="22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4418D8F-DDEB-40F4-8D6F-1DA9B335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88894">
              <a:off x="8757237" y="8935803"/>
              <a:ext cx="1391957" cy="306068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401FCFB-0A5E-41B1-AA52-F9ACDC551D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39" r="54030"/>
            <a:stretch/>
          </p:blipFill>
          <p:spPr>
            <a:xfrm>
              <a:off x="6830701" y="8229013"/>
              <a:ext cx="758963" cy="386355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F8BF02B-99E1-4226-836A-A1CE6352B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4931"/>
            <a:stretch/>
          </p:blipFill>
          <p:spPr>
            <a:xfrm rot="20957318">
              <a:off x="8145737" y="6839496"/>
              <a:ext cx="2507798" cy="52101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59C188C-B6BD-4E4B-BF92-03836C973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7318">
              <a:off x="8727126" y="7319997"/>
              <a:ext cx="529307" cy="13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4634A0A-11C4-4CD8-8572-110AC78EA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" r="60753"/>
            <a:stretch/>
          </p:blipFill>
          <p:spPr>
            <a:xfrm>
              <a:off x="11231795" y="6692919"/>
              <a:ext cx="1311079" cy="521015"/>
            </a:xfrm>
            <a:prstGeom prst="rect">
              <a:avLst/>
            </a:prstGeom>
          </p:spPr>
        </p:pic>
        <p:pic>
          <p:nvPicPr>
            <p:cNvPr id="162" name="Picture 2">
              <a:extLst>
                <a:ext uri="{FF2B5EF4-FFF2-40B4-BE49-F238E27FC236}">
                  <a16:creationId xmlns:a16="http://schemas.microsoft.com/office/drawing/2014/main" id="{F6396237-2B0A-4C99-BED0-D9FD3DB9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3074" y="7067140"/>
              <a:ext cx="529307" cy="13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C6F73C-367E-435A-B0DF-053D837AE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2341" y="8206651"/>
              <a:ext cx="2066791" cy="408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ECC6D6DD-BE83-47BF-9AF9-5208A210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rcRect l="38734" t="52051" r="57385" b="42809"/>
            <a:stretch>
              <a:fillRect/>
            </a:stretch>
          </p:blipFill>
          <p:spPr>
            <a:xfrm>
              <a:off x="12685337" y="8730555"/>
              <a:ext cx="137951" cy="119529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EB27097-A140-41BE-A576-F077F7F4E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0205" y="10353064"/>
              <a:ext cx="1054897" cy="206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0222BF4-DEC4-4EFB-8D08-B844FDBC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rcRect l="38734" t="52051" r="57385" b="42809"/>
            <a:stretch>
              <a:fillRect/>
            </a:stretch>
          </p:blipFill>
          <p:spPr>
            <a:xfrm>
              <a:off x="11439218" y="10361547"/>
              <a:ext cx="137951" cy="119529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41EC1AB5-533E-44F5-B256-F0009F7D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86" r="50127"/>
            <a:stretch>
              <a:fillRect/>
            </a:stretch>
          </p:blipFill>
          <p:spPr>
            <a:xfrm rot="914814">
              <a:off x="10753681" y="8880178"/>
              <a:ext cx="105294" cy="678414"/>
            </a:xfrm>
            <a:custGeom>
              <a:avLst/>
              <a:gdLst>
                <a:gd name="connsiteX0" fmla="*/ 0 w 105294"/>
                <a:gd name="connsiteY0" fmla="*/ 0 h 678414"/>
                <a:gd name="connsiteX1" fmla="*/ 105294 w 105294"/>
                <a:gd name="connsiteY1" fmla="*/ 0 h 678414"/>
                <a:gd name="connsiteX2" fmla="*/ 105294 w 105294"/>
                <a:gd name="connsiteY2" fmla="*/ 678414 h 678414"/>
                <a:gd name="connsiteX3" fmla="*/ 0 w 105294"/>
                <a:gd name="connsiteY3" fmla="*/ 678414 h 678414"/>
                <a:gd name="connsiteX4" fmla="*/ 0 w 105294"/>
                <a:gd name="connsiteY4" fmla="*/ 0 h 67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4" h="678414">
                  <a:moveTo>
                    <a:pt x="0" y="0"/>
                  </a:moveTo>
                  <a:lnTo>
                    <a:pt x="105294" y="0"/>
                  </a:lnTo>
                  <a:lnTo>
                    <a:pt x="105294" y="678414"/>
                  </a:lnTo>
                  <a:lnTo>
                    <a:pt x="0" y="6784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DF8FBF02-5A7B-4559-BF85-AB5F5419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5014"/>
            <a:stretch>
              <a:fillRect/>
            </a:stretch>
          </p:blipFill>
          <p:spPr>
            <a:xfrm>
              <a:off x="10747204" y="8260050"/>
              <a:ext cx="969181" cy="678414"/>
            </a:xfrm>
            <a:custGeom>
              <a:avLst/>
              <a:gdLst>
                <a:gd name="connsiteX0" fmla="*/ 0 w 969181"/>
                <a:gd name="connsiteY0" fmla="*/ 0 h 678414"/>
                <a:gd name="connsiteX1" fmla="*/ 969181 w 969181"/>
                <a:gd name="connsiteY1" fmla="*/ 0 h 678414"/>
                <a:gd name="connsiteX2" fmla="*/ 969181 w 969181"/>
                <a:gd name="connsiteY2" fmla="*/ 678414 h 678414"/>
                <a:gd name="connsiteX3" fmla="*/ 0 w 969181"/>
                <a:gd name="connsiteY3" fmla="*/ 678414 h 678414"/>
                <a:gd name="connsiteX4" fmla="*/ 0 w 969181"/>
                <a:gd name="connsiteY4" fmla="*/ 0 h 67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181" h="678414">
                  <a:moveTo>
                    <a:pt x="0" y="0"/>
                  </a:moveTo>
                  <a:lnTo>
                    <a:pt x="969181" y="0"/>
                  </a:lnTo>
                  <a:lnTo>
                    <a:pt x="969181" y="678414"/>
                  </a:lnTo>
                  <a:lnTo>
                    <a:pt x="0" y="6784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243C04E1-08B4-4510-B715-32C52EF7B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9873"/>
            <a:stretch>
              <a:fillRect/>
            </a:stretch>
          </p:blipFill>
          <p:spPr>
            <a:xfrm>
              <a:off x="10863890" y="8902999"/>
              <a:ext cx="1079947" cy="678414"/>
            </a:xfrm>
            <a:custGeom>
              <a:avLst/>
              <a:gdLst>
                <a:gd name="connsiteX0" fmla="*/ 0 w 1079947"/>
                <a:gd name="connsiteY0" fmla="*/ 0 h 678414"/>
                <a:gd name="connsiteX1" fmla="*/ 1079947 w 1079947"/>
                <a:gd name="connsiteY1" fmla="*/ 0 h 678414"/>
                <a:gd name="connsiteX2" fmla="*/ 1079947 w 1079947"/>
                <a:gd name="connsiteY2" fmla="*/ 678414 h 678414"/>
                <a:gd name="connsiteX3" fmla="*/ 0 w 1079947"/>
                <a:gd name="connsiteY3" fmla="*/ 678414 h 678414"/>
                <a:gd name="connsiteX4" fmla="*/ 0 w 1079947"/>
                <a:gd name="connsiteY4" fmla="*/ 0 h 67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947" h="678414">
                  <a:moveTo>
                    <a:pt x="0" y="0"/>
                  </a:moveTo>
                  <a:lnTo>
                    <a:pt x="1079947" y="0"/>
                  </a:lnTo>
                  <a:lnTo>
                    <a:pt x="1079947" y="678414"/>
                  </a:lnTo>
                  <a:lnTo>
                    <a:pt x="0" y="6784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462E59-112C-4774-8B38-658FD578425B}"/>
                </a:ext>
              </a:extLst>
            </p:cNvPr>
            <p:cNvSpPr>
              <a:spLocks/>
            </p:cNvSpPr>
            <p:nvPr/>
          </p:nvSpPr>
          <p:spPr>
            <a:xfrm rot="19067797">
              <a:off x="10334348" y="8147162"/>
              <a:ext cx="1714001" cy="1544770"/>
            </a:xfrm>
            <a:custGeom>
              <a:avLst/>
              <a:gdLst>
                <a:gd name="connsiteX0" fmla="*/ 0 w 1577002"/>
                <a:gd name="connsiteY0" fmla="*/ 0 h 1171176"/>
                <a:gd name="connsiteX1" fmla="*/ 1577002 w 1577002"/>
                <a:gd name="connsiteY1" fmla="*/ 0 h 1171176"/>
                <a:gd name="connsiteX2" fmla="*/ 1577002 w 1577002"/>
                <a:gd name="connsiteY2" fmla="*/ 1171176 h 1171176"/>
                <a:gd name="connsiteX3" fmla="*/ 0 w 1577002"/>
                <a:gd name="connsiteY3" fmla="*/ 1171176 h 1171176"/>
                <a:gd name="connsiteX4" fmla="*/ 0 w 1577002"/>
                <a:gd name="connsiteY4" fmla="*/ 0 h 1171176"/>
                <a:gd name="connsiteX0" fmla="*/ 0 w 1577002"/>
                <a:gd name="connsiteY0" fmla="*/ 0 h 1458144"/>
                <a:gd name="connsiteX1" fmla="*/ 1577002 w 1577002"/>
                <a:gd name="connsiteY1" fmla="*/ 0 h 1458144"/>
                <a:gd name="connsiteX2" fmla="*/ 1577002 w 1577002"/>
                <a:gd name="connsiteY2" fmla="*/ 1171176 h 1458144"/>
                <a:gd name="connsiteX3" fmla="*/ 61220 w 1577002"/>
                <a:gd name="connsiteY3" fmla="*/ 1458144 h 1458144"/>
                <a:gd name="connsiteX4" fmla="*/ 0 w 1577002"/>
                <a:gd name="connsiteY4" fmla="*/ 0 h 1458144"/>
                <a:gd name="connsiteX0" fmla="*/ 0 w 1577002"/>
                <a:gd name="connsiteY0" fmla="*/ 0 h 1458144"/>
                <a:gd name="connsiteX1" fmla="*/ 1577002 w 1577002"/>
                <a:gd name="connsiteY1" fmla="*/ 0 h 1458144"/>
                <a:gd name="connsiteX2" fmla="*/ 1515974 w 1577002"/>
                <a:gd name="connsiteY2" fmla="*/ 1302278 h 1458144"/>
                <a:gd name="connsiteX3" fmla="*/ 61220 w 1577002"/>
                <a:gd name="connsiteY3" fmla="*/ 1458144 h 1458144"/>
                <a:gd name="connsiteX4" fmla="*/ 0 w 1577002"/>
                <a:gd name="connsiteY4" fmla="*/ 0 h 1458144"/>
                <a:gd name="connsiteX0" fmla="*/ 0 w 1722043"/>
                <a:gd name="connsiteY0" fmla="*/ 67773 h 1525917"/>
                <a:gd name="connsiteX1" fmla="*/ 1722043 w 1722043"/>
                <a:gd name="connsiteY1" fmla="*/ 0 h 1525917"/>
                <a:gd name="connsiteX2" fmla="*/ 1515974 w 1722043"/>
                <a:gd name="connsiteY2" fmla="*/ 1370051 h 1525917"/>
                <a:gd name="connsiteX3" fmla="*/ 61220 w 1722043"/>
                <a:gd name="connsiteY3" fmla="*/ 1525917 h 1525917"/>
                <a:gd name="connsiteX4" fmla="*/ 0 w 1722043"/>
                <a:gd name="connsiteY4" fmla="*/ 67773 h 1525917"/>
                <a:gd name="connsiteX0" fmla="*/ 0 w 1714001"/>
                <a:gd name="connsiteY0" fmla="*/ 94353 h 1525917"/>
                <a:gd name="connsiteX1" fmla="*/ 1714001 w 1714001"/>
                <a:gd name="connsiteY1" fmla="*/ 0 h 1525917"/>
                <a:gd name="connsiteX2" fmla="*/ 1507932 w 1714001"/>
                <a:gd name="connsiteY2" fmla="*/ 1370051 h 1525917"/>
                <a:gd name="connsiteX3" fmla="*/ 53178 w 1714001"/>
                <a:gd name="connsiteY3" fmla="*/ 1525917 h 1525917"/>
                <a:gd name="connsiteX4" fmla="*/ 0 w 1714001"/>
                <a:gd name="connsiteY4" fmla="*/ 94353 h 1525917"/>
                <a:gd name="connsiteX0" fmla="*/ 0 w 1714001"/>
                <a:gd name="connsiteY0" fmla="*/ 94353 h 1525917"/>
                <a:gd name="connsiteX1" fmla="*/ 1714001 w 1714001"/>
                <a:gd name="connsiteY1" fmla="*/ 0 h 1525917"/>
                <a:gd name="connsiteX2" fmla="*/ 1506869 w 1714001"/>
                <a:gd name="connsiteY2" fmla="*/ 1417305 h 1525917"/>
                <a:gd name="connsiteX3" fmla="*/ 53178 w 1714001"/>
                <a:gd name="connsiteY3" fmla="*/ 1525917 h 1525917"/>
                <a:gd name="connsiteX4" fmla="*/ 0 w 1714001"/>
                <a:gd name="connsiteY4" fmla="*/ 94353 h 1525917"/>
                <a:gd name="connsiteX0" fmla="*/ 0 w 1714001"/>
                <a:gd name="connsiteY0" fmla="*/ 94353 h 1544770"/>
                <a:gd name="connsiteX1" fmla="*/ 1714001 w 1714001"/>
                <a:gd name="connsiteY1" fmla="*/ 0 h 1544770"/>
                <a:gd name="connsiteX2" fmla="*/ 1506869 w 1714001"/>
                <a:gd name="connsiteY2" fmla="*/ 1417305 h 1544770"/>
                <a:gd name="connsiteX3" fmla="*/ 867694 w 1714001"/>
                <a:gd name="connsiteY3" fmla="*/ 1544770 h 1544770"/>
                <a:gd name="connsiteX4" fmla="*/ 53178 w 1714001"/>
                <a:gd name="connsiteY4" fmla="*/ 1525917 h 1544770"/>
                <a:gd name="connsiteX5" fmla="*/ 0 w 1714001"/>
                <a:gd name="connsiteY5" fmla="*/ 94353 h 1544770"/>
                <a:gd name="connsiteX0" fmla="*/ 0 w 1714001"/>
                <a:gd name="connsiteY0" fmla="*/ 94353 h 1544770"/>
                <a:gd name="connsiteX1" fmla="*/ 1714001 w 1714001"/>
                <a:gd name="connsiteY1" fmla="*/ 0 h 1544770"/>
                <a:gd name="connsiteX2" fmla="*/ 1506869 w 1714001"/>
                <a:gd name="connsiteY2" fmla="*/ 1417305 h 1544770"/>
                <a:gd name="connsiteX3" fmla="*/ 867694 w 1714001"/>
                <a:gd name="connsiteY3" fmla="*/ 1544770 h 1544770"/>
                <a:gd name="connsiteX4" fmla="*/ 53178 w 1714001"/>
                <a:gd name="connsiteY4" fmla="*/ 1525917 h 1544770"/>
                <a:gd name="connsiteX5" fmla="*/ 0 w 1714001"/>
                <a:gd name="connsiteY5" fmla="*/ 94353 h 1544770"/>
                <a:gd name="connsiteX0" fmla="*/ 0 w 1714001"/>
                <a:gd name="connsiteY0" fmla="*/ 94353 h 1544770"/>
                <a:gd name="connsiteX1" fmla="*/ 1714001 w 1714001"/>
                <a:gd name="connsiteY1" fmla="*/ 0 h 1544770"/>
                <a:gd name="connsiteX2" fmla="*/ 1488659 w 1714001"/>
                <a:gd name="connsiteY2" fmla="*/ 1458655 h 1544770"/>
                <a:gd name="connsiteX3" fmla="*/ 867694 w 1714001"/>
                <a:gd name="connsiteY3" fmla="*/ 1544770 h 1544770"/>
                <a:gd name="connsiteX4" fmla="*/ 53178 w 1714001"/>
                <a:gd name="connsiteY4" fmla="*/ 1525917 h 1544770"/>
                <a:gd name="connsiteX5" fmla="*/ 0 w 1714001"/>
                <a:gd name="connsiteY5" fmla="*/ 94353 h 1544770"/>
                <a:gd name="connsiteX0" fmla="*/ 0 w 1714001"/>
                <a:gd name="connsiteY0" fmla="*/ 94353 h 1544770"/>
                <a:gd name="connsiteX1" fmla="*/ 1714001 w 1714001"/>
                <a:gd name="connsiteY1" fmla="*/ 0 h 1544770"/>
                <a:gd name="connsiteX2" fmla="*/ 1488659 w 1714001"/>
                <a:gd name="connsiteY2" fmla="*/ 1458655 h 1544770"/>
                <a:gd name="connsiteX3" fmla="*/ 867694 w 1714001"/>
                <a:gd name="connsiteY3" fmla="*/ 1544770 h 1544770"/>
                <a:gd name="connsiteX4" fmla="*/ 53178 w 1714001"/>
                <a:gd name="connsiteY4" fmla="*/ 1525917 h 1544770"/>
                <a:gd name="connsiteX5" fmla="*/ 0 w 1714001"/>
                <a:gd name="connsiteY5" fmla="*/ 94353 h 154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01" h="1544770">
                  <a:moveTo>
                    <a:pt x="0" y="94353"/>
                  </a:moveTo>
                  <a:lnTo>
                    <a:pt x="1714001" y="0"/>
                  </a:lnTo>
                  <a:lnTo>
                    <a:pt x="1488659" y="1458655"/>
                  </a:lnTo>
                  <a:cubicBezTo>
                    <a:pt x="1275934" y="1381435"/>
                    <a:pt x="990623" y="1543773"/>
                    <a:pt x="867694" y="1544770"/>
                  </a:cubicBezTo>
                  <a:lnTo>
                    <a:pt x="53178" y="1525917"/>
                  </a:lnTo>
                  <a:lnTo>
                    <a:pt x="0" y="9435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FA8D4D10-5624-4E74-A123-45944BB5528F}"/>
              </a:ext>
            </a:extLst>
          </p:cNvPr>
          <p:cNvSpPr txBox="1"/>
          <p:nvPr/>
        </p:nvSpPr>
        <p:spPr>
          <a:xfrm>
            <a:off x="3238735" y="8015767"/>
            <a:ext cx="3952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INFORMATION-BASED LOSSES</a:t>
            </a:r>
            <a:b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	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as Inconsistencies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320" name="Picture 319">
            <a:extLst>
              <a:ext uri="{FF2B5EF4-FFF2-40B4-BE49-F238E27FC236}">
                <a16:creationId xmlns:a16="http://schemas.microsoft.com/office/drawing/2014/main" id="{484C1F22-1E0E-4F8D-A409-5F0DFA24AC5E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/>
          <a:stretch>
            <a:fillRect/>
          </a:stretch>
        </p:blipFill>
        <p:spPr>
          <a:xfrm>
            <a:off x="9509042" y="4629657"/>
            <a:ext cx="7428119" cy="4690729"/>
          </a:xfrm>
          <a:custGeom>
            <a:avLst/>
            <a:gdLst>
              <a:gd name="connsiteX0" fmla="*/ 871176 w 7428119"/>
              <a:gd name="connsiteY0" fmla="*/ 0 h 4690729"/>
              <a:gd name="connsiteX1" fmla="*/ 7428119 w 7428119"/>
              <a:gd name="connsiteY1" fmla="*/ 0 h 4690729"/>
              <a:gd name="connsiteX2" fmla="*/ 7428119 w 7428119"/>
              <a:gd name="connsiteY2" fmla="*/ 4690729 h 4690729"/>
              <a:gd name="connsiteX3" fmla="*/ 0 w 7428119"/>
              <a:gd name="connsiteY3" fmla="*/ 4690729 h 4690729"/>
              <a:gd name="connsiteX4" fmla="*/ 0 w 7428119"/>
              <a:gd name="connsiteY4" fmla="*/ 1062083 h 4690729"/>
              <a:gd name="connsiteX5" fmla="*/ 69220 w 7428119"/>
              <a:gd name="connsiteY5" fmla="*/ 1040337 h 4690729"/>
              <a:gd name="connsiteX6" fmla="*/ 871278 w 7428119"/>
              <a:gd name="connsiteY6" fmla="*/ 1741 h 469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8119" h="4690729">
                <a:moveTo>
                  <a:pt x="871176" y="0"/>
                </a:moveTo>
                <a:lnTo>
                  <a:pt x="7428119" y="0"/>
                </a:lnTo>
                <a:lnTo>
                  <a:pt x="7428119" y="4690729"/>
                </a:lnTo>
                <a:lnTo>
                  <a:pt x="0" y="4690729"/>
                </a:lnTo>
                <a:lnTo>
                  <a:pt x="0" y="1062083"/>
                </a:lnTo>
                <a:lnTo>
                  <a:pt x="69220" y="1040337"/>
                </a:lnTo>
                <a:cubicBezTo>
                  <a:pt x="540556" y="869223"/>
                  <a:pt x="871278" y="468633"/>
                  <a:pt x="871278" y="1741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952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5B028EDE-E7DA-40E2-8C5A-4783883B80A9}"/>
              </a:ext>
            </a:extLst>
          </p:cNvPr>
          <p:cNvSpPr txBox="1"/>
          <p:nvPr/>
        </p:nvSpPr>
        <p:spPr>
          <a:xfrm>
            <a:off x="10670864" y="2775866"/>
            <a:ext cx="4647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STATISTICAL DIVERGENCES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as Inconsistencies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1AE9706-0A34-4FAF-9E6D-DDC337D71261}"/>
              </a:ext>
            </a:extLst>
          </p:cNvPr>
          <p:cNvGrpSpPr/>
          <p:nvPr/>
        </p:nvGrpSpPr>
        <p:grpSpPr>
          <a:xfrm>
            <a:off x="9752503" y="9886397"/>
            <a:ext cx="7552281" cy="3174655"/>
            <a:chOff x="-1111834" y="1806679"/>
            <a:chExt cx="11194921" cy="4705867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48786AD5-E83F-45EA-9997-E39CDEB2B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52" t="10612" r="62657" b="68872"/>
            <a:stretch>
              <a:fillRect/>
            </a:stretch>
          </p:blipFill>
          <p:spPr>
            <a:xfrm>
              <a:off x="-1111834" y="2815915"/>
              <a:ext cx="2282586" cy="853441"/>
            </a:xfrm>
            <a:custGeom>
              <a:avLst/>
              <a:gdLst>
                <a:gd name="connsiteX0" fmla="*/ 0 w 2282586"/>
                <a:gd name="connsiteY0" fmla="*/ 0 h 853440"/>
                <a:gd name="connsiteX1" fmla="*/ 2282586 w 2282586"/>
                <a:gd name="connsiteY1" fmla="*/ 0 h 853440"/>
                <a:gd name="connsiteX2" fmla="*/ 2282586 w 2282586"/>
                <a:gd name="connsiteY2" fmla="*/ 853440 h 853440"/>
                <a:gd name="connsiteX3" fmla="*/ 0 w 2282586"/>
                <a:gd name="connsiteY3" fmla="*/ 853440 h 853440"/>
                <a:gd name="connsiteX4" fmla="*/ 0 w 2282586"/>
                <a:gd name="connsiteY4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2586" h="853440">
                  <a:moveTo>
                    <a:pt x="0" y="0"/>
                  </a:moveTo>
                  <a:lnTo>
                    <a:pt x="2282586" y="0"/>
                  </a:lnTo>
                  <a:lnTo>
                    <a:pt x="2282586" y="853440"/>
                  </a:lnTo>
                  <a:lnTo>
                    <a:pt x="0" y="8534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FC90E9D-07BC-4DAD-AD70-04B927F7805F}"/>
                </a:ext>
              </a:extLst>
            </p:cNvPr>
            <p:cNvGrpSpPr/>
            <p:nvPr/>
          </p:nvGrpSpPr>
          <p:grpSpPr>
            <a:xfrm>
              <a:off x="1266981" y="2675070"/>
              <a:ext cx="2911992" cy="1484882"/>
              <a:chOff x="1476089" y="2778769"/>
              <a:chExt cx="2911992" cy="1484882"/>
            </a:xfrm>
          </p:grpSpPr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115D689B-8F8C-49E5-BB25-0BC485238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4292" t="1478" r="16694" b="62828"/>
              <a:stretch>
                <a:fillRect/>
              </a:stretch>
            </p:blipFill>
            <p:spPr>
              <a:xfrm>
                <a:off x="1906898" y="2778769"/>
                <a:ext cx="2481183" cy="1484882"/>
              </a:xfrm>
              <a:custGeom>
                <a:avLst/>
                <a:gdLst>
                  <a:gd name="connsiteX0" fmla="*/ 0 w 2481184"/>
                  <a:gd name="connsiteY0" fmla="*/ 0 h 1484883"/>
                  <a:gd name="connsiteX1" fmla="*/ 2481184 w 2481184"/>
                  <a:gd name="connsiteY1" fmla="*/ 0 h 1484883"/>
                  <a:gd name="connsiteX2" fmla="*/ 2481184 w 2481184"/>
                  <a:gd name="connsiteY2" fmla="*/ 1484883 h 1484883"/>
                  <a:gd name="connsiteX3" fmla="*/ 0 w 2481184"/>
                  <a:gd name="connsiteY3" fmla="*/ 1484883 h 1484883"/>
                  <a:gd name="connsiteX4" fmla="*/ 0 w 2481184"/>
                  <a:gd name="connsiteY4" fmla="*/ 0 h 1484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184" h="1484883">
                    <a:moveTo>
                      <a:pt x="0" y="0"/>
                    </a:moveTo>
                    <a:lnTo>
                      <a:pt x="2481184" y="0"/>
                    </a:lnTo>
                    <a:lnTo>
                      <a:pt x="2481184" y="1484883"/>
                    </a:lnTo>
                    <a:lnTo>
                      <a:pt x="0" y="148488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C8D56A60-EC1D-4DCA-A83D-B578D0067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8734" t="15993" r="57243" b="76869"/>
              <a:stretch>
                <a:fillRect/>
              </a:stretch>
            </p:blipFill>
            <p:spPr>
              <a:xfrm>
                <a:off x="1476089" y="3210124"/>
                <a:ext cx="255865" cy="296926"/>
              </a:xfrm>
              <a:custGeom>
                <a:avLst/>
                <a:gdLst>
                  <a:gd name="connsiteX0" fmla="*/ 0 w 255866"/>
                  <a:gd name="connsiteY0" fmla="*/ 0 h 296926"/>
                  <a:gd name="connsiteX1" fmla="*/ 255866 w 255866"/>
                  <a:gd name="connsiteY1" fmla="*/ 0 h 296926"/>
                  <a:gd name="connsiteX2" fmla="*/ 255866 w 255866"/>
                  <a:gd name="connsiteY2" fmla="*/ 296926 h 296926"/>
                  <a:gd name="connsiteX3" fmla="*/ 0 w 255866"/>
                  <a:gd name="connsiteY3" fmla="*/ 296926 h 296926"/>
                  <a:gd name="connsiteX4" fmla="*/ 0 w 255866"/>
                  <a:gd name="connsiteY4" fmla="*/ 0 h 296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866" h="296926">
                    <a:moveTo>
                      <a:pt x="0" y="0"/>
                    </a:moveTo>
                    <a:lnTo>
                      <a:pt x="255866" y="0"/>
                    </a:lnTo>
                    <a:lnTo>
                      <a:pt x="255866" y="296926"/>
                    </a:lnTo>
                    <a:lnTo>
                      <a:pt x="0" y="29692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0D265F8-6F7E-452D-92F7-0FF53487A782}"/>
                </a:ext>
              </a:extLst>
            </p:cNvPr>
            <p:cNvGrpSpPr/>
            <p:nvPr/>
          </p:nvGrpSpPr>
          <p:grpSpPr>
            <a:xfrm>
              <a:off x="366387" y="4125840"/>
              <a:ext cx="3962732" cy="1365114"/>
              <a:chOff x="1857656" y="4063949"/>
              <a:chExt cx="3962732" cy="1365114"/>
            </a:xfrm>
          </p:grpSpPr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E7C41E7E-C730-4781-913C-72A418360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4292" t="37491" r="1085" b="29695"/>
              <a:stretch>
                <a:fillRect/>
              </a:stretch>
            </p:blipFill>
            <p:spPr>
              <a:xfrm>
                <a:off x="2346500" y="4063949"/>
                <a:ext cx="3473888" cy="1365114"/>
              </a:xfrm>
              <a:custGeom>
                <a:avLst/>
                <a:gdLst>
                  <a:gd name="connsiteX0" fmla="*/ 0 w 3473888"/>
                  <a:gd name="connsiteY0" fmla="*/ 0 h 1365114"/>
                  <a:gd name="connsiteX1" fmla="*/ 3473888 w 3473888"/>
                  <a:gd name="connsiteY1" fmla="*/ 0 h 1365114"/>
                  <a:gd name="connsiteX2" fmla="*/ 3473888 w 3473888"/>
                  <a:gd name="connsiteY2" fmla="*/ 1365114 h 1365114"/>
                  <a:gd name="connsiteX3" fmla="*/ 0 w 3473888"/>
                  <a:gd name="connsiteY3" fmla="*/ 1365114 h 1365114"/>
                  <a:gd name="connsiteX4" fmla="*/ 0 w 3473888"/>
                  <a:gd name="connsiteY4" fmla="*/ 0 h 136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3888" h="1365114">
                    <a:moveTo>
                      <a:pt x="0" y="0"/>
                    </a:moveTo>
                    <a:lnTo>
                      <a:pt x="3473888" y="0"/>
                    </a:lnTo>
                    <a:lnTo>
                      <a:pt x="3473888" y="1365114"/>
                    </a:lnTo>
                    <a:lnTo>
                      <a:pt x="0" y="136511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0FFE6766-244E-4C68-889B-428E3B482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8734" t="52051" r="57385" b="42809"/>
              <a:stretch>
                <a:fillRect/>
              </a:stretch>
            </p:blipFill>
            <p:spPr>
              <a:xfrm>
                <a:off x="1857656" y="4564542"/>
                <a:ext cx="246780" cy="213825"/>
              </a:xfrm>
              <a:custGeom>
                <a:avLst/>
                <a:gdLst>
                  <a:gd name="connsiteX0" fmla="*/ 0 w 246780"/>
                  <a:gd name="connsiteY0" fmla="*/ 0 h 213825"/>
                  <a:gd name="connsiteX1" fmla="*/ 246780 w 246780"/>
                  <a:gd name="connsiteY1" fmla="*/ 0 h 213825"/>
                  <a:gd name="connsiteX2" fmla="*/ 246780 w 246780"/>
                  <a:gd name="connsiteY2" fmla="*/ 213825 h 213825"/>
                  <a:gd name="connsiteX3" fmla="*/ 0 w 246780"/>
                  <a:gd name="connsiteY3" fmla="*/ 213825 h 213825"/>
                  <a:gd name="connsiteX4" fmla="*/ 0 w 246780"/>
                  <a:gd name="connsiteY4" fmla="*/ 0 h 21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780" h="213825">
                    <a:moveTo>
                      <a:pt x="0" y="0"/>
                    </a:moveTo>
                    <a:lnTo>
                      <a:pt x="246780" y="0"/>
                    </a:lnTo>
                    <a:lnTo>
                      <a:pt x="246780" y="213825"/>
                    </a:lnTo>
                    <a:lnTo>
                      <a:pt x="0" y="21382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AA7E895B-65A2-4734-83EB-4FB275043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3207" t="72474" r="474" b="916"/>
            <a:stretch>
              <a:fillRect/>
            </a:stretch>
          </p:blipFill>
          <p:spPr>
            <a:xfrm>
              <a:off x="5214432" y="4326431"/>
              <a:ext cx="3581757" cy="1106982"/>
            </a:xfrm>
            <a:custGeom>
              <a:avLst/>
              <a:gdLst>
                <a:gd name="connsiteX0" fmla="*/ 0 w 3581757"/>
                <a:gd name="connsiteY0" fmla="*/ 0 h 1106982"/>
                <a:gd name="connsiteX1" fmla="*/ 3581757 w 3581757"/>
                <a:gd name="connsiteY1" fmla="*/ 0 h 1106982"/>
                <a:gd name="connsiteX2" fmla="*/ 3581757 w 3581757"/>
                <a:gd name="connsiteY2" fmla="*/ 1106982 h 1106982"/>
                <a:gd name="connsiteX3" fmla="*/ 0 w 3581757"/>
                <a:gd name="connsiteY3" fmla="*/ 1106982 h 1106982"/>
                <a:gd name="connsiteX4" fmla="*/ 0 w 3581757"/>
                <a:gd name="connsiteY4" fmla="*/ 0 h 1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1757" h="1106982">
                  <a:moveTo>
                    <a:pt x="0" y="0"/>
                  </a:moveTo>
                  <a:lnTo>
                    <a:pt x="3581757" y="0"/>
                  </a:lnTo>
                  <a:lnTo>
                    <a:pt x="3581757" y="1106982"/>
                  </a:lnTo>
                  <a:lnTo>
                    <a:pt x="0" y="110698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26BDE37F-96AE-49A1-B5B9-9CD38EB86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8316" t="82543" r="57661" b="10320"/>
            <a:stretch>
              <a:fillRect/>
            </a:stretch>
          </p:blipFill>
          <p:spPr>
            <a:xfrm>
              <a:off x="4592484" y="4698610"/>
              <a:ext cx="255865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42051562-11A5-4C72-982F-20BD3E19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750" t="13890" r="1775" b="6696"/>
            <a:stretch>
              <a:fillRect/>
            </a:stretch>
          </p:blipFill>
          <p:spPr>
            <a:xfrm>
              <a:off x="7426247" y="5592921"/>
              <a:ext cx="2656840" cy="876301"/>
            </a:xfrm>
            <a:custGeom>
              <a:avLst/>
              <a:gdLst>
                <a:gd name="connsiteX0" fmla="*/ 0 w 2656840"/>
                <a:gd name="connsiteY0" fmla="*/ 0 h 876300"/>
                <a:gd name="connsiteX1" fmla="*/ 2656840 w 2656840"/>
                <a:gd name="connsiteY1" fmla="*/ 0 h 876300"/>
                <a:gd name="connsiteX2" fmla="*/ 2656840 w 2656840"/>
                <a:gd name="connsiteY2" fmla="*/ 876300 h 876300"/>
                <a:gd name="connsiteX3" fmla="*/ 0 w 2656840"/>
                <a:gd name="connsiteY3" fmla="*/ 876300 h 876300"/>
                <a:gd name="connsiteX4" fmla="*/ 0 w 2656840"/>
                <a:gd name="connsiteY4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6840" h="876300">
                  <a:moveTo>
                    <a:pt x="0" y="0"/>
                  </a:moveTo>
                  <a:lnTo>
                    <a:pt x="2656840" y="0"/>
                  </a:lnTo>
                  <a:lnTo>
                    <a:pt x="2656840" y="876300"/>
                  </a:lnTo>
                  <a:lnTo>
                    <a:pt x="0" y="8763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4D364C4D-F16F-4020-88E3-1B51D591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36" t="42851" r="89024" b="37771"/>
            <a:stretch>
              <a:fillRect/>
            </a:stretch>
          </p:blipFill>
          <p:spPr>
            <a:xfrm>
              <a:off x="6991973" y="5904652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5746473D-B429-431E-96B6-6CD2734DA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 l="-472" t="16889" r="4696" b="10119"/>
            <a:stretch/>
          </p:blipFill>
          <p:spPr>
            <a:xfrm>
              <a:off x="2763882" y="1806679"/>
              <a:ext cx="5280582" cy="703284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1EC91B2-B1A7-4025-9376-72135684C64D}"/>
                </a:ext>
              </a:extLst>
            </p:cNvPr>
            <p:cNvSpPr txBox="1"/>
            <p:nvPr/>
          </p:nvSpPr>
          <p:spPr>
            <a:xfrm>
              <a:off x="3698806" y="6056321"/>
              <a:ext cx="1787354" cy="45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Monotonicity</a:t>
              </a:r>
            </a:p>
          </p:txBody>
        </p:sp>
        <p:sp>
          <p:nvSpPr>
            <p:cNvPr id="231" name="Arrow: Up 58">
              <a:extLst>
                <a:ext uri="{FF2B5EF4-FFF2-40B4-BE49-F238E27FC236}">
                  <a16:creationId xmlns:a16="http://schemas.microsoft.com/office/drawing/2014/main" id="{43CD0CFF-A0EB-4625-8AF1-F73932BDB0FE}"/>
                </a:ext>
              </a:extLst>
            </p:cNvPr>
            <p:cNvSpPr/>
            <p:nvPr/>
          </p:nvSpPr>
          <p:spPr>
            <a:xfrm>
              <a:off x="4557392" y="5094731"/>
              <a:ext cx="315183" cy="884105"/>
            </a:xfrm>
            <a:custGeom>
              <a:avLst/>
              <a:gdLst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83" h="515680">
                  <a:moveTo>
                    <a:pt x="0" y="187427"/>
                  </a:moveTo>
                  <a:cubicBezTo>
                    <a:pt x="117635" y="116563"/>
                    <a:pt x="124635" y="106925"/>
                    <a:pt x="157592" y="0"/>
                  </a:cubicBezTo>
                  <a:cubicBezTo>
                    <a:pt x="185607" y="113413"/>
                    <a:pt x="262653" y="124951"/>
                    <a:pt x="315183" y="187427"/>
                  </a:cubicBezTo>
                  <a:cubicBezTo>
                    <a:pt x="288918" y="187427"/>
                    <a:pt x="227217" y="159488"/>
                    <a:pt x="196158" y="137786"/>
                  </a:cubicBezTo>
                  <a:lnTo>
                    <a:pt x="236387" y="515680"/>
                  </a:lnTo>
                  <a:lnTo>
                    <a:pt x="78796" y="515680"/>
                  </a:lnTo>
                  <a:cubicBezTo>
                    <a:pt x="97866" y="394463"/>
                    <a:pt x="121857" y="266922"/>
                    <a:pt x="140927" y="145705"/>
                  </a:cubicBezTo>
                  <a:cubicBezTo>
                    <a:pt x="67338" y="174935"/>
                    <a:pt x="45336" y="175627"/>
                    <a:pt x="0" y="1874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6EB0CF93-B0A0-4276-AD85-60BA6EA8D881}"/>
              </a:ext>
            </a:extLst>
          </p:cNvPr>
          <p:cNvSpPr txBox="1"/>
          <p:nvPr/>
        </p:nvSpPr>
        <p:spPr>
          <a:xfrm>
            <a:off x="10616338" y="9482416"/>
            <a:ext cx="567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Visual Proof: Data-Processing-Inequality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B16D29E-8CB4-4D2F-81E1-D370EEC03435}"/>
              </a:ext>
            </a:extLst>
          </p:cNvPr>
          <p:cNvSpPr txBox="1"/>
          <p:nvPr/>
        </p:nvSpPr>
        <p:spPr>
          <a:xfrm>
            <a:off x="17892350" y="7172091"/>
            <a:ext cx="567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Visual Proof: Evidence Lower Bound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84E76AF-91D5-469C-8B2C-CCF950ADF7F4}"/>
              </a:ext>
            </a:extLst>
          </p:cNvPr>
          <p:cNvGrpSpPr/>
          <p:nvPr/>
        </p:nvGrpSpPr>
        <p:grpSpPr>
          <a:xfrm>
            <a:off x="5583742" y="4594089"/>
            <a:ext cx="4285586" cy="1002990"/>
            <a:chOff x="2622601" y="6328333"/>
            <a:chExt cx="9507226" cy="2225053"/>
          </a:xfrm>
        </p:grpSpPr>
        <p:pic>
          <p:nvPicPr>
            <p:cNvPr id="235" name="Content Placeholder 4">
              <a:extLst>
                <a:ext uri="{FF2B5EF4-FFF2-40B4-BE49-F238E27FC236}">
                  <a16:creationId xmlns:a16="http://schemas.microsoft.com/office/drawing/2014/main" id="{542061D6-3FE6-47AC-B0BB-22B44A3A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5160" b="94349" l="2012" r="99882">
                          <a14:foregroundMark x1="64465" y1="13163" x2="66036" y2="18673"/>
                          <a14:foregroundMark x1="63444" y1="9582" x2="64421" y2="13010"/>
                          <a14:foregroundMark x1="62604" y1="6634" x2="63444" y2="9582"/>
                          <a14:foregroundMark x1="71720" y1="18933" x2="74399" y2="19055"/>
                          <a14:foregroundMark x1="70764" y1="18889" x2="71256" y2="18911"/>
                          <a14:foregroundMark x1="67569" y1="18743" x2="69160" y2="18816"/>
                          <a14:foregroundMark x1="66036" y1="18673" x2="66784" y2="18707"/>
                          <a14:foregroundMark x1="78728" y1="18677" x2="92308" y2="15233"/>
                          <a14:foregroundMark x1="92308" y1="15233" x2="98935" y2="63882"/>
                          <a14:foregroundMark x1="98935" y1="63882" x2="94793" y2="78133"/>
                          <a14:foregroundMark x1="94793" y1="78133" x2="87929" y2="87715"/>
                          <a14:foregroundMark x1="73599" y1="88404" x2="11243" y2="91400"/>
                          <a14:foregroundMark x1="87929" y1="87715" x2="73611" y2="88403"/>
                          <a14:foregroundMark x1="11243" y1="91400" x2="4379" y2="79607"/>
                          <a14:foregroundMark x1="4379" y1="79607" x2="1302" y2="38329"/>
                          <a14:foregroundMark x1="1302" y1="38329" x2="5325" y2="20393"/>
                          <a14:foregroundMark x1="5325" y1="20393" x2="10059" y2="9091"/>
                          <a14:foregroundMark x1="10059" y1="9091" x2="48639" y2="15971"/>
                          <a14:foregroundMark x1="48639" y1="15971" x2="54675" y2="3194"/>
                          <a14:foregroundMark x1="54675" y1="3194" x2="62722" y2="5651"/>
                          <a14:foregroundMark x1="62722" y1="5651" x2="63077" y2="6634"/>
                          <a14:foregroundMark x1="14556" y1="6634" x2="2722" y2="21376"/>
                          <a14:foregroundMark x1="2722" y1="21376" x2="4497" y2="74447"/>
                          <a14:foregroundMark x1="4497" y1="74447" x2="16923" y2="90172"/>
                          <a14:foregroundMark x1="16923" y1="90172" x2="27692" y2="24816"/>
                          <a14:foregroundMark x1="27692" y1="24816" x2="18107" y2="11302"/>
                          <a14:foregroundMark x1="18107" y1="11302" x2="15266" y2="11302"/>
                          <a14:foregroundMark x1="11834" y1="10319" x2="7929" y2="22359"/>
                          <a14:foregroundMark x1="7929" y1="22359" x2="4024" y2="55528"/>
                          <a14:foregroundMark x1="8402" y1="20885" x2="2130" y2="70516"/>
                          <a14:foregroundMark x1="90414" y1="34152" x2="95503" y2="45946"/>
                          <a14:foregroundMark x1="95503" y1="45946" x2="91716" y2="70762"/>
                          <a14:foregroundMark x1="54793" y1="84521" x2="56805" y2="94349"/>
                          <a14:foregroundMark x1="92189" y1="27273" x2="99882" y2="35381"/>
                          <a14:foregroundMark x1="55030" y1="56757" x2="39053" y2="85749"/>
                          <a14:foregroundMark x1="30178" y1="42752" x2="11834" y2="77150"/>
                          <a14:foregroundMark x1="20828" y1="26044" x2="13491" y2="31941"/>
                          <a14:foregroundMark x1="63905" y1="53317" x2="55976" y2="56511"/>
                          <a14:foregroundMark x1="55976" y1="56511" x2="45207" y2="48894"/>
                          <a14:foregroundMark x1="63077" y1="41769" x2="53018" y2="67568"/>
                          <a14:foregroundMark x1="60710" y1="37592" x2="74320" y2="63636"/>
                          <a14:backgroundMark x1="65799" y1="6388" x2="71479" y2="17690"/>
                          <a14:backgroundMark x1="71479" y1="17690" x2="66982" y2="5405"/>
                          <a14:backgroundMark x1="66982" y1="5405" x2="66627" y2="8600"/>
                          <a14:backgroundMark x1="65799" y1="6880" x2="68757" y2="17445"/>
                          <a14:backgroundMark x1="68876" y1="13514" x2="65325" y2="7125"/>
                          <a14:backgroundMark x1="72308" y1="6143" x2="68994" y2="13022"/>
                          <a14:backgroundMark x1="70651" y1="5405" x2="76568" y2="17690"/>
                          <a14:backgroundMark x1="76568" y1="17690" x2="77278" y2="24570"/>
                          <a14:backgroundMark x1="68284" y1="71744" x2="62959" y2="82801"/>
                          <a14:backgroundMark x1="62959" y1="82801" x2="73018" y2="85012"/>
                          <a14:backgroundMark x1="73018" y1="85012" x2="69467" y2="67076"/>
                          <a14:backgroundMark x1="69467" y1="67076" x2="64615" y2="74447"/>
                          <a14:backgroundMark x1="64615" y1="74447" x2="64497" y2="76413"/>
                          <a14:backgroundMark x1="64970" y1="7371" x2="65207" y2="10074"/>
                          <a14:backgroundMark x1="65325" y1="9582" x2="65325" y2="9582"/>
                          <a14:backgroundMark x1="64970" y1="10074" x2="65325" y2="63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22601" y="6328333"/>
              <a:ext cx="4619582" cy="2225053"/>
            </a:xfrm>
            <a:prstGeom prst="rect">
              <a:avLst/>
            </a:prstGeom>
          </p:spPr>
        </p:pic>
        <p:pic>
          <p:nvPicPr>
            <p:cNvPr id="236" name="Picture 4">
              <a:extLst>
                <a:ext uri="{FF2B5EF4-FFF2-40B4-BE49-F238E27FC236}">
                  <a16:creationId xmlns:a16="http://schemas.microsoft.com/office/drawing/2014/main" id="{E45B0B25-7511-4485-96C6-63332FD67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244" y="6607785"/>
              <a:ext cx="4619583" cy="95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6">
              <a:extLst>
                <a:ext uri="{FF2B5EF4-FFF2-40B4-BE49-F238E27FC236}">
                  <a16:creationId xmlns:a16="http://schemas.microsoft.com/office/drawing/2014/main" id="{0C09F8A2-212F-487E-ACBA-37E70ACAD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7583" y="7696196"/>
              <a:ext cx="2328358" cy="45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5A2369D-46BC-4878-B690-6754EC81EB81}"/>
              </a:ext>
            </a:extLst>
          </p:cNvPr>
          <p:cNvSpPr txBox="1"/>
          <p:nvPr/>
        </p:nvSpPr>
        <p:spPr>
          <a:xfrm>
            <a:off x="5460406" y="4247841"/>
            <a:ext cx="370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(Log) Accuracy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as Inconsistency.</a:t>
            </a:r>
            <a:endParaRPr lang="en-US" i="1" dirty="0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8954F5-3599-41B8-AD1C-104D1921CC55}"/>
              </a:ext>
            </a:extLst>
          </p:cNvPr>
          <p:cNvGrpSpPr/>
          <p:nvPr/>
        </p:nvGrpSpPr>
        <p:grpSpPr>
          <a:xfrm>
            <a:off x="4806337" y="6288689"/>
            <a:ext cx="4225647" cy="1125188"/>
            <a:chOff x="1428273" y="2397244"/>
            <a:chExt cx="9378520" cy="2497274"/>
          </a:xfrm>
        </p:grpSpPr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7F8B5D4C-216F-49A6-B964-D9C48AFE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946897" y="2397244"/>
              <a:ext cx="4196708" cy="1774760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E5B0BDF-33F5-4C38-AFD9-A9A4C39A6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6310366" y="2628821"/>
              <a:ext cx="4496427" cy="1124107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EEE51A46-E7E6-4E79-BD6C-473E3B1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7863383" y="3883895"/>
              <a:ext cx="2353002" cy="704948"/>
            </a:xfrm>
            <a:prstGeom prst="rect">
              <a:avLst/>
            </a:prstGeom>
          </p:spPr>
        </p:pic>
        <p:sp>
          <p:nvSpPr>
            <p:cNvPr id="250" name="Right Brace 249">
              <a:extLst>
                <a:ext uri="{FF2B5EF4-FFF2-40B4-BE49-F238E27FC236}">
                  <a16:creationId xmlns:a16="http://schemas.microsoft.com/office/drawing/2014/main" id="{0831DB66-707F-4452-BB42-CFE0152D8DA6}"/>
                </a:ext>
              </a:extLst>
            </p:cNvPr>
            <p:cNvSpPr/>
            <p:nvPr/>
          </p:nvSpPr>
          <p:spPr>
            <a:xfrm rot="16200000" flipH="1">
              <a:off x="8908918" y="2104665"/>
              <a:ext cx="261935" cy="3296525"/>
            </a:xfrm>
            <a:prstGeom prst="rightBrace">
              <a:avLst>
                <a:gd name="adj1" fmla="val 128249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251" name="Picture 2">
              <a:extLst>
                <a:ext uri="{FF2B5EF4-FFF2-40B4-BE49-F238E27FC236}">
                  <a16:creationId xmlns:a16="http://schemas.microsoft.com/office/drawing/2014/main" id="{AA79EFB9-E42A-4C0E-9BBA-3B0BE12D1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596" y="4500454"/>
              <a:ext cx="1117328" cy="297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0DE8C208-F3BB-4F3B-A384-A8C398CFB773}"/>
                    </a:ext>
                  </a:extLst>
                </p:cNvPr>
                <p:cNvSpPr txBox="1"/>
                <p:nvPr/>
              </p:nvSpPr>
              <p:spPr>
                <a:xfrm>
                  <a:off x="3573591" y="4404177"/>
                  <a:ext cx="3468762" cy="390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is a unit Gaussian on </a:t>
                  </a:r>
                  <a:r>
                    <a:rPr lang="en-US" sz="1050" b="1" i="1" dirty="0"/>
                    <a:t>Y</a:t>
                  </a:r>
                  <a:r>
                    <a:rPr lang="en-US" sz="1050" dirty="0"/>
                    <a:t>  with mean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0DE8C208-F3BB-4F3B-A384-A8C398CFB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591" y="4404177"/>
                  <a:ext cx="3468762" cy="390669"/>
                </a:xfrm>
                <a:prstGeom prst="rect">
                  <a:avLst/>
                </a:prstGeom>
                <a:blipFill>
                  <a:blip r:embed="rId46"/>
                  <a:stretch>
                    <a:fillRect r="-40234" b="-6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323A268-C5E7-4253-9E13-58BE9C91136C}"/>
                </a:ext>
              </a:extLst>
            </p:cNvPr>
            <p:cNvSpPr txBox="1"/>
            <p:nvPr/>
          </p:nvSpPr>
          <p:spPr>
            <a:xfrm>
              <a:off x="1428273" y="4362340"/>
              <a:ext cx="1264348" cy="532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where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282DF457-5AFC-40FF-81C0-A507F32490C7}"/>
              </a:ext>
            </a:extLst>
          </p:cNvPr>
          <p:cNvSpPr txBox="1"/>
          <p:nvPr/>
        </p:nvSpPr>
        <p:spPr>
          <a:xfrm>
            <a:off x="4787110" y="5874996"/>
            <a:ext cx="3496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MSE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as Inconsistency.</a:t>
            </a:r>
            <a:endParaRPr lang="en-US" i="1" dirty="0"/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B1B72875-FFCB-4789-A74A-D8F45E848998}"/>
              </a:ext>
            </a:extLst>
          </p:cNvPr>
          <p:cNvPicPr>
            <a:picLocks noChangeAspect="1"/>
          </p:cNvPicPr>
          <p:nvPr/>
        </p:nvPicPr>
        <p:blipFill rotWithShape="1">
          <a:blip r:embed="rId4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40"/>
          <a:stretch/>
        </p:blipFill>
        <p:spPr>
          <a:xfrm>
            <a:off x="19756079" y="9642438"/>
            <a:ext cx="2835768" cy="904876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B06A87E-37DC-43A7-92C5-4CCFF3767DA1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8265970" y="7634992"/>
            <a:ext cx="4534902" cy="818110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4D679851-FEC8-42BB-B6AE-E122577EE08F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7796619" y="4764641"/>
            <a:ext cx="5004253" cy="2068872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2EFBC55F-45F1-4B76-BB8E-07A8EE56FC0B}"/>
              </a:ext>
            </a:extLst>
          </p:cNvPr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74569" y="11751426"/>
            <a:ext cx="3258005" cy="1009791"/>
          </a:xfrm>
          <a:prstGeom prst="rect">
            <a:avLst/>
          </a:prstGeom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CF2517E4-15E7-4A99-8F11-E60D54FCB025}"/>
              </a:ext>
            </a:extLst>
          </p:cNvPr>
          <p:cNvPicPr>
            <a:picLocks noChangeAspect="1"/>
          </p:cNvPicPr>
          <p:nvPr/>
        </p:nvPicPr>
        <p:blipFill>
          <a:blip r:embed="rId5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8795" y="10642566"/>
            <a:ext cx="3591426" cy="1028844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55939428-190E-4490-A2AE-9C6EC9237B91}"/>
              </a:ext>
            </a:extLst>
          </p:cNvPr>
          <p:cNvPicPr>
            <a:picLocks noChangeAspect="1"/>
          </p:cNvPicPr>
          <p:nvPr/>
        </p:nvPicPr>
        <p:blipFill>
          <a:blip r:embed="rId5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96300" y="9981189"/>
            <a:ext cx="1929105" cy="233649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10FE0E84-6064-4FE2-BEB0-8DE1FF3D2F04}"/>
              </a:ext>
            </a:extLst>
          </p:cNvPr>
          <p:cNvPicPr>
            <a:picLocks noChangeAspect="1"/>
          </p:cNvPicPr>
          <p:nvPr/>
        </p:nvPicPr>
        <p:blipFill>
          <a:blip r:embed="rId5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03558" y="10980923"/>
            <a:ext cx="2552521" cy="285883"/>
          </a:xfrm>
          <a:prstGeom prst="rect">
            <a:avLst/>
          </a:prstGeom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id="{73A33CF4-F95A-4ADD-A177-9477F9FEFD4C}"/>
              </a:ext>
            </a:extLst>
          </p:cNvPr>
          <p:cNvSpPr txBox="1"/>
          <p:nvPr/>
        </p:nvSpPr>
        <p:spPr>
          <a:xfrm>
            <a:off x="17367926" y="9218812"/>
            <a:ext cx="5673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Simulator + Data Case study: Which Loss?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910AFAF-7B6B-409D-9E96-19E7829C8DAA}"/>
              </a:ext>
            </a:extLst>
          </p:cNvPr>
          <p:cNvGrpSpPr/>
          <p:nvPr/>
        </p:nvGrpSpPr>
        <p:grpSpPr>
          <a:xfrm>
            <a:off x="11869413" y="3323664"/>
            <a:ext cx="2988732" cy="574530"/>
            <a:chOff x="1872042" y="3197561"/>
            <a:chExt cx="6033076" cy="1159750"/>
          </a:xfrm>
        </p:grpSpPr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D666B08D-FAE0-4800-A10D-AA53B0E07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157135" y="3271378"/>
              <a:ext cx="2472146" cy="872285"/>
            </a:xfrm>
            <a:prstGeom prst="rect">
              <a:avLst/>
            </a:prstGeom>
          </p:spPr>
        </p:pic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AA797F30-2F73-4563-93F8-4239E716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rcRect l="91189" t="2816" b="4566"/>
            <a:stretch>
              <a:fillRect/>
            </a:stretch>
          </p:blipFill>
          <p:spPr>
            <a:xfrm>
              <a:off x="7629281" y="3197561"/>
              <a:ext cx="275837" cy="1159749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B7DD55B8-0088-4BBB-B113-6FC1EF517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rcRect t="3801" r="91321" b="3580"/>
            <a:stretch>
              <a:fillRect/>
            </a:stretch>
          </p:blipFill>
          <p:spPr>
            <a:xfrm>
              <a:off x="4844326" y="3197561"/>
              <a:ext cx="271706" cy="1159750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8EE2184E-3498-448C-837E-C6A60CBD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1872042" y="3389556"/>
              <a:ext cx="2931181" cy="854119"/>
            </a:xfrm>
            <a:prstGeom prst="rect">
              <a:avLst/>
            </a:prstGeom>
          </p:spPr>
        </p:pic>
      </p:grpSp>
      <p:pic>
        <p:nvPicPr>
          <p:cNvPr id="297" name="Picture 296">
            <a:extLst>
              <a:ext uri="{FF2B5EF4-FFF2-40B4-BE49-F238E27FC236}">
                <a16:creationId xmlns:a16="http://schemas.microsoft.com/office/drawing/2014/main" id="{919C1FDB-9F11-4A4E-B42E-4DF52AF2E73C}"/>
              </a:ext>
            </a:extLst>
          </p:cNvPr>
          <p:cNvPicPr>
            <a:picLocks noChangeAspect="1"/>
          </p:cNvPicPr>
          <p:nvPr/>
        </p:nvPicPr>
        <p:blipFill>
          <a:blip r:embed="rId5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76037" y="3740598"/>
            <a:ext cx="3296749" cy="710421"/>
          </a:xfrm>
          <a:prstGeom prst="rect">
            <a:avLst/>
          </a:prstGeom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1BE1F4F7-76D2-4709-9446-4F9020FDD33C}"/>
              </a:ext>
            </a:extLst>
          </p:cNvPr>
          <p:cNvGrpSpPr/>
          <p:nvPr/>
        </p:nvGrpSpPr>
        <p:grpSpPr>
          <a:xfrm>
            <a:off x="13602371" y="3660233"/>
            <a:ext cx="1044757" cy="174534"/>
            <a:chOff x="12370396" y="3219396"/>
            <a:chExt cx="1968427" cy="299017"/>
          </a:xfrm>
        </p:grpSpPr>
        <p:pic>
          <p:nvPicPr>
            <p:cNvPr id="298" name="Content Placeholder 4">
              <a:extLst>
                <a:ext uri="{FF2B5EF4-FFF2-40B4-BE49-F238E27FC236}">
                  <a16:creationId xmlns:a16="http://schemas.microsoft.com/office/drawing/2014/main" id="{DB33BCEF-944F-42A6-8FE9-A3C980267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370396" y="3219396"/>
              <a:ext cx="396358" cy="262378"/>
            </a:xfrm>
            <a:prstGeom prst="rect">
              <a:avLst/>
            </a:prstGeom>
          </p:spPr>
        </p:pic>
        <p:pic>
          <p:nvPicPr>
            <p:cNvPr id="299" name="Content Placeholder 4">
              <a:extLst>
                <a:ext uri="{FF2B5EF4-FFF2-40B4-BE49-F238E27FC236}">
                  <a16:creationId xmlns:a16="http://schemas.microsoft.com/office/drawing/2014/main" id="{B53F034E-12C7-4B60-9A4D-B826EE8C0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929419" y="3219396"/>
              <a:ext cx="409404" cy="299017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1037F756-23F7-4D0A-8880-6107B97A42A4}"/>
              </a:ext>
            </a:extLst>
          </p:cNvPr>
          <p:cNvGrpSpPr/>
          <p:nvPr/>
        </p:nvGrpSpPr>
        <p:grpSpPr>
          <a:xfrm>
            <a:off x="5791177" y="2007852"/>
            <a:ext cx="4490824" cy="1544454"/>
            <a:chOff x="9465329" y="2353947"/>
            <a:chExt cx="9301987" cy="3199079"/>
          </a:xfrm>
        </p:grpSpPr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E2C85A68-51A8-45D1-9977-5406A503C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" b="249"/>
            <a:stretch/>
          </p:blipFill>
          <p:spPr>
            <a:xfrm>
              <a:off x="9777729" y="2353947"/>
              <a:ext cx="1179398" cy="1021506"/>
            </a:xfrm>
            <a:custGeom>
              <a:avLst/>
              <a:gdLst>
                <a:gd name="connsiteX0" fmla="*/ 564013 w 1179397"/>
                <a:gd name="connsiteY0" fmla="*/ 0 h 1021506"/>
                <a:gd name="connsiteX1" fmla="*/ 881527 w 1179397"/>
                <a:gd name="connsiteY1" fmla="*/ 0 h 1021506"/>
                <a:gd name="connsiteX2" fmla="*/ 929423 w 1179397"/>
                <a:gd name="connsiteY2" fmla="*/ 34543 h 1021506"/>
                <a:gd name="connsiteX3" fmla="*/ 1154451 w 1179397"/>
                <a:gd name="connsiteY3" fmla="*/ 667908 h 1021506"/>
                <a:gd name="connsiteX4" fmla="*/ 373401 w 1179397"/>
                <a:gd name="connsiteY4" fmla="*/ 1016548 h 1021506"/>
                <a:gd name="connsiteX5" fmla="*/ 11451 w 1179397"/>
                <a:gd name="connsiteY5" fmla="*/ 467883 h 1021506"/>
                <a:gd name="connsiteX6" fmla="*/ 466214 w 1179397"/>
                <a:gd name="connsiteY6" fmla="*/ 50735 h 1021506"/>
                <a:gd name="connsiteX7" fmla="*/ 564013 w 1179397"/>
                <a:gd name="connsiteY7" fmla="*/ 0 h 102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397" h="1021506">
                  <a:moveTo>
                    <a:pt x="564013" y="0"/>
                  </a:moveTo>
                  <a:lnTo>
                    <a:pt x="881527" y="0"/>
                  </a:lnTo>
                  <a:lnTo>
                    <a:pt x="929423" y="34543"/>
                  </a:lnTo>
                  <a:cubicBezTo>
                    <a:pt x="1090157" y="175376"/>
                    <a:pt x="1240176" y="455468"/>
                    <a:pt x="1154451" y="667908"/>
                  </a:cubicBezTo>
                  <a:cubicBezTo>
                    <a:pt x="944901" y="913062"/>
                    <a:pt x="563901" y="1049886"/>
                    <a:pt x="373401" y="1016548"/>
                  </a:cubicBezTo>
                  <a:cubicBezTo>
                    <a:pt x="182901" y="983211"/>
                    <a:pt x="-55224" y="646009"/>
                    <a:pt x="11451" y="467883"/>
                  </a:cubicBezTo>
                  <a:cubicBezTo>
                    <a:pt x="53123" y="356554"/>
                    <a:pt x="265947" y="168204"/>
                    <a:pt x="466214" y="50735"/>
                  </a:cubicBezTo>
                  <a:lnTo>
                    <a:pt x="564013" y="0"/>
                  </a:lnTo>
                  <a:close/>
                </a:path>
              </a:pathLst>
            </a:cu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B267342F-1A67-4390-BD16-2AD33200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rcRect/>
            <a:stretch>
              <a:fillRect/>
            </a:stretch>
          </p:blipFill>
          <p:spPr>
            <a:xfrm>
              <a:off x="9465329" y="2353947"/>
              <a:ext cx="4366968" cy="1746787"/>
            </a:xfrm>
            <a:custGeom>
              <a:avLst/>
              <a:gdLst>
                <a:gd name="connsiteX0" fmla="*/ 1193927 w 4366969"/>
                <a:gd name="connsiteY0" fmla="*/ 0 h 1746788"/>
                <a:gd name="connsiteX1" fmla="*/ 4366969 w 4366969"/>
                <a:gd name="connsiteY1" fmla="*/ 0 h 1746788"/>
                <a:gd name="connsiteX2" fmla="*/ 4366969 w 4366969"/>
                <a:gd name="connsiteY2" fmla="*/ 49181 h 1746788"/>
                <a:gd name="connsiteX3" fmla="*/ 3982175 w 4366969"/>
                <a:gd name="connsiteY3" fmla="*/ 49181 h 1746788"/>
                <a:gd name="connsiteX4" fmla="*/ 3982175 w 4366969"/>
                <a:gd name="connsiteY4" fmla="*/ 1667037 h 1746788"/>
                <a:gd name="connsiteX5" fmla="*/ 4366969 w 4366969"/>
                <a:gd name="connsiteY5" fmla="*/ 1667037 h 1746788"/>
                <a:gd name="connsiteX6" fmla="*/ 4366969 w 4366969"/>
                <a:gd name="connsiteY6" fmla="*/ 1746788 h 1746788"/>
                <a:gd name="connsiteX7" fmla="*/ 0 w 4366969"/>
                <a:gd name="connsiteY7" fmla="*/ 1746788 h 1746788"/>
                <a:gd name="connsiteX8" fmla="*/ 0 w 4366969"/>
                <a:gd name="connsiteY8" fmla="*/ 1684247 h 1746788"/>
                <a:gd name="connsiteX9" fmla="*/ 379031 w 4366969"/>
                <a:gd name="connsiteY9" fmla="*/ 1684247 h 1746788"/>
                <a:gd name="connsiteX10" fmla="*/ 379031 w 4366969"/>
                <a:gd name="connsiteY10" fmla="*/ 745828 h 1746788"/>
                <a:gd name="connsiteX11" fmla="*/ 408385 w 4366969"/>
                <a:gd name="connsiteY11" fmla="*/ 796511 h 1746788"/>
                <a:gd name="connsiteX12" fmla="*/ 685801 w 4366969"/>
                <a:gd name="connsiteY12" fmla="*/ 1016548 h 1746788"/>
                <a:gd name="connsiteX13" fmla="*/ 1466851 w 4366969"/>
                <a:gd name="connsiteY13" fmla="*/ 667908 h 1746788"/>
                <a:gd name="connsiteX14" fmla="*/ 1241823 w 4366969"/>
                <a:gd name="connsiteY14" fmla="*/ 34543 h 1746788"/>
                <a:gd name="connsiteX15" fmla="*/ 1193927 w 4366969"/>
                <a:gd name="connsiteY15" fmla="*/ 0 h 174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66969" h="1746788">
                  <a:moveTo>
                    <a:pt x="1193927" y="0"/>
                  </a:moveTo>
                  <a:lnTo>
                    <a:pt x="4366969" y="0"/>
                  </a:lnTo>
                  <a:lnTo>
                    <a:pt x="4366969" y="49181"/>
                  </a:lnTo>
                  <a:lnTo>
                    <a:pt x="3982175" y="49181"/>
                  </a:lnTo>
                  <a:lnTo>
                    <a:pt x="3982175" y="1667037"/>
                  </a:lnTo>
                  <a:lnTo>
                    <a:pt x="4366969" y="1667037"/>
                  </a:lnTo>
                  <a:lnTo>
                    <a:pt x="4366969" y="1746788"/>
                  </a:lnTo>
                  <a:lnTo>
                    <a:pt x="0" y="1746788"/>
                  </a:lnTo>
                  <a:lnTo>
                    <a:pt x="0" y="1684247"/>
                  </a:lnTo>
                  <a:lnTo>
                    <a:pt x="379031" y="1684247"/>
                  </a:lnTo>
                  <a:lnTo>
                    <a:pt x="379031" y="745828"/>
                  </a:lnTo>
                  <a:lnTo>
                    <a:pt x="408385" y="796511"/>
                  </a:lnTo>
                  <a:cubicBezTo>
                    <a:pt x="483395" y="907245"/>
                    <a:pt x="590551" y="999880"/>
                    <a:pt x="685801" y="1016548"/>
                  </a:cubicBezTo>
                  <a:cubicBezTo>
                    <a:pt x="876301" y="1049886"/>
                    <a:pt x="1257301" y="913062"/>
                    <a:pt x="1466851" y="667908"/>
                  </a:cubicBezTo>
                  <a:cubicBezTo>
                    <a:pt x="1552576" y="455468"/>
                    <a:pt x="1402557" y="175376"/>
                    <a:pt x="1241823" y="34543"/>
                  </a:cubicBezTo>
                  <a:lnTo>
                    <a:pt x="1193927" y="0"/>
                  </a:lnTo>
                  <a:close/>
                </a:path>
              </a:pathLst>
            </a:cu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41FDBF4A-5FDA-4F0E-B885-CCD0C5501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" r="56"/>
            <a:stretch/>
          </p:blipFill>
          <p:spPr>
            <a:xfrm>
              <a:off x="13281077" y="4729986"/>
              <a:ext cx="1498068" cy="823040"/>
            </a:xfrm>
            <a:custGeom>
              <a:avLst/>
              <a:gdLst>
                <a:gd name="connsiteX0" fmla="*/ 0 w 1498069"/>
                <a:gd name="connsiteY0" fmla="*/ 0 h 823040"/>
                <a:gd name="connsiteX1" fmla="*/ 1498069 w 1498069"/>
                <a:gd name="connsiteY1" fmla="*/ 0 h 823040"/>
                <a:gd name="connsiteX2" fmla="*/ 1498069 w 1498069"/>
                <a:gd name="connsiteY2" fmla="*/ 823040 h 823040"/>
                <a:gd name="connsiteX3" fmla="*/ 0 w 1498069"/>
                <a:gd name="connsiteY3" fmla="*/ 823040 h 823040"/>
                <a:gd name="connsiteX4" fmla="*/ 0 w 1498069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069" h="823040">
                  <a:moveTo>
                    <a:pt x="0" y="0"/>
                  </a:moveTo>
                  <a:lnTo>
                    <a:pt x="1498069" y="0"/>
                  </a:lnTo>
                  <a:lnTo>
                    <a:pt x="1498069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2943EE9-9DA5-4436-909E-E99BACCB86CC}"/>
                </a:ext>
              </a:extLst>
            </p:cNvPr>
            <p:cNvGrpSpPr/>
            <p:nvPr/>
          </p:nvGrpSpPr>
          <p:grpSpPr>
            <a:xfrm>
              <a:off x="9465329" y="2403131"/>
              <a:ext cx="4454366" cy="2558882"/>
              <a:chOff x="823440" y="2382350"/>
              <a:chExt cx="4454366" cy="2558882"/>
            </a:xfrm>
          </p:grpSpPr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80522BE6-4D04-413D-8A9D-41C295170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/>
              <a:srcRect l="91189" t="2816" b="4566"/>
              <a:stretch>
                <a:fillRect/>
              </a:stretch>
            </p:blipFill>
            <p:spPr>
              <a:xfrm>
                <a:off x="4805615" y="2382350"/>
                <a:ext cx="384793" cy="1617857"/>
              </a:xfrm>
              <a:custGeom>
                <a:avLst/>
                <a:gdLst>
                  <a:gd name="connsiteX0" fmla="*/ 0 w 384794"/>
                  <a:gd name="connsiteY0" fmla="*/ 0 h 1617856"/>
                  <a:gd name="connsiteX1" fmla="*/ 384794 w 384794"/>
                  <a:gd name="connsiteY1" fmla="*/ 0 h 1617856"/>
                  <a:gd name="connsiteX2" fmla="*/ 384794 w 384794"/>
                  <a:gd name="connsiteY2" fmla="*/ 1617856 h 1617856"/>
                  <a:gd name="connsiteX3" fmla="*/ 0 w 384794"/>
                  <a:gd name="connsiteY3" fmla="*/ 1617856 h 1617856"/>
                  <a:gd name="connsiteX4" fmla="*/ 0 w 384794"/>
                  <a:gd name="connsiteY4" fmla="*/ 0 h 161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794" h="1617856">
                    <a:moveTo>
                      <a:pt x="0" y="0"/>
                    </a:moveTo>
                    <a:lnTo>
                      <a:pt x="384794" y="0"/>
                    </a:lnTo>
                    <a:lnTo>
                      <a:pt x="384794" y="1617856"/>
                    </a:lnTo>
                    <a:lnTo>
                      <a:pt x="0" y="1617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06" name="Picture 305">
                <a:extLst>
                  <a:ext uri="{FF2B5EF4-FFF2-40B4-BE49-F238E27FC236}">
                    <a16:creationId xmlns:a16="http://schemas.microsoft.com/office/drawing/2014/main" id="{EF894149-BB20-42D3-B87E-291E17AB9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/>
              <a:srcRect t="3801" r="91321" b="3580"/>
              <a:stretch>
                <a:fillRect/>
              </a:stretch>
            </p:blipFill>
            <p:spPr>
              <a:xfrm>
                <a:off x="823440" y="2399559"/>
                <a:ext cx="379031" cy="1617857"/>
              </a:xfrm>
              <a:custGeom>
                <a:avLst/>
                <a:gdLst>
                  <a:gd name="connsiteX0" fmla="*/ 0 w 379031"/>
                  <a:gd name="connsiteY0" fmla="*/ 0 h 1617856"/>
                  <a:gd name="connsiteX1" fmla="*/ 379031 w 379031"/>
                  <a:gd name="connsiteY1" fmla="*/ 0 h 1617856"/>
                  <a:gd name="connsiteX2" fmla="*/ 379031 w 379031"/>
                  <a:gd name="connsiteY2" fmla="*/ 313064 h 1617856"/>
                  <a:gd name="connsiteX3" fmla="*/ 347142 w 379031"/>
                  <a:gd name="connsiteY3" fmla="*/ 356422 h 1617856"/>
                  <a:gd name="connsiteX4" fmla="*/ 323851 w 379031"/>
                  <a:gd name="connsiteY4" fmla="*/ 401492 h 1617856"/>
                  <a:gd name="connsiteX5" fmla="*/ 358844 w 379031"/>
                  <a:gd name="connsiteY5" fmla="*/ 644581 h 1617856"/>
                  <a:gd name="connsiteX6" fmla="*/ 379031 w 379031"/>
                  <a:gd name="connsiteY6" fmla="*/ 679437 h 1617856"/>
                  <a:gd name="connsiteX7" fmla="*/ 379031 w 379031"/>
                  <a:gd name="connsiteY7" fmla="*/ 1617856 h 1617856"/>
                  <a:gd name="connsiteX8" fmla="*/ 0 w 379031"/>
                  <a:gd name="connsiteY8" fmla="*/ 1617856 h 1617856"/>
                  <a:gd name="connsiteX9" fmla="*/ 0 w 379031"/>
                  <a:gd name="connsiteY9" fmla="*/ 0 h 161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9031" h="1617856">
                    <a:moveTo>
                      <a:pt x="0" y="0"/>
                    </a:moveTo>
                    <a:lnTo>
                      <a:pt x="379031" y="0"/>
                    </a:lnTo>
                    <a:lnTo>
                      <a:pt x="379031" y="313064"/>
                    </a:lnTo>
                    <a:lnTo>
                      <a:pt x="347142" y="356422"/>
                    </a:lnTo>
                    <a:cubicBezTo>
                      <a:pt x="336943" y="372456"/>
                      <a:pt x="329060" y="387576"/>
                      <a:pt x="323851" y="401492"/>
                    </a:cubicBezTo>
                    <a:cubicBezTo>
                      <a:pt x="298848" y="468289"/>
                      <a:pt x="316707" y="557457"/>
                      <a:pt x="358844" y="644581"/>
                    </a:cubicBezTo>
                    <a:lnTo>
                      <a:pt x="379031" y="679437"/>
                    </a:lnTo>
                    <a:lnTo>
                      <a:pt x="379031" y="1617856"/>
                    </a:lnTo>
                    <a:lnTo>
                      <a:pt x="0" y="1617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07" name="Picture 306">
                <a:extLst>
                  <a:ext uri="{FF2B5EF4-FFF2-40B4-BE49-F238E27FC236}">
                    <a16:creationId xmlns:a16="http://schemas.microsoft.com/office/drawing/2014/main" id="{D40BA73A-B9FB-4639-800D-496153123D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2"/>
              <a:srcRect l="-1" r="46812"/>
              <a:stretch/>
            </p:blipFill>
            <p:spPr>
              <a:xfrm>
                <a:off x="1862140" y="4118192"/>
                <a:ext cx="2280104" cy="823040"/>
              </a:xfrm>
              <a:custGeom>
                <a:avLst/>
                <a:gdLst>
                  <a:gd name="connsiteX0" fmla="*/ 0 w 2592275"/>
                  <a:gd name="connsiteY0" fmla="*/ 0 h 823040"/>
                  <a:gd name="connsiteX1" fmla="*/ 2592275 w 2592275"/>
                  <a:gd name="connsiteY1" fmla="*/ 0 h 823040"/>
                  <a:gd name="connsiteX2" fmla="*/ 2592275 w 2592275"/>
                  <a:gd name="connsiteY2" fmla="*/ 823040 h 823040"/>
                  <a:gd name="connsiteX3" fmla="*/ 0 w 2592275"/>
                  <a:gd name="connsiteY3" fmla="*/ 823040 h 823040"/>
                  <a:gd name="connsiteX4" fmla="*/ 0 w 2592275"/>
                  <a:gd name="connsiteY4" fmla="*/ 0 h 82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275" h="823040">
                    <a:moveTo>
                      <a:pt x="0" y="0"/>
                    </a:moveTo>
                    <a:lnTo>
                      <a:pt x="2592275" y="0"/>
                    </a:lnTo>
                    <a:lnTo>
                      <a:pt x="2592275" y="823040"/>
                    </a:lnTo>
                    <a:lnTo>
                      <a:pt x="0" y="82304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08" name="Picture 307">
                <a:extLst>
                  <a:ext uri="{FF2B5EF4-FFF2-40B4-BE49-F238E27FC236}">
                    <a16:creationId xmlns:a16="http://schemas.microsoft.com/office/drawing/2014/main" id="{1A617CE9-C860-4300-8B0D-B5705BB6E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70500" y="4324613"/>
                <a:ext cx="497617" cy="410198"/>
              </a:xfrm>
              <a:prstGeom prst="rect">
                <a:avLst/>
              </a:prstGeom>
            </p:spPr>
          </p:pic>
          <p:pic>
            <p:nvPicPr>
              <p:cNvPr id="309" name="Picture 308">
                <a:extLst>
                  <a:ext uri="{FF2B5EF4-FFF2-40B4-BE49-F238E27FC236}">
                    <a16:creationId xmlns:a16="http://schemas.microsoft.com/office/drawing/2014/main" id="{DC90BA22-B60D-4E88-A7BF-2B8795C9A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330683" y="4396301"/>
                <a:ext cx="947123" cy="316980"/>
              </a:xfrm>
              <a:prstGeom prst="rect">
                <a:avLst/>
              </a:prstGeom>
            </p:spPr>
          </p:pic>
        </p:grpSp>
        <p:pic>
          <p:nvPicPr>
            <p:cNvPr id="310" name="Picture 2">
              <a:extLst>
                <a:ext uri="{FF2B5EF4-FFF2-40B4-BE49-F238E27FC236}">
                  <a16:creationId xmlns:a16="http://schemas.microsoft.com/office/drawing/2014/main" id="{3FC8659E-17C4-4BE9-B63B-C7B5D1410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7974" y="2579115"/>
              <a:ext cx="947123" cy="30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9A67A8F-C207-4726-84F1-EBEF602E7CD3}"/>
                </a:ext>
              </a:extLst>
            </p:cNvPr>
            <p:cNvSpPr txBox="1"/>
            <p:nvPr/>
          </p:nvSpPr>
          <p:spPr>
            <a:xfrm>
              <a:off x="15714457" y="2538111"/>
              <a:ext cx="2334872" cy="446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 parameterized model</a:t>
              </a:r>
            </a:p>
          </p:txBody>
        </p:sp>
        <p:pic>
          <p:nvPicPr>
            <p:cNvPr id="312" name="Picture 4">
              <a:extLst>
                <a:ext uri="{FF2B5EF4-FFF2-40B4-BE49-F238E27FC236}">
                  <a16:creationId xmlns:a16="http://schemas.microsoft.com/office/drawing/2014/main" id="{BE2E165C-CA49-4968-A457-FC6C40B00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166904" y="3428771"/>
              <a:ext cx="588194" cy="308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8">
              <a:extLst>
                <a:ext uri="{FF2B5EF4-FFF2-40B4-BE49-F238E27FC236}">
                  <a16:creationId xmlns:a16="http://schemas.microsoft.com/office/drawing/2014/main" id="{B8CF2123-3124-41F5-82D1-1DD0758E7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8455" y="3010304"/>
              <a:ext cx="706641" cy="30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C6B9BBC-7384-4BB5-98F7-F81985FBC4EE}"/>
                </a:ext>
              </a:extLst>
            </p:cNvPr>
            <p:cNvSpPr txBox="1"/>
            <p:nvPr/>
          </p:nvSpPr>
          <p:spPr>
            <a:xfrm>
              <a:off x="15755094" y="2934214"/>
              <a:ext cx="3012222" cy="446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trusted empirical distribution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698869E3-E3A4-42A7-9BF3-A7CEC5EB572A}"/>
                </a:ext>
              </a:extLst>
            </p:cNvPr>
            <p:cNvSpPr txBox="1"/>
            <p:nvPr/>
          </p:nvSpPr>
          <p:spPr>
            <a:xfrm>
              <a:off x="15755096" y="3330317"/>
              <a:ext cx="2344833" cy="446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prior over parameters</a:t>
              </a:r>
            </a:p>
          </p:txBody>
        </p:sp>
        <p:pic>
          <p:nvPicPr>
            <p:cNvPr id="316" name="Picture 2">
              <a:extLst>
                <a:ext uri="{FF2B5EF4-FFF2-40B4-BE49-F238E27FC236}">
                  <a16:creationId xmlns:a16="http://schemas.microsoft.com/office/drawing/2014/main" id="{C6CB577C-2A98-475C-BF74-FD4156C0A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3032" y="5034056"/>
              <a:ext cx="218811" cy="21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EB0D2BD5-1FFD-4405-9873-E43B0C9C78B9}"/>
              </a:ext>
            </a:extLst>
          </p:cNvPr>
          <p:cNvSpPr txBox="1"/>
          <p:nvPr/>
        </p:nvSpPr>
        <p:spPr>
          <a:xfrm>
            <a:off x="5683200" y="1412369"/>
            <a:ext cx="4647647" cy="61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REGULARIZERS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	as Inconsistencies.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9696164-E33A-46E9-AC91-9729690E2047}"/>
              </a:ext>
            </a:extLst>
          </p:cNvPr>
          <p:cNvSpPr txBox="1"/>
          <p:nvPr/>
        </p:nvSpPr>
        <p:spPr>
          <a:xfrm>
            <a:off x="17725004" y="2055969"/>
            <a:ext cx="4647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VARIATIONAL OBJECTIVES</a:t>
            </a:r>
          </a:p>
          <a:p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	as Inconsistencies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BB4C84B8-9F4F-4295-A2D4-90355AAAAC7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7623807" y="3056255"/>
            <a:ext cx="5329690" cy="1730419"/>
          </a:xfrm>
          <a:prstGeom prst="rect">
            <a:avLst/>
          </a:prstGeom>
        </p:spPr>
      </p:pic>
      <p:sp>
        <p:nvSpPr>
          <p:cNvPr id="338" name="Title 1">
            <a:extLst>
              <a:ext uri="{FF2B5EF4-FFF2-40B4-BE49-F238E27FC236}">
                <a16:creationId xmlns:a16="http://schemas.microsoft.com/office/drawing/2014/main" id="{C9DCF23E-DA60-4DC8-8362-E40D852E204E}"/>
              </a:ext>
            </a:extLst>
          </p:cNvPr>
          <p:cNvSpPr txBox="1">
            <a:spLocks/>
          </p:cNvSpPr>
          <p:nvPr/>
        </p:nvSpPr>
        <p:spPr>
          <a:xfrm>
            <a:off x="5143779" y="814087"/>
            <a:ext cx="17278114" cy="125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755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Oliver Richardson</a:t>
            </a:r>
          </a:p>
        </p:txBody>
      </p:sp>
      <p:pic>
        <p:nvPicPr>
          <p:cNvPr id="340" name="Picture 339">
            <a:extLst>
              <a:ext uri="{FF2B5EF4-FFF2-40B4-BE49-F238E27FC236}">
                <a16:creationId xmlns:a16="http://schemas.microsoft.com/office/drawing/2014/main" id="{589AB36B-9800-45AD-884A-EA02D8294000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65676" y="5176443"/>
            <a:ext cx="446784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156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Georgia Pro Light</vt:lpstr>
      <vt:lpstr>Sitka Display</vt:lpstr>
      <vt:lpstr>Sitka Heading</vt:lpstr>
      <vt:lpstr>Office Theme</vt:lpstr>
      <vt:lpstr>Loss as the Inconsistency of a Probabilistic Dependency Graph: Choose Your Model, Not Your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4</cp:revision>
  <dcterms:created xsi:type="dcterms:W3CDTF">2022-03-15T05:39:21Z</dcterms:created>
  <dcterms:modified xsi:type="dcterms:W3CDTF">2022-03-15T11:06:19Z</dcterms:modified>
</cp:coreProperties>
</file>