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2" r:id="rId4"/>
    <p:sldId id="267" r:id="rId5"/>
    <p:sldId id="289" r:id="rId6"/>
    <p:sldId id="290" r:id="rId7"/>
    <p:sldId id="271" r:id="rId8"/>
    <p:sldId id="288" r:id="rId9"/>
    <p:sldId id="270" r:id="rId10"/>
    <p:sldId id="262" r:id="rId11"/>
    <p:sldId id="261" r:id="rId12"/>
    <p:sldId id="274" r:id="rId13"/>
    <p:sldId id="278" r:id="rId14"/>
    <p:sldId id="282" r:id="rId15"/>
    <p:sldId id="266" r:id="rId16"/>
    <p:sldId id="257" r:id="rId17"/>
    <p:sldId id="27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38672-EDA0-4ADA-B56D-2A2E737D21AB}">
          <p14:sldIdLst>
            <p14:sldId id="256"/>
            <p14:sldId id="293"/>
            <p14:sldId id="292"/>
            <p14:sldId id="267"/>
            <p14:sldId id="289"/>
            <p14:sldId id="290"/>
          </p14:sldIdLst>
        </p14:section>
        <p14:section name="Good Slides, Deleted For Space" id="{34574D04-533A-460F-B940-7996E14701D4}">
          <p14:sldIdLst>
            <p14:sldId id="271"/>
            <p14:sldId id="288"/>
            <p14:sldId id="270"/>
            <p14:sldId id="262"/>
            <p14:sldId id="261"/>
            <p14:sldId id="274"/>
            <p14:sldId id="278"/>
            <p14:sldId id="282"/>
            <p14:sldId id="266"/>
            <p14:sldId id="257"/>
            <p14:sldId id="275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D3E0-D393-4970-B9B6-395F4C445A6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9528-BCF3-4AF3-ADA2-186807B22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679-B5CB-435F-AB72-76E7E55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4CEFE-19CD-423D-B20D-9D934D78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AF8A-8A95-40BD-B9DF-072278C1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96BC-0E68-4F66-9C23-74475A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9079-C82F-4EC5-B3F3-D411FC88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CEDA-59C7-4354-8330-189D094A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0C1DE-B834-4BFA-AE84-A46698C2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05E8-2B6D-41A4-AF5C-93999DFE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C03B-14CF-445B-8338-759296A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5150-1FCB-49FD-A3B9-EA6CBC9C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38D23-A43F-4B57-AAC7-5AC84DCAE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1E3C-3436-450C-AAC9-1516BA66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0F62-3C23-45BA-B6EF-245DA99F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4FC-C115-45E6-8089-6544A9CA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5226-A5A5-4EE2-9594-D09269D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332-3A29-4745-9F4D-D9CD7ED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FA4-CCC4-40AE-A545-A743C43C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697E-45FB-458F-B12B-5555C479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E58A-E597-4CCC-939D-D51FC79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A57E-AC18-4F68-833E-0465AE1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19AC-FDDA-46CE-88B8-0F894C2E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6940-82A7-4104-91FE-E0A04ECC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A719-DF10-4F6F-B9BA-96D2B577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8B72-A108-4926-B08F-FA7E8005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FF11-7A48-470A-853B-260A158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682D-3637-42B2-87ED-A7357C5F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4844-CC65-482D-8D79-C7A1AE5FE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0C482-5E89-4A69-AA70-9E378193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238D-4460-4982-AA6C-44F7CD8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4C0E9-C5BB-4661-A72D-C686F12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4F9D-BCDA-4A2E-80A0-B8D6305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FE3A-DA30-46E1-BDA1-D8C9DD20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2089-056D-4B48-92A1-9E243144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4DF4E-D41C-4EFE-92B1-B78A0624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6E5D-F7B5-4702-82A0-DB28DAF9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E76FF-5EF1-4AAA-BFAA-3CB40BE3E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41B2-BE59-48E1-B6A4-C9C5F623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590A0-9501-4EF1-A68F-C22330C3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0735F-91FD-4B66-80FC-12344CA1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2D79-7CDC-40E1-BFBC-C569AB2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EF86-4255-4B36-BBF8-DF377156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E071E-2B54-471E-B22D-4E19BCE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3DF2A-EB57-47D3-B2B0-1A491268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2D097-1558-49DF-B78B-B1DAC56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F696-8AA3-4EBD-84B8-432672B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14AC-3FAF-424D-BB06-FA7444FD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72F0-A9E3-4414-B738-498DC18B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EA17-A764-4386-BAA7-B9B5685E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5020-836F-4AF7-AB5D-341A5BC1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D357-6584-4264-9069-ADE30561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2802-ECD1-4339-9985-8743A1B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5300-D778-4D8C-99C3-18D04C9C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53D6-FAAD-4C99-B7E9-22E4BD7A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A9E9-FD08-43D8-9E90-2B4D0D629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8501-21FF-41FF-B980-05E05953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F223-4020-422D-A7FF-068DF49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CC8F-8B70-4A5E-839C-7300DE6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662E-C2DF-4565-B687-E4AC56CA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7E2C7-1DB2-4351-9E0B-0C96147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3FA1-B6AC-4A94-BABA-EF0A6EC5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889F-E7F4-45C7-9D5A-2ED90C9A9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581F-F37F-4AD8-BC84-9F117BE8130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4B53-CEE6-4439-A6CB-0E80C95E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819A-AEEF-4161-994C-7893F761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6CF6-C0E5-4827-8D19-3598ADDC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2.png"/><Relationship Id="rId1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microsoft.com/office/2007/relationships/hdphoto" Target="../media/hdphoto5.wdp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DED-66AC-4668-84C4-F61147A59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6109D-26A4-4C34-A39D-3FA3591C1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3A5E-6B12-4313-A19A-7419EB6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(Log) </a:t>
            </a:r>
            <a:r>
              <a:rPr lang="en-US" b="1" dirty="0"/>
              <a:t>Accuracy 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FEF3B9C-6F37-4BCD-A1E1-CF4211F05034}"/>
              </a:ext>
            </a:extLst>
          </p:cNvPr>
          <p:cNvGrpSpPr/>
          <p:nvPr/>
        </p:nvGrpSpPr>
        <p:grpSpPr>
          <a:xfrm>
            <a:off x="1872568" y="2196282"/>
            <a:ext cx="9601569" cy="2225053"/>
            <a:chOff x="1872568" y="2196282"/>
            <a:chExt cx="9601569" cy="2225053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6B5C51E6-1957-40C7-AF4D-11827897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160" b="94349" l="2012" r="99882">
                          <a14:foregroundMark x1="64465" y1="13163" x2="66036" y2="18673"/>
                          <a14:foregroundMark x1="63444" y1="9582" x2="64421" y2="13010"/>
                          <a14:foregroundMark x1="62604" y1="6634" x2="63444" y2="9582"/>
                          <a14:foregroundMark x1="71720" y1="18933" x2="74399" y2="19055"/>
                          <a14:foregroundMark x1="70764" y1="18889" x2="71256" y2="18911"/>
                          <a14:foregroundMark x1="67569" y1="18743" x2="69160" y2="18816"/>
                          <a14:foregroundMark x1="66036" y1="18673" x2="66784" y2="18707"/>
                          <a14:foregroundMark x1="78728" y1="18677" x2="92308" y2="15233"/>
                          <a14:foregroundMark x1="92308" y1="15233" x2="98935" y2="63882"/>
                          <a14:foregroundMark x1="98935" y1="63882" x2="94793" y2="78133"/>
                          <a14:foregroundMark x1="94793" y1="78133" x2="87929" y2="87715"/>
                          <a14:foregroundMark x1="73599" y1="88404" x2="11243" y2="91400"/>
                          <a14:foregroundMark x1="87929" y1="87715" x2="73611" y2="88403"/>
                          <a14:foregroundMark x1="11243" y1="91400" x2="4379" y2="79607"/>
                          <a14:foregroundMark x1="4379" y1="79607" x2="1302" y2="38329"/>
                          <a14:foregroundMark x1="1302" y1="38329" x2="5325" y2="20393"/>
                          <a14:foregroundMark x1="5325" y1="20393" x2="10059" y2="9091"/>
                          <a14:foregroundMark x1="10059" y1="9091" x2="48639" y2="15971"/>
                          <a14:foregroundMark x1="48639" y1="15971" x2="54675" y2="3194"/>
                          <a14:foregroundMark x1="54675" y1="3194" x2="62722" y2="5651"/>
                          <a14:foregroundMark x1="62722" y1="5651" x2="63077" y2="6634"/>
                          <a14:foregroundMark x1="14556" y1="6634" x2="2722" y2="21376"/>
                          <a14:foregroundMark x1="2722" y1="21376" x2="4497" y2="74447"/>
                          <a14:foregroundMark x1="4497" y1="74447" x2="16923" y2="90172"/>
                          <a14:foregroundMark x1="16923" y1="90172" x2="27692" y2="24816"/>
                          <a14:foregroundMark x1="27692" y1="24816" x2="18107" y2="11302"/>
                          <a14:foregroundMark x1="18107" y1="11302" x2="15266" y2="11302"/>
                          <a14:foregroundMark x1="11834" y1="10319" x2="7929" y2="22359"/>
                          <a14:foregroundMark x1="7929" y1="22359" x2="4024" y2="55528"/>
                          <a14:foregroundMark x1="8402" y1="20885" x2="2130" y2="70516"/>
                          <a14:foregroundMark x1="90414" y1="34152" x2="95503" y2="45946"/>
                          <a14:foregroundMark x1="95503" y1="45946" x2="91716" y2="70762"/>
                          <a14:foregroundMark x1="54793" y1="84521" x2="56805" y2="94349"/>
                          <a14:foregroundMark x1="92189" y1="27273" x2="99882" y2="35381"/>
                          <a14:foregroundMark x1="55030" y1="56757" x2="39053" y2="85749"/>
                          <a14:foregroundMark x1="30178" y1="42752" x2="11834" y2="77150"/>
                          <a14:foregroundMark x1="20828" y1="26044" x2="13491" y2="31941"/>
                          <a14:foregroundMark x1="63905" y1="53317" x2="55976" y2="56511"/>
                          <a14:foregroundMark x1="55976" y1="56511" x2="45207" y2="48894"/>
                          <a14:foregroundMark x1="63077" y1="41769" x2="53018" y2="67568"/>
                          <a14:foregroundMark x1="60710" y1="37592" x2="74320" y2="63636"/>
                          <a14:backgroundMark x1="65799" y1="6388" x2="71479" y2="17690"/>
                          <a14:backgroundMark x1="71479" y1="17690" x2="66982" y2="5405"/>
                          <a14:backgroundMark x1="66982" y1="5405" x2="66627" y2="8600"/>
                          <a14:backgroundMark x1="65799" y1="6880" x2="68757" y2="17445"/>
                          <a14:backgroundMark x1="68876" y1="13514" x2="65325" y2="7125"/>
                          <a14:backgroundMark x1="72308" y1="6143" x2="68994" y2="13022"/>
                          <a14:backgroundMark x1="70651" y1="5405" x2="76568" y2="17690"/>
                          <a14:backgroundMark x1="76568" y1="17690" x2="77278" y2="24570"/>
                          <a14:backgroundMark x1="68284" y1="71744" x2="62959" y2="82801"/>
                          <a14:backgroundMark x1="62959" y1="82801" x2="73018" y2="85012"/>
                          <a14:backgroundMark x1="73018" y1="85012" x2="69467" y2="67076"/>
                          <a14:backgroundMark x1="69467" y1="67076" x2="64615" y2="74447"/>
                          <a14:backgroundMark x1="64615" y1="74447" x2="64497" y2="76413"/>
                          <a14:backgroundMark x1="64970" y1="7371" x2="65207" y2="10074"/>
                          <a14:backgroundMark x1="65325" y1="9582" x2="65325" y2="9582"/>
                          <a14:backgroundMark x1="64970" y1="10074" x2="65325" y2="63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72568" y="2196282"/>
              <a:ext cx="4619582" cy="2225053"/>
            </a:xfrm>
            <a:prstGeom prst="rect">
              <a:avLst/>
            </a:prstGeom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C55B35B-79DF-46B5-9AA5-9CCC2676C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554" y="2529720"/>
              <a:ext cx="4619583" cy="95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DF6A5E34-9D6E-4160-BC07-EF7C88ED7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554" y="3866893"/>
              <a:ext cx="2328357" cy="45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69A1-D92B-48E4-9DBC-22F7E01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16B8C-C4E5-4589-9D19-A02041D4728D}"/>
              </a:ext>
            </a:extLst>
          </p:cNvPr>
          <p:cNvGrpSpPr/>
          <p:nvPr/>
        </p:nvGrpSpPr>
        <p:grpSpPr>
          <a:xfrm>
            <a:off x="1637346" y="2498903"/>
            <a:ext cx="9169447" cy="2274606"/>
            <a:chOff x="1637346" y="2498903"/>
            <a:chExt cx="9169447" cy="22746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73BD1E-BF7B-4CF3-A1D5-F7DD5988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688" y="2498903"/>
              <a:ext cx="3843756" cy="1625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681EF-337B-467B-AE50-D914C290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366" y="2628821"/>
              <a:ext cx="4496427" cy="11241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3B0E42-B653-4EF4-B64A-5E566D66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3383" y="3883895"/>
              <a:ext cx="2353003" cy="704948"/>
            </a:xfrm>
            <a:prstGeom prst="rect">
              <a:avLst/>
            </a:prstGeom>
          </p:spPr>
        </p:pic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A53E128-A4CC-4407-AD33-D8A593C3DA95}"/>
                </a:ext>
              </a:extLst>
            </p:cNvPr>
            <p:cNvSpPr/>
            <p:nvPr/>
          </p:nvSpPr>
          <p:spPr>
            <a:xfrm rot="16200000" flipH="1">
              <a:off x="8908918" y="2104665"/>
              <a:ext cx="261935" cy="3296525"/>
            </a:xfrm>
            <a:prstGeom prst="rightBrace">
              <a:avLst>
                <a:gd name="adj1" fmla="val 128249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88ED6E2-5C1B-46D1-9118-6A87C5153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388" y="4439982"/>
              <a:ext cx="1117327" cy="297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0464D8-205D-4CD0-AEB2-3A7498F5FF0A}"/>
                    </a:ext>
                  </a:extLst>
                </p:cNvPr>
                <p:cNvSpPr txBox="1"/>
                <p:nvPr/>
              </p:nvSpPr>
              <p:spPr>
                <a:xfrm>
                  <a:off x="3573591" y="4404177"/>
                  <a:ext cx="3749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is a unit Gaussian on </a:t>
                  </a:r>
                  <a:r>
                    <a:rPr lang="en-US" b="1" i="1" dirty="0"/>
                    <a:t>Y</a:t>
                  </a:r>
                  <a:r>
                    <a:rPr lang="en-US" dirty="0"/>
                    <a:t>  with mean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0464D8-205D-4CD0-AEB2-3A7498F5F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591" y="4404177"/>
                  <a:ext cx="374955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0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FC04F6-EECF-4175-8A61-D882C11FAC8A}"/>
                </a:ext>
              </a:extLst>
            </p:cNvPr>
            <p:cNvSpPr txBox="1"/>
            <p:nvPr/>
          </p:nvSpPr>
          <p:spPr>
            <a:xfrm>
              <a:off x="1637346" y="4404176"/>
              <a:ext cx="10552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where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1980-FFE4-4A8A-A9F2-B4776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C11C-AD79-490B-BD32-B85DA9D7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D3B-237A-4A75-AB26-D46FAF9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C278-2F29-4BB9-9740-6364D70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12" name="Picture 11" descr="Diagram, shape&#10;&#10;Description automatically generated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A436-768F-4A4D-9E89-B9FEB91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22287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3660229" y="490402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(believing more cannot make you less inconsistent)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AFD6C59-2335-49C9-8CE3-24A8B58331FF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of a P  D G :</a:t>
            </a:r>
            <a:br>
              <a:rPr lang="en-US" sz="4800" b="1" dirty="0">
                <a:latin typeface="Sitka Heading" panose="02000505000000020004" pitchFamily="2" charset="0"/>
              </a:rPr>
            </a:br>
            <a:r>
              <a:rPr lang="en-US" sz="4800" b="1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001" y="4792250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800510" y="2374979"/>
            <a:ext cx="2527047" cy="691493"/>
            <a:chOff x="8530881" y="2305455"/>
            <a:chExt cx="2527047" cy="6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16305" y="2473728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  <p:pic>
        <p:nvPicPr>
          <p:cNvPr id="10" name="left inc brace">
            <a:extLst>
              <a:ext uri="{FF2B5EF4-FFF2-40B4-BE49-F238E27FC236}">
                <a16:creationId xmlns:a16="http://schemas.microsoft.com/office/drawing/2014/main" id="{538A13FA-EF38-4B9F-B3EF-5EB5509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09" t="14877" r="53861" b="53551"/>
          <a:stretch>
            <a:fillRect/>
          </a:stretch>
        </p:blipFill>
        <p:spPr>
          <a:xfrm>
            <a:off x="2878230" y="4732617"/>
            <a:ext cx="417411" cy="1696946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</p:spPr>
      </p:pic>
      <p:pic>
        <p:nvPicPr>
          <p:cNvPr id="11" name="right inc brace">
            <a:extLst>
              <a:ext uri="{FF2B5EF4-FFF2-40B4-BE49-F238E27FC236}">
                <a16:creationId xmlns:a16="http://schemas.microsoft.com/office/drawing/2014/main" id="{57EFB0C6-2E77-43DF-8F2E-529970FB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95" t="14942" r="24875" b="53486"/>
          <a:stretch>
            <a:fillRect/>
          </a:stretch>
        </p:blipFill>
        <p:spPr>
          <a:xfrm>
            <a:off x="6055921" y="4875868"/>
            <a:ext cx="417411" cy="1696946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F69012E-D74B-4688-8BD6-7E2301E89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16" y="5307896"/>
            <a:ext cx="1314450" cy="57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8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7525"/>
            <a:ext cx="8286750" cy="1022350"/>
          </a:xfrm>
        </p:spPr>
        <p:txBody>
          <a:bodyPr>
            <a:normAutofit/>
          </a:bodyPr>
          <a:lstStyle/>
          <a:p>
            <a:r>
              <a:rPr lang="en-US" dirty="0"/>
              <a:t>= weighted collections of </a:t>
            </a:r>
            <a:r>
              <a:rPr lang="en-US" dirty="0" err="1"/>
              <a:t>cpds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9D08951-69FD-4E1E-898D-FD79848B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46" y="2714251"/>
            <a:ext cx="2472146" cy="872285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E5367399-0C3F-4644-AFD0-D181EFAED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883" y="3347717"/>
            <a:ext cx="396358" cy="262378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B85724F3-DF76-4FF2-A3E1-0D56B30B06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2003" y="3347717"/>
            <a:ext cx="409404" cy="2990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036916-E6BB-4686-82CA-364567765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>
          <a:xfrm>
            <a:off x="6162206" y="264511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13265B-BAE5-4A1F-ABA6-A7EDD029E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r="541"/>
          <a:stretch/>
        </p:blipFill>
        <p:spPr>
          <a:xfrm>
            <a:off x="3510826" y="264511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E4EDCC-7D55-4278-B027-5A64227D29FA}"/>
              </a:ext>
            </a:extLst>
          </p:cNvPr>
          <p:cNvSpPr txBox="1">
            <a:spLocks/>
          </p:cNvSpPr>
          <p:nvPr/>
        </p:nvSpPr>
        <p:spPr>
          <a:xfrm>
            <a:off x="990600" y="4427340"/>
            <a:ext cx="8286750" cy="158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 Bayesian Networks and Factor Graphs</a:t>
            </a:r>
          </a:p>
          <a:p>
            <a:r>
              <a:rPr lang="en-US" dirty="0">
                <a:solidFill>
                  <a:srgbClr val="FF0000"/>
                </a:solidFill>
              </a:rPr>
              <a:t>Have a natural “degree of inconsistency”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A3F52-5FA4-4B6A-842F-AFD6BC03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42" y="3081230"/>
            <a:ext cx="1129829" cy="4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AE6-C945-42B0-A146-70163058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on Probabilistic Dependency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F92-E8FE-45DB-9CC7-6AE6DFA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7525"/>
            <a:ext cx="9669780" cy="4351338"/>
          </a:xfrm>
        </p:spPr>
        <p:txBody>
          <a:bodyPr>
            <a:normAutofit/>
          </a:bodyPr>
          <a:lstStyle/>
          <a:p>
            <a:r>
              <a:rPr lang="en-US" dirty="0"/>
              <a:t>A Class of Graphical Models</a:t>
            </a:r>
          </a:p>
          <a:p>
            <a:pPr lvl="1"/>
            <a:r>
              <a:rPr lang="en-US" dirty="0"/>
              <a:t>A weighted collection of </a:t>
            </a:r>
            <a:r>
              <a:rPr lang="en-US" dirty="0" err="1"/>
              <a:t>cpds</a:t>
            </a:r>
            <a:endParaRPr lang="en-US" dirty="0"/>
          </a:p>
          <a:p>
            <a:pPr lvl="1"/>
            <a:r>
              <a:rPr lang="en-US" dirty="0"/>
              <a:t>Generalize Bayesian Networks and Factor Graphs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Come with a natural measure of inconsistency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B8005-43F5-40C6-89E8-180980B8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0787" y="3114163"/>
            <a:ext cx="1947226" cy="1145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D13001-E68A-43B0-9611-E3E8F7A1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1968" y="3114163"/>
            <a:ext cx="2894555" cy="15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A1260-D093-4912-AE4F-3A4B2282A8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0786" y="2670048"/>
            <a:ext cx="4878849" cy="2540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7E1DF-679F-44AE-B1CF-5D731A2048B2}"/>
                  </a:ext>
                </a:extLst>
              </p:cNvPr>
              <p:cNvSpPr txBox="1"/>
              <p:nvPr/>
            </p:nvSpPr>
            <p:spPr>
              <a:xfrm>
                <a:off x="8234958" y="4506900"/>
                <a:ext cx="101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7E1DF-679F-44AE-B1CF-5D731A20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958" y="4506900"/>
                <a:ext cx="1017523" cy="276999"/>
              </a:xfrm>
              <a:prstGeom prst="rect">
                <a:avLst/>
              </a:prstGeom>
              <a:blipFill>
                <a:blip r:embed="rId4"/>
                <a:stretch>
                  <a:fillRect l="-5389" t="-2174" r="-77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AE0FC-1ADC-4799-8202-BE526B546DD2}"/>
                  </a:ext>
                </a:extLst>
              </p:cNvPr>
              <p:cNvSpPr txBox="1"/>
              <p:nvPr/>
            </p:nvSpPr>
            <p:spPr>
              <a:xfrm>
                <a:off x="7409584" y="3533330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AE0FC-1ADC-4799-8202-BE526B54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84" y="3533330"/>
                <a:ext cx="646908" cy="276999"/>
              </a:xfrm>
              <a:prstGeom prst="rect">
                <a:avLst/>
              </a:prstGeom>
              <a:blipFill>
                <a:blip r:embed="rId5"/>
                <a:stretch>
                  <a:fillRect l="-8411" t="-4444" r="-121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66E1-A681-4CFE-A455-CBD9F8649B75}"/>
                  </a:ext>
                </a:extLst>
              </p:cNvPr>
              <p:cNvSpPr txBox="1"/>
              <p:nvPr/>
            </p:nvSpPr>
            <p:spPr>
              <a:xfrm>
                <a:off x="8405518" y="3066986"/>
                <a:ext cx="84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366E1-A681-4CFE-A455-CBD9F864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18" y="3066986"/>
                <a:ext cx="846963" cy="276999"/>
              </a:xfrm>
              <a:prstGeom prst="rect">
                <a:avLst/>
              </a:prstGeom>
              <a:blipFill>
                <a:blip r:embed="rId6"/>
                <a:stretch>
                  <a:fillRect l="-6475" t="-2174" r="-93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553D-2934-4E36-A5EB-7BC8B0EAFE89}"/>
                  </a:ext>
                </a:extLst>
              </p:cNvPr>
              <p:cNvSpPr txBox="1"/>
              <p:nvPr/>
            </p:nvSpPr>
            <p:spPr>
              <a:xfrm>
                <a:off x="10174186" y="3135052"/>
                <a:ext cx="1109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553D-2934-4E36-A5EB-7BC8B0EA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86" y="3135052"/>
                <a:ext cx="1109406" cy="276999"/>
              </a:xfrm>
              <a:prstGeom prst="rect">
                <a:avLst/>
              </a:prstGeom>
              <a:blipFill>
                <a:blip r:embed="rId7"/>
                <a:stretch>
                  <a:fillRect l="-4945" t="-2174" r="-71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6B56BA-5223-4FF9-9A68-2D823DF31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089" y="6038286"/>
            <a:ext cx="4351579" cy="2854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29617-9EDE-4DF1-AAE2-057B7D61C2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4194" y="6023118"/>
            <a:ext cx="3861180" cy="2011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C4BB1-AE61-4B9F-A28F-7B953546E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7200" y="4488883"/>
            <a:ext cx="1873060" cy="110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39A8A-2E19-4662-829A-34C9052F7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1597" y="1451179"/>
            <a:ext cx="1828700" cy="11627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79188-EB66-455F-9C62-3509948919DF}"/>
              </a:ext>
            </a:extLst>
          </p:cNvPr>
          <p:cNvGrpSpPr/>
          <p:nvPr/>
        </p:nvGrpSpPr>
        <p:grpSpPr>
          <a:xfrm>
            <a:off x="9307019" y="1394231"/>
            <a:ext cx="2013241" cy="1268261"/>
            <a:chOff x="9642462" y="4561255"/>
            <a:chExt cx="2013241" cy="12682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1E6E26-5B65-427C-9F75-E90D7ECD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642462" y="4725666"/>
              <a:ext cx="1873060" cy="1103850"/>
            </a:xfrm>
            <a:custGeom>
              <a:avLst/>
              <a:gdLst>
                <a:gd name="connsiteX0" fmla="*/ 0 w 1873060"/>
                <a:gd name="connsiteY0" fmla="*/ 0 h 1103850"/>
                <a:gd name="connsiteX1" fmla="*/ 1873060 w 1873060"/>
                <a:gd name="connsiteY1" fmla="*/ 0 h 1103850"/>
                <a:gd name="connsiteX2" fmla="*/ 1873060 w 1873060"/>
                <a:gd name="connsiteY2" fmla="*/ 1103850 h 1103850"/>
                <a:gd name="connsiteX3" fmla="*/ 0 w 1873060"/>
                <a:gd name="connsiteY3" fmla="*/ 1103850 h 1103850"/>
                <a:gd name="connsiteX4" fmla="*/ 0 w 1873060"/>
                <a:gd name="connsiteY4" fmla="*/ 688035 h 1103850"/>
                <a:gd name="connsiteX5" fmla="*/ 563575 w 1873060"/>
                <a:gd name="connsiteY5" fmla="*/ 953067 h 1103850"/>
                <a:gd name="connsiteX6" fmla="*/ 858850 w 1873060"/>
                <a:gd name="connsiteY6" fmla="*/ 1010217 h 1103850"/>
                <a:gd name="connsiteX7" fmla="*/ 1357325 w 1873060"/>
                <a:gd name="connsiteY7" fmla="*/ 880042 h 1103850"/>
                <a:gd name="connsiteX8" fmla="*/ 1468450 w 1873060"/>
                <a:gd name="connsiteY8" fmla="*/ 772092 h 1103850"/>
                <a:gd name="connsiteX9" fmla="*/ 1617675 w 1873060"/>
                <a:gd name="connsiteY9" fmla="*/ 730817 h 1103850"/>
                <a:gd name="connsiteX10" fmla="*/ 1741500 w 1873060"/>
                <a:gd name="connsiteY10" fmla="*/ 479992 h 1103850"/>
                <a:gd name="connsiteX11" fmla="*/ 1665300 w 1873060"/>
                <a:gd name="connsiteY11" fmla="*/ 403792 h 1103850"/>
                <a:gd name="connsiteX12" fmla="*/ 1589100 w 1873060"/>
                <a:gd name="connsiteY12" fmla="*/ 362517 h 1103850"/>
                <a:gd name="connsiteX13" fmla="*/ 1511313 w 1873060"/>
                <a:gd name="connsiteY13" fmla="*/ 385688 h 1103850"/>
                <a:gd name="connsiteX14" fmla="*/ 1511313 w 1873060"/>
                <a:gd name="connsiteY14" fmla="*/ 82078 h 1103850"/>
                <a:gd name="connsiteX15" fmla="*/ 1083486 w 1873060"/>
                <a:gd name="connsiteY15" fmla="*/ 82078 h 1103850"/>
                <a:gd name="connsiteX16" fmla="*/ 1083486 w 1873060"/>
                <a:gd name="connsiteY16" fmla="*/ 440812 h 1103850"/>
                <a:gd name="connsiteX17" fmla="*/ 1226519 w 1873060"/>
                <a:gd name="connsiteY17" fmla="*/ 440812 h 1103850"/>
                <a:gd name="connsiteX18" fmla="*/ 1128725 w 1873060"/>
                <a:gd name="connsiteY18" fmla="*/ 657792 h 1103850"/>
                <a:gd name="connsiteX19" fmla="*/ 839800 w 1873060"/>
                <a:gd name="connsiteY19" fmla="*/ 822892 h 1103850"/>
                <a:gd name="connsiteX20" fmla="*/ 747725 w 1873060"/>
                <a:gd name="connsiteY20" fmla="*/ 606992 h 1103850"/>
                <a:gd name="connsiteX21" fmla="*/ 763600 w 1873060"/>
                <a:gd name="connsiteY21" fmla="*/ 391092 h 1103850"/>
                <a:gd name="connsiteX22" fmla="*/ 944575 w 1873060"/>
                <a:gd name="connsiteY22" fmla="*/ 384742 h 1103850"/>
                <a:gd name="connsiteX23" fmla="*/ 792175 w 1873060"/>
                <a:gd name="connsiteY23" fmla="*/ 251392 h 1103850"/>
                <a:gd name="connsiteX24" fmla="*/ 801700 w 1873060"/>
                <a:gd name="connsiteY24" fmla="*/ 51367 h 1103850"/>
                <a:gd name="connsiteX25" fmla="*/ 369900 w 1873060"/>
                <a:gd name="connsiteY25" fmla="*/ 102167 h 1103850"/>
                <a:gd name="connsiteX26" fmla="*/ 373075 w 1873060"/>
                <a:gd name="connsiteY26" fmla="*/ 410142 h 1103850"/>
                <a:gd name="connsiteX27" fmla="*/ 71450 w 1873060"/>
                <a:gd name="connsiteY27" fmla="*/ 362517 h 1103850"/>
                <a:gd name="connsiteX28" fmla="*/ 0 w 1873060"/>
                <a:gd name="connsiteY28" fmla="*/ 598302 h 1103850"/>
                <a:gd name="connsiteX29" fmla="*/ 0 w 1873060"/>
                <a:gd name="connsiteY29" fmla="*/ 0 h 110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3060" h="1103850">
                  <a:moveTo>
                    <a:pt x="0" y="0"/>
                  </a:moveTo>
                  <a:lnTo>
                    <a:pt x="1873060" y="0"/>
                  </a:lnTo>
                  <a:lnTo>
                    <a:pt x="1873060" y="1103850"/>
                  </a:lnTo>
                  <a:lnTo>
                    <a:pt x="0" y="1103850"/>
                  </a:lnTo>
                  <a:lnTo>
                    <a:pt x="0" y="688035"/>
                  </a:lnTo>
                  <a:lnTo>
                    <a:pt x="563575" y="953067"/>
                  </a:lnTo>
                  <a:lnTo>
                    <a:pt x="858850" y="1010217"/>
                  </a:lnTo>
                  <a:lnTo>
                    <a:pt x="1357325" y="880042"/>
                  </a:lnTo>
                  <a:lnTo>
                    <a:pt x="1468450" y="772092"/>
                  </a:lnTo>
                  <a:lnTo>
                    <a:pt x="1617675" y="730817"/>
                  </a:lnTo>
                  <a:lnTo>
                    <a:pt x="1741500" y="479992"/>
                  </a:lnTo>
                  <a:lnTo>
                    <a:pt x="1665300" y="403792"/>
                  </a:lnTo>
                  <a:lnTo>
                    <a:pt x="1589100" y="362517"/>
                  </a:lnTo>
                  <a:lnTo>
                    <a:pt x="1511313" y="385688"/>
                  </a:lnTo>
                  <a:lnTo>
                    <a:pt x="1511313" y="82078"/>
                  </a:lnTo>
                  <a:lnTo>
                    <a:pt x="1083486" y="82078"/>
                  </a:lnTo>
                  <a:lnTo>
                    <a:pt x="1083486" y="440812"/>
                  </a:lnTo>
                  <a:lnTo>
                    <a:pt x="1226519" y="440812"/>
                  </a:lnTo>
                  <a:lnTo>
                    <a:pt x="1128725" y="657792"/>
                  </a:lnTo>
                  <a:lnTo>
                    <a:pt x="839800" y="822892"/>
                  </a:lnTo>
                  <a:lnTo>
                    <a:pt x="747725" y="606992"/>
                  </a:lnTo>
                  <a:lnTo>
                    <a:pt x="763600" y="391092"/>
                  </a:lnTo>
                  <a:lnTo>
                    <a:pt x="944575" y="384742"/>
                  </a:lnTo>
                  <a:lnTo>
                    <a:pt x="792175" y="251392"/>
                  </a:lnTo>
                  <a:lnTo>
                    <a:pt x="801700" y="51367"/>
                  </a:lnTo>
                  <a:lnTo>
                    <a:pt x="369900" y="102167"/>
                  </a:lnTo>
                  <a:cubicBezTo>
                    <a:pt x="370958" y="204825"/>
                    <a:pt x="372017" y="307484"/>
                    <a:pt x="373075" y="410142"/>
                  </a:cubicBezTo>
                  <a:lnTo>
                    <a:pt x="71450" y="362517"/>
                  </a:lnTo>
                  <a:lnTo>
                    <a:pt x="0" y="5983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ECE71B-FA18-4CC1-9A43-B1E1A904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20326194">
              <a:off x="9962903" y="4561255"/>
              <a:ext cx="442605" cy="347428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897A67-2DC4-4D6C-8A4D-9270B0DC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5802153">
              <a:off x="11336940" y="5167300"/>
              <a:ext cx="357165" cy="280361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B21296F-D897-432A-9B28-4CAFF5801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155" t="903" r="5429" b="1889"/>
            <a:stretch>
              <a:fillRect/>
            </a:stretch>
          </p:blipFill>
          <p:spPr>
            <a:xfrm rot="11848625">
              <a:off x="9955227" y="5140994"/>
              <a:ext cx="424186" cy="332970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02B692-DBB6-4A91-8C31-4514F14C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696035">
              <a:off x="9568652" y="5246317"/>
              <a:ext cx="385613" cy="1297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71D01A-FAB3-4195-A1B7-F33B127F6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ACACAC"/>
                </a:clrFrom>
                <a:clrTo>
                  <a:srgbClr val="ACACAC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57846" t="7436" r="19313" b="60066"/>
            <a:stretch>
              <a:fillRect/>
            </a:stretch>
          </p:blipFill>
          <p:spPr>
            <a:xfrm>
              <a:off x="10753658" y="4851508"/>
              <a:ext cx="427827" cy="358734"/>
            </a:xfrm>
            <a:custGeom>
              <a:avLst/>
              <a:gdLst>
                <a:gd name="connsiteX0" fmla="*/ 0 w 427827"/>
                <a:gd name="connsiteY0" fmla="*/ 0 h 358734"/>
                <a:gd name="connsiteX1" fmla="*/ 427827 w 427827"/>
                <a:gd name="connsiteY1" fmla="*/ 0 h 358734"/>
                <a:gd name="connsiteX2" fmla="*/ 427827 w 427827"/>
                <a:gd name="connsiteY2" fmla="*/ 303610 h 358734"/>
                <a:gd name="connsiteX3" fmla="*/ 356389 w 427827"/>
                <a:gd name="connsiteY3" fmla="*/ 324889 h 358734"/>
                <a:gd name="connsiteX4" fmla="*/ 146839 w 427827"/>
                <a:gd name="connsiteY4" fmla="*/ 350289 h 358734"/>
                <a:gd name="connsiteX5" fmla="*/ 143033 w 427827"/>
                <a:gd name="connsiteY5" fmla="*/ 358734 h 358734"/>
                <a:gd name="connsiteX6" fmla="*/ 0 w 427827"/>
                <a:gd name="connsiteY6" fmla="*/ 358734 h 358734"/>
                <a:gd name="connsiteX7" fmla="*/ 0 w 427827"/>
                <a:gd name="connsiteY7" fmla="*/ 0 h 35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827" h="358734">
                  <a:moveTo>
                    <a:pt x="0" y="0"/>
                  </a:moveTo>
                  <a:lnTo>
                    <a:pt x="427827" y="0"/>
                  </a:lnTo>
                  <a:lnTo>
                    <a:pt x="427827" y="303610"/>
                  </a:lnTo>
                  <a:lnTo>
                    <a:pt x="356389" y="324889"/>
                  </a:lnTo>
                  <a:lnTo>
                    <a:pt x="146839" y="350289"/>
                  </a:lnTo>
                  <a:lnTo>
                    <a:pt x="143033" y="358734"/>
                  </a:lnTo>
                  <a:lnTo>
                    <a:pt x="0" y="35873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4650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C207E17-7D43-4168-B0FF-010790D4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dirty="0"/>
              <a:t>Fruitful to cast AI as optimization. </a:t>
            </a:r>
            <a:endParaRPr lang="en-US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7236F5-4AD9-44E9-A9FC-C7FC1A99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… but what to optimize?   (Cross Entropy, Square Loss, …)</a:t>
            </a:r>
          </a:p>
          <a:p>
            <a:pPr lvl="1"/>
            <a:r>
              <a:rPr lang="en-US" dirty="0"/>
              <a:t>This choice is made by instinct, tradition, and pragmatics.</a:t>
            </a:r>
          </a:p>
          <a:p>
            <a:pPr lvl="1"/>
            <a:r>
              <a:rPr lang="en-US" dirty="0"/>
              <a:t>Choice of </a:t>
            </a:r>
            <a:r>
              <a:rPr lang="en-US" i="1" dirty="0"/>
              <a:t>model</a:t>
            </a:r>
            <a:r>
              <a:rPr lang="en-US" dirty="0"/>
              <a:t> admits more principled discussion.</a:t>
            </a:r>
          </a:p>
          <a:p>
            <a:pPr lvl="2"/>
            <a:r>
              <a:rPr lang="en-US" dirty="0"/>
              <a:t>because it makes claims about reality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Surprising Result: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0000"/>
                </a:solidFill>
              </a:rPr>
              <a:t>the degree of inconsistency of the PDG </a:t>
            </a:r>
            <a:r>
              <a:rPr lang="en-US" dirty="0"/>
              <a:t>describing the situation.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Bonus: </a:t>
            </a:r>
            <a:r>
              <a:rPr lang="en-US" dirty="0"/>
              <a:t>A visual proof language for reasoning about the relationships between objectives.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95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1E54D-492D-4FF8-A339-03C94DA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F761-84F4-4A48-B6E0-11C7B2A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520</Words>
  <Application>Microsoft Office PowerPoint</Application>
  <PresentationFormat>Widescreen</PresentationFormat>
  <Paragraphs>94</Paragraphs>
  <Slides>18</Slides>
  <Notes>2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Sitka Heading</vt:lpstr>
      <vt:lpstr>Office Theme</vt:lpstr>
      <vt:lpstr>PowerPoint Presentation</vt:lpstr>
      <vt:lpstr>PowerPoint Presentation</vt:lpstr>
      <vt:lpstr>Loss as the Inconsistency of a P  D G : Choose Your Model, Not Your Loss</vt:lpstr>
      <vt:lpstr>Probabilistic Dependency Graphs</vt:lpstr>
      <vt:lpstr>Primer on Probabilistic Dependency Graphs</vt:lpstr>
      <vt:lpstr>Fruitful to cast AI as optimization. </vt:lpstr>
      <vt:lpstr>PowerPoint Presentation</vt:lpstr>
      <vt:lpstr>Probabilistic Dependency Graphs (PDGs)</vt:lpstr>
      <vt:lpstr>Average Information Content   (Cross Entropy, Unsupervised)  as Inconsistency</vt:lpstr>
      <vt:lpstr>Conditional Information Content   (Cross Entropy, Supervised)  as Inconsistency</vt:lpstr>
      <vt:lpstr>(Log) Accuracy   as Inconsistency</vt:lpstr>
      <vt:lpstr>Mean Square Error  as Inconsistency</vt:lpstr>
      <vt:lpstr>REGULARIZERS  as Inconsistencies  </vt:lpstr>
      <vt:lpstr>Regularizers  ↔  Priors</vt:lpstr>
      <vt:lpstr>Visual Proof: Data-Processing Inequality</vt:lpstr>
      <vt:lpstr>Variational Auto Encoders (VAEs), Take 1.</vt:lpstr>
      <vt:lpstr>PowerPoint Presentation</vt:lpstr>
      <vt:lpstr>Visual Proof: The ELBO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2</cp:revision>
  <dcterms:created xsi:type="dcterms:W3CDTF">2022-03-14T23:58:11Z</dcterms:created>
  <dcterms:modified xsi:type="dcterms:W3CDTF">2022-03-15T11:09:23Z</dcterms:modified>
</cp:coreProperties>
</file>