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8" r:id="rId2"/>
    <p:sldId id="287" r:id="rId3"/>
    <p:sldId id="296" r:id="rId4"/>
    <p:sldId id="299" r:id="rId5"/>
    <p:sldId id="301" r:id="rId6"/>
    <p:sldId id="302" r:id="rId7"/>
    <p:sldId id="288" r:id="rId8"/>
    <p:sldId id="308" r:id="rId9"/>
    <p:sldId id="268" r:id="rId10"/>
    <p:sldId id="281" r:id="rId11"/>
    <p:sldId id="291" r:id="rId12"/>
    <p:sldId id="280" r:id="rId13"/>
    <p:sldId id="260" r:id="rId14"/>
    <p:sldId id="295" r:id="rId15"/>
    <p:sldId id="271" r:id="rId16"/>
    <p:sldId id="270" r:id="rId17"/>
    <p:sldId id="262" r:id="rId18"/>
    <p:sldId id="272" r:id="rId19"/>
    <p:sldId id="273" r:id="rId20"/>
    <p:sldId id="261" r:id="rId21"/>
    <p:sldId id="274" r:id="rId22"/>
    <p:sldId id="278" r:id="rId23"/>
    <p:sldId id="282" r:id="rId24"/>
    <p:sldId id="293" r:id="rId25"/>
    <p:sldId id="279" r:id="rId26"/>
    <p:sldId id="283" r:id="rId27"/>
    <p:sldId id="259" r:id="rId28"/>
    <p:sldId id="284" r:id="rId29"/>
    <p:sldId id="266" r:id="rId30"/>
    <p:sldId id="294" r:id="rId31"/>
    <p:sldId id="285" r:id="rId32"/>
    <p:sldId id="257" r:id="rId33"/>
    <p:sldId id="269" r:id="rId34"/>
    <p:sldId id="265" r:id="rId35"/>
    <p:sldId id="303" r:id="rId36"/>
    <p:sldId id="304" r:id="rId37"/>
    <p:sldId id="286" r:id="rId38"/>
    <p:sldId id="305" r:id="rId39"/>
    <p:sldId id="27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8"/>
            <p14:sldId id="287"/>
            <p14:sldId id="296"/>
          </p14:sldIdLst>
        </p14:section>
        <p14:section name="PDGs" id="{946F1D15-2A12-4A21-9A85-1CE9C847E96D}">
          <p14:sldIdLst>
            <p14:sldId id="299"/>
            <p14:sldId id="301"/>
            <p14:sldId id="302"/>
            <p14:sldId id="288"/>
            <p14:sldId id="308"/>
            <p14:sldId id="268"/>
            <p14:sldId id="281"/>
            <p14:sldId id="291"/>
          </p14:sldIdLst>
        </p14:section>
        <p14:section name="Simple Metrics" id="{6AD7253B-FC1E-49A8-ABF8-CC2F13DBC12F}">
          <p14:sldIdLst>
            <p14:sldId id="280"/>
            <p14:sldId id="260"/>
            <p14:sldId id="295"/>
            <p14:sldId id="271"/>
            <p14:sldId id="270"/>
            <p14:sldId id="262"/>
            <p14:sldId id="272"/>
            <p14:sldId id="273"/>
            <p14:sldId id="261"/>
            <p14:sldId id="274"/>
          </p14:sldIdLst>
        </p14:section>
        <p14:section name="Regularizers" id="{92B61ADC-03E1-48F9-99C0-F34C56AF93F6}">
          <p14:sldIdLst>
            <p14:sldId id="278"/>
            <p14:sldId id="282"/>
            <p14:sldId id="293"/>
          </p14:sldIdLst>
        </p14:section>
        <p14:section name="Divergences" id="{5D586337-179F-4CE8-9E8C-7770FE24BE73}">
          <p14:sldIdLst>
            <p14:sldId id="279"/>
            <p14:sldId id="283"/>
            <p14:sldId id="259"/>
            <p14:sldId id="284"/>
            <p14:sldId id="266"/>
            <p14:sldId id="294"/>
          </p14:sldIdLst>
        </p14:section>
        <p14:section name="Variational" id="{4A4C5402-8122-4DEA-8CFF-C59FCEE49747}">
          <p14:sldIdLst>
            <p14:sldId id="285"/>
            <p14:sldId id="257"/>
            <p14:sldId id="269"/>
            <p14:sldId id="265"/>
          </p14:sldIdLst>
        </p14:section>
        <p14:section name="Case Study" id="{5CEA43D0-BB24-4817-8BC0-6B716FE042D5}">
          <p14:sldIdLst>
            <p14:sldId id="303"/>
            <p14:sldId id="304"/>
          </p14:sldIdLst>
        </p14:section>
        <p14:section name="Conclusion" id="{79167659-AA28-427E-AE37-7DC49F2C559E}">
          <p14:sldIdLst>
            <p14:sldId id="286"/>
          </p14:sldIdLst>
        </p14:section>
        <p14:section name="EXTRA" id="{5EF50024-FE75-4FFB-956D-2EE7F8F46F57}">
          <p14:sldIdLst>
            <p14:sldId id="305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263"/>
    <a:srgbClr val="491F2D"/>
    <a:srgbClr val="FFFFFF"/>
    <a:srgbClr val="4C376B"/>
    <a:srgbClr val="160212"/>
    <a:srgbClr val="FF4956"/>
    <a:srgbClr val="FF00FF"/>
    <a:srgbClr val="9A6908"/>
    <a:srgbClr val="DD7E0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0" autoAdjust="0"/>
    <p:restoredTop sz="94944" autoAdjust="0"/>
  </p:normalViewPr>
  <p:slideViewPr>
    <p:cSldViewPr snapToGrid="0">
      <p:cViewPr varScale="1">
        <p:scale>
          <a:sx n="101" d="100"/>
          <a:sy n="101" d="100"/>
        </p:scale>
        <p:origin x="120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E9D-E35D-4903-86F5-E1B8CFAF0592}" type="datetimeFigureOut">
              <a:rPr lang="en-US" smtClean="0"/>
              <a:t>30-Aug-22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EE235-9978-4A85-8DAC-D0CF6D81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1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3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DDCC-B367-41F4-AAA2-B877429E4084}" type="datetime1">
              <a:rPr lang="en-US" smtClean="0"/>
              <a:t>30-Aug-22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5FF5-A0E5-4291-9737-85F30D1F97A1}" type="datetime1">
              <a:rPr lang="en-US" smtClean="0"/>
              <a:t>30-Aug-22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26A5-7E04-4999-AA42-889DCBEAFD75}" type="datetime1">
              <a:rPr lang="en-US" smtClean="0"/>
              <a:t>30-Aug-22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030E-B2E4-4267-8602-D580CA2E059B}" type="datetime1">
              <a:rPr lang="en-US" smtClean="0"/>
              <a:t>30-Aug-22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EC02-EE86-4F96-AD6E-2798D16BDE28}" type="datetime1">
              <a:rPr lang="en-US" smtClean="0"/>
              <a:t>30-Aug-22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9A85-C446-4B9E-9E6A-0A38A5C50432}" type="datetime1">
              <a:rPr lang="en-US" smtClean="0"/>
              <a:t>30-Aug-22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5266-B6FB-41EC-A90F-B8C5B22BA098}" type="datetime1">
              <a:rPr lang="en-US" smtClean="0"/>
              <a:t>30-Aug-22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C3C-EFA2-45F2-826F-98A851DFF79C}" type="datetime1">
              <a:rPr lang="en-US" smtClean="0"/>
              <a:t>30-Aug-22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D71F-BB00-4060-962E-601076B259EF}" type="datetime1">
              <a:rPr lang="en-US" smtClean="0"/>
              <a:t>30-Aug-22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C762-430C-4A9B-8FEB-C7BCB3A0A51C}" type="datetime1">
              <a:rPr lang="en-US" smtClean="0"/>
              <a:t>30-Aug-22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A59-9F73-4E30-B1C8-D612DCC092A3}" type="datetime1">
              <a:rPr lang="en-US" smtClean="0"/>
              <a:t>30-Aug-22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004A-F216-489A-9921-E81C2DB80F66}" type="datetime1">
              <a:rPr lang="en-US" smtClean="0"/>
              <a:t>30-Aug-22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microsoft.com/office/2007/relationships/hdphoto" Target="../media/hdphoto7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8.png"/><Relationship Id="rId7" Type="http://schemas.openxmlformats.org/officeDocument/2006/relationships/image" Target="../media/image50.png"/><Relationship Id="rId12" Type="http://schemas.openxmlformats.org/officeDocument/2006/relationships/image" Target="../media/image85.png"/><Relationship Id="rId2" Type="http://schemas.openxmlformats.org/officeDocument/2006/relationships/image" Target="../media/image36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5" Type="http://schemas.microsoft.com/office/2007/relationships/hdphoto" Target="../media/hdphoto8.wdp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8.png"/><Relationship Id="rId7" Type="http://schemas.openxmlformats.org/officeDocument/2006/relationships/image" Target="../media/image50.png"/><Relationship Id="rId12" Type="http://schemas.openxmlformats.org/officeDocument/2006/relationships/image" Target="../media/image85.png"/><Relationship Id="rId17" Type="http://schemas.openxmlformats.org/officeDocument/2006/relationships/image" Target="../media/image92.png"/><Relationship Id="rId2" Type="http://schemas.openxmlformats.org/officeDocument/2006/relationships/image" Target="../media/image90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5" Type="http://schemas.microsoft.com/office/2007/relationships/hdphoto" Target="../media/hdphoto8.wdp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47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50.png"/><Relationship Id="rId4" Type="http://schemas.openxmlformats.org/officeDocument/2006/relationships/image" Target="../media/image93.png"/><Relationship Id="rId9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5.png"/><Relationship Id="rId5" Type="http://schemas.openxmlformats.org/officeDocument/2006/relationships/image" Target="../media/image900.png"/><Relationship Id="rId4" Type="http://schemas.openxmlformats.org/officeDocument/2006/relationships/image" Target="../media/image1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microsoft.com/office/2007/relationships/hdphoto" Target="../media/hdphoto9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17" Type="http://schemas.microsoft.com/office/2007/relationships/hdphoto" Target="../media/hdphoto5.wdp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microsoft.com/office/2007/relationships/hdphoto" Target="../media/hdphoto6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microsoft.com/office/2007/relationships/hdphoto" Target="../media/hdphoto4.wdp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microsoft.com/office/2007/relationships/hdphoto" Target="../media/hdphoto4.wdp"/><Relationship Id="rId4" Type="http://schemas.openxmlformats.org/officeDocument/2006/relationships/image" Target="../media/image24.png"/><Relationship Id="rId9" Type="http://schemas.openxmlformats.org/officeDocument/2006/relationships/image" Target="../media/image13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0">
              <a:srgbClr val="160212"/>
            </a:gs>
            <a:gs pos="100000">
              <a:srgbClr val="491F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9227">
            <a:extLst>
              <a:ext uri="{FF2B5EF4-FFF2-40B4-BE49-F238E27FC236}">
                <a16:creationId xmlns:a16="http://schemas.microsoft.com/office/drawing/2014/main" id="{5563EC4A-43A5-4994-B4E5-D34A8478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26" y="461512"/>
            <a:ext cx="4812860" cy="1552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49" y="2433228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Loss as the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Sitka Heading" panose="02000505000000020004" pitchFamily="2" charset="0"/>
              </a:rPr>
              <a:t>Inconsistency</a:t>
            </a:r>
            <a:r>
              <a:rPr lang="en-US" sz="4800" b="1" dirty="0">
                <a:latin typeface="Sitka Heading" panose="02000505000000020004" pitchFamily="2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of a P  D  G  :</a:t>
            </a:r>
            <a:b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</a:b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9551" y="4792250"/>
            <a:ext cx="3866518" cy="8278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Oliver E Richardson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586643" y="2294527"/>
            <a:ext cx="3152923" cy="914567"/>
            <a:chOff x="8510743" y="2378255"/>
            <a:chExt cx="3152923" cy="9145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400271" y="2708047"/>
              <a:ext cx="115127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73268" y="2453063"/>
              <a:ext cx="23903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510743" y="2378255"/>
              <a:ext cx="25699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robabilistic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248-378D-3F6F-E800-43BD418BF69A}"/>
              </a:ext>
            </a:extLst>
          </p:cNvPr>
          <p:cNvGrpSpPr/>
          <p:nvPr/>
        </p:nvGrpSpPr>
        <p:grpSpPr>
          <a:xfrm>
            <a:off x="5398641" y="461512"/>
            <a:ext cx="2158711" cy="1481586"/>
            <a:chOff x="4663059" y="663881"/>
            <a:chExt cx="2757226" cy="182728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6CCC6D-4571-F33E-B3A9-938CAC6EFEDE}"/>
                </a:ext>
              </a:extLst>
            </p:cNvPr>
            <p:cNvSpPr/>
            <p:nvPr/>
          </p:nvSpPr>
          <p:spPr>
            <a:xfrm>
              <a:off x="4663059" y="1133607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408CD9B-6CE6-43F6-0407-9D34FD051FF6}"/>
                </a:ext>
              </a:extLst>
            </p:cNvPr>
            <p:cNvSpPr/>
            <p:nvPr/>
          </p:nvSpPr>
          <p:spPr>
            <a:xfrm>
              <a:off x="5662424" y="167248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C291A9C-3227-59D7-D7BC-947EAABF634E}"/>
                </a:ext>
              </a:extLst>
            </p:cNvPr>
            <p:cNvSpPr/>
            <p:nvPr/>
          </p:nvSpPr>
          <p:spPr>
            <a:xfrm>
              <a:off x="4887847" y="1962586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34F2FAC-0308-B72D-3EFB-10BA17F11C35}"/>
                </a:ext>
              </a:extLst>
            </p:cNvPr>
            <p:cNvSpPr/>
            <p:nvPr/>
          </p:nvSpPr>
          <p:spPr>
            <a:xfrm>
              <a:off x="7002874" y="1523595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F024475-BAF8-1342-E052-F4F3647DB024}"/>
                </a:ext>
              </a:extLst>
            </p:cNvPr>
            <p:cNvSpPr/>
            <p:nvPr/>
          </p:nvSpPr>
          <p:spPr>
            <a:xfrm>
              <a:off x="6266995" y="2131908"/>
              <a:ext cx="417411" cy="35925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0644D78-496B-B8C9-6AE4-5C088FE4B6F5}"/>
                </a:ext>
              </a:extLst>
            </p:cNvPr>
            <p:cNvSpPr/>
            <p:nvPr/>
          </p:nvSpPr>
          <p:spPr>
            <a:xfrm>
              <a:off x="6150799" y="1212234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EE0C0E3-2D97-7D6C-F387-A0C2CBEDF18B}"/>
                </a:ext>
              </a:extLst>
            </p:cNvPr>
            <p:cNvCxnSpPr>
              <a:cxnSpLocks/>
            </p:cNvCxnSpPr>
            <p:nvPr/>
          </p:nvCxnSpPr>
          <p:spPr>
            <a:xfrm>
              <a:off x="5138336" y="1271256"/>
              <a:ext cx="725772" cy="3644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39BE9776-782B-E297-9FB7-270E84954EBA}"/>
                </a:ext>
              </a:extLst>
            </p:cNvPr>
            <p:cNvCxnSpPr>
              <a:stCxn id="12" idx="1"/>
              <a:endCxn id="11" idx="2"/>
            </p:cNvCxnSpPr>
            <p:nvPr/>
          </p:nvCxnSpPr>
          <p:spPr>
            <a:xfrm rot="10800000">
              <a:off x="4871766" y="1492861"/>
              <a:ext cx="790659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63354F57-FDA0-53E0-8128-D7DE5CA9219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rot="5400000">
              <a:off x="4959698" y="1825730"/>
              <a:ext cx="27371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898EFAE-D195-7F9A-273B-7C4CA17AFE46}"/>
                </a:ext>
              </a:extLst>
            </p:cNvPr>
            <p:cNvCxnSpPr>
              <a:cxnSpLocks/>
            </p:cNvCxnSpPr>
            <p:nvPr/>
          </p:nvCxnSpPr>
          <p:spPr>
            <a:xfrm>
              <a:off x="5373921" y="2152430"/>
              <a:ext cx="849046" cy="159105"/>
            </a:xfrm>
            <a:prstGeom prst="bentConnector3">
              <a:avLst>
                <a:gd name="adj1" fmla="val 24686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92D525F-5DE2-3CE9-F46D-6FA3AF569ACF}"/>
                </a:ext>
              </a:extLst>
            </p:cNvPr>
            <p:cNvCxnSpPr>
              <a:cxnSpLocks/>
            </p:cNvCxnSpPr>
            <p:nvPr/>
          </p:nvCxnSpPr>
          <p:spPr>
            <a:xfrm>
              <a:off x="6140452" y="1827424"/>
              <a:ext cx="340984" cy="270322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04D9B20D-1948-FDD8-31E2-3E9D0521E3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5755" y="707630"/>
              <a:ext cx="500459" cy="4129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16" name="Connector: Elbow 9215">
              <a:extLst>
                <a:ext uri="{FF2B5EF4-FFF2-40B4-BE49-F238E27FC236}">
                  <a16:creationId xmlns:a16="http://schemas.microsoft.com/office/drawing/2014/main" id="{109592D5-336B-35C0-FAF3-1E52F1676BA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08153" y="972283"/>
              <a:ext cx="567730" cy="439112"/>
            </a:xfrm>
            <a:prstGeom prst="bentConnector3">
              <a:avLst>
                <a:gd name="adj1" fmla="val 855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17" name="Connector: Elbow 9216">
              <a:extLst>
                <a:ext uri="{FF2B5EF4-FFF2-40B4-BE49-F238E27FC236}">
                  <a16:creationId xmlns:a16="http://schemas.microsoft.com/office/drawing/2014/main" id="{2E08A16C-D945-FC64-0D77-C2E5945761D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772463" y="1930740"/>
              <a:ext cx="456269" cy="378405"/>
            </a:xfrm>
            <a:prstGeom prst="bentConnector3">
              <a:avLst>
                <a:gd name="adj1" fmla="val 2894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18" name="Connector: Elbow 9217">
              <a:extLst>
                <a:ext uri="{FF2B5EF4-FFF2-40B4-BE49-F238E27FC236}">
                  <a16:creationId xmlns:a16="http://schemas.microsoft.com/office/drawing/2014/main" id="{AF89BE3B-E223-F5EF-8729-0DC65D265C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21840" y="921060"/>
              <a:ext cx="299848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DE46-27EF-453F-9530-80D63961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Fact: Monotonicity of Inconsistency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9D63-EAC6-4B06-BA0F-D39F1B62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392" y="1996400"/>
            <a:ext cx="9437914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Believing more things cannot make you any less inconsistent.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81B1F2-5DAF-4421-A286-37945C763796}"/>
              </a:ext>
            </a:extLst>
          </p:cNvPr>
          <p:cNvGrpSpPr/>
          <p:nvPr/>
        </p:nvGrpSpPr>
        <p:grpSpPr>
          <a:xfrm>
            <a:off x="2529677" y="2861882"/>
            <a:ext cx="7830291" cy="1134236"/>
            <a:chOff x="2619830" y="3148071"/>
            <a:chExt cx="7830291" cy="11342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AF37A7-C393-445B-A273-6C813D11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337" y="3148071"/>
              <a:ext cx="1349959" cy="515439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6D77EB-62B7-47FA-BEA7-6FACDB4F3B4F}"/>
                </a:ext>
              </a:extLst>
            </p:cNvPr>
            <p:cNvGrpSpPr/>
            <p:nvPr/>
          </p:nvGrpSpPr>
          <p:grpSpPr>
            <a:xfrm>
              <a:off x="2619830" y="3727597"/>
              <a:ext cx="3164576" cy="554710"/>
              <a:chOff x="-20923" y="3794109"/>
              <a:chExt cx="3164576" cy="5547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90006D-BE5F-4586-BBF6-611919C41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0923" y="3794109"/>
                <a:ext cx="1732856" cy="55471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FB0E44-3B5C-4E57-A14E-75DB48300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4829"/>
              <a:stretch/>
            </p:blipFill>
            <p:spPr>
              <a:xfrm>
                <a:off x="2497922" y="3908334"/>
                <a:ext cx="645731" cy="28645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94F52-B85B-44A1-BE0F-2E65548BD8EC}"/>
                  </a:ext>
                </a:extLst>
              </p:cNvPr>
              <p:cNvSpPr txBox="1"/>
              <p:nvPr/>
            </p:nvSpPr>
            <p:spPr>
              <a:xfrm>
                <a:off x="1746708" y="3873205"/>
                <a:ext cx="892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all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200885-B200-4574-853A-6FCCB5B986AF}"/>
                </a:ext>
              </a:extLst>
            </p:cNvPr>
            <p:cNvGrpSpPr/>
            <p:nvPr/>
          </p:nvGrpSpPr>
          <p:grpSpPr>
            <a:xfrm>
              <a:off x="8202593" y="3264374"/>
              <a:ext cx="2247528" cy="506096"/>
              <a:chOff x="7798500" y="2793023"/>
              <a:chExt cx="3221540" cy="725423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056B21-012C-44BF-ADC6-64852B780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8500" y="2793023"/>
                <a:ext cx="1169644" cy="68128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7373E63-2B02-497F-B87D-BBC1AD769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47903" y="2837158"/>
                <a:ext cx="1272137" cy="681288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E4F5177-20C0-4229-A57B-180F55D27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7214" y="2874924"/>
                <a:ext cx="571969" cy="556370"/>
              </a:xfrm>
              <a:prstGeom prst="rect">
                <a:avLst/>
              </a:prstGeom>
            </p:spPr>
          </p:pic>
        </p:grp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4EA964E7-8AA9-4814-908A-80E350C3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900" y="3432268"/>
              <a:ext cx="816010" cy="30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9E09D-E79F-45E8-A4E2-C9E1D170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10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726B28-3979-49F0-AD70-C83E67AD9555}"/>
              </a:ext>
            </a:extLst>
          </p:cNvPr>
          <p:cNvGrpSpPr/>
          <p:nvPr/>
        </p:nvGrpSpPr>
        <p:grpSpPr>
          <a:xfrm>
            <a:off x="11238560" y="768556"/>
            <a:ext cx="591490" cy="518699"/>
            <a:chOff x="5061019" y="4630208"/>
            <a:chExt cx="346800" cy="304122"/>
          </a:xfrm>
        </p:grpSpPr>
        <p:sp>
          <p:nvSpPr>
            <p:cNvPr id="30" name="Star: 7 Points 29">
              <a:extLst>
                <a:ext uri="{FF2B5EF4-FFF2-40B4-BE49-F238E27FC236}">
                  <a16:creationId xmlns:a16="http://schemas.microsoft.com/office/drawing/2014/main" id="{A1DB082E-B64F-4EE3-95A8-929B088B9CB1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3281CCE3-5C88-4C78-8489-0BDD3FB2045E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66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96" y="108406"/>
            <a:ext cx="10515600" cy="1325563"/>
          </a:xfrm>
        </p:spPr>
        <p:txBody>
          <a:bodyPr/>
          <a:lstStyle/>
          <a:p>
            <a:r>
              <a:rPr lang="en-US" b="1" dirty="0"/>
              <a:t>So…How To Choose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44" y="1434656"/>
            <a:ext cx="10692384" cy="4807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One Answer: </a:t>
            </a:r>
            <a:r>
              <a:rPr lang="en-US" dirty="0"/>
              <a:t>model all relevant information with a PDG, and measure how inconsistent it 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Surprising Fact:</a:t>
            </a:r>
            <a:r>
              <a:rPr lang="en-US" dirty="0"/>
              <a:t>   Standard loss functions can be viewed as measuring </a:t>
            </a:r>
            <a:r>
              <a:rPr lang="en-US" dirty="0">
                <a:solidFill>
                  <a:srgbClr val="FF4956"/>
                </a:solidFill>
              </a:rPr>
              <a:t>the degree of inconsistency </a:t>
            </a:r>
            <a:r>
              <a:rPr lang="en-US" dirty="0"/>
              <a:t>of the PDG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describing the situation.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Bonus: </a:t>
            </a:r>
            <a:r>
              <a:rPr lang="en-US" sz="2200" dirty="0"/>
              <a:t> A visual calculus for reasoning about the relationships between loss functions</a:t>
            </a:r>
            <a:endParaRPr lang="en-US" sz="2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880ADD-2DB7-4A47-B1AE-BDF2762891E0}"/>
              </a:ext>
            </a:extLst>
          </p:cNvPr>
          <p:cNvSpPr txBox="1">
            <a:spLocks/>
          </p:cNvSpPr>
          <p:nvPr/>
        </p:nvSpPr>
        <p:spPr>
          <a:xfrm>
            <a:off x="838200" y="1564576"/>
            <a:ext cx="10692384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6532-95C5-4DB7-B6D1-AD4D62FA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FDD628-AC7A-696F-7553-D2A4927BD893}"/>
              </a:ext>
            </a:extLst>
          </p:cNvPr>
          <p:cNvGrpSpPr/>
          <p:nvPr/>
        </p:nvGrpSpPr>
        <p:grpSpPr>
          <a:xfrm>
            <a:off x="5335069" y="2713301"/>
            <a:ext cx="1206137" cy="710053"/>
            <a:chOff x="2236928" y="983516"/>
            <a:chExt cx="1206137" cy="71005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D781A4-14AA-8AD1-6C0E-83184524B229}"/>
                </a:ext>
              </a:extLst>
            </p:cNvPr>
            <p:cNvSpPr/>
            <p:nvPr/>
          </p:nvSpPr>
          <p:spPr>
            <a:xfrm>
              <a:off x="2236928" y="1229188"/>
              <a:ext cx="1184854" cy="464381"/>
            </a:xfrm>
            <a:prstGeom prst="ellipse">
              <a:avLst/>
            </a:prstGeom>
            <a:solidFill>
              <a:srgbClr val="4C376B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1EC444-FFEF-D987-6D1D-CD98BEE439EE}"/>
                </a:ext>
              </a:extLst>
            </p:cNvPr>
            <p:cNvSpPr/>
            <p:nvPr/>
          </p:nvSpPr>
          <p:spPr>
            <a:xfrm>
              <a:off x="2246453" y="1103542"/>
              <a:ext cx="1184854" cy="464381"/>
            </a:xfrm>
            <a:prstGeom prst="ellipse">
              <a:avLst/>
            </a:prstGeom>
            <a:solidFill>
              <a:srgbClr val="4C376B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8B05E2D-7D1B-9352-C257-908C64F79200}"/>
                </a:ext>
              </a:extLst>
            </p:cNvPr>
            <p:cNvSpPr/>
            <p:nvPr/>
          </p:nvSpPr>
          <p:spPr>
            <a:xfrm>
              <a:off x="2258211" y="983516"/>
              <a:ext cx="1184854" cy="464381"/>
            </a:xfrm>
            <a:prstGeom prst="ellipse">
              <a:avLst/>
            </a:prstGeom>
            <a:solidFill>
              <a:srgbClr val="4C376B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FF755-08A3-1B38-F7DC-1CA004686FC8}"/>
              </a:ext>
            </a:extLst>
          </p:cNvPr>
          <p:cNvGrpSpPr/>
          <p:nvPr/>
        </p:nvGrpSpPr>
        <p:grpSpPr>
          <a:xfrm>
            <a:off x="3915378" y="2653157"/>
            <a:ext cx="957683" cy="854085"/>
            <a:chOff x="1190996" y="1765288"/>
            <a:chExt cx="957683" cy="8540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2A42CC-7151-763A-E373-E300AA1FAD2B}"/>
                </a:ext>
              </a:extLst>
            </p:cNvPr>
            <p:cNvSpPr/>
            <p:nvPr/>
          </p:nvSpPr>
          <p:spPr>
            <a:xfrm>
              <a:off x="1421791" y="1940271"/>
              <a:ext cx="45719" cy="564804"/>
            </a:xfrm>
            <a:prstGeom prst="rect">
              <a:avLst/>
            </a:prstGeom>
            <a:solidFill>
              <a:srgbClr val="4C37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382922-091B-4A80-73AA-9E778D154CF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333871" y="1865484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6AC282-E789-6D03-5E7F-69A97A95DDEF}"/>
                </a:ext>
              </a:extLst>
            </p:cNvPr>
            <p:cNvCxnSpPr>
              <a:cxnSpLocks/>
            </p:cNvCxnSpPr>
            <p:nvPr/>
          </p:nvCxnSpPr>
          <p:spPr>
            <a:xfrm>
              <a:off x="1333871" y="1956513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96C7DAE-C6CA-6D43-5C42-2271D89EAE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9871" y="2068693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C407B2-DBC5-20FB-C1B9-D46428DE7172}"/>
                </a:ext>
              </a:extLst>
            </p:cNvPr>
            <p:cNvCxnSpPr>
              <a:cxnSpLocks/>
            </p:cNvCxnSpPr>
            <p:nvPr/>
          </p:nvCxnSpPr>
          <p:spPr>
            <a:xfrm>
              <a:off x="1325553" y="2205035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A3F4515-10C9-DE8C-EE35-42DA20963EA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1325553" y="1940271"/>
              <a:ext cx="119098" cy="65378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8BCB7C-53E8-9006-411D-5E8123C4B13B}"/>
                </a:ext>
              </a:extLst>
            </p:cNvPr>
            <p:cNvCxnSpPr>
              <a:cxnSpLocks/>
            </p:cNvCxnSpPr>
            <p:nvPr/>
          </p:nvCxnSpPr>
          <p:spPr>
            <a:xfrm>
              <a:off x="1452127" y="1991250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93A21D-E3F2-FA35-A5F0-403541064599}"/>
                </a:ext>
              </a:extLst>
            </p:cNvPr>
            <p:cNvCxnSpPr>
              <a:cxnSpLocks/>
            </p:cNvCxnSpPr>
            <p:nvPr/>
          </p:nvCxnSpPr>
          <p:spPr>
            <a:xfrm>
              <a:off x="1456063" y="2084734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B31A02-98C8-62CC-6AEB-621039C93B4A}"/>
                </a:ext>
              </a:extLst>
            </p:cNvPr>
            <p:cNvCxnSpPr>
              <a:cxnSpLocks/>
            </p:cNvCxnSpPr>
            <p:nvPr/>
          </p:nvCxnSpPr>
          <p:spPr>
            <a:xfrm>
              <a:off x="1464100" y="2196914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D89629-1A34-95B1-3791-F2A2E3B5A6E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198" y="2262770"/>
              <a:ext cx="117536" cy="3739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6546B7-AAE4-66EA-6563-DB665E089718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1321043" y="1940271"/>
              <a:ext cx="123608" cy="44358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C64A453-4F55-0BAF-A468-218F87B6A51B}"/>
                </a:ext>
              </a:extLst>
            </p:cNvPr>
            <p:cNvCxnSpPr>
              <a:cxnSpLocks/>
              <a:stCxn id="75" idx="2"/>
              <a:endCxn id="12" idx="1"/>
            </p:cNvCxnSpPr>
            <p:nvPr/>
          </p:nvCxnSpPr>
          <p:spPr>
            <a:xfrm flipV="1">
              <a:off x="1262434" y="2222673"/>
              <a:ext cx="159357" cy="3967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D8EFEE-56C9-4486-E1EA-E32117DED9CC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332174" y="2505075"/>
              <a:ext cx="112477" cy="8898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8BB08B-50EC-C412-FD06-4FEE09794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713" y="2036164"/>
              <a:ext cx="123608" cy="44358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05A96B-83E7-CC26-30EC-1EDC1889D607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326394" y="2388717"/>
              <a:ext cx="118257" cy="116358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87C94A-0858-E59C-D497-3163C096A7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6314" y="1921028"/>
              <a:ext cx="197604" cy="554898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E668D2-0F6C-DC4B-7011-2A16ED25BC7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323065" y="1792272"/>
              <a:ext cx="98726" cy="4304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281AD2-DF85-C6A7-9BDB-E82C3DC116E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1321043" y="1940271"/>
              <a:ext cx="123608" cy="897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38358E-250B-F984-50A8-FCF5D7B1AFB7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V="1">
              <a:off x="1333871" y="2017392"/>
              <a:ext cx="100341" cy="187644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061166-5112-A162-4586-ACD563869174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333546" y="2505075"/>
              <a:ext cx="111105" cy="86868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F05338-4E78-B076-AE9C-7870CA2AADD8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V="1">
              <a:off x="1447617" y="1864853"/>
              <a:ext cx="128118" cy="8151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F54A93-C6FC-EFB8-2937-8B02275F72BF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V="1">
              <a:off x="1444651" y="2419835"/>
              <a:ext cx="136803" cy="852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F76D49-B00E-6DEE-C575-B6598703E581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1444058" y="2401826"/>
              <a:ext cx="131677" cy="2783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DA0F1A-2240-6BDE-F9D2-BE5485E87136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1440135" y="2321358"/>
              <a:ext cx="135600" cy="1082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315874-F28A-6F2C-E161-61A1A3CB48C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090" y="2217307"/>
              <a:ext cx="135600" cy="1082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4D6349-4C3E-5F36-8FA3-9FDC15E95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2100" y="2027157"/>
              <a:ext cx="149899" cy="79928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B225FD-F8DF-EAAC-D9A2-4D5D5C04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2554" y="2096425"/>
              <a:ext cx="149899" cy="79928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636F3F1-C75F-35FB-2092-1034458ED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791" y="1953323"/>
              <a:ext cx="149899" cy="79928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4684EB-B8DA-46D4-5997-4D9F2EABFD34}"/>
                </a:ext>
              </a:extLst>
            </p:cNvPr>
            <p:cNvCxnSpPr>
              <a:cxnSpLocks/>
            </p:cNvCxnSpPr>
            <p:nvPr/>
          </p:nvCxnSpPr>
          <p:spPr>
            <a:xfrm>
              <a:off x="1741467" y="1932557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A6F33B-57B6-A2DF-BF8D-CECB47AB76D8}"/>
                </a:ext>
              </a:extLst>
            </p:cNvPr>
            <p:cNvCxnSpPr>
              <a:cxnSpLocks/>
            </p:cNvCxnSpPr>
            <p:nvPr/>
          </p:nvCxnSpPr>
          <p:spPr>
            <a:xfrm>
              <a:off x="1745403" y="2026041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B9ABE45-B52C-D778-E181-F7D6C1341D9F}"/>
                </a:ext>
              </a:extLst>
            </p:cNvPr>
            <p:cNvCxnSpPr>
              <a:cxnSpLocks/>
            </p:cNvCxnSpPr>
            <p:nvPr/>
          </p:nvCxnSpPr>
          <p:spPr>
            <a:xfrm>
              <a:off x="1753440" y="2138221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3A81EBF-56EB-E0ED-5D73-6B26E70C8AD1}"/>
                </a:ext>
              </a:extLst>
            </p:cNvPr>
            <p:cNvCxnSpPr>
              <a:cxnSpLocks/>
            </p:cNvCxnSpPr>
            <p:nvPr/>
          </p:nvCxnSpPr>
          <p:spPr>
            <a:xfrm>
              <a:off x="1747538" y="2204077"/>
              <a:ext cx="117536" cy="3739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8B6A5B-90D6-63BA-A190-9DDCF183F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5053" y="1977471"/>
              <a:ext cx="123608" cy="44358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37F2C2-4ADA-6EB1-33F2-3F7CAA43552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V="1">
              <a:off x="1750153" y="1911122"/>
              <a:ext cx="128118" cy="8151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8BC2B2C-A20C-3AFD-1B00-F77A5B88B283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V="1">
              <a:off x="1733991" y="2361142"/>
              <a:ext cx="136803" cy="852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E87E99-5A7D-BBAD-4CDC-F43E6A40D13C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746594" y="2448095"/>
              <a:ext cx="131677" cy="2783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F7366A-B633-5F23-D2BA-3C33BA298DA3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742671" y="2367627"/>
              <a:ext cx="135600" cy="1082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C8F39DD-D29B-26DD-3160-F752234D675F}"/>
                </a:ext>
              </a:extLst>
            </p:cNvPr>
            <p:cNvCxnSpPr>
              <a:cxnSpLocks/>
            </p:cNvCxnSpPr>
            <p:nvPr/>
          </p:nvCxnSpPr>
          <p:spPr>
            <a:xfrm>
              <a:off x="1725430" y="2158614"/>
              <a:ext cx="135600" cy="1082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C73EBC-3ED8-DC54-9D6A-B005A66BA29D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V="1">
              <a:off x="1598594" y="1968464"/>
              <a:ext cx="252745" cy="17879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7C0E89D-79D0-41EC-06FB-B1C742237961}"/>
                </a:ext>
              </a:extLst>
            </p:cNvPr>
            <p:cNvCxnSpPr>
              <a:cxnSpLocks/>
              <a:stCxn id="78" idx="1"/>
            </p:cNvCxnSpPr>
            <p:nvPr/>
          </p:nvCxnSpPr>
          <p:spPr>
            <a:xfrm flipV="1">
              <a:off x="1711131" y="2037732"/>
              <a:ext cx="140662" cy="126248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D10AD60-44BD-C6E8-F983-8667AFD4B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7047" y="1909412"/>
              <a:ext cx="149899" cy="79928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7AC691-6338-03AC-A922-75724143539D}"/>
                </a:ext>
              </a:extLst>
            </p:cNvPr>
            <p:cNvCxnSpPr>
              <a:cxnSpLocks/>
            </p:cNvCxnSpPr>
            <p:nvPr/>
          </p:nvCxnSpPr>
          <p:spPr>
            <a:xfrm>
              <a:off x="1588451" y="1902265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3EBBD4-E266-1735-EB78-86D697EDA83D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1592387" y="1995749"/>
              <a:ext cx="118744" cy="16823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3464A8-B8E7-1DDA-2BE3-0F4117E803C7}"/>
                </a:ext>
              </a:extLst>
            </p:cNvPr>
            <p:cNvCxnSpPr>
              <a:cxnSpLocks/>
            </p:cNvCxnSpPr>
            <p:nvPr/>
          </p:nvCxnSpPr>
          <p:spPr>
            <a:xfrm>
              <a:off x="1600424" y="2107929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EC3898-B3A4-450E-D735-B8D8B7386FF5}"/>
                </a:ext>
              </a:extLst>
            </p:cNvPr>
            <p:cNvCxnSpPr>
              <a:cxnSpLocks/>
            </p:cNvCxnSpPr>
            <p:nvPr/>
          </p:nvCxnSpPr>
          <p:spPr>
            <a:xfrm>
              <a:off x="1594522" y="2173785"/>
              <a:ext cx="272363" cy="16183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8F0E42A-5767-537A-ACF6-7FCA8BCA9A7E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V="1">
              <a:off x="1582037" y="1881578"/>
              <a:ext cx="151954" cy="50918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9BE6F2-ABD7-2055-05F4-583575DC5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7137" y="1880830"/>
              <a:ext cx="128118" cy="8151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506E91C-34C9-D83C-BF2A-FEE731957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0975" y="2330850"/>
              <a:ext cx="136803" cy="852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BF134B7-7916-239E-ADF2-ED8053429797}"/>
                </a:ext>
              </a:extLst>
            </p:cNvPr>
            <p:cNvCxnSpPr>
              <a:cxnSpLocks/>
            </p:cNvCxnSpPr>
            <p:nvPr/>
          </p:nvCxnSpPr>
          <p:spPr>
            <a:xfrm>
              <a:off x="1593578" y="2417803"/>
              <a:ext cx="131677" cy="2783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6C9673-A027-566D-24C7-F8D4C9D8305B}"/>
                </a:ext>
              </a:extLst>
            </p:cNvPr>
            <p:cNvCxnSpPr>
              <a:cxnSpLocks/>
            </p:cNvCxnSpPr>
            <p:nvPr/>
          </p:nvCxnSpPr>
          <p:spPr>
            <a:xfrm>
              <a:off x="1589655" y="2337335"/>
              <a:ext cx="135600" cy="1082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B62353-ED75-AECC-8E43-5FC7C152B813}"/>
                </a:ext>
              </a:extLst>
            </p:cNvPr>
            <p:cNvCxnSpPr>
              <a:cxnSpLocks/>
            </p:cNvCxnSpPr>
            <p:nvPr/>
          </p:nvCxnSpPr>
          <p:spPr>
            <a:xfrm>
              <a:off x="1888974" y="1930621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77F5CC8-E7C0-C7C1-01D0-ACF829675C3D}"/>
                </a:ext>
              </a:extLst>
            </p:cNvPr>
            <p:cNvCxnSpPr>
              <a:cxnSpLocks/>
            </p:cNvCxnSpPr>
            <p:nvPr/>
          </p:nvCxnSpPr>
          <p:spPr>
            <a:xfrm>
              <a:off x="1892910" y="2024105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F8F487-1304-720A-BEDF-65CDA5F8AAB7}"/>
                </a:ext>
              </a:extLst>
            </p:cNvPr>
            <p:cNvCxnSpPr>
              <a:cxnSpLocks/>
            </p:cNvCxnSpPr>
            <p:nvPr/>
          </p:nvCxnSpPr>
          <p:spPr>
            <a:xfrm>
              <a:off x="1900947" y="2136285"/>
              <a:ext cx="110780" cy="747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D5BB838-58AB-D5B2-6409-FC93FC0D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95045" y="2202141"/>
              <a:ext cx="117536" cy="3739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3F72794-839D-A0A7-1E6E-86E78138A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184" y="1859031"/>
              <a:ext cx="152770" cy="46710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3A7D8D-D542-E0D1-6936-0478D9F7D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7660" y="1909186"/>
              <a:ext cx="128118" cy="8151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403CEA3-8DC5-BE74-0CFA-11BB920A7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498" y="2359206"/>
              <a:ext cx="136803" cy="852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1EB25F-FB83-5826-4871-929433AB1153}"/>
                </a:ext>
              </a:extLst>
            </p:cNvPr>
            <p:cNvCxnSpPr>
              <a:cxnSpLocks/>
            </p:cNvCxnSpPr>
            <p:nvPr/>
          </p:nvCxnSpPr>
          <p:spPr>
            <a:xfrm>
              <a:off x="1894101" y="2446159"/>
              <a:ext cx="131677" cy="2783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9364449-38B9-52B9-9F62-C48D6FDD1C1C}"/>
                </a:ext>
              </a:extLst>
            </p:cNvPr>
            <p:cNvCxnSpPr>
              <a:cxnSpLocks/>
            </p:cNvCxnSpPr>
            <p:nvPr/>
          </p:nvCxnSpPr>
          <p:spPr>
            <a:xfrm>
              <a:off x="1890178" y="2365691"/>
              <a:ext cx="135600" cy="1082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4DBB184-6A5D-7367-850B-6247718800ED}"/>
                </a:ext>
              </a:extLst>
            </p:cNvPr>
            <p:cNvCxnSpPr>
              <a:cxnSpLocks/>
            </p:cNvCxnSpPr>
            <p:nvPr/>
          </p:nvCxnSpPr>
          <p:spPr>
            <a:xfrm>
              <a:off x="1899136" y="2077696"/>
              <a:ext cx="107174" cy="5093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FB57EC-C1DD-22F3-E45B-128751316968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 flipV="1">
              <a:off x="1873501" y="1765288"/>
              <a:ext cx="203741" cy="15511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2F0682-8C30-FD9D-F13A-6008C8F0E591}"/>
                </a:ext>
              </a:extLst>
            </p:cNvPr>
            <p:cNvCxnSpPr>
              <a:cxnSpLocks/>
            </p:cNvCxnSpPr>
            <p:nvPr/>
          </p:nvCxnSpPr>
          <p:spPr>
            <a:xfrm>
              <a:off x="1589073" y="2214465"/>
              <a:ext cx="272363" cy="16183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68F71B-F15B-C211-D8AC-F0B1949E80C9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flipV="1">
              <a:off x="1575735" y="1932990"/>
              <a:ext cx="468901" cy="49666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AAF79A9-66A4-3291-D1F0-CC74F346B8E7}"/>
                </a:ext>
              </a:extLst>
            </p:cNvPr>
            <p:cNvSpPr/>
            <p:nvPr/>
          </p:nvSpPr>
          <p:spPr>
            <a:xfrm>
              <a:off x="1190996" y="1790698"/>
              <a:ext cx="142875" cy="828675"/>
            </a:xfrm>
            <a:prstGeom prst="rect">
              <a:avLst/>
            </a:prstGeom>
            <a:solidFill>
              <a:srgbClr val="4C37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30ACDE-B69E-4649-4FBA-217E4E9A0516}"/>
                </a:ext>
              </a:extLst>
            </p:cNvPr>
            <p:cNvSpPr/>
            <p:nvPr/>
          </p:nvSpPr>
          <p:spPr>
            <a:xfrm>
              <a:off x="2005804" y="1765288"/>
              <a:ext cx="142875" cy="828675"/>
            </a:xfrm>
            <a:prstGeom prst="rect">
              <a:avLst/>
            </a:prstGeom>
            <a:solidFill>
              <a:srgbClr val="4C37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0ABCBA-A192-61A3-F50F-3F581D83F0D6}"/>
                </a:ext>
              </a:extLst>
            </p:cNvPr>
            <p:cNvSpPr/>
            <p:nvPr/>
          </p:nvSpPr>
          <p:spPr>
            <a:xfrm>
              <a:off x="1552875" y="1864853"/>
              <a:ext cx="45719" cy="564804"/>
            </a:xfrm>
            <a:prstGeom prst="rect">
              <a:avLst/>
            </a:prstGeom>
            <a:solidFill>
              <a:srgbClr val="4C37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168671-7EB5-443A-E5C0-CCBFB901275B}"/>
                </a:ext>
              </a:extLst>
            </p:cNvPr>
            <p:cNvSpPr/>
            <p:nvPr/>
          </p:nvSpPr>
          <p:spPr>
            <a:xfrm>
              <a:off x="1711131" y="1881578"/>
              <a:ext cx="45719" cy="564804"/>
            </a:xfrm>
            <a:prstGeom prst="rect">
              <a:avLst/>
            </a:prstGeom>
            <a:solidFill>
              <a:srgbClr val="4C37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3530BA7-025F-FD8C-E71D-E2048598ED8B}"/>
                </a:ext>
              </a:extLst>
            </p:cNvPr>
            <p:cNvSpPr/>
            <p:nvPr/>
          </p:nvSpPr>
          <p:spPr>
            <a:xfrm>
              <a:off x="1855411" y="1911122"/>
              <a:ext cx="45719" cy="564804"/>
            </a:xfrm>
            <a:prstGeom prst="rect">
              <a:avLst/>
            </a:prstGeom>
            <a:solidFill>
              <a:srgbClr val="4C37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501B09-4146-D988-A969-5269D961D61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726" y="2329954"/>
              <a:ext cx="290019" cy="21711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D9816BC-5CD4-43B6-D78B-6A2ED02E5DEA}"/>
              </a:ext>
            </a:extLst>
          </p:cNvPr>
          <p:cNvSpPr txBox="1"/>
          <p:nvPr/>
        </p:nvSpPr>
        <p:spPr>
          <a:xfrm>
            <a:off x="3851265" y="3468957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3175">
                  <a:noFill/>
                </a:ln>
                <a:solidFill>
                  <a:schemeClr val="accent5">
                    <a:lumMod val="50000"/>
                  </a:schemeClr>
                </a:solidFill>
              </a:rPr>
              <a:t>predictor</a:t>
            </a:r>
          </a:p>
        </p:txBody>
      </p:sp>
      <p:sp>
        <p:nvSpPr>
          <p:cNvPr id="82" name="Thought Bubble: Cloud 81">
            <a:extLst>
              <a:ext uri="{FF2B5EF4-FFF2-40B4-BE49-F238E27FC236}">
                <a16:creationId xmlns:a16="http://schemas.microsoft.com/office/drawing/2014/main" id="{0B8B82E4-1824-902B-8B38-08325D0EF875}"/>
              </a:ext>
            </a:extLst>
          </p:cNvPr>
          <p:cNvSpPr/>
          <p:nvPr/>
        </p:nvSpPr>
        <p:spPr>
          <a:xfrm>
            <a:off x="6976761" y="2705852"/>
            <a:ext cx="1404678" cy="650436"/>
          </a:xfrm>
          <a:prstGeom prst="cloudCallout">
            <a:avLst>
              <a:gd name="adj1" fmla="val -29423"/>
              <a:gd name="adj2" fmla="val 74215"/>
            </a:avLst>
          </a:prstGeom>
          <a:solidFill>
            <a:srgbClr val="4C376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priors</a:t>
            </a:r>
          </a:p>
        </p:txBody>
      </p:sp>
      <p:pic>
        <p:nvPicPr>
          <p:cNvPr id="84" name="&gt;&gt;">
            <a:extLst>
              <a:ext uri="{FF2B5EF4-FFF2-40B4-BE49-F238E27FC236}">
                <a16:creationId xmlns:a16="http://schemas.microsoft.com/office/drawing/2014/main" id="{21D19F57-19BB-8A78-1F7C-0993F388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189" t="2816" b="4566"/>
          <a:stretch>
            <a:fillRect/>
          </a:stretch>
        </p:blipFill>
        <p:spPr>
          <a:xfrm>
            <a:off x="8568663" y="2186870"/>
            <a:ext cx="384794" cy="1617856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5" name="&lt;&lt;">
            <a:extLst>
              <a:ext uri="{FF2B5EF4-FFF2-40B4-BE49-F238E27FC236}">
                <a16:creationId xmlns:a16="http://schemas.microsoft.com/office/drawing/2014/main" id="{BACB1B98-A0C6-2F02-9146-E9B06ADE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01" r="91321" b="3580"/>
          <a:stretch>
            <a:fillRect/>
          </a:stretch>
        </p:blipFill>
        <p:spPr>
          <a:xfrm>
            <a:off x="3252822" y="2281082"/>
            <a:ext cx="379031" cy="1617856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F2BAEF6-252A-25B2-FC21-8125453A4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47" y="2813191"/>
            <a:ext cx="1314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INFORMATION-BASED LOSSES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8932-970B-4063-B011-F9A4002E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257A66-7360-769E-F002-8E1F2F91C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728" r="54177"/>
          <a:stretch/>
        </p:blipFill>
        <p:spPr>
          <a:xfrm>
            <a:off x="6955141" y="1948518"/>
            <a:ext cx="733425" cy="1410991"/>
          </a:xfrm>
          <a:custGeom>
            <a:avLst/>
            <a:gdLst>
              <a:gd name="connsiteX0" fmla="*/ 0 w 733425"/>
              <a:gd name="connsiteY0" fmla="*/ 0 h 1410991"/>
              <a:gd name="connsiteX1" fmla="*/ 733425 w 733425"/>
              <a:gd name="connsiteY1" fmla="*/ 0 h 1410991"/>
              <a:gd name="connsiteX2" fmla="*/ 733425 w 733425"/>
              <a:gd name="connsiteY2" fmla="*/ 1410991 h 1410991"/>
              <a:gd name="connsiteX3" fmla="*/ 0 w 733425"/>
              <a:gd name="connsiteY3" fmla="*/ 1410991 h 1410991"/>
              <a:gd name="connsiteX4" fmla="*/ 0 w 733425"/>
              <a:gd name="connsiteY4" fmla="*/ 0 h 141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1410991">
                <a:moveTo>
                  <a:pt x="0" y="0"/>
                </a:moveTo>
                <a:lnTo>
                  <a:pt x="733425" y="0"/>
                </a:lnTo>
                <a:lnTo>
                  <a:pt x="733425" y="1410991"/>
                </a:lnTo>
                <a:lnTo>
                  <a:pt x="0" y="14109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0C5EAA-7476-D36A-4D5B-B6A6A144C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057" r="20945"/>
          <a:stretch/>
        </p:blipFill>
        <p:spPr>
          <a:xfrm>
            <a:off x="3981451" y="2025886"/>
            <a:ext cx="1647825" cy="1256257"/>
          </a:xfrm>
          <a:custGeom>
            <a:avLst/>
            <a:gdLst>
              <a:gd name="connsiteX0" fmla="*/ 0 w 1647825"/>
              <a:gd name="connsiteY0" fmla="*/ 0 h 1256257"/>
              <a:gd name="connsiteX1" fmla="*/ 1647825 w 1647825"/>
              <a:gd name="connsiteY1" fmla="*/ 0 h 1256257"/>
              <a:gd name="connsiteX2" fmla="*/ 1647825 w 1647825"/>
              <a:gd name="connsiteY2" fmla="*/ 1256257 h 1256257"/>
              <a:gd name="connsiteX3" fmla="*/ 0 w 1647825"/>
              <a:gd name="connsiteY3" fmla="*/ 1256257 h 1256257"/>
              <a:gd name="connsiteX4" fmla="*/ 0 w 1647825"/>
              <a:gd name="connsiteY4" fmla="*/ 0 h 125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825" h="1256257">
                <a:moveTo>
                  <a:pt x="0" y="0"/>
                </a:moveTo>
                <a:lnTo>
                  <a:pt x="1647825" y="0"/>
                </a:lnTo>
                <a:lnTo>
                  <a:pt x="1647825" y="1256257"/>
                </a:lnTo>
                <a:lnTo>
                  <a:pt x="0" y="125625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432420-49D9-6518-418C-25BFD0FBB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102" r="1"/>
          <a:stretch/>
        </p:blipFill>
        <p:spPr>
          <a:xfrm>
            <a:off x="6455949" y="2025886"/>
            <a:ext cx="405944" cy="1256257"/>
          </a:xfrm>
          <a:custGeom>
            <a:avLst/>
            <a:gdLst>
              <a:gd name="connsiteX0" fmla="*/ 0 w 405944"/>
              <a:gd name="connsiteY0" fmla="*/ 0 h 1256257"/>
              <a:gd name="connsiteX1" fmla="*/ 405944 w 405944"/>
              <a:gd name="connsiteY1" fmla="*/ 0 h 1256257"/>
              <a:gd name="connsiteX2" fmla="*/ 405944 w 405944"/>
              <a:gd name="connsiteY2" fmla="*/ 1256257 h 1256257"/>
              <a:gd name="connsiteX3" fmla="*/ 0 w 405944"/>
              <a:gd name="connsiteY3" fmla="*/ 1256257 h 1256257"/>
              <a:gd name="connsiteX4" fmla="*/ 0 w 405944"/>
              <a:gd name="connsiteY4" fmla="*/ 0 h 125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944" h="1256257">
                <a:moveTo>
                  <a:pt x="0" y="0"/>
                </a:moveTo>
                <a:lnTo>
                  <a:pt x="405944" y="0"/>
                </a:lnTo>
                <a:lnTo>
                  <a:pt x="405944" y="1256257"/>
                </a:lnTo>
                <a:lnTo>
                  <a:pt x="0" y="125625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F91489-F329-BF95-C752-D35B76534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823" r="48943"/>
          <a:stretch/>
        </p:blipFill>
        <p:spPr>
          <a:xfrm>
            <a:off x="3673404" y="2025886"/>
            <a:ext cx="308047" cy="1256257"/>
          </a:xfrm>
          <a:custGeom>
            <a:avLst/>
            <a:gdLst>
              <a:gd name="connsiteX0" fmla="*/ 0 w 308047"/>
              <a:gd name="connsiteY0" fmla="*/ 0 h 1256257"/>
              <a:gd name="connsiteX1" fmla="*/ 308047 w 308047"/>
              <a:gd name="connsiteY1" fmla="*/ 0 h 1256257"/>
              <a:gd name="connsiteX2" fmla="*/ 308047 w 308047"/>
              <a:gd name="connsiteY2" fmla="*/ 1256257 h 1256257"/>
              <a:gd name="connsiteX3" fmla="*/ 0 w 308047"/>
              <a:gd name="connsiteY3" fmla="*/ 1256257 h 1256257"/>
              <a:gd name="connsiteX4" fmla="*/ 0 w 308047"/>
              <a:gd name="connsiteY4" fmla="*/ 0 h 125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47" h="1256257">
                <a:moveTo>
                  <a:pt x="0" y="0"/>
                </a:moveTo>
                <a:lnTo>
                  <a:pt x="308047" y="0"/>
                </a:lnTo>
                <a:lnTo>
                  <a:pt x="308047" y="1256257"/>
                </a:lnTo>
                <a:lnTo>
                  <a:pt x="0" y="125625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CD5FF3-8C9F-8C3B-49A3-DF59FD6FD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055" r="6898"/>
          <a:stretch/>
        </p:blipFill>
        <p:spPr>
          <a:xfrm>
            <a:off x="5629275" y="2025886"/>
            <a:ext cx="826674" cy="1256257"/>
          </a:xfrm>
          <a:custGeom>
            <a:avLst/>
            <a:gdLst>
              <a:gd name="connsiteX0" fmla="*/ 0 w 826674"/>
              <a:gd name="connsiteY0" fmla="*/ 0 h 1256257"/>
              <a:gd name="connsiteX1" fmla="*/ 826674 w 826674"/>
              <a:gd name="connsiteY1" fmla="*/ 0 h 1256257"/>
              <a:gd name="connsiteX2" fmla="*/ 826674 w 826674"/>
              <a:gd name="connsiteY2" fmla="*/ 1256257 h 1256257"/>
              <a:gd name="connsiteX3" fmla="*/ 0 w 826674"/>
              <a:gd name="connsiteY3" fmla="*/ 1256257 h 1256257"/>
              <a:gd name="connsiteX4" fmla="*/ 0 w 826674"/>
              <a:gd name="connsiteY4" fmla="*/ 0 h 125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674" h="1256257">
                <a:moveTo>
                  <a:pt x="0" y="0"/>
                </a:moveTo>
                <a:lnTo>
                  <a:pt x="826674" y="0"/>
                </a:lnTo>
                <a:lnTo>
                  <a:pt x="826674" y="1256257"/>
                </a:lnTo>
                <a:lnTo>
                  <a:pt x="0" y="125625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319901-7E0D-48A7-B2B5-101576BC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Content  / Surprisal  / NLL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94957" y="4705260"/>
                <a:ext cx="7607721" cy="9103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standard measure of discrepancy between </a:t>
                </a:r>
                <a:br>
                  <a:rPr lang="en-US" dirty="0"/>
                </a:br>
                <a:r>
                  <a:rPr lang="en-US" dirty="0"/>
                  <a:t>probability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outcome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4957" y="4705260"/>
                <a:ext cx="7607721" cy="910381"/>
              </a:xfrm>
              <a:blipFill>
                <a:blip r:embed="rId3"/>
                <a:stretch>
                  <a:fillRect l="-1603" t="-12081" b="-1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5DC30668-0334-20DB-DAF5-AF2BA0105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9" r="51121"/>
          <a:stretch>
            <a:fillRect/>
          </a:stretch>
        </p:blipFill>
        <p:spPr bwMode="auto">
          <a:xfrm flipH="1">
            <a:off x="7932887" y="3319066"/>
            <a:ext cx="438039" cy="910381"/>
          </a:xfrm>
          <a:custGeom>
            <a:avLst/>
            <a:gdLst>
              <a:gd name="connsiteX0" fmla="*/ 0 w 466725"/>
              <a:gd name="connsiteY0" fmla="*/ 0 h 910381"/>
              <a:gd name="connsiteX1" fmla="*/ 466725 w 466725"/>
              <a:gd name="connsiteY1" fmla="*/ 0 h 910381"/>
              <a:gd name="connsiteX2" fmla="*/ 466725 w 466725"/>
              <a:gd name="connsiteY2" fmla="*/ 910381 h 910381"/>
              <a:gd name="connsiteX3" fmla="*/ 0 w 466725"/>
              <a:gd name="connsiteY3" fmla="*/ 910381 h 910381"/>
              <a:gd name="connsiteX4" fmla="*/ 0 w 466725"/>
              <a:gd name="connsiteY4" fmla="*/ 0 h 91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910381">
                <a:moveTo>
                  <a:pt x="0" y="0"/>
                </a:moveTo>
                <a:lnTo>
                  <a:pt x="466725" y="0"/>
                </a:lnTo>
                <a:lnTo>
                  <a:pt x="466725" y="910381"/>
                </a:lnTo>
                <a:lnTo>
                  <a:pt x="0" y="910381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B1F29C-8420-136A-CFA7-E21591A7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71"/>
          <a:stretch>
            <a:fillRect/>
          </a:stretch>
        </p:blipFill>
        <p:spPr bwMode="auto">
          <a:xfrm>
            <a:off x="8610600" y="3333059"/>
            <a:ext cx="1579259" cy="910381"/>
          </a:xfrm>
          <a:custGeom>
            <a:avLst/>
            <a:gdLst>
              <a:gd name="connsiteX0" fmla="*/ 0 w 1579259"/>
              <a:gd name="connsiteY0" fmla="*/ 0 h 910381"/>
              <a:gd name="connsiteX1" fmla="*/ 1579259 w 1579259"/>
              <a:gd name="connsiteY1" fmla="*/ 0 h 910381"/>
              <a:gd name="connsiteX2" fmla="*/ 1579259 w 1579259"/>
              <a:gd name="connsiteY2" fmla="*/ 910381 h 910381"/>
              <a:gd name="connsiteX3" fmla="*/ 0 w 1579259"/>
              <a:gd name="connsiteY3" fmla="*/ 910381 h 910381"/>
              <a:gd name="connsiteX4" fmla="*/ 0 w 1579259"/>
              <a:gd name="connsiteY4" fmla="*/ 0 h 91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259" h="910381">
                <a:moveTo>
                  <a:pt x="0" y="0"/>
                </a:moveTo>
                <a:lnTo>
                  <a:pt x="1579259" y="0"/>
                </a:lnTo>
                <a:lnTo>
                  <a:pt x="1579259" y="910381"/>
                </a:lnTo>
                <a:lnTo>
                  <a:pt x="0" y="910381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915076-17BF-61C1-4DAC-0B38CAA2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9"/>
          <a:stretch>
            <a:fillRect/>
          </a:stretch>
        </p:blipFill>
        <p:spPr bwMode="auto">
          <a:xfrm>
            <a:off x="7688566" y="2291216"/>
            <a:ext cx="2139840" cy="910381"/>
          </a:xfrm>
          <a:custGeom>
            <a:avLst/>
            <a:gdLst>
              <a:gd name="connsiteX0" fmla="*/ 0 w 2139840"/>
              <a:gd name="connsiteY0" fmla="*/ 0 h 910381"/>
              <a:gd name="connsiteX1" fmla="*/ 2139840 w 2139840"/>
              <a:gd name="connsiteY1" fmla="*/ 0 h 910381"/>
              <a:gd name="connsiteX2" fmla="*/ 2139840 w 2139840"/>
              <a:gd name="connsiteY2" fmla="*/ 910381 h 910381"/>
              <a:gd name="connsiteX3" fmla="*/ 0 w 2139840"/>
              <a:gd name="connsiteY3" fmla="*/ 910381 h 910381"/>
              <a:gd name="connsiteX4" fmla="*/ 0 w 2139840"/>
              <a:gd name="connsiteY4" fmla="*/ 0 h 91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9840" h="910381">
                <a:moveTo>
                  <a:pt x="0" y="0"/>
                </a:moveTo>
                <a:lnTo>
                  <a:pt x="2139840" y="0"/>
                </a:lnTo>
                <a:lnTo>
                  <a:pt x="2139840" y="910381"/>
                </a:lnTo>
                <a:lnTo>
                  <a:pt x="0" y="910381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26C3A-DF5C-43A5-9621-6D739FCE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783C-3CE4-4D01-BCCE-1B142F1F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49" y="158341"/>
            <a:ext cx="10558272" cy="1325563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b="1" dirty="0"/>
              <a:t>Variants of 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DB9A-6142-4887-8887-3492C3F4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3" y="1810602"/>
            <a:ext cx="1139016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Marginal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/>
              <a:t>for partial observations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Conditional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 		</a:t>
            </a:r>
          </a:p>
          <a:p>
            <a:pPr lvl="1"/>
            <a:r>
              <a:rPr lang="en-US" dirty="0"/>
              <a:t>for conditional models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Average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/>
              <a:t>Works for whole dataset                         at once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C964B-0B47-4979-9F5D-8EBE0D9A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14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71346A-EDC9-DD1E-F045-575EE976C2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402" r="23043"/>
          <a:stretch>
            <a:fillRect/>
          </a:stretch>
        </p:blipFill>
        <p:spPr>
          <a:xfrm>
            <a:off x="7058697" y="1678314"/>
            <a:ext cx="1711817" cy="1156213"/>
          </a:xfrm>
          <a:custGeom>
            <a:avLst/>
            <a:gdLst>
              <a:gd name="connsiteX0" fmla="*/ 0 w 1711817"/>
              <a:gd name="connsiteY0" fmla="*/ 0 h 1156213"/>
              <a:gd name="connsiteX1" fmla="*/ 1711817 w 1711817"/>
              <a:gd name="connsiteY1" fmla="*/ 0 h 1156213"/>
              <a:gd name="connsiteX2" fmla="*/ 1711817 w 1711817"/>
              <a:gd name="connsiteY2" fmla="*/ 1156213 h 1156213"/>
              <a:gd name="connsiteX3" fmla="*/ 0 w 1711817"/>
              <a:gd name="connsiteY3" fmla="*/ 1156213 h 1156213"/>
              <a:gd name="connsiteX4" fmla="*/ 0 w 1711817"/>
              <a:gd name="connsiteY4" fmla="*/ 0 h 115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817" h="1156213">
                <a:moveTo>
                  <a:pt x="0" y="0"/>
                </a:moveTo>
                <a:lnTo>
                  <a:pt x="1711817" y="0"/>
                </a:lnTo>
                <a:lnTo>
                  <a:pt x="1711817" y="1156213"/>
                </a:lnTo>
                <a:lnTo>
                  <a:pt x="0" y="11562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73B321-EA5E-D9B2-9204-FBF6CF0356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115"/>
          <a:stretch>
            <a:fillRect/>
          </a:stretch>
        </p:blipFill>
        <p:spPr>
          <a:xfrm>
            <a:off x="9462424" y="1678314"/>
            <a:ext cx="519776" cy="1156213"/>
          </a:xfrm>
          <a:custGeom>
            <a:avLst/>
            <a:gdLst>
              <a:gd name="connsiteX0" fmla="*/ 0 w 519776"/>
              <a:gd name="connsiteY0" fmla="*/ 0 h 1156213"/>
              <a:gd name="connsiteX1" fmla="*/ 519776 w 519776"/>
              <a:gd name="connsiteY1" fmla="*/ 0 h 1156213"/>
              <a:gd name="connsiteX2" fmla="*/ 519776 w 519776"/>
              <a:gd name="connsiteY2" fmla="*/ 1156213 h 1156213"/>
              <a:gd name="connsiteX3" fmla="*/ 0 w 519776"/>
              <a:gd name="connsiteY3" fmla="*/ 1156213 h 1156213"/>
              <a:gd name="connsiteX4" fmla="*/ 0 w 519776"/>
              <a:gd name="connsiteY4" fmla="*/ 0 h 115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776" h="1156213">
                <a:moveTo>
                  <a:pt x="0" y="0"/>
                </a:moveTo>
                <a:lnTo>
                  <a:pt x="519776" y="0"/>
                </a:lnTo>
                <a:lnTo>
                  <a:pt x="519776" y="1156213"/>
                </a:lnTo>
                <a:lnTo>
                  <a:pt x="0" y="11562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061C21-1698-D588-E5BC-EEAF1E9862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5598"/>
          <a:stretch>
            <a:fillRect/>
          </a:stretch>
        </p:blipFill>
        <p:spPr>
          <a:xfrm>
            <a:off x="4723892" y="1678314"/>
            <a:ext cx="2334804" cy="1156213"/>
          </a:xfrm>
          <a:custGeom>
            <a:avLst/>
            <a:gdLst>
              <a:gd name="connsiteX0" fmla="*/ 0 w 2334804"/>
              <a:gd name="connsiteY0" fmla="*/ 0 h 1156213"/>
              <a:gd name="connsiteX1" fmla="*/ 2334804 w 2334804"/>
              <a:gd name="connsiteY1" fmla="*/ 0 h 1156213"/>
              <a:gd name="connsiteX2" fmla="*/ 2334804 w 2334804"/>
              <a:gd name="connsiteY2" fmla="*/ 1156213 h 1156213"/>
              <a:gd name="connsiteX3" fmla="*/ 0 w 2334804"/>
              <a:gd name="connsiteY3" fmla="*/ 1156213 h 1156213"/>
              <a:gd name="connsiteX4" fmla="*/ 0 w 2334804"/>
              <a:gd name="connsiteY4" fmla="*/ 0 h 115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804" h="1156213">
                <a:moveTo>
                  <a:pt x="0" y="0"/>
                </a:moveTo>
                <a:lnTo>
                  <a:pt x="2334804" y="0"/>
                </a:lnTo>
                <a:lnTo>
                  <a:pt x="2334804" y="1156213"/>
                </a:lnTo>
                <a:lnTo>
                  <a:pt x="0" y="11562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6C3B71-BF35-29B1-9C4A-9BDA752B7A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6957" r="9885"/>
          <a:stretch>
            <a:fillRect/>
          </a:stretch>
        </p:blipFill>
        <p:spPr>
          <a:xfrm>
            <a:off x="8770514" y="1678314"/>
            <a:ext cx="691911" cy="1156213"/>
          </a:xfrm>
          <a:custGeom>
            <a:avLst/>
            <a:gdLst>
              <a:gd name="connsiteX0" fmla="*/ 0 w 691911"/>
              <a:gd name="connsiteY0" fmla="*/ 0 h 1156213"/>
              <a:gd name="connsiteX1" fmla="*/ 691911 w 691911"/>
              <a:gd name="connsiteY1" fmla="*/ 0 h 1156213"/>
              <a:gd name="connsiteX2" fmla="*/ 691911 w 691911"/>
              <a:gd name="connsiteY2" fmla="*/ 1156213 h 1156213"/>
              <a:gd name="connsiteX3" fmla="*/ 0 w 691911"/>
              <a:gd name="connsiteY3" fmla="*/ 1156213 h 1156213"/>
              <a:gd name="connsiteX4" fmla="*/ 0 w 691911"/>
              <a:gd name="connsiteY4" fmla="*/ 0 h 115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11" h="1156213">
                <a:moveTo>
                  <a:pt x="0" y="0"/>
                </a:moveTo>
                <a:lnTo>
                  <a:pt x="691911" y="0"/>
                </a:lnTo>
                <a:lnTo>
                  <a:pt x="691911" y="1156213"/>
                </a:lnTo>
                <a:lnTo>
                  <a:pt x="0" y="11562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4B6AB7F-C1CB-4581-8C3E-C543BDA15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92" y="4855901"/>
            <a:ext cx="1536748" cy="3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93D048DB-5655-A970-87B7-F4B7DFC969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3015" r="49049"/>
          <a:stretch>
            <a:fillRect/>
          </a:stretch>
        </p:blipFill>
        <p:spPr>
          <a:xfrm>
            <a:off x="5468544" y="5213056"/>
            <a:ext cx="678256" cy="1332848"/>
          </a:xfrm>
          <a:custGeom>
            <a:avLst/>
            <a:gdLst>
              <a:gd name="connsiteX0" fmla="*/ 0 w 678256"/>
              <a:gd name="connsiteY0" fmla="*/ 0 h 1332848"/>
              <a:gd name="connsiteX1" fmla="*/ 678256 w 678256"/>
              <a:gd name="connsiteY1" fmla="*/ 0 h 1332848"/>
              <a:gd name="connsiteX2" fmla="*/ 678256 w 678256"/>
              <a:gd name="connsiteY2" fmla="*/ 1332848 h 1332848"/>
              <a:gd name="connsiteX3" fmla="*/ 0 w 678256"/>
              <a:gd name="connsiteY3" fmla="*/ 1332848 h 1332848"/>
              <a:gd name="connsiteX4" fmla="*/ 0 w 678256"/>
              <a:gd name="connsiteY4" fmla="*/ 0 h 13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256" h="1332848">
                <a:moveTo>
                  <a:pt x="0" y="0"/>
                </a:moveTo>
                <a:lnTo>
                  <a:pt x="678256" y="0"/>
                </a:lnTo>
                <a:lnTo>
                  <a:pt x="678256" y="1332848"/>
                </a:lnTo>
                <a:lnTo>
                  <a:pt x="0" y="133284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467D14D9-84D5-DE22-9504-245AC746DA7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243" r="29090"/>
          <a:stretch>
            <a:fillRect/>
          </a:stretch>
        </p:blipFill>
        <p:spPr>
          <a:xfrm>
            <a:off x="6855420" y="5213056"/>
            <a:ext cx="997048" cy="1332848"/>
          </a:xfrm>
          <a:custGeom>
            <a:avLst/>
            <a:gdLst>
              <a:gd name="connsiteX0" fmla="*/ 0 w 997048"/>
              <a:gd name="connsiteY0" fmla="*/ 0 h 1332848"/>
              <a:gd name="connsiteX1" fmla="*/ 997048 w 997048"/>
              <a:gd name="connsiteY1" fmla="*/ 0 h 1332848"/>
              <a:gd name="connsiteX2" fmla="*/ 997048 w 997048"/>
              <a:gd name="connsiteY2" fmla="*/ 1332848 h 1332848"/>
              <a:gd name="connsiteX3" fmla="*/ 0 w 997048"/>
              <a:gd name="connsiteY3" fmla="*/ 1332848 h 1332848"/>
              <a:gd name="connsiteX4" fmla="*/ 0 w 997048"/>
              <a:gd name="connsiteY4" fmla="*/ 0 h 13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048" h="1332848">
                <a:moveTo>
                  <a:pt x="0" y="0"/>
                </a:moveTo>
                <a:lnTo>
                  <a:pt x="997048" y="0"/>
                </a:lnTo>
                <a:lnTo>
                  <a:pt x="997048" y="1332848"/>
                </a:lnTo>
                <a:lnTo>
                  <a:pt x="0" y="133284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96CE2FA8-1435-AD23-61C7-7E5759BD55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985"/>
          <a:stretch>
            <a:fillRect/>
          </a:stretch>
        </p:blipFill>
        <p:spPr>
          <a:xfrm>
            <a:off x="1792545" y="5213056"/>
            <a:ext cx="3675999" cy="1332848"/>
          </a:xfrm>
          <a:custGeom>
            <a:avLst/>
            <a:gdLst>
              <a:gd name="connsiteX0" fmla="*/ 0 w 3675999"/>
              <a:gd name="connsiteY0" fmla="*/ 0 h 1332848"/>
              <a:gd name="connsiteX1" fmla="*/ 3675999 w 3675999"/>
              <a:gd name="connsiteY1" fmla="*/ 0 h 1332848"/>
              <a:gd name="connsiteX2" fmla="*/ 3675999 w 3675999"/>
              <a:gd name="connsiteY2" fmla="*/ 1332848 h 1332848"/>
              <a:gd name="connsiteX3" fmla="*/ 0 w 3675999"/>
              <a:gd name="connsiteY3" fmla="*/ 1332848 h 1332848"/>
              <a:gd name="connsiteX4" fmla="*/ 0 w 3675999"/>
              <a:gd name="connsiteY4" fmla="*/ 0 h 13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999" h="1332848">
                <a:moveTo>
                  <a:pt x="0" y="0"/>
                </a:moveTo>
                <a:lnTo>
                  <a:pt x="3675999" y="0"/>
                </a:lnTo>
                <a:lnTo>
                  <a:pt x="3675999" y="1332848"/>
                </a:lnTo>
                <a:lnTo>
                  <a:pt x="0" y="133284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9C9C8594-6252-BB1A-5426-10EE043D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51" r="40757"/>
          <a:stretch>
            <a:fillRect/>
          </a:stretch>
        </p:blipFill>
        <p:spPr>
          <a:xfrm>
            <a:off x="6146800" y="5213056"/>
            <a:ext cx="708620" cy="1332848"/>
          </a:xfrm>
          <a:custGeom>
            <a:avLst/>
            <a:gdLst>
              <a:gd name="connsiteX0" fmla="*/ 0 w 708620"/>
              <a:gd name="connsiteY0" fmla="*/ 0 h 1332848"/>
              <a:gd name="connsiteX1" fmla="*/ 708620 w 708620"/>
              <a:gd name="connsiteY1" fmla="*/ 0 h 1332848"/>
              <a:gd name="connsiteX2" fmla="*/ 708620 w 708620"/>
              <a:gd name="connsiteY2" fmla="*/ 1332848 h 1332848"/>
              <a:gd name="connsiteX3" fmla="*/ 0 w 708620"/>
              <a:gd name="connsiteY3" fmla="*/ 1332848 h 1332848"/>
              <a:gd name="connsiteX4" fmla="*/ 0 w 708620"/>
              <a:gd name="connsiteY4" fmla="*/ 0 h 13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620" h="1332848">
                <a:moveTo>
                  <a:pt x="0" y="0"/>
                </a:moveTo>
                <a:lnTo>
                  <a:pt x="708620" y="0"/>
                </a:lnTo>
                <a:lnTo>
                  <a:pt x="708620" y="1332848"/>
                </a:lnTo>
                <a:lnTo>
                  <a:pt x="0" y="133284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72025D8C-7C42-6F5A-911B-38C1065B97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910"/>
          <a:stretch>
            <a:fillRect/>
          </a:stretch>
        </p:blipFill>
        <p:spPr>
          <a:xfrm>
            <a:off x="7852468" y="5213056"/>
            <a:ext cx="2485978" cy="1332848"/>
          </a:xfrm>
          <a:custGeom>
            <a:avLst/>
            <a:gdLst>
              <a:gd name="connsiteX0" fmla="*/ 0 w 2485978"/>
              <a:gd name="connsiteY0" fmla="*/ 0 h 1332848"/>
              <a:gd name="connsiteX1" fmla="*/ 2485978 w 2485978"/>
              <a:gd name="connsiteY1" fmla="*/ 0 h 1332848"/>
              <a:gd name="connsiteX2" fmla="*/ 2485978 w 2485978"/>
              <a:gd name="connsiteY2" fmla="*/ 1332848 h 1332848"/>
              <a:gd name="connsiteX3" fmla="*/ 0 w 2485978"/>
              <a:gd name="connsiteY3" fmla="*/ 1332848 h 1332848"/>
              <a:gd name="connsiteX4" fmla="*/ 0 w 2485978"/>
              <a:gd name="connsiteY4" fmla="*/ 0 h 13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5978" h="1332848">
                <a:moveTo>
                  <a:pt x="0" y="0"/>
                </a:moveTo>
                <a:lnTo>
                  <a:pt x="2485978" y="0"/>
                </a:lnTo>
                <a:lnTo>
                  <a:pt x="2485978" y="1332848"/>
                </a:lnTo>
                <a:lnTo>
                  <a:pt x="0" y="1332848"/>
                </a:lnTo>
                <a:lnTo>
                  <a:pt x="0" y="0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D37EF5-6F3E-4210-900F-EA56AECD6E20}"/>
                  </a:ext>
                </a:extLst>
              </p:cNvPr>
              <p:cNvSpPr txBox="1"/>
              <p:nvPr/>
            </p:nvSpPr>
            <p:spPr>
              <a:xfrm>
                <a:off x="9245986" y="6030757"/>
                <a:ext cx="1687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constant in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;  </a:t>
                </a:r>
              </a:p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irrelevant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D37EF5-6F3E-4210-900F-EA56AECD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986" y="6030757"/>
                <a:ext cx="1687898" cy="646331"/>
              </a:xfrm>
              <a:prstGeom prst="rect">
                <a:avLst/>
              </a:prstGeom>
              <a:blipFill>
                <a:blip r:embed="rId5"/>
                <a:stretch>
                  <a:fillRect l="-3249" t="-4717" r="-180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Up 58">
            <a:extLst>
              <a:ext uri="{FF2B5EF4-FFF2-40B4-BE49-F238E27FC236}">
                <a16:creationId xmlns:a16="http://schemas.microsoft.com/office/drawing/2014/main" id="{657D71C5-6695-480F-94B7-5FB679BE96FD}"/>
              </a:ext>
            </a:extLst>
          </p:cNvPr>
          <p:cNvSpPr/>
          <p:nvPr/>
        </p:nvSpPr>
        <p:spPr>
          <a:xfrm rot="15981911">
            <a:off x="9075242" y="6102510"/>
            <a:ext cx="341489" cy="490774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633580"/>
              <a:gd name="connsiteY0" fmla="*/ 114519 h 442772"/>
              <a:gd name="connsiteX1" fmla="*/ 632163 w 633580"/>
              <a:gd name="connsiteY1" fmla="*/ 0 h 442772"/>
              <a:gd name="connsiteX2" fmla="*/ 315183 w 633580"/>
              <a:gd name="connsiteY2" fmla="*/ 114519 h 442772"/>
              <a:gd name="connsiteX3" fmla="*/ 196158 w 633580"/>
              <a:gd name="connsiteY3" fmla="*/ 64878 h 442772"/>
              <a:gd name="connsiteX4" fmla="*/ 236387 w 633580"/>
              <a:gd name="connsiteY4" fmla="*/ 442772 h 442772"/>
              <a:gd name="connsiteX5" fmla="*/ 78796 w 633580"/>
              <a:gd name="connsiteY5" fmla="*/ 442772 h 442772"/>
              <a:gd name="connsiteX6" fmla="*/ 140927 w 633580"/>
              <a:gd name="connsiteY6" fmla="*/ 72797 h 442772"/>
              <a:gd name="connsiteX7" fmla="*/ 0 w 633580"/>
              <a:gd name="connsiteY7" fmla="*/ 114519 h 442772"/>
              <a:gd name="connsiteX0" fmla="*/ 0 w 634176"/>
              <a:gd name="connsiteY0" fmla="*/ 114519 h 442772"/>
              <a:gd name="connsiteX1" fmla="*/ 632163 w 634176"/>
              <a:gd name="connsiteY1" fmla="*/ 0 h 442772"/>
              <a:gd name="connsiteX2" fmla="*/ 438166 w 634176"/>
              <a:gd name="connsiteY2" fmla="*/ 187240 h 442772"/>
              <a:gd name="connsiteX3" fmla="*/ 196158 w 634176"/>
              <a:gd name="connsiteY3" fmla="*/ 64878 h 442772"/>
              <a:gd name="connsiteX4" fmla="*/ 236387 w 634176"/>
              <a:gd name="connsiteY4" fmla="*/ 442772 h 442772"/>
              <a:gd name="connsiteX5" fmla="*/ 78796 w 634176"/>
              <a:gd name="connsiteY5" fmla="*/ 442772 h 442772"/>
              <a:gd name="connsiteX6" fmla="*/ 140927 w 634176"/>
              <a:gd name="connsiteY6" fmla="*/ 72797 h 442772"/>
              <a:gd name="connsiteX7" fmla="*/ 0 w 634176"/>
              <a:gd name="connsiteY7" fmla="*/ 114519 h 442772"/>
              <a:gd name="connsiteX0" fmla="*/ 0 w 634176"/>
              <a:gd name="connsiteY0" fmla="*/ 114519 h 442772"/>
              <a:gd name="connsiteX1" fmla="*/ 632163 w 634176"/>
              <a:gd name="connsiteY1" fmla="*/ 0 h 442772"/>
              <a:gd name="connsiteX2" fmla="*/ 438166 w 634176"/>
              <a:gd name="connsiteY2" fmla="*/ 187240 h 442772"/>
              <a:gd name="connsiteX3" fmla="*/ 289435 w 634176"/>
              <a:gd name="connsiteY3" fmla="*/ 110872 h 442772"/>
              <a:gd name="connsiteX4" fmla="*/ 236387 w 634176"/>
              <a:gd name="connsiteY4" fmla="*/ 442772 h 442772"/>
              <a:gd name="connsiteX5" fmla="*/ 78796 w 634176"/>
              <a:gd name="connsiteY5" fmla="*/ 442772 h 442772"/>
              <a:gd name="connsiteX6" fmla="*/ 140927 w 634176"/>
              <a:gd name="connsiteY6" fmla="*/ 72797 h 442772"/>
              <a:gd name="connsiteX7" fmla="*/ 0 w 634176"/>
              <a:gd name="connsiteY7" fmla="*/ 114519 h 442772"/>
              <a:gd name="connsiteX0" fmla="*/ 0 w 634176"/>
              <a:gd name="connsiteY0" fmla="*/ 114519 h 442772"/>
              <a:gd name="connsiteX1" fmla="*/ 632163 w 634176"/>
              <a:gd name="connsiteY1" fmla="*/ 0 h 442772"/>
              <a:gd name="connsiteX2" fmla="*/ 438166 w 634176"/>
              <a:gd name="connsiteY2" fmla="*/ 187240 h 442772"/>
              <a:gd name="connsiteX3" fmla="*/ 289435 w 634176"/>
              <a:gd name="connsiteY3" fmla="*/ 110872 h 442772"/>
              <a:gd name="connsiteX4" fmla="*/ 236387 w 634176"/>
              <a:gd name="connsiteY4" fmla="*/ 442772 h 442772"/>
              <a:gd name="connsiteX5" fmla="*/ 78796 w 634176"/>
              <a:gd name="connsiteY5" fmla="*/ 442772 h 442772"/>
              <a:gd name="connsiteX6" fmla="*/ 256357 w 634176"/>
              <a:gd name="connsiteY6" fmla="*/ 72325 h 442772"/>
              <a:gd name="connsiteX7" fmla="*/ 0 w 634176"/>
              <a:gd name="connsiteY7" fmla="*/ 114519 h 442772"/>
              <a:gd name="connsiteX0" fmla="*/ 0 w 634176"/>
              <a:gd name="connsiteY0" fmla="*/ 114519 h 442772"/>
              <a:gd name="connsiteX1" fmla="*/ 632163 w 634176"/>
              <a:gd name="connsiteY1" fmla="*/ 0 h 442772"/>
              <a:gd name="connsiteX2" fmla="*/ 438166 w 634176"/>
              <a:gd name="connsiteY2" fmla="*/ 187240 h 442772"/>
              <a:gd name="connsiteX3" fmla="*/ 366432 w 634176"/>
              <a:gd name="connsiteY3" fmla="*/ 87675 h 442772"/>
              <a:gd name="connsiteX4" fmla="*/ 236387 w 634176"/>
              <a:gd name="connsiteY4" fmla="*/ 442772 h 442772"/>
              <a:gd name="connsiteX5" fmla="*/ 78796 w 634176"/>
              <a:gd name="connsiteY5" fmla="*/ 442772 h 442772"/>
              <a:gd name="connsiteX6" fmla="*/ 256357 w 634176"/>
              <a:gd name="connsiteY6" fmla="*/ 72325 h 442772"/>
              <a:gd name="connsiteX7" fmla="*/ 0 w 634176"/>
              <a:gd name="connsiteY7" fmla="*/ 114519 h 442772"/>
              <a:gd name="connsiteX0" fmla="*/ 0 w 634176"/>
              <a:gd name="connsiteY0" fmla="*/ 114519 h 442772"/>
              <a:gd name="connsiteX1" fmla="*/ 632163 w 634176"/>
              <a:gd name="connsiteY1" fmla="*/ 0 h 442772"/>
              <a:gd name="connsiteX2" fmla="*/ 438166 w 634176"/>
              <a:gd name="connsiteY2" fmla="*/ 187240 h 442772"/>
              <a:gd name="connsiteX3" fmla="*/ 366432 w 634176"/>
              <a:gd name="connsiteY3" fmla="*/ 87675 h 442772"/>
              <a:gd name="connsiteX4" fmla="*/ 236387 w 634176"/>
              <a:gd name="connsiteY4" fmla="*/ 442772 h 442772"/>
              <a:gd name="connsiteX5" fmla="*/ 78796 w 634176"/>
              <a:gd name="connsiteY5" fmla="*/ 442772 h 442772"/>
              <a:gd name="connsiteX6" fmla="*/ 287103 w 634176"/>
              <a:gd name="connsiteY6" fmla="*/ 90505 h 442772"/>
              <a:gd name="connsiteX7" fmla="*/ 0 w 634176"/>
              <a:gd name="connsiteY7" fmla="*/ 114519 h 442772"/>
              <a:gd name="connsiteX0" fmla="*/ 0 w 634176"/>
              <a:gd name="connsiteY0" fmla="*/ 114519 h 442772"/>
              <a:gd name="connsiteX1" fmla="*/ 632163 w 634176"/>
              <a:gd name="connsiteY1" fmla="*/ 0 h 442772"/>
              <a:gd name="connsiteX2" fmla="*/ 438166 w 634176"/>
              <a:gd name="connsiteY2" fmla="*/ 187240 h 442772"/>
              <a:gd name="connsiteX3" fmla="*/ 366432 w 634176"/>
              <a:gd name="connsiteY3" fmla="*/ 87675 h 442772"/>
              <a:gd name="connsiteX4" fmla="*/ 236387 w 634176"/>
              <a:gd name="connsiteY4" fmla="*/ 442772 h 442772"/>
              <a:gd name="connsiteX5" fmla="*/ 78796 w 634176"/>
              <a:gd name="connsiteY5" fmla="*/ 442772 h 442772"/>
              <a:gd name="connsiteX6" fmla="*/ 287103 w 634176"/>
              <a:gd name="connsiteY6" fmla="*/ 90505 h 442772"/>
              <a:gd name="connsiteX7" fmla="*/ 0 w 634176"/>
              <a:gd name="connsiteY7" fmla="*/ 114519 h 442772"/>
              <a:gd name="connsiteX0" fmla="*/ 0 w 634176"/>
              <a:gd name="connsiteY0" fmla="*/ 114519 h 442772"/>
              <a:gd name="connsiteX1" fmla="*/ 632163 w 634176"/>
              <a:gd name="connsiteY1" fmla="*/ 0 h 442772"/>
              <a:gd name="connsiteX2" fmla="*/ 438166 w 634176"/>
              <a:gd name="connsiteY2" fmla="*/ 187240 h 442772"/>
              <a:gd name="connsiteX3" fmla="*/ 362261 w 634176"/>
              <a:gd name="connsiteY3" fmla="*/ 121863 h 442772"/>
              <a:gd name="connsiteX4" fmla="*/ 236387 w 634176"/>
              <a:gd name="connsiteY4" fmla="*/ 442772 h 442772"/>
              <a:gd name="connsiteX5" fmla="*/ 78796 w 634176"/>
              <a:gd name="connsiteY5" fmla="*/ 442772 h 442772"/>
              <a:gd name="connsiteX6" fmla="*/ 287103 w 634176"/>
              <a:gd name="connsiteY6" fmla="*/ 90505 h 442772"/>
              <a:gd name="connsiteX7" fmla="*/ 0 w 634176"/>
              <a:gd name="connsiteY7" fmla="*/ 114519 h 442772"/>
              <a:gd name="connsiteX0" fmla="*/ 0 w 634176"/>
              <a:gd name="connsiteY0" fmla="*/ 114519 h 442772"/>
              <a:gd name="connsiteX1" fmla="*/ 632163 w 634176"/>
              <a:gd name="connsiteY1" fmla="*/ 0 h 442772"/>
              <a:gd name="connsiteX2" fmla="*/ 438166 w 634176"/>
              <a:gd name="connsiteY2" fmla="*/ 187240 h 442772"/>
              <a:gd name="connsiteX3" fmla="*/ 362261 w 634176"/>
              <a:gd name="connsiteY3" fmla="*/ 121863 h 442772"/>
              <a:gd name="connsiteX4" fmla="*/ 236387 w 634176"/>
              <a:gd name="connsiteY4" fmla="*/ 442772 h 442772"/>
              <a:gd name="connsiteX5" fmla="*/ 78796 w 634176"/>
              <a:gd name="connsiteY5" fmla="*/ 442772 h 442772"/>
              <a:gd name="connsiteX6" fmla="*/ 287103 w 634176"/>
              <a:gd name="connsiteY6" fmla="*/ 90505 h 442772"/>
              <a:gd name="connsiteX7" fmla="*/ 0 w 634176"/>
              <a:gd name="connsiteY7" fmla="*/ 114519 h 442772"/>
              <a:gd name="connsiteX0" fmla="*/ 0 w 670297"/>
              <a:gd name="connsiteY0" fmla="*/ 74699 h 402952"/>
              <a:gd name="connsiteX1" fmla="*/ 668509 w 670297"/>
              <a:gd name="connsiteY1" fmla="*/ 0 h 402952"/>
              <a:gd name="connsiteX2" fmla="*/ 438166 w 670297"/>
              <a:gd name="connsiteY2" fmla="*/ 147420 h 402952"/>
              <a:gd name="connsiteX3" fmla="*/ 362261 w 670297"/>
              <a:gd name="connsiteY3" fmla="*/ 82043 h 402952"/>
              <a:gd name="connsiteX4" fmla="*/ 236387 w 670297"/>
              <a:gd name="connsiteY4" fmla="*/ 402952 h 402952"/>
              <a:gd name="connsiteX5" fmla="*/ 78796 w 670297"/>
              <a:gd name="connsiteY5" fmla="*/ 402952 h 402952"/>
              <a:gd name="connsiteX6" fmla="*/ 287103 w 670297"/>
              <a:gd name="connsiteY6" fmla="*/ 50685 h 402952"/>
              <a:gd name="connsiteX7" fmla="*/ 0 w 670297"/>
              <a:gd name="connsiteY7" fmla="*/ 74699 h 402952"/>
              <a:gd name="connsiteX0" fmla="*/ 0 w 670299"/>
              <a:gd name="connsiteY0" fmla="*/ 101177 h 429430"/>
              <a:gd name="connsiteX1" fmla="*/ 668509 w 670299"/>
              <a:gd name="connsiteY1" fmla="*/ 26478 h 429430"/>
              <a:gd name="connsiteX2" fmla="*/ 438166 w 670299"/>
              <a:gd name="connsiteY2" fmla="*/ 173898 h 429430"/>
              <a:gd name="connsiteX3" fmla="*/ 362261 w 670299"/>
              <a:gd name="connsiteY3" fmla="*/ 108521 h 429430"/>
              <a:gd name="connsiteX4" fmla="*/ 236387 w 670299"/>
              <a:gd name="connsiteY4" fmla="*/ 429430 h 429430"/>
              <a:gd name="connsiteX5" fmla="*/ 78796 w 670299"/>
              <a:gd name="connsiteY5" fmla="*/ 429430 h 429430"/>
              <a:gd name="connsiteX6" fmla="*/ 287103 w 670299"/>
              <a:gd name="connsiteY6" fmla="*/ 77163 h 429430"/>
              <a:gd name="connsiteX7" fmla="*/ 0 w 670299"/>
              <a:gd name="connsiteY7" fmla="*/ 101177 h 429430"/>
              <a:gd name="connsiteX0" fmla="*/ 0 w 668508"/>
              <a:gd name="connsiteY0" fmla="*/ 101177 h 429430"/>
              <a:gd name="connsiteX1" fmla="*/ 668509 w 668508"/>
              <a:gd name="connsiteY1" fmla="*/ 26478 h 429430"/>
              <a:gd name="connsiteX2" fmla="*/ 438166 w 668508"/>
              <a:gd name="connsiteY2" fmla="*/ 173898 h 429430"/>
              <a:gd name="connsiteX3" fmla="*/ 362261 w 668508"/>
              <a:gd name="connsiteY3" fmla="*/ 108521 h 429430"/>
              <a:gd name="connsiteX4" fmla="*/ 236387 w 668508"/>
              <a:gd name="connsiteY4" fmla="*/ 429430 h 429430"/>
              <a:gd name="connsiteX5" fmla="*/ 78796 w 668508"/>
              <a:gd name="connsiteY5" fmla="*/ 429430 h 429430"/>
              <a:gd name="connsiteX6" fmla="*/ 287103 w 668508"/>
              <a:gd name="connsiteY6" fmla="*/ 77163 h 429430"/>
              <a:gd name="connsiteX7" fmla="*/ 0 w 668508"/>
              <a:gd name="connsiteY7" fmla="*/ 101177 h 429430"/>
              <a:gd name="connsiteX0" fmla="*/ 0 w 668510"/>
              <a:gd name="connsiteY0" fmla="*/ 101177 h 429430"/>
              <a:gd name="connsiteX1" fmla="*/ 668509 w 668510"/>
              <a:gd name="connsiteY1" fmla="*/ 26478 h 429430"/>
              <a:gd name="connsiteX2" fmla="*/ 438166 w 668510"/>
              <a:gd name="connsiteY2" fmla="*/ 173898 h 429430"/>
              <a:gd name="connsiteX3" fmla="*/ 362261 w 668510"/>
              <a:gd name="connsiteY3" fmla="*/ 108521 h 429430"/>
              <a:gd name="connsiteX4" fmla="*/ 236387 w 668510"/>
              <a:gd name="connsiteY4" fmla="*/ 429430 h 429430"/>
              <a:gd name="connsiteX5" fmla="*/ 78796 w 668510"/>
              <a:gd name="connsiteY5" fmla="*/ 429430 h 429430"/>
              <a:gd name="connsiteX6" fmla="*/ 333357 w 668510"/>
              <a:gd name="connsiteY6" fmla="*/ 35785 h 429430"/>
              <a:gd name="connsiteX7" fmla="*/ 0 w 668510"/>
              <a:gd name="connsiteY7" fmla="*/ 101177 h 429430"/>
              <a:gd name="connsiteX0" fmla="*/ 0 w 668508"/>
              <a:gd name="connsiteY0" fmla="*/ 101177 h 429430"/>
              <a:gd name="connsiteX1" fmla="*/ 668509 w 668508"/>
              <a:gd name="connsiteY1" fmla="*/ 26478 h 429430"/>
              <a:gd name="connsiteX2" fmla="*/ 438166 w 668508"/>
              <a:gd name="connsiteY2" fmla="*/ 173898 h 429430"/>
              <a:gd name="connsiteX3" fmla="*/ 362261 w 668508"/>
              <a:gd name="connsiteY3" fmla="*/ 108521 h 429430"/>
              <a:gd name="connsiteX4" fmla="*/ 236387 w 668508"/>
              <a:gd name="connsiteY4" fmla="*/ 429430 h 429430"/>
              <a:gd name="connsiteX5" fmla="*/ 78796 w 668508"/>
              <a:gd name="connsiteY5" fmla="*/ 429430 h 429430"/>
              <a:gd name="connsiteX6" fmla="*/ 333357 w 668508"/>
              <a:gd name="connsiteY6" fmla="*/ 35785 h 429430"/>
              <a:gd name="connsiteX7" fmla="*/ 0 w 668508"/>
              <a:gd name="connsiteY7" fmla="*/ 101177 h 429430"/>
              <a:gd name="connsiteX0" fmla="*/ 0 w 668510"/>
              <a:gd name="connsiteY0" fmla="*/ 101177 h 429430"/>
              <a:gd name="connsiteX1" fmla="*/ 668509 w 668510"/>
              <a:gd name="connsiteY1" fmla="*/ 26478 h 429430"/>
              <a:gd name="connsiteX2" fmla="*/ 438166 w 668510"/>
              <a:gd name="connsiteY2" fmla="*/ 173898 h 429430"/>
              <a:gd name="connsiteX3" fmla="*/ 362261 w 668510"/>
              <a:gd name="connsiteY3" fmla="*/ 108521 h 429430"/>
              <a:gd name="connsiteX4" fmla="*/ 236387 w 668510"/>
              <a:gd name="connsiteY4" fmla="*/ 429430 h 429430"/>
              <a:gd name="connsiteX5" fmla="*/ 78796 w 668510"/>
              <a:gd name="connsiteY5" fmla="*/ 429430 h 429430"/>
              <a:gd name="connsiteX6" fmla="*/ 383126 w 668510"/>
              <a:gd name="connsiteY6" fmla="*/ 33141 h 429430"/>
              <a:gd name="connsiteX7" fmla="*/ 0 w 668510"/>
              <a:gd name="connsiteY7" fmla="*/ 101177 h 429430"/>
              <a:gd name="connsiteX0" fmla="*/ 0 w 668508"/>
              <a:gd name="connsiteY0" fmla="*/ 101177 h 429430"/>
              <a:gd name="connsiteX1" fmla="*/ 668509 w 668508"/>
              <a:gd name="connsiteY1" fmla="*/ 26478 h 429430"/>
              <a:gd name="connsiteX2" fmla="*/ 438166 w 668508"/>
              <a:gd name="connsiteY2" fmla="*/ 173898 h 429430"/>
              <a:gd name="connsiteX3" fmla="*/ 386887 w 668508"/>
              <a:gd name="connsiteY3" fmla="*/ 109335 h 429430"/>
              <a:gd name="connsiteX4" fmla="*/ 236387 w 668508"/>
              <a:gd name="connsiteY4" fmla="*/ 429430 h 429430"/>
              <a:gd name="connsiteX5" fmla="*/ 78796 w 668508"/>
              <a:gd name="connsiteY5" fmla="*/ 429430 h 429430"/>
              <a:gd name="connsiteX6" fmla="*/ 383126 w 668508"/>
              <a:gd name="connsiteY6" fmla="*/ 33141 h 429430"/>
              <a:gd name="connsiteX7" fmla="*/ 0 w 668508"/>
              <a:gd name="connsiteY7" fmla="*/ 101177 h 429430"/>
              <a:gd name="connsiteX0" fmla="*/ 0 w 668510"/>
              <a:gd name="connsiteY0" fmla="*/ 101177 h 429430"/>
              <a:gd name="connsiteX1" fmla="*/ 668509 w 668510"/>
              <a:gd name="connsiteY1" fmla="*/ 26478 h 429430"/>
              <a:gd name="connsiteX2" fmla="*/ 475030 w 668510"/>
              <a:gd name="connsiteY2" fmla="*/ 209444 h 429430"/>
              <a:gd name="connsiteX3" fmla="*/ 386887 w 668510"/>
              <a:gd name="connsiteY3" fmla="*/ 109335 h 429430"/>
              <a:gd name="connsiteX4" fmla="*/ 236387 w 668510"/>
              <a:gd name="connsiteY4" fmla="*/ 429430 h 429430"/>
              <a:gd name="connsiteX5" fmla="*/ 78796 w 668510"/>
              <a:gd name="connsiteY5" fmla="*/ 429430 h 429430"/>
              <a:gd name="connsiteX6" fmla="*/ 383126 w 668510"/>
              <a:gd name="connsiteY6" fmla="*/ 33141 h 429430"/>
              <a:gd name="connsiteX7" fmla="*/ 0 w 668510"/>
              <a:gd name="connsiteY7" fmla="*/ 101177 h 429430"/>
              <a:gd name="connsiteX0" fmla="*/ 0 w 668508"/>
              <a:gd name="connsiteY0" fmla="*/ 101177 h 429430"/>
              <a:gd name="connsiteX1" fmla="*/ 668509 w 668508"/>
              <a:gd name="connsiteY1" fmla="*/ 26478 h 429430"/>
              <a:gd name="connsiteX2" fmla="*/ 475030 w 668508"/>
              <a:gd name="connsiteY2" fmla="*/ 209444 h 429430"/>
              <a:gd name="connsiteX3" fmla="*/ 363827 w 668508"/>
              <a:gd name="connsiteY3" fmla="*/ 95701 h 429430"/>
              <a:gd name="connsiteX4" fmla="*/ 236387 w 668508"/>
              <a:gd name="connsiteY4" fmla="*/ 429430 h 429430"/>
              <a:gd name="connsiteX5" fmla="*/ 78796 w 668508"/>
              <a:gd name="connsiteY5" fmla="*/ 429430 h 429430"/>
              <a:gd name="connsiteX6" fmla="*/ 383126 w 668508"/>
              <a:gd name="connsiteY6" fmla="*/ 33141 h 429430"/>
              <a:gd name="connsiteX7" fmla="*/ 0 w 668508"/>
              <a:gd name="connsiteY7" fmla="*/ 101177 h 429430"/>
              <a:gd name="connsiteX0" fmla="*/ 0 w 668510"/>
              <a:gd name="connsiteY0" fmla="*/ 101177 h 429430"/>
              <a:gd name="connsiteX1" fmla="*/ 668509 w 668510"/>
              <a:gd name="connsiteY1" fmla="*/ 26478 h 429430"/>
              <a:gd name="connsiteX2" fmla="*/ 475030 w 668510"/>
              <a:gd name="connsiteY2" fmla="*/ 209444 h 429430"/>
              <a:gd name="connsiteX3" fmla="*/ 363827 w 668510"/>
              <a:gd name="connsiteY3" fmla="*/ 95701 h 429430"/>
              <a:gd name="connsiteX4" fmla="*/ 236387 w 668510"/>
              <a:gd name="connsiteY4" fmla="*/ 429430 h 429430"/>
              <a:gd name="connsiteX5" fmla="*/ 78796 w 668510"/>
              <a:gd name="connsiteY5" fmla="*/ 429430 h 429430"/>
              <a:gd name="connsiteX6" fmla="*/ 383126 w 668510"/>
              <a:gd name="connsiteY6" fmla="*/ 33141 h 429430"/>
              <a:gd name="connsiteX7" fmla="*/ 0 w 668510"/>
              <a:gd name="connsiteY7" fmla="*/ 101177 h 429430"/>
              <a:gd name="connsiteX0" fmla="*/ 0 w 668508"/>
              <a:gd name="connsiteY0" fmla="*/ 101177 h 429430"/>
              <a:gd name="connsiteX1" fmla="*/ 668509 w 668508"/>
              <a:gd name="connsiteY1" fmla="*/ 26478 h 429430"/>
              <a:gd name="connsiteX2" fmla="*/ 475030 w 668508"/>
              <a:gd name="connsiteY2" fmla="*/ 209444 h 429430"/>
              <a:gd name="connsiteX3" fmla="*/ 374121 w 668508"/>
              <a:gd name="connsiteY3" fmla="*/ 78878 h 429430"/>
              <a:gd name="connsiteX4" fmla="*/ 236387 w 668508"/>
              <a:gd name="connsiteY4" fmla="*/ 429430 h 429430"/>
              <a:gd name="connsiteX5" fmla="*/ 78796 w 668508"/>
              <a:gd name="connsiteY5" fmla="*/ 429430 h 429430"/>
              <a:gd name="connsiteX6" fmla="*/ 383126 w 668508"/>
              <a:gd name="connsiteY6" fmla="*/ 33141 h 429430"/>
              <a:gd name="connsiteX7" fmla="*/ 0 w 668508"/>
              <a:gd name="connsiteY7" fmla="*/ 101177 h 429430"/>
              <a:gd name="connsiteX0" fmla="*/ 59828 w 589714"/>
              <a:gd name="connsiteY0" fmla="*/ 61721 h 445460"/>
              <a:gd name="connsiteX1" fmla="*/ 589713 w 589714"/>
              <a:gd name="connsiteY1" fmla="*/ 42508 h 445460"/>
              <a:gd name="connsiteX2" fmla="*/ 396234 w 589714"/>
              <a:gd name="connsiteY2" fmla="*/ 225474 h 445460"/>
              <a:gd name="connsiteX3" fmla="*/ 295325 w 589714"/>
              <a:gd name="connsiteY3" fmla="*/ 94908 h 445460"/>
              <a:gd name="connsiteX4" fmla="*/ 157591 w 589714"/>
              <a:gd name="connsiteY4" fmla="*/ 445460 h 445460"/>
              <a:gd name="connsiteX5" fmla="*/ 0 w 589714"/>
              <a:gd name="connsiteY5" fmla="*/ 445460 h 445460"/>
              <a:gd name="connsiteX6" fmla="*/ 304330 w 589714"/>
              <a:gd name="connsiteY6" fmla="*/ 49171 h 445460"/>
              <a:gd name="connsiteX7" fmla="*/ 59828 w 589714"/>
              <a:gd name="connsiteY7" fmla="*/ 61721 h 445460"/>
              <a:gd name="connsiteX0" fmla="*/ 59828 w 589712"/>
              <a:gd name="connsiteY0" fmla="*/ 57005 h 440744"/>
              <a:gd name="connsiteX1" fmla="*/ 589713 w 589712"/>
              <a:gd name="connsiteY1" fmla="*/ 37792 h 440744"/>
              <a:gd name="connsiteX2" fmla="*/ 396234 w 589712"/>
              <a:gd name="connsiteY2" fmla="*/ 220758 h 440744"/>
              <a:gd name="connsiteX3" fmla="*/ 295325 w 589712"/>
              <a:gd name="connsiteY3" fmla="*/ 90192 h 440744"/>
              <a:gd name="connsiteX4" fmla="*/ 157591 w 589712"/>
              <a:gd name="connsiteY4" fmla="*/ 440744 h 440744"/>
              <a:gd name="connsiteX5" fmla="*/ 0 w 589712"/>
              <a:gd name="connsiteY5" fmla="*/ 440744 h 440744"/>
              <a:gd name="connsiteX6" fmla="*/ 304330 w 589712"/>
              <a:gd name="connsiteY6" fmla="*/ 44455 h 440744"/>
              <a:gd name="connsiteX7" fmla="*/ 59828 w 589712"/>
              <a:gd name="connsiteY7" fmla="*/ 57005 h 440744"/>
              <a:gd name="connsiteX0" fmla="*/ 59828 w 589714"/>
              <a:gd name="connsiteY0" fmla="*/ 52739 h 436478"/>
              <a:gd name="connsiteX1" fmla="*/ 589713 w 589714"/>
              <a:gd name="connsiteY1" fmla="*/ 33526 h 436478"/>
              <a:gd name="connsiteX2" fmla="*/ 396234 w 589714"/>
              <a:gd name="connsiteY2" fmla="*/ 216492 h 436478"/>
              <a:gd name="connsiteX3" fmla="*/ 295325 w 589714"/>
              <a:gd name="connsiteY3" fmla="*/ 85926 h 436478"/>
              <a:gd name="connsiteX4" fmla="*/ 157591 w 589714"/>
              <a:gd name="connsiteY4" fmla="*/ 436478 h 436478"/>
              <a:gd name="connsiteX5" fmla="*/ 0 w 589714"/>
              <a:gd name="connsiteY5" fmla="*/ 436478 h 436478"/>
              <a:gd name="connsiteX6" fmla="*/ 304330 w 589714"/>
              <a:gd name="connsiteY6" fmla="*/ 40189 h 436478"/>
              <a:gd name="connsiteX7" fmla="*/ 59828 w 589714"/>
              <a:gd name="connsiteY7" fmla="*/ 52739 h 436478"/>
              <a:gd name="connsiteX0" fmla="*/ 59828 w 589712"/>
              <a:gd name="connsiteY0" fmla="*/ 52739 h 436478"/>
              <a:gd name="connsiteX1" fmla="*/ 589713 w 589712"/>
              <a:gd name="connsiteY1" fmla="*/ 33526 h 436478"/>
              <a:gd name="connsiteX2" fmla="*/ 396234 w 589712"/>
              <a:gd name="connsiteY2" fmla="*/ 216492 h 436478"/>
              <a:gd name="connsiteX3" fmla="*/ 295325 w 589712"/>
              <a:gd name="connsiteY3" fmla="*/ 85926 h 436478"/>
              <a:gd name="connsiteX4" fmla="*/ 157591 w 589712"/>
              <a:gd name="connsiteY4" fmla="*/ 436478 h 436478"/>
              <a:gd name="connsiteX5" fmla="*/ 0 w 589712"/>
              <a:gd name="connsiteY5" fmla="*/ 436478 h 436478"/>
              <a:gd name="connsiteX6" fmla="*/ 304330 w 589712"/>
              <a:gd name="connsiteY6" fmla="*/ 40189 h 436478"/>
              <a:gd name="connsiteX7" fmla="*/ 59828 w 589712"/>
              <a:gd name="connsiteY7" fmla="*/ 52739 h 436478"/>
              <a:gd name="connsiteX0" fmla="*/ 59828 w 589714"/>
              <a:gd name="connsiteY0" fmla="*/ 52739 h 436478"/>
              <a:gd name="connsiteX1" fmla="*/ 589713 w 589714"/>
              <a:gd name="connsiteY1" fmla="*/ 33526 h 436478"/>
              <a:gd name="connsiteX2" fmla="*/ 385034 w 589714"/>
              <a:gd name="connsiteY2" fmla="*/ 173213 h 436478"/>
              <a:gd name="connsiteX3" fmla="*/ 295325 w 589714"/>
              <a:gd name="connsiteY3" fmla="*/ 85926 h 436478"/>
              <a:gd name="connsiteX4" fmla="*/ 157591 w 589714"/>
              <a:gd name="connsiteY4" fmla="*/ 436478 h 436478"/>
              <a:gd name="connsiteX5" fmla="*/ 0 w 589714"/>
              <a:gd name="connsiteY5" fmla="*/ 436478 h 436478"/>
              <a:gd name="connsiteX6" fmla="*/ 304330 w 589714"/>
              <a:gd name="connsiteY6" fmla="*/ 40189 h 436478"/>
              <a:gd name="connsiteX7" fmla="*/ 59828 w 589714"/>
              <a:gd name="connsiteY7" fmla="*/ 52739 h 436478"/>
              <a:gd name="connsiteX0" fmla="*/ 59828 w 589712"/>
              <a:gd name="connsiteY0" fmla="*/ 52739 h 436478"/>
              <a:gd name="connsiteX1" fmla="*/ 589713 w 589712"/>
              <a:gd name="connsiteY1" fmla="*/ 33526 h 436478"/>
              <a:gd name="connsiteX2" fmla="*/ 385034 w 589712"/>
              <a:gd name="connsiteY2" fmla="*/ 173213 h 436478"/>
              <a:gd name="connsiteX3" fmla="*/ 295325 w 589712"/>
              <a:gd name="connsiteY3" fmla="*/ 85926 h 436478"/>
              <a:gd name="connsiteX4" fmla="*/ 157591 w 589712"/>
              <a:gd name="connsiteY4" fmla="*/ 436478 h 436478"/>
              <a:gd name="connsiteX5" fmla="*/ 0 w 589712"/>
              <a:gd name="connsiteY5" fmla="*/ 436478 h 436478"/>
              <a:gd name="connsiteX6" fmla="*/ 304330 w 589712"/>
              <a:gd name="connsiteY6" fmla="*/ 40189 h 436478"/>
              <a:gd name="connsiteX7" fmla="*/ 59828 w 589712"/>
              <a:gd name="connsiteY7" fmla="*/ 52739 h 436478"/>
              <a:gd name="connsiteX0" fmla="*/ 59828 w 589714"/>
              <a:gd name="connsiteY0" fmla="*/ 52739 h 436478"/>
              <a:gd name="connsiteX1" fmla="*/ 589713 w 589714"/>
              <a:gd name="connsiteY1" fmla="*/ 33526 h 436478"/>
              <a:gd name="connsiteX2" fmla="*/ 360411 w 589714"/>
              <a:gd name="connsiteY2" fmla="*/ 172399 h 436478"/>
              <a:gd name="connsiteX3" fmla="*/ 295325 w 589714"/>
              <a:gd name="connsiteY3" fmla="*/ 85926 h 436478"/>
              <a:gd name="connsiteX4" fmla="*/ 157591 w 589714"/>
              <a:gd name="connsiteY4" fmla="*/ 436478 h 436478"/>
              <a:gd name="connsiteX5" fmla="*/ 0 w 589714"/>
              <a:gd name="connsiteY5" fmla="*/ 436478 h 436478"/>
              <a:gd name="connsiteX6" fmla="*/ 304330 w 589714"/>
              <a:gd name="connsiteY6" fmla="*/ 40189 h 436478"/>
              <a:gd name="connsiteX7" fmla="*/ 59828 w 589714"/>
              <a:gd name="connsiteY7" fmla="*/ 52739 h 436478"/>
              <a:gd name="connsiteX0" fmla="*/ 80936 w 589712"/>
              <a:gd name="connsiteY0" fmla="*/ 30559 h 452216"/>
              <a:gd name="connsiteX1" fmla="*/ 589713 w 589712"/>
              <a:gd name="connsiteY1" fmla="*/ 49264 h 452216"/>
              <a:gd name="connsiteX2" fmla="*/ 360411 w 589712"/>
              <a:gd name="connsiteY2" fmla="*/ 188137 h 452216"/>
              <a:gd name="connsiteX3" fmla="*/ 295325 w 589712"/>
              <a:gd name="connsiteY3" fmla="*/ 101664 h 452216"/>
              <a:gd name="connsiteX4" fmla="*/ 157591 w 589712"/>
              <a:gd name="connsiteY4" fmla="*/ 452216 h 452216"/>
              <a:gd name="connsiteX5" fmla="*/ 0 w 589712"/>
              <a:gd name="connsiteY5" fmla="*/ 452216 h 452216"/>
              <a:gd name="connsiteX6" fmla="*/ 304330 w 589712"/>
              <a:gd name="connsiteY6" fmla="*/ 55927 h 452216"/>
              <a:gd name="connsiteX7" fmla="*/ 80936 w 589712"/>
              <a:gd name="connsiteY7" fmla="*/ 30559 h 452216"/>
              <a:gd name="connsiteX0" fmla="*/ 80936 w 589714"/>
              <a:gd name="connsiteY0" fmla="*/ 19621 h 441278"/>
              <a:gd name="connsiteX1" fmla="*/ 589713 w 589714"/>
              <a:gd name="connsiteY1" fmla="*/ 38326 h 441278"/>
              <a:gd name="connsiteX2" fmla="*/ 360411 w 589714"/>
              <a:gd name="connsiteY2" fmla="*/ 177199 h 441278"/>
              <a:gd name="connsiteX3" fmla="*/ 295325 w 589714"/>
              <a:gd name="connsiteY3" fmla="*/ 90726 h 441278"/>
              <a:gd name="connsiteX4" fmla="*/ 157591 w 589714"/>
              <a:gd name="connsiteY4" fmla="*/ 441278 h 441278"/>
              <a:gd name="connsiteX5" fmla="*/ 0 w 589714"/>
              <a:gd name="connsiteY5" fmla="*/ 441278 h 441278"/>
              <a:gd name="connsiteX6" fmla="*/ 304330 w 589714"/>
              <a:gd name="connsiteY6" fmla="*/ 44989 h 441278"/>
              <a:gd name="connsiteX7" fmla="*/ 80936 w 589714"/>
              <a:gd name="connsiteY7" fmla="*/ 19621 h 44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14" h="441278">
                <a:moveTo>
                  <a:pt x="80936" y="19621"/>
                </a:moveTo>
                <a:cubicBezTo>
                  <a:pt x="347743" y="9473"/>
                  <a:pt x="256467" y="-27733"/>
                  <a:pt x="589713" y="38326"/>
                </a:cubicBezTo>
                <a:cubicBezTo>
                  <a:pt x="312611" y="85866"/>
                  <a:pt x="365858" y="112350"/>
                  <a:pt x="360411" y="177199"/>
                </a:cubicBezTo>
                <a:cubicBezTo>
                  <a:pt x="334146" y="177199"/>
                  <a:pt x="325207" y="189624"/>
                  <a:pt x="295325" y="90726"/>
                </a:cubicBezTo>
                <a:cubicBezTo>
                  <a:pt x="183148" y="165338"/>
                  <a:pt x="199549" y="334308"/>
                  <a:pt x="157591" y="441278"/>
                </a:cubicBezTo>
                <a:lnTo>
                  <a:pt x="0" y="441278"/>
                </a:lnTo>
                <a:cubicBezTo>
                  <a:pt x="19070" y="320061"/>
                  <a:pt x="64827" y="81680"/>
                  <a:pt x="304330" y="44989"/>
                </a:cubicBezTo>
                <a:cubicBezTo>
                  <a:pt x="230741" y="74219"/>
                  <a:pt x="126272" y="7821"/>
                  <a:pt x="80936" y="19621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7F5EF5DB-2183-8085-64F2-B674A98393F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688" r="73226"/>
          <a:stretch>
            <a:fillRect/>
          </a:stretch>
        </p:blipFill>
        <p:spPr>
          <a:xfrm>
            <a:off x="8058841" y="3313902"/>
            <a:ext cx="711673" cy="912938"/>
          </a:xfrm>
          <a:custGeom>
            <a:avLst/>
            <a:gdLst>
              <a:gd name="connsiteX0" fmla="*/ 0 w 711673"/>
              <a:gd name="connsiteY0" fmla="*/ 0 h 912938"/>
              <a:gd name="connsiteX1" fmla="*/ 711673 w 711673"/>
              <a:gd name="connsiteY1" fmla="*/ 0 h 912938"/>
              <a:gd name="connsiteX2" fmla="*/ 711673 w 711673"/>
              <a:gd name="connsiteY2" fmla="*/ 912938 h 912938"/>
              <a:gd name="connsiteX3" fmla="*/ 0 w 711673"/>
              <a:gd name="connsiteY3" fmla="*/ 912938 h 912938"/>
              <a:gd name="connsiteX4" fmla="*/ 0 w 711673"/>
              <a:gd name="connsiteY4" fmla="*/ 0 h 91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673" h="912938">
                <a:moveTo>
                  <a:pt x="0" y="0"/>
                </a:moveTo>
                <a:lnTo>
                  <a:pt x="711673" y="0"/>
                </a:lnTo>
                <a:lnTo>
                  <a:pt x="711673" y="912938"/>
                </a:lnTo>
                <a:lnTo>
                  <a:pt x="0" y="91293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A3EDF1F7-CF58-221C-8B51-11000DB0193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727" r="8983"/>
          <a:stretch>
            <a:fillRect/>
          </a:stretch>
        </p:blipFill>
        <p:spPr>
          <a:xfrm>
            <a:off x="10558542" y="3313902"/>
            <a:ext cx="607441" cy="912938"/>
          </a:xfrm>
          <a:custGeom>
            <a:avLst/>
            <a:gdLst>
              <a:gd name="connsiteX0" fmla="*/ 0 w 607441"/>
              <a:gd name="connsiteY0" fmla="*/ 0 h 912938"/>
              <a:gd name="connsiteX1" fmla="*/ 607441 w 607441"/>
              <a:gd name="connsiteY1" fmla="*/ 0 h 912938"/>
              <a:gd name="connsiteX2" fmla="*/ 607441 w 607441"/>
              <a:gd name="connsiteY2" fmla="*/ 912938 h 912938"/>
              <a:gd name="connsiteX3" fmla="*/ 0 w 607441"/>
              <a:gd name="connsiteY3" fmla="*/ 912938 h 912938"/>
              <a:gd name="connsiteX4" fmla="*/ 0 w 607441"/>
              <a:gd name="connsiteY4" fmla="*/ 0 h 91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441" h="912938">
                <a:moveTo>
                  <a:pt x="0" y="0"/>
                </a:moveTo>
                <a:lnTo>
                  <a:pt x="607441" y="0"/>
                </a:lnTo>
                <a:lnTo>
                  <a:pt x="607441" y="912938"/>
                </a:lnTo>
                <a:lnTo>
                  <a:pt x="0" y="91293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B974FF-E7F2-F1F0-32FD-6A31D25811D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2312"/>
          <a:stretch>
            <a:fillRect/>
          </a:stretch>
        </p:blipFill>
        <p:spPr>
          <a:xfrm>
            <a:off x="7772179" y="3313902"/>
            <a:ext cx="286662" cy="912938"/>
          </a:xfrm>
          <a:custGeom>
            <a:avLst/>
            <a:gdLst>
              <a:gd name="connsiteX0" fmla="*/ 0 w 286662"/>
              <a:gd name="connsiteY0" fmla="*/ 0 h 912938"/>
              <a:gd name="connsiteX1" fmla="*/ 286662 w 286662"/>
              <a:gd name="connsiteY1" fmla="*/ 0 h 912938"/>
              <a:gd name="connsiteX2" fmla="*/ 286662 w 286662"/>
              <a:gd name="connsiteY2" fmla="*/ 912938 h 912938"/>
              <a:gd name="connsiteX3" fmla="*/ 0 w 286662"/>
              <a:gd name="connsiteY3" fmla="*/ 912938 h 912938"/>
              <a:gd name="connsiteX4" fmla="*/ 0 w 286662"/>
              <a:gd name="connsiteY4" fmla="*/ 0 h 91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662" h="912938">
                <a:moveTo>
                  <a:pt x="0" y="0"/>
                </a:moveTo>
                <a:lnTo>
                  <a:pt x="286662" y="0"/>
                </a:lnTo>
                <a:lnTo>
                  <a:pt x="286662" y="912938"/>
                </a:lnTo>
                <a:lnTo>
                  <a:pt x="0" y="91293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B043B3-BE2D-CE91-A909-5CBEC54B4E0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774" r="25273"/>
          <a:stretch>
            <a:fillRect/>
          </a:stretch>
        </p:blipFill>
        <p:spPr>
          <a:xfrm>
            <a:off x="8770514" y="3313902"/>
            <a:ext cx="1788028" cy="912938"/>
          </a:xfrm>
          <a:custGeom>
            <a:avLst/>
            <a:gdLst>
              <a:gd name="connsiteX0" fmla="*/ 0 w 1788028"/>
              <a:gd name="connsiteY0" fmla="*/ 0 h 912938"/>
              <a:gd name="connsiteX1" fmla="*/ 1788028 w 1788028"/>
              <a:gd name="connsiteY1" fmla="*/ 0 h 912938"/>
              <a:gd name="connsiteX2" fmla="*/ 1788028 w 1788028"/>
              <a:gd name="connsiteY2" fmla="*/ 912938 h 912938"/>
              <a:gd name="connsiteX3" fmla="*/ 0 w 1788028"/>
              <a:gd name="connsiteY3" fmla="*/ 912938 h 912938"/>
              <a:gd name="connsiteX4" fmla="*/ 0 w 1788028"/>
              <a:gd name="connsiteY4" fmla="*/ 0 h 91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028" h="912938">
                <a:moveTo>
                  <a:pt x="0" y="0"/>
                </a:moveTo>
                <a:lnTo>
                  <a:pt x="1788028" y="0"/>
                </a:lnTo>
                <a:lnTo>
                  <a:pt x="1788028" y="912938"/>
                </a:lnTo>
                <a:lnTo>
                  <a:pt x="0" y="91293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5EF0153-3FB5-36D1-81EF-96E35FE1BD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017"/>
          <a:stretch>
            <a:fillRect/>
          </a:stretch>
        </p:blipFill>
        <p:spPr>
          <a:xfrm>
            <a:off x="11165983" y="3313902"/>
            <a:ext cx="334939" cy="912938"/>
          </a:xfrm>
          <a:custGeom>
            <a:avLst/>
            <a:gdLst>
              <a:gd name="connsiteX0" fmla="*/ 0 w 334939"/>
              <a:gd name="connsiteY0" fmla="*/ 0 h 912938"/>
              <a:gd name="connsiteX1" fmla="*/ 334939 w 334939"/>
              <a:gd name="connsiteY1" fmla="*/ 0 h 912938"/>
              <a:gd name="connsiteX2" fmla="*/ 334939 w 334939"/>
              <a:gd name="connsiteY2" fmla="*/ 912938 h 912938"/>
              <a:gd name="connsiteX3" fmla="*/ 0 w 334939"/>
              <a:gd name="connsiteY3" fmla="*/ 912938 h 912938"/>
              <a:gd name="connsiteX4" fmla="*/ 0 w 334939"/>
              <a:gd name="connsiteY4" fmla="*/ 0 h 91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939" h="912938">
                <a:moveTo>
                  <a:pt x="0" y="0"/>
                </a:moveTo>
                <a:lnTo>
                  <a:pt x="334939" y="0"/>
                </a:lnTo>
                <a:lnTo>
                  <a:pt x="334939" y="912938"/>
                </a:lnTo>
                <a:lnTo>
                  <a:pt x="0" y="91293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8CE6BCB-A176-4BFA-B4BB-625D5558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869" y="3496375"/>
            <a:ext cx="2637730" cy="4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76C1B6-B316-0E44-AE91-593890317EC6}"/>
              </a:ext>
            </a:extLst>
          </p:cNvPr>
          <p:cNvSpPr/>
          <p:nvPr/>
        </p:nvSpPr>
        <p:spPr>
          <a:xfrm>
            <a:off x="8190685" y="5487374"/>
            <a:ext cx="2743200" cy="1212285"/>
          </a:xfrm>
          <a:prstGeom prst="rect">
            <a:avLst/>
          </a:prstGeom>
          <a:solidFill>
            <a:srgbClr val="FFFFF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189C0C7-4B77-9590-CB54-5FA7EF4D9DEF}"/>
              </a:ext>
            </a:extLst>
          </p:cNvPr>
          <p:cNvSpPr txBox="1"/>
          <p:nvPr/>
        </p:nvSpPr>
        <p:spPr>
          <a:xfrm>
            <a:off x="7382007" y="4855901"/>
            <a:ext cx="4360556" cy="37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--- </a:t>
            </a:r>
            <a:r>
              <a:rPr lang="en-US" b="1" dirty="0"/>
              <a:t>if high confidence 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5" grpId="0" animBg="1"/>
      <p:bldP spid="10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297D41-60EB-455B-92BD-2E7B24A8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94" y="3495803"/>
            <a:ext cx="7196706" cy="1582434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9C80C21-6E17-4AD6-BF65-BB2098B7BE2A}"/>
              </a:ext>
            </a:extLst>
          </p:cNvPr>
          <p:cNvSpPr txBox="1">
            <a:spLocks/>
          </p:cNvSpPr>
          <p:nvPr/>
        </p:nvSpPr>
        <p:spPr>
          <a:xfrm>
            <a:off x="1095374" y="118944"/>
            <a:ext cx="7648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A95A5D1-F401-49AE-A09F-7DD8CD7B4F1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Marginal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works for joint distributions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and </a:t>
                </a:r>
                <a:r>
                  <a:rPr lang="en-US" i="1" dirty="0"/>
                  <a:t>partial </a:t>
                </a:r>
                <a:r>
                  <a:rPr lang="en-US" dirty="0"/>
                  <a:t>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  <a:blipFill>
                <a:blip r:embed="rId3"/>
                <a:stretch>
                  <a:fillRect l="-1043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1E54D-492D-4FF8-A339-03C94DAA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9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E7EA-326E-4DB5-9896-131CCE80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947400" cy="25527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Unsupervised)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5EE1-B47F-475C-8A51-1F3A184D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45" y="4236685"/>
            <a:ext cx="7229910" cy="1127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Works when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replaced with dataset</a:t>
                </a:r>
              </a:p>
              <a:p>
                <a:pPr marL="457200" lvl="1" indent="0">
                  <a:buNone/>
                </a:pPr>
                <a:r>
                  <a:rPr lang="en-US" dirty="0"/>
                  <a:t>(if high confidence in empirical distribution)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  <a:blipFill>
                <a:blip r:embed="rId3"/>
                <a:stretch>
                  <a:fillRect l="-1388" t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ED1ED6C-5340-42F4-BB8B-E077EA81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82" y="3115890"/>
            <a:ext cx="2026920" cy="4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/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Does not depend on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;  </a:t>
                </a:r>
              </a:p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irrelevant constant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blipFill>
                <a:blip r:embed="rId5"/>
                <a:stretch>
                  <a:fillRect l="-2148" t="-5660" r="-9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Up 58">
            <a:extLst>
              <a:ext uri="{FF2B5EF4-FFF2-40B4-BE49-F238E27FC236}">
                <a16:creationId xmlns:a16="http://schemas.microsoft.com/office/drawing/2014/main" id="{E1CECB1F-E556-4D49-A782-4322F78EF34F}"/>
              </a:ext>
            </a:extLst>
          </p:cNvPr>
          <p:cNvSpPr/>
          <p:nvPr/>
        </p:nvSpPr>
        <p:spPr>
          <a:xfrm>
            <a:off x="8703841" y="5077397"/>
            <a:ext cx="154409" cy="485203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2F761-84F4-4A48-B6E0-11C7B2A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B56-B0FD-451A-AC69-4433064A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79425"/>
            <a:ext cx="10515600" cy="18351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Conditional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C44FF-14DB-4AC1-9406-95701BDA8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5" y="3472721"/>
            <a:ext cx="8954750" cy="2819794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3F0B127-01E8-4C07-9D4B-A1B8D29E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94" y="2861404"/>
            <a:ext cx="2952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77DA42-E571-45B4-BF19-CCDEA05551F7}"/>
              </a:ext>
            </a:extLst>
          </p:cNvPr>
          <p:cNvSpPr/>
          <p:nvPr/>
        </p:nvSpPr>
        <p:spPr>
          <a:xfrm>
            <a:off x="6377692" y="5122010"/>
            <a:ext cx="3680707" cy="9585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2DE564F-D60F-41F8-8FC9-5194546B6950}"/>
              </a:ext>
            </a:extLst>
          </p:cNvPr>
          <p:cNvSpPr txBox="1">
            <a:spLocks/>
          </p:cNvSpPr>
          <p:nvPr/>
        </p:nvSpPr>
        <p:spPr>
          <a:xfrm>
            <a:off x="1103384" y="2894135"/>
            <a:ext cx="7905750" cy="10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 and for discriminative models;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3A5E-6B12-4313-A19A-7419EB62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DB7EC08-F082-4476-BFAB-11E928235EDF}"/>
              </a:ext>
            </a:extLst>
          </p:cNvPr>
          <p:cNvCxnSpPr>
            <a:cxnSpLocks/>
          </p:cNvCxnSpPr>
          <p:nvPr/>
        </p:nvCxnSpPr>
        <p:spPr>
          <a:xfrm>
            <a:off x="5634852" y="1864249"/>
            <a:ext cx="1199607" cy="150990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671091-44EF-4800-9358-79630F5C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297307"/>
            <a:ext cx="2597342" cy="1010237"/>
          </a:xfrm>
        </p:spPr>
        <p:txBody>
          <a:bodyPr>
            <a:normAutofit/>
          </a:bodyPr>
          <a:lstStyle/>
          <a:p>
            <a:r>
              <a:rPr lang="en-US" b="1" dirty="0"/>
              <a:t>A Map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48F428F-489E-4541-ADCA-5842C8D3A9F4}"/>
              </a:ext>
            </a:extLst>
          </p:cNvPr>
          <p:cNvCxnSpPr>
            <a:cxnSpLocks/>
          </p:cNvCxnSpPr>
          <p:nvPr/>
        </p:nvCxnSpPr>
        <p:spPr>
          <a:xfrm>
            <a:off x="3621941" y="3555487"/>
            <a:ext cx="1389689" cy="139232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1F92DEC-7D47-4A2A-921E-34C923D42CAD}"/>
              </a:ext>
            </a:extLst>
          </p:cNvPr>
          <p:cNvCxnSpPr>
            <a:cxnSpLocks/>
          </p:cNvCxnSpPr>
          <p:nvPr/>
        </p:nvCxnSpPr>
        <p:spPr>
          <a:xfrm flipV="1">
            <a:off x="3700463" y="1814198"/>
            <a:ext cx="1513445" cy="133126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C84B841-9511-4615-A6CD-0C487A282BB2}"/>
              </a:ext>
            </a:extLst>
          </p:cNvPr>
          <p:cNvSpPr txBox="1"/>
          <p:nvPr/>
        </p:nvSpPr>
        <p:spPr>
          <a:xfrm rot="2703384">
            <a:off x="3176770" y="4174507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conditional model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17A942F-C409-423D-B907-D63EDE6A8773}"/>
              </a:ext>
            </a:extLst>
          </p:cNvPr>
          <p:cNvSpPr txBox="1"/>
          <p:nvPr/>
        </p:nvSpPr>
        <p:spPr>
          <a:xfrm rot="308301">
            <a:off x="3942347" y="3125328"/>
            <a:ext cx="16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+latent variables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A3CDAB3-B136-413E-A849-6A276A70F24B}"/>
              </a:ext>
            </a:extLst>
          </p:cNvPr>
          <p:cNvSpPr txBox="1"/>
          <p:nvPr/>
        </p:nvSpPr>
        <p:spPr>
          <a:xfrm rot="19072870">
            <a:off x="3397115" y="2363604"/>
            <a:ext cx="148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multi-sample</a:t>
            </a:r>
          </a:p>
        </p:txBody>
      </p:sp>
      <p:pic>
        <p:nvPicPr>
          <p:cNvPr id="292" name="Content Placeholder 4">
            <a:extLst>
              <a:ext uri="{FF2B5EF4-FFF2-40B4-BE49-F238E27FC236}">
                <a16:creationId xmlns:a16="http://schemas.microsoft.com/office/drawing/2014/main" id="{31DB7874-FC1A-4F70-89E7-FB290FBA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" t="7179" r="55403" b="17735"/>
          <a:stretch/>
        </p:blipFill>
        <p:spPr>
          <a:xfrm>
            <a:off x="6841253" y="2651733"/>
            <a:ext cx="1191623" cy="686925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EE934872-B838-4BAE-A282-569C2E1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5345" y="900590"/>
            <a:ext cx="1861381" cy="644022"/>
          </a:xfrm>
          <a:prstGeom prst="rect">
            <a:avLst/>
          </a:prstGeom>
        </p:spPr>
      </p:pic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7BD002B-55B1-4564-A495-10FC86875448}"/>
              </a:ext>
            </a:extLst>
          </p:cNvPr>
          <p:cNvCxnSpPr>
            <a:cxnSpLocks/>
          </p:cNvCxnSpPr>
          <p:nvPr/>
        </p:nvCxnSpPr>
        <p:spPr>
          <a:xfrm>
            <a:off x="5702300" y="1663963"/>
            <a:ext cx="1618002" cy="590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5FA9ECE-369C-4735-961B-E3DF5FF5734B}"/>
              </a:ext>
            </a:extLst>
          </p:cNvPr>
          <p:cNvCxnSpPr>
            <a:cxnSpLocks/>
          </p:cNvCxnSpPr>
          <p:nvPr/>
        </p:nvCxnSpPr>
        <p:spPr>
          <a:xfrm>
            <a:off x="3804623" y="3361183"/>
            <a:ext cx="1703643" cy="13799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7" name="Picture 296">
            <a:extLst>
              <a:ext uri="{FF2B5EF4-FFF2-40B4-BE49-F238E27FC236}">
                <a16:creationId xmlns:a16="http://schemas.microsoft.com/office/drawing/2014/main" id="{D31A2145-9D00-4167-8470-DB7D68BFCB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0818" y="2909669"/>
            <a:ext cx="1697640" cy="608994"/>
          </a:xfrm>
          <a:prstGeom prst="rect">
            <a:avLst/>
          </a:prstGeom>
        </p:spPr>
      </p:pic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3EFC698C-D525-4693-AB5E-85A208B08C32}"/>
              </a:ext>
            </a:extLst>
          </p:cNvPr>
          <p:cNvCxnSpPr>
            <a:cxnSpLocks/>
          </p:cNvCxnSpPr>
          <p:nvPr/>
        </p:nvCxnSpPr>
        <p:spPr>
          <a:xfrm flipV="1">
            <a:off x="6021614" y="1892464"/>
            <a:ext cx="1458223" cy="14870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1D781E-A449-416F-BBFA-00DBB3C53A86}"/>
              </a:ext>
            </a:extLst>
          </p:cNvPr>
          <p:cNvCxnSpPr>
            <a:cxnSpLocks/>
          </p:cNvCxnSpPr>
          <p:nvPr/>
        </p:nvCxnSpPr>
        <p:spPr>
          <a:xfrm>
            <a:off x="5508266" y="5185553"/>
            <a:ext cx="1404358" cy="10198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FBC2FCF-CA4A-465E-B41E-63529BEF35EE}"/>
              </a:ext>
            </a:extLst>
          </p:cNvPr>
          <p:cNvCxnSpPr>
            <a:cxnSpLocks/>
          </p:cNvCxnSpPr>
          <p:nvPr/>
        </p:nvCxnSpPr>
        <p:spPr>
          <a:xfrm>
            <a:off x="7781197" y="1994723"/>
            <a:ext cx="866681" cy="131402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4BFB4CF-1C1F-4EA8-BE41-60107383B777}"/>
              </a:ext>
            </a:extLst>
          </p:cNvPr>
          <p:cNvCxnSpPr>
            <a:cxnSpLocks/>
          </p:cNvCxnSpPr>
          <p:nvPr/>
        </p:nvCxnSpPr>
        <p:spPr>
          <a:xfrm flipV="1">
            <a:off x="5414292" y="3722294"/>
            <a:ext cx="1369127" cy="1253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4E6367E-2660-476A-A60B-8584E455189A}"/>
              </a:ext>
            </a:extLst>
          </p:cNvPr>
          <p:cNvCxnSpPr>
            <a:cxnSpLocks/>
          </p:cNvCxnSpPr>
          <p:nvPr/>
        </p:nvCxnSpPr>
        <p:spPr>
          <a:xfrm>
            <a:off x="7278243" y="3549257"/>
            <a:ext cx="1199007" cy="53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DD830B8-423D-41AB-A273-ED2F0C6F019A}"/>
              </a:ext>
            </a:extLst>
          </p:cNvPr>
          <p:cNvCxnSpPr>
            <a:cxnSpLocks/>
          </p:cNvCxnSpPr>
          <p:nvPr/>
        </p:nvCxnSpPr>
        <p:spPr>
          <a:xfrm flipV="1">
            <a:off x="7433974" y="3757897"/>
            <a:ext cx="1219998" cy="134437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EABC319-4C7D-4D26-A26A-6A451F0DF505}"/>
              </a:ext>
            </a:extLst>
          </p:cNvPr>
          <p:cNvCxnSpPr>
            <a:cxnSpLocks/>
          </p:cNvCxnSpPr>
          <p:nvPr/>
        </p:nvCxnSpPr>
        <p:spPr>
          <a:xfrm>
            <a:off x="5963411" y="3767637"/>
            <a:ext cx="1083763" cy="1276711"/>
          </a:xfrm>
          <a:prstGeom prst="straightConnector1">
            <a:avLst/>
          </a:prstGeom>
          <a:ln w="38100"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9" name="Picture 308">
            <a:extLst>
              <a:ext uri="{FF2B5EF4-FFF2-40B4-BE49-F238E27FC236}">
                <a16:creationId xmlns:a16="http://schemas.microsoft.com/office/drawing/2014/main" id="{C2DFF9E0-7B12-478A-A6DF-8A4B918330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81335">
            <a:off x="4708516" y="3584647"/>
            <a:ext cx="1231523" cy="545205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E2226713-ED45-43B2-86B6-6D2653B0DA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230" y="922937"/>
            <a:ext cx="1466915" cy="667260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B33BA5CF-F765-4C0E-8C19-D1EBA63736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8664" y="3003082"/>
            <a:ext cx="1607358" cy="76979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5F9C861B-8300-498B-8362-369E2B69583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3962" y="5397947"/>
            <a:ext cx="1571749" cy="76043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576D434-3849-4ACE-AB8A-D4054EFE4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789" y="5402522"/>
            <a:ext cx="2127722" cy="520947"/>
          </a:xfrm>
          <a:prstGeom prst="rect">
            <a:avLst/>
          </a:prstGeom>
        </p:spPr>
      </p:pic>
      <p:sp>
        <p:nvSpPr>
          <p:cNvPr id="341" name="Oval 340">
            <a:extLst>
              <a:ext uri="{FF2B5EF4-FFF2-40B4-BE49-F238E27FC236}">
                <a16:creationId xmlns:a16="http://schemas.microsoft.com/office/drawing/2014/main" id="{EAE4BE72-3F9F-40F9-BF88-6020F4A93823}"/>
              </a:ext>
            </a:extLst>
          </p:cNvPr>
          <p:cNvSpPr/>
          <p:nvPr/>
        </p:nvSpPr>
        <p:spPr>
          <a:xfrm>
            <a:off x="3347417" y="3168991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7EB9DAB-7D16-4FDB-8277-9AED8863F551}"/>
              </a:ext>
            </a:extLst>
          </p:cNvPr>
          <p:cNvSpPr/>
          <p:nvPr/>
        </p:nvSpPr>
        <p:spPr>
          <a:xfrm>
            <a:off x="5204281" y="1452295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A0081569-AB5B-4881-BFAB-454ADD6A91A3}"/>
              </a:ext>
            </a:extLst>
          </p:cNvPr>
          <p:cNvSpPr/>
          <p:nvPr/>
        </p:nvSpPr>
        <p:spPr>
          <a:xfrm>
            <a:off x="5636924" y="3386482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5D9DCED-9C09-461E-99E1-960F01A1A171}"/>
              </a:ext>
            </a:extLst>
          </p:cNvPr>
          <p:cNvSpPr/>
          <p:nvPr/>
        </p:nvSpPr>
        <p:spPr>
          <a:xfrm>
            <a:off x="7454430" y="1586897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DD7E331-0EB1-46E4-92D2-9910E87A60EA}"/>
              </a:ext>
            </a:extLst>
          </p:cNvPr>
          <p:cNvSpPr/>
          <p:nvPr/>
        </p:nvSpPr>
        <p:spPr>
          <a:xfrm>
            <a:off x="8647878" y="3386481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768FDA9E-BBD9-4F64-9205-0BCC08184C20}"/>
              </a:ext>
            </a:extLst>
          </p:cNvPr>
          <p:cNvSpPr/>
          <p:nvPr/>
        </p:nvSpPr>
        <p:spPr>
          <a:xfrm>
            <a:off x="7129989" y="5109325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627BBB7-7352-4DE1-98CC-B83DA01576D2}"/>
              </a:ext>
            </a:extLst>
          </p:cNvPr>
          <p:cNvSpPr/>
          <p:nvPr/>
        </p:nvSpPr>
        <p:spPr>
          <a:xfrm>
            <a:off x="6798800" y="3391260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F08B7BDF-FDD4-4CD7-9281-C1911664B1AA}"/>
              </a:ext>
            </a:extLst>
          </p:cNvPr>
          <p:cNvSpPr/>
          <p:nvPr/>
        </p:nvSpPr>
        <p:spPr>
          <a:xfrm>
            <a:off x="5081714" y="4957332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0CDA9D-2770-4FFD-A98D-686E72C9E173}"/>
              </a:ext>
            </a:extLst>
          </p:cNvPr>
          <p:cNvSpPr/>
          <p:nvPr/>
        </p:nvSpPr>
        <p:spPr>
          <a:xfrm rot="19067797">
            <a:off x="6291001" y="2670493"/>
            <a:ext cx="2091789" cy="177594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5F97FD2-AFAE-4F9A-A558-275AB476B1A1}"/>
              </a:ext>
            </a:extLst>
          </p:cNvPr>
          <p:cNvGrpSpPr/>
          <p:nvPr/>
        </p:nvGrpSpPr>
        <p:grpSpPr>
          <a:xfrm>
            <a:off x="-330874" y="5903"/>
            <a:ext cx="12539634" cy="6884979"/>
            <a:chOff x="-330874" y="5903"/>
            <a:chExt cx="12539634" cy="6884979"/>
          </a:xfrm>
        </p:grpSpPr>
        <p:sp>
          <p:nvSpPr>
            <p:cNvPr id="350" name="Multi-sample">
              <a:extLst>
                <a:ext uri="{FF2B5EF4-FFF2-40B4-BE49-F238E27FC236}">
                  <a16:creationId xmlns:a16="http://schemas.microsoft.com/office/drawing/2014/main" id="{BDCE072D-013D-4329-9B61-4A0524331A79}"/>
                </a:ext>
              </a:extLst>
            </p:cNvPr>
            <p:cNvSpPr/>
            <p:nvPr/>
          </p:nvSpPr>
          <p:spPr>
            <a:xfrm>
              <a:off x="3781006" y="5903"/>
              <a:ext cx="8427754" cy="5048672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27754" h="5048672">
                  <a:moveTo>
                    <a:pt x="17139" y="948489"/>
                  </a:moveTo>
                  <a:lnTo>
                    <a:pt x="4049146" y="5048672"/>
                  </a:lnTo>
                  <a:lnTo>
                    <a:pt x="8420802" y="5033343"/>
                  </a:lnTo>
                  <a:cubicBezTo>
                    <a:pt x="8423119" y="3356070"/>
                    <a:pt x="8425437" y="1678797"/>
                    <a:pt x="8427754" y="1524"/>
                  </a:cubicBezTo>
                  <a:lnTo>
                    <a:pt x="0" y="0"/>
                  </a:lnTo>
                  <a:lnTo>
                    <a:pt x="17139" y="948489"/>
                  </a:lnTo>
                  <a:close/>
                </a:path>
              </a:pathLst>
            </a:custGeom>
            <a:solidFill>
              <a:srgbClr val="970B68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4A94AD2-296C-4A3E-9A70-64DAB4CAFD12}"/>
                </a:ext>
              </a:extLst>
            </p:cNvPr>
            <p:cNvSpPr/>
            <p:nvPr/>
          </p:nvSpPr>
          <p:spPr>
            <a:xfrm>
              <a:off x="9030331" y="863622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Full-Dataset</a:t>
              </a:r>
            </a:p>
          </p:txBody>
        </p:sp>
        <p:sp>
          <p:nvSpPr>
            <p:cNvPr id="369" name="Multi-sample">
              <a:extLst>
                <a:ext uri="{FF2B5EF4-FFF2-40B4-BE49-F238E27FC236}">
                  <a16:creationId xmlns:a16="http://schemas.microsoft.com/office/drawing/2014/main" id="{793722F5-231E-48D9-B16B-C0BFC402DCF1}"/>
                </a:ext>
              </a:extLst>
            </p:cNvPr>
            <p:cNvSpPr/>
            <p:nvPr/>
          </p:nvSpPr>
          <p:spPr>
            <a:xfrm flipH="1" flipV="1">
              <a:off x="-11231" y="1880884"/>
              <a:ext cx="8548722" cy="5009998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2577" h="4402764">
                  <a:moveTo>
                    <a:pt x="72943" y="940119"/>
                  </a:moveTo>
                  <a:lnTo>
                    <a:pt x="3435308" y="4392981"/>
                  </a:lnTo>
                  <a:lnTo>
                    <a:pt x="7508415" y="4402764"/>
                  </a:lnTo>
                  <a:cubicBezTo>
                    <a:pt x="7510732" y="2725491"/>
                    <a:pt x="7510260" y="1715069"/>
                    <a:pt x="7512577" y="37796"/>
                  </a:cubicBezTo>
                  <a:lnTo>
                    <a:pt x="0" y="0"/>
                  </a:lnTo>
                  <a:lnTo>
                    <a:pt x="72943" y="940119"/>
                  </a:lnTo>
                  <a:close/>
                </a:path>
              </a:pathLst>
            </a:custGeom>
            <a:solidFill>
              <a:schemeClr val="accent6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AD549F-428A-45FF-A1FB-087262EC0BAF}"/>
                </a:ext>
              </a:extLst>
            </p:cNvPr>
            <p:cNvSpPr/>
            <p:nvPr/>
          </p:nvSpPr>
          <p:spPr>
            <a:xfrm>
              <a:off x="-330874" y="4995265"/>
              <a:ext cx="412146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Single-</a:t>
              </a:r>
              <a:b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Observation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778111C-90BB-464A-9AFD-5F5F21C1A0E1}"/>
              </a:ext>
            </a:extLst>
          </p:cNvPr>
          <p:cNvGrpSpPr/>
          <p:nvPr/>
        </p:nvGrpSpPr>
        <p:grpSpPr>
          <a:xfrm>
            <a:off x="-30844" y="9837"/>
            <a:ext cx="12267132" cy="6849636"/>
            <a:chOff x="-30844" y="9837"/>
            <a:chExt cx="12267132" cy="6849636"/>
          </a:xfrm>
        </p:grpSpPr>
        <p:sp>
          <p:nvSpPr>
            <p:cNvPr id="373" name="Multi-sample">
              <a:extLst>
                <a:ext uri="{FF2B5EF4-FFF2-40B4-BE49-F238E27FC236}">
                  <a16:creationId xmlns:a16="http://schemas.microsoft.com/office/drawing/2014/main" id="{5A36CCC7-A0F6-431D-827C-7D49E18A31B2}"/>
                </a:ext>
              </a:extLst>
            </p:cNvPr>
            <p:cNvSpPr/>
            <p:nvPr/>
          </p:nvSpPr>
          <p:spPr>
            <a:xfrm rot="16200000">
              <a:off x="2008536" y="-2029543"/>
              <a:ext cx="5157556" cy="923631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76886"/>
                <a:gd name="connsiteX1" fmla="*/ 4049146 w 8427754"/>
                <a:gd name="connsiteY1" fmla="*/ 5048672 h 5076886"/>
                <a:gd name="connsiteX2" fmla="*/ 5605030 w 8427754"/>
                <a:gd name="connsiteY2" fmla="*/ 5076886 h 5076886"/>
                <a:gd name="connsiteX3" fmla="*/ 8427754 w 8427754"/>
                <a:gd name="connsiteY3" fmla="*/ 1524 h 5076886"/>
                <a:gd name="connsiteX4" fmla="*/ 0 w 8427754"/>
                <a:gd name="connsiteY4" fmla="*/ 0 h 5076886"/>
                <a:gd name="connsiteX5" fmla="*/ 17139 w 8427754"/>
                <a:gd name="connsiteY5" fmla="*/ 948489 h 5076886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076886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962258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5611983"/>
                <a:gd name="connsiteY0" fmla="*/ 948489 h 6035772"/>
                <a:gd name="connsiteX1" fmla="*/ 4049146 w 5611983"/>
                <a:gd name="connsiteY1" fmla="*/ 5048672 h 6035772"/>
                <a:gd name="connsiteX2" fmla="*/ 4077358 w 5611983"/>
                <a:gd name="connsiteY2" fmla="*/ 6035772 h 6035772"/>
                <a:gd name="connsiteX3" fmla="*/ 5605030 w 5611983"/>
                <a:gd name="connsiteY3" fmla="*/ 5962258 h 6035772"/>
                <a:gd name="connsiteX4" fmla="*/ 5611983 w 5611983"/>
                <a:gd name="connsiteY4" fmla="*/ 16038 h 6035772"/>
                <a:gd name="connsiteX5" fmla="*/ 0 w 5611983"/>
                <a:gd name="connsiteY5" fmla="*/ 0 h 6035772"/>
                <a:gd name="connsiteX6" fmla="*/ 17139 w 5611983"/>
                <a:gd name="connsiteY6" fmla="*/ 948489 h 6035772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0 w 5594844"/>
                <a:gd name="connsiteY0" fmla="*/ 3940603 h 9027886"/>
                <a:gd name="connsiteX1" fmla="*/ 4032007 w 5594844"/>
                <a:gd name="connsiteY1" fmla="*/ 8040786 h 9027886"/>
                <a:gd name="connsiteX2" fmla="*/ 4060219 w 5594844"/>
                <a:gd name="connsiteY2" fmla="*/ 9027886 h 9027886"/>
                <a:gd name="connsiteX3" fmla="*/ 5587891 w 5594844"/>
                <a:gd name="connsiteY3" fmla="*/ 8954372 h 9027886"/>
                <a:gd name="connsiteX4" fmla="*/ 5594844 w 5594844"/>
                <a:gd name="connsiteY4" fmla="*/ 3008152 h 9027886"/>
                <a:gd name="connsiteX5" fmla="*/ 3653820 w 5594844"/>
                <a:gd name="connsiteY5" fmla="*/ 0 h 9027886"/>
                <a:gd name="connsiteX6" fmla="*/ 461832 w 5594844"/>
                <a:gd name="connsiteY6" fmla="*/ 1729371 h 9027886"/>
                <a:gd name="connsiteX7" fmla="*/ 0 w 5594844"/>
                <a:gd name="connsiteY7" fmla="*/ 3940603 h 9027886"/>
                <a:gd name="connsiteX0" fmla="*/ 0 w 5261016"/>
                <a:gd name="connsiteY0" fmla="*/ 4042203 h 9027886"/>
                <a:gd name="connsiteX1" fmla="*/ 3698179 w 5261016"/>
                <a:gd name="connsiteY1" fmla="*/ 8040786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254610"/>
                <a:gd name="connsiteX1" fmla="*/ 3611093 w 5261016"/>
                <a:gd name="connsiteY1" fmla="*/ 7924672 h 9254610"/>
                <a:gd name="connsiteX2" fmla="*/ 5254063 w 5261016"/>
                <a:gd name="connsiteY2" fmla="*/ 8954372 h 9254610"/>
                <a:gd name="connsiteX3" fmla="*/ 5261016 w 5261016"/>
                <a:gd name="connsiteY3" fmla="*/ 3008152 h 9254610"/>
                <a:gd name="connsiteX4" fmla="*/ 3319992 w 5261016"/>
                <a:gd name="connsiteY4" fmla="*/ 0 h 9254610"/>
                <a:gd name="connsiteX5" fmla="*/ 128004 w 5261016"/>
                <a:gd name="connsiteY5" fmla="*/ 1729371 h 9254610"/>
                <a:gd name="connsiteX6" fmla="*/ 0 w 5261016"/>
                <a:gd name="connsiteY6" fmla="*/ 4042203 h 9254610"/>
                <a:gd name="connsiteX0" fmla="*/ 0 w 5261016"/>
                <a:gd name="connsiteY0" fmla="*/ 4042203 h 9362597"/>
                <a:gd name="connsiteX1" fmla="*/ 3611093 w 5261016"/>
                <a:gd name="connsiteY1" fmla="*/ 7924672 h 9362597"/>
                <a:gd name="connsiteX2" fmla="*/ 5254063 w 5261016"/>
                <a:gd name="connsiteY2" fmla="*/ 8954372 h 9362597"/>
                <a:gd name="connsiteX3" fmla="*/ 5261016 w 5261016"/>
                <a:gd name="connsiteY3" fmla="*/ 3008152 h 9362597"/>
                <a:gd name="connsiteX4" fmla="*/ 3319992 w 5261016"/>
                <a:gd name="connsiteY4" fmla="*/ 0 h 9362597"/>
                <a:gd name="connsiteX5" fmla="*/ 128004 w 5261016"/>
                <a:gd name="connsiteY5" fmla="*/ 1729371 h 9362597"/>
                <a:gd name="connsiteX6" fmla="*/ 0 w 5261016"/>
                <a:gd name="connsiteY6" fmla="*/ 4042203 h 9362597"/>
                <a:gd name="connsiteX0" fmla="*/ 0 w 5261016"/>
                <a:gd name="connsiteY0" fmla="*/ 4042203 h 9194901"/>
                <a:gd name="connsiteX1" fmla="*/ 3611093 w 5261016"/>
                <a:gd name="connsiteY1" fmla="*/ 7924672 h 9194901"/>
                <a:gd name="connsiteX2" fmla="*/ 5254063 w 5261016"/>
                <a:gd name="connsiteY2" fmla="*/ 8954372 h 9194901"/>
                <a:gd name="connsiteX3" fmla="*/ 5261016 w 5261016"/>
                <a:gd name="connsiteY3" fmla="*/ 3008152 h 9194901"/>
                <a:gd name="connsiteX4" fmla="*/ 3319992 w 5261016"/>
                <a:gd name="connsiteY4" fmla="*/ 0 h 9194901"/>
                <a:gd name="connsiteX5" fmla="*/ 128004 w 5261016"/>
                <a:gd name="connsiteY5" fmla="*/ 1729371 h 9194901"/>
                <a:gd name="connsiteX6" fmla="*/ 0 w 5261016"/>
                <a:gd name="connsiteY6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3611093 w 5261016"/>
                <a:gd name="connsiteY2" fmla="*/ 7924672 h 9194901"/>
                <a:gd name="connsiteX3" fmla="*/ 5254063 w 5261016"/>
                <a:gd name="connsiteY3" fmla="*/ 8954372 h 9194901"/>
                <a:gd name="connsiteX4" fmla="*/ 5261016 w 5261016"/>
                <a:gd name="connsiteY4" fmla="*/ 3008152 h 9194901"/>
                <a:gd name="connsiteX5" fmla="*/ 3319992 w 5261016"/>
                <a:gd name="connsiteY5" fmla="*/ 0 h 9194901"/>
                <a:gd name="connsiteX6" fmla="*/ 128004 w 5261016"/>
                <a:gd name="connsiteY6" fmla="*/ 1729371 h 9194901"/>
                <a:gd name="connsiteX7" fmla="*/ 0 w 5261016"/>
                <a:gd name="connsiteY7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2637821 w 5261016"/>
                <a:gd name="connsiteY2" fmla="*/ 6702960 h 9194901"/>
                <a:gd name="connsiteX3" fmla="*/ 3611093 w 5261016"/>
                <a:gd name="connsiteY3" fmla="*/ 7924672 h 9194901"/>
                <a:gd name="connsiteX4" fmla="*/ 5254063 w 5261016"/>
                <a:gd name="connsiteY4" fmla="*/ 8954372 h 9194901"/>
                <a:gd name="connsiteX5" fmla="*/ 5261016 w 5261016"/>
                <a:gd name="connsiteY5" fmla="*/ 3008152 h 9194901"/>
                <a:gd name="connsiteX6" fmla="*/ 3319992 w 5261016"/>
                <a:gd name="connsiteY6" fmla="*/ 0 h 9194901"/>
                <a:gd name="connsiteX7" fmla="*/ 128004 w 5261016"/>
                <a:gd name="connsiteY7" fmla="*/ 1729371 h 9194901"/>
                <a:gd name="connsiteX8" fmla="*/ 0 w 5261016"/>
                <a:gd name="connsiteY8" fmla="*/ 4042203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242683"/>
                <a:gd name="connsiteX1" fmla="*/ 902688 w 5133012"/>
                <a:gd name="connsiteY1" fmla="*/ 5714669 h 9242683"/>
                <a:gd name="connsiteX2" fmla="*/ 2509817 w 5133012"/>
                <a:gd name="connsiteY2" fmla="*/ 6702960 h 9242683"/>
                <a:gd name="connsiteX3" fmla="*/ 3475469 w 5133012"/>
                <a:gd name="connsiteY3" fmla="*/ 8084695 h 9242683"/>
                <a:gd name="connsiteX4" fmla="*/ 5126059 w 5133012"/>
                <a:gd name="connsiteY4" fmla="*/ 8954372 h 9242683"/>
                <a:gd name="connsiteX5" fmla="*/ 5133012 w 5133012"/>
                <a:gd name="connsiteY5" fmla="*/ 3008152 h 9242683"/>
                <a:gd name="connsiteX6" fmla="*/ 3191988 w 5133012"/>
                <a:gd name="connsiteY6" fmla="*/ 0 h 9242683"/>
                <a:gd name="connsiteX7" fmla="*/ 0 w 5133012"/>
                <a:gd name="connsiteY7" fmla="*/ 1729371 h 9242683"/>
                <a:gd name="connsiteX8" fmla="*/ 186032 w 5133012"/>
                <a:gd name="connsiteY8" fmla="*/ 3968312 h 9242683"/>
                <a:gd name="connsiteX0" fmla="*/ 186032 w 5141578"/>
                <a:gd name="connsiteY0" fmla="*/ 3968312 h 9305551"/>
                <a:gd name="connsiteX1" fmla="*/ 902688 w 5141578"/>
                <a:gd name="connsiteY1" fmla="*/ 5714669 h 9305551"/>
                <a:gd name="connsiteX2" fmla="*/ 2509817 w 5141578"/>
                <a:gd name="connsiteY2" fmla="*/ 6702960 h 9305551"/>
                <a:gd name="connsiteX3" fmla="*/ 3475469 w 5141578"/>
                <a:gd name="connsiteY3" fmla="*/ 8084695 h 9305551"/>
                <a:gd name="connsiteX4" fmla="*/ 5141299 w 5141578"/>
                <a:gd name="connsiteY4" fmla="*/ 9045815 h 9305551"/>
                <a:gd name="connsiteX5" fmla="*/ 5133012 w 5141578"/>
                <a:gd name="connsiteY5" fmla="*/ 3008152 h 9305551"/>
                <a:gd name="connsiteX6" fmla="*/ 3191988 w 5141578"/>
                <a:gd name="connsiteY6" fmla="*/ 0 h 9305551"/>
                <a:gd name="connsiteX7" fmla="*/ 0 w 5141578"/>
                <a:gd name="connsiteY7" fmla="*/ 1729371 h 9305551"/>
                <a:gd name="connsiteX8" fmla="*/ 186032 w 5141578"/>
                <a:gd name="connsiteY8" fmla="*/ 3968312 h 9305551"/>
                <a:gd name="connsiteX0" fmla="*/ 186032 w 5141578"/>
                <a:gd name="connsiteY0" fmla="*/ 3968312 h 9127495"/>
                <a:gd name="connsiteX1" fmla="*/ 902688 w 5141578"/>
                <a:gd name="connsiteY1" fmla="*/ 5714669 h 9127495"/>
                <a:gd name="connsiteX2" fmla="*/ 2509817 w 5141578"/>
                <a:gd name="connsiteY2" fmla="*/ 6702960 h 9127495"/>
                <a:gd name="connsiteX3" fmla="*/ 3475469 w 5141578"/>
                <a:gd name="connsiteY3" fmla="*/ 8084695 h 9127495"/>
                <a:gd name="connsiteX4" fmla="*/ 5141299 w 5141578"/>
                <a:gd name="connsiteY4" fmla="*/ 9045815 h 9127495"/>
                <a:gd name="connsiteX5" fmla="*/ 5133012 w 5141578"/>
                <a:gd name="connsiteY5" fmla="*/ 3008152 h 9127495"/>
                <a:gd name="connsiteX6" fmla="*/ 3191988 w 5141578"/>
                <a:gd name="connsiteY6" fmla="*/ 0 h 9127495"/>
                <a:gd name="connsiteX7" fmla="*/ 0 w 5141578"/>
                <a:gd name="connsiteY7" fmla="*/ 1729371 h 9127495"/>
                <a:gd name="connsiteX8" fmla="*/ 186032 w 5141578"/>
                <a:gd name="connsiteY8" fmla="*/ 3968312 h 9127495"/>
                <a:gd name="connsiteX0" fmla="*/ 186032 w 5141578"/>
                <a:gd name="connsiteY0" fmla="*/ 3968312 h 9100854"/>
                <a:gd name="connsiteX1" fmla="*/ 902688 w 5141578"/>
                <a:gd name="connsiteY1" fmla="*/ 5714669 h 9100854"/>
                <a:gd name="connsiteX2" fmla="*/ 2509817 w 5141578"/>
                <a:gd name="connsiteY2" fmla="*/ 6702960 h 9100854"/>
                <a:gd name="connsiteX3" fmla="*/ 3475469 w 5141578"/>
                <a:gd name="connsiteY3" fmla="*/ 8084695 h 9100854"/>
                <a:gd name="connsiteX4" fmla="*/ 5141299 w 5141578"/>
                <a:gd name="connsiteY4" fmla="*/ 9045815 h 9100854"/>
                <a:gd name="connsiteX5" fmla="*/ 5133012 w 5141578"/>
                <a:gd name="connsiteY5" fmla="*/ 3008152 h 9100854"/>
                <a:gd name="connsiteX6" fmla="*/ 3191988 w 5141578"/>
                <a:gd name="connsiteY6" fmla="*/ 0 h 9100854"/>
                <a:gd name="connsiteX7" fmla="*/ 0 w 5141578"/>
                <a:gd name="connsiteY7" fmla="*/ 1729371 h 9100854"/>
                <a:gd name="connsiteX8" fmla="*/ 186032 w 5141578"/>
                <a:gd name="connsiteY8" fmla="*/ 3968312 h 9100854"/>
                <a:gd name="connsiteX0" fmla="*/ 186032 w 5141578"/>
                <a:gd name="connsiteY0" fmla="*/ 3968312 h 9045815"/>
                <a:gd name="connsiteX1" fmla="*/ 902688 w 5141578"/>
                <a:gd name="connsiteY1" fmla="*/ 5714669 h 9045815"/>
                <a:gd name="connsiteX2" fmla="*/ 2509817 w 5141578"/>
                <a:gd name="connsiteY2" fmla="*/ 6702960 h 9045815"/>
                <a:gd name="connsiteX3" fmla="*/ 3475469 w 5141578"/>
                <a:gd name="connsiteY3" fmla="*/ 8084695 h 9045815"/>
                <a:gd name="connsiteX4" fmla="*/ 5141299 w 5141578"/>
                <a:gd name="connsiteY4" fmla="*/ 9045815 h 9045815"/>
                <a:gd name="connsiteX5" fmla="*/ 5133012 w 5141578"/>
                <a:gd name="connsiteY5" fmla="*/ 3008152 h 9045815"/>
                <a:gd name="connsiteX6" fmla="*/ 3191988 w 5141578"/>
                <a:gd name="connsiteY6" fmla="*/ 0 h 9045815"/>
                <a:gd name="connsiteX7" fmla="*/ 0 w 5141578"/>
                <a:gd name="connsiteY7" fmla="*/ 1729371 h 9045815"/>
                <a:gd name="connsiteX8" fmla="*/ 186032 w 5141578"/>
                <a:gd name="connsiteY8" fmla="*/ 3968312 h 9045815"/>
                <a:gd name="connsiteX0" fmla="*/ 186032 w 5141578"/>
                <a:gd name="connsiteY0" fmla="*/ 4512542 h 9590045"/>
                <a:gd name="connsiteX1" fmla="*/ 902688 w 5141578"/>
                <a:gd name="connsiteY1" fmla="*/ 6258899 h 9590045"/>
                <a:gd name="connsiteX2" fmla="*/ 2509817 w 5141578"/>
                <a:gd name="connsiteY2" fmla="*/ 7247190 h 9590045"/>
                <a:gd name="connsiteX3" fmla="*/ 3475469 w 5141578"/>
                <a:gd name="connsiteY3" fmla="*/ 8628925 h 9590045"/>
                <a:gd name="connsiteX4" fmla="*/ 5141299 w 5141578"/>
                <a:gd name="connsiteY4" fmla="*/ 9590045 h 9590045"/>
                <a:gd name="connsiteX5" fmla="*/ 5133012 w 5141578"/>
                <a:gd name="connsiteY5" fmla="*/ 3552382 h 9590045"/>
                <a:gd name="connsiteX6" fmla="*/ 3191988 w 5141578"/>
                <a:gd name="connsiteY6" fmla="*/ 544230 h 9590045"/>
                <a:gd name="connsiteX7" fmla="*/ 0 w 5141578"/>
                <a:gd name="connsiteY7" fmla="*/ 391461 h 9590045"/>
                <a:gd name="connsiteX8" fmla="*/ 186032 w 5141578"/>
                <a:gd name="connsiteY8" fmla="*/ 4512542 h 9590045"/>
                <a:gd name="connsiteX0" fmla="*/ 186032 w 5141578"/>
                <a:gd name="connsiteY0" fmla="*/ 4555790 h 9633293"/>
                <a:gd name="connsiteX1" fmla="*/ 902688 w 5141578"/>
                <a:gd name="connsiteY1" fmla="*/ 6302147 h 9633293"/>
                <a:gd name="connsiteX2" fmla="*/ 2509817 w 5141578"/>
                <a:gd name="connsiteY2" fmla="*/ 7290438 h 9633293"/>
                <a:gd name="connsiteX3" fmla="*/ 3475469 w 5141578"/>
                <a:gd name="connsiteY3" fmla="*/ 8672173 h 9633293"/>
                <a:gd name="connsiteX4" fmla="*/ 5141299 w 5141578"/>
                <a:gd name="connsiteY4" fmla="*/ 9633293 h 9633293"/>
                <a:gd name="connsiteX5" fmla="*/ 5133012 w 5141578"/>
                <a:gd name="connsiteY5" fmla="*/ 3595630 h 9633293"/>
                <a:gd name="connsiteX6" fmla="*/ 3131028 w 5141578"/>
                <a:gd name="connsiteY6" fmla="*/ 396978 h 9633293"/>
                <a:gd name="connsiteX7" fmla="*/ 0 w 5141578"/>
                <a:gd name="connsiteY7" fmla="*/ 434709 h 9633293"/>
                <a:gd name="connsiteX8" fmla="*/ 186032 w 5141578"/>
                <a:gd name="connsiteY8" fmla="*/ 4555790 h 9633293"/>
                <a:gd name="connsiteX0" fmla="*/ 186032 w 5141578"/>
                <a:gd name="connsiteY0" fmla="*/ 4158812 h 9236315"/>
                <a:gd name="connsiteX1" fmla="*/ 902688 w 5141578"/>
                <a:gd name="connsiteY1" fmla="*/ 5905169 h 9236315"/>
                <a:gd name="connsiteX2" fmla="*/ 2509817 w 5141578"/>
                <a:gd name="connsiteY2" fmla="*/ 6893460 h 9236315"/>
                <a:gd name="connsiteX3" fmla="*/ 3475469 w 5141578"/>
                <a:gd name="connsiteY3" fmla="*/ 8275195 h 9236315"/>
                <a:gd name="connsiteX4" fmla="*/ 5141299 w 5141578"/>
                <a:gd name="connsiteY4" fmla="*/ 9236315 h 9236315"/>
                <a:gd name="connsiteX5" fmla="*/ 5133012 w 5141578"/>
                <a:gd name="connsiteY5" fmla="*/ 3198652 h 9236315"/>
                <a:gd name="connsiteX6" fmla="*/ 3131028 w 5141578"/>
                <a:gd name="connsiteY6" fmla="*/ 0 h 9236315"/>
                <a:gd name="connsiteX7" fmla="*/ 0 w 5141578"/>
                <a:gd name="connsiteY7" fmla="*/ 37731 h 9236315"/>
                <a:gd name="connsiteX8" fmla="*/ 186032 w 5141578"/>
                <a:gd name="connsiteY8" fmla="*/ 4158812 h 9236315"/>
                <a:gd name="connsiteX0" fmla="*/ 202010 w 5157556"/>
                <a:gd name="connsiteY0" fmla="*/ 4158812 h 9236315"/>
                <a:gd name="connsiteX1" fmla="*/ 918666 w 5157556"/>
                <a:gd name="connsiteY1" fmla="*/ 5905169 h 9236315"/>
                <a:gd name="connsiteX2" fmla="*/ 2525795 w 5157556"/>
                <a:gd name="connsiteY2" fmla="*/ 6893460 h 9236315"/>
                <a:gd name="connsiteX3" fmla="*/ 3491447 w 5157556"/>
                <a:gd name="connsiteY3" fmla="*/ 8275195 h 9236315"/>
                <a:gd name="connsiteX4" fmla="*/ 5157277 w 5157556"/>
                <a:gd name="connsiteY4" fmla="*/ 9236315 h 9236315"/>
                <a:gd name="connsiteX5" fmla="*/ 5148990 w 5157556"/>
                <a:gd name="connsiteY5" fmla="*/ 3198652 h 9236315"/>
                <a:gd name="connsiteX6" fmla="*/ 3147006 w 5157556"/>
                <a:gd name="connsiteY6" fmla="*/ 0 h 9236315"/>
                <a:gd name="connsiteX7" fmla="*/ 15978 w 5157556"/>
                <a:gd name="connsiteY7" fmla="*/ 37731 h 9236315"/>
                <a:gd name="connsiteX8" fmla="*/ 202010 w 5157556"/>
                <a:gd name="connsiteY8" fmla="*/ 4158812 h 923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7556" h="9236315">
                  <a:moveTo>
                    <a:pt x="202010" y="4158812"/>
                  </a:moveTo>
                  <a:cubicBezTo>
                    <a:pt x="434737" y="4861004"/>
                    <a:pt x="538157" y="5498541"/>
                    <a:pt x="918666" y="5905169"/>
                  </a:cubicBezTo>
                  <a:cubicBezTo>
                    <a:pt x="1386641" y="6299254"/>
                    <a:pt x="2057820" y="6499375"/>
                    <a:pt x="2525795" y="6893460"/>
                  </a:cubicBezTo>
                  <a:lnTo>
                    <a:pt x="3491447" y="8275195"/>
                  </a:lnTo>
                  <a:cubicBezTo>
                    <a:pt x="3437484" y="9384901"/>
                    <a:pt x="4051347" y="9213553"/>
                    <a:pt x="5157277" y="9236315"/>
                  </a:cubicBezTo>
                  <a:cubicBezTo>
                    <a:pt x="5159594" y="7559042"/>
                    <a:pt x="5146673" y="4875925"/>
                    <a:pt x="5148990" y="3198652"/>
                  </a:cubicBezTo>
                  <a:cubicBezTo>
                    <a:pt x="4956763" y="3192583"/>
                    <a:pt x="3237633" y="2444469"/>
                    <a:pt x="3147006" y="0"/>
                  </a:cubicBezTo>
                  <a:cubicBezTo>
                    <a:pt x="1255696" y="82971"/>
                    <a:pt x="382381" y="-7140"/>
                    <a:pt x="15978" y="37731"/>
                  </a:cubicBezTo>
                  <a:cubicBezTo>
                    <a:pt x="30364" y="784045"/>
                    <a:pt x="-100147" y="3412498"/>
                    <a:pt x="202010" y="4158812"/>
                  </a:cubicBezTo>
                  <a:close/>
                </a:path>
              </a:pathLst>
            </a:custGeom>
            <a:solidFill>
              <a:srgbClr val="00B05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67A06F42-27BF-4D79-8606-81AE8EDC2607}"/>
                </a:ext>
              </a:extLst>
            </p:cNvPr>
            <p:cNvSpPr/>
            <p:nvPr/>
          </p:nvSpPr>
          <p:spPr>
            <a:xfrm rot="20219438">
              <a:off x="-12632" y="1762999"/>
              <a:ext cx="364475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Unsupervised</a:t>
              </a:r>
            </a:p>
          </p:txBody>
        </p:sp>
        <p:sp>
          <p:nvSpPr>
            <p:cNvPr id="375" name="Multi-sample">
              <a:extLst>
                <a:ext uri="{FF2B5EF4-FFF2-40B4-BE49-F238E27FC236}">
                  <a16:creationId xmlns:a16="http://schemas.microsoft.com/office/drawing/2014/main" id="{7EE5DDDE-F483-4BDD-A362-726BFB28BA3B}"/>
                </a:ext>
              </a:extLst>
            </p:cNvPr>
            <p:cNvSpPr/>
            <p:nvPr/>
          </p:nvSpPr>
          <p:spPr>
            <a:xfrm rot="16200000" flipH="1" flipV="1">
              <a:off x="5320230" y="-56585"/>
              <a:ext cx="5115031" cy="871708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  <a:gd name="connsiteX0" fmla="*/ 0 w 7439634"/>
                <a:gd name="connsiteY0" fmla="*/ 3310246 h 6772891"/>
                <a:gd name="connsiteX1" fmla="*/ 3362365 w 7439634"/>
                <a:gd name="connsiteY1" fmla="*/ 6763108 h 6772891"/>
                <a:gd name="connsiteX2" fmla="*/ 7435472 w 7439634"/>
                <a:gd name="connsiteY2" fmla="*/ 6772891 h 6772891"/>
                <a:gd name="connsiteX3" fmla="*/ 7439634 w 7439634"/>
                <a:gd name="connsiteY3" fmla="*/ 2407923 h 6772891"/>
                <a:gd name="connsiteX4" fmla="*/ 109 w 7439634"/>
                <a:gd name="connsiteY4" fmla="*/ 0 h 6772891"/>
                <a:gd name="connsiteX5" fmla="*/ 0 w 7439634"/>
                <a:gd name="connsiteY5" fmla="*/ 3310246 h 6772891"/>
                <a:gd name="connsiteX0" fmla="*/ 0 w 7435473"/>
                <a:gd name="connsiteY0" fmla="*/ 3321152 h 6783797"/>
                <a:gd name="connsiteX1" fmla="*/ 3362365 w 7435473"/>
                <a:gd name="connsiteY1" fmla="*/ 6774014 h 6783797"/>
                <a:gd name="connsiteX2" fmla="*/ 7435472 w 7435473"/>
                <a:gd name="connsiteY2" fmla="*/ 6783797 h 6783797"/>
                <a:gd name="connsiteX3" fmla="*/ 4493209 w 7435473"/>
                <a:gd name="connsiteY3" fmla="*/ 0 h 6783797"/>
                <a:gd name="connsiteX4" fmla="*/ 109 w 7435473"/>
                <a:gd name="connsiteY4" fmla="*/ 10906 h 6783797"/>
                <a:gd name="connsiteX5" fmla="*/ 0 w 7435473"/>
                <a:gd name="connsiteY5" fmla="*/ 3321152 h 6783797"/>
                <a:gd name="connsiteX0" fmla="*/ 0 w 4493209"/>
                <a:gd name="connsiteY0" fmla="*/ 3321152 h 6783797"/>
                <a:gd name="connsiteX1" fmla="*/ 3362365 w 4493209"/>
                <a:gd name="connsiteY1" fmla="*/ 6774014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6783797"/>
                <a:gd name="connsiteX1" fmla="*/ 3216261 w 4493209"/>
                <a:gd name="connsiteY1" fmla="*/ 6725313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7630387"/>
                <a:gd name="connsiteX1" fmla="*/ 3216261 w 4493209"/>
                <a:gd name="connsiteY1" fmla="*/ 6725313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30387"/>
                <a:gd name="connsiteX1" fmla="*/ 3075958 w 4493209"/>
                <a:gd name="connsiteY1" fmla="*/ 6763578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68652"/>
                <a:gd name="connsiteX1" fmla="*/ 3075958 w 4493209"/>
                <a:gd name="connsiteY1" fmla="*/ 6763578 h 7668652"/>
                <a:gd name="connsiteX2" fmla="*/ 3189011 w 4493209"/>
                <a:gd name="connsiteY2" fmla="*/ 7668652 h 7668652"/>
                <a:gd name="connsiteX3" fmla="*/ 4432232 w 4493209"/>
                <a:gd name="connsiteY3" fmla="*/ 6783797 h 7668652"/>
                <a:gd name="connsiteX4" fmla="*/ 4493209 w 4493209"/>
                <a:gd name="connsiteY4" fmla="*/ 0 h 7668652"/>
                <a:gd name="connsiteX5" fmla="*/ 109 w 4493209"/>
                <a:gd name="connsiteY5" fmla="*/ 10906 h 7668652"/>
                <a:gd name="connsiteX6" fmla="*/ 0 w 4493209"/>
                <a:gd name="connsiteY6" fmla="*/ 3321152 h 7668652"/>
                <a:gd name="connsiteX0" fmla="*/ 0 w 4493209"/>
                <a:gd name="connsiteY0" fmla="*/ 3321152 h 7672806"/>
                <a:gd name="connsiteX1" fmla="*/ 3075958 w 4493209"/>
                <a:gd name="connsiteY1" fmla="*/ 6763578 h 7672806"/>
                <a:gd name="connsiteX2" fmla="*/ 3189011 w 4493209"/>
                <a:gd name="connsiteY2" fmla="*/ 7668652 h 7672806"/>
                <a:gd name="connsiteX3" fmla="*/ 4432232 w 4493209"/>
                <a:gd name="connsiteY3" fmla="*/ 6783797 h 7672806"/>
                <a:gd name="connsiteX4" fmla="*/ 4493209 w 4493209"/>
                <a:gd name="connsiteY4" fmla="*/ 0 h 7672806"/>
                <a:gd name="connsiteX5" fmla="*/ 109 w 4493209"/>
                <a:gd name="connsiteY5" fmla="*/ 10906 h 7672806"/>
                <a:gd name="connsiteX6" fmla="*/ 0 w 4493209"/>
                <a:gd name="connsiteY6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3075958 w 4493209"/>
                <a:gd name="connsiteY2" fmla="*/ 6763578 h 7672806"/>
                <a:gd name="connsiteX3" fmla="*/ 3189011 w 4493209"/>
                <a:gd name="connsiteY3" fmla="*/ 7668652 h 7672806"/>
                <a:gd name="connsiteX4" fmla="*/ 4432232 w 4493209"/>
                <a:gd name="connsiteY4" fmla="*/ 6783797 h 7672806"/>
                <a:gd name="connsiteX5" fmla="*/ 4493209 w 4493209"/>
                <a:gd name="connsiteY5" fmla="*/ 0 h 7672806"/>
                <a:gd name="connsiteX6" fmla="*/ 109 w 4493209"/>
                <a:gd name="connsiteY6" fmla="*/ 10906 h 7672806"/>
                <a:gd name="connsiteX7" fmla="*/ 0 w 4493209"/>
                <a:gd name="connsiteY7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2221945 w 4493209"/>
                <a:gd name="connsiteY2" fmla="*/ 5494486 h 7672806"/>
                <a:gd name="connsiteX3" fmla="*/ 3075958 w 4493209"/>
                <a:gd name="connsiteY3" fmla="*/ 6763578 h 7672806"/>
                <a:gd name="connsiteX4" fmla="*/ 3189011 w 4493209"/>
                <a:gd name="connsiteY4" fmla="*/ 7668652 h 7672806"/>
                <a:gd name="connsiteX5" fmla="*/ 4432232 w 4493209"/>
                <a:gd name="connsiteY5" fmla="*/ 6783797 h 7672806"/>
                <a:gd name="connsiteX6" fmla="*/ 4493209 w 4493209"/>
                <a:gd name="connsiteY6" fmla="*/ 0 h 7672806"/>
                <a:gd name="connsiteX7" fmla="*/ 109 w 4493209"/>
                <a:gd name="connsiteY7" fmla="*/ 10906 h 7672806"/>
                <a:gd name="connsiteX8" fmla="*/ 0 w 4493209"/>
                <a:gd name="connsiteY8" fmla="*/ 3321152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505397"/>
                <a:gd name="connsiteY0" fmla="*/ 3613359 h 7772640"/>
                <a:gd name="connsiteX1" fmla="*/ 752683 w 4505397"/>
                <a:gd name="connsiteY1" fmla="*/ 4609747 h 7772640"/>
                <a:gd name="connsiteX2" fmla="*/ 2221837 w 4505397"/>
                <a:gd name="connsiteY2" fmla="*/ 5494486 h 7772640"/>
                <a:gd name="connsiteX3" fmla="*/ 3075850 w 4505397"/>
                <a:gd name="connsiteY3" fmla="*/ 6763578 h 7772640"/>
                <a:gd name="connsiteX4" fmla="*/ 3188903 w 4505397"/>
                <a:gd name="connsiteY4" fmla="*/ 7668652 h 7772640"/>
                <a:gd name="connsiteX5" fmla="*/ 4505176 w 4505397"/>
                <a:gd name="connsiteY5" fmla="*/ 7603601 h 7772640"/>
                <a:gd name="connsiteX6" fmla="*/ 4493101 w 4505397"/>
                <a:gd name="connsiteY6" fmla="*/ 0 h 7772640"/>
                <a:gd name="connsiteX7" fmla="*/ 1 w 4505397"/>
                <a:gd name="connsiteY7" fmla="*/ 10906 h 7772640"/>
                <a:gd name="connsiteX8" fmla="*/ 8008 w 4505397"/>
                <a:gd name="connsiteY8" fmla="*/ 3613359 h 7772640"/>
                <a:gd name="connsiteX0" fmla="*/ 8008 w 4505397"/>
                <a:gd name="connsiteY0" fmla="*/ 3613359 h 7698082"/>
                <a:gd name="connsiteX1" fmla="*/ 752683 w 4505397"/>
                <a:gd name="connsiteY1" fmla="*/ 4609747 h 7698082"/>
                <a:gd name="connsiteX2" fmla="*/ 2221837 w 4505397"/>
                <a:gd name="connsiteY2" fmla="*/ 5494486 h 7698082"/>
                <a:gd name="connsiteX3" fmla="*/ 3075850 w 4505397"/>
                <a:gd name="connsiteY3" fmla="*/ 6763578 h 7698082"/>
                <a:gd name="connsiteX4" fmla="*/ 3188903 w 4505397"/>
                <a:gd name="connsiteY4" fmla="*/ 7668652 h 7698082"/>
                <a:gd name="connsiteX5" fmla="*/ 4505176 w 4505397"/>
                <a:gd name="connsiteY5" fmla="*/ 7603601 h 7698082"/>
                <a:gd name="connsiteX6" fmla="*/ 4493101 w 4505397"/>
                <a:gd name="connsiteY6" fmla="*/ 0 h 7698082"/>
                <a:gd name="connsiteX7" fmla="*/ 1 w 4505397"/>
                <a:gd name="connsiteY7" fmla="*/ 10906 h 7698082"/>
                <a:gd name="connsiteX8" fmla="*/ 8008 w 4505397"/>
                <a:gd name="connsiteY8" fmla="*/ 3613359 h 769808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493101"/>
                <a:gd name="connsiteY0" fmla="*/ 3613359 h 7683259"/>
                <a:gd name="connsiteX1" fmla="*/ 752683 w 4493101"/>
                <a:gd name="connsiteY1" fmla="*/ 4609747 h 7683259"/>
                <a:gd name="connsiteX2" fmla="*/ 2221837 w 4493101"/>
                <a:gd name="connsiteY2" fmla="*/ 5494486 h 7683259"/>
                <a:gd name="connsiteX3" fmla="*/ 2905399 w 4493101"/>
                <a:gd name="connsiteY3" fmla="*/ 6885330 h 7683259"/>
                <a:gd name="connsiteX4" fmla="*/ 3188903 w 4493101"/>
                <a:gd name="connsiteY4" fmla="*/ 7668652 h 7683259"/>
                <a:gd name="connsiteX5" fmla="*/ 4488946 w 4493101"/>
                <a:gd name="connsiteY5" fmla="*/ 7652302 h 7683259"/>
                <a:gd name="connsiteX6" fmla="*/ 4493101 w 4493101"/>
                <a:gd name="connsiteY6" fmla="*/ 0 h 7683259"/>
                <a:gd name="connsiteX7" fmla="*/ 1 w 4493101"/>
                <a:gd name="connsiteY7" fmla="*/ 10906 h 7683259"/>
                <a:gd name="connsiteX8" fmla="*/ 8008 w 4493101"/>
                <a:gd name="connsiteY8" fmla="*/ 3613359 h 7683259"/>
                <a:gd name="connsiteX0" fmla="*/ 8008 w 4493101"/>
                <a:gd name="connsiteY0" fmla="*/ 3613359 h 7668652"/>
                <a:gd name="connsiteX1" fmla="*/ 752683 w 4493101"/>
                <a:gd name="connsiteY1" fmla="*/ 4609747 h 7668652"/>
                <a:gd name="connsiteX2" fmla="*/ 2221837 w 4493101"/>
                <a:gd name="connsiteY2" fmla="*/ 5494486 h 7668652"/>
                <a:gd name="connsiteX3" fmla="*/ 2905399 w 4493101"/>
                <a:gd name="connsiteY3" fmla="*/ 6885330 h 7668652"/>
                <a:gd name="connsiteX4" fmla="*/ 3188903 w 4493101"/>
                <a:gd name="connsiteY4" fmla="*/ 7668652 h 7668652"/>
                <a:gd name="connsiteX5" fmla="*/ 4488948 w 4493101"/>
                <a:gd name="connsiteY5" fmla="*/ 7627951 h 7668652"/>
                <a:gd name="connsiteX6" fmla="*/ 4493101 w 4493101"/>
                <a:gd name="connsiteY6" fmla="*/ 0 h 7668652"/>
                <a:gd name="connsiteX7" fmla="*/ 1 w 4493101"/>
                <a:gd name="connsiteY7" fmla="*/ 10906 h 7668652"/>
                <a:gd name="connsiteX8" fmla="*/ 8008 w 4493101"/>
                <a:gd name="connsiteY8" fmla="*/ 3613359 h 7668652"/>
                <a:gd name="connsiteX0" fmla="*/ 8008 w 4493101"/>
                <a:gd name="connsiteY0" fmla="*/ 3613359 h 7662331"/>
                <a:gd name="connsiteX1" fmla="*/ 752683 w 4493101"/>
                <a:gd name="connsiteY1" fmla="*/ 460974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30511 w 4493101"/>
                <a:gd name="connsiteY3" fmla="*/ 6977406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72138"/>
                <a:gd name="connsiteX1" fmla="*/ 815461 w 4493101"/>
                <a:gd name="connsiteY1" fmla="*/ 4680897 h 7672138"/>
                <a:gd name="connsiteX2" fmla="*/ 2326469 w 4493101"/>
                <a:gd name="connsiteY2" fmla="*/ 5628415 h 7672138"/>
                <a:gd name="connsiteX3" fmla="*/ 2930511 w 4493101"/>
                <a:gd name="connsiteY3" fmla="*/ 6977406 h 7672138"/>
                <a:gd name="connsiteX4" fmla="*/ 3188905 w 4493101"/>
                <a:gd name="connsiteY4" fmla="*/ 7660535 h 7672138"/>
                <a:gd name="connsiteX5" fmla="*/ 4488948 w 4493101"/>
                <a:gd name="connsiteY5" fmla="*/ 7627951 h 7672138"/>
                <a:gd name="connsiteX6" fmla="*/ 4493101 w 4493101"/>
                <a:gd name="connsiteY6" fmla="*/ 0 h 7672138"/>
                <a:gd name="connsiteX7" fmla="*/ 1 w 4493101"/>
                <a:gd name="connsiteY7" fmla="*/ 10906 h 7672138"/>
                <a:gd name="connsiteX8" fmla="*/ 8008 w 4493101"/>
                <a:gd name="connsiteY8" fmla="*/ 3613359 h 7672138"/>
                <a:gd name="connsiteX0" fmla="*/ 8008 w 4495065"/>
                <a:gd name="connsiteY0" fmla="*/ 3613359 h 7662703"/>
                <a:gd name="connsiteX1" fmla="*/ 815461 w 4495065"/>
                <a:gd name="connsiteY1" fmla="*/ 4680897 h 7662703"/>
                <a:gd name="connsiteX2" fmla="*/ 2326469 w 4495065"/>
                <a:gd name="connsiteY2" fmla="*/ 5628415 h 7662703"/>
                <a:gd name="connsiteX3" fmla="*/ 2930511 w 4495065"/>
                <a:gd name="connsiteY3" fmla="*/ 6977406 h 7662703"/>
                <a:gd name="connsiteX4" fmla="*/ 3188905 w 4495065"/>
                <a:gd name="connsiteY4" fmla="*/ 7660535 h 7662703"/>
                <a:gd name="connsiteX5" fmla="*/ 4494528 w 4495065"/>
                <a:gd name="connsiteY5" fmla="*/ 7611210 h 7662703"/>
                <a:gd name="connsiteX6" fmla="*/ 4493101 w 4495065"/>
                <a:gd name="connsiteY6" fmla="*/ 0 h 7662703"/>
                <a:gd name="connsiteX7" fmla="*/ 1 w 4495065"/>
                <a:gd name="connsiteY7" fmla="*/ 10906 h 7662703"/>
                <a:gd name="connsiteX8" fmla="*/ 8008 w 4495065"/>
                <a:gd name="connsiteY8" fmla="*/ 3613359 h 7662703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8008 w 4495065"/>
                <a:gd name="connsiteY7" fmla="*/ 3613359 h 7660535"/>
                <a:gd name="connsiteX0" fmla="*/ 13588 w 4495065"/>
                <a:gd name="connsiteY0" fmla="*/ 3462690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13588 w 4495065"/>
                <a:gd name="connsiteY7" fmla="*/ 3462690 h 766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065" h="7660535">
                  <a:moveTo>
                    <a:pt x="13588" y="3462690"/>
                  </a:moveTo>
                  <a:cubicBezTo>
                    <a:pt x="345687" y="3930102"/>
                    <a:pt x="499596" y="4335239"/>
                    <a:pt x="815461" y="4680897"/>
                  </a:cubicBezTo>
                  <a:cubicBezTo>
                    <a:pt x="1226715" y="5073213"/>
                    <a:pt x="1915215" y="5236099"/>
                    <a:pt x="2326469" y="5628415"/>
                  </a:cubicBezTo>
                  <a:cubicBezTo>
                    <a:pt x="2722043" y="6125021"/>
                    <a:pt x="2827562" y="7330069"/>
                    <a:pt x="3188905" y="7660535"/>
                  </a:cubicBezTo>
                  <a:cubicBezTo>
                    <a:pt x="3227472" y="7648152"/>
                    <a:pt x="3231912" y="7656060"/>
                    <a:pt x="4494528" y="7611210"/>
                  </a:cubicBezTo>
                  <a:cubicBezTo>
                    <a:pt x="4496845" y="5933937"/>
                    <a:pt x="4490784" y="1677273"/>
                    <a:pt x="4493101" y="0"/>
                  </a:cubicBezTo>
                  <a:lnTo>
                    <a:pt x="1" y="10906"/>
                  </a:lnTo>
                  <a:cubicBezTo>
                    <a:pt x="-35" y="1114321"/>
                    <a:pt x="13624" y="2359275"/>
                    <a:pt x="13588" y="3462690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99E591-A549-421A-8FB1-D8AEDE69B0C4}"/>
                </a:ext>
              </a:extLst>
            </p:cNvPr>
            <p:cNvSpPr/>
            <p:nvPr/>
          </p:nvSpPr>
          <p:spPr>
            <a:xfrm rot="20421927">
              <a:off x="8077843" y="5243002"/>
              <a:ext cx="4121464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Supervised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AC54C26-C74D-45D7-94D0-65A01847800C}"/>
              </a:ext>
            </a:extLst>
          </p:cNvPr>
          <p:cNvGrpSpPr/>
          <p:nvPr/>
        </p:nvGrpSpPr>
        <p:grpSpPr>
          <a:xfrm>
            <a:off x="-34665" y="-8964"/>
            <a:ext cx="12226665" cy="6899846"/>
            <a:chOff x="-34665" y="-8964"/>
            <a:chExt cx="12226665" cy="6899846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0378391-B4FB-4E2C-88FD-0BBC0A7C6413}"/>
                </a:ext>
              </a:extLst>
            </p:cNvPr>
            <p:cNvSpPr/>
            <p:nvPr/>
          </p:nvSpPr>
          <p:spPr>
            <a:xfrm>
              <a:off x="-34665" y="-8964"/>
              <a:ext cx="6280425" cy="6899846"/>
            </a:xfrm>
            <a:custGeom>
              <a:avLst/>
              <a:gdLst>
                <a:gd name="connsiteX0" fmla="*/ 0 w 6245761"/>
                <a:gd name="connsiteY0" fmla="*/ 0 h 6890882"/>
                <a:gd name="connsiteX1" fmla="*/ 6245761 w 6245761"/>
                <a:gd name="connsiteY1" fmla="*/ 0 h 6890882"/>
                <a:gd name="connsiteX2" fmla="*/ 6245761 w 6245761"/>
                <a:gd name="connsiteY2" fmla="*/ 6890882 h 6890882"/>
                <a:gd name="connsiteX3" fmla="*/ 0 w 6245761"/>
                <a:gd name="connsiteY3" fmla="*/ 6890882 h 6890882"/>
                <a:gd name="connsiteX4" fmla="*/ 0 w 6245761"/>
                <a:gd name="connsiteY4" fmla="*/ 0 h 6890882"/>
                <a:gd name="connsiteX0" fmla="*/ 0 w 6245761"/>
                <a:gd name="connsiteY0" fmla="*/ 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0 w 6245761"/>
                <a:gd name="connsiteY5" fmla="*/ 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657475 w 6245761"/>
                <a:gd name="connsiteY5" fmla="*/ 1485900 h 6890882"/>
                <a:gd name="connsiteX0" fmla="*/ 2860458 w 6448744"/>
                <a:gd name="connsiteY0" fmla="*/ 1485900 h 6890882"/>
                <a:gd name="connsiteX1" fmla="*/ 2860458 w 6448744"/>
                <a:gd name="connsiteY1" fmla="*/ 0 h 6890882"/>
                <a:gd name="connsiteX2" fmla="*/ 6448744 w 6448744"/>
                <a:gd name="connsiteY2" fmla="*/ 0 h 6890882"/>
                <a:gd name="connsiteX3" fmla="*/ 6448744 w 6448744"/>
                <a:gd name="connsiteY3" fmla="*/ 6890882 h 6890882"/>
                <a:gd name="connsiteX4" fmla="*/ 202983 w 6448744"/>
                <a:gd name="connsiteY4" fmla="*/ 6890882 h 6890882"/>
                <a:gd name="connsiteX5" fmla="*/ 231558 w 6448744"/>
                <a:gd name="connsiteY5" fmla="*/ 1514475 h 6890882"/>
                <a:gd name="connsiteX6" fmla="*/ 2860458 w 6448744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8575 w 6245761"/>
                <a:gd name="connsiteY5" fmla="*/ 1514475 h 6890882"/>
                <a:gd name="connsiteX6" fmla="*/ 2657475 w 6245761"/>
                <a:gd name="connsiteY6" fmla="*/ 1485900 h 6890882"/>
                <a:gd name="connsiteX0" fmla="*/ 2672470 w 6260756"/>
                <a:gd name="connsiteY0" fmla="*/ 1485900 h 6890882"/>
                <a:gd name="connsiteX1" fmla="*/ 2672470 w 6260756"/>
                <a:gd name="connsiteY1" fmla="*/ 0 h 6890882"/>
                <a:gd name="connsiteX2" fmla="*/ 6260756 w 6260756"/>
                <a:gd name="connsiteY2" fmla="*/ 0 h 6890882"/>
                <a:gd name="connsiteX3" fmla="*/ 6260756 w 6260756"/>
                <a:gd name="connsiteY3" fmla="*/ 6890882 h 6890882"/>
                <a:gd name="connsiteX4" fmla="*/ 14995 w 6260756"/>
                <a:gd name="connsiteY4" fmla="*/ 6890882 h 6890882"/>
                <a:gd name="connsiteX5" fmla="*/ 43570 w 6260756"/>
                <a:gd name="connsiteY5" fmla="*/ 1514475 h 6890882"/>
                <a:gd name="connsiteX6" fmla="*/ 2672470 w 6260756"/>
                <a:gd name="connsiteY6" fmla="*/ 1485900 h 6890882"/>
                <a:gd name="connsiteX0" fmla="*/ 2680667 w 6268953"/>
                <a:gd name="connsiteY0" fmla="*/ 1485900 h 6890882"/>
                <a:gd name="connsiteX1" fmla="*/ 2680667 w 6268953"/>
                <a:gd name="connsiteY1" fmla="*/ 0 h 6890882"/>
                <a:gd name="connsiteX2" fmla="*/ 6268953 w 6268953"/>
                <a:gd name="connsiteY2" fmla="*/ 0 h 6890882"/>
                <a:gd name="connsiteX3" fmla="*/ 6268953 w 6268953"/>
                <a:gd name="connsiteY3" fmla="*/ 6890882 h 6890882"/>
                <a:gd name="connsiteX4" fmla="*/ 23192 w 6268953"/>
                <a:gd name="connsiteY4" fmla="*/ 6890882 h 6890882"/>
                <a:gd name="connsiteX5" fmla="*/ 39067 w 6268953"/>
                <a:gd name="connsiteY5" fmla="*/ 1514475 h 6890882"/>
                <a:gd name="connsiteX6" fmla="*/ 2680667 w 6268953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15875 w 6245761"/>
                <a:gd name="connsiteY5" fmla="*/ 1514475 h 6890882"/>
                <a:gd name="connsiteX6" fmla="*/ 2657475 w 6245761"/>
                <a:gd name="connsiteY6" fmla="*/ 1485900 h 6890882"/>
                <a:gd name="connsiteX0" fmla="*/ 2744632 w 6332918"/>
                <a:gd name="connsiteY0" fmla="*/ 1485900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744632 w 6332918"/>
                <a:gd name="connsiteY6" fmla="*/ 1485900 h 6890882"/>
                <a:gd name="connsiteX0" fmla="*/ 2161926 w 6332918"/>
                <a:gd name="connsiteY0" fmla="*/ 1539688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161926 w 6332918"/>
                <a:gd name="connsiteY6" fmla="*/ 1539688 h 6890882"/>
                <a:gd name="connsiteX0" fmla="*/ 2092679 w 6263671"/>
                <a:gd name="connsiteY0" fmla="*/ 1539688 h 6890882"/>
                <a:gd name="connsiteX1" fmla="*/ 2675385 w 6263671"/>
                <a:gd name="connsiteY1" fmla="*/ 0 h 6890882"/>
                <a:gd name="connsiteX2" fmla="*/ 6263671 w 6263671"/>
                <a:gd name="connsiteY2" fmla="*/ 0 h 6890882"/>
                <a:gd name="connsiteX3" fmla="*/ 6263671 w 6263671"/>
                <a:gd name="connsiteY3" fmla="*/ 6890882 h 6890882"/>
                <a:gd name="connsiteX4" fmla="*/ 17910 w 6263671"/>
                <a:gd name="connsiteY4" fmla="*/ 6890882 h 6890882"/>
                <a:gd name="connsiteX5" fmla="*/ 3902 w 6263671"/>
                <a:gd name="connsiteY5" fmla="*/ 1927395 h 6890882"/>
                <a:gd name="connsiteX6" fmla="*/ 2092679 w 6263671"/>
                <a:gd name="connsiteY6" fmla="*/ 1539688 h 6890882"/>
                <a:gd name="connsiteX0" fmla="*/ 2092679 w 6263671"/>
                <a:gd name="connsiteY0" fmla="*/ 1566582 h 6917776"/>
                <a:gd name="connsiteX1" fmla="*/ 3114656 w 6263671"/>
                <a:gd name="connsiteY1" fmla="*/ 0 h 6917776"/>
                <a:gd name="connsiteX2" fmla="*/ 6263671 w 6263671"/>
                <a:gd name="connsiteY2" fmla="*/ 26894 h 6917776"/>
                <a:gd name="connsiteX3" fmla="*/ 6263671 w 6263671"/>
                <a:gd name="connsiteY3" fmla="*/ 6917776 h 6917776"/>
                <a:gd name="connsiteX4" fmla="*/ 17910 w 6263671"/>
                <a:gd name="connsiteY4" fmla="*/ 6917776 h 6917776"/>
                <a:gd name="connsiteX5" fmla="*/ 3902 w 6263671"/>
                <a:gd name="connsiteY5" fmla="*/ 1954289 h 6917776"/>
                <a:gd name="connsiteX6" fmla="*/ 2092679 w 6263671"/>
                <a:gd name="connsiteY6" fmla="*/ 1566582 h 6917776"/>
                <a:gd name="connsiteX0" fmla="*/ 3902 w 6263671"/>
                <a:gd name="connsiteY0" fmla="*/ 1954289 h 6917776"/>
                <a:gd name="connsiteX1" fmla="*/ 3114656 w 6263671"/>
                <a:gd name="connsiteY1" fmla="*/ 0 h 6917776"/>
                <a:gd name="connsiteX2" fmla="*/ 6263671 w 6263671"/>
                <a:gd name="connsiteY2" fmla="*/ 26894 h 6917776"/>
                <a:gd name="connsiteX3" fmla="*/ 6263671 w 6263671"/>
                <a:gd name="connsiteY3" fmla="*/ 6917776 h 6917776"/>
                <a:gd name="connsiteX4" fmla="*/ 17910 w 6263671"/>
                <a:gd name="connsiteY4" fmla="*/ 6917776 h 6917776"/>
                <a:gd name="connsiteX5" fmla="*/ 3902 w 6263671"/>
                <a:gd name="connsiteY5" fmla="*/ 1954289 h 6917776"/>
                <a:gd name="connsiteX0" fmla="*/ 3902 w 6263671"/>
                <a:gd name="connsiteY0" fmla="*/ 1936359 h 6899846"/>
                <a:gd name="connsiteX1" fmla="*/ 4109739 w 6263671"/>
                <a:gd name="connsiteY1" fmla="*/ 0 h 6899846"/>
                <a:gd name="connsiteX2" fmla="*/ 6263671 w 6263671"/>
                <a:gd name="connsiteY2" fmla="*/ 8964 h 6899846"/>
                <a:gd name="connsiteX3" fmla="*/ 6263671 w 6263671"/>
                <a:gd name="connsiteY3" fmla="*/ 6899846 h 6899846"/>
                <a:gd name="connsiteX4" fmla="*/ 17910 w 6263671"/>
                <a:gd name="connsiteY4" fmla="*/ 6899846 h 6899846"/>
                <a:gd name="connsiteX5" fmla="*/ 3902 w 6263671"/>
                <a:gd name="connsiteY5" fmla="*/ 1936359 h 6899846"/>
                <a:gd name="connsiteX0" fmla="*/ 2726 w 6280425"/>
                <a:gd name="connsiteY0" fmla="*/ 2429418 h 6899846"/>
                <a:gd name="connsiteX1" fmla="*/ 4126493 w 6280425"/>
                <a:gd name="connsiteY1" fmla="*/ 0 h 6899846"/>
                <a:gd name="connsiteX2" fmla="*/ 6280425 w 6280425"/>
                <a:gd name="connsiteY2" fmla="*/ 8964 h 6899846"/>
                <a:gd name="connsiteX3" fmla="*/ 6280425 w 6280425"/>
                <a:gd name="connsiteY3" fmla="*/ 6899846 h 6899846"/>
                <a:gd name="connsiteX4" fmla="*/ 34664 w 6280425"/>
                <a:gd name="connsiteY4" fmla="*/ 6899846 h 6899846"/>
                <a:gd name="connsiteX5" fmla="*/ 2726 w 6280425"/>
                <a:gd name="connsiteY5" fmla="*/ 2429418 h 68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0425" h="6899846">
                  <a:moveTo>
                    <a:pt x="2726" y="2429418"/>
                  </a:moveTo>
                  <a:lnTo>
                    <a:pt x="4126493" y="0"/>
                  </a:lnTo>
                  <a:lnTo>
                    <a:pt x="6280425" y="8964"/>
                  </a:lnTo>
                  <a:lnTo>
                    <a:pt x="6280425" y="6899846"/>
                  </a:lnTo>
                  <a:lnTo>
                    <a:pt x="34664" y="6899846"/>
                  </a:lnTo>
                  <a:cubicBezTo>
                    <a:pt x="37839" y="6253885"/>
                    <a:pt x="-11994" y="3203533"/>
                    <a:pt x="2726" y="2429418"/>
                  </a:cubicBezTo>
                  <a:close/>
                </a:path>
              </a:pathLst>
            </a:custGeom>
            <a:solidFill>
              <a:srgbClr val="DD7E0E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D659E8A-A0B9-4BD9-8097-05D7D4688D32}"/>
                </a:ext>
              </a:extLst>
            </p:cNvPr>
            <p:cNvSpPr/>
            <p:nvPr/>
          </p:nvSpPr>
          <p:spPr>
            <a:xfrm>
              <a:off x="6549769" y="0"/>
              <a:ext cx="5642231" cy="6890882"/>
            </a:xfrm>
            <a:prstGeom prst="rect">
              <a:avLst/>
            </a:prstGeom>
            <a:solidFill>
              <a:srgbClr val="7D9263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B15C59F-C2BC-4705-826E-B8B433411182}"/>
                </a:ext>
              </a:extLst>
            </p:cNvPr>
            <p:cNvSpPr/>
            <p:nvPr/>
          </p:nvSpPr>
          <p:spPr>
            <a:xfrm>
              <a:off x="211932" y="3757897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Exact</a:t>
              </a:r>
              <a:b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3679E8FC-2B89-4C46-A409-D0E4915641BD}"/>
                </a:ext>
              </a:extLst>
            </p:cNvPr>
            <p:cNvSpPr/>
            <p:nvPr/>
          </p:nvSpPr>
          <p:spPr>
            <a:xfrm>
              <a:off x="8346254" y="4234057"/>
              <a:ext cx="3721671" cy="2123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 Variable</a:t>
              </a:r>
              <a:b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7859E-050F-4AAE-B50B-4963F935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 animBg="1"/>
      <p:bldP spid="345" grpId="0" animBg="1"/>
      <p:bldP spid="346" grpId="0" animBg="1"/>
      <p:bldP spid="347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08" y="2103437"/>
            <a:ext cx="980652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OTHER STANDARD METRICS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E69E-8B9F-4B49-9FB6-5F2A22EA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829" y="3622263"/>
            <a:ext cx="6135222" cy="1270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Accuracy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Mean-Squared Error (MSE)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110C8-0BAC-4FBD-9D9B-F99F7053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Select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692384" cy="4677347"/>
          </a:xfrm>
        </p:spPr>
        <p:txBody>
          <a:bodyPr>
            <a:normAutofit/>
          </a:bodyPr>
          <a:lstStyle/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Cross Entropy,  Square Loss, +Regularizers, …}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by honed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 can be validated; make claims about reality.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71F94-58AA-480E-8D75-7400CFB2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D30A-0ADF-4EB3-9E1B-E37D25E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(Log) </a:t>
            </a:r>
            <a:r>
              <a:rPr lang="en-US" b="1" dirty="0"/>
              <a:t>Accuracy as Inconsistency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68C0B0-FF7C-B1ED-7FC8-8EA8247C2F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60" b="94349" l="2012" r="99882">
                        <a14:foregroundMark x1="64465" y1="13163" x2="66036" y2="18673"/>
                        <a14:foregroundMark x1="63444" y1="9582" x2="64421" y2="13010"/>
                        <a14:foregroundMark x1="62604" y1="6634" x2="63444" y2="9582"/>
                        <a14:foregroundMark x1="71720" y1="18933" x2="74399" y2="19055"/>
                        <a14:foregroundMark x1="70764" y1="18889" x2="71256" y2="18911"/>
                        <a14:foregroundMark x1="67569" y1="18743" x2="69160" y2="18816"/>
                        <a14:foregroundMark x1="66036" y1="18673" x2="66784" y2="18707"/>
                        <a14:foregroundMark x1="78728" y1="18677" x2="92308" y2="15233"/>
                        <a14:foregroundMark x1="92308" y1="15233" x2="98935" y2="63882"/>
                        <a14:foregroundMark x1="98935" y1="63882" x2="94793" y2="78133"/>
                        <a14:foregroundMark x1="94793" y1="78133" x2="87929" y2="87715"/>
                        <a14:foregroundMark x1="73599" y1="88404" x2="11243" y2="91400"/>
                        <a14:foregroundMark x1="87929" y1="87715" x2="73611" y2="88403"/>
                        <a14:foregroundMark x1="11243" y1="91400" x2="4379" y2="79607"/>
                        <a14:foregroundMark x1="4379" y1="79607" x2="1302" y2="38329"/>
                        <a14:foregroundMark x1="1302" y1="38329" x2="5325" y2="20393"/>
                        <a14:foregroundMark x1="5325" y1="20393" x2="10059" y2="9091"/>
                        <a14:foregroundMark x1="10059" y1="9091" x2="48639" y2="15971"/>
                        <a14:foregroundMark x1="48639" y1="15971" x2="54675" y2="3194"/>
                        <a14:foregroundMark x1="54675" y1="3194" x2="62722" y2="5651"/>
                        <a14:foregroundMark x1="62722" y1="5651" x2="63077" y2="6634"/>
                        <a14:foregroundMark x1="14556" y1="6634" x2="2722" y2="21376"/>
                        <a14:foregroundMark x1="2722" y1="21376" x2="4497" y2="74447"/>
                        <a14:foregroundMark x1="4497" y1="74447" x2="16923" y2="90172"/>
                        <a14:foregroundMark x1="16923" y1="90172" x2="27692" y2="24816"/>
                        <a14:foregroundMark x1="27692" y1="24816" x2="18107" y2="11302"/>
                        <a14:foregroundMark x1="18107" y1="11302" x2="15266" y2="11302"/>
                        <a14:foregroundMark x1="11834" y1="10319" x2="7929" y2="22359"/>
                        <a14:foregroundMark x1="7929" y1="22359" x2="4024" y2="55528"/>
                        <a14:foregroundMark x1="8402" y1="20885" x2="2130" y2="70516"/>
                        <a14:foregroundMark x1="90414" y1="34152" x2="95503" y2="45946"/>
                        <a14:foregroundMark x1="95503" y1="45946" x2="91716" y2="70762"/>
                        <a14:foregroundMark x1="54793" y1="84521" x2="56805" y2="94349"/>
                        <a14:foregroundMark x1="92189" y1="27273" x2="99882" y2="35381"/>
                        <a14:foregroundMark x1="55030" y1="56757" x2="39053" y2="85749"/>
                        <a14:foregroundMark x1="30178" y1="42752" x2="11834" y2="77150"/>
                        <a14:foregroundMark x1="20828" y1="26044" x2="13491" y2="31941"/>
                        <a14:foregroundMark x1="63905" y1="53317" x2="55976" y2="56511"/>
                        <a14:foregroundMark x1="55976" y1="56511" x2="45207" y2="48894"/>
                        <a14:foregroundMark x1="63077" y1="41769" x2="53018" y2="67568"/>
                        <a14:foregroundMark x1="60710" y1="37592" x2="74320" y2="63636"/>
                        <a14:backgroundMark x1="65799" y1="6388" x2="71479" y2="17690"/>
                        <a14:backgroundMark x1="71479" y1="17690" x2="66982" y2="5405"/>
                        <a14:backgroundMark x1="66982" y1="5405" x2="66627" y2="8600"/>
                        <a14:backgroundMark x1="65799" y1="6880" x2="68757" y2="17445"/>
                        <a14:backgroundMark x1="68876" y1="13514" x2="65325" y2="7125"/>
                        <a14:backgroundMark x1="72308" y1="6143" x2="68994" y2="13022"/>
                        <a14:backgroundMark x1="70651" y1="5405" x2="76568" y2="17690"/>
                        <a14:backgroundMark x1="76568" y1="17690" x2="77278" y2="24570"/>
                        <a14:backgroundMark x1="68284" y1="71744" x2="62959" y2="82801"/>
                        <a14:backgroundMark x1="62959" y1="82801" x2="73018" y2="85012"/>
                        <a14:backgroundMark x1="73018" y1="85012" x2="69467" y2="67076"/>
                        <a14:backgroundMark x1="69467" y1="67076" x2="64615" y2="74447"/>
                        <a14:backgroundMark x1="64615" y1="74447" x2="64497" y2="76413"/>
                        <a14:backgroundMark x1="64970" y1="7371" x2="65207" y2="10074"/>
                        <a14:backgroundMark x1="65325" y1="9582" x2="65325" y2="9582"/>
                        <a14:backgroundMark x1="64970" y1="10074" x2="65325" y2="6388"/>
                      </a14:backgroundRemoval>
                    </a14:imgEffect>
                  </a14:imgLayer>
                </a14:imgProps>
              </a:ext>
            </a:extLst>
          </a:blip>
          <a:srcRect l="31493" r="8850"/>
          <a:stretch>
            <a:fillRect/>
          </a:stretch>
        </p:blipFill>
        <p:spPr>
          <a:xfrm>
            <a:off x="3327400" y="2196282"/>
            <a:ext cx="2755900" cy="2225053"/>
          </a:xfrm>
          <a:custGeom>
            <a:avLst/>
            <a:gdLst>
              <a:gd name="connsiteX0" fmla="*/ 0 w 2755900"/>
              <a:gd name="connsiteY0" fmla="*/ 0 h 2225053"/>
              <a:gd name="connsiteX1" fmla="*/ 2475169 w 2755900"/>
              <a:gd name="connsiteY1" fmla="*/ 0 h 2225053"/>
              <a:gd name="connsiteX2" fmla="*/ 2495153 w 2755900"/>
              <a:gd name="connsiteY2" fmla="*/ 92496 h 2225053"/>
              <a:gd name="connsiteX3" fmla="*/ 2755900 w 2755900"/>
              <a:gd name="connsiteY3" fmla="*/ 1105718 h 2225053"/>
              <a:gd name="connsiteX4" fmla="*/ 2486587 w 2755900"/>
              <a:gd name="connsiteY4" fmla="*/ 2225053 h 2225053"/>
              <a:gd name="connsiteX5" fmla="*/ 0 w 2755900"/>
              <a:gd name="connsiteY5" fmla="*/ 2225053 h 2225053"/>
              <a:gd name="connsiteX6" fmla="*/ 0 w 2755900"/>
              <a:gd name="connsiteY6" fmla="*/ 0 h 222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5900" h="2225053">
                <a:moveTo>
                  <a:pt x="0" y="0"/>
                </a:moveTo>
                <a:lnTo>
                  <a:pt x="2475169" y="0"/>
                </a:lnTo>
                <a:lnTo>
                  <a:pt x="2495153" y="92496"/>
                </a:lnTo>
                <a:cubicBezTo>
                  <a:pt x="2582069" y="430237"/>
                  <a:pt x="2736850" y="750118"/>
                  <a:pt x="2755900" y="1105718"/>
                </a:cubicBezTo>
                <a:lnTo>
                  <a:pt x="2486587" y="2225053"/>
                </a:lnTo>
                <a:lnTo>
                  <a:pt x="0" y="222505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9B0A97-86D1-E817-2562-B624A8F000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60" b="94349" l="2012" r="99882">
                        <a14:foregroundMark x1="64465" y1="13163" x2="66036" y2="18673"/>
                        <a14:foregroundMark x1="63444" y1="9582" x2="64421" y2="13010"/>
                        <a14:foregroundMark x1="62604" y1="6634" x2="63444" y2="9582"/>
                        <a14:foregroundMark x1="71720" y1="18933" x2="74399" y2="19055"/>
                        <a14:foregroundMark x1="70764" y1="18889" x2="71256" y2="18911"/>
                        <a14:foregroundMark x1="67569" y1="18743" x2="69160" y2="18816"/>
                        <a14:foregroundMark x1="66036" y1="18673" x2="66784" y2="18707"/>
                        <a14:foregroundMark x1="78728" y1="18677" x2="92308" y2="15233"/>
                        <a14:foregroundMark x1="92308" y1="15233" x2="98935" y2="63882"/>
                        <a14:foregroundMark x1="98935" y1="63882" x2="94793" y2="78133"/>
                        <a14:foregroundMark x1="94793" y1="78133" x2="87929" y2="87715"/>
                        <a14:foregroundMark x1="73599" y1="88404" x2="11243" y2="91400"/>
                        <a14:foregroundMark x1="87929" y1="87715" x2="73611" y2="88403"/>
                        <a14:foregroundMark x1="11243" y1="91400" x2="4379" y2="79607"/>
                        <a14:foregroundMark x1="4379" y1="79607" x2="1302" y2="38329"/>
                        <a14:foregroundMark x1="1302" y1="38329" x2="5325" y2="20393"/>
                        <a14:foregroundMark x1="5325" y1="20393" x2="10059" y2="9091"/>
                        <a14:foregroundMark x1="10059" y1="9091" x2="48639" y2="15971"/>
                        <a14:foregroundMark x1="48639" y1="15971" x2="54675" y2="3194"/>
                        <a14:foregroundMark x1="54675" y1="3194" x2="62722" y2="5651"/>
                        <a14:foregroundMark x1="62722" y1="5651" x2="63077" y2="6634"/>
                        <a14:foregroundMark x1="14556" y1="6634" x2="2722" y2="21376"/>
                        <a14:foregroundMark x1="2722" y1="21376" x2="4497" y2="74447"/>
                        <a14:foregroundMark x1="4497" y1="74447" x2="16923" y2="90172"/>
                        <a14:foregroundMark x1="16923" y1="90172" x2="27692" y2="24816"/>
                        <a14:foregroundMark x1="27692" y1="24816" x2="18107" y2="11302"/>
                        <a14:foregroundMark x1="18107" y1="11302" x2="15266" y2="11302"/>
                        <a14:foregroundMark x1="11834" y1="10319" x2="7929" y2="22359"/>
                        <a14:foregroundMark x1="7929" y1="22359" x2="4024" y2="55528"/>
                        <a14:foregroundMark x1="8402" y1="20885" x2="2130" y2="70516"/>
                        <a14:foregroundMark x1="90414" y1="34152" x2="95503" y2="45946"/>
                        <a14:foregroundMark x1="95503" y1="45946" x2="91716" y2="70762"/>
                        <a14:foregroundMark x1="54793" y1="84521" x2="56805" y2="94349"/>
                        <a14:foregroundMark x1="92189" y1="27273" x2="99882" y2="35381"/>
                        <a14:foregroundMark x1="55030" y1="56757" x2="39053" y2="85749"/>
                        <a14:foregroundMark x1="30178" y1="42752" x2="11834" y2="77150"/>
                        <a14:foregroundMark x1="20828" y1="26044" x2="13491" y2="31941"/>
                        <a14:foregroundMark x1="63905" y1="53317" x2="55976" y2="56511"/>
                        <a14:foregroundMark x1="55976" y1="56511" x2="45207" y2="48894"/>
                        <a14:foregroundMark x1="63077" y1="41769" x2="53018" y2="67568"/>
                        <a14:foregroundMark x1="60710" y1="37592" x2="74320" y2="63636"/>
                        <a14:backgroundMark x1="65799" y1="6388" x2="71479" y2="17690"/>
                        <a14:backgroundMark x1="71479" y1="17690" x2="66982" y2="5405"/>
                        <a14:backgroundMark x1="66982" y1="5405" x2="66627" y2="8600"/>
                        <a14:backgroundMark x1="65799" y1="6880" x2="68757" y2="17445"/>
                        <a14:backgroundMark x1="68876" y1="13514" x2="65325" y2="7125"/>
                        <a14:backgroundMark x1="72308" y1="6143" x2="68994" y2="13022"/>
                        <a14:backgroundMark x1="70651" y1="5405" x2="76568" y2="17690"/>
                        <a14:backgroundMark x1="76568" y1="17690" x2="77278" y2="24570"/>
                        <a14:backgroundMark x1="68284" y1="71744" x2="62959" y2="82801"/>
                        <a14:backgroundMark x1="62959" y1="82801" x2="73018" y2="85012"/>
                        <a14:backgroundMark x1="73018" y1="85012" x2="69467" y2="67076"/>
                        <a14:backgroundMark x1="69467" y1="67076" x2="64615" y2="74447"/>
                        <a14:backgroundMark x1="64615" y1="74447" x2="64497" y2="76413"/>
                        <a14:backgroundMark x1="64970" y1="7371" x2="65207" y2="10074"/>
                        <a14:backgroundMark x1="65325" y1="9582" x2="65325" y2="9582"/>
                        <a14:backgroundMark x1="64970" y1="10074" x2="65325" y2="6388"/>
                      </a14:backgroundRemoval>
                    </a14:imgEffect>
                  </a14:imgLayer>
                </a14:imgProps>
              </a:ext>
            </a:extLst>
          </a:blip>
          <a:srcRect r="68507"/>
          <a:stretch>
            <a:fillRect/>
          </a:stretch>
        </p:blipFill>
        <p:spPr>
          <a:xfrm>
            <a:off x="1872568" y="2196282"/>
            <a:ext cx="1454832" cy="2225053"/>
          </a:xfrm>
          <a:custGeom>
            <a:avLst/>
            <a:gdLst>
              <a:gd name="connsiteX0" fmla="*/ 0 w 1454832"/>
              <a:gd name="connsiteY0" fmla="*/ 0 h 2225053"/>
              <a:gd name="connsiteX1" fmla="*/ 1454832 w 1454832"/>
              <a:gd name="connsiteY1" fmla="*/ 0 h 2225053"/>
              <a:gd name="connsiteX2" fmla="*/ 1454832 w 1454832"/>
              <a:gd name="connsiteY2" fmla="*/ 2225053 h 2225053"/>
              <a:gd name="connsiteX3" fmla="*/ 0 w 1454832"/>
              <a:gd name="connsiteY3" fmla="*/ 2225053 h 2225053"/>
              <a:gd name="connsiteX4" fmla="*/ 0 w 1454832"/>
              <a:gd name="connsiteY4" fmla="*/ 0 h 222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832" h="2225053">
                <a:moveTo>
                  <a:pt x="0" y="0"/>
                </a:moveTo>
                <a:lnTo>
                  <a:pt x="1454832" y="0"/>
                </a:lnTo>
                <a:lnTo>
                  <a:pt x="1454832" y="2225053"/>
                </a:lnTo>
                <a:lnTo>
                  <a:pt x="0" y="222505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C25BC1-578E-DC9E-ADBD-887E2F2B87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60" b="94349" l="2012" r="99882">
                        <a14:foregroundMark x1="64465" y1="13163" x2="66036" y2="18673"/>
                        <a14:foregroundMark x1="63444" y1="9582" x2="64421" y2="13010"/>
                        <a14:foregroundMark x1="62604" y1="6634" x2="63444" y2="9582"/>
                        <a14:foregroundMark x1="71720" y1="18933" x2="74399" y2="19055"/>
                        <a14:foregroundMark x1="70764" y1="18889" x2="71256" y2="18911"/>
                        <a14:foregroundMark x1="67569" y1="18743" x2="69160" y2="18816"/>
                        <a14:foregroundMark x1="66036" y1="18673" x2="66784" y2="18707"/>
                        <a14:foregroundMark x1="78728" y1="18677" x2="92308" y2="15233"/>
                        <a14:foregroundMark x1="92308" y1="15233" x2="98935" y2="63882"/>
                        <a14:foregroundMark x1="98935" y1="63882" x2="94793" y2="78133"/>
                        <a14:foregroundMark x1="94793" y1="78133" x2="87929" y2="87715"/>
                        <a14:foregroundMark x1="73599" y1="88404" x2="11243" y2="91400"/>
                        <a14:foregroundMark x1="87929" y1="87715" x2="73611" y2="88403"/>
                        <a14:foregroundMark x1="11243" y1="91400" x2="4379" y2="79607"/>
                        <a14:foregroundMark x1="4379" y1="79607" x2="1302" y2="38329"/>
                        <a14:foregroundMark x1="1302" y1="38329" x2="5325" y2="20393"/>
                        <a14:foregroundMark x1="5325" y1="20393" x2="10059" y2="9091"/>
                        <a14:foregroundMark x1="10059" y1="9091" x2="48639" y2="15971"/>
                        <a14:foregroundMark x1="48639" y1="15971" x2="54675" y2="3194"/>
                        <a14:foregroundMark x1="54675" y1="3194" x2="62722" y2="5651"/>
                        <a14:foregroundMark x1="62722" y1="5651" x2="63077" y2="6634"/>
                        <a14:foregroundMark x1="14556" y1="6634" x2="2722" y2="21376"/>
                        <a14:foregroundMark x1="2722" y1="21376" x2="4497" y2="74447"/>
                        <a14:foregroundMark x1="4497" y1="74447" x2="16923" y2="90172"/>
                        <a14:foregroundMark x1="16923" y1="90172" x2="27692" y2="24816"/>
                        <a14:foregroundMark x1="27692" y1="24816" x2="18107" y2="11302"/>
                        <a14:foregroundMark x1="18107" y1="11302" x2="15266" y2="11302"/>
                        <a14:foregroundMark x1="11834" y1="10319" x2="7929" y2="22359"/>
                        <a14:foregroundMark x1="7929" y1="22359" x2="4024" y2="55528"/>
                        <a14:foregroundMark x1="8402" y1="20885" x2="2130" y2="70516"/>
                        <a14:foregroundMark x1="90414" y1="34152" x2="95503" y2="45946"/>
                        <a14:foregroundMark x1="95503" y1="45946" x2="91716" y2="70762"/>
                        <a14:foregroundMark x1="54793" y1="84521" x2="56805" y2="94349"/>
                        <a14:foregroundMark x1="92189" y1="27273" x2="99882" y2="35381"/>
                        <a14:foregroundMark x1="55030" y1="56757" x2="39053" y2="85749"/>
                        <a14:foregroundMark x1="30178" y1="42752" x2="11834" y2="77150"/>
                        <a14:foregroundMark x1="20828" y1="26044" x2="13491" y2="31941"/>
                        <a14:foregroundMark x1="63905" y1="53317" x2="55976" y2="56511"/>
                        <a14:foregroundMark x1="55976" y1="56511" x2="45207" y2="48894"/>
                        <a14:foregroundMark x1="63077" y1="41769" x2="53018" y2="67568"/>
                        <a14:foregroundMark x1="60710" y1="37592" x2="74320" y2="63636"/>
                        <a14:backgroundMark x1="65799" y1="6388" x2="71479" y2="17690"/>
                        <a14:backgroundMark x1="71479" y1="17690" x2="66982" y2="5405"/>
                        <a14:backgroundMark x1="66982" y1="5405" x2="66627" y2="8600"/>
                        <a14:backgroundMark x1="65799" y1="6880" x2="68757" y2="17445"/>
                        <a14:backgroundMark x1="68876" y1="13514" x2="65325" y2="7125"/>
                        <a14:backgroundMark x1="72308" y1="6143" x2="68994" y2="13022"/>
                        <a14:backgroundMark x1="70651" y1="5405" x2="76568" y2="17690"/>
                        <a14:backgroundMark x1="76568" y1="17690" x2="77278" y2="24570"/>
                        <a14:backgroundMark x1="68284" y1="71744" x2="62959" y2="82801"/>
                        <a14:backgroundMark x1="62959" y1="82801" x2="73018" y2="85012"/>
                        <a14:backgroundMark x1="73018" y1="85012" x2="69467" y2="67076"/>
                        <a14:backgroundMark x1="69467" y1="67076" x2="64615" y2="74447"/>
                        <a14:backgroundMark x1="64615" y1="74447" x2="64497" y2="76413"/>
                        <a14:backgroundMark x1="64970" y1="7371" x2="65207" y2="10074"/>
                        <a14:backgroundMark x1="65325" y1="9582" x2="65325" y2="9582"/>
                        <a14:backgroundMark x1="64970" y1="10074" x2="65325" y2="6388"/>
                      </a14:backgroundRemoval>
                    </a14:imgEffect>
                  </a14:imgLayer>
                </a14:imgProps>
              </a:ext>
            </a:extLst>
          </a:blip>
          <a:srcRect l="85073"/>
          <a:stretch>
            <a:fillRect/>
          </a:stretch>
        </p:blipFill>
        <p:spPr>
          <a:xfrm>
            <a:off x="5802570" y="2196282"/>
            <a:ext cx="689581" cy="2225053"/>
          </a:xfrm>
          <a:custGeom>
            <a:avLst/>
            <a:gdLst>
              <a:gd name="connsiteX0" fmla="*/ 0 w 689581"/>
              <a:gd name="connsiteY0" fmla="*/ 0 h 2225053"/>
              <a:gd name="connsiteX1" fmla="*/ 689581 w 689581"/>
              <a:gd name="connsiteY1" fmla="*/ 0 h 2225053"/>
              <a:gd name="connsiteX2" fmla="*/ 689581 w 689581"/>
              <a:gd name="connsiteY2" fmla="*/ 2225053 h 2225053"/>
              <a:gd name="connsiteX3" fmla="*/ 11418 w 689581"/>
              <a:gd name="connsiteY3" fmla="*/ 2225053 h 2225053"/>
              <a:gd name="connsiteX4" fmla="*/ 280731 w 689581"/>
              <a:gd name="connsiteY4" fmla="*/ 1105718 h 2225053"/>
              <a:gd name="connsiteX5" fmla="*/ 19984 w 689581"/>
              <a:gd name="connsiteY5" fmla="*/ 92496 h 2225053"/>
              <a:gd name="connsiteX6" fmla="*/ 0 w 689581"/>
              <a:gd name="connsiteY6" fmla="*/ 0 h 222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581" h="2225053">
                <a:moveTo>
                  <a:pt x="0" y="0"/>
                </a:moveTo>
                <a:lnTo>
                  <a:pt x="689581" y="0"/>
                </a:lnTo>
                <a:lnTo>
                  <a:pt x="689581" y="2225053"/>
                </a:lnTo>
                <a:lnTo>
                  <a:pt x="11418" y="2225053"/>
                </a:lnTo>
                <a:lnTo>
                  <a:pt x="280731" y="1105718"/>
                </a:lnTo>
                <a:cubicBezTo>
                  <a:pt x="261681" y="750118"/>
                  <a:pt x="106900" y="430237"/>
                  <a:pt x="19984" y="92496"/>
                </a:cubicBez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Content Placeholder 4" hidden="1">
            <a:extLst>
              <a:ext uri="{FF2B5EF4-FFF2-40B4-BE49-F238E27FC236}">
                <a16:creationId xmlns:a16="http://schemas.microsoft.com/office/drawing/2014/main" id="{4F921BD6-7794-4DC7-AD83-AE58D31EBA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2398531"/>
            <a:ext cx="396358" cy="262378"/>
          </a:xfrm>
          <a:prstGeom prst="rect">
            <a:avLst/>
          </a:prstGeom>
        </p:spPr>
      </p:pic>
      <p:pic>
        <p:nvPicPr>
          <p:cNvPr id="9" name="Content Placeholder 4" hidden="1">
            <a:extLst>
              <a:ext uri="{FF2B5EF4-FFF2-40B4-BE49-F238E27FC236}">
                <a16:creationId xmlns:a16="http://schemas.microsoft.com/office/drawing/2014/main" id="{E7241ED9-AEFF-4D03-89B9-C14B0E19C1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3662357"/>
            <a:ext cx="409404" cy="299017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C55B35B-79DF-46B5-9AA5-9CCC2676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2592722"/>
            <a:ext cx="4619583" cy="9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F6A5E34-9D6E-4160-BC07-EF7C88ED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3866893"/>
            <a:ext cx="2328357" cy="4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56BD3A-C2A1-4472-B439-38276F1076CC}"/>
              </a:ext>
            </a:extLst>
          </p:cNvPr>
          <p:cNvSpPr/>
          <p:nvPr/>
        </p:nvSpPr>
        <p:spPr>
          <a:xfrm>
            <a:off x="7233726" y="3738272"/>
            <a:ext cx="441397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0E6E3-D14B-4527-BAE1-072D00CBDE04}"/>
              </a:ext>
            </a:extLst>
          </p:cNvPr>
          <p:cNvSpPr/>
          <p:nvPr/>
        </p:nvSpPr>
        <p:spPr>
          <a:xfrm>
            <a:off x="7647323" y="2660909"/>
            <a:ext cx="350501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39BAD-F856-436E-8BE6-7443452289F4}"/>
              </a:ext>
            </a:extLst>
          </p:cNvPr>
          <p:cNvSpPr/>
          <p:nvPr/>
        </p:nvSpPr>
        <p:spPr>
          <a:xfrm>
            <a:off x="2375555" y="3282485"/>
            <a:ext cx="650449" cy="45578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69A1-D92B-48E4-9DBC-22F7E013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3E9F-47DA-4C07-B2E9-E7EE46DA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Square Error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3BD1E-BF7B-4CF3-A1D5-F7DD5988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88" y="2498903"/>
            <a:ext cx="3843756" cy="16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681EF-337B-467B-AE50-D914C290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66" y="2628821"/>
            <a:ext cx="4496427" cy="112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B0E42-B653-4EF4-B64A-5E566D663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383" y="3883895"/>
            <a:ext cx="2353003" cy="704948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AA53E128-A4CC-4407-AD33-D8A593C3DA95}"/>
              </a:ext>
            </a:extLst>
          </p:cNvPr>
          <p:cNvSpPr/>
          <p:nvPr/>
        </p:nvSpPr>
        <p:spPr>
          <a:xfrm rot="16200000" flipH="1">
            <a:off x="8908918" y="2104665"/>
            <a:ext cx="261935" cy="3296525"/>
          </a:xfrm>
          <a:prstGeom prst="rightBrace">
            <a:avLst>
              <a:gd name="adj1" fmla="val 12824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8ED6E2-5C1B-46D1-9118-6A87C515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88" y="4439982"/>
            <a:ext cx="1117327" cy="2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/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 a unit Gaussian on </a:t>
                </a:r>
                <a:r>
                  <a:rPr lang="en-US" b="1" i="1" dirty="0"/>
                  <a:t>Y</a:t>
                </a:r>
                <a:r>
                  <a:rPr lang="en-US" dirty="0"/>
                  <a:t> 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blipFill>
                <a:blip r:embed="rId6"/>
                <a:stretch>
                  <a:fillRect l="-13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FC04F6-EECF-4175-8A61-D882C11FAC8A}"/>
              </a:ext>
            </a:extLst>
          </p:cNvPr>
          <p:cNvSpPr txBox="1"/>
          <p:nvPr/>
        </p:nvSpPr>
        <p:spPr>
          <a:xfrm>
            <a:off x="1637346" y="4404176"/>
            <a:ext cx="105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1980-FFE4-4A8A-A9F2-B477618D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7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7" y="2411507"/>
            <a:ext cx="8449797" cy="2589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0C11C-AD79-490B-BD32-B85DA9D7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Regularizers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b="1" dirty="0"/>
                  <a:t>  Priors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q">
            <a:extLst>
              <a:ext uri="{FF2B5EF4-FFF2-40B4-BE49-F238E27FC236}">
                <a16:creationId xmlns:a16="http://schemas.microsoft.com/office/drawing/2014/main" id="{F180F86D-2DB9-4333-B7DB-4A2AA8E85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249"/>
          <a:stretch/>
        </p:blipFill>
        <p:spPr>
          <a:xfrm>
            <a:off x="1780418" y="2474830"/>
            <a:ext cx="1179397" cy="1021506"/>
          </a:xfrm>
          <a:custGeom>
            <a:avLst/>
            <a:gdLst>
              <a:gd name="connsiteX0" fmla="*/ 564013 w 1179397"/>
              <a:gd name="connsiteY0" fmla="*/ 0 h 1021506"/>
              <a:gd name="connsiteX1" fmla="*/ 881527 w 1179397"/>
              <a:gd name="connsiteY1" fmla="*/ 0 h 1021506"/>
              <a:gd name="connsiteX2" fmla="*/ 929423 w 1179397"/>
              <a:gd name="connsiteY2" fmla="*/ 34543 h 1021506"/>
              <a:gd name="connsiteX3" fmla="*/ 1154451 w 1179397"/>
              <a:gd name="connsiteY3" fmla="*/ 667908 h 1021506"/>
              <a:gd name="connsiteX4" fmla="*/ 373401 w 1179397"/>
              <a:gd name="connsiteY4" fmla="*/ 1016548 h 1021506"/>
              <a:gd name="connsiteX5" fmla="*/ 11451 w 1179397"/>
              <a:gd name="connsiteY5" fmla="*/ 467883 h 1021506"/>
              <a:gd name="connsiteX6" fmla="*/ 466214 w 1179397"/>
              <a:gd name="connsiteY6" fmla="*/ 50735 h 1021506"/>
              <a:gd name="connsiteX7" fmla="*/ 564013 w 1179397"/>
              <a:gd name="connsiteY7" fmla="*/ 0 h 102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397" h="1021506">
                <a:moveTo>
                  <a:pt x="564013" y="0"/>
                </a:moveTo>
                <a:lnTo>
                  <a:pt x="881527" y="0"/>
                </a:lnTo>
                <a:lnTo>
                  <a:pt x="929423" y="34543"/>
                </a:lnTo>
                <a:cubicBezTo>
                  <a:pt x="1090157" y="175376"/>
                  <a:pt x="1240176" y="455468"/>
                  <a:pt x="1154451" y="667908"/>
                </a:cubicBezTo>
                <a:cubicBezTo>
                  <a:pt x="944901" y="913062"/>
                  <a:pt x="563901" y="1049886"/>
                  <a:pt x="373401" y="1016548"/>
                </a:cubicBezTo>
                <a:cubicBezTo>
                  <a:pt x="182901" y="983211"/>
                  <a:pt x="-55224" y="646009"/>
                  <a:pt x="11451" y="467883"/>
                </a:cubicBezTo>
                <a:cubicBezTo>
                  <a:pt x="53123" y="356554"/>
                  <a:pt x="265947" y="168204"/>
                  <a:pt x="466214" y="50735"/>
                </a:cubicBezTo>
                <a:lnTo>
                  <a:pt x="564013" y="0"/>
                </a:lnTo>
                <a:close/>
              </a:path>
            </a:pathLst>
          </a:custGeom>
        </p:spPr>
      </p:pic>
      <p:pic>
        <p:nvPicPr>
          <p:cNvPr id="29" name="p">
            <a:extLst>
              <a:ext uri="{FF2B5EF4-FFF2-40B4-BE49-F238E27FC236}">
                <a16:creationId xmlns:a16="http://schemas.microsoft.com/office/drawing/2014/main" id="{E3736328-0997-4535-B8D7-015B6E89D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6438" y1="41438" x2="44384" y2="60616"/>
                        <a14:foregroundMark x1="44384" y1="60616" x2="38082" y2="52740"/>
                        <a14:foregroundMark x1="60000" y1="17808" x2="63425" y2="40753"/>
                        <a14:foregroundMark x1="59041" y1="34247" x2="49726" y2="50342"/>
                        <a14:foregroundMark x1="49726" y1="50342" x2="65753" y2="46575"/>
                        <a14:foregroundMark x1="65753" y1="46575" x2="60822" y2="19521"/>
                        <a14:foregroundMark x1="60822" y1="19521" x2="56438" y2="19178"/>
                        <a14:foregroundMark x1="58082" y1="17808" x2="61370" y2="51370"/>
                        <a14:foregroundMark x1="61370" y1="51370" x2="72055" y2="39384"/>
                        <a14:foregroundMark x1="72055" y1="39384" x2="59863" y2="19178"/>
                        <a14:foregroundMark x1="59863" y1="19178" x2="57123" y2="17808"/>
                        <a14:foregroundMark x1="57123" y1="17808" x2="49315" y2="45890"/>
                        <a14:foregroundMark x1="49315" y1="45890" x2="48904" y2="50342"/>
                        <a14:foregroundMark x1="59589" y1="26370" x2="66027" y2="26370"/>
                        <a14:foregroundMark x1="58356" y1="48630" x2="70822" y2="47945"/>
                        <a14:foregroundMark x1="69178" y1="19178" x2="57260" y2="21233"/>
                        <a14:foregroundMark x1="57260" y1="21233" x2="57808" y2="22603"/>
                        <a14:foregroundMark x1="63836" y1="16781" x2="59041" y2="22603"/>
                        <a14:foregroundMark x1="63151" y1="14726" x2="59041" y2="12329"/>
                        <a14:foregroundMark x1="59589" y1="21575" x2="56164" y2="11301"/>
                        <a14:foregroundMark x1="54247" y1="53425" x2="51781" y2="59932"/>
                        <a14:foregroundMark x1="63425" y1="41438" x2="60959" y2="55822"/>
                        <a14:foregroundMark x1="64110" y1="49315" x2="65342" y2="58219"/>
                        <a14:foregroundMark x1="46986" y1="40068" x2="41507" y2="37671"/>
                        <a14:foregroundMark x1="41507" y1="38356" x2="34932" y2="66438"/>
                        <a14:foregroundMark x1="34932" y1="66438" x2="46301" y2="70890"/>
                        <a14:foregroundMark x1="75205" y1="22603" x2="71370" y2="16781"/>
                        <a14:backgroundMark x1="18356" y1="13014" x2="24521" y2="66781"/>
                        <a14:backgroundMark x1="24521" y1="66781" x2="34110" y2="89041"/>
                        <a14:backgroundMark x1="34110" y1="89041" x2="7808" y2="87329"/>
                        <a14:backgroundMark x1="7808" y1="87329" x2="9452" y2="39726"/>
                        <a14:backgroundMark x1="9452" y1="39726" x2="21918" y2="26370"/>
                        <a14:backgroundMark x1="21918" y1="26370" x2="22877" y2="28082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468018" y="2474830"/>
            <a:ext cx="4366969" cy="1746788"/>
          </a:xfrm>
          <a:custGeom>
            <a:avLst/>
            <a:gdLst>
              <a:gd name="connsiteX0" fmla="*/ 1193927 w 4366969"/>
              <a:gd name="connsiteY0" fmla="*/ 0 h 1746788"/>
              <a:gd name="connsiteX1" fmla="*/ 4366969 w 4366969"/>
              <a:gd name="connsiteY1" fmla="*/ 0 h 1746788"/>
              <a:gd name="connsiteX2" fmla="*/ 4366969 w 4366969"/>
              <a:gd name="connsiteY2" fmla="*/ 49181 h 1746788"/>
              <a:gd name="connsiteX3" fmla="*/ 3982175 w 4366969"/>
              <a:gd name="connsiteY3" fmla="*/ 49181 h 1746788"/>
              <a:gd name="connsiteX4" fmla="*/ 3982175 w 4366969"/>
              <a:gd name="connsiteY4" fmla="*/ 1667037 h 1746788"/>
              <a:gd name="connsiteX5" fmla="*/ 4366969 w 4366969"/>
              <a:gd name="connsiteY5" fmla="*/ 1667037 h 1746788"/>
              <a:gd name="connsiteX6" fmla="*/ 4366969 w 4366969"/>
              <a:gd name="connsiteY6" fmla="*/ 1746788 h 1746788"/>
              <a:gd name="connsiteX7" fmla="*/ 0 w 4366969"/>
              <a:gd name="connsiteY7" fmla="*/ 1746788 h 1746788"/>
              <a:gd name="connsiteX8" fmla="*/ 0 w 4366969"/>
              <a:gd name="connsiteY8" fmla="*/ 1684247 h 1746788"/>
              <a:gd name="connsiteX9" fmla="*/ 379031 w 4366969"/>
              <a:gd name="connsiteY9" fmla="*/ 1684247 h 1746788"/>
              <a:gd name="connsiteX10" fmla="*/ 379031 w 4366969"/>
              <a:gd name="connsiteY10" fmla="*/ 745828 h 1746788"/>
              <a:gd name="connsiteX11" fmla="*/ 408385 w 4366969"/>
              <a:gd name="connsiteY11" fmla="*/ 796511 h 1746788"/>
              <a:gd name="connsiteX12" fmla="*/ 685801 w 4366969"/>
              <a:gd name="connsiteY12" fmla="*/ 1016548 h 1746788"/>
              <a:gd name="connsiteX13" fmla="*/ 1466851 w 4366969"/>
              <a:gd name="connsiteY13" fmla="*/ 667908 h 1746788"/>
              <a:gd name="connsiteX14" fmla="*/ 1241823 w 4366969"/>
              <a:gd name="connsiteY14" fmla="*/ 34543 h 1746788"/>
              <a:gd name="connsiteX15" fmla="*/ 1193927 w 4366969"/>
              <a:gd name="connsiteY15" fmla="*/ 0 h 174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66969" h="1746788">
                <a:moveTo>
                  <a:pt x="1193927" y="0"/>
                </a:moveTo>
                <a:lnTo>
                  <a:pt x="4366969" y="0"/>
                </a:lnTo>
                <a:lnTo>
                  <a:pt x="4366969" y="49181"/>
                </a:lnTo>
                <a:lnTo>
                  <a:pt x="3982175" y="49181"/>
                </a:lnTo>
                <a:lnTo>
                  <a:pt x="3982175" y="1667037"/>
                </a:lnTo>
                <a:lnTo>
                  <a:pt x="4366969" y="1667037"/>
                </a:lnTo>
                <a:lnTo>
                  <a:pt x="4366969" y="1746788"/>
                </a:lnTo>
                <a:lnTo>
                  <a:pt x="0" y="1746788"/>
                </a:lnTo>
                <a:lnTo>
                  <a:pt x="0" y="1684247"/>
                </a:lnTo>
                <a:lnTo>
                  <a:pt x="379031" y="1684247"/>
                </a:lnTo>
                <a:lnTo>
                  <a:pt x="379031" y="745828"/>
                </a:lnTo>
                <a:lnTo>
                  <a:pt x="408385" y="796511"/>
                </a:lnTo>
                <a:cubicBezTo>
                  <a:pt x="483395" y="907245"/>
                  <a:pt x="590551" y="999880"/>
                  <a:pt x="685801" y="1016548"/>
                </a:cubicBezTo>
                <a:cubicBezTo>
                  <a:pt x="876301" y="1049886"/>
                  <a:pt x="1257301" y="913062"/>
                  <a:pt x="1466851" y="667908"/>
                </a:cubicBezTo>
                <a:cubicBezTo>
                  <a:pt x="1552576" y="455468"/>
                  <a:pt x="1402557" y="175376"/>
                  <a:pt x="1241823" y="34543"/>
                </a:cubicBezTo>
                <a:lnTo>
                  <a:pt x="1193927" y="0"/>
                </a:lnTo>
                <a:close/>
              </a:path>
            </a:pathLst>
          </a:custGeom>
        </p:spPr>
      </p:pic>
      <p:pic>
        <p:nvPicPr>
          <p:cNvPr id="23" name="red regularizer">
            <a:extLst>
              <a:ext uri="{FF2B5EF4-FFF2-40B4-BE49-F238E27FC236}">
                <a16:creationId xmlns:a16="http://schemas.microsoft.com/office/drawing/2014/main" id="{E0063ECE-325C-4FCE-9C9D-FA05A9964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/>
        </p:blipFill>
        <p:spPr>
          <a:xfrm>
            <a:off x="5943895" y="4410210"/>
            <a:ext cx="1498069" cy="823040"/>
          </a:xfrm>
          <a:custGeom>
            <a:avLst/>
            <a:gdLst>
              <a:gd name="connsiteX0" fmla="*/ 0 w 1498069"/>
              <a:gd name="connsiteY0" fmla="*/ 0 h 823040"/>
              <a:gd name="connsiteX1" fmla="*/ 1498069 w 1498069"/>
              <a:gd name="connsiteY1" fmla="*/ 0 h 823040"/>
              <a:gd name="connsiteX2" fmla="*/ 1498069 w 1498069"/>
              <a:gd name="connsiteY2" fmla="*/ 823040 h 823040"/>
              <a:gd name="connsiteX3" fmla="*/ 0 w 1498069"/>
              <a:gd name="connsiteY3" fmla="*/ 823040 h 823040"/>
              <a:gd name="connsiteX4" fmla="*/ 0 w 1498069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069" h="823040">
                <a:moveTo>
                  <a:pt x="0" y="0"/>
                </a:moveTo>
                <a:lnTo>
                  <a:pt x="1498069" y="0"/>
                </a:lnTo>
                <a:lnTo>
                  <a:pt x="1498069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7" name="&gt;&gt;">
            <a:extLst>
              <a:ext uri="{FF2B5EF4-FFF2-40B4-BE49-F238E27FC236}">
                <a16:creationId xmlns:a16="http://schemas.microsoft.com/office/drawing/2014/main" id="{D84CA1E0-9C48-4CFE-949F-6A8F1C6F02F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189" t="2816" b="4566"/>
          <a:stretch>
            <a:fillRect/>
          </a:stretch>
        </p:blipFill>
        <p:spPr>
          <a:xfrm>
            <a:off x="5450193" y="2524011"/>
            <a:ext cx="384794" cy="1617856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&lt;&lt;">
            <a:extLst>
              <a:ext uri="{FF2B5EF4-FFF2-40B4-BE49-F238E27FC236}">
                <a16:creationId xmlns:a16="http://schemas.microsoft.com/office/drawing/2014/main" id="{4D4042C7-DB91-4022-9E48-2AEC4CD1D9B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801" r="91321" b="3580"/>
          <a:stretch>
            <a:fillRect/>
          </a:stretch>
        </p:blipFill>
        <p:spPr>
          <a:xfrm>
            <a:off x="1468018" y="2541221"/>
            <a:ext cx="379031" cy="1617856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1" name="xent">
            <a:extLst>
              <a:ext uri="{FF2B5EF4-FFF2-40B4-BE49-F238E27FC236}">
                <a16:creationId xmlns:a16="http://schemas.microsoft.com/office/drawing/2014/main" id="{1ABDB23A-324C-451C-945F-61AD788A29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" r="46812"/>
          <a:stretch/>
        </p:blipFill>
        <p:spPr>
          <a:xfrm>
            <a:off x="1981747" y="4429740"/>
            <a:ext cx="2280103" cy="823040"/>
          </a:xfrm>
          <a:custGeom>
            <a:avLst/>
            <a:gdLst>
              <a:gd name="connsiteX0" fmla="*/ 0 w 2592275"/>
              <a:gd name="connsiteY0" fmla="*/ 0 h 823040"/>
              <a:gd name="connsiteX1" fmla="*/ 2592275 w 2592275"/>
              <a:gd name="connsiteY1" fmla="*/ 0 h 823040"/>
              <a:gd name="connsiteX2" fmla="*/ 2592275 w 2592275"/>
              <a:gd name="connsiteY2" fmla="*/ 823040 h 823040"/>
              <a:gd name="connsiteX3" fmla="*/ 0 w 2592275"/>
              <a:gd name="connsiteY3" fmla="*/ 823040 h 823040"/>
              <a:gd name="connsiteX4" fmla="*/ 0 w 2592275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275" h="823040">
                <a:moveTo>
                  <a:pt x="0" y="0"/>
                </a:moveTo>
                <a:lnTo>
                  <a:pt x="2592275" y="0"/>
                </a:lnTo>
                <a:lnTo>
                  <a:pt x="2592275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" name="=">
            <a:extLst>
              <a:ext uri="{FF2B5EF4-FFF2-40B4-BE49-F238E27FC236}">
                <a16:creationId xmlns:a16="http://schemas.microsoft.com/office/drawing/2014/main" id="{18545411-4464-4616-A6ED-2AEA2E66592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0106" y="4636161"/>
            <a:ext cx="497617" cy="410198"/>
          </a:xfrm>
          <a:prstGeom prst="rect">
            <a:avLst/>
          </a:prstGeom>
        </p:spPr>
      </p:pic>
      <p:pic>
        <p:nvPicPr>
          <p:cNvPr id="12" name="-H(D)">
            <a:extLst>
              <a:ext uri="{FF2B5EF4-FFF2-40B4-BE49-F238E27FC236}">
                <a16:creationId xmlns:a16="http://schemas.microsoft.com/office/drawing/2014/main" id="{F959A5FE-3A6B-4485-A17F-6AF8D711A3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0289" y="4707848"/>
            <a:ext cx="947123" cy="316981"/>
          </a:xfrm>
          <a:prstGeom prst="rect">
            <a:avLst/>
          </a:prstGeom>
        </p:spPr>
      </p:pic>
      <p:pic>
        <p:nvPicPr>
          <p:cNvPr id="3074" name="p(Y|X)">
            <a:extLst>
              <a:ext uri="{FF2B5EF4-FFF2-40B4-BE49-F238E27FC236}">
                <a16:creationId xmlns:a16="http://schemas.microsoft.com/office/drawing/2014/main" id="{2ADE19D3-7821-4FB9-82CB-0B9F7324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453" y="2197443"/>
            <a:ext cx="947123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&quot;paramaterized model&quot;">
            <a:extLst>
              <a:ext uri="{FF2B5EF4-FFF2-40B4-BE49-F238E27FC236}">
                <a16:creationId xmlns:a16="http://schemas.microsoft.com/office/drawing/2014/main" id="{0B913943-CF99-4BF4-B803-365082DE0DB0}"/>
              </a:ext>
            </a:extLst>
          </p:cNvPr>
          <p:cNvSpPr txBox="1"/>
          <p:nvPr/>
        </p:nvSpPr>
        <p:spPr>
          <a:xfrm>
            <a:off x="8571264" y="2142942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parameterized model</a:t>
            </a:r>
          </a:p>
        </p:txBody>
      </p:sp>
      <p:pic>
        <p:nvPicPr>
          <p:cNvPr id="3076" name="q(\Theta)">
            <a:extLst>
              <a:ext uri="{FF2B5EF4-FFF2-40B4-BE49-F238E27FC236}">
                <a16:creationId xmlns:a16="http://schemas.microsoft.com/office/drawing/2014/main" id="{80BCC205-24C9-47FD-AF78-A1BE0AB6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32718" y="3486622"/>
            <a:ext cx="588194" cy="30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D(Y)">
            <a:extLst>
              <a:ext uri="{FF2B5EF4-FFF2-40B4-BE49-F238E27FC236}">
                <a16:creationId xmlns:a16="http://schemas.microsoft.com/office/drawing/2014/main" id="{A4D54D29-2707-427A-893B-E7B6AAE9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934" y="2628633"/>
            <a:ext cx="706642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&quot;trusted emperical dist&quot;">
            <a:extLst>
              <a:ext uri="{FF2B5EF4-FFF2-40B4-BE49-F238E27FC236}">
                <a16:creationId xmlns:a16="http://schemas.microsoft.com/office/drawing/2014/main" id="{BABE3BA4-D44F-4F54-80AD-139C27BD6D82}"/>
              </a:ext>
            </a:extLst>
          </p:cNvPr>
          <p:cNvSpPr txBox="1"/>
          <p:nvPr/>
        </p:nvSpPr>
        <p:spPr>
          <a:xfrm>
            <a:off x="8571264" y="2593199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trusted empirical distribution</a:t>
            </a:r>
          </a:p>
        </p:txBody>
      </p:sp>
      <p:sp>
        <p:nvSpPr>
          <p:cNvPr id="31" name="&quot;prior over params&quot;">
            <a:extLst>
              <a:ext uri="{FF2B5EF4-FFF2-40B4-BE49-F238E27FC236}">
                <a16:creationId xmlns:a16="http://schemas.microsoft.com/office/drawing/2014/main" id="{FA5E6190-3908-44B9-B6F1-1C18E44108C1}"/>
              </a:ext>
            </a:extLst>
          </p:cNvPr>
          <p:cNvSpPr txBox="1"/>
          <p:nvPr/>
        </p:nvSpPr>
        <p:spPr>
          <a:xfrm>
            <a:off x="8610600" y="342900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over 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5A3B0-1F9D-439D-BFCE-D8ECDCF43F79}"/>
              </a:ext>
            </a:extLst>
          </p:cNvPr>
          <p:cNvSpPr txBox="1"/>
          <p:nvPr/>
        </p:nvSpPr>
        <p:spPr>
          <a:xfrm>
            <a:off x="4860872" y="1267793"/>
            <a:ext cx="200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Distributions over </a:t>
            </a:r>
          </a:p>
          <a:p>
            <a:pPr algn="ctr"/>
            <a:r>
              <a:rPr lang="en-US" dirty="0"/>
              <a:t>model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285F3D-1556-46B0-A8AF-28AFF85C6F5E}"/>
              </a:ext>
            </a:extLst>
          </p:cNvPr>
          <p:cNvSpPr txBox="1"/>
          <p:nvPr/>
        </p:nvSpPr>
        <p:spPr>
          <a:xfrm>
            <a:off x="763982" y="1311340"/>
            <a:ext cx="31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Terms added to loss functions</a:t>
            </a:r>
            <a:br>
              <a:rPr lang="en-US" dirty="0"/>
            </a:br>
            <a:r>
              <a:rPr lang="en-US" dirty="0"/>
              <a:t>to incentivize “simple models”</a:t>
            </a:r>
          </a:p>
        </p:txBody>
      </p:sp>
      <p:pic>
        <p:nvPicPr>
          <p:cNvPr id="4098" name="plus">
            <a:extLst>
              <a:ext uri="{FF2B5EF4-FFF2-40B4-BE49-F238E27FC236}">
                <a16:creationId xmlns:a16="http://schemas.microsoft.com/office/drawing/2014/main" id="{D859A7E6-8518-4BD6-9CBC-BF0A48AB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51" y="4714278"/>
            <a:ext cx="218812" cy="2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D4D3B-237A-4A75-AB26-D46FAF9B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23</a:t>
            </a:fld>
            <a:endParaRPr lang="en-US"/>
          </a:p>
        </p:txBody>
      </p:sp>
      <p:pic>
        <p:nvPicPr>
          <p:cNvPr id="3" name="D!">
            <a:extLst>
              <a:ext uri="{FF2B5EF4-FFF2-40B4-BE49-F238E27FC236}">
                <a16:creationId xmlns:a16="http://schemas.microsoft.com/office/drawing/2014/main" id="{8C70C268-22BB-01E1-332E-803CB581FE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206" t="52883" r="8428"/>
          <a:stretch/>
        </p:blipFill>
        <p:spPr>
          <a:xfrm>
            <a:off x="4241481" y="3378493"/>
            <a:ext cx="1238781" cy="823040"/>
          </a:xfrm>
          <a:prstGeom prst="rect">
            <a:avLst/>
          </a:prstGeom>
        </p:spPr>
      </p:pic>
      <p:pic>
        <p:nvPicPr>
          <p:cNvPr id="6" name="\theta">
            <a:extLst>
              <a:ext uri="{FF2B5EF4-FFF2-40B4-BE49-F238E27FC236}">
                <a16:creationId xmlns:a16="http://schemas.microsoft.com/office/drawing/2014/main" id="{1A5D2817-FF0F-0595-FDEC-0C87BC09FD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819" t="51733" r="68121"/>
          <a:stretch/>
        </p:blipFill>
        <p:spPr>
          <a:xfrm>
            <a:off x="1847049" y="3378492"/>
            <a:ext cx="1006987" cy="843125"/>
          </a:xfrm>
          <a:prstGeom prst="rect">
            <a:avLst/>
          </a:prstGeom>
        </p:spPr>
      </p:pic>
      <p:sp>
        <p:nvSpPr>
          <p:cNvPr id="7" name="&quot;trusted emperical dist&quot;">
            <a:extLst>
              <a:ext uri="{FF2B5EF4-FFF2-40B4-BE49-F238E27FC236}">
                <a16:creationId xmlns:a16="http://schemas.microsoft.com/office/drawing/2014/main" id="{D5A1D1D7-2AEC-4DCD-B0B0-9358D714A805}"/>
              </a:ext>
            </a:extLst>
          </p:cNvPr>
          <p:cNvSpPr txBox="1"/>
          <p:nvPr/>
        </p:nvSpPr>
        <p:spPr>
          <a:xfrm>
            <a:off x="8610600" y="299251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setting</a:t>
            </a:r>
          </a:p>
        </p:txBody>
      </p:sp>
      <p:pic>
        <p:nvPicPr>
          <p:cNvPr id="1026" name="\theta symb">
            <a:extLst>
              <a:ext uri="{FF2B5EF4-FFF2-40B4-BE49-F238E27FC236}">
                <a16:creationId xmlns:a16="http://schemas.microsoft.com/office/drawing/2014/main" id="{1D519F6D-2F17-8140-347A-D2721700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99" y="3017041"/>
            <a:ext cx="166688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753A7B-1864-C497-06D6-3FD27E7A9536}"/>
              </a:ext>
            </a:extLst>
          </p:cNvPr>
          <p:cNvSpPr txBox="1"/>
          <p:nvPr/>
        </p:nvSpPr>
        <p:spPr>
          <a:xfrm>
            <a:off x="6131585" y="5483491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regularizer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AD76F6-2103-656A-4F14-36CE6CC120F4}"/>
                  </a:ext>
                </a:extLst>
              </p:cNvPr>
              <p:cNvSpPr txBox="1"/>
              <p:nvPr/>
            </p:nvSpPr>
            <p:spPr>
              <a:xfrm rot="19051366">
                <a:off x="7311740" y="3955684"/>
                <a:ext cx="123303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AD76F6-2103-656A-4F14-36CE6CC12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51366">
                <a:off x="7311740" y="3955684"/>
                <a:ext cx="1233030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04BBE777-F358-9CC0-A313-F827F8339205}"/>
              </a:ext>
            </a:extLst>
          </p:cNvPr>
          <p:cNvSpPr/>
          <p:nvPr/>
        </p:nvSpPr>
        <p:spPr>
          <a:xfrm rot="16200000" flipH="1">
            <a:off x="6632737" y="4551752"/>
            <a:ext cx="159556" cy="1561613"/>
          </a:xfrm>
          <a:prstGeom prst="rightBrace">
            <a:avLst>
              <a:gd name="adj1" fmla="val 12824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  <p:bldP spid="7" grpId="0"/>
      <p:bldP spid="13" grpId="0"/>
      <p:bldP spid="1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Regularizers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b="1" dirty="0"/>
                  <a:t>  Priors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q">
            <a:extLst>
              <a:ext uri="{FF2B5EF4-FFF2-40B4-BE49-F238E27FC236}">
                <a16:creationId xmlns:a16="http://schemas.microsoft.com/office/drawing/2014/main" id="{F180F86D-2DB9-4333-B7DB-4A2AA8E85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249"/>
          <a:stretch/>
        </p:blipFill>
        <p:spPr>
          <a:xfrm>
            <a:off x="951278" y="2253658"/>
            <a:ext cx="1179397" cy="1021506"/>
          </a:xfrm>
          <a:custGeom>
            <a:avLst/>
            <a:gdLst>
              <a:gd name="connsiteX0" fmla="*/ 564013 w 1179397"/>
              <a:gd name="connsiteY0" fmla="*/ 0 h 1021506"/>
              <a:gd name="connsiteX1" fmla="*/ 881527 w 1179397"/>
              <a:gd name="connsiteY1" fmla="*/ 0 h 1021506"/>
              <a:gd name="connsiteX2" fmla="*/ 929423 w 1179397"/>
              <a:gd name="connsiteY2" fmla="*/ 34543 h 1021506"/>
              <a:gd name="connsiteX3" fmla="*/ 1154451 w 1179397"/>
              <a:gd name="connsiteY3" fmla="*/ 667908 h 1021506"/>
              <a:gd name="connsiteX4" fmla="*/ 373401 w 1179397"/>
              <a:gd name="connsiteY4" fmla="*/ 1016548 h 1021506"/>
              <a:gd name="connsiteX5" fmla="*/ 11451 w 1179397"/>
              <a:gd name="connsiteY5" fmla="*/ 467883 h 1021506"/>
              <a:gd name="connsiteX6" fmla="*/ 466214 w 1179397"/>
              <a:gd name="connsiteY6" fmla="*/ 50735 h 1021506"/>
              <a:gd name="connsiteX7" fmla="*/ 564013 w 1179397"/>
              <a:gd name="connsiteY7" fmla="*/ 0 h 102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397" h="1021506">
                <a:moveTo>
                  <a:pt x="564013" y="0"/>
                </a:moveTo>
                <a:lnTo>
                  <a:pt x="881527" y="0"/>
                </a:lnTo>
                <a:lnTo>
                  <a:pt x="929423" y="34543"/>
                </a:lnTo>
                <a:cubicBezTo>
                  <a:pt x="1090157" y="175376"/>
                  <a:pt x="1240176" y="455468"/>
                  <a:pt x="1154451" y="667908"/>
                </a:cubicBezTo>
                <a:cubicBezTo>
                  <a:pt x="944901" y="913062"/>
                  <a:pt x="563901" y="1049886"/>
                  <a:pt x="373401" y="1016548"/>
                </a:cubicBezTo>
                <a:cubicBezTo>
                  <a:pt x="182901" y="983211"/>
                  <a:pt x="-55224" y="646009"/>
                  <a:pt x="11451" y="467883"/>
                </a:cubicBezTo>
                <a:cubicBezTo>
                  <a:pt x="53123" y="356554"/>
                  <a:pt x="265947" y="168204"/>
                  <a:pt x="466214" y="50735"/>
                </a:cubicBezTo>
                <a:lnTo>
                  <a:pt x="564013" y="0"/>
                </a:lnTo>
                <a:close/>
              </a:path>
            </a:pathLst>
          </a:custGeom>
        </p:spPr>
      </p:pic>
      <p:pic>
        <p:nvPicPr>
          <p:cNvPr id="29" name="p">
            <a:extLst>
              <a:ext uri="{FF2B5EF4-FFF2-40B4-BE49-F238E27FC236}">
                <a16:creationId xmlns:a16="http://schemas.microsoft.com/office/drawing/2014/main" id="{E3736328-0997-4535-B8D7-015B6E89D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6438" y1="41438" x2="44384" y2="60616"/>
                        <a14:foregroundMark x1="44384" y1="60616" x2="38082" y2="52740"/>
                        <a14:foregroundMark x1="60000" y1="17808" x2="63425" y2="40753"/>
                        <a14:foregroundMark x1="59041" y1="34247" x2="49726" y2="50342"/>
                        <a14:foregroundMark x1="49726" y1="50342" x2="65753" y2="46575"/>
                        <a14:foregroundMark x1="65753" y1="46575" x2="60822" y2="19521"/>
                        <a14:foregroundMark x1="60822" y1="19521" x2="56438" y2="19178"/>
                        <a14:foregroundMark x1="58082" y1="17808" x2="61370" y2="51370"/>
                        <a14:foregroundMark x1="61370" y1="51370" x2="72055" y2="39384"/>
                        <a14:foregroundMark x1="72055" y1="39384" x2="59863" y2="19178"/>
                        <a14:foregroundMark x1="59863" y1="19178" x2="57123" y2="17808"/>
                        <a14:foregroundMark x1="57123" y1="17808" x2="49315" y2="45890"/>
                        <a14:foregroundMark x1="49315" y1="45890" x2="48904" y2="50342"/>
                        <a14:foregroundMark x1="59589" y1="26370" x2="66027" y2="26370"/>
                        <a14:foregroundMark x1="58356" y1="48630" x2="70822" y2="47945"/>
                        <a14:foregroundMark x1="69178" y1="19178" x2="57260" y2="21233"/>
                        <a14:foregroundMark x1="57260" y1="21233" x2="57808" y2="22603"/>
                        <a14:foregroundMark x1="63836" y1="16781" x2="59041" y2="22603"/>
                        <a14:foregroundMark x1="63151" y1="14726" x2="59041" y2="12329"/>
                        <a14:foregroundMark x1="59589" y1="21575" x2="56164" y2="11301"/>
                        <a14:foregroundMark x1="54247" y1="53425" x2="51781" y2="59932"/>
                        <a14:foregroundMark x1="63425" y1="41438" x2="60959" y2="55822"/>
                        <a14:foregroundMark x1="64110" y1="49315" x2="65342" y2="58219"/>
                        <a14:foregroundMark x1="46986" y1="40068" x2="41507" y2="37671"/>
                        <a14:foregroundMark x1="41507" y1="38356" x2="34932" y2="66438"/>
                        <a14:foregroundMark x1="34932" y1="66438" x2="46301" y2="70890"/>
                        <a14:foregroundMark x1="75205" y1="22603" x2="71370" y2="16781"/>
                        <a14:backgroundMark x1="18356" y1="13014" x2="24521" y2="66781"/>
                        <a14:backgroundMark x1="24521" y1="66781" x2="34110" y2="89041"/>
                        <a14:backgroundMark x1="34110" y1="89041" x2="7808" y2="87329"/>
                        <a14:backgroundMark x1="7808" y1="87329" x2="9452" y2="39726"/>
                        <a14:backgroundMark x1="9452" y1="39726" x2="21918" y2="26370"/>
                        <a14:backgroundMark x1="21918" y1="26370" x2="22877" y2="28082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38878" y="2253658"/>
            <a:ext cx="4366969" cy="1746788"/>
          </a:xfrm>
          <a:custGeom>
            <a:avLst/>
            <a:gdLst>
              <a:gd name="connsiteX0" fmla="*/ 1193927 w 4366969"/>
              <a:gd name="connsiteY0" fmla="*/ 0 h 1746788"/>
              <a:gd name="connsiteX1" fmla="*/ 4366969 w 4366969"/>
              <a:gd name="connsiteY1" fmla="*/ 0 h 1746788"/>
              <a:gd name="connsiteX2" fmla="*/ 4366969 w 4366969"/>
              <a:gd name="connsiteY2" fmla="*/ 49181 h 1746788"/>
              <a:gd name="connsiteX3" fmla="*/ 3982175 w 4366969"/>
              <a:gd name="connsiteY3" fmla="*/ 49181 h 1746788"/>
              <a:gd name="connsiteX4" fmla="*/ 3982175 w 4366969"/>
              <a:gd name="connsiteY4" fmla="*/ 1667037 h 1746788"/>
              <a:gd name="connsiteX5" fmla="*/ 4366969 w 4366969"/>
              <a:gd name="connsiteY5" fmla="*/ 1667037 h 1746788"/>
              <a:gd name="connsiteX6" fmla="*/ 4366969 w 4366969"/>
              <a:gd name="connsiteY6" fmla="*/ 1746788 h 1746788"/>
              <a:gd name="connsiteX7" fmla="*/ 0 w 4366969"/>
              <a:gd name="connsiteY7" fmla="*/ 1746788 h 1746788"/>
              <a:gd name="connsiteX8" fmla="*/ 0 w 4366969"/>
              <a:gd name="connsiteY8" fmla="*/ 1684247 h 1746788"/>
              <a:gd name="connsiteX9" fmla="*/ 379031 w 4366969"/>
              <a:gd name="connsiteY9" fmla="*/ 1684247 h 1746788"/>
              <a:gd name="connsiteX10" fmla="*/ 379031 w 4366969"/>
              <a:gd name="connsiteY10" fmla="*/ 745828 h 1746788"/>
              <a:gd name="connsiteX11" fmla="*/ 408385 w 4366969"/>
              <a:gd name="connsiteY11" fmla="*/ 796511 h 1746788"/>
              <a:gd name="connsiteX12" fmla="*/ 685801 w 4366969"/>
              <a:gd name="connsiteY12" fmla="*/ 1016548 h 1746788"/>
              <a:gd name="connsiteX13" fmla="*/ 1466851 w 4366969"/>
              <a:gd name="connsiteY13" fmla="*/ 667908 h 1746788"/>
              <a:gd name="connsiteX14" fmla="*/ 1241823 w 4366969"/>
              <a:gd name="connsiteY14" fmla="*/ 34543 h 1746788"/>
              <a:gd name="connsiteX15" fmla="*/ 1193927 w 4366969"/>
              <a:gd name="connsiteY15" fmla="*/ 0 h 174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66969" h="1746788">
                <a:moveTo>
                  <a:pt x="1193927" y="0"/>
                </a:moveTo>
                <a:lnTo>
                  <a:pt x="4366969" y="0"/>
                </a:lnTo>
                <a:lnTo>
                  <a:pt x="4366969" y="49181"/>
                </a:lnTo>
                <a:lnTo>
                  <a:pt x="3982175" y="49181"/>
                </a:lnTo>
                <a:lnTo>
                  <a:pt x="3982175" y="1667037"/>
                </a:lnTo>
                <a:lnTo>
                  <a:pt x="4366969" y="1667037"/>
                </a:lnTo>
                <a:lnTo>
                  <a:pt x="4366969" y="1746788"/>
                </a:lnTo>
                <a:lnTo>
                  <a:pt x="0" y="1746788"/>
                </a:lnTo>
                <a:lnTo>
                  <a:pt x="0" y="1684247"/>
                </a:lnTo>
                <a:lnTo>
                  <a:pt x="379031" y="1684247"/>
                </a:lnTo>
                <a:lnTo>
                  <a:pt x="379031" y="745828"/>
                </a:lnTo>
                <a:lnTo>
                  <a:pt x="408385" y="796511"/>
                </a:lnTo>
                <a:cubicBezTo>
                  <a:pt x="483395" y="907245"/>
                  <a:pt x="590551" y="999880"/>
                  <a:pt x="685801" y="1016548"/>
                </a:cubicBezTo>
                <a:cubicBezTo>
                  <a:pt x="876301" y="1049886"/>
                  <a:pt x="1257301" y="913062"/>
                  <a:pt x="1466851" y="667908"/>
                </a:cubicBezTo>
                <a:cubicBezTo>
                  <a:pt x="1552576" y="455468"/>
                  <a:pt x="1402557" y="175376"/>
                  <a:pt x="1241823" y="34543"/>
                </a:cubicBezTo>
                <a:lnTo>
                  <a:pt x="1193927" y="0"/>
                </a:lnTo>
                <a:close/>
              </a:path>
            </a:pathLst>
          </a:custGeom>
        </p:spPr>
      </p:pic>
      <p:pic>
        <p:nvPicPr>
          <p:cNvPr id="23" name="red regularizer">
            <a:extLst>
              <a:ext uri="{FF2B5EF4-FFF2-40B4-BE49-F238E27FC236}">
                <a16:creationId xmlns:a16="http://schemas.microsoft.com/office/drawing/2014/main" id="{E0063ECE-325C-4FCE-9C9D-FA05A9964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/>
        </p:blipFill>
        <p:spPr>
          <a:xfrm>
            <a:off x="8506111" y="2718207"/>
            <a:ext cx="1498069" cy="823040"/>
          </a:xfrm>
          <a:custGeom>
            <a:avLst/>
            <a:gdLst>
              <a:gd name="connsiteX0" fmla="*/ 0 w 1498069"/>
              <a:gd name="connsiteY0" fmla="*/ 0 h 823040"/>
              <a:gd name="connsiteX1" fmla="*/ 1498069 w 1498069"/>
              <a:gd name="connsiteY1" fmla="*/ 0 h 823040"/>
              <a:gd name="connsiteX2" fmla="*/ 1498069 w 1498069"/>
              <a:gd name="connsiteY2" fmla="*/ 823040 h 823040"/>
              <a:gd name="connsiteX3" fmla="*/ 0 w 1498069"/>
              <a:gd name="connsiteY3" fmla="*/ 823040 h 823040"/>
              <a:gd name="connsiteX4" fmla="*/ 0 w 1498069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069" h="823040">
                <a:moveTo>
                  <a:pt x="0" y="0"/>
                </a:moveTo>
                <a:lnTo>
                  <a:pt x="1498069" y="0"/>
                </a:lnTo>
                <a:lnTo>
                  <a:pt x="1498069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7" name="&gt;&gt;">
            <a:extLst>
              <a:ext uri="{FF2B5EF4-FFF2-40B4-BE49-F238E27FC236}">
                <a16:creationId xmlns:a16="http://schemas.microsoft.com/office/drawing/2014/main" id="{D84CA1E0-9C48-4CFE-949F-6A8F1C6F02F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189" t="2816" b="4566"/>
          <a:stretch>
            <a:fillRect/>
          </a:stretch>
        </p:blipFill>
        <p:spPr>
          <a:xfrm>
            <a:off x="4621053" y="2302839"/>
            <a:ext cx="384794" cy="1617856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&lt;&lt;">
            <a:extLst>
              <a:ext uri="{FF2B5EF4-FFF2-40B4-BE49-F238E27FC236}">
                <a16:creationId xmlns:a16="http://schemas.microsoft.com/office/drawing/2014/main" id="{4D4042C7-DB91-4022-9E48-2AEC4CD1D9B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801" r="91321" b="3580"/>
          <a:stretch>
            <a:fillRect/>
          </a:stretch>
        </p:blipFill>
        <p:spPr>
          <a:xfrm>
            <a:off x="638878" y="2320049"/>
            <a:ext cx="379031" cy="1617856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1" name="xent">
            <a:extLst>
              <a:ext uri="{FF2B5EF4-FFF2-40B4-BE49-F238E27FC236}">
                <a16:creationId xmlns:a16="http://schemas.microsoft.com/office/drawing/2014/main" id="{1ABDB23A-324C-451C-945F-61AD788A29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" r="46812"/>
          <a:stretch/>
        </p:blipFill>
        <p:spPr>
          <a:xfrm>
            <a:off x="5736720" y="2720721"/>
            <a:ext cx="2280103" cy="823040"/>
          </a:xfrm>
          <a:custGeom>
            <a:avLst/>
            <a:gdLst>
              <a:gd name="connsiteX0" fmla="*/ 0 w 2592275"/>
              <a:gd name="connsiteY0" fmla="*/ 0 h 823040"/>
              <a:gd name="connsiteX1" fmla="*/ 2592275 w 2592275"/>
              <a:gd name="connsiteY1" fmla="*/ 0 h 823040"/>
              <a:gd name="connsiteX2" fmla="*/ 2592275 w 2592275"/>
              <a:gd name="connsiteY2" fmla="*/ 823040 h 823040"/>
              <a:gd name="connsiteX3" fmla="*/ 0 w 2592275"/>
              <a:gd name="connsiteY3" fmla="*/ 823040 h 823040"/>
              <a:gd name="connsiteX4" fmla="*/ 0 w 2592275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275" h="823040">
                <a:moveTo>
                  <a:pt x="0" y="0"/>
                </a:moveTo>
                <a:lnTo>
                  <a:pt x="2592275" y="0"/>
                </a:lnTo>
                <a:lnTo>
                  <a:pt x="2592275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" name="=">
            <a:extLst>
              <a:ext uri="{FF2B5EF4-FFF2-40B4-BE49-F238E27FC236}">
                <a16:creationId xmlns:a16="http://schemas.microsoft.com/office/drawing/2014/main" id="{18545411-4464-4616-A6ED-2AEA2E66592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5079" y="2927142"/>
            <a:ext cx="497617" cy="410198"/>
          </a:xfrm>
          <a:prstGeom prst="rect">
            <a:avLst/>
          </a:prstGeom>
        </p:spPr>
      </p:pic>
      <p:pic>
        <p:nvPicPr>
          <p:cNvPr id="12" name="-H(D)">
            <a:extLst>
              <a:ext uri="{FF2B5EF4-FFF2-40B4-BE49-F238E27FC236}">
                <a16:creationId xmlns:a16="http://schemas.microsoft.com/office/drawing/2014/main" id="{F959A5FE-3A6B-4485-A17F-6AF8D711A3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6968" y="2958183"/>
            <a:ext cx="947123" cy="316981"/>
          </a:xfrm>
          <a:prstGeom prst="rect">
            <a:avLst/>
          </a:prstGeom>
        </p:spPr>
      </p:pic>
      <p:pic>
        <p:nvPicPr>
          <p:cNvPr id="3074" name="p(Y|X)">
            <a:extLst>
              <a:ext uri="{FF2B5EF4-FFF2-40B4-BE49-F238E27FC236}">
                <a16:creationId xmlns:a16="http://schemas.microsoft.com/office/drawing/2014/main" id="{2ADE19D3-7821-4FB9-82CB-0B9F7324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473" y="568837"/>
            <a:ext cx="685799" cy="22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&quot;paramaterized model&quot;">
            <a:extLst>
              <a:ext uri="{FF2B5EF4-FFF2-40B4-BE49-F238E27FC236}">
                <a16:creationId xmlns:a16="http://schemas.microsoft.com/office/drawing/2014/main" id="{0B913943-CF99-4BF4-B803-365082DE0DB0}"/>
              </a:ext>
            </a:extLst>
          </p:cNvPr>
          <p:cNvSpPr txBox="1"/>
          <p:nvPr/>
        </p:nvSpPr>
        <p:spPr>
          <a:xfrm>
            <a:off x="9152385" y="47075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parameterized model</a:t>
            </a:r>
          </a:p>
        </p:txBody>
      </p:sp>
      <p:pic>
        <p:nvPicPr>
          <p:cNvPr id="3076" name="q(\Theta)">
            <a:extLst>
              <a:ext uri="{FF2B5EF4-FFF2-40B4-BE49-F238E27FC236}">
                <a16:creationId xmlns:a16="http://schemas.microsoft.com/office/drawing/2014/main" id="{80BCC205-24C9-47FD-AF78-A1BE0AB6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78608" y="1522638"/>
            <a:ext cx="425903" cy="22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D(Y)">
            <a:extLst>
              <a:ext uri="{FF2B5EF4-FFF2-40B4-BE49-F238E27FC236}">
                <a16:creationId xmlns:a16="http://schemas.microsoft.com/office/drawing/2014/main" id="{A4D54D29-2707-427A-893B-E7B6AAE9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322" y="906468"/>
            <a:ext cx="511670" cy="22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&quot;trusted emperical dist&quot;">
            <a:extLst>
              <a:ext uri="{FF2B5EF4-FFF2-40B4-BE49-F238E27FC236}">
                <a16:creationId xmlns:a16="http://schemas.microsoft.com/office/drawing/2014/main" id="{BABE3BA4-D44F-4F54-80AD-139C27BD6D82}"/>
              </a:ext>
            </a:extLst>
          </p:cNvPr>
          <p:cNvSpPr txBox="1"/>
          <p:nvPr/>
        </p:nvSpPr>
        <p:spPr>
          <a:xfrm>
            <a:off x="9152385" y="803724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trusted empirical distribution</a:t>
            </a:r>
          </a:p>
        </p:txBody>
      </p:sp>
      <p:sp>
        <p:nvSpPr>
          <p:cNvPr id="31" name="&quot;prior over params&quot;">
            <a:extLst>
              <a:ext uri="{FF2B5EF4-FFF2-40B4-BE49-F238E27FC236}">
                <a16:creationId xmlns:a16="http://schemas.microsoft.com/office/drawing/2014/main" id="{FA5E6190-3908-44B9-B6F1-1C18E44108C1}"/>
              </a:ext>
            </a:extLst>
          </p:cNvPr>
          <p:cNvSpPr txBox="1"/>
          <p:nvPr/>
        </p:nvSpPr>
        <p:spPr>
          <a:xfrm>
            <a:off x="9152385" y="144517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over 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5A3B0-1F9D-439D-BFCE-D8ECDCF43F79}"/>
              </a:ext>
            </a:extLst>
          </p:cNvPr>
          <p:cNvSpPr txBox="1"/>
          <p:nvPr/>
        </p:nvSpPr>
        <p:spPr>
          <a:xfrm>
            <a:off x="4860872" y="1267793"/>
            <a:ext cx="200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Distributions over </a:t>
            </a:r>
          </a:p>
          <a:p>
            <a:pPr algn="ctr"/>
            <a:r>
              <a:rPr lang="en-US" dirty="0"/>
              <a:t>model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285F3D-1556-46B0-A8AF-28AFF85C6F5E}"/>
              </a:ext>
            </a:extLst>
          </p:cNvPr>
          <p:cNvSpPr txBox="1"/>
          <p:nvPr/>
        </p:nvSpPr>
        <p:spPr>
          <a:xfrm>
            <a:off x="763982" y="1311340"/>
            <a:ext cx="31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Terms added to loss functions</a:t>
            </a:r>
            <a:br>
              <a:rPr lang="en-US" dirty="0"/>
            </a:br>
            <a:r>
              <a:rPr lang="en-US" dirty="0"/>
              <a:t>to incentivize “simple models”</a:t>
            </a:r>
          </a:p>
        </p:txBody>
      </p:sp>
      <p:pic>
        <p:nvPicPr>
          <p:cNvPr id="4098" name="plus">
            <a:extLst>
              <a:ext uri="{FF2B5EF4-FFF2-40B4-BE49-F238E27FC236}">
                <a16:creationId xmlns:a16="http://schemas.microsoft.com/office/drawing/2014/main" id="{D859A7E6-8518-4BD6-9CBC-BF0A48AB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067" y="3022275"/>
            <a:ext cx="218812" cy="2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D4D3B-237A-4A75-AB26-D46FAF9B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24</a:t>
            </a:fld>
            <a:endParaRPr lang="en-US"/>
          </a:p>
        </p:txBody>
      </p:sp>
      <p:pic>
        <p:nvPicPr>
          <p:cNvPr id="3" name="D!">
            <a:extLst>
              <a:ext uri="{FF2B5EF4-FFF2-40B4-BE49-F238E27FC236}">
                <a16:creationId xmlns:a16="http://schemas.microsoft.com/office/drawing/2014/main" id="{8C70C268-22BB-01E1-332E-803CB581FE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206" t="52883" r="8428"/>
          <a:stretch/>
        </p:blipFill>
        <p:spPr>
          <a:xfrm>
            <a:off x="3412341" y="3157321"/>
            <a:ext cx="1238781" cy="823040"/>
          </a:xfrm>
          <a:prstGeom prst="rect">
            <a:avLst/>
          </a:prstGeom>
        </p:spPr>
      </p:pic>
      <p:pic>
        <p:nvPicPr>
          <p:cNvPr id="6" name="\theta">
            <a:extLst>
              <a:ext uri="{FF2B5EF4-FFF2-40B4-BE49-F238E27FC236}">
                <a16:creationId xmlns:a16="http://schemas.microsoft.com/office/drawing/2014/main" id="{1A5D2817-FF0F-0595-FDEC-0C87BC09FD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819" t="51733" r="68121"/>
          <a:stretch/>
        </p:blipFill>
        <p:spPr>
          <a:xfrm>
            <a:off x="1017909" y="3157320"/>
            <a:ext cx="1006987" cy="843125"/>
          </a:xfrm>
          <a:prstGeom prst="rect">
            <a:avLst/>
          </a:prstGeom>
        </p:spPr>
      </p:pic>
      <p:sp>
        <p:nvSpPr>
          <p:cNvPr id="7" name="&quot;trusted emperical dist&quot;">
            <a:extLst>
              <a:ext uri="{FF2B5EF4-FFF2-40B4-BE49-F238E27FC236}">
                <a16:creationId xmlns:a16="http://schemas.microsoft.com/office/drawing/2014/main" id="{D5A1D1D7-2AEC-4DCD-B0B0-9358D714A805}"/>
              </a:ext>
            </a:extLst>
          </p:cNvPr>
          <p:cNvSpPr txBox="1"/>
          <p:nvPr/>
        </p:nvSpPr>
        <p:spPr>
          <a:xfrm>
            <a:off x="9162750" y="111221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setting</a:t>
            </a:r>
          </a:p>
        </p:txBody>
      </p:sp>
      <p:pic>
        <p:nvPicPr>
          <p:cNvPr id="1026" name="\theta symb">
            <a:extLst>
              <a:ext uri="{FF2B5EF4-FFF2-40B4-BE49-F238E27FC236}">
                <a16:creationId xmlns:a16="http://schemas.microsoft.com/office/drawing/2014/main" id="{1D519F6D-2F17-8140-347A-D2721700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212" y="1213381"/>
            <a:ext cx="120696" cy="20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CE2FD8-BFEB-DA2C-5567-CE5355473B47}"/>
              </a:ext>
            </a:extLst>
          </p:cNvPr>
          <p:cNvSpPr txBox="1"/>
          <p:nvPr/>
        </p:nvSpPr>
        <p:spPr>
          <a:xfrm>
            <a:off x="638878" y="4238102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using a (discretized) Gaussian as a prior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28EEE86-513D-27A0-53F6-A9C9DD1F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68025" y="4108508"/>
            <a:ext cx="2687336" cy="58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245C11-7146-09FA-9D89-268047A149EC}"/>
              </a:ext>
            </a:extLst>
          </p:cNvPr>
          <p:cNvSpPr txBox="1"/>
          <p:nvPr/>
        </p:nvSpPr>
        <p:spPr>
          <a:xfrm>
            <a:off x="8943272" y="423961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  we get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A0BCB-D3AF-E87C-04B1-ABFCACED8F88}"/>
              </a:ext>
            </a:extLst>
          </p:cNvPr>
          <p:cNvGrpSpPr/>
          <p:nvPr/>
        </p:nvGrpSpPr>
        <p:grpSpPr>
          <a:xfrm>
            <a:off x="1738383" y="4839729"/>
            <a:ext cx="9382845" cy="1640319"/>
            <a:chOff x="1738383" y="4839729"/>
            <a:chExt cx="9382845" cy="164031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BF7B23-6ACE-EAC7-9A2E-3FB7CB39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738383" y="4839729"/>
              <a:ext cx="9382845" cy="1640319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902B329-B283-C08E-98AE-25F8B3DE2FDB}"/>
                </a:ext>
              </a:extLst>
            </p:cNvPr>
            <p:cNvGrpSpPr/>
            <p:nvPr/>
          </p:nvGrpSpPr>
          <p:grpSpPr>
            <a:xfrm>
              <a:off x="4403365" y="5261876"/>
              <a:ext cx="6453416" cy="1149145"/>
              <a:chOff x="4403365" y="5261876"/>
              <a:chExt cx="6453416" cy="114914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765FD12-037B-F436-C6F4-BC4DE02B1C67}"/>
                  </a:ext>
                </a:extLst>
              </p:cNvPr>
              <p:cNvSpPr/>
              <p:nvPr/>
            </p:nvSpPr>
            <p:spPr>
              <a:xfrm>
                <a:off x="4416065" y="5458329"/>
                <a:ext cx="125772" cy="2133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4CB359-8912-3D3A-F57C-E4752E180F1E}"/>
                  </a:ext>
                </a:extLst>
              </p:cNvPr>
              <p:cNvSpPr/>
              <p:nvPr/>
            </p:nvSpPr>
            <p:spPr>
              <a:xfrm>
                <a:off x="4403365" y="6197657"/>
                <a:ext cx="125772" cy="2133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2982A3-194B-F20E-0CBD-BBCFB30C2FD0}"/>
                  </a:ext>
                </a:extLst>
              </p:cNvPr>
              <p:cNvSpPr/>
              <p:nvPr/>
            </p:nvSpPr>
            <p:spPr>
              <a:xfrm>
                <a:off x="7084063" y="5261876"/>
                <a:ext cx="125772" cy="2133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ED6A442-D57C-C286-4479-B8A3841249C4}"/>
                  </a:ext>
                </a:extLst>
              </p:cNvPr>
              <p:cNvSpPr/>
              <p:nvPr/>
            </p:nvSpPr>
            <p:spPr>
              <a:xfrm>
                <a:off x="8002534" y="6163053"/>
                <a:ext cx="125772" cy="150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E840E1-B8D3-39A4-5011-0589FBD169B9}"/>
                  </a:ext>
                </a:extLst>
              </p:cNvPr>
              <p:cNvSpPr/>
              <p:nvPr/>
            </p:nvSpPr>
            <p:spPr>
              <a:xfrm>
                <a:off x="10731009" y="5768647"/>
                <a:ext cx="125772" cy="1423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3501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STATISTICAL  DIVERGENCES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D08E-C818-488D-9000-1E72A42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63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875-0DF1-444C-8CCA-43BC57B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Divergence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believe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Your inconsistency: a divergence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  <a:blipFill>
                <a:blip r:embed="rId3"/>
                <a:stretch>
                  <a:fillRect l="-75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531B8E-487D-4694-A238-90B00AC6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35" y="3271378"/>
            <a:ext cx="2472146" cy="87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3FA0-35C7-4660-880B-24F4D3BE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189" t="2816" b="4566"/>
          <a:stretch>
            <a:fillRect/>
          </a:stretch>
        </p:blipFill>
        <p:spPr>
          <a:xfrm>
            <a:off x="7629281" y="319756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CB5C8-178E-45B1-A8A4-B4FCC3E2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01" r="91321" b="3580"/>
          <a:stretch>
            <a:fillRect/>
          </a:stretch>
        </p:blipFill>
        <p:spPr>
          <a:xfrm>
            <a:off x="4844326" y="319756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4C5ED-5768-4E45-B76E-2FD34D7C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042" y="3389556"/>
            <a:ext cx="2931181" cy="85411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89BAE37-6BCB-4C98-BB9C-FC546997B1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934" y="3856920"/>
            <a:ext cx="396358" cy="26237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3BEC7239-20FB-48F8-9358-D9D3D10A71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957" y="3856920"/>
            <a:ext cx="409404" cy="299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48BC1-0579-472A-BD8D-9512F0A5C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857" y="4386237"/>
            <a:ext cx="6211007" cy="13384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6AB0A2-2BDD-4B97-BBE6-02157E1E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19580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Map of </a:t>
                </a:r>
                <a:br>
                  <a:rPr lang="en-US" b="1" dirty="0"/>
                </a:br>
                <a:r>
                  <a:rPr lang="en-US" b="1" dirty="0"/>
                  <a:t>  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vary</a:t>
                </a:r>
                <a:endParaRPr lang="en-US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  <a:blipFill>
                <a:blip r:embed="rId3"/>
                <a:stretch>
                  <a:fillRect l="-5563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FFAB56-C26C-4F27-82EF-A794202A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768" y="488189"/>
            <a:ext cx="2064473" cy="66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90FB3-279D-476E-B19B-73963852F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218" y="325196"/>
            <a:ext cx="2367571" cy="9887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9D0B7-1CAC-4ADF-A837-D8DDAACB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2401" y="1295401"/>
            <a:ext cx="8989795" cy="567690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2A9AAC-9ACE-44D3-AF0B-2AF0A316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1" y="331834"/>
            <a:ext cx="10515600" cy="1325563"/>
          </a:xfrm>
        </p:spPr>
        <p:txBody>
          <a:bodyPr/>
          <a:lstStyle/>
          <a:p>
            <a:r>
              <a:rPr lang="en-US" dirty="0"/>
              <a:t>By Monotonicity      …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0873B-23DC-45C8-8EA9-7FE0C026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34" y="666329"/>
            <a:ext cx="6146800" cy="921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Twice Bhattacharya Distance is no larger than forward or reverse KL.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32FF2-2037-45FD-A517-E4274467D038}"/>
              </a:ext>
            </a:extLst>
          </p:cNvPr>
          <p:cNvCxnSpPr>
            <a:cxnSpLocks/>
          </p:cNvCxnSpPr>
          <p:nvPr/>
        </p:nvCxnSpPr>
        <p:spPr>
          <a:xfrm flipH="1" flipV="1">
            <a:off x="2160909" y="1587500"/>
            <a:ext cx="10057" cy="24305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41705-398E-4C44-810F-FE56C28870A4}"/>
              </a:ext>
            </a:extLst>
          </p:cNvPr>
          <p:cNvCxnSpPr>
            <a:cxnSpLocks/>
          </p:cNvCxnSpPr>
          <p:nvPr/>
        </p:nvCxnSpPr>
        <p:spPr>
          <a:xfrm>
            <a:off x="2269922" y="4121195"/>
            <a:ext cx="5642178" cy="11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E8313E-433D-4531-994F-A073893D038C}"/>
              </a:ext>
            </a:extLst>
          </p:cNvPr>
          <p:cNvGrpSpPr/>
          <p:nvPr/>
        </p:nvGrpSpPr>
        <p:grpSpPr>
          <a:xfrm>
            <a:off x="1296199" y="3980894"/>
            <a:ext cx="6252889" cy="2511981"/>
            <a:chOff x="1032440" y="4372697"/>
            <a:chExt cx="4962912" cy="2164701"/>
          </a:xfrm>
          <a:solidFill>
            <a:schemeClr val="accent1">
              <a:lumMod val="75000"/>
              <a:alpha val="85098"/>
            </a:schemeClr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EE5AC4-6D90-48B7-B403-882D4C371885}"/>
                </a:ext>
              </a:extLst>
            </p:cNvPr>
            <p:cNvGrpSpPr/>
            <p:nvPr/>
          </p:nvGrpSpPr>
          <p:grpSpPr>
            <a:xfrm>
              <a:off x="3528346" y="4380461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74" name="Arrow: Chevron 73">
                <a:extLst>
                  <a:ext uri="{FF2B5EF4-FFF2-40B4-BE49-F238E27FC236}">
                    <a16:creationId xmlns:a16="http://schemas.microsoft.com/office/drawing/2014/main" id="{03171008-EEBC-4A0A-B64E-38FF6B186F09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Arrow: Chevron 74">
                <a:extLst>
                  <a:ext uri="{FF2B5EF4-FFF2-40B4-BE49-F238E27FC236}">
                    <a16:creationId xmlns:a16="http://schemas.microsoft.com/office/drawing/2014/main" id="{A427DD29-89B4-4E01-AC4D-6484432B1255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Arrow: Chevron 75">
                <a:extLst>
                  <a:ext uri="{FF2B5EF4-FFF2-40B4-BE49-F238E27FC236}">
                    <a16:creationId xmlns:a16="http://schemas.microsoft.com/office/drawing/2014/main" id="{22099505-C0B9-446D-B392-09017C85CD1B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Arrow: Chevron 76">
                <a:extLst>
                  <a:ext uri="{FF2B5EF4-FFF2-40B4-BE49-F238E27FC236}">
                    <a16:creationId xmlns:a16="http://schemas.microsoft.com/office/drawing/2014/main" id="{C41E6649-A176-4974-9244-F988C8E2BA24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Arrow: Chevron 77">
                <a:extLst>
                  <a:ext uri="{FF2B5EF4-FFF2-40B4-BE49-F238E27FC236}">
                    <a16:creationId xmlns:a16="http://schemas.microsoft.com/office/drawing/2014/main" id="{F888921F-71F4-4978-AC73-93E1EDB805C1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Arrow: Chevron 78">
                <a:extLst>
                  <a:ext uri="{FF2B5EF4-FFF2-40B4-BE49-F238E27FC236}">
                    <a16:creationId xmlns:a16="http://schemas.microsoft.com/office/drawing/2014/main" id="{37EA3673-14E7-4C2B-98D6-CFB4F7C9ED9A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hevron 79">
                <a:extLst>
                  <a:ext uri="{FF2B5EF4-FFF2-40B4-BE49-F238E27FC236}">
                    <a16:creationId xmlns:a16="http://schemas.microsoft.com/office/drawing/2014/main" id="{81A44BAC-82F4-431E-A3AD-D0664AB77CB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Arrow: Chevron 80">
                <a:extLst>
                  <a:ext uri="{FF2B5EF4-FFF2-40B4-BE49-F238E27FC236}">
                    <a16:creationId xmlns:a16="http://schemas.microsoft.com/office/drawing/2014/main" id="{384DBBC8-FFAA-424E-8A8B-354405577C27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1ED0EA-9AFB-4184-A45B-B41D20CAACAD}"/>
                </a:ext>
              </a:extLst>
            </p:cNvPr>
            <p:cNvGrpSpPr/>
            <p:nvPr/>
          </p:nvGrpSpPr>
          <p:grpSpPr>
            <a:xfrm>
              <a:off x="1032440" y="4372697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84" name="Arrow: Chevron 83">
                <a:extLst>
                  <a:ext uri="{FF2B5EF4-FFF2-40B4-BE49-F238E27FC236}">
                    <a16:creationId xmlns:a16="http://schemas.microsoft.com/office/drawing/2014/main" id="{6595F145-BFC4-4F4C-8616-36D462135046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3309B5B4-1E90-45AF-817A-2AC8079E163C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Arrow: Chevron 85">
                <a:extLst>
                  <a:ext uri="{FF2B5EF4-FFF2-40B4-BE49-F238E27FC236}">
                    <a16:creationId xmlns:a16="http://schemas.microsoft.com/office/drawing/2014/main" id="{89C18876-C322-484F-9E72-4FB255C015B4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30A0F06D-9B23-4AA9-B23A-0BEA9C33194F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Arrow: Chevron 87">
                <a:extLst>
                  <a:ext uri="{FF2B5EF4-FFF2-40B4-BE49-F238E27FC236}">
                    <a16:creationId xmlns:a16="http://schemas.microsoft.com/office/drawing/2014/main" id="{5C14DB77-B984-472D-A501-88056F5BCF8A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Arrow: Chevron 88">
                <a:extLst>
                  <a:ext uri="{FF2B5EF4-FFF2-40B4-BE49-F238E27FC236}">
                    <a16:creationId xmlns:a16="http://schemas.microsoft.com/office/drawing/2014/main" id="{C11F2178-B07D-4012-9F2E-4D026B304100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Arrow: Chevron 89">
                <a:extLst>
                  <a:ext uri="{FF2B5EF4-FFF2-40B4-BE49-F238E27FC236}">
                    <a16:creationId xmlns:a16="http://schemas.microsoft.com/office/drawing/2014/main" id="{2792B34D-18E2-4AA4-9A39-4AF6C337070F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Arrow: Chevron 90">
                <a:extLst>
                  <a:ext uri="{FF2B5EF4-FFF2-40B4-BE49-F238E27FC236}">
                    <a16:creationId xmlns:a16="http://schemas.microsoft.com/office/drawing/2014/main" id="{BDEAA0D0-D5CC-4937-ADFD-AB2C6A44EFB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EF13E1A-E40F-40D5-A676-5390833EFC59}"/>
                </a:ext>
              </a:extLst>
            </p:cNvPr>
            <p:cNvGrpSpPr/>
            <p:nvPr/>
          </p:nvGrpSpPr>
          <p:grpSpPr>
            <a:xfrm flipH="1">
              <a:off x="4456659" y="6267555"/>
              <a:ext cx="1538693" cy="254119"/>
              <a:chOff x="3619124" y="4603210"/>
              <a:chExt cx="1519881" cy="251013"/>
            </a:xfrm>
            <a:grpFill/>
          </p:grpSpPr>
          <p:sp>
            <p:nvSpPr>
              <p:cNvPr id="96" name="Arrow: Chevron 95">
                <a:extLst>
                  <a:ext uri="{FF2B5EF4-FFF2-40B4-BE49-F238E27FC236}">
                    <a16:creationId xmlns:a16="http://schemas.microsoft.com/office/drawing/2014/main" id="{BFCE38D5-22A5-4315-BA9F-ACAAB9077788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Arrow: Chevron 96">
                <a:extLst>
                  <a:ext uri="{FF2B5EF4-FFF2-40B4-BE49-F238E27FC236}">
                    <a16:creationId xmlns:a16="http://schemas.microsoft.com/office/drawing/2014/main" id="{6FD6462C-8B82-4897-8D3A-836D868E4994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Arrow: Chevron 97">
                <a:extLst>
                  <a:ext uri="{FF2B5EF4-FFF2-40B4-BE49-F238E27FC236}">
                    <a16:creationId xmlns:a16="http://schemas.microsoft.com/office/drawing/2014/main" id="{4906C79C-0793-4EEE-BDFA-5DFA8323AAE8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Arrow: Chevron 98">
                <a:extLst>
                  <a:ext uri="{FF2B5EF4-FFF2-40B4-BE49-F238E27FC236}">
                    <a16:creationId xmlns:a16="http://schemas.microsoft.com/office/drawing/2014/main" id="{51F9E1EB-4C15-4E6E-ADB7-C7229078FCC9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Arrow: Chevron 99">
                <a:extLst>
                  <a:ext uri="{FF2B5EF4-FFF2-40B4-BE49-F238E27FC236}">
                    <a16:creationId xmlns:a16="http://schemas.microsoft.com/office/drawing/2014/main" id="{27CF9B81-284D-47F0-897B-EA6786E69FBF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CAD6F9-0CCE-4360-8C29-3947F4BEFF83}"/>
                </a:ext>
              </a:extLst>
            </p:cNvPr>
            <p:cNvGrpSpPr/>
            <p:nvPr/>
          </p:nvGrpSpPr>
          <p:grpSpPr>
            <a:xfrm flipH="1">
              <a:off x="1938254" y="6278152"/>
              <a:ext cx="2488039" cy="259246"/>
              <a:chOff x="2681384" y="4598146"/>
              <a:chExt cx="2457621" cy="256077"/>
            </a:xfrm>
            <a:grpFill/>
          </p:grpSpPr>
          <p:sp>
            <p:nvSpPr>
              <p:cNvPr id="102" name="Arrow: Chevron 101">
                <a:extLst>
                  <a:ext uri="{FF2B5EF4-FFF2-40B4-BE49-F238E27FC236}">
                    <a16:creationId xmlns:a16="http://schemas.microsoft.com/office/drawing/2014/main" id="{69621BA5-343E-4C5C-BCA2-392433831B2C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Arrow: Chevron 102">
                <a:extLst>
                  <a:ext uri="{FF2B5EF4-FFF2-40B4-BE49-F238E27FC236}">
                    <a16:creationId xmlns:a16="http://schemas.microsoft.com/office/drawing/2014/main" id="{AACB9EF2-4C39-49EA-91AF-1BAA1A2A239A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Arrow: Chevron 103">
                <a:extLst>
                  <a:ext uri="{FF2B5EF4-FFF2-40B4-BE49-F238E27FC236}">
                    <a16:creationId xmlns:a16="http://schemas.microsoft.com/office/drawing/2014/main" id="{3378A508-BDDE-473C-A8E3-630BF8B0BA9F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Arrow: Chevron 104">
                <a:extLst>
                  <a:ext uri="{FF2B5EF4-FFF2-40B4-BE49-F238E27FC236}">
                    <a16:creationId xmlns:a16="http://schemas.microsoft.com/office/drawing/2014/main" id="{4AE0AD90-FA45-475B-8DCB-994378B002E6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Arrow: Chevron 105">
                <a:extLst>
                  <a:ext uri="{FF2B5EF4-FFF2-40B4-BE49-F238E27FC236}">
                    <a16:creationId xmlns:a16="http://schemas.microsoft.com/office/drawing/2014/main" id="{3165C73A-EE1F-4C8A-992F-FB7B85E048CB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Arrow: Chevron 106">
                <a:extLst>
                  <a:ext uri="{FF2B5EF4-FFF2-40B4-BE49-F238E27FC236}">
                    <a16:creationId xmlns:a16="http://schemas.microsoft.com/office/drawing/2014/main" id="{47F15DAB-01C8-4BDC-8922-B153DD418836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Arrow: Chevron 107">
                <a:extLst>
                  <a:ext uri="{FF2B5EF4-FFF2-40B4-BE49-F238E27FC236}">
                    <a16:creationId xmlns:a16="http://schemas.microsoft.com/office/drawing/2014/main" id="{075D9160-7B95-4E5F-919D-14F2EA53C8E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Arrow: Chevron 108">
                <a:extLst>
                  <a:ext uri="{FF2B5EF4-FFF2-40B4-BE49-F238E27FC236}">
                    <a16:creationId xmlns:a16="http://schemas.microsoft.com/office/drawing/2014/main" id="{42071483-B4D7-47BF-8ED5-FEBC6995650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1">
            <a:extLst>
              <a:ext uri="{FF2B5EF4-FFF2-40B4-BE49-F238E27FC236}">
                <a16:creationId xmlns:a16="http://schemas.microsoft.com/office/drawing/2014/main" id="{9CFD6A6B-B628-4263-BE34-8C770E503CB0}"/>
              </a:ext>
            </a:extLst>
          </p:cNvPr>
          <p:cNvSpPr/>
          <p:nvPr/>
        </p:nvSpPr>
        <p:spPr>
          <a:xfrm>
            <a:off x="2167341" y="1512701"/>
            <a:ext cx="5880783" cy="2619581"/>
          </a:xfrm>
          <a:custGeom>
            <a:avLst/>
            <a:gdLst>
              <a:gd name="connsiteX0" fmla="*/ 0 w 4902200"/>
              <a:gd name="connsiteY0" fmla="*/ 0 h 2257425"/>
              <a:gd name="connsiteX1" fmla="*/ 4902200 w 4902200"/>
              <a:gd name="connsiteY1" fmla="*/ 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740150 w 4902200"/>
              <a:gd name="connsiteY1" fmla="*/ 83820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2200" h="2257425">
                <a:moveTo>
                  <a:pt x="0" y="0"/>
                </a:moveTo>
                <a:cubicBezTo>
                  <a:pt x="1389592" y="28575"/>
                  <a:pt x="2541058" y="361950"/>
                  <a:pt x="3740150" y="838200"/>
                </a:cubicBezTo>
                <a:cubicBezTo>
                  <a:pt x="4632325" y="1228725"/>
                  <a:pt x="4876800" y="1695450"/>
                  <a:pt x="4902200" y="2257425"/>
                </a:cubicBez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5727A2-6E7E-4527-836F-DDF79F267D94}"/>
              </a:ext>
            </a:extLst>
          </p:cNvPr>
          <p:cNvSpPr/>
          <p:nvPr/>
        </p:nvSpPr>
        <p:spPr>
          <a:xfrm>
            <a:off x="2056754" y="4035508"/>
            <a:ext cx="197913" cy="2063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Rényi Entropy is Monotonic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  <a:blipFill>
                <a:blip r:embed="rId3"/>
                <a:stretch>
                  <a:fillRect l="-1786" t="-1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723CD-8426-46A7-9830-BAA3A200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28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6A3FFD-D230-4E89-97A5-A90E0D28E6B2}"/>
              </a:ext>
            </a:extLst>
          </p:cNvPr>
          <p:cNvGrpSpPr/>
          <p:nvPr/>
        </p:nvGrpSpPr>
        <p:grpSpPr>
          <a:xfrm>
            <a:off x="4370706" y="511253"/>
            <a:ext cx="495576" cy="450332"/>
            <a:chOff x="5061019" y="4630208"/>
            <a:chExt cx="346800" cy="304122"/>
          </a:xfrm>
        </p:grpSpPr>
        <p:sp>
          <p:nvSpPr>
            <p:cNvPr id="47" name="Star: 7 Points 46">
              <a:extLst>
                <a:ext uri="{FF2B5EF4-FFF2-40B4-BE49-F238E27FC236}">
                  <a16:creationId xmlns:a16="http://schemas.microsoft.com/office/drawing/2014/main" id="{F5E93387-4950-412F-87CD-D83F250142EB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Double Bracket 48">
              <a:extLst>
                <a:ext uri="{FF2B5EF4-FFF2-40B4-BE49-F238E27FC236}">
                  <a16:creationId xmlns:a16="http://schemas.microsoft.com/office/drawing/2014/main" id="{B4AC79C1-ABEE-4A5E-B0E3-F55B49FE2DF8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964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8" grpId="0" animBg="1"/>
      <p:bldP spid="48" grpId="1" animBg="1"/>
      <p:bldP spid="50" grpId="0" animBg="1"/>
      <p:bldP spid="5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4535-9278-426D-B3FF-4EF66E0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8760"/>
            <a:ext cx="10515600" cy="1325563"/>
          </a:xfrm>
        </p:spPr>
        <p:txBody>
          <a:bodyPr/>
          <a:lstStyle/>
          <a:p>
            <a:r>
              <a:rPr lang="en-US" dirty="0"/>
              <a:t>Visual Proof: Data-Processing Inequality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E6A6C1-7B1E-15B2-3C29-3D3F3CDB5F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592" t="16889" r="57220" b="10119"/>
          <a:stretch/>
        </p:blipFill>
        <p:spPr>
          <a:xfrm>
            <a:off x="5445256" y="1698723"/>
            <a:ext cx="341154" cy="703284"/>
          </a:xfrm>
          <a:custGeom>
            <a:avLst/>
            <a:gdLst>
              <a:gd name="connsiteX0" fmla="*/ 0 w 341154"/>
              <a:gd name="connsiteY0" fmla="*/ 0 h 703284"/>
              <a:gd name="connsiteX1" fmla="*/ 341154 w 341154"/>
              <a:gd name="connsiteY1" fmla="*/ 0 h 703284"/>
              <a:gd name="connsiteX2" fmla="*/ 341154 w 341154"/>
              <a:gd name="connsiteY2" fmla="*/ 703284 h 703284"/>
              <a:gd name="connsiteX3" fmla="*/ 0 w 341154"/>
              <a:gd name="connsiteY3" fmla="*/ 703284 h 703284"/>
              <a:gd name="connsiteX4" fmla="*/ 0 w 341154"/>
              <a:gd name="connsiteY4" fmla="*/ 0 h 70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54" h="703284">
                <a:moveTo>
                  <a:pt x="0" y="0"/>
                </a:moveTo>
                <a:lnTo>
                  <a:pt x="341154" y="0"/>
                </a:lnTo>
                <a:lnTo>
                  <a:pt x="341154" y="703284"/>
                </a:lnTo>
                <a:lnTo>
                  <a:pt x="0" y="70328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585EBB-2CAC-BB4B-54B5-BD2620FED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-472" t="16889" r="63408" b="10119"/>
          <a:stretch/>
        </p:blipFill>
        <p:spPr>
          <a:xfrm>
            <a:off x="2145974" y="1713130"/>
            <a:ext cx="2043508" cy="703284"/>
          </a:xfrm>
          <a:custGeom>
            <a:avLst/>
            <a:gdLst>
              <a:gd name="connsiteX0" fmla="*/ 0 w 2043508"/>
              <a:gd name="connsiteY0" fmla="*/ 0 h 703284"/>
              <a:gd name="connsiteX1" fmla="*/ 2043508 w 2043508"/>
              <a:gd name="connsiteY1" fmla="*/ 0 h 703284"/>
              <a:gd name="connsiteX2" fmla="*/ 2043508 w 2043508"/>
              <a:gd name="connsiteY2" fmla="*/ 703284 h 703284"/>
              <a:gd name="connsiteX3" fmla="*/ 0 w 2043508"/>
              <a:gd name="connsiteY3" fmla="*/ 703284 h 703284"/>
              <a:gd name="connsiteX4" fmla="*/ 0 w 2043508"/>
              <a:gd name="connsiteY4" fmla="*/ 0 h 70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3508" h="703284">
                <a:moveTo>
                  <a:pt x="0" y="0"/>
                </a:moveTo>
                <a:lnTo>
                  <a:pt x="2043508" y="0"/>
                </a:lnTo>
                <a:lnTo>
                  <a:pt x="2043508" y="703284"/>
                </a:lnTo>
                <a:lnTo>
                  <a:pt x="0" y="70328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FEA6F-1081-EA9E-E121-3883BE3B1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42780" t="16889" r="4696" b="10119"/>
          <a:stretch/>
        </p:blipFill>
        <p:spPr>
          <a:xfrm>
            <a:off x="6554560" y="1698653"/>
            <a:ext cx="2895920" cy="703284"/>
          </a:xfrm>
          <a:custGeom>
            <a:avLst/>
            <a:gdLst>
              <a:gd name="connsiteX0" fmla="*/ 0 w 2895920"/>
              <a:gd name="connsiteY0" fmla="*/ 0 h 703284"/>
              <a:gd name="connsiteX1" fmla="*/ 2895920 w 2895920"/>
              <a:gd name="connsiteY1" fmla="*/ 0 h 703284"/>
              <a:gd name="connsiteX2" fmla="*/ 2895920 w 2895920"/>
              <a:gd name="connsiteY2" fmla="*/ 703284 h 703284"/>
              <a:gd name="connsiteX3" fmla="*/ 0 w 2895920"/>
              <a:gd name="connsiteY3" fmla="*/ 703284 h 703284"/>
              <a:gd name="connsiteX4" fmla="*/ 0 w 2895920"/>
              <a:gd name="connsiteY4" fmla="*/ 0 h 70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920" h="703284">
                <a:moveTo>
                  <a:pt x="0" y="0"/>
                </a:moveTo>
                <a:lnTo>
                  <a:pt x="2895920" y="0"/>
                </a:lnTo>
                <a:lnTo>
                  <a:pt x="2895920" y="703284"/>
                </a:lnTo>
                <a:lnTo>
                  <a:pt x="0" y="70328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032A56D-FE40-A990-F470-262966BC6A12}"/>
              </a:ext>
            </a:extLst>
          </p:cNvPr>
          <p:cNvSpPr/>
          <p:nvPr/>
        </p:nvSpPr>
        <p:spPr>
          <a:xfrm>
            <a:off x="5153156" y="3098800"/>
            <a:ext cx="685800" cy="558800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D3C21A-EEEA-509D-2283-D613386E6F92}"/>
              </a:ext>
            </a:extLst>
          </p:cNvPr>
          <p:cNvSpPr/>
          <p:nvPr/>
        </p:nvSpPr>
        <p:spPr>
          <a:xfrm>
            <a:off x="5153156" y="4313176"/>
            <a:ext cx="685800" cy="558800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CAE094-0AE7-4F04-15AF-1791094906CF}"/>
              </a:ext>
            </a:extLst>
          </p:cNvPr>
          <p:cNvCxnSpPr/>
          <p:nvPr/>
        </p:nvCxnSpPr>
        <p:spPr>
          <a:xfrm>
            <a:off x="4279118" y="3390900"/>
            <a:ext cx="711200" cy="0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FED76C-A505-A4A3-50B4-6A8340BC3625}"/>
              </a:ext>
            </a:extLst>
          </p:cNvPr>
          <p:cNvCxnSpPr/>
          <p:nvPr/>
        </p:nvCxnSpPr>
        <p:spPr>
          <a:xfrm>
            <a:off x="4279118" y="4529076"/>
            <a:ext cx="711200" cy="0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831D6A-5F17-63D2-CCD6-435FB262C031}"/>
              </a:ext>
            </a:extLst>
          </p:cNvPr>
          <p:cNvCxnSpPr>
            <a:cxnSpLocks/>
          </p:cNvCxnSpPr>
          <p:nvPr/>
        </p:nvCxnSpPr>
        <p:spPr>
          <a:xfrm flipV="1">
            <a:off x="5978135" y="4165600"/>
            <a:ext cx="767216" cy="363476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6C3C55-529F-8A43-8B37-C8C9A18C5DCA}"/>
              </a:ext>
            </a:extLst>
          </p:cNvPr>
          <p:cNvCxnSpPr>
            <a:cxnSpLocks/>
          </p:cNvCxnSpPr>
          <p:nvPr/>
        </p:nvCxnSpPr>
        <p:spPr>
          <a:xfrm>
            <a:off x="5978135" y="3445638"/>
            <a:ext cx="773565" cy="237362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4BFADF-5A6A-9B8D-E8D8-99C143AB9F6E}"/>
              </a:ext>
            </a:extLst>
          </p:cNvPr>
          <p:cNvSpPr txBox="1"/>
          <p:nvPr/>
        </p:nvSpPr>
        <p:spPr>
          <a:xfrm>
            <a:off x="4417338" y="2909332"/>
            <a:ext cx="38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491264-D811-E022-8775-06E82B10F3DC}"/>
              </a:ext>
            </a:extLst>
          </p:cNvPr>
          <p:cNvSpPr txBox="1"/>
          <p:nvPr/>
        </p:nvSpPr>
        <p:spPr>
          <a:xfrm>
            <a:off x="4417338" y="4592576"/>
            <a:ext cx="38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71972-1ADB-84A3-38DA-B42158E6D9BD}"/>
              </a:ext>
            </a:extLst>
          </p:cNvPr>
          <p:cNvSpPr txBox="1"/>
          <p:nvPr/>
        </p:nvSpPr>
        <p:spPr>
          <a:xfrm>
            <a:off x="6489467" y="4409930"/>
            <a:ext cx="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f(q)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7345B9-512A-6625-ABD8-08478B24CCE4}"/>
              </a:ext>
            </a:extLst>
          </p:cNvPr>
          <p:cNvSpPr txBox="1"/>
          <p:nvPr/>
        </p:nvSpPr>
        <p:spPr>
          <a:xfrm>
            <a:off x="6361743" y="3054844"/>
            <a:ext cx="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f(p)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B8DEE5-EA8B-CEA1-774D-89C57D4A791C}"/>
              </a:ext>
            </a:extLst>
          </p:cNvPr>
          <p:cNvCxnSpPr/>
          <p:nvPr/>
        </p:nvCxnSpPr>
        <p:spPr>
          <a:xfrm>
            <a:off x="3061444" y="3324640"/>
            <a:ext cx="0" cy="1250412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F76081-18A8-BAD5-C92A-1ECB0ECFED69}"/>
              </a:ext>
            </a:extLst>
          </p:cNvPr>
          <p:cNvCxnSpPr>
            <a:cxnSpLocks/>
          </p:cNvCxnSpPr>
          <p:nvPr/>
        </p:nvCxnSpPr>
        <p:spPr>
          <a:xfrm>
            <a:off x="8002520" y="3708400"/>
            <a:ext cx="0" cy="45237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5A5F22-3C3D-3C54-A8F0-005835FEA687}"/>
              </a:ext>
            </a:extLst>
          </p:cNvPr>
          <p:cNvCxnSpPr>
            <a:cxnSpLocks/>
          </p:cNvCxnSpPr>
          <p:nvPr/>
        </p:nvCxnSpPr>
        <p:spPr>
          <a:xfrm>
            <a:off x="2965272" y="3324640"/>
            <a:ext cx="210472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7CFBD6-6150-0221-065E-8A9BDFC9D9B2}"/>
              </a:ext>
            </a:extLst>
          </p:cNvPr>
          <p:cNvCxnSpPr>
            <a:cxnSpLocks/>
          </p:cNvCxnSpPr>
          <p:nvPr/>
        </p:nvCxnSpPr>
        <p:spPr>
          <a:xfrm>
            <a:off x="2956208" y="4564416"/>
            <a:ext cx="210472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FF677C-778E-2AD5-038D-A28ADAC65ADA}"/>
              </a:ext>
            </a:extLst>
          </p:cNvPr>
          <p:cNvCxnSpPr>
            <a:cxnSpLocks/>
          </p:cNvCxnSpPr>
          <p:nvPr/>
        </p:nvCxnSpPr>
        <p:spPr>
          <a:xfrm flipH="1">
            <a:off x="7869170" y="3683000"/>
            <a:ext cx="26187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461794-4416-237D-1EFA-39C50E315A3B}"/>
              </a:ext>
            </a:extLst>
          </p:cNvPr>
          <p:cNvCxnSpPr>
            <a:cxnSpLocks/>
          </p:cNvCxnSpPr>
          <p:nvPr/>
        </p:nvCxnSpPr>
        <p:spPr>
          <a:xfrm flipH="1">
            <a:off x="7871585" y="4160776"/>
            <a:ext cx="26187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9C037B-FE3E-EC5E-21A9-5DA099661C9A}"/>
              </a:ext>
            </a:extLst>
          </p:cNvPr>
          <p:cNvCxnSpPr>
            <a:cxnSpLocks/>
          </p:cNvCxnSpPr>
          <p:nvPr/>
        </p:nvCxnSpPr>
        <p:spPr>
          <a:xfrm flipH="1">
            <a:off x="6885530" y="4117852"/>
            <a:ext cx="88707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1C8612-5B31-45D1-7B75-4C47BCDAD77C}"/>
              </a:ext>
            </a:extLst>
          </p:cNvPr>
          <p:cNvCxnSpPr>
            <a:cxnSpLocks/>
          </p:cNvCxnSpPr>
          <p:nvPr/>
        </p:nvCxnSpPr>
        <p:spPr>
          <a:xfrm flipH="1">
            <a:off x="6865519" y="3708400"/>
            <a:ext cx="88707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F6CE58C-6FD4-B5C3-C6FA-86836C6FAAFA}"/>
              </a:ext>
            </a:extLst>
          </p:cNvPr>
          <p:cNvCxnSpPr>
            <a:cxnSpLocks/>
          </p:cNvCxnSpPr>
          <p:nvPr/>
        </p:nvCxnSpPr>
        <p:spPr>
          <a:xfrm flipH="1">
            <a:off x="3302404" y="4511552"/>
            <a:ext cx="88707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81A162-C67B-62D4-5980-1B0FBF833150}"/>
              </a:ext>
            </a:extLst>
          </p:cNvPr>
          <p:cNvCxnSpPr>
            <a:cxnSpLocks/>
          </p:cNvCxnSpPr>
          <p:nvPr/>
        </p:nvCxnSpPr>
        <p:spPr>
          <a:xfrm flipH="1">
            <a:off x="3302404" y="3381252"/>
            <a:ext cx="88707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C28B680-5B5D-9FD5-9D8F-3D5F9761496F}"/>
              </a:ext>
            </a:extLst>
          </p:cNvPr>
          <p:cNvSpPr/>
          <p:nvPr/>
        </p:nvSpPr>
        <p:spPr>
          <a:xfrm>
            <a:off x="2538461" y="2438400"/>
            <a:ext cx="496839" cy="1511300"/>
          </a:xfrm>
          <a:custGeom>
            <a:avLst/>
            <a:gdLst>
              <a:gd name="connsiteX0" fmla="*/ 496839 w 496839"/>
              <a:gd name="connsiteY0" fmla="*/ 1511300 h 1511300"/>
              <a:gd name="connsiteX1" fmla="*/ 1539 w 496839"/>
              <a:gd name="connsiteY1" fmla="*/ 1168400 h 1511300"/>
              <a:gd name="connsiteX2" fmla="*/ 344439 w 496839"/>
              <a:gd name="connsiteY2" fmla="*/ 495300 h 1511300"/>
              <a:gd name="connsiteX3" fmla="*/ 433339 w 496839"/>
              <a:gd name="connsiteY3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39" h="1511300">
                <a:moveTo>
                  <a:pt x="496839" y="1511300"/>
                </a:moveTo>
                <a:cubicBezTo>
                  <a:pt x="261889" y="1424516"/>
                  <a:pt x="26939" y="1337733"/>
                  <a:pt x="1539" y="1168400"/>
                </a:cubicBezTo>
                <a:cubicBezTo>
                  <a:pt x="-23861" y="999067"/>
                  <a:pt x="272472" y="690033"/>
                  <a:pt x="344439" y="495300"/>
                </a:cubicBezTo>
                <a:cubicBezTo>
                  <a:pt x="416406" y="300567"/>
                  <a:pt x="424872" y="150283"/>
                  <a:pt x="433339" y="0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AEA87F6-3872-793E-72AF-0150AAA8D6E2}"/>
              </a:ext>
            </a:extLst>
          </p:cNvPr>
          <p:cNvSpPr/>
          <p:nvPr/>
        </p:nvSpPr>
        <p:spPr>
          <a:xfrm>
            <a:off x="7789942" y="2451100"/>
            <a:ext cx="670452" cy="1477034"/>
          </a:xfrm>
          <a:custGeom>
            <a:avLst/>
            <a:gdLst>
              <a:gd name="connsiteX0" fmla="*/ 223758 w 670452"/>
              <a:gd name="connsiteY0" fmla="*/ 1473200 h 1477034"/>
              <a:gd name="connsiteX1" fmla="*/ 668258 w 670452"/>
              <a:gd name="connsiteY1" fmla="*/ 1333500 h 1477034"/>
              <a:gd name="connsiteX2" fmla="*/ 58658 w 670452"/>
              <a:gd name="connsiteY2" fmla="*/ 533400 h 1477034"/>
              <a:gd name="connsiteX3" fmla="*/ 58658 w 670452"/>
              <a:gd name="connsiteY3" fmla="*/ 0 h 147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452" h="1477034">
                <a:moveTo>
                  <a:pt x="223758" y="1473200"/>
                </a:moveTo>
                <a:cubicBezTo>
                  <a:pt x="459766" y="1481666"/>
                  <a:pt x="695775" y="1490133"/>
                  <a:pt x="668258" y="1333500"/>
                </a:cubicBezTo>
                <a:cubicBezTo>
                  <a:pt x="640741" y="1176867"/>
                  <a:pt x="160258" y="755650"/>
                  <a:pt x="58658" y="533400"/>
                </a:cubicBezTo>
                <a:cubicBezTo>
                  <a:pt x="-42942" y="311150"/>
                  <a:pt x="7858" y="155575"/>
                  <a:pt x="58658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05E2A9-A6DE-87F7-66EF-BF78293CE582}"/>
              </a:ext>
            </a:extLst>
          </p:cNvPr>
          <p:cNvSpPr/>
          <p:nvPr/>
        </p:nvSpPr>
        <p:spPr>
          <a:xfrm>
            <a:off x="2962275" y="1435100"/>
            <a:ext cx="5880100" cy="4114800"/>
          </a:xfrm>
          <a:custGeom>
            <a:avLst/>
            <a:gdLst>
              <a:gd name="connsiteX0" fmla="*/ 0 w 5880100"/>
              <a:gd name="connsiteY0" fmla="*/ 2362200 h 4114800"/>
              <a:gd name="connsiteX1" fmla="*/ 2146300 w 5880100"/>
              <a:gd name="connsiteY1" fmla="*/ 0 h 4114800"/>
              <a:gd name="connsiteX2" fmla="*/ 5880100 w 5880100"/>
              <a:gd name="connsiteY2" fmla="*/ 3441700 h 4114800"/>
              <a:gd name="connsiteX3" fmla="*/ 1231900 w 5880100"/>
              <a:gd name="connsiteY3" fmla="*/ 4114800 h 4114800"/>
              <a:gd name="connsiteX4" fmla="*/ 0 w 5880100"/>
              <a:gd name="connsiteY4" fmla="*/ 23622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0100" h="4114800">
                <a:moveTo>
                  <a:pt x="0" y="2362200"/>
                </a:moveTo>
                <a:lnTo>
                  <a:pt x="2146300" y="0"/>
                </a:lnTo>
                <a:lnTo>
                  <a:pt x="5880100" y="3441700"/>
                </a:lnTo>
                <a:lnTo>
                  <a:pt x="1231900" y="4114800"/>
                </a:lnTo>
                <a:lnTo>
                  <a:pt x="0" y="236220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C2FCA-91E3-25BA-FAC8-EB57250B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Pyritohedron Grey">
                <a:extLst>
                  <a:ext uri="{FF2B5EF4-FFF2-40B4-BE49-F238E27FC236}">
                    <a16:creationId xmlns:a16="http://schemas.microsoft.com/office/drawing/2014/main" id="{90BA6A68-07EF-D339-FF54-AFED4A0581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5706061"/>
                  </p:ext>
                </p:extLst>
              </p:nvPr>
            </p:nvGraphicFramePr>
            <p:xfrm>
              <a:off x="1684660" y="622620"/>
              <a:ext cx="3889052" cy="358151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89052" cy="3581510"/>
                    </a:xfrm>
                    <a:prstGeom prst="rect">
                      <a:avLst/>
                    </a:prstGeom>
                  </am3d:spPr>
                  <am3d:camera>
                    <am3d:pos x="0" y="0" z="81468764"/>
                    <am3d:up dx="0" dy="36000000" dz="0"/>
                    <am3d:lookAt x="0" y="0" z="0"/>
                    <am3d:perspective fov="1883348"/>
                  </am3d:camera>
                  <am3d:trans>
                    <am3d:meterPerModelUnit n="117985" d="1000000"/>
                    <am3d:preTrans dx="0" dy="-1799999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158237" ay="2293606" az="1451040"/>
                    <am3d:postTrans dx="0" dy="0" dz="0"/>
                  </am3d:trans>
                  <am3d:raster rName="Office3DRenderer" rVer="16.0.8326">
                    <am3d:blip r:embed="rId3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Pyritohedron Grey">
                <a:extLst>
                  <a:ext uri="{FF2B5EF4-FFF2-40B4-BE49-F238E27FC236}">
                    <a16:creationId xmlns:a16="http://schemas.microsoft.com/office/drawing/2014/main" id="{90BA6A68-07EF-D339-FF54-AFED4A0581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660" y="622620"/>
                <a:ext cx="3889052" cy="358151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Hexagon 9">
            <a:extLst>
              <a:ext uri="{FF2B5EF4-FFF2-40B4-BE49-F238E27FC236}">
                <a16:creationId xmlns:a16="http://schemas.microsoft.com/office/drawing/2014/main" id="{30004108-9A77-3080-476D-E542FADB3EE1}"/>
              </a:ext>
            </a:extLst>
          </p:cNvPr>
          <p:cNvSpPr/>
          <p:nvPr/>
        </p:nvSpPr>
        <p:spPr>
          <a:xfrm>
            <a:off x="3921125" y="3568700"/>
            <a:ext cx="5194300" cy="3289300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isometricOffAxis1Top">
              <a:rot lat="18000000" lon="18392745" rev="345855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loss</a:t>
            </a:r>
            <a:endParaRPr lang="en-US" sz="13800" b="1" dirty="0">
              <a:highlight>
                <a:srgbClr val="FFFF00"/>
              </a:highlight>
            </a:endParaRPr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03A2C-5407-FB4A-FB5C-B9F88E793397}"/>
              </a:ext>
            </a:extLst>
          </p:cNvPr>
          <p:cNvSpPr txBox="1"/>
          <p:nvPr/>
        </p:nvSpPr>
        <p:spPr>
          <a:xfrm rot="20236719">
            <a:off x="3539324" y="2626270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PDG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2760BA-F8FC-3A4C-F879-0EF41061B4CA}"/>
              </a:ext>
            </a:extLst>
          </p:cNvPr>
          <p:cNvSpPr/>
          <p:nvPr/>
        </p:nvSpPr>
        <p:spPr>
          <a:xfrm>
            <a:off x="2743200" y="1680357"/>
            <a:ext cx="5867400" cy="4114800"/>
          </a:xfrm>
          <a:custGeom>
            <a:avLst/>
            <a:gdLst>
              <a:gd name="connsiteX0" fmla="*/ 0 w 5867400"/>
              <a:gd name="connsiteY0" fmla="*/ 2324100 h 4114800"/>
              <a:gd name="connsiteX1" fmla="*/ 2133600 w 5867400"/>
              <a:gd name="connsiteY1" fmla="*/ 0 h 4114800"/>
              <a:gd name="connsiteX2" fmla="*/ 5867400 w 5867400"/>
              <a:gd name="connsiteY2" fmla="*/ 3403600 h 4114800"/>
              <a:gd name="connsiteX3" fmla="*/ 1206500 w 5867400"/>
              <a:gd name="connsiteY3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0" h="4114800">
                <a:moveTo>
                  <a:pt x="0" y="2324100"/>
                </a:moveTo>
                <a:lnTo>
                  <a:pt x="2133600" y="0"/>
                </a:lnTo>
                <a:lnTo>
                  <a:pt x="5867400" y="3403600"/>
                </a:lnTo>
                <a:lnTo>
                  <a:pt x="1206500" y="411480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Eye with solid fill">
            <a:extLst>
              <a:ext uri="{FF2B5EF4-FFF2-40B4-BE49-F238E27FC236}">
                <a16:creationId xmlns:a16="http://schemas.microsoft.com/office/drawing/2014/main" id="{7F0432FB-DEB9-3866-556A-8B09B504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2475" y="1186231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332B85-2501-8ABB-252D-02B04908F010}"/>
              </a:ext>
            </a:extLst>
          </p:cNvPr>
          <p:cNvCxnSpPr>
            <a:cxnSpLocks/>
          </p:cNvCxnSpPr>
          <p:nvPr/>
        </p:nvCxnSpPr>
        <p:spPr>
          <a:xfrm flipV="1">
            <a:off x="7404052" y="2100631"/>
            <a:ext cx="1206548" cy="226533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74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939492-0190-F567-5605-FBD72F009EB1}"/>
              </a:ext>
            </a:extLst>
          </p:cNvPr>
          <p:cNvSpPr/>
          <p:nvPr/>
        </p:nvSpPr>
        <p:spPr>
          <a:xfrm>
            <a:off x="3314029" y="4638274"/>
            <a:ext cx="635000" cy="4834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4535-9278-426D-B3FF-4EF66E0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8760"/>
            <a:ext cx="10515600" cy="1325563"/>
          </a:xfrm>
        </p:spPr>
        <p:txBody>
          <a:bodyPr/>
          <a:lstStyle/>
          <a:p>
            <a:r>
              <a:rPr lang="en-US" dirty="0"/>
              <a:t>Visual Proof: Data-Processing Inequality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849D5F4-CD23-44CD-8D80-40B36152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2" t="10612" r="62657" b="68872"/>
          <a:stretch>
            <a:fillRect/>
          </a:stretch>
        </p:blipFill>
        <p:spPr>
          <a:xfrm>
            <a:off x="399835" y="2622869"/>
            <a:ext cx="2282586" cy="853440"/>
          </a:xfrm>
          <a:custGeom>
            <a:avLst/>
            <a:gdLst>
              <a:gd name="connsiteX0" fmla="*/ 0 w 2282586"/>
              <a:gd name="connsiteY0" fmla="*/ 0 h 853440"/>
              <a:gd name="connsiteX1" fmla="*/ 2282586 w 2282586"/>
              <a:gd name="connsiteY1" fmla="*/ 0 h 853440"/>
              <a:gd name="connsiteX2" fmla="*/ 2282586 w 2282586"/>
              <a:gd name="connsiteY2" fmla="*/ 853440 h 853440"/>
              <a:gd name="connsiteX3" fmla="*/ 0 w 2282586"/>
              <a:gd name="connsiteY3" fmla="*/ 853440 h 853440"/>
              <a:gd name="connsiteX4" fmla="*/ 0 w 2282586"/>
              <a:gd name="connsiteY4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586" h="853440">
                <a:moveTo>
                  <a:pt x="0" y="0"/>
                </a:moveTo>
                <a:lnTo>
                  <a:pt x="2282586" y="0"/>
                </a:lnTo>
                <a:lnTo>
                  <a:pt x="2282586" y="853440"/>
                </a:lnTo>
                <a:lnTo>
                  <a:pt x="0" y="8534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70092AF-4F83-456C-BDE0-06AF3682E06B}"/>
              </a:ext>
            </a:extLst>
          </p:cNvPr>
          <p:cNvGrpSpPr/>
          <p:nvPr/>
        </p:nvGrpSpPr>
        <p:grpSpPr>
          <a:xfrm>
            <a:off x="2823289" y="2155015"/>
            <a:ext cx="2834641" cy="1484883"/>
            <a:chOff x="3032397" y="2258714"/>
            <a:chExt cx="2834641" cy="148488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64F2200-0F15-4BE0-B180-3DC5F1B87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1478" r="16694" b="62828"/>
            <a:stretch>
              <a:fillRect/>
            </a:stretch>
          </p:blipFill>
          <p:spPr>
            <a:xfrm>
              <a:off x="3385854" y="2258714"/>
              <a:ext cx="2481184" cy="1484883"/>
            </a:xfrm>
            <a:custGeom>
              <a:avLst/>
              <a:gdLst>
                <a:gd name="connsiteX0" fmla="*/ 0 w 2481184"/>
                <a:gd name="connsiteY0" fmla="*/ 0 h 1484883"/>
                <a:gd name="connsiteX1" fmla="*/ 2481184 w 2481184"/>
                <a:gd name="connsiteY1" fmla="*/ 0 h 1484883"/>
                <a:gd name="connsiteX2" fmla="*/ 2481184 w 2481184"/>
                <a:gd name="connsiteY2" fmla="*/ 1484883 h 1484883"/>
                <a:gd name="connsiteX3" fmla="*/ 0 w 2481184"/>
                <a:gd name="connsiteY3" fmla="*/ 1484883 h 1484883"/>
                <a:gd name="connsiteX4" fmla="*/ 0 w 2481184"/>
                <a:gd name="connsiteY4" fmla="*/ 0 h 148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184" h="1484883">
                  <a:moveTo>
                    <a:pt x="0" y="0"/>
                  </a:moveTo>
                  <a:lnTo>
                    <a:pt x="2481184" y="0"/>
                  </a:lnTo>
                  <a:lnTo>
                    <a:pt x="2481184" y="1484883"/>
                  </a:lnTo>
                  <a:lnTo>
                    <a:pt x="0" y="148488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94B79A-B59C-477F-90FA-5F889074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15993" r="57243" b="76869"/>
            <a:stretch>
              <a:fillRect/>
            </a:stretch>
          </p:blipFill>
          <p:spPr>
            <a:xfrm>
              <a:off x="3032397" y="2862528"/>
              <a:ext cx="255866" cy="296926"/>
            </a:xfrm>
            <a:custGeom>
              <a:avLst/>
              <a:gdLst>
                <a:gd name="connsiteX0" fmla="*/ 0 w 255866"/>
                <a:gd name="connsiteY0" fmla="*/ 0 h 296926"/>
                <a:gd name="connsiteX1" fmla="*/ 255866 w 255866"/>
                <a:gd name="connsiteY1" fmla="*/ 0 h 296926"/>
                <a:gd name="connsiteX2" fmla="*/ 255866 w 255866"/>
                <a:gd name="connsiteY2" fmla="*/ 296926 h 296926"/>
                <a:gd name="connsiteX3" fmla="*/ 0 w 255866"/>
                <a:gd name="connsiteY3" fmla="*/ 296926 h 296926"/>
                <a:gd name="connsiteX4" fmla="*/ 0 w 255866"/>
                <a:gd name="connsiteY4" fmla="*/ 0 h 29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66" h="296926">
                  <a:moveTo>
                    <a:pt x="0" y="0"/>
                  </a:moveTo>
                  <a:lnTo>
                    <a:pt x="255866" y="0"/>
                  </a:lnTo>
                  <a:lnTo>
                    <a:pt x="255866" y="296926"/>
                  </a:lnTo>
                  <a:lnTo>
                    <a:pt x="0" y="296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D00EB1-B3DD-497B-B2F5-567D13449E3A}"/>
              </a:ext>
            </a:extLst>
          </p:cNvPr>
          <p:cNvGrpSpPr/>
          <p:nvPr/>
        </p:nvGrpSpPr>
        <p:grpSpPr>
          <a:xfrm>
            <a:off x="1541128" y="3818729"/>
            <a:ext cx="3827345" cy="1365114"/>
            <a:chOff x="3032397" y="3756838"/>
            <a:chExt cx="3827345" cy="13651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439541-EACA-4939-95F1-31655E80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292" t="37491" r="1085" b="29695"/>
            <a:stretch>
              <a:fillRect/>
            </a:stretch>
          </p:blipFill>
          <p:spPr>
            <a:xfrm>
              <a:off x="3385854" y="3756838"/>
              <a:ext cx="3473888" cy="1365114"/>
            </a:xfrm>
            <a:custGeom>
              <a:avLst/>
              <a:gdLst>
                <a:gd name="connsiteX0" fmla="*/ 0 w 3473888"/>
                <a:gd name="connsiteY0" fmla="*/ 0 h 1365114"/>
                <a:gd name="connsiteX1" fmla="*/ 3473888 w 3473888"/>
                <a:gd name="connsiteY1" fmla="*/ 0 h 1365114"/>
                <a:gd name="connsiteX2" fmla="*/ 3473888 w 3473888"/>
                <a:gd name="connsiteY2" fmla="*/ 1365114 h 1365114"/>
                <a:gd name="connsiteX3" fmla="*/ 0 w 3473888"/>
                <a:gd name="connsiteY3" fmla="*/ 1365114 h 1365114"/>
                <a:gd name="connsiteX4" fmla="*/ 0 w 3473888"/>
                <a:gd name="connsiteY4" fmla="*/ 0 h 136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888" h="1365114">
                  <a:moveTo>
                    <a:pt x="0" y="0"/>
                  </a:moveTo>
                  <a:lnTo>
                    <a:pt x="3473888" y="0"/>
                  </a:lnTo>
                  <a:lnTo>
                    <a:pt x="3473888" y="1365114"/>
                  </a:lnTo>
                  <a:lnTo>
                    <a:pt x="0" y="13651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D0E90F7-EBA5-4FC8-B633-2060EE62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8734" t="52051" r="57385" b="42809"/>
            <a:stretch>
              <a:fillRect/>
            </a:stretch>
          </p:blipFill>
          <p:spPr>
            <a:xfrm>
              <a:off x="3032397" y="4362558"/>
              <a:ext cx="246780" cy="213825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C7F076-D707-4F6C-AA63-4E604515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07" t="72474" r="474" b="916"/>
          <a:stretch>
            <a:fillRect/>
          </a:stretch>
        </p:blipFill>
        <p:spPr>
          <a:xfrm>
            <a:off x="6400443" y="3947795"/>
            <a:ext cx="3581757" cy="1106982"/>
          </a:xfrm>
          <a:custGeom>
            <a:avLst/>
            <a:gdLst>
              <a:gd name="connsiteX0" fmla="*/ 0 w 3581757"/>
              <a:gd name="connsiteY0" fmla="*/ 0 h 1106982"/>
              <a:gd name="connsiteX1" fmla="*/ 3581757 w 3581757"/>
              <a:gd name="connsiteY1" fmla="*/ 0 h 1106982"/>
              <a:gd name="connsiteX2" fmla="*/ 3581757 w 3581757"/>
              <a:gd name="connsiteY2" fmla="*/ 1106982 h 1106982"/>
              <a:gd name="connsiteX3" fmla="*/ 0 w 3581757"/>
              <a:gd name="connsiteY3" fmla="*/ 1106982 h 1106982"/>
              <a:gd name="connsiteX4" fmla="*/ 0 w 3581757"/>
              <a:gd name="connsiteY4" fmla="*/ 0 h 11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757" h="1106982">
                <a:moveTo>
                  <a:pt x="0" y="0"/>
                </a:moveTo>
                <a:lnTo>
                  <a:pt x="3581757" y="0"/>
                </a:lnTo>
                <a:lnTo>
                  <a:pt x="3581757" y="1106982"/>
                </a:lnTo>
                <a:lnTo>
                  <a:pt x="0" y="110698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40945A9-FDFA-4E41-BD0A-E9BCCC7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6" t="82543" r="57661" b="10320"/>
          <a:stretch>
            <a:fillRect/>
          </a:stretch>
        </p:blipFill>
        <p:spPr>
          <a:xfrm>
            <a:off x="5784926" y="4407852"/>
            <a:ext cx="255866" cy="296926"/>
          </a:xfrm>
          <a:custGeom>
            <a:avLst/>
            <a:gdLst>
              <a:gd name="connsiteX0" fmla="*/ 0 w 255866"/>
              <a:gd name="connsiteY0" fmla="*/ 0 h 296926"/>
              <a:gd name="connsiteX1" fmla="*/ 255866 w 255866"/>
              <a:gd name="connsiteY1" fmla="*/ 0 h 296926"/>
              <a:gd name="connsiteX2" fmla="*/ 255866 w 255866"/>
              <a:gd name="connsiteY2" fmla="*/ 296926 h 296926"/>
              <a:gd name="connsiteX3" fmla="*/ 0 w 255866"/>
              <a:gd name="connsiteY3" fmla="*/ 296926 h 296926"/>
              <a:gd name="connsiteX4" fmla="*/ 0 w 255866"/>
              <a:gd name="connsiteY4" fmla="*/ 0 h 29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866" h="296926">
                <a:moveTo>
                  <a:pt x="0" y="0"/>
                </a:moveTo>
                <a:lnTo>
                  <a:pt x="255866" y="0"/>
                </a:lnTo>
                <a:lnTo>
                  <a:pt x="255866" y="296926"/>
                </a:lnTo>
                <a:lnTo>
                  <a:pt x="0" y="29692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8CE8BFB-1E3E-4382-A14B-48EFF89B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50" t="13890" r="1775" b="6696"/>
          <a:stretch>
            <a:fillRect/>
          </a:stretch>
        </p:blipFill>
        <p:spPr>
          <a:xfrm>
            <a:off x="8040291" y="2461202"/>
            <a:ext cx="2656840" cy="876300"/>
          </a:xfrm>
          <a:custGeom>
            <a:avLst/>
            <a:gdLst>
              <a:gd name="connsiteX0" fmla="*/ 0 w 2656840"/>
              <a:gd name="connsiteY0" fmla="*/ 0 h 876300"/>
              <a:gd name="connsiteX1" fmla="*/ 2656840 w 2656840"/>
              <a:gd name="connsiteY1" fmla="*/ 0 h 876300"/>
              <a:gd name="connsiteX2" fmla="*/ 2656840 w 2656840"/>
              <a:gd name="connsiteY2" fmla="*/ 876300 h 876300"/>
              <a:gd name="connsiteX3" fmla="*/ 0 w 2656840"/>
              <a:gd name="connsiteY3" fmla="*/ 876300 h 876300"/>
              <a:gd name="connsiteX4" fmla="*/ 0 w 265684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840" h="876300">
                <a:moveTo>
                  <a:pt x="0" y="0"/>
                </a:moveTo>
                <a:lnTo>
                  <a:pt x="2656840" y="0"/>
                </a:lnTo>
                <a:lnTo>
                  <a:pt x="265684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12E094-4983-4148-BE21-3C79BF56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6" t="42851" r="89024" b="37771"/>
          <a:stretch>
            <a:fillRect/>
          </a:stretch>
        </p:blipFill>
        <p:spPr>
          <a:xfrm rot="18018081">
            <a:off x="8889443" y="3482563"/>
            <a:ext cx="246780" cy="213825"/>
          </a:xfrm>
          <a:custGeom>
            <a:avLst/>
            <a:gdLst>
              <a:gd name="connsiteX0" fmla="*/ 0 w 246780"/>
              <a:gd name="connsiteY0" fmla="*/ 0 h 213825"/>
              <a:gd name="connsiteX1" fmla="*/ 246780 w 246780"/>
              <a:gd name="connsiteY1" fmla="*/ 0 h 213825"/>
              <a:gd name="connsiteX2" fmla="*/ 246780 w 246780"/>
              <a:gd name="connsiteY2" fmla="*/ 213825 h 213825"/>
              <a:gd name="connsiteX3" fmla="*/ 0 w 246780"/>
              <a:gd name="connsiteY3" fmla="*/ 213825 h 213825"/>
              <a:gd name="connsiteX4" fmla="*/ 0 w 246780"/>
              <a:gd name="connsiteY4" fmla="*/ 0 h 2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80" h="213825">
                <a:moveTo>
                  <a:pt x="0" y="0"/>
                </a:moveTo>
                <a:lnTo>
                  <a:pt x="246780" y="0"/>
                </a:lnTo>
                <a:lnTo>
                  <a:pt x="246780" y="213825"/>
                </a:lnTo>
                <a:lnTo>
                  <a:pt x="0" y="2138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E6A6C1-7B1E-15B2-3C29-3D3F3CDB5F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rcRect l="36592" t="16889" r="57220" b="10119"/>
          <a:stretch/>
        </p:blipFill>
        <p:spPr>
          <a:xfrm>
            <a:off x="4905485" y="1101160"/>
            <a:ext cx="341154" cy="703284"/>
          </a:xfrm>
          <a:custGeom>
            <a:avLst/>
            <a:gdLst>
              <a:gd name="connsiteX0" fmla="*/ 0 w 341154"/>
              <a:gd name="connsiteY0" fmla="*/ 0 h 703284"/>
              <a:gd name="connsiteX1" fmla="*/ 341154 w 341154"/>
              <a:gd name="connsiteY1" fmla="*/ 0 h 703284"/>
              <a:gd name="connsiteX2" fmla="*/ 341154 w 341154"/>
              <a:gd name="connsiteY2" fmla="*/ 703284 h 703284"/>
              <a:gd name="connsiteX3" fmla="*/ 0 w 341154"/>
              <a:gd name="connsiteY3" fmla="*/ 703284 h 703284"/>
              <a:gd name="connsiteX4" fmla="*/ 0 w 341154"/>
              <a:gd name="connsiteY4" fmla="*/ 0 h 70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54" h="703284">
                <a:moveTo>
                  <a:pt x="0" y="0"/>
                </a:moveTo>
                <a:lnTo>
                  <a:pt x="341154" y="0"/>
                </a:lnTo>
                <a:lnTo>
                  <a:pt x="341154" y="703284"/>
                </a:lnTo>
                <a:lnTo>
                  <a:pt x="0" y="70328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585EBB-2CAC-BB4B-54B5-BD2620FED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rcRect l="-472" t="16889" r="63408" b="10119"/>
          <a:stretch/>
        </p:blipFill>
        <p:spPr>
          <a:xfrm>
            <a:off x="2126159" y="1147550"/>
            <a:ext cx="2043508" cy="703284"/>
          </a:xfrm>
          <a:custGeom>
            <a:avLst/>
            <a:gdLst>
              <a:gd name="connsiteX0" fmla="*/ 0 w 2043508"/>
              <a:gd name="connsiteY0" fmla="*/ 0 h 703284"/>
              <a:gd name="connsiteX1" fmla="*/ 2043508 w 2043508"/>
              <a:gd name="connsiteY1" fmla="*/ 0 h 703284"/>
              <a:gd name="connsiteX2" fmla="*/ 2043508 w 2043508"/>
              <a:gd name="connsiteY2" fmla="*/ 703284 h 703284"/>
              <a:gd name="connsiteX3" fmla="*/ 0 w 2043508"/>
              <a:gd name="connsiteY3" fmla="*/ 703284 h 703284"/>
              <a:gd name="connsiteX4" fmla="*/ 0 w 2043508"/>
              <a:gd name="connsiteY4" fmla="*/ 0 h 70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3508" h="703284">
                <a:moveTo>
                  <a:pt x="0" y="0"/>
                </a:moveTo>
                <a:lnTo>
                  <a:pt x="2043508" y="0"/>
                </a:lnTo>
                <a:lnTo>
                  <a:pt x="2043508" y="703284"/>
                </a:lnTo>
                <a:lnTo>
                  <a:pt x="0" y="70328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FEA6F-1081-EA9E-E121-3883BE3B17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rcRect l="42780" t="16889" r="4696" b="10119"/>
          <a:stretch/>
        </p:blipFill>
        <p:spPr>
          <a:xfrm>
            <a:off x="5714680" y="1174982"/>
            <a:ext cx="2895920" cy="703284"/>
          </a:xfrm>
          <a:custGeom>
            <a:avLst/>
            <a:gdLst>
              <a:gd name="connsiteX0" fmla="*/ 0 w 2895920"/>
              <a:gd name="connsiteY0" fmla="*/ 0 h 703284"/>
              <a:gd name="connsiteX1" fmla="*/ 2895920 w 2895920"/>
              <a:gd name="connsiteY1" fmla="*/ 0 h 703284"/>
              <a:gd name="connsiteX2" fmla="*/ 2895920 w 2895920"/>
              <a:gd name="connsiteY2" fmla="*/ 703284 h 703284"/>
              <a:gd name="connsiteX3" fmla="*/ 0 w 2895920"/>
              <a:gd name="connsiteY3" fmla="*/ 703284 h 703284"/>
              <a:gd name="connsiteX4" fmla="*/ 0 w 2895920"/>
              <a:gd name="connsiteY4" fmla="*/ 0 h 70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920" h="703284">
                <a:moveTo>
                  <a:pt x="0" y="0"/>
                </a:moveTo>
                <a:lnTo>
                  <a:pt x="2895920" y="0"/>
                </a:lnTo>
                <a:lnTo>
                  <a:pt x="2895920" y="703284"/>
                </a:lnTo>
                <a:lnTo>
                  <a:pt x="0" y="70328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E3F941-0AD5-47F2-91AC-B889B5D0F1BD}"/>
              </a:ext>
            </a:extLst>
          </p:cNvPr>
          <p:cNvSpPr txBox="1"/>
          <p:nvPr/>
        </p:nvSpPr>
        <p:spPr>
          <a:xfrm>
            <a:off x="4901172" y="58613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1A6F29C3-11CB-47F2-BB27-1CD4CEA52EE1}"/>
              </a:ext>
            </a:extLst>
          </p:cNvPr>
          <p:cNvSpPr/>
          <p:nvPr/>
        </p:nvSpPr>
        <p:spPr>
          <a:xfrm rot="747408">
            <a:off x="5633966" y="494678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EC278-2F29-4BB9-9740-6364D70B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24003-E4EB-9CE5-669C-1FDF1D8E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734" t="52051" r="57385" b="42809"/>
          <a:stretch>
            <a:fillRect/>
          </a:stretch>
        </p:blipFill>
        <p:spPr>
          <a:xfrm rot="20010928">
            <a:off x="1771195" y="2014324"/>
            <a:ext cx="246780" cy="213825"/>
          </a:xfrm>
          <a:custGeom>
            <a:avLst/>
            <a:gdLst>
              <a:gd name="connsiteX0" fmla="*/ 0 w 246780"/>
              <a:gd name="connsiteY0" fmla="*/ 0 h 213825"/>
              <a:gd name="connsiteX1" fmla="*/ 246780 w 246780"/>
              <a:gd name="connsiteY1" fmla="*/ 0 h 213825"/>
              <a:gd name="connsiteX2" fmla="*/ 246780 w 246780"/>
              <a:gd name="connsiteY2" fmla="*/ 213825 h 213825"/>
              <a:gd name="connsiteX3" fmla="*/ 0 w 246780"/>
              <a:gd name="connsiteY3" fmla="*/ 213825 h 213825"/>
              <a:gd name="connsiteX4" fmla="*/ 0 w 246780"/>
              <a:gd name="connsiteY4" fmla="*/ 0 h 2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80" h="213825">
                <a:moveTo>
                  <a:pt x="0" y="0"/>
                </a:moveTo>
                <a:lnTo>
                  <a:pt x="246780" y="0"/>
                </a:lnTo>
                <a:lnTo>
                  <a:pt x="246780" y="213825"/>
                </a:lnTo>
                <a:lnTo>
                  <a:pt x="0" y="2138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4296C-FCAB-E4D2-8EC6-D27C9785D1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6" t="42851" r="89024" b="37771"/>
          <a:stretch>
            <a:fillRect/>
          </a:stretch>
        </p:blipFill>
        <p:spPr>
          <a:xfrm rot="13697030">
            <a:off x="8487210" y="2066178"/>
            <a:ext cx="246780" cy="213825"/>
          </a:xfrm>
          <a:custGeom>
            <a:avLst/>
            <a:gdLst>
              <a:gd name="connsiteX0" fmla="*/ 0 w 246780"/>
              <a:gd name="connsiteY0" fmla="*/ 0 h 213825"/>
              <a:gd name="connsiteX1" fmla="*/ 246780 w 246780"/>
              <a:gd name="connsiteY1" fmla="*/ 0 h 213825"/>
              <a:gd name="connsiteX2" fmla="*/ 246780 w 246780"/>
              <a:gd name="connsiteY2" fmla="*/ 213825 h 213825"/>
              <a:gd name="connsiteX3" fmla="*/ 0 w 246780"/>
              <a:gd name="connsiteY3" fmla="*/ 213825 h 213825"/>
              <a:gd name="connsiteX4" fmla="*/ 0 w 246780"/>
              <a:gd name="connsiteY4" fmla="*/ 0 h 2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80" h="213825">
                <a:moveTo>
                  <a:pt x="0" y="0"/>
                </a:moveTo>
                <a:lnTo>
                  <a:pt x="246780" y="0"/>
                </a:lnTo>
                <a:lnTo>
                  <a:pt x="246780" y="213825"/>
                </a:lnTo>
                <a:lnTo>
                  <a:pt x="0" y="213825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592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8" grpId="0"/>
      <p:bldP spid="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VARIATIONAL OBJECTIVES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0488-CA9C-4745-A321-4FEBFBDE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9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8" y="1190725"/>
            <a:ext cx="6976533" cy="1674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01595"/>
            <a:ext cx="10515600" cy="1325563"/>
          </a:xfrm>
        </p:spPr>
        <p:txBody>
          <a:bodyPr/>
          <a:lstStyle/>
          <a:p>
            <a:r>
              <a:rPr lang="en-US" dirty="0"/>
              <a:t>Variational Auto Encoders (VAEs), Take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</p:spPr>
            <p:txBody>
              <a:bodyPr/>
              <a:lstStyle/>
              <a:p>
                <a:r>
                  <a:rPr lang="en-US" dirty="0"/>
                  <a:t>Loss Function: Negative ELBO(x)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:r>
                  <a:rPr lang="en-US" sz="2000" dirty="0"/>
                  <a:t>reconstruction error  +  divergence from 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Variational Justification: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  <a:blipFill>
                <a:blip r:embed="rId4"/>
                <a:stretch>
                  <a:fillRect l="-1395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CFE846-F35C-4ABD-8A42-2E9D3F58CE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44" t="30312" b="9028"/>
          <a:stretch/>
        </p:blipFill>
        <p:spPr>
          <a:xfrm>
            <a:off x="1652106" y="3696227"/>
            <a:ext cx="2203381" cy="4322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AC23D-865C-4DE5-8B41-381B7DB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48" y="4742280"/>
            <a:ext cx="1585913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02E55-BCFC-44A5-A6E0-6785C343CD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5507" y="3688093"/>
            <a:ext cx="2078479" cy="43220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FA1E0-2929-4766-B289-416BC77C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7" y="4726011"/>
            <a:ext cx="1481136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60C37-A289-4021-8577-D72F4C7ACE21}"/>
              </a:ext>
            </a:extLst>
          </p:cNvPr>
          <p:cNvSpPr txBox="1"/>
          <p:nvPr/>
        </p:nvSpPr>
        <p:spPr>
          <a:xfrm>
            <a:off x="1798225" y="4674576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want to maximize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“evidence” of  x</a:t>
            </a:r>
          </a:p>
        </p:txBody>
      </p:sp>
      <p:sp>
        <p:nvSpPr>
          <p:cNvPr id="14" name="Arrow: Up 58">
            <a:extLst>
              <a:ext uri="{FF2B5EF4-FFF2-40B4-BE49-F238E27FC236}">
                <a16:creationId xmlns:a16="http://schemas.microsoft.com/office/drawing/2014/main" id="{8F6986F4-0B3A-4CE2-ABAD-669165629608}"/>
              </a:ext>
            </a:extLst>
          </p:cNvPr>
          <p:cNvSpPr/>
          <p:nvPr/>
        </p:nvSpPr>
        <p:spPr>
          <a:xfrm rot="15753964">
            <a:off x="9006985" y="444085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6C7B0C-7343-4FCA-86C1-FCBE84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892" y="4736904"/>
            <a:ext cx="233612" cy="2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Up 58">
            <a:extLst>
              <a:ext uri="{FF2B5EF4-FFF2-40B4-BE49-F238E27FC236}">
                <a16:creationId xmlns:a16="http://schemas.microsoft.com/office/drawing/2014/main" id="{6FE850F1-0A7D-4159-B9F1-825750CA10D5}"/>
              </a:ext>
            </a:extLst>
          </p:cNvPr>
          <p:cNvSpPr/>
          <p:nvPr/>
        </p:nvSpPr>
        <p:spPr>
          <a:xfrm rot="5202985">
            <a:off x="3987201" y="4620574"/>
            <a:ext cx="293836" cy="6617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3A3AC-CFA4-4D31-BDAB-FBF3979DD7B4}"/>
              </a:ext>
            </a:extLst>
          </p:cNvPr>
          <p:cNvSpPr txBox="1"/>
          <p:nvPr/>
        </p:nvSpPr>
        <p:spPr>
          <a:xfrm>
            <a:off x="9507630" y="4462640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might suffice to maximize this?</a:t>
            </a:r>
          </a:p>
        </p:txBody>
      </p:sp>
      <p:pic>
        <p:nvPicPr>
          <p:cNvPr id="12" name="Picture 11" descr="Diagram, shape&#10;&#10;Description automatically generated">
            <a:extLst>
              <a:ext uri="{FF2B5EF4-FFF2-40B4-BE49-F238E27FC236}">
                <a16:creationId xmlns:a16="http://schemas.microsoft.com/office/drawing/2014/main" id="{2E35659F-2200-4344-8C28-D95CC49940D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982"/>
          <a:stretch/>
        </p:blipFill>
        <p:spPr>
          <a:xfrm rot="21411017">
            <a:off x="403213" y="1270835"/>
            <a:ext cx="6639725" cy="4080482"/>
          </a:xfrm>
          <a:custGeom>
            <a:avLst/>
            <a:gdLst>
              <a:gd name="connsiteX0" fmla="*/ 0 w 6639725"/>
              <a:gd name="connsiteY0" fmla="*/ 0 h 4080482"/>
              <a:gd name="connsiteX1" fmla="*/ 354119 w 6639725"/>
              <a:gd name="connsiteY1" fmla="*/ 0 h 4080482"/>
              <a:gd name="connsiteX2" fmla="*/ 1040224 w 6639725"/>
              <a:gd name="connsiteY2" fmla="*/ 0 h 4080482"/>
              <a:gd name="connsiteX3" fmla="*/ 1460740 w 6639725"/>
              <a:gd name="connsiteY3" fmla="*/ 0 h 4080482"/>
              <a:gd name="connsiteX4" fmla="*/ 2146844 w 6639725"/>
              <a:gd name="connsiteY4" fmla="*/ 0 h 4080482"/>
              <a:gd name="connsiteX5" fmla="*/ 2832949 w 6639725"/>
              <a:gd name="connsiteY5" fmla="*/ 0 h 4080482"/>
              <a:gd name="connsiteX6" fmla="*/ 3187068 w 6639725"/>
              <a:gd name="connsiteY6" fmla="*/ 0 h 4080482"/>
              <a:gd name="connsiteX7" fmla="*/ 3740378 w 6639725"/>
              <a:gd name="connsiteY7" fmla="*/ 0 h 4080482"/>
              <a:gd name="connsiteX8" fmla="*/ 4094497 w 6639725"/>
              <a:gd name="connsiteY8" fmla="*/ 0 h 4080482"/>
              <a:gd name="connsiteX9" fmla="*/ 4780602 w 6639725"/>
              <a:gd name="connsiteY9" fmla="*/ 0 h 4080482"/>
              <a:gd name="connsiteX10" fmla="*/ 5400310 w 6639725"/>
              <a:gd name="connsiteY10" fmla="*/ 0 h 4080482"/>
              <a:gd name="connsiteX11" fmla="*/ 5754428 w 6639725"/>
              <a:gd name="connsiteY11" fmla="*/ 0 h 4080482"/>
              <a:gd name="connsiteX12" fmla="*/ 6639725 w 6639725"/>
              <a:gd name="connsiteY12" fmla="*/ 0 h 4080482"/>
              <a:gd name="connsiteX13" fmla="*/ 6639725 w 6639725"/>
              <a:gd name="connsiteY13" fmla="*/ 460512 h 4080482"/>
              <a:gd name="connsiteX14" fmla="*/ 6639725 w 6639725"/>
              <a:gd name="connsiteY14" fmla="*/ 921023 h 4080482"/>
              <a:gd name="connsiteX15" fmla="*/ 6639725 w 6639725"/>
              <a:gd name="connsiteY15" fmla="*/ 1463144 h 4080482"/>
              <a:gd name="connsiteX16" fmla="*/ 6639725 w 6639725"/>
              <a:gd name="connsiteY16" fmla="*/ 2046070 h 4080482"/>
              <a:gd name="connsiteX17" fmla="*/ 6639725 w 6639725"/>
              <a:gd name="connsiteY17" fmla="*/ 2628996 h 4080482"/>
              <a:gd name="connsiteX18" fmla="*/ 6639725 w 6639725"/>
              <a:gd name="connsiteY18" fmla="*/ 3293532 h 4080482"/>
              <a:gd name="connsiteX19" fmla="*/ 6639725 w 6639725"/>
              <a:gd name="connsiteY19" fmla="*/ 4080482 h 4080482"/>
              <a:gd name="connsiteX20" fmla="*/ 6086415 w 6639725"/>
              <a:gd name="connsiteY20" fmla="*/ 4080482 h 4080482"/>
              <a:gd name="connsiteX21" fmla="*/ 5665899 w 6639725"/>
              <a:gd name="connsiteY21" fmla="*/ 4080482 h 4080482"/>
              <a:gd name="connsiteX22" fmla="*/ 5245383 w 6639725"/>
              <a:gd name="connsiteY22" fmla="*/ 4080482 h 4080482"/>
              <a:gd name="connsiteX23" fmla="*/ 4625675 w 6639725"/>
              <a:gd name="connsiteY23" fmla="*/ 4080482 h 4080482"/>
              <a:gd name="connsiteX24" fmla="*/ 4138762 w 6639725"/>
              <a:gd name="connsiteY24" fmla="*/ 4080482 h 4080482"/>
              <a:gd name="connsiteX25" fmla="*/ 3784643 w 6639725"/>
              <a:gd name="connsiteY25" fmla="*/ 4080482 h 4080482"/>
              <a:gd name="connsiteX26" fmla="*/ 3231333 w 6639725"/>
              <a:gd name="connsiteY26" fmla="*/ 4080482 h 4080482"/>
              <a:gd name="connsiteX27" fmla="*/ 2611625 w 6639725"/>
              <a:gd name="connsiteY27" fmla="*/ 4080482 h 4080482"/>
              <a:gd name="connsiteX28" fmla="*/ 2191109 w 6639725"/>
              <a:gd name="connsiteY28" fmla="*/ 4080482 h 4080482"/>
              <a:gd name="connsiteX29" fmla="*/ 1505004 w 6639725"/>
              <a:gd name="connsiteY29" fmla="*/ 4080482 h 4080482"/>
              <a:gd name="connsiteX30" fmla="*/ 818899 w 6639725"/>
              <a:gd name="connsiteY30" fmla="*/ 4080482 h 4080482"/>
              <a:gd name="connsiteX31" fmla="*/ 0 w 6639725"/>
              <a:gd name="connsiteY31" fmla="*/ 4080482 h 4080482"/>
              <a:gd name="connsiteX32" fmla="*/ 0 w 6639725"/>
              <a:gd name="connsiteY32" fmla="*/ 3619970 h 4080482"/>
              <a:gd name="connsiteX33" fmla="*/ 0 w 6639725"/>
              <a:gd name="connsiteY33" fmla="*/ 2996240 h 4080482"/>
              <a:gd name="connsiteX34" fmla="*/ 0 w 6639725"/>
              <a:gd name="connsiteY34" fmla="*/ 2372509 h 4080482"/>
              <a:gd name="connsiteX35" fmla="*/ 0 w 6639725"/>
              <a:gd name="connsiteY35" fmla="*/ 1830388 h 4080482"/>
              <a:gd name="connsiteX36" fmla="*/ 0 w 6639725"/>
              <a:gd name="connsiteY36" fmla="*/ 1329071 h 4080482"/>
              <a:gd name="connsiteX37" fmla="*/ 0 w 6639725"/>
              <a:gd name="connsiteY37" fmla="*/ 705340 h 4080482"/>
              <a:gd name="connsiteX38" fmla="*/ 0 w 6639725"/>
              <a:gd name="connsiteY38" fmla="*/ 0 h 40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39725" h="4080482" fill="none" extrusionOk="0">
                <a:moveTo>
                  <a:pt x="0" y="0"/>
                </a:moveTo>
                <a:cubicBezTo>
                  <a:pt x="72674" y="-11701"/>
                  <a:pt x="255467" y="6353"/>
                  <a:pt x="354119" y="0"/>
                </a:cubicBezTo>
                <a:cubicBezTo>
                  <a:pt x="452771" y="-6353"/>
                  <a:pt x="803637" y="73725"/>
                  <a:pt x="1040224" y="0"/>
                </a:cubicBezTo>
                <a:cubicBezTo>
                  <a:pt x="1276811" y="-73725"/>
                  <a:pt x="1367545" y="25297"/>
                  <a:pt x="1460740" y="0"/>
                </a:cubicBezTo>
                <a:cubicBezTo>
                  <a:pt x="1553935" y="-25297"/>
                  <a:pt x="1815161" y="35502"/>
                  <a:pt x="2146844" y="0"/>
                </a:cubicBezTo>
                <a:cubicBezTo>
                  <a:pt x="2478527" y="-35502"/>
                  <a:pt x="2524061" y="79580"/>
                  <a:pt x="2832949" y="0"/>
                </a:cubicBezTo>
                <a:cubicBezTo>
                  <a:pt x="3141837" y="-79580"/>
                  <a:pt x="3046861" y="303"/>
                  <a:pt x="3187068" y="0"/>
                </a:cubicBezTo>
                <a:cubicBezTo>
                  <a:pt x="3327275" y="-303"/>
                  <a:pt x="3591851" y="61340"/>
                  <a:pt x="3740378" y="0"/>
                </a:cubicBezTo>
                <a:cubicBezTo>
                  <a:pt x="3888905" y="-61340"/>
                  <a:pt x="3975031" y="24944"/>
                  <a:pt x="4094497" y="0"/>
                </a:cubicBezTo>
                <a:cubicBezTo>
                  <a:pt x="4213963" y="-24944"/>
                  <a:pt x="4449960" y="72088"/>
                  <a:pt x="4780602" y="0"/>
                </a:cubicBezTo>
                <a:cubicBezTo>
                  <a:pt x="5111245" y="-72088"/>
                  <a:pt x="5154745" y="10891"/>
                  <a:pt x="5400310" y="0"/>
                </a:cubicBezTo>
                <a:cubicBezTo>
                  <a:pt x="5645875" y="-10891"/>
                  <a:pt x="5612108" y="4301"/>
                  <a:pt x="5754428" y="0"/>
                </a:cubicBezTo>
                <a:cubicBezTo>
                  <a:pt x="5896748" y="-4301"/>
                  <a:pt x="6256316" y="35149"/>
                  <a:pt x="6639725" y="0"/>
                </a:cubicBezTo>
                <a:cubicBezTo>
                  <a:pt x="6662364" y="191236"/>
                  <a:pt x="6639279" y="288441"/>
                  <a:pt x="6639725" y="460512"/>
                </a:cubicBezTo>
                <a:cubicBezTo>
                  <a:pt x="6640171" y="632583"/>
                  <a:pt x="6619342" y="758164"/>
                  <a:pt x="6639725" y="921023"/>
                </a:cubicBezTo>
                <a:cubicBezTo>
                  <a:pt x="6660108" y="1083882"/>
                  <a:pt x="6632718" y="1226595"/>
                  <a:pt x="6639725" y="1463144"/>
                </a:cubicBezTo>
                <a:cubicBezTo>
                  <a:pt x="6646732" y="1699693"/>
                  <a:pt x="6576432" y="1922043"/>
                  <a:pt x="6639725" y="2046070"/>
                </a:cubicBezTo>
                <a:cubicBezTo>
                  <a:pt x="6703018" y="2170097"/>
                  <a:pt x="6580418" y="2481140"/>
                  <a:pt x="6639725" y="2628996"/>
                </a:cubicBezTo>
                <a:cubicBezTo>
                  <a:pt x="6699032" y="2776852"/>
                  <a:pt x="6562247" y="3068485"/>
                  <a:pt x="6639725" y="3293532"/>
                </a:cubicBezTo>
                <a:cubicBezTo>
                  <a:pt x="6717203" y="3518579"/>
                  <a:pt x="6567175" y="3910157"/>
                  <a:pt x="6639725" y="4080482"/>
                </a:cubicBezTo>
                <a:cubicBezTo>
                  <a:pt x="6481262" y="4094839"/>
                  <a:pt x="6351540" y="4068747"/>
                  <a:pt x="6086415" y="4080482"/>
                </a:cubicBezTo>
                <a:cubicBezTo>
                  <a:pt x="5821290" y="4092217"/>
                  <a:pt x="5834962" y="4035744"/>
                  <a:pt x="5665899" y="4080482"/>
                </a:cubicBezTo>
                <a:cubicBezTo>
                  <a:pt x="5496836" y="4125220"/>
                  <a:pt x="5401220" y="4045758"/>
                  <a:pt x="5245383" y="4080482"/>
                </a:cubicBezTo>
                <a:cubicBezTo>
                  <a:pt x="5089546" y="4115206"/>
                  <a:pt x="4853136" y="4018185"/>
                  <a:pt x="4625675" y="4080482"/>
                </a:cubicBezTo>
                <a:cubicBezTo>
                  <a:pt x="4398214" y="4142779"/>
                  <a:pt x="4342998" y="4053550"/>
                  <a:pt x="4138762" y="4080482"/>
                </a:cubicBezTo>
                <a:cubicBezTo>
                  <a:pt x="3934526" y="4107414"/>
                  <a:pt x="3906913" y="4040233"/>
                  <a:pt x="3784643" y="4080482"/>
                </a:cubicBezTo>
                <a:cubicBezTo>
                  <a:pt x="3662373" y="4120731"/>
                  <a:pt x="3420273" y="4042063"/>
                  <a:pt x="3231333" y="4080482"/>
                </a:cubicBezTo>
                <a:cubicBezTo>
                  <a:pt x="3042393" y="4118901"/>
                  <a:pt x="2918265" y="4028404"/>
                  <a:pt x="2611625" y="4080482"/>
                </a:cubicBezTo>
                <a:cubicBezTo>
                  <a:pt x="2304985" y="4132560"/>
                  <a:pt x="2285602" y="4046557"/>
                  <a:pt x="2191109" y="4080482"/>
                </a:cubicBezTo>
                <a:cubicBezTo>
                  <a:pt x="2096616" y="4114407"/>
                  <a:pt x="1652259" y="4076671"/>
                  <a:pt x="1505004" y="4080482"/>
                </a:cubicBezTo>
                <a:cubicBezTo>
                  <a:pt x="1357750" y="4084293"/>
                  <a:pt x="1011223" y="4028638"/>
                  <a:pt x="818899" y="4080482"/>
                </a:cubicBezTo>
                <a:cubicBezTo>
                  <a:pt x="626576" y="4132326"/>
                  <a:pt x="343023" y="4064194"/>
                  <a:pt x="0" y="4080482"/>
                </a:cubicBezTo>
                <a:cubicBezTo>
                  <a:pt x="-43427" y="3884371"/>
                  <a:pt x="45662" y="3726397"/>
                  <a:pt x="0" y="3619970"/>
                </a:cubicBezTo>
                <a:cubicBezTo>
                  <a:pt x="-45662" y="3513543"/>
                  <a:pt x="17836" y="3263053"/>
                  <a:pt x="0" y="2996240"/>
                </a:cubicBezTo>
                <a:cubicBezTo>
                  <a:pt x="-17836" y="2729427"/>
                  <a:pt x="21002" y="2627679"/>
                  <a:pt x="0" y="2372509"/>
                </a:cubicBezTo>
                <a:cubicBezTo>
                  <a:pt x="-21002" y="2117339"/>
                  <a:pt x="56155" y="2059456"/>
                  <a:pt x="0" y="1830388"/>
                </a:cubicBezTo>
                <a:cubicBezTo>
                  <a:pt x="-56155" y="1601320"/>
                  <a:pt x="15148" y="1538748"/>
                  <a:pt x="0" y="1329071"/>
                </a:cubicBezTo>
                <a:cubicBezTo>
                  <a:pt x="-15148" y="1119394"/>
                  <a:pt x="65821" y="937636"/>
                  <a:pt x="0" y="705340"/>
                </a:cubicBezTo>
                <a:cubicBezTo>
                  <a:pt x="-65821" y="473044"/>
                  <a:pt x="15871" y="213530"/>
                  <a:pt x="0" y="0"/>
                </a:cubicBezTo>
                <a:close/>
              </a:path>
              <a:path w="6639725" h="4080482" stroke="0" extrusionOk="0">
                <a:moveTo>
                  <a:pt x="0" y="0"/>
                </a:moveTo>
                <a:cubicBezTo>
                  <a:pt x="146917" y="-51152"/>
                  <a:pt x="332651" y="59899"/>
                  <a:pt x="553310" y="0"/>
                </a:cubicBezTo>
                <a:cubicBezTo>
                  <a:pt x="773969" y="-59899"/>
                  <a:pt x="784226" y="968"/>
                  <a:pt x="907429" y="0"/>
                </a:cubicBezTo>
                <a:cubicBezTo>
                  <a:pt x="1030632" y="-968"/>
                  <a:pt x="1146696" y="22246"/>
                  <a:pt x="1327945" y="0"/>
                </a:cubicBezTo>
                <a:cubicBezTo>
                  <a:pt x="1509194" y="-22246"/>
                  <a:pt x="1781848" y="7721"/>
                  <a:pt x="2014050" y="0"/>
                </a:cubicBezTo>
                <a:cubicBezTo>
                  <a:pt x="2246253" y="-7721"/>
                  <a:pt x="2382431" y="61473"/>
                  <a:pt x="2567360" y="0"/>
                </a:cubicBezTo>
                <a:cubicBezTo>
                  <a:pt x="2752289" y="-61473"/>
                  <a:pt x="2825887" y="21626"/>
                  <a:pt x="3054273" y="0"/>
                </a:cubicBezTo>
                <a:cubicBezTo>
                  <a:pt x="3282659" y="-21626"/>
                  <a:pt x="3337168" y="3766"/>
                  <a:pt x="3408392" y="0"/>
                </a:cubicBezTo>
                <a:cubicBezTo>
                  <a:pt x="3479616" y="-3766"/>
                  <a:pt x="3667172" y="29124"/>
                  <a:pt x="3895305" y="0"/>
                </a:cubicBezTo>
                <a:cubicBezTo>
                  <a:pt x="4123438" y="-29124"/>
                  <a:pt x="4217439" y="37426"/>
                  <a:pt x="4448616" y="0"/>
                </a:cubicBezTo>
                <a:cubicBezTo>
                  <a:pt x="4679793" y="-37426"/>
                  <a:pt x="4916002" y="14026"/>
                  <a:pt x="5068323" y="0"/>
                </a:cubicBezTo>
                <a:cubicBezTo>
                  <a:pt x="5220644" y="-14026"/>
                  <a:pt x="5255935" y="14317"/>
                  <a:pt x="5422442" y="0"/>
                </a:cubicBezTo>
                <a:cubicBezTo>
                  <a:pt x="5588949" y="-14317"/>
                  <a:pt x="5792149" y="48086"/>
                  <a:pt x="5975753" y="0"/>
                </a:cubicBezTo>
                <a:cubicBezTo>
                  <a:pt x="6159357" y="-48086"/>
                  <a:pt x="6429577" y="11562"/>
                  <a:pt x="6639725" y="0"/>
                </a:cubicBezTo>
                <a:cubicBezTo>
                  <a:pt x="6685318" y="125317"/>
                  <a:pt x="6615726" y="398279"/>
                  <a:pt x="6639725" y="501316"/>
                </a:cubicBezTo>
                <a:cubicBezTo>
                  <a:pt x="6663724" y="604353"/>
                  <a:pt x="6615758" y="820375"/>
                  <a:pt x="6639725" y="961828"/>
                </a:cubicBezTo>
                <a:cubicBezTo>
                  <a:pt x="6663692" y="1103281"/>
                  <a:pt x="6606709" y="1226643"/>
                  <a:pt x="6639725" y="1422339"/>
                </a:cubicBezTo>
                <a:cubicBezTo>
                  <a:pt x="6672741" y="1618035"/>
                  <a:pt x="6587846" y="1744460"/>
                  <a:pt x="6639725" y="1882851"/>
                </a:cubicBezTo>
                <a:cubicBezTo>
                  <a:pt x="6691604" y="2021242"/>
                  <a:pt x="6637254" y="2231191"/>
                  <a:pt x="6639725" y="2424972"/>
                </a:cubicBezTo>
                <a:cubicBezTo>
                  <a:pt x="6642196" y="2618753"/>
                  <a:pt x="6627241" y="2742871"/>
                  <a:pt x="6639725" y="2926289"/>
                </a:cubicBezTo>
                <a:cubicBezTo>
                  <a:pt x="6652209" y="3109707"/>
                  <a:pt x="6593861" y="3347896"/>
                  <a:pt x="6639725" y="3550019"/>
                </a:cubicBezTo>
                <a:cubicBezTo>
                  <a:pt x="6685589" y="3752142"/>
                  <a:pt x="6597710" y="3817454"/>
                  <a:pt x="6639725" y="4080482"/>
                </a:cubicBezTo>
                <a:cubicBezTo>
                  <a:pt x="6452819" y="4118397"/>
                  <a:pt x="6271761" y="4038996"/>
                  <a:pt x="6152812" y="4080482"/>
                </a:cubicBezTo>
                <a:cubicBezTo>
                  <a:pt x="6033863" y="4121968"/>
                  <a:pt x="5945845" y="4069457"/>
                  <a:pt x="5798693" y="4080482"/>
                </a:cubicBezTo>
                <a:cubicBezTo>
                  <a:pt x="5651541" y="4091507"/>
                  <a:pt x="5342705" y="4053304"/>
                  <a:pt x="5178986" y="4080482"/>
                </a:cubicBezTo>
                <a:cubicBezTo>
                  <a:pt x="5015267" y="4107660"/>
                  <a:pt x="4804598" y="4035714"/>
                  <a:pt x="4692072" y="4080482"/>
                </a:cubicBezTo>
                <a:cubicBezTo>
                  <a:pt x="4579546" y="4125250"/>
                  <a:pt x="4284332" y="4036822"/>
                  <a:pt x="4138762" y="4080482"/>
                </a:cubicBezTo>
                <a:cubicBezTo>
                  <a:pt x="3993192" y="4124142"/>
                  <a:pt x="3638475" y="4040691"/>
                  <a:pt x="3452657" y="4080482"/>
                </a:cubicBezTo>
                <a:cubicBezTo>
                  <a:pt x="3266839" y="4120273"/>
                  <a:pt x="2941549" y="4031661"/>
                  <a:pt x="2766552" y="4080482"/>
                </a:cubicBezTo>
                <a:cubicBezTo>
                  <a:pt x="2591556" y="4129303"/>
                  <a:pt x="2373859" y="4074727"/>
                  <a:pt x="2146844" y="4080482"/>
                </a:cubicBezTo>
                <a:cubicBezTo>
                  <a:pt x="1919829" y="4086237"/>
                  <a:pt x="1917660" y="4076344"/>
                  <a:pt x="1792726" y="4080482"/>
                </a:cubicBezTo>
                <a:cubicBezTo>
                  <a:pt x="1667792" y="4084620"/>
                  <a:pt x="1563958" y="4070541"/>
                  <a:pt x="1438607" y="4080482"/>
                </a:cubicBezTo>
                <a:cubicBezTo>
                  <a:pt x="1313256" y="4090423"/>
                  <a:pt x="1261400" y="4038553"/>
                  <a:pt x="1084488" y="4080482"/>
                </a:cubicBezTo>
                <a:cubicBezTo>
                  <a:pt x="907576" y="4122411"/>
                  <a:pt x="407923" y="4076346"/>
                  <a:pt x="0" y="4080482"/>
                </a:cubicBezTo>
                <a:cubicBezTo>
                  <a:pt x="-66531" y="3905249"/>
                  <a:pt x="68527" y="3740507"/>
                  <a:pt x="0" y="3415946"/>
                </a:cubicBezTo>
                <a:cubicBezTo>
                  <a:pt x="-68527" y="3091385"/>
                  <a:pt x="17961" y="3087632"/>
                  <a:pt x="0" y="2955435"/>
                </a:cubicBezTo>
                <a:cubicBezTo>
                  <a:pt x="-17961" y="2823238"/>
                  <a:pt x="24375" y="2631814"/>
                  <a:pt x="0" y="2494923"/>
                </a:cubicBezTo>
                <a:cubicBezTo>
                  <a:pt x="-24375" y="2358032"/>
                  <a:pt x="35668" y="2257145"/>
                  <a:pt x="0" y="2034412"/>
                </a:cubicBezTo>
                <a:cubicBezTo>
                  <a:pt x="-35668" y="1811679"/>
                  <a:pt x="66272" y="1671166"/>
                  <a:pt x="0" y="1451486"/>
                </a:cubicBezTo>
                <a:cubicBezTo>
                  <a:pt x="-66272" y="1231806"/>
                  <a:pt x="68327" y="1122037"/>
                  <a:pt x="0" y="868560"/>
                </a:cubicBezTo>
                <a:cubicBezTo>
                  <a:pt x="-68327" y="615083"/>
                  <a:pt x="78471" y="187736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4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493338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7" name="Picture 16" descr="Shape, rectangle&#10;&#10;Description automatically generated">
            <a:extLst>
              <a:ext uri="{FF2B5EF4-FFF2-40B4-BE49-F238E27FC236}">
                <a16:creationId xmlns:a16="http://schemas.microsoft.com/office/drawing/2014/main" id="{CDE6A45C-45CA-4A12-B5C1-8BF36242C33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688">
            <a:off x="6073830" y="1410477"/>
            <a:ext cx="5657541" cy="4351338"/>
          </a:xfrm>
          <a:custGeom>
            <a:avLst/>
            <a:gdLst>
              <a:gd name="connsiteX0" fmla="*/ 0 w 5657541"/>
              <a:gd name="connsiteY0" fmla="*/ 0 h 4351338"/>
              <a:gd name="connsiteX1" fmla="*/ 622330 w 5657541"/>
              <a:gd name="connsiteY1" fmla="*/ 0 h 4351338"/>
              <a:gd name="connsiteX2" fmla="*/ 1074933 w 5657541"/>
              <a:gd name="connsiteY2" fmla="*/ 0 h 4351338"/>
              <a:gd name="connsiteX3" fmla="*/ 1584111 w 5657541"/>
              <a:gd name="connsiteY3" fmla="*/ 0 h 4351338"/>
              <a:gd name="connsiteX4" fmla="*/ 2263016 w 5657541"/>
              <a:gd name="connsiteY4" fmla="*/ 0 h 4351338"/>
              <a:gd name="connsiteX5" fmla="*/ 2772195 w 5657541"/>
              <a:gd name="connsiteY5" fmla="*/ 0 h 4351338"/>
              <a:gd name="connsiteX6" fmla="*/ 3451100 w 5657541"/>
              <a:gd name="connsiteY6" fmla="*/ 0 h 4351338"/>
              <a:gd name="connsiteX7" fmla="*/ 4073430 w 5657541"/>
              <a:gd name="connsiteY7" fmla="*/ 0 h 4351338"/>
              <a:gd name="connsiteX8" fmla="*/ 4752334 w 5657541"/>
              <a:gd name="connsiteY8" fmla="*/ 0 h 4351338"/>
              <a:gd name="connsiteX9" fmla="*/ 5657541 w 5657541"/>
              <a:gd name="connsiteY9" fmla="*/ 0 h 4351338"/>
              <a:gd name="connsiteX10" fmla="*/ 5657541 w 5657541"/>
              <a:gd name="connsiteY10" fmla="*/ 543917 h 4351338"/>
              <a:gd name="connsiteX11" fmla="*/ 5657541 w 5657541"/>
              <a:gd name="connsiteY11" fmla="*/ 1174861 h 4351338"/>
              <a:gd name="connsiteX12" fmla="*/ 5657541 w 5657541"/>
              <a:gd name="connsiteY12" fmla="*/ 1762292 h 4351338"/>
              <a:gd name="connsiteX13" fmla="*/ 5657541 w 5657541"/>
              <a:gd name="connsiteY13" fmla="*/ 2175669 h 4351338"/>
              <a:gd name="connsiteX14" fmla="*/ 5657541 w 5657541"/>
              <a:gd name="connsiteY14" fmla="*/ 2676073 h 4351338"/>
              <a:gd name="connsiteX15" fmla="*/ 5657541 w 5657541"/>
              <a:gd name="connsiteY15" fmla="*/ 3132963 h 4351338"/>
              <a:gd name="connsiteX16" fmla="*/ 5657541 w 5657541"/>
              <a:gd name="connsiteY16" fmla="*/ 3720394 h 4351338"/>
              <a:gd name="connsiteX17" fmla="*/ 5657541 w 5657541"/>
              <a:gd name="connsiteY17" fmla="*/ 4351338 h 4351338"/>
              <a:gd name="connsiteX18" fmla="*/ 5261513 w 5657541"/>
              <a:gd name="connsiteY18" fmla="*/ 4351338 h 4351338"/>
              <a:gd name="connsiteX19" fmla="*/ 4808910 w 5657541"/>
              <a:gd name="connsiteY19" fmla="*/ 4351338 h 4351338"/>
              <a:gd name="connsiteX20" fmla="*/ 4356307 w 5657541"/>
              <a:gd name="connsiteY20" fmla="*/ 4351338 h 4351338"/>
              <a:gd name="connsiteX21" fmla="*/ 3847128 w 5657541"/>
              <a:gd name="connsiteY21" fmla="*/ 4351338 h 4351338"/>
              <a:gd name="connsiteX22" fmla="*/ 3224798 w 5657541"/>
              <a:gd name="connsiteY22" fmla="*/ 4351338 h 4351338"/>
              <a:gd name="connsiteX23" fmla="*/ 2602469 w 5657541"/>
              <a:gd name="connsiteY23" fmla="*/ 4351338 h 4351338"/>
              <a:gd name="connsiteX24" fmla="*/ 2149866 w 5657541"/>
              <a:gd name="connsiteY24" fmla="*/ 4351338 h 4351338"/>
              <a:gd name="connsiteX25" fmla="*/ 1640687 w 5657541"/>
              <a:gd name="connsiteY25" fmla="*/ 4351338 h 4351338"/>
              <a:gd name="connsiteX26" fmla="*/ 1074933 w 5657541"/>
              <a:gd name="connsiteY26" fmla="*/ 4351338 h 4351338"/>
              <a:gd name="connsiteX27" fmla="*/ 0 w 5657541"/>
              <a:gd name="connsiteY27" fmla="*/ 4351338 h 4351338"/>
              <a:gd name="connsiteX28" fmla="*/ 0 w 5657541"/>
              <a:gd name="connsiteY28" fmla="*/ 3894448 h 4351338"/>
              <a:gd name="connsiteX29" fmla="*/ 0 w 5657541"/>
              <a:gd name="connsiteY29" fmla="*/ 3350530 h 4351338"/>
              <a:gd name="connsiteX30" fmla="*/ 0 w 5657541"/>
              <a:gd name="connsiteY30" fmla="*/ 2806613 h 4351338"/>
              <a:gd name="connsiteX31" fmla="*/ 0 w 5657541"/>
              <a:gd name="connsiteY31" fmla="*/ 2219182 h 4351338"/>
              <a:gd name="connsiteX32" fmla="*/ 0 w 5657541"/>
              <a:gd name="connsiteY32" fmla="*/ 1588238 h 4351338"/>
              <a:gd name="connsiteX33" fmla="*/ 0 w 5657541"/>
              <a:gd name="connsiteY33" fmla="*/ 1000808 h 4351338"/>
              <a:gd name="connsiteX34" fmla="*/ 0 w 5657541"/>
              <a:gd name="connsiteY34" fmla="*/ 587431 h 4351338"/>
              <a:gd name="connsiteX35" fmla="*/ 0 w 5657541"/>
              <a:gd name="connsiteY35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657541" h="4351338" fill="none" extrusionOk="0">
                <a:moveTo>
                  <a:pt x="0" y="0"/>
                </a:moveTo>
                <a:cubicBezTo>
                  <a:pt x="290322" y="-10853"/>
                  <a:pt x="332203" y="15916"/>
                  <a:pt x="622330" y="0"/>
                </a:cubicBezTo>
                <a:cubicBezTo>
                  <a:pt x="912457" y="-15916"/>
                  <a:pt x="982443" y="16506"/>
                  <a:pt x="1074933" y="0"/>
                </a:cubicBezTo>
                <a:cubicBezTo>
                  <a:pt x="1167423" y="-16506"/>
                  <a:pt x="1393431" y="12721"/>
                  <a:pt x="1584111" y="0"/>
                </a:cubicBezTo>
                <a:cubicBezTo>
                  <a:pt x="1774791" y="-12721"/>
                  <a:pt x="2084109" y="8040"/>
                  <a:pt x="2263016" y="0"/>
                </a:cubicBezTo>
                <a:cubicBezTo>
                  <a:pt x="2441924" y="-8040"/>
                  <a:pt x="2664804" y="51993"/>
                  <a:pt x="2772195" y="0"/>
                </a:cubicBezTo>
                <a:cubicBezTo>
                  <a:pt x="2879586" y="-51993"/>
                  <a:pt x="3275476" y="35574"/>
                  <a:pt x="3451100" y="0"/>
                </a:cubicBezTo>
                <a:cubicBezTo>
                  <a:pt x="3626725" y="-35574"/>
                  <a:pt x="3942520" y="43932"/>
                  <a:pt x="4073430" y="0"/>
                </a:cubicBezTo>
                <a:cubicBezTo>
                  <a:pt x="4204340" y="-43932"/>
                  <a:pt x="4435375" y="49963"/>
                  <a:pt x="4752334" y="0"/>
                </a:cubicBezTo>
                <a:cubicBezTo>
                  <a:pt x="5069293" y="-49963"/>
                  <a:pt x="5394132" y="39101"/>
                  <a:pt x="5657541" y="0"/>
                </a:cubicBezTo>
                <a:cubicBezTo>
                  <a:pt x="5662062" y="142440"/>
                  <a:pt x="5615567" y="425388"/>
                  <a:pt x="5657541" y="543917"/>
                </a:cubicBezTo>
                <a:cubicBezTo>
                  <a:pt x="5699515" y="662446"/>
                  <a:pt x="5619284" y="966709"/>
                  <a:pt x="5657541" y="1174861"/>
                </a:cubicBezTo>
                <a:cubicBezTo>
                  <a:pt x="5695798" y="1383013"/>
                  <a:pt x="5609277" y="1606612"/>
                  <a:pt x="5657541" y="1762292"/>
                </a:cubicBezTo>
                <a:cubicBezTo>
                  <a:pt x="5705805" y="1917972"/>
                  <a:pt x="5647574" y="2058411"/>
                  <a:pt x="5657541" y="2175669"/>
                </a:cubicBezTo>
                <a:cubicBezTo>
                  <a:pt x="5667508" y="2292927"/>
                  <a:pt x="5631966" y="2562383"/>
                  <a:pt x="5657541" y="2676073"/>
                </a:cubicBezTo>
                <a:cubicBezTo>
                  <a:pt x="5683116" y="2789763"/>
                  <a:pt x="5620340" y="3034593"/>
                  <a:pt x="5657541" y="3132963"/>
                </a:cubicBezTo>
                <a:cubicBezTo>
                  <a:pt x="5694742" y="3231333"/>
                  <a:pt x="5612636" y="3504229"/>
                  <a:pt x="5657541" y="3720394"/>
                </a:cubicBezTo>
                <a:cubicBezTo>
                  <a:pt x="5702446" y="3936559"/>
                  <a:pt x="5632779" y="4131129"/>
                  <a:pt x="5657541" y="4351338"/>
                </a:cubicBezTo>
                <a:cubicBezTo>
                  <a:pt x="5558239" y="4372351"/>
                  <a:pt x="5398361" y="4308893"/>
                  <a:pt x="5261513" y="4351338"/>
                </a:cubicBezTo>
                <a:cubicBezTo>
                  <a:pt x="5124665" y="4393783"/>
                  <a:pt x="5017957" y="4341714"/>
                  <a:pt x="4808910" y="4351338"/>
                </a:cubicBezTo>
                <a:cubicBezTo>
                  <a:pt x="4599863" y="4360962"/>
                  <a:pt x="4562981" y="4316468"/>
                  <a:pt x="4356307" y="4351338"/>
                </a:cubicBezTo>
                <a:cubicBezTo>
                  <a:pt x="4149633" y="4386208"/>
                  <a:pt x="3966740" y="4328602"/>
                  <a:pt x="3847128" y="4351338"/>
                </a:cubicBezTo>
                <a:cubicBezTo>
                  <a:pt x="3727516" y="4374074"/>
                  <a:pt x="3514612" y="4305486"/>
                  <a:pt x="3224798" y="4351338"/>
                </a:cubicBezTo>
                <a:cubicBezTo>
                  <a:pt x="2934984" y="4397190"/>
                  <a:pt x="2888614" y="4301614"/>
                  <a:pt x="2602469" y="4351338"/>
                </a:cubicBezTo>
                <a:cubicBezTo>
                  <a:pt x="2316324" y="4401062"/>
                  <a:pt x="2331216" y="4321646"/>
                  <a:pt x="2149866" y="4351338"/>
                </a:cubicBezTo>
                <a:cubicBezTo>
                  <a:pt x="1968516" y="4381030"/>
                  <a:pt x="1765930" y="4321896"/>
                  <a:pt x="1640687" y="4351338"/>
                </a:cubicBezTo>
                <a:cubicBezTo>
                  <a:pt x="1515444" y="4380780"/>
                  <a:pt x="1202056" y="4334897"/>
                  <a:pt x="1074933" y="4351338"/>
                </a:cubicBezTo>
                <a:cubicBezTo>
                  <a:pt x="947810" y="4367779"/>
                  <a:pt x="249649" y="4243112"/>
                  <a:pt x="0" y="4351338"/>
                </a:cubicBezTo>
                <a:cubicBezTo>
                  <a:pt x="-54251" y="4164462"/>
                  <a:pt x="21068" y="4107786"/>
                  <a:pt x="0" y="3894448"/>
                </a:cubicBezTo>
                <a:cubicBezTo>
                  <a:pt x="-21068" y="3681110"/>
                  <a:pt x="41226" y="3610910"/>
                  <a:pt x="0" y="3350530"/>
                </a:cubicBezTo>
                <a:cubicBezTo>
                  <a:pt x="-41226" y="3090150"/>
                  <a:pt x="53196" y="2938373"/>
                  <a:pt x="0" y="2806613"/>
                </a:cubicBezTo>
                <a:cubicBezTo>
                  <a:pt x="-53196" y="2674853"/>
                  <a:pt x="60666" y="2482805"/>
                  <a:pt x="0" y="2219182"/>
                </a:cubicBezTo>
                <a:cubicBezTo>
                  <a:pt x="-60666" y="1955559"/>
                  <a:pt x="31477" y="1900337"/>
                  <a:pt x="0" y="1588238"/>
                </a:cubicBezTo>
                <a:cubicBezTo>
                  <a:pt x="-31477" y="1276139"/>
                  <a:pt x="20512" y="1277414"/>
                  <a:pt x="0" y="1000808"/>
                </a:cubicBezTo>
                <a:cubicBezTo>
                  <a:pt x="-20512" y="724202"/>
                  <a:pt x="24754" y="759100"/>
                  <a:pt x="0" y="587431"/>
                </a:cubicBezTo>
                <a:cubicBezTo>
                  <a:pt x="-24754" y="415762"/>
                  <a:pt x="24812" y="213115"/>
                  <a:pt x="0" y="0"/>
                </a:cubicBezTo>
                <a:close/>
              </a:path>
              <a:path w="5657541" h="4351338" stroke="0" extrusionOk="0">
                <a:moveTo>
                  <a:pt x="0" y="0"/>
                </a:moveTo>
                <a:cubicBezTo>
                  <a:pt x="177294" y="-64403"/>
                  <a:pt x="425737" y="54732"/>
                  <a:pt x="678905" y="0"/>
                </a:cubicBezTo>
                <a:cubicBezTo>
                  <a:pt x="932073" y="-54732"/>
                  <a:pt x="963154" y="34479"/>
                  <a:pt x="1188084" y="0"/>
                </a:cubicBezTo>
                <a:cubicBezTo>
                  <a:pt x="1413014" y="-34479"/>
                  <a:pt x="1391643" y="1636"/>
                  <a:pt x="1584111" y="0"/>
                </a:cubicBezTo>
                <a:cubicBezTo>
                  <a:pt x="1776579" y="-1636"/>
                  <a:pt x="1927793" y="24899"/>
                  <a:pt x="2036715" y="0"/>
                </a:cubicBezTo>
                <a:cubicBezTo>
                  <a:pt x="2145637" y="-24899"/>
                  <a:pt x="2559684" y="56053"/>
                  <a:pt x="2715620" y="0"/>
                </a:cubicBezTo>
                <a:cubicBezTo>
                  <a:pt x="2871556" y="-56053"/>
                  <a:pt x="3045055" y="46873"/>
                  <a:pt x="3281374" y="0"/>
                </a:cubicBezTo>
                <a:cubicBezTo>
                  <a:pt x="3517693" y="-46873"/>
                  <a:pt x="3699350" y="18593"/>
                  <a:pt x="3960279" y="0"/>
                </a:cubicBezTo>
                <a:cubicBezTo>
                  <a:pt x="4221209" y="-18593"/>
                  <a:pt x="4335401" y="62594"/>
                  <a:pt x="4639184" y="0"/>
                </a:cubicBezTo>
                <a:cubicBezTo>
                  <a:pt x="4942968" y="-62594"/>
                  <a:pt x="5221170" y="113692"/>
                  <a:pt x="5657541" y="0"/>
                </a:cubicBezTo>
                <a:cubicBezTo>
                  <a:pt x="5676903" y="216095"/>
                  <a:pt x="5631665" y="229475"/>
                  <a:pt x="5657541" y="456890"/>
                </a:cubicBezTo>
                <a:cubicBezTo>
                  <a:pt x="5683417" y="684305"/>
                  <a:pt x="5638349" y="810500"/>
                  <a:pt x="5657541" y="1044321"/>
                </a:cubicBezTo>
                <a:cubicBezTo>
                  <a:pt x="5676733" y="1278142"/>
                  <a:pt x="5619668" y="1341527"/>
                  <a:pt x="5657541" y="1457698"/>
                </a:cubicBezTo>
                <a:cubicBezTo>
                  <a:pt x="5695414" y="1573869"/>
                  <a:pt x="5585956" y="1950703"/>
                  <a:pt x="5657541" y="2088642"/>
                </a:cubicBezTo>
                <a:cubicBezTo>
                  <a:pt x="5729126" y="2226581"/>
                  <a:pt x="5628367" y="2470745"/>
                  <a:pt x="5657541" y="2632559"/>
                </a:cubicBezTo>
                <a:cubicBezTo>
                  <a:pt x="5686715" y="2794373"/>
                  <a:pt x="5615949" y="2875688"/>
                  <a:pt x="5657541" y="3089450"/>
                </a:cubicBezTo>
                <a:cubicBezTo>
                  <a:pt x="5699133" y="3303212"/>
                  <a:pt x="5636132" y="3351799"/>
                  <a:pt x="5657541" y="3546340"/>
                </a:cubicBezTo>
                <a:cubicBezTo>
                  <a:pt x="5678950" y="3740881"/>
                  <a:pt x="5651519" y="4188719"/>
                  <a:pt x="5657541" y="4351338"/>
                </a:cubicBezTo>
                <a:cubicBezTo>
                  <a:pt x="5559327" y="4390565"/>
                  <a:pt x="5336419" y="4346496"/>
                  <a:pt x="5204938" y="4351338"/>
                </a:cubicBezTo>
                <a:cubicBezTo>
                  <a:pt x="5073457" y="4356180"/>
                  <a:pt x="4666733" y="4327713"/>
                  <a:pt x="4526033" y="4351338"/>
                </a:cubicBezTo>
                <a:cubicBezTo>
                  <a:pt x="4385333" y="4374963"/>
                  <a:pt x="4219626" y="4329924"/>
                  <a:pt x="4016854" y="4351338"/>
                </a:cubicBezTo>
                <a:cubicBezTo>
                  <a:pt x="3814082" y="4372752"/>
                  <a:pt x="3601431" y="4284600"/>
                  <a:pt x="3337949" y="4351338"/>
                </a:cubicBezTo>
                <a:cubicBezTo>
                  <a:pt x="3074467" y="4418076"/>
                  <a:pt x="3079124" y="4298553"/>
                  <a:pt x="2885346" y="4351338"/>
                </a:cubicBezTo>
                <a:cubicBezTo>
                  <a:pt x="2691568" y="4404123"/>
                  <a:pt x="2433905" y="4345138"/>
                  <a:pt x="2263016" y="4351338"/>
                </a:cubicBezTo>
                <a:cubicBezTo>
                  <a:pt x="2092127" y="4357538"/>
                  <a:pt x="1934120" y="4327892"/>
                  <a:pt x="1753838" y="4351338"/>
                </a:cubicBezTo>
                <a:cubicBezTo>
                  <a:pt x="1573556" y="4374784"/>
                  <a:pt x="1457868" y="4285259"/>
                  <a:pt x="1188084" y="4351338"/>
                </a:cubicBezTo>
                <a:cubicBezTo>
                  <a:pt x="918300" y="4417417"/>
                  <a:pt x="837012" y="4293613"/>
                  <a:pt x="565754" y="4351338"/>
                </a:cubicBezTo>
                <a:cubicBezTo>
                  <a:pt x="294496" y="4409063"/>
                  <a:pt x="179673" y="4345012"/>
                  <a:pt x="0" y="4351338"/>
                </a:cubicBezTo>
                <a:cubicBezTo>
                  <a:pt x="-45662" y="4242534"/>
                  <a:pt x="51836" y="4120522"/>
                  <a:pt x="0" y="3894448"/>
                </a:cubicBezTo>
                <a:cubicBezTo>
                  <a:pt x="-51836" y="3668374"/>
                  <a:pt x="25442" y="3574608"/>
                  <a:pt x="0" y="3263504"/>
                </a:cubicBezTo>
                <a:cubicBezTo>
                  <a:pt x="-25442" y="2952400"/>
                  <a:pt x="13843" y="2848801"/>
                  <a:pt x="0" y="2719586"/>
                </a:cubicBezTo>
                <a:cubicBezTo>
                  <a:pt x="-13843" y="2590371"/>
                  <a:pt x="29358" y="2387663"/>
                  <a:pt x="0" y="2088642"/>
                </a:cubicBezTo>
                <a:cubicBezTo>
                  <a:pt x="-29358" y="1789621"/>
                  <a:pt x="19494" y="1758965"/>
                  <a:pt x="0" y="1588238"/>
                </a:cubicBezTo>
                <a:cubicBezTo>
                  <a:pt x="-19494" y="1417511"/>
                  <a:pt x="41620" y="1132183"/>
                  <a:pt x="0" y="1000808"/>
                </a:cubicBezTo>
                <a:cubicBezTo>
                  <a:pt x="-41620" y="869433"/>
                  <a:pt x="68651" y="201807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5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407803489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C1F9F11F-F2E8-48C0-BF68-D7D823F83F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49" y="2189713"/>
            <a:ext cx="2412698" cy="2095238"/>
          </a:xfrm>
          <a:custGeom>
            <a:avLst/>
            <a:gdLst>
              <a:gd name="connsiteX0" fmla="*/ 0 w 2412698"/>
              <a:gd name="connsiteY0" fmla="*/ 0 h 2095238"/>
              <a:gd name="connsiteX1" fmla="*/ 434286 w 2412698"/>
              <a:gd name="connsiteY1" fmla="*/ 0 h 2095238"/>
              <a:gd name="connsiteX2" fmla="*/ 868571 w 2412698"/>
              <a:gd name="connsiteY2" fmla="*/ 0 h 2095238"/>
              <a:gd name="connsiteX3" fmla="*/ 1302857 w 2412698"/>
              <a:gd name="connsiteY3" fmla="*/ 0 h 2095238"/>
              <a:gd name="connsiteX4" fmla="*/ 1785397 w 2412698"/>
              <a:gd name="connsiteY4" fmla="*/ 0 h 2095238"/>
              <a:gd name="connsiteX5" fmla="*/ 2412698 w 2412698"/>
              <a:gd name="connsiteY5" fmla="*/ 0 h 2095238"/>
              <a:gd name="connsiteX6" fmla="*/ 2412698 w 2412698"/>
              <a:gd name="connsiteY6" fmla="*/ 544762 h 2095238"/>
              <a:gd name="connsiteX7" fmla="*/ 2412698 w 2412698"/>
              <a:gd name="connsiteY7" fmla="*/ 1068571 h 2095238"/>
              <a:gd name="connsiteX8" fmla="*/ 2412698 w 2412698"/>
              <a:gd name="connsiteY8" fmla="*/ 1634286 h 2095238"/>
              <a:gd name="connsiteX9" fmla="*/ 2412698 w 2412698"/>
              <a:gd name="connsiteY9" fmla="*/ 2095238 h 2095238"/>
              <a:gd name="connsiteX10" fmla="*/ 1978412 w 2412698"/>
              <a:gd name="connsiteY10" fmla="*/ 2095238 h 2095238"/>
              <a:gd name="connsiteX11" fmla="*/ 1447619 w 2412698"/>
              <a:gd name="connsiteY11" fmla="*/ 2095238 h 2095238"/>
              <a:gd name="connsiteX12" fmla="*/ 965079 w 2412698"/>
              <a:gd name="connsiteY12" fmla="*/ 2095238 h 2095238"/>
              <a:gd name="connsiteX13" fmla="*/ 434286 w 2412698"/>
              <a:gd name="connsiteY13" fmla="*/ 2095238 h 2095238"/>
              <a:gd name="connsiteX14" fmla="*/ 0 w 2412698"/>
              <a:gd name="connsiteY14" fmla="*/ 2095238 h 2095238"/>
              <a:gd name="connsiteX15" fmla="*/ 0 w 2412698"/>
              <a:gd name="connsiteY15" fmla="*/ 1592381 h 2095238"/>
              <a:gd name="connsiteX16" fmla="*/ 0 w 2412698"/>
              <a:gd name="connsiteY16" fmla="*/ 1089524 h 2095238"/>
              <a:gd name="connsiteX17" fmla="*/ 0 w 2412698"/>
              <a:gd name="connsiteY17" fmla="*/ 544762 h 2095238"/>
              <a:gd name="connsiteX18" fmla="*/ 0 w 2412698"/>
              <a:gd name="connsiteY18" fmla="*/ 0 h 209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12698" h="2095238" fill="none" extrusionOk="0">
                <a:moveTo>
                  <a:pt x="0" y="0"/>
                </a:moveTo>
                <a:cubicBezTo>
                  <a:pt x="197729" y="-25202"/>
                  <a:pt x="296496" y="48882"/>
                  <a:pt x="434286" y="0"/>
                </a:cubicBezTo>
                <a:cubicBezTo>
                  <a:pt x="572076" y="-48882"/>
                  <a:pt x="665989" y="23366"/>
                  <a:pt x="868571" y="0"/>
                </a:cubicBezTo>
                <a:cubicBezTo>
                  <a:pt x="1071154" y="-23366"/>
                  <a:pt x="1152206" y="35262"/>
                  <a:pt x="1302857" y="0"/>
                </a:cubicBezTo>
                <a:cubicBezTo>
                  <a:pt x="1453508" y="-35262"/>
                  <a:pt x="1609167" y="20423"/>
                  <a:pt x="1785397" y="0"/>
                </a:cubicBezTo>
                <a:cubicBezTo>
                  <a:pt x="1961627" y="-20423"/>
                  <a:pt x="2281710" y="37126"/>
                  <a:pt x="2412698" y="0"/>
                </a:cubicBezTo>
                <a:cubicBezTo>
                  <a:pt x="2421947" y="172561"/>
                  <a:pt x="2390878" y="304603"/>
                  <a:pt x="2412698" y="544762"/>
                </a:cubicBezTo>
                <a:cubicBezTo>
                  <a:pt x="2434518" y="784921"/>
                  <a:pt x="2371048" y="814874"/>
                  <a:pt x="2412698" y="1068571"/>
                </a:cubicBezTo>
                <a:cubicBezTo>
                  <a:pt x="2454348" y="1322268"/>
                  <a:pt x="2376964" y="1383804"/>
                  <a:pt x="2412698" y="1634286"/>
                </a:cubicBezTo>
                <a:cubicBezTo>
                  <a:pt x="2448432" y="1884768"/>
                  <a:pt x="2375871" y="1904463"/>
                  <a:pt x="2412698" y="2095238"/>
                </a:cubicBezTo>
                <a:cubicBezTo>
                  <a:pt x="2325152" y="2144749"/>
                  <a:pt x="2140859" y="2050032"/>
                  <a:pt x="1978412" y="2095238"/>
                </a:cubicBezTo>
                <a:cubicBezTo>
                  <a:pt x="1815965" y="2140444"/>
                  <a:pt x="1614402" y="2074170"/>
                  <a:pt x="1447619" y="2095238"/>
                </a:cubicBezTo>
                <a:cubicBezTo>
                  <a:pt x="1280836" y="2116306"/>
                  <a:pt x="1117841" y="2071886"/>
                  <a:pt x="965079" y="2095238"/>
                </a:cubicBezTo>
                <a:cubicBezTo>
                  <a:pt x="812317" y="2118590"/>
                  <a:pt x="642524" y="2051288"/>
                  <a:pt x="434286" y="2095238"/>
                </a:cubicBezTo>
                <a:cubicBezTo>
                  <a:pt x="226048" y="2139188"/>
                  <a:pt x="189152" y="2073245"/>
                  <a:pt x="0" y="2095238"/>
                </a:cubicBezTo>
                <a:cubicBezTo>
                  <a:pt x="-36660" y="1966383"/>
                  <a:pt x="12807" y="1710254"/>
                  <a:pt x="0" y="1592381"/>
                </a:cubicBezTo>
                <a:cubicBezTo>
                  <a:pt x="-12807" y="1474508"/>
                  <a:pt x="48750" y="1245825"/>
                  <a:pt x="0" y="1089524"/>
                </a:cubicBezTo>
                <a:cubicBezTo>
                  <a:pt x="-48750" y="933223"/>
                  <a:pt x="26671" y="705599"/>
                  <a:pt x="0" y="544762"/>
                </a:cubicBezTo>
                <a:cubicBezTo>
                  <a:pt x="-26671" y="383925"/>
                  <a:pt x="46790" y="230239"/>
                  <a:pt x="0" y="0"/>
                </a:cubicBezTo>
                <a:close/>
              </a:path>
              <a:path w="2412698" h="2095238" stroke="0" extrusionOk="0">
                <a:moveTo>
                  <a:pt x="0" y="0"/>
                </a:moveTo>
                <a:cubicBezTo>
                  <a:pt x="250839" y="-22410"/>
                  <a:pt x="394906" y="24312"/>
                  <a:pt x="506667" y="0"/>
                </a:cubicBezTo>
                <a:cubicBezTo>
                  <a:pt x="618428" y="-24312"/>
                  <a:pt x="782674" y="47937"/>
                  <a:pt x="1013333" y="0"/>
                </a:cubicBezTo>
                <a:cubicBezTo>
                  <a:pt x="1243992" y="-47937"/>
                  <a:pt x="1263942" y="2834"/>
                  <a:pt x="1423492" y="0"/>
                </a:cubicBezTo>
                <a:cubicBezTo>
                  <a:pt x="1583042" y="-2834"/>
                  <a:pt x="1834706" y="10166"/>
                  <a:pt x="1954285" y="0"/>
                </a:cubicBezTo>
                <a:cubicBezTo>
                  <a:pt x="2073864" y="-10166"/>
                  <a:pt x="2221930" y="48531"/>
                  <a:pt x="2412698" y="0"/>
                </a:cubicBezTo>
                <a:cubicBezTo>
                  <a:pt x="2426532" y="122534"/>
                  <a:pt x="2364669" y="262995"/>
                  <a:pt x="2412698" y="481905"/>
                </a:cubicBezTo>
                <a:cubicBezTo>
                  <a:pt x="2460727" y="700816"/>
                  <a:pt x="2361249" y="762568"/>
                  <a:pt x="2412698" y="963809"/>
                </a:cubicBezTo>
                <a:cubicBezTo>
                  <a:pt x="2464147" y="1165050"/>
                  <a:pt x="2397963" y="1310602"/>
                  <a:pt x="2412698" y="1508571"/>
                </a:cubicBezTo>
                <a:cubicBezTo>
                  <a:pt x="2427433" y="1706540"/>
                  <a:pt x="2370098" y="1898008"/>
                  <a:pt x="2412698" y="2095238"/>
                </a:cubicBezTo>
                <a:cubicBezTo>
                  <a:pt x="2252152" y="2157797"/>
                  <a:pt x="2121097" y="2093448"/>
                  <a:pt x="1881904" y="2095238"/>
                </a:cubicBezTo>
                <a:cubicBezTo>
                  <a:pt x="1642711" y="2097028"/>
                  <a:pt x="1611654" y="2040701"/>
                  <a:pt x="1375238" y="2095238"/>
                </a:cubicBezTo>
                <a:cubicBezTo>
                  <a:pt x="1138822" y="2149775"/>
                  <a:pt x="1060655" y="2085695"/>
                  <a:pt x="965079" y="2095238"/>
                </a:cubicBezTo>
                <a:cubicBezTo>
                  <a:pt x="869503" y="2104781"/>
                  <a:pt x="667532" y="2066362"/>
                  <a:pt x="530794" y="2095238"/>
                </a:cubicBezTo>
                <a:cubicBezTo>
                  <a:pt x="394057" y="2124114"/>
                  <a:pt x="189656" y="2064471"/>
                  <a:pt x="0" y="2095238"/>
                </a:cubicBezTo>
                <a:cubicBezTo>
                  <a:pt x="-29378" y="1940552"/>
                  <a:pt x="19547" y="1743971"/>
                  <a:pt x="0" y="1592381"/>
                </a:cubicBezTo>
                <a:cubicBezTo>
                  <a:pt x="-19547" y="1440791"/>
                  <a:pt x="48818" y="1250882"/>
                  <a:pt x="0" y="1131429"/>
                </a:cubicBezTo>
                <a:cubicBezTo>
                  <a:pt x="-48818" y="1011976"/>
                  <a:pt x="42813" y="703558"/>
                  <a:pt x="0" y="565714"/>
                </a:cubicBezTo>
                <a:cubicBezTo>
                  <a:pt x="-42813" y="427871"/>
                  <a:pt x="22248" y="155005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extLst>
              <a:ext uri="{C807C97D-BFC1-408E-A445-0C87EB9F89A2}">
                <ask:lineSketchStyleProps xmlns:ask="http://schemas.microsoft.com/office/drawing/2018/sketchyshapes" sd="4790758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5E0A896B-CADE-42D2-BD06-8DDD4F27B40C}"/>
              </a:ext>
            </a:extLst>
          </p:cNvPr>
          <p:cNvSpPr txBox="1">
            <a:spLocks/>
          </p:cNvSpPr>
          <p:nvPr/>
        </p:nvSpPr>
        <p:spPr>
          <a:xfrm>
            <a:off x="1133475" y="5634973"/>
            <a:ext cx="9925050" cy="112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VAEs are Not Graphical Models:</a:t>
            </a:r>
          </a:p>
          <a:p>
            <a:pPr lvl="1"/>
            <a:r>
              <a:rPr lang="en-US" dirty="0"/>
              <a:t>e(Z|X) and p(Z) are both distributions over  Z; can’t have both.</a:t>
            </a:r>
          </a:p>
          <a:p>
            <a:pPr lvl="1"/>
            <a:r>
              <a:rPr lang="en-US" dirty="0"/>
              <a:t>The heart of a VAE is not the architecture, but the loss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D034-57F0-4489-89F6-2005011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lbrace.glow">
            <a:extLst>
              <a:ext uri="{FF2B5EF4-FFF2-40B4-BE49-F238E27FC236}">
                <a16:creationId xmlns:a16="http://schemas.microsoft.com/office/drawing/2014/main" id="{800AEDB3-DBB7-4551-83C2-06B7C105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09" t="14877" r="53861" b="53551"/>
          <a:stretch>
            <a:fillRect/>
          </a:stretch>
        </p:blipFill>
        <p:spPr>
          <a:xfrm>
            <a:off x="5137940" y="2193988"/>
            <a:ext cx="491302" cy="1997345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68" name="rbrace.glow">
            <a:extLst>
              <a:ext uri="{FF2B5EF4-FFF2-40B4-BE49-F238E27FC236}">
                <a16:creationId xmlns:a16="http://schemas.microsoft.com/office/drawing/2014/main" id="{C5175D3C-C065-47D2-A890-6A4F56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95" t="14942" r="24875" b="53486"/>
          <a:stretch>
            <a:fillRect/>
          </a:stretch>
        </p:blipFill>
        <p:spPr>
          <a:xfrm>
            <a:off x="8666783" y="2193135"/>
            <a:ext cx="491303" cy="1997345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37" name="-x&gt;&gt; [glow]">
            <a:extLst>
              <a:ext uri="{FF2B5EF4-FFF2-40B4-BE49-F238E27FC236}">
                <a16:creationId xmlns:a16="http://schemas.microsoft.com/office/drawing/2014/main" id="{A32ADE55-E8DC-464F-9B34-A4811452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3" name="-e&gt; [glow]">
            <a:extLst>
              <a:ext uri="{FF2B5EF4-FFF2-40B4-BE49-F238E27FC236}">
                <a16:creationId xmlns:a16="http://schemas.microsoft.com/office/drawing/2014/main" id="{376AE8FB-24CC-4C64-AF7B-D0254034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6527377" y="3487124"/>
            <a:ext cx="1264074" cy="663962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5" name="-d&gt;[glow]">
            <a:extLst>
              <a:ext uri="{FF2B5EF4-FFF2-40B4-BE49-F238E27FC236}">
                <a16:creationId xmlns:a16="http://schemas.microsoft.com/office/drawing/2014/main" id="{5A9664BF-D52B-4876-BFCB-1C46C4E7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2458" t="16034" r="35354" b="72008"/>
          <a:stretch>
            <a:fillRect/>
          </a:stretch>
        </p:blipFill>
        <p:spPr>
          <a:xfrm>
            <a:off x="6414769" y="2231191"/>
            <a:ext cx="1485902" cy="756499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8" name="-p&gt; [glow]">
            <a:extLst>
              <a:ext uri="{FF2B5EF4-FFF2-40B4-BE49-F238E27FC236}">
                <a16:creationId xmlns:a16="http://schemas.microsoft.com/office/drawing/2014/main" id="{74279DA0-91C3-44FF-8D77-AFCDE552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45260" t="24743" r="49646" b="65443"/>
          <a:stretch>
            <a:fillRect/>
          </a:stretch>
        </p:blipFill>
        <p:spPr>
          <a:xfrm>
            <a:off x="5537200" y="2782181"/>
            <a:ext cx="621032" cy="620888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5133183" y="2194002"/>
            <a:ext cx="6586252" cy="2001458"/>
            <a:chOff x="5133977" y="1206975"/>
            <a:chExt cx="6586252" cy="2001458"/>
          </a:xfrm>
        </p:grpSpPr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r="-1673"/>
            <a:stretch/>
          </p:blipFill>
          <p:spPr>
            <a:xfrm>
              <a:off x="9358317" y="1983095"/>
              <a:ext cx="2361912" cy="576001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75" name="-d&gt;">
            <a:extLst>
              <a:ext uri="{FF2B5EF4-FFF2-40B4-BE49-F238E27FC236}">
                <a16:creationId xmlns:a16="http://schemas.microsoft.com/office/drawing/2014/main" id="{E95BB116-A196-43AF-8478-9C529EEB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8" t="16034" r="35354" b="72008"/>
          <a:stretch>
            <a:fillRect/>
          </a:stretch>
        </p:blipFill>
        <p:spPr>
          <a:xfrm>
            <a:off x="6414769" y="2232660"/>
            <a:ext cx="1485902" cy="756499"/>
          </a:xfrm>
          <a:custGeom>
            <a:avLst/>
            <a:gdLst>
              <a:gd name="connsiteX0" fmla="*/ 0 w 1485902"/>
              <a:gd name="connsiteY0" fmla="*/ 0 h 756499"/>
              <a:gd name="connsiteX1" fmla="*/ 1485902 w 1485902"/>
              <a:gd name="connsiteY1" fmla="*/ 0 h 756499"/>
              <a:gd name="connsiteX2" fmla="*/ 1485902 w 1485902"/>
              <a:gd name="connsiteY2" fmla="*/ 756499 h 756499"/>
              <a:gd name="connsiteX3" fmla="*/ 0 w 1485902"/>
              <a:gd name="connsiteY3" fmla="*/ 756499 h 756499"/>
              <a:gd name="connsiteX4" fmla="*/ 0 w 1485902"/>
              <a:gd name="connsiteY4" fmla="*/ 0 h 7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2" h="756499">
                <a:moveTo>
                  <a:pt x="0" y="0"/>
                </a:moveTo>
                <a:lnTo>
                  <a:pt x="1485902" y="0"/>
                </a:lnTo>
                <a:lnTo>
                  <a:pt x="1485902" y="756499"/>
                </a:lnTo>
                <a:lnTo>
                  <a:pt x="0" y="7564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9" name="Latent Space Z">
            <a:extLst>
              <a:ext uri="{FF2B5EF4-FFF2-40B4-BE49-F238E27FC236}">
                <a16:creationId xmlns:a16="http://schemas.microsoft.com/office/drawing/2014/main" id="{50323ADE-6EA5-4DD6-9A6E-A5CB2ED0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657" t="28531" r="44939" b="64344"/>
          <a:stretch>
            <a:fillRect/>
          </a:stretch>
        </p:blipFill>
        <p:spPr>
          <a:xfrm>
            <a:off x="6195207" y="3023319"/>
            <a:ext cx="536879" cy="450698"/>
          </a:xfrm>
          <a:custGeom>
            <a:avLst/>
            <a:gdLst>
              <a:gd name="connsiteX0" fmla="*/ 75116 w 536879"/>
              <a:gd name="connsiteY0" fmla="*/ 0 h 450698"/>
              <a:gd name="connsiteX1" fmla="*/ 461763 w 536879"/>
              <a:gd name="connsiteY1" fmla="*/ 0 h 450698"/>
              <a:gd name="connsiteX2" fmla="*/ 536879 w 536879"/>
              <a:gd name="connsiteY2" fmla="*/ 75116 h 450698"/>
              <a:gd name="connsiteX3" fmla="*/ 536879 w 536879"/>
              <a:gd name="connsiteY3" fmla="*/ 375582 h 450698"/>
              <a:gd name="connsiteX4" fmla="*/ 461763 w 536879"/>
              <a:gd name="connsiteY4" fmla="*/ 450698 h 450698"/>
              <a:gd name="connsiteX5" fmla="*/ 75116 w 536879"/>
              <a:gd name="connsiteY5" fmla="*/ 450698 h 450698"/>
              <a:gd name="connsiteX6" fmla="*/ 0 w 536879"/>
              <a:gd name="connsiteY6" fmla="*/ 375582 h 450698"/>
              <a:gd name="connsiteX7" fmla="*/ 0 w 536879"/>
              <a:gd name="connsiteY7" fmla="*/ 75116 h 450698"/>
              <a:gd name="connsiteX8" fmla="*/ 75116 w 536879"/>
              <a:gd name="connsiteY8" fmla="*/ 0 h 45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879" h="450698">
                <a:moveTo>
                  <a:pt x="75116" y="0"/>
                </a:moveTo>
                <a:lnTo>
                  <a:pt x="461763" y="0"/>
                </a:lnTo>
                <a:cubicBezTo>
                  <a:pt x="503248" y="0"/>
                  <a:pt x="536879" y="33631"/>
                  <a:pt x="536879" y="75116"/>
                </a:cubicBezTo>
                <a:lnTo>
                  <a:pt x="536879" y="375582"/>
                </a:lnTo>
                <a:cubicBezTo>
                  <a:pt x="536879" y="417067"/>
                  <a:pt x="503248" y="450698"/>
                  <a:pt x="461763" y="450698"/>
                </a:cubicBezTo>
                <a:lnTo>
                  <a:pt x="75116" y="450698"/>
                </a:lnTo>
                <a:cubicBezTo>
                  <a:pt x="33631" y="450698"/>
                  <a:pt x="0" y="417067"/>
                  <a:pt x="0" y="375582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68" name="Images X">
            <a:extLst>
              <a:ext uri="{FF2B5EF4-FFF2-40B4-BE49-F238E27FC236}">
                <a16:creationId xmlns:a16="http://schemas.microsoft.com/office/drawing/2014/main" id="{7BF404F9-A9EA-42B2-860C-29FA1EBA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043" t="28539" r="32914" b="64337"/>
          <a:stretch>
            <a:fillRect/>
          </a:stretch>
        </p:blipFill>
        <p:spPr>
          <a:xfrm>
            <a:off x="7583356" y="3023783"/>
            <a:ext cx="614861" cy="450697"/>
          </a:xfrm>
          <a:custGeom>
            <a:avLst/>
            <a:gdLst>
              <a:gd name="connsiteX0" fmla="*/ 75116 w 614861"/>
              <a:gd name="connsiteY0" fmla="*/ 0 h 450697"/>
              <a:gd name="connsiteX1" fmla="*/ 545916 w 614861"/>
              <a:gd name="connsiteY1" fmla="*/ 0 h 450697"/>
              <a:gd name="connsiteX2" fmla="*/ 599031 w 614861"/>
              <a:gd name="connsiteY2" fmla="*/ 22001 h 450697"/>
              <a:gd name="connsiteX3" fmla="*/ 614495 w 614861"/>
              <a:gd name="connsiteY3" fmla="*/ 44938 h 450697"/>
              <a:gd name="connsiteX4" fmla="*/ 614495 w 614861"/>
              <a:gd name="connsiteY4" fmla="*/ 405217 h 450697"/>
              <a:gd name="connsiteX5" fmla="*/ 614861 w 614861"/>
              <a:gd name="connsiteY5" fmla="*/ 405217 h 450697"/>
              <a:gd name="connsiteX6" fmla="*/ 599031 w 614861"/>
              <a:gd name="connsiteY6" fmla="*/ 428696 h 450697"/>
              <a:gd name="connsiteX7" fmla="*/ 545916 w 614861"/>
              <a:gd name="connsiteY7" fmla="*/ 450697 h 450697"/>
              <a:gd name="connsiteX8" fmla="*/ 75116 w 614861"/>
              <a:gd name="connsiteY8" fmla="*/ 450697 h 450697"/>
              <a:gd name="connsiteX9" fmla="*/ 0 w 614861"/>
              <a:gd name="connsiteY9" fmla="*/ 375581 h 450697"/>
              <a:gd name="connsiteX10" fmla="*/ 0 w 614861"/>
              <a:gd name="connsiteY10" fmla="*/ 75116 h 450697"/>
              <a:gd name="connsiteX11" fmla="*/ 75116 w 614861"/>
              <a:gd name="connsiteY11" fmla="*/ 0 h 45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61" h="450697">
                <a:moveTo>
                  <a:pt x="75116" y="0"/>
                </a:moveTo>
                <a:lnTo>
                  <a:pt x="545916" y="0"/>
                </a:lnTo>
                <a:cubicBezTo>
                  <a:pt x="566659" y="0"/>
                  <a:pt x="585438" y="8408"/>
                  <a:pt x="599031" y="22001"/>
                </a:cubicBezTo>
                <a:lnTo>
                  <a:pt x="614495" y="44938"/>
                </a:lnTo>
                <a:lnTo>
                  <a:pt x="614495" y="405217"/>
                </a:lnTo>
                <a:lnTo>
                  <a:pt x="614861" y="405217"/>
                </a:lnTo>
                <a:lnTo>
                  <a:pt x="599031" y="428696"/>
                </a:lnTo>
                <a:cubicBezTo>
                  <a:pt x="585438" y="442289"/>
                  <a:pt x="566659" y="450697"/>
                  <a:pt x="545916" y="450697"/>
                </a:cubicBezTo>
                <a:lnTo>
                  <a:pt x="75116" y="450697"/>
                </a:lnTo>
                <a:cubicBezTo>
                  <a:pt x="33631" y="450697"/>
                  <a:pt x="0" y="417066"/>
                  <a:pt x="0" y="375581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72" name="-p&gt;">
            <a:extLst>
              <a:ext uri="{FF2B5EF4-FFF2-40B4-BE49-F238E27FC236}">
                <a16:creationId xmlns:a16="http://schemas.microsoft.com/office/drawing/2014/main" id="{93207355-ED56-4242-B389-4C767E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260" t="24743" r="49646" b="65443"/>
          <a:stretch>
            <a:fillRect/>
          </a:stretch>
        </p:blipFill>
        <p:spPr>
          <a:xfrm>
            <a:off x="5537200" y="2783650"/>
            <a:ext cx="621032" cy="620888"/>
          </a:xfrm>
          <a:custGeom>
            <a:avLst/>
            <a:gdLst>
              <a:gd name="connsiteX0" fmla="*/ 0 w 621032"/>
              <a:gd name="connsiteY0" fmla="*/ 0 h 620888"/>
              <a:gd name="connsiteX1" fmla="*/ 621032 w 621032"/>
              <a:gd name="connsiteY1" fmla="*/ 0 h 620888"/>
              <a:gd name="connsiteX2" fmla="*/ 621032 w 621032"/>
              <a:gd name="connsiteY2" fmla="*/ 620888 h 620888"/>
              <a:gd name="connsiteX3" fmla="*/ 0 w 621032"/>
              <a:gd name="connsiteY3" fmla="*/ 620888 h 620888"/>
              <a:gd name="connsiteX4" fmla="*/ 0 w 621032"/>
              <a:gd name="connsiteY4" fmla="*/ 0 h 6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2" h="620888">
                <a:moveTo>
                  <a:pt x="0" y="0"/>
                </a:moveTo>
                <a:lnTo>
                  <a:pt x="621032" y="0"/>
                </a:lnTo>
                <a:lnTo>
                  <a:pt x="621032" y="620888"/>
                </a:lnTo>
                <a:lnTo>
                  <a:pt x="0" y="6208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7" t="-20852" r="-10943" b="-17490"/>
          <a:stretch/>
        </p:blipFill>
        <p:spPr>
          <a:xfrm>
            <a:off x="5600469" y="3313423"/>
            <a:ext cx="342011" cy="321188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4" name="-e&gt;">
            <a:extLst>
              <a:ext uri="{FF2B5EF4-FFF2-40B4-BE49-F238E27FC236}">
                <a16:creationId xmlns:a16="http://schemas.microsoft.com/office/drawing/2014/main" id="{01B94404-2924-4894-95EF-81670227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82" t="35886" r="36250" b="53619"/>
          <a:stretch>
            <a:fillRect/>
          </a:stretch>
        </p:blipFill>
        <p:spPr>
          <a:xfrm>
            <a:off x="6527377" y="3488593"/>
            <a:ext cx="1264074" cy="663962"/>
          </a:xfrm>
          <a:custGeom>
            <a:avLst/>
            <a:gdLst>
              <a:gd name="connsiteX0" fmla="*/ 0 w 1264074"/>
              <a:gd name="connsiteY0" fmla="*/ 0 h 663962"/>
              <a:gd name="connsiteX1" fmla="*/ 353353 w 1264074"/>
              <a:gd name="connsiteY1" fmla="*/ 0 h 663962"/>
              <a:gd name="connsiteX2" fmla="*/ 448414 w 1264074"/>
              <a:gd name="connsiteY2" fmla="*/ 238334 h 663962"/>
              <a:gd name="connsiteX3" fmla="*/ 836084 w 1264074"/>
              <a:gd name="connsiteY3" fmla="*/ 257384 h 663962"/>
              <a:gd name="connsiteX4" fmla="*/ 915066 w 1264074"/>
              <a:gd name="connsiteY4" fmla="*/ 0 h 663962"/>
              <a:gd name="connsiteX5" fmla="*/ 1264074 w 1264074"/>
              <a:gd name="connsiteY5" fmla="*/ 0 h 663962"/>
              <a:gd name="connsiteX6" fmla="*/ 1264074 w 1264074"/>
              <a:gd name="connsiteY6" fmla="*/ 663962 h 663962"/>
              <a:gd name="connsiteX7" fmla="*/ 0 w 1264074"/>
              <a:gd name="connsiteY7" fmla="*/ 663962 h 663962"/>
              <a:gd name="connsiteX8" fmla="*/ 0 w 1264074"/>
              <a:gd name="connsiteY8" fmla="*/ 0 h 6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074" h="663962">
                <a:moveTo>
                  <a:pt x="0" y="0"/>
                </a:moveTo>
                <a:lnTo>
                  <a:pt x="353353" y="0"/>
                </a:lnTo>
                <a:lnTo>
                  <a:pt x="448414" y="238334"/>
                </a:lnTo>
                <a:lnTo>
                  <a:pt x="836084" y="257384"/>
                </a:lnTo>
                <a:lnTo>
                  <a:pt x="915066" y="0"/>
                </a:lnTo>
                <a:lnTo>
                  <a:pt x="1264074" y="0"/>
                </a:lnTo>
                <a:lnTo>
                  <a:pt x="1264074" y="663962"/>
                </a:lnTo>
                <a:lnTo>
                  <a:pt x="0" y="6639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1" name="-x&gt;&gt;">
            <a:extLst>
              <a:ext uri="{FF2B5EF4-FFF2-40B4-BE49-F238E27FC236}">
                <a16:creationId xmlns:a16="http://schemas.microsoft.com/office/drawing/2014/main" id="{0B4CBEC9-D9AC-4327-8BBA-2C32A4B4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2" name="Alt-VAE-Diagram">
            <a:extLst>
              <a:ext uri="{FF2B5EF4-FFF2-40B4-BE49-F238E27FC236}">
                <a16:creationId xmlns:a16="http://schemas.microsoft.com/office/drawing/2014/main" id="{279BCA49-5ACE-40AB-BCF5-D750930192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75" t="57546" r="6875"/>
          <a:stretch>
            <a:fillRect/>
          </a:stretch>
        </p:blipFill>
        <p:spPr>
          <a:xfrm>
            <a:off x="5073581" y="4500323"/>
            <a:ext cx="7187105" cy="1835683"/>
          </a:xfrm>
          <a:custGeom>
            <a:avLst/>
            <a:gdLst>
              <a:gd name="connsiteX0" fmla="*/ 0 w 10515600"/>
              <a:gd name="connsiteY0" fmla="*/ 0 h 2685825"/>
              <a:gd name="connsiteX1" fmla="*/ 10515600 w 10515600"/>
              <a:gd name="connsiteY1" fmla="*/ 0 h 2685825"/>
              <a:gd name="connsiteX2" fmla="*/ 10515600 w 10515600"/>
              <a:gd name="connsiteY2" fmla="*/ 2685825 h 2685825"/>
              <a:gd name="connsiteX3" fmla="*/ 0 w 10515600"/>
              <a:gd name="connsiteY3" fmla="*/ 2685825 h 2685825"/>
              <a:gd name="connsiteX4" fmla="*/ 0 w 10515600"/>
              <a:gd name="connsiteY4" fmla="*/ 0 h 26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685825">
                <a:moveTo>
                  <a:pt x="0" y="0"/>
                </a:moveTo>
                <a:lnTo>
                  <a:pt x="10515600" y="0"/>
                </a:lnTo>
                <a:lnTo>
                  <a:pt x="10515600" y="2685825"/>
                </a:lnTo>
                <a:lnTo>
                  <a:pt x="0" y="268582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5723CA4F-2C1C-4009-96B2-7F75B21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3179" cy="1325563"/>
          </a:xfrm>
        </p:spPr>
        <p:txBody>
          <a:bodyPr/>
          <a:lstStyle/>
          <a:p>
            <a:r>
              <a:rPr lang="en-US" dirty="0"/>
              <a:t>VAEs,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</p:spPr>
            <p:txBody>
              <a:bodyPr/>
              <a:lstStyle/>
              <a:p>
                <a:r>
                  <a:rPr lang="en-US" dirty="0"/>
                  <a:t>Structure:</a:t>
                </a:r>
              </a:p>
              <a:p>
                <a:pPr lvl="1"/>
                <a:r>
                  <a:rPr lang="en-US" dirty="0"/>
                  <a:t>encoder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decoder 	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prior 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observe a sample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  <a:blipFill>
                <a:blip r:embed="rId5"/>
                <a:stretch>
                  <a:fillRect l="-24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62009D8-E1BF-4129-BFC5-E5BDFDAC6F8A}"/>
              </a:ext>
            </a:extLst>
          </p:cNvPr>
          <p:cNvSpPr txBox="1"/>
          <p:nvPr/>
        </p:nvSpPr>
        <p:spPr>
          <a:xfrm>
            <a:off x="6304796" y="1664318"/>
            <a:ext cx="34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loss function is free:</a:t>
            </a:r>
          </a:p>
          <a:p>
            <a:endParaRPr lang="en-US" sz="2800" dirty="0"/>
          </a:p>
        </p:txBody>
      </p:sp>
      <p:pic>
        <p:nvPicPr>
          <p:cNvPr id="53" name="estren [glow]">
            <a:extLst>
              <a:ext uri="{FF2B5EF4-FFF2-40B4-BE49-F238E27FC236}">
                <a16:creationId xmlns:a16="http://schemas.microsoft.com/office/drawing/2014/main" id="{0E57F3E1-6F28-4081-BF64-2CF91A5A0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r="739"/>
          <a:stretch/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54" name="Group 53" hidden="1">
            <a:extLst>
              <a:ext uri="{FF2B5EF4-FFF2-40B4-BE49-F238E27FC236}">
                <a16:creationId xmlns:a16="http://schemas.microsoft.com/office/drawing/2014/main" id="{CDE90B1F-1A1B-455A-9BE5-20C59EBCC79C}"/>
              </a:ext>
            </a:extLst>
          </p:cNvPr>
          <p:cNvGrpSpPr/>
          <p:nvPr/>
        </p:nvGrpSpPr>
        <p:grpSpPr>
          <a:xfrm>
            <a:off x="5133183" y="2194002"/>
            <a:ext cx="6908796" cy="2001458"/>
            <a:chOff x="5133977" y="1206975"/>
            <a:chExt cx="6908796" cy="2001458"/>
          </a:xfrm>
        </p:grpSpPr>
        <p:pic>
          <p:nvPicPr>
            <p:cNvPr id="55" name="left inc brace">
              <a:extLst>
                <a:ext uri="{FF2B5EF4-FFF2-40B4-BE49-F238E27FC236}">
                  <a16:creationId xmlns:a16="http://schemas.microsoft.com/office/drawing/2014/main" id="{06D98FBD-0BA6-499A-B495-3024DF84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56" name="right inc brace">
              <a:extLst>
                <a:ext uri="{FF2B5EF4-FFF2-40B4-BE49-F238E27FC236}">
                  <a16:creationId xmlns:a16="http://schemas.microsoft.com/office/drawing/2014/main" id="{3196EF85-E9B5-488A-8B07-039017DA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57" name="elbo-formula">
              <a:extLst>
                <a:ext uri="{FF2B5EF4-FFF2-40B4-BE49-F238E27FC236}">
                  <a16:creationId xmlns:a16="http://schemas.microsoft.com/office/drawing/2014/main" id="{927E52FA-4F2B-4774-9F58-575A35D92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61" name="Arrow: Up 58">
            <a:extLst>
              <a:ext uri="{FF2B5EF4-FFF2-40B4-BE49-F238E27FC236}">
                <a16:creationId xmlns:a16="http://schemas.microsoft.com/office/drawing/2014/main" id="{EAA2938F-BEEA-4D7E-A3EF-AF7A57205C47}"/>
              </a:ext>
            </a:extLst>
          </p:cNvPr>
          <p:cNvSpPr/>
          <p:nvPr/>
        </p:nvSpPr>
        <p:spPr>
          <a:xfrm rot="3031624">
            <a:off x="5259166" y="3680777"/>
            <a:ext cx="440462" cy="12014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140927 w 467430"/>
              <a:gd name="connsiteY7" fmla="*/ 145705 h 515680"/>
              <a:gd name="connsiteX8" fmla="*/ 0 w 467430"/>
              <a:gd name="connsiteY8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290621 w 467430"/>
              <a:gd name="connsiteY7" fmla="*/ 308081 h 515680"/>
              <a:gd name="connsiteX8" fmla="*/ 140927 w 467430"/>
              <a:gd name="connsiteY8" fmla="*/ 145705 h 515680"/>
              <a:gd name="connsiteX9" fmla="*/ 0 w 467430"/>
              <a:gd name="connsiteY9" fmla="*/ 187427 h 515680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236387 w 467430"/>
              <a:gd name="connsiteY5" fmla="*/ 515680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362244 w 467430"/>
              <a:gd name="connsiteY7" fmla="*/ 348242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329558 w 484134"/>
              <a:gd name="connsiteY5" fmla="*/ 552412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192538 w 484134"/>
              <a:gd name="connsiteY5" fmla="*/ 607508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65774 w 457370"/>
              <a:gd name="connsiteY5" fmla="*/ 638387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40503"/>
              <a:gd name="connsiteY0" fmla="*/ 254432 h 764841"/>
              <a:gd name="connsiteX1" fmla="*/ 23316 w 440503"/>
              <a:gd name="connsiteY1" fmla="*/ 0 h 764841"/>
              <a:gd name="connsiteX2" fmla="*/ 286093 w 440503"/>
              <a:gd name="connsiteY2" fmla="*/ 168860 h 764841"/>
              <a:gd name="connsiteX3" fmla="*/ 186098 w 440503"/>
              <a:gd name="connsiteY3" fmla="*/ 168665 h 764841"/>
              <a:gd name="connsiteX4" fmla="*/ 440503 w 440503"/>
              <a:gd name="connsiteY4" fmla="*/ 340458 h 764841"/>
              <a:gd name="connsiteX5" fmla="*/ 192013 w 440503"/>
              <a:gd name="connsiteY5" fmla="*/ 619804 h 764841"/>
              <a:gd name="connsiteX6" fmla="*/ 743 w 440503"/>
              <a:gd name="connsiteY6" fmla="*/ 764841 h 764841"/>
              <a:gd name="connsiteX7" fmla="*/ 352184 w 440503"/>
              <a:gd name="connsiteY7" fmla="*/ 379121 h 764841"/>
              <a:gd name="connsiteX8" fmla="*/ 130867 w 440503"/>
              <a:gd name="connsiteY8" fmla="*/ 176584 h 764841"/>
              <a:gd name="connsiteX9" fmla="*/ 77133 w 440503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77092 w 440462"/>
              <a:gd name="connsiteY9" fmla="*/ 190355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3042 w 440462"/>
              <a:gd name="connsiteY3" fmla="*/ 95927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462" h="700764">
                <a:moveTo>
                  <a:pt x="50132" y="177404"/>
                </a:moveTo>
                <a:cubicBezTo>
                  <a:pt x="35939" y="95035"/>
                  <a:pt x="92879" y="79158"/>
                  <a:pt x="6838" y="0"/>
                </a:cubicBezTo>
                <a:cubicBezTo>
                  <a:pt x="149756" y="58249"/>
                  <a:pt x="158842" y="54416"/>
                  <a:pt x="272500" y="91076"/>
                </a:cubicBezTo>
                <a:cubicBezTo>
                  <a:pt x="246235" y="91076"/>
                  <a:pt x="184101" y="117629"/>
                  <a:pt x="153042" y="95927"/>
                </a:cubicBezTo>
                <a:cubicBezTo>
                  <a:pt x="156388" y="167963"/>
                  <a:pt x="437116" y="204345"/>
                  <a:pt x="440462" y="276381"/>
                </a:cubicBezTo>
                <a:cubicBezTo>
                  <a:pt x="352010" y="362797"/>
                  <a:pt x="241354" y="464938"/>
                  <a:pt x="191972" y="555727"/>
                </a:cubicBezTo>
                <a:lnTo>
                  <a:pt x="702" y="700764"/>
                </a:lnTo>
                <a:cubicBezTo>
                  <a:pt x="-18516" y="669864"/>
                  <a:pt x="363703" y="332054"/>
                  <a:pt x="374058" y="270392"/>
                </a:cubicBezTo>
                <a:cubicBezTo>
                  <a:pt x="384413" y="208730"/>
                  <a:pt x="134424" y="185930"/>
                  <a:pt x="120733" y="119655"/>
                </a:cubicBezTo>
                <a:cubicBezTo>
                  <a:pt x="47144" y="148885"/>
                  <a:pt x="95468" y="165604"/>
                  <a:pt x="50132" y="177404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CA68C-8389-4868-9667-6CED6959612F}"/>
              </a:ext>
            </a:extLst>
          </p:cNvPr>
          <p:cNvSpPr txBox="1"/>
          <p:nvPr/>
        </p:nvSpPr>
        <p:spPr>
          <a:xfrm>
            <a:off x="3463390" y="4382811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-VAE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C1539-5BAE-4DFE-B957-169F283E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1" grpId="0" animBg="1"/>
      <p:bldP spid="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1854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8235F-3AFA-47EF-97FC-2A7D272C2E0F}"/>
              </a:ext>
            </a:extLst>
          </p:cNvPr>
          <p:cNvSpPr txBox="1"/>
          <p:nvPr/>
        </p:nvSpPr>
        <p:spPr>
          <a:xfrm>
            <a:off x="3660229" y="4904027"/>
            <a:ext cx="518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(believing more cannot make you less inconsistent)</a:t>
            </a:r>
          </a:p>
        </p:txBody>
      </p:sp>
      <p:sp>
        <p:nvSpPr>
          <p:cNvPr id="12" name="Arrow: Up 58">
            <a:extLst>
              <a:ext uri="{FF2B5EF4-FFF2-40B4-BE49-F238E27FC236}">
                <a16:creationId xmlns:a16="http://schemas.microsoft.com/office/drawing/2014/main" id="{F9FC462C-BBA6-44D4-9ADB-5456FCDE8C17}"/>
              </a:ext>
            </a:extLst>
          </p:cNvPr>
          <p:cNvSpPr/>
          <p:nvPr/>
        </p:nvSpPr>
        <p:spPr>
          <a:xfrm rot="747408">
            <a:off x="5766731" y="3891560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8735-FD4E-4251-AA1C-F80EF231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C380B-2543-4239-82DE-556837AA139A}"/>
              </a:ext>
            </a:extLst>
          </p:cNvPr>
          <p:cNvGrpSpPr/>
          <p:nvPr/>
        </p:nvGrpSpPr>
        <p:grpSpPr>
          <a:xfrm>
            <a:off x="5267008" y="4992102"/>
            <a:ext cx="231774" cy="203251"/>
            <a:chOff x="5061019" y="4630208"/>
            <a:chExt cx="346800" cy="304122"/>
          </a:xfrm>
        </p:grpSpPr>
        <p:sp>
          <p:nvSpPr>
            <p:cNvPr id="6" name="Star: 7 Points 5">
              <a:extLst>
                <a:ext uri="{FF2B5EF4-FFF2-40B4-BE49-F238E27FC236}">
                  <a16:creationId xmlns:a16="http://schemas.microsoft.com/office/drawing/2014/main" id="{6E1574FF-DCD4-4FB4-90AD-9138FA9CF8D3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ouble Bracket 6">
              <a:extLst>
                <a:ext uri="{FF2B5EF4-FFF2-40B4-BE49-F238E27FC236}">
                  <a16:creationId xmlns:a16="http://schemas.microsoft.com/office/drawing/2014/main" id="{59D06130-4040-430F-A850-025F914963E6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-e&gt; [glow]">
            <a:extLst>
              <a:ext uri="{FF2B5EF4-FFF2-40B4-BE49-F238E27FC236}">
                <a16:creationId xmlns:a16="http://schemas.microsoft.com/office/drawing/2014/main" id="{0BCFE81B-D153-4277-B10D-FCFEAF48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7874792" y="3794150"/>
            <a:ext cx="578546" cy="303885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1885084"/>
            <a:ext cx="8578850" cy="30878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 NON-STANDARD SETTING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“Do PDGs ever prescribe a loss that’s not what you’d first think of?”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0488-CA9C-4745-A321-4FEBFBDE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46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04BA-B78D-2545-D8E5-7E8D0426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9875CB-0DBA-4C9A-47BA-A8D2BCAA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95" y="4020051"/>
            <a:ext cx="4648705" cy="5382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F96F4D1-306C-7D57-8D73-D1CD817AB5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29" r="70609"/>
          <a:stretch>
            <a:fillRect/>
          </a:stretch>
        </p:blipFill>
        <p:spPr>
          <a:xfrm>
            <a:off x="1916938" y="4755396"/>
            <a:ext cx="996950" cy="1792423"/>
          </a:xfrm>
          <a:custGeom>
            <a:avLst/>
            <a:gdLst>
              <a:gd name="connsiteX0" fmla="*/ 0 w 996950"/>
              <a:gd name="connsiteY0" fmla="*/ 0 h 1792423"/>
              <a:gd name="connsiteX1" fmla="*/ 996950 w 996950"/>
              <a:gd name="connsiteY1" fmla="*/ 0 h 1792423"/>
              <a:gd name="connsiteX2" fmla="*/ 996950 w 996950"/>
              <a:gd name="connsiteY2" fmla="*/ 1792423 h 1792423"/>
              <a:gd name="connsiteX3" fmla="*/ 0 w 996950"/>
              <a:gd name="connsiteY3" fmla="*/ 1792423 h 1792423"/>
              <a:gd name="connsiteX4" fmla="*/ 0 w 996950"/>
              <a:gd name="connsiteY4" fmla="*/ 0 h 17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950" h="1792423">
                <a:moveTo>
                  <a:pt x="0" y="0"/>
                </a:moveTo>
                <a:lnTo>
                  <a:pt x="996950" y="0"/>
                </a:lnTo>
                <a:lnTo>
                  <a:pt x="996950" y="1792423"/>
                </a:lnTo>
                <a:lnTo>
                  <a:pt x="0" y="17924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1E1C199-7195-B42C-9819-F6F5DD79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097" r="33113"/>
          <a:stretch>
            <a:fillRect/>
          </a:stretch>
        </p:blipFill>
        <p:spPr>
          <a:xfrm>
            <a:off x="4381500" y="4755396"/>
            <a:ext cx="673100" cy="1792423"/>
          </a:xfrm>
          <a:custGeom>
            <a:avLst/>
            <a:gdLst>
              <a:gd name="connsiteX0" fmla="*/ 0 w 673100"/>
              <a:gd name="connsiteY0" fmla="*/ 0 h 1792423"/>
              <a:gd name="connsiteX1" fmla="*/ 673100 w 673100"/>
              <a:gd name="connsiteY1" fmla="*/ 0 h 1792423"/>
              <a:gd name="connsiteX2" fmla="*/ 673100 w 673100"/>
              <a:gd name="connsiteY2" fmla="*/ 1792423 h 1792423"/>
              <a:gd name="connsiteX3" fmla="*/ 0 w 673100"/>
              <a:gd name="connsiteY3" fmla="*/ 1792423 h 1792423"/>
              <a:gd name="connsiteX4" fmla="*/ 0 w 673100"/>
              <a:gd name="connsiteY4" fmla="*/ 0 h 17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100" h="1792423">
                <a:moveTo>
                  <a:pt x="0" y="0"/>
                </a:moveTo>
                <a:lnTo>
                  <a:pt x="673100" y="0"/>
                </a:lnTo>
                <a:lnTo>
                  <a:pt x="673100" y="1792423"/>
                </a:lnTo>
                <a:lnTo>
                  <a:pt x="0" y="17924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7D8B1A-AF53-70C6-6C09-26D694EDDE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116"/>
          <a:stretch>
            <a:fillRect/>
          </a:stretch>
        </p:blipFill>
        <p:spPr>
          <a:xfrm>
            <a:off x="6437897" y="4755396"/>
            <a:ext cx="507207" cy="1792423"/>
          </a:xfrm>
          <a:custGeom>
            <a:avLst/>
            <a:gdLst>
              <a:gd name="connsiteX0" fmla="*/ 0 w 507207"/>
              <a:gd name="connsiteY0" fmla="*/ 0 h 1792423"/>
              <a:gd name="connsiteX1" fmla="*/ 507207 w 507207"/>
              <a:gd name="connsiteY1" fmla="*/ 0 h 1792423"/>
              <a:gd name="connsiteX2" fmla="*/ 507207 w 507207"/>
              <a:gd name="connsiteY2" fmla="*/ 1792423 h 1792423"/>
              <a:gd name="connsiteX3" fmla="*/ 0 w 507207"/>
              <a:gd name="connsiteY3" fmla="*/ 1792423 h 1792423"/>
              <a:gd name="connsiteX4" fmla="*/ 0 w 507207"/>
              <a:gd name="connsiteY4" fmla="*/ 0 h 17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7" h="1792423">
                <a:moveTo>
                  <a:pt x="0" y="0"/>
                </a:moveTo>
                <a:lnTo>
                  <a:pt x="507207" y="0"/>
                </a:lnTo>
                <a:lnTo>
                  <a:pt x="507207" y="1792423"/>
                </a:lnTo>
                <a:lnTo>
                  <a:pt x="0" y="17924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3294967-B8C9-2405-07D5-A574E1FBCD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071"/>
          <a:stretch>
            <a:fillRect/>
          </a:stretch>
        </p:blipFill>
        <p:spPr>
          <a:xfrm>
            <a:off x="1235905" y="4755396"/>
            <a:ext cx="681033" cy="1792423"/>
          </a:xfrm>
          <a:custGeom>
            <a:avLst/>
            <a:gdLst>
              <a:gd name="connsiteX0" fmla="*/ 0 w 681033"/>
              <a:gd name="connsiteY0" fmla="*/ 0 h 1792423"/>
              <a:gd name="connsiteX1" fmla="*/ 681033 w 681033"/>
              <a:gd name="connsiteY1" fmla="*/ 0 h 1792423"/>
              <a:gd name="connsiteX2" fmla="*/ 681033 w 681033"/>
              <a:gd name="connsiteY2" fmla="*/ 1792423 h 1792423"/>
              <a:gd name="connsiteX3" fmla="*/ 0 w 681033"/>
              <a:gd name="connsiteY3" fmla="*/ 1792423 h 1792423"/>
              <a:gd name="connsiteX4" fmla="*/ 0 w 681033"/>
              <a:gd name="connsiteY4" fmla="*/ 0 h 17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033" h="1792423">
                <a:moveTo>
                  <a:pt x="0" y="0"/>
                </a:moveTo>
                <a:lnTo>
                  <a:pt x="681033" y="0"/>
                </a:lnTo>
                <a:lnTo>
                  <a:pt x="681033" y="1792423"/>
                </a:lnTo>
                <a:lnTo>
                  <a:pt x="0" y="17924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6FEA55B-83C7-2644-5A09-54B1CBAE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91" r="44903"/>
          <a:stretch>
            <a:fillRect/>
          </a:stretch>
        </p:blipFill>
        <p:spPr>
          <a:xfrm>
            <a:off x="2913888" y="4755396"/>
            <a:ext cx="1467612" cy="1792423"/>
          </a:xfrm>
          <a:custGeom>
            <a:avLst/>
            <a:gdLst>
              <a:gd name="connsiteX0" fmla="*/ 0 w 1467612"/>
              <a:gd name="connsiteY0" fmla="*/ 0 h 1792423"/>
              <a:gd name="connsiteX1" fmla="*/ 1467612 w 1467612"/>
              <a:gd name="connsiteY1" fmla="*/ 0 h 1792423"/>
              <a:gd name="connsiteX2" fmla="*/ 1467612 w 1467612"/>
              <a:gd name="connsiteY2" fmla="*/ 1792423 h 1792423"/>
              <a:gd name="connsiteX3" fmla="*/ 0 w 1467612"/>
              <a:gd name="connsiteY3" fmla="*/ 1792423 h 1792423"/>
              <a:gd name="connsiteX4" fmla="*/ 0 w 1467612"/>
              <a:gd name="connsiteY4" fmla="*/ 0 h 17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612" h="1792423">
                <a:moveTo>
                  <a:pt x="0" y="0"/>
                </a:moveTo>
                <a:lnTo>
                  <a:pt x="1467612" y="0"/>
                </a:lnTo>
                <a:lnTo>
                  <a:pt x="1467612" y="1792423"/>
                </a:lnTo>
                <a:lnTo>
                  <a:pt x="0" y="17924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41E33C-2E9E-6010-6A7E-44A441C5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887" r="8884"/>
          <a:stretch>
            <a:fillRect/>
          </a:stretch>
        </p:blipFill>
        <p:spPr>
          <a:xfrm>
            <a:off x="5054600" y="4755396"/>
            <a:ext cx="1383297" cy="1792423"/>
          </a:xfrm>
          <a:custGeom>
            <a:avLst/>
            <a:gdLst>
              <a:gd name="connsiteX0" fmla="*/ 0 w 1383297"/>
              <a:gd name="connsiteY0" fmla="*/ 0 h 1792423"/>
              <a:gd name="connsiteX1" fmla="*/ 1383297 w 1383297"/>
              <a:gd name="connsiteY1" fmla="*/ 0 h 1792423"/>
              <a:gd name="connsiteX2" fmla="*/ 1383297 w 1383297"/>
              <a:gd name="connsiteY2" fmla="*/ 1792423 h 1792423"/>
              <a:gd name="connsiteX3" fmla="*/ 0 w 1383297"/>
              <a:gd name="connsiteY3" fmla="*/ 1792423 h 1792423"/>
              <a:gd name="connsiteX4" fmla="*/ 0 w 1383297"/>
              <a:gd name="connsiteY4" fmla="*/ 0 h 17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297" h="1792423">
                <a:moveTo>
                  <a:pt x="0" y="0"/>
                </a:moveTo>
                <a:lnTo>
                  <a:pt x="1383297" y="0"/>
                </a:lnTo>
                <a:lnTo>
                  <a:pt x="1383297" y="1792423"/>
                </a:lnTo>
                <a:lnTo>
                  <a:pt x="0" y="17924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60C145-3AE2-8124-DA91-CEDD73C7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097" t="100000" r="33113" b="-9688"/>
          <a:stretch>
            <a:fillRect/>
          </a:stretch>
        </p:blipFill>
        <p:spPr>
          <a:xfrm>
            <a:off x="4381500" y="6547819"/>
            <a:ext cx="673100" cy="173656"/>
          </a:xfrm>
          <a:custGeom>
            <a:avLst/>
            <a:gdLst>
              <a:gd name="connsiteX0" fmla="*/ 0 w 673100"/>
              <a:gd name="connsiteY0" fmla="*/ 0 h 173656"/>
              <a:gd name="connsiteX1" fmla="*/ 673100 w 673100"/>
              <a:gd name="connsiteY1" fmla="*/ 0 h 173656"/>
              <a:gd name="connsiteX2" fmla="*/ 673100 w 673100"/>
              <a:gd name="connsiteY2" fmla="*/ 173656 h 173656"/>
              <a:gd name="connsiteX3" fmla="*/ 0 w 673100"/>
              <a:gd name="connsiteY3" fmla="*/ 173656 h 173656"/>
              <a:gd name="connsiteX4" fmla="*/ 0 w 673100"/>
              <a:gd name="connsiteY4" fmla="*/ 0 h 17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100" h="173656">
                <a:moveTo>
                  <a:pt x="0" y="0"/>
                </a:moveTo>
                <a:lnTo>
                  <a:pt x="673100" y="0"/>
                </a:lnTo>
                <a:lnTo>
                  <a:pt x="673100" y="173656"/>
                </a:lnTo>
                <a:lnTo>
                  <a:pt x="0" y="1736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2DE8A-C70B-4166-184D-76544384E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164" y="3063916"/>
            <a:ext cx="2900683" cy="578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96256A-575E-0347-EE37-4AB3570DF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46" y="2453097"/>
            <a:ext cx="5238754" cy="16995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9C4F6D-C6C9-C848-8619-4AB852885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295" y="3038510"/>
            <a:ext cx="1192869" cy="5245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6F7065-5998-23F3-74D7-783291B20AC3}"/>
              </a:ext>
            </a:extLst>
          </p:cNvPr>
          <p:cNvSpPr/>
          <p:nvPr/>
        </p:nvSpPr>
        <p:spPr>
          <a:xfrm rot="1026222">
            <a:off x="8568715" y="2199513"/>
            <a:ext cx="3763607" cy="5071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 &amp; data don’t interact!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DE9D7D-488E-4841-AC23-DA22D17E5B78}"/>
              </a:ext>
            </a:extLst>
          </p:cNvPr>
          <p:cNvSpPr/>
          <p:nvPr/>
        </p:nvSpPr>
        <p:spPr>
          <a:xfrm rot="1078786">
            <a:off x="5213199" y="3921522"/>
            <a:ext cx="2197016" cy="5071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Uncalibrated!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1920-B215-3820-5FB8-2D9B1A8EB69F}"/>
              </a:ext>
            </a:extLst>
          </p:cNvPr>
          <p:cNvSpPr/>
          <p:nvPr/>
        </p:nvSpPr>
        <p:spPr>
          <a:xfrm rot="1154719">
            <a:off x="5825448" y="4766002"/>
            <a:ext cx="2155237" cy="6964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Geometric mean of </a:t>
            </a:r>
          </a:p>
          <a:p>
            <a:pPr algn="ctr"/>
            <a:r>
              <a:rPr lang="en-US" dirty="0"/>
              <a:t>s  and  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1FFA6-A3F8-0756-7ADB-4313F613696C}"/>
              </a:ext>
            </a:extLst>
          </p:cNvPr>
          <p:cNvSpPr txBox="1"/>
          <p:nvPr/>
        </p:nvSpPr>
        <p:spPr>
          <a:xfrm>
            <a:off x="672207" y="972567"/>
            <a:ext cx="4868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predict Y from X, </a:t>
            </a:r>
          </a:p>
          <a:p>
            <a:r>
              <a:rPr lang="en-US" dirty="0"/>
              <a:t>and have access to both simulated and real data.</a:t>
            </a:r>
          </a:p>
          <a:p>
            <a:endParaRPr lang="en-US" i="1" dirty="0"/>
          </a:p>
          <a:p>
            <a:r>
              <a:rPr lang="en-US" i="1" dirty="0"/>
              <a:t>What loss to use?</a:t>
            </a:r>
          </a:p>
        </p:txBody>
      </p:sp>
    </p:spTree>
    <p:extLst>
      <p:ext uri="{BB962C8B-B14F-4D97-AF65-F5344CB8AC3E}">
        <p14:creationId xmlns:p14="http://schemas.microsoft.com/office/powerpoint/2010/main" val="787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72" y="438094"/>
            <a:ext cx="177437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Recap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3A81-EB37-44D6-8CD6-843CBCB0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341524"/>
            <a:ext cx="6164262" cy="226008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 energy = factor graph inconsistency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reverse-engineer a PDG from a loss, and why it’s a bad idea;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precise definitions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cute proof technique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212E-78D7-4F48-8B62-AC25F08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72DD4-C6D4-7230-9110-3BA8EF799BFC}"/>
              </a:ext>
            </a:extLst>
          </p:cNvPr>
          <p:cNvSpPr txBox="1"/>
          <p:nvPr/>
        </p:nvSpPr>
        <p:spPr>
          <a:xfrm>
            <a:off x="5932034" y="37055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See the paper for more:</a:t>
            </a:r>
            <a:endParaRPr lang="en-US" sz="3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327FC3-7A1E-51DE-C327-54BFC9267742}"/>
              </a:ext>
            </a:extLst>
          </p:cNvPr>
          <p:cNvSpPr/>
          <p:nvPr/>
        </p:nvSpPr>
        <p:spPr>
          <a:xfrm>
            <a:off x="619125" y="2486807"/>
            <a:ext cx="5867400" cy="4114800"/>
          </a:xfrm>
          <a:custGeom>
            <a:avLst/>
            <a:gdLst>
              <a:gd name="connsiteX0" fmla="*/ 0 w 5867400"/>
              <a:gd name="connsiteY0" fmla="*/ 2324100 h 4114800"/>
              <a:gd name="connsiteX1" fmla="*/ 2133600 w 5867400"/>
              <a:gd name="connsiteY1" fmla="*/ 0 h 4114800"/>
              <a:gd name="connsiteX2" fmla="*/ 5867400 w 5867400"/>
              <a:gd name="connsiteY2" fmla="*/ 3403600 h 4114800"/>
              <a:gd name="connsiteX3" fmla="*/ 1206500 w 5867400"/>
              <a:gd name="connsiteY3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0" h="4114800">
                <a:moveTo>
                  <a:pt x="0" y="2324100"/>
                </a:moveTo>
                <a:lnTo>
                  <a:pt x="2133600" y="0"/>
                </a:lnTo>
                <a:lnTo>
                  <a:pt x="5867400" y="3403600"/>
                </a:lnTo>
                <a:lnTo>
                  <a:pt x="1206500" y="411480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F05F55-570D-15D5-D3F2-4F82B3D00896}"/>
              </a:ext>
            </a:extLst>
          </p:cNvPr>
          <p:cNvGrpSpPr/>
          <p:nvPr/>
        </p:nvGrpSpPr>
        <p:grpSpPr>
          <a:xfrm>
            <a:off x="-165707" y="2782864"/>
            <a:ext cx="5655934" cy="4752998"/>
            <a:chOff x="-434652" y="1423964"/>
            <a:chExt cx="7426002" cy="624048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6C337F-CA38-B49C-8AC3-DDDFD9FA84E8}"/>
                </a:ext>
              </a:extLst>
            </p:cNvPr>
            <p:cNvSpPr/>
            <p:nvPr/>
          </p:nvSpPr>
          <p:spPr>
            <a:xfrm>
              <a:off x="838200" y="2241550"/>
              <a:ext cx="5880100" cy="4114800"/>
            </a:xfrm>
            <a:custGeom>
              <a:avLst/>
              <a:gdLst>
                <a:gd name="connsiteX0" fmla="*/ 0 w 5880100"/>
                <a:gd name="connsiteY0" fmla="*/ 2362200 h 4114800"/>
                <a:gd name="connsiteX1" fmla="*/ 2146300 w 5880100"/>
                <a:gd name="connsiteY1" fmla="*/ 0 h 4114800"/>
                <a:gd name="connsiteX2" fmla="*/ 5880100 w 5880100"/>
                <a:gd name="connsiteY2" fmla="*/ 3441700 h 4114800"/>
                <a:gd name="connsiteX3" fmla="*/ 1231900 w 5880100"/>
                <a:gd name="connsiteY3" fmla="*/ 4114800 h 4114800"/>
                <a:gd name="connsiteX4" fmla="*/ 0 w 5880100"/>
                <a:gd name="connsiteY4" fmla="*/ 23622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0100" h="4114800">
                  <a:moveTo>
                    <a:pt x="0" y="2362200"/>
                  </a:moveTo>
                  <a:lnTo>
                    <a:pt x="2146300" y="0"/>
                  </a:lnTo>
                  <a:lnTo>
                    <a:pt x="5880100" y="3441700"/>
                  </a:lnTo>
                  <a:lnTo>
                    <a:pt x="1231900" y="4114800"/>
                  </a:lnTo>
                  <a:lnTo>
                    <a:pt x="0" y="2362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" name="3D Model 7" descr="Pyritohedron Grey">
                  <a:extLst>
                    <a:ext uri="{FF2B5EF4-FFF2-40B4-BE49-F238E27FC236}">
                      <a16:creationId xmlns:a16="http://schemas.microsoft.com/office/drawing/2014/main" id="{498B5C48-0FC4-A186-F61E-D0BEB9B97378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34997126"/>
                    </p:ext>
                  </p:extLst>
                </p:nvPr>
              </p:nvGraphicFramePr>
              <p:xfrm>
                <a:off x="-434652" y="1423964"/>
                <a:ext cx="3889052" cy="3581510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2962054" cy="2727818"/>
                      </a:xfrm>
                      <a:prstGeom prst="rect">
                        <a:avLst/>
                      </a:prstGeom>
                    </am3d:spPr>
                    <am3d:camera>
                      <am3d:pos x="0" y="0" z="81468764"/>
                      <am3d:up dx="0" dy="36000000" dz="0"/>
                      <am3d:lookAt x="0" y="0" z="0"/>
                      <am3d:perspective fov="1883348"/>
                    </am3d:camera>
                    <am3d:trans>
                      <am3d:meterPerModelUnit n="117985" d="1000000"/>
                      <am3d:preTrans dx="0" dy="-17999997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2158237" ay="2293606" az="145104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winViewport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" name="3D Model 7" descr="Pyritohedron Grey">
                  <a:extLst>
                    <a:ext uri="{FF2B5EF4-FFF2-40B4-BE49-F238E27FC236}">
                      <a16:creationId xmlns:a16="http://schemas.microsoft.com/office/drawing/2014/main" id="{498B5C48-0FC4-A186-F61E-D0BEB9B9737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165707" y="2782864"/>
                  <a:ext cx="2962054" cy="272781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6541E96C-7FFA-703D-300C-DAAE3B8BBB89}"/>
                </a:ext>
              </a:extLst>
            </p:cNvPr>
            <p:cNvSpPr/>
            <p:nvPr/>
          </p:nvSpPr>
          <p:spPr>
            <a:xfrm>
              <a:off x="1797050" y="4375150"/>
              <a:ext cx="5194300" cy="3289300"/>
            </a:xfrm>
            <a:prstGeom prst="hexag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isometricOffAxis1Top">
                <a:rot lat="18000000" lon="18392745" rev="3458552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/>
                <a:t>loss</a:t>
              </a:r>
              <a:endParaRPr lang="en-US" sz="8800" b="1" dirty="0">
                <a:highlight>
                  <a:srgbClr val="FFFF00"/>
                </a:highlight>
              </a:endParaRPr>
            </a:p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38E8EE-1EC6-E103-3D6D-B76000D9F7F0}"/>
                </a:ext>
              </a:extLst>
            </p:cNvPr>
            <p:cNvSpPr txBox="1"/>
            <p:nvPr/>
          </p:nvSpPr>
          <p:spPr>
            <a:xfrm rot="20236719">
              <a:off x="1415249" y="3432720"/>
              <a:ext cx="9252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</a:rPr>
                <a:t>PDG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587939D-7825-01B9-8C19-D9D03A1015C6}"/>
              </a:ext>
            </a:extLst>
          </p:cNvPr>
          <p:cNvSpPr txBox="1">
            <a:spLocks/>
          </p:cNvSpPr>
          <p:nvPr/>
        </p:nvSpPr>
        <p:spPr>
          <a:xfrm>
            <a:off x="2666086" y="315661"/>
            <a:ext cx="8804883" cy="299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Simply model your scenario and measure inconsistency for: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 loss functions and metrics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variational objectives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usual connections between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regularizers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priors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 statistical divergences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 calibrated losses for new settings!</a:t>
            </a:r>
          </a:p>
        </p:txBody>
      </p:sp>
    </p:spTree>
    <p:extLst>
      <p:ext uri="{BB962C8B-B14F-4D97-AF65-F5344CB8AC3E}">
        <p14:creationId xmlns:p14="http://schemas.microsoft.com/office/powerpoint/2010/main" val="408282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DCE4-23DE-2A7B-0AF2-0F429D0F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Factor Graphs to PDGs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9F81F-49FE-571C-7EDE-89E3EB7E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71C4E-C173-2D35-DC58-EA639BED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54" y="2151618"/>
            <a:ext cx="3110574" cy="19778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EB9566-B078-3817-98B2-EAC83A975AD8}"/>
              </a:ext>
            </a:extLst>
          </p:cNvPr>
          <p:cNvGrpSpPr/>
          <p:nvPr/>
        </p:nvGrpSpPr>
        <p:grpSpPr>
          <a:xfrm>
            <a:off x="7330374" y="2151618"/>
            <a:ext cx="3424474" cy="2157281"/>
            <a:chOff x="9642462" y="4561255"/>
            <a:chExt cx="2013241" cy="12682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08D95F-FB90-AD77-F1C1-49584B48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9642462" y="4725666"/>
              <a:ext cx="1873060" cy="1103850"/>
            </a:xfrm>
            <a:custGeom>
              <a:avLst/>
              <a:gdLst>
                <a:gd name="connsiteX0" fmla="*/ 0 w 1873060"/>
                <a:gd name="connsiteY0" fmla="*/ 0 h 1103850"/>
                <a:gd name="connsiteX1" fmla="*/ 1873060 w 1873060"/>
                <a:gd name="connsiteY1" fmla="*/ 0 h 1103850"/>
                <a:gd name="connsiteX2" fmla="*/ 1873060 w 1873060"/>
                <a:gd name="connsiteY2" fmla="*/ 1103850 h 1103850"/>
                <a:gd name="connsiteX3" fmla="*/ 0 w 1873060"/>
                <a:gd name="connsiteY3" fmla="*/ 1103850 h 1103850"/>
                <a:gd name="connsiteX4" fmla="*/ 0 w 1873060"/>
                <a:gd name="connsiteY4" fmla="*/ 688035 h 1103850"/>
                <a:gd name="connsiteX5" fmla="*/ 563575 w 1873060"/>
                <a:gd name="connsiteY5" fmla="*/ 953067 h 1103850"/>
                <a:gd name="connsiteX6" fmla="*/ 858850 w 1873060"/>
                <a:gd name="connsiteY6" fmla="*/ 1010217 h 1103850"/>
                <a:gd name="connsiteX7" fmla="*/ 1357325 w 1873060"/>
                <a:gd name="connsiteY7" fmla="*/ 880042 h 1103850"/>
                <a:gd name="connsiteX8" fmla="*/ 1468450 w 1873060"/>
                <a:gd name="connsiteY8" fmla="*/ 772092 h 1103850"/>
                <a:gd name="connsiteX9" fmla="*/ 1617675 w 1873060"/>
                <a:gd name="connsiteY9" fmla="*/ 730817 h 1103850"/>
                <a:gd name="connsiteX10" fmla="*/ 1741500 w 1873060"/>
                <a:gd name="connsiteY10" fmla="*/ 479992 h 1103850"/>
                <a:gd name="connsiteX11" fmla="*/ 1665300 w 1873060"/>
                <a:gd name="connsiteY11" fmla="*/ 403792 h 1103850"/>
                <a:gd name="connsiteX12" fmla="*/ 1589100 w 1873060"/>
                <a:gd name="connsiteY12" fmla="*/ 362517 h 1103850"/>
                <a:gd name="connsiteX13" fmla="*/ 1511313 w 1873060"/>
                <a:gd name="connsiteY13" fmla="*/ 385688 h 1103850"/>
                <a:gd name="connsiteX14" fmla="*/ 1511313 w 1873060"/>
                <a:gd name="connsiteY14" fmla="*/ 82078 h 1103850"/>
                <a:gd name="connsiteX15" fmla="*/ 1083486 w 1873060"/>
                <a:gd name="connsiteY15" fmla="*/ 82078 h 1103850"/>
                <a:gd name="connsiteX16" fmla="*/ 1083486 w 1873060"/>
                <a:gd name="connsiteY16" fmla="*/ 440812 h 1103850"/>
                <a:gd name="connsiteX17" fmla="*/ 1226519 w 1873060"/>
                <a:gd name="connsiteY17" fmla="*/ 440812 h 1103850"/>
                <a:gd name="connsiteX18" fmla="*/ 1128725 w 1873060"/>
                <a:gd name="connsiteY18" fmla="*/ 657792 h 1103850"/>
                <a:gd name="connsiteX19" fmla="*/ 839800 w 1873060"/>
                <a:gd name="connsiteY19" fmla="*/ 822892 h 1103850"/>
                <a:gd name="connsiteX20" fmla="*/ 747725 w 1873060"/>
                <a:gd name="connsiteY20" fmla="*/ 606992 h 1103850"/>
                <a:gd name="connsiteX21" fmla="*/ 763600 w 1873060"/>
                <a:gd name="connsiteY21" fmla="*/ 391092 h 1103850"/>
                <a:gd name="connsiteX22" fmla="*/ 944575 w 1873060"/>
                <a:gd name="connsiteY22" fmla="*/ 384742 h 1103850"/>
                <a:gd name="connsiteX23" fmla="*/ 792175 w 1873060"/>
                <a:gd name="connsiteY23" fmla="*/ 251392 h 1103850"/>
                <a:gd name="connsiteX24" fmla="*/ 801700 w 1873060"/>
                <a:gd name="connsiteY24" fmla="*/ 51367 h 1103850"/>
                <a:gd name="connsiteX25" fmla="*/ 369900 w 1873060"/>
                <a:gd name="connsiteY25" fmla="*/ 102167 h 1103850"/>
                <a:gd name="connsiteX26" fmla="*/ 373075 w 1873060"/>
                <a:gd name="connsiteY26" fmla="*/ 410142 h 1103850"/>
                <a:gd name="connsiteX27" fmla="*/ 71450 w 1873060"/>
                <a:gd name="connsiteY27" fmla="*/ 362517 h 1103850"/>
                <a:gd name="connsiteX28" fmla="*/ 0 w 1873060"/>
                <a:gd name="connsiteY28" fmla="*/ 598302 h 1103850"/>
                <a:gd name="connsiteX29" fmla="*/ 0 w 1873060"/>
                <a:gd name="connsiteY29" fmla="*/ 0 h 110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73060" h="1103850">
                  <a:moveTo>
                    <a:pt x="0" y="0"/>
                  </a:moveTo>
                  <a:lnTo>
                    <a:pt x="1873060" y="0"/>
                  </a:lnTo>
                  <a:lnTo>
                    <a:pt x="1873060" y="1103850"/>
                  </a:lnTo>
                  <a:lnTo>
                    <a:pt x="0" y="1103850"/>
                  </a:lnTo>
                  <a:lnTo>
                    <a:pt x="0" y="688035"/>
                  </a:lnTo>
                  <a:lnTo>
                    <a:pt x="563575" y="953067"/>
                  </a:lnTo>
                  <a:lnTo>
                    <a:pt x="858850" y="1010217"/>
                  </a:lnTo>
                  <a:lnTo>
                    <a:pt x="1357325" y="880042"/>
                  </a:lnTo>
                  <a:lnTo>
                    <a:pt x="1468450" y="772092"/>
                  </a:lnTo>
                  <a:lnTo>
                    <a:pt x="1617675" y="730817"/>
                  </a:lnTo>
                  <a:lnTo>
                    <a:pt x="1741500" y="479992"/>
                  </a:lnTo>
                  <a:lnTo>
                    <a:pt x="1665300" y="403792"/>
                  </a:lnTo>
                  <a:lnTo>
                    <a:pt x="1589100" y="362517"/>
                  </a:lnTo>
                  <a:lnTo>
                    <a:pt x="1511313" y="385688"/>
                  </a:lnTo>
                  <a:lnTo>
                    <a:pt x="1511313" y="82078"/>
                  </a:lnTo>
                  <a:lnTo>
                    <a:pt x="1083486" y="82078"/>
                  </a:lnTo>
                  <a:lnTo>
                    <a:pt x="1083486" y="440812"/>
                  </a:lnTo>
                  <a:lnTo>
                    <a:pt x="1226519" y="440812"/>
                  </a:lnTo>
                  <a:lnTo>
                    <a:pt x="1128725" y="657792"/>
                  </a:lnTo>
                  <a:lnTo>
                    <a:pt x="839800" y="822892"/>
                  </a:lnTo>
                  <a:lnTo>
                    <a:pt x="747725" y="606992"/>
                  </a:lnTo>
                  <a:lnTo>
                    <a:pt x="763600" y="391092"/>
                  </a:lnTo>
                  <a:lnTo>
                    <a:pt x="944575" y="384742"/>
                  </a:lnTo>
                  <a:lnTo>
                    <a:pt x="792175" y="251392"/>
                  </a:lnTo>
                  <a:lnTo>
                    <a:pt x="801700" y="51367"/>
                  </a:lnTo>
                  <a:lnTo>
                    <a:pt x="369900" y="102167"/>
                  </a:lnTo>
                  <a:cubicBezTo>
                    <a:pt x="370958" y="204825"/>
                    <a:pt x="372017" y="307484"/>
                    <a:pt x="373075" y="410142"/>
                  </a:cubicBezTo>
                  <a:lnTo>
                    <a:pt x="71450" y="362517"/>
                  </a:lnTo>
                  <a:lnTo>
                    <a:pt x="0" y="59830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6BD74F-9C3A-E4BE-D8B9-631833708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7155" t="903" r="5429" b="1889"/>
            <a:stretch>
              <a:fillRect/>
            </a:stretch>
          </p:blipFill>
          <p:spPr>
            <a:xfrm rot="20326194">
              <a:off x="9962903" y="4561255"/>
              <a:ext cx="442605" cy="347428"/>
            </a:xfrm>
            <a:custGeom>
              <a:avLst/>
              <a:gdLst>
                <a:gd name="connsiteX0" fmla="*/ 1012825 w 2406650"/>
                <a:gd name="connsiteY0" fmla="*/ 0 h 1889125"/>
                <a:gd name="connsiteX1" fmla="*/ 1355725 w 2406650"/>
                <a:gd name="connsiteY1" fmla="*/ 3175 h 1889125"/>
                <a:gd name="connsiteX2" fmla="*/ 1485900 w 2406650"/>
                <a:gd name="connsiteY2" fmla="*/ 873125 h 1889125"/>
                <a:gd name="connsiteX3" fmla="*/ 2406650 w 2406650"/>
                <a:gd name="connsiteY3" fmla="*/ 1301750 h 1889125"/>
                <a:gd name="connsiteX4" fmla="*/ 2359025 w 2406650"/>
                <a:gd name="connsiteY4" fmla="*/ 1831975 h 1889125"/>
                <a:gd name="connsiteX5" fmla="*/ 1806575 w 2406650"/>
                <a:gd name="connsiteY5" fmla="*/ 1889125 h 1889125"/>
                <a:gd name="connsiteX6" fmla="*/ 1203325 w 2406650"/>
                <a:gd name="connsiteY6" fmla="*/ 1276350 h 1889125"/>
                <a:gd name="connsiteX7" fmla="*/ 704850 w 2406650"/>
                <a:gd name="connsiteY7" fmla="*/ 1889125 h 1889125"/>
                <a:gd name="connsiteX8" fmla="*/ 317500 w 2406650"/>
                <a:gd name="connsiteY8" fmla="*/ 1863725 h 1889125"/>
                <a:gd name="connsiteX9" fmla="*/ 66675 w 2406650"/>
                <a:gd name="connsiteY9" fmla="*/ 1803400 h 1889125"/>
                <a:gd name="connsiteX10" fmla="*/ 0 w 2406650"/>
                <a:gd name="connsiteY10" fmla="*/ 1273175 h 1889125"/>
                <a:gd name="connsiteX11" fmla="*/ 911225 w 2406650"/>
                <a:gd name="connsiteY11" fmla="*/ 854075 h 188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6650" h="1889125">
                  <a:moveTo>
                    <a:pt x="1012825" y="0"/>
                  </a:moveTo>
                  <a:lnTo>
                    <a:pt x="1355725" y="3175"/>
                  </a:lnTo>
                  <a:lnTo>
                    <a:pt x="1485900" y="873125"/>
                  </a:lnTo>
                  <a:lnTo>
                    <a:pt x="2406650" y="1301750"/>
                  </a:lnTo>
                  <a:lnTo>
                    <a:pt x="2359025" y="1831975"/>
                  </a:lnTo>
                  <a:lnTo>
                    <a:pt x="1806575" y="1889125"/>
                  </a:lnTo>
                  <a:lnTo>
                    <a:pt x="1203325" y="1276350"/>
                  </a:lnTo>
                  <a:lnTo>
                    <a:pt x="704850" y="1889125"/>
                  </a:lnTo>
                  <a:lnTo>
                    <a:pt x="317500" y="1863725"/>
                  </a:lnTo>
                  <a:lnTo>
                    <a:pt x="66675" y="1803400"/>
                  </a:lnTo>
                  <a:lnTo>
                    <a:pt x="0" y="1273175"/>
                  </a:lnTo>
                  <a:lnTo>
                    <a:pt x="911225" y="854075"/>
                  </a:lnTo>
                  <a:close/>
                </a:path>
              </a:pathLst>
            </a:cu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BED1E5-16D6-6806-068C-1EBCEAA7B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7155" t="903" r="5429" b="1889"/>
            <a:stretch>
              <a:fillRect/>
            </a:stretch>
          </p:blipFill>
          <p:spPr>
            <a:xfrm rot="5802153">
              <a:off x="11336940" y="5167300"/>
              <a:ext cx="357165" cy="280361"/>
            </a:xfrm>
            <a:custGeom>
              <a:avLst/>
              <a:gdLst>
                <a:gd name="connsiteX0" fmla="*/ 1012825 w 2406650"/>
                <a:gd name="connsiteY0" fmla="*/ 0 h 1889125"/>
                <a:gd name="connsiteX1" fmla="*/ 1355725 w 2406650"/>
                <a:gd name="connsiteY1" fmla="*/ 3175 h 1889125"/>
                <a:gd name="connsiteX2" fmla="*/ 1485900 w 2406650"/>
                <a:gd name="connsiteY2" fmla="*/ 873125 h 1889125"/>
                <a:gd name="connsiteX3" fmla="*/ 2406650 w 2406650"/>
                <a:gd name="connsiteY3" fmla="*/ 1301750 h 1889125"/>
                <a:gd name="connsiteX4" fmla="*/ 2359025 w 2406650"/>
                <a:gd name="connsiteY4" fmla="*/ 1831975 h 1889125"/>
                <a:gd name="connsiteX5" fmla="*/ 1806575 w 2406650"/>
                <a:gd name="connsiteY5" fmla="*/ 1889125 h 1889125"/>
                <a:gd name="connsiteX6" fmla="*/ 1203325 w 2406650"/>
                <a:gd name="connsiteY6" fmla="*/ 1276350 h 1889125"/>
                <a:gd name="connsiteX7" fmla="*/ 704850 w 2406650"/>
                <a:gd name="connsiteY7" fmla="*/ 1889125 h 1889125"/>
                <a:gd name="connsiteX8" fmla="*/ 317500 w 2406650"/>
                <a:gd name="connsiteY8" fmla="*/ 1863725 h 1889125"/>
                <a:gd name="connsiteX9" fmla="*/ 66675 w 2406650"/>
                <a:gd name="connsiteY9" fmla="*/ 1803400 h 1889125"/>
                <a:gd name="connsiteX10" fmla="*/ 0 w 2406650"/>
                <a:gd name="connsiteY10" fmla="*/ 1273175 h 1889125"/>
                <a:gd name="connsiteX11" fmla="*/ 911225 w 2406650"/>
                <a:gd name="connsiteY11" fmla="*/ 854075 h 188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6650" h="1889125">
                  <a:moveTo>
                    <a:pt x="1012825" y="0"/>
                  </a:moveTo>
                  <a:lnTo>
                    <a:pt x="1355725" y="3175"/>
                  </a:lnTo>
                  <a:lnTo>
                    <a:pt x="1485900" y="873125"/>
                  </a:lnTo>
                  <a:lnTo>
                    <a:pt x="2406650" y="1301750"/>
                  </a:lnTo>
                  <a:lnTo>
                    <a:pt x="2359025" y="1831975"/>
                  </a:lnTo>
                  <a:lnTo>
                    <a:pt x="1806575" y="1889125"/>
                  </a:lnTo>
                  <a:lnTo>
                    <a:pt x="1203325" y="1276350"/>
                  </a:lnTo>
                  <a:lnTo>
                    <a:pt x="704850" y="1889125"/>
                  </a:lnTo>
                  <a:lnTo>
                    <a:pt x="317500" y="1863725"/>
                  </a:lnTo>
                  <a:lnTo>
                    <a:pt x="66675" y="1803400"/>
                  </a:lnTo>
                  <a:lnTo>
                    <a:pt x="0" y="1273175"/>
                  </a:lnTo>
                  <a:lnTo>
                    <a:pt x="911225" y="854075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46907F-0151-F24F-227D-4283B20B3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7155" t="903" r="5429" b="1889"/>
            <a:stretch>
              <a:fillRect/>
            </a:stretch>
          </p:blipFill>
          <p:spPr>
            <a:xfrm rot="11848625">
              <a:off x="9955227" y="5140994"/>
              <a:ext cx="424186" cy="332970"/>
            </a:xfrm>
            <a:custGeom>
              <a:avLst/>
              <a:gdLst>
                <a:gd name="connsiteX0" fmla="*/ 1012825 w 2406650"/>
                <a:gd name="connsiteY0" fmla="*/ 0 h 1889125"/>
                <a:gd name="connsiteX1" fmla="*/ 1355725 w 2406650"/>
                <a:gd name="connsiteY1" fmla="*/ 3175 h 1889125"/>
                <a:gd name="connsiteX2" fmla="*/ 1485900 w 2406650"/>
                <a:gd name="connsiteY2" fmla="*/ 873125 h 1889125"/>
                <a:gd name="connsiteX3" fmla="*/ 2406650 w 2406650"/>
                <a:gd name="connsiteY3" fmla="*/ 1301750 h 1889125"/>
                <a:gd name="connsiteX4" fmla="*/ 2359025 w 2406650"/>
                <a:gd name="connsiteY4" fmla="*/ 1831975 h 1889125"/>
                <a:gd name="connsiteX5" fmla="*/ 1806575 w 2406650"/>
                <a:gd name="connsiteY5" fmla="*/ 1889125 h 1889125"/>
                <a:gd name="connsiteX6" fmla="*/ 1203325 w 2406650"/>
                <a:gd name="connsiteY6" fmla="*/ 1276350 h 1889125"/>
                <a:gd name="connsiteX7" fmla="*/ 704850 w 2406650"/>
                <a:gd name="connsiteY7" fmla="*/ 1889125 h 1889125"/>
                <a:gd name="connsiteX8" fmla="*/ 317500 w 2406650"/>
                <a:gd name="connsiteY8" fmla="*/ 1863725 h 1889125"/>
                <a:gd name="connsiteX9" fmla="*/ 66675 w 2406650"/>
                <a:gd name="connsiteY9" fmla="*/ 1803400 h 1889125"/>
                <a:gd name="connsiteX10" fmla="*/ 0 w 2406650"/>
                <a:gd name="connsiteY10" fmla="*/ 1273175 h 1889125"/>
                <a:gd name="connsiteX11" fmla="*/ 911225 w 2406650"/>
                <a:gd name="connsiteY11" fmla="*/ 854075 h 188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6650" h="1889125">
                  <a:moveTo>
                    <a:pt x="1012825" y="0"/>
                  </a:moveTo>
                  <a:lnTo>
                    <a:pt x="1355725" y="3175"/>
                  </a:lnTo>
                  <a:lnTo>
                    <a:pt x="1485900" y="873125"/>
                  </a:lnTo>
                  <a:lnTo>
                    <a:pt x="2406650" y="1301750"/>
                  </a:lnTo>
                  <a:lnTo>
                    <a:pt x="2359025" y="1831975"/>
                  </a:lnTo>
                  <a:lnTo>
                    <a:pt x="1806575" y="1889125"/>
                  </a:lnTo>
                  <a:lnTo>
                    <a:pt x="1203325" y="1276350"/>
                  </a:lnTo>
                  <a:lnTo>
                    <a:pt x="704850" y="1889125"/>
                  </a:lnTo>
                  <a:lnTo>
                    <a:pt x="317500" y="1863725"/>
                  </a:lnTo>
                  <a:lnTo>
                    <a:pt x="66675" y="1803400"/>
                  </a:lnTo>
                  <a:lnTo>
                    <a:pt x="0" y="1273175"/>
                  </a:lnTo>
                  <a:lnTo>
                    <a:pt x="911225" y="854075"/>
                  </a:lnTo>
                  <a:close/>
                </a:path>
              </a:pathLst>
            </a:cu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759EC7-6A09-3480-A923-1405489FE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696035">
              <a:off x="9568652" y="5246317"/>
              <a:ext cx="385613" cy="1297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65DB375-98EB-BFDE-72E7-75994A329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ACACAC"/>
                </a:clrFrom>
                <a:clrTo>
                  <a:srgbClr val="ACACAC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 l="57846" t="7436" r="19313" b="60066"/>
            <a:stretch>
              <a:fillRect/>
            </a:stretch>
          </p:blipFill>
          <p:spPr>
            <a:xfrm>
              <a:off x="10753658" y="4851508"/>
              <a:ext cx="427827" cy="358734"/>
            </a:xfrm>
            <a:custGeom>
              <a:avLst/>
              <a:gdLst>
                <a:gd name="connsiteX0" fmla="*/ 0 w 427827"/>
                <a:gd name="connsiteY0" fmla="*/ 0 h 358734"/>
                <a:gd name="connsiteX1" fmla="*/ 427827 w 427827"/>
                <a:gd name="connsiteY1" fmla="*/ 0 h 358734"/>
                <a:gd name="connsiteX2" fmla="*/ 427827 w 427827"/>
                <a:gd name="connsiteY2" fmla="*/ 303610 h 358734"/>
                <a:gd name="connsiteX3" fmla="*/ 356389 w 427827"/>
                <a:gd name="connsiteY3" fmla="*/ 324889 h 358734"/>
                <a:gd name="connsiteX4" fmla="*/ 146839 w 427827"/>
                <a:gd name="connsiteY4" fmla="*/ 350289 h 358734"/>
                <a:gd name="connsiteX5" fmla="*/ 143033 w 427827"/>
                <a:gd name="connsiteY5" fmla="*/ 358734 h 358734"/>
                <a:gd name="connsiteX6" fmla="*/ 0 w 427827"/>
                <a:gd name="connsiteY6" fmla="*/ 358734 h 358734"/>
                <a:gd name="connsiteX7" fmla="*/ 0 w 427827"/>
                <a:gd name="connsiteY7" fmla="*/ 0 h 35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827" h="358734">
                  <a:moveTo>
                    <a:pt x="0" y="0"/>
                  </a:moveTo>
                  <a:lnTo>
                    <a:pt x="427827" y="0"/>
                  </a:lnTo>
                  <a:lnTo>
                    <a:pt x="427827" y="303610"/>
                  </a:lnTo>
                  <a:lnTo>
                    <a:pt x="356389" y="324889"/>
                  </a:lnTo>
                  <a:lnTo>
                    <a:pt x="146839" y="350289"/>
                  </a:lnTo>
                  <a:lnTo>
                    <a:pt x="143033" y="358734"/>
                  </a:lnTo>
                  <a:lnTo>
                    <a:pt x="0" y="358734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095147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25CA-8701-43F1-900F-6E96EEA5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 for Gaussians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4D6C9-5A65-4907-9CA3-58A17DF7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80" y="2015553"/>
            <a:ext cx="3786640" cy="210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A7D6F-7D12-4331-96D0-DB900428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4447815"/>
            <a:ext cx="9144000" cy="12210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2A436-768F-4A4D-9E89-B9FEB91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>
                    <a:lumMod val="95000"/>
                  </a:schemeClr>
                </a:solidFill>
              </a:rPr>
              <a:t>WHAT   IS   A   PDG? 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8932-970B-4063-B011-F9A4002E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53200-ABB3-CDEB-694F-8A845EFDD77B}"/>
              </a:ext>
            </a:extLst>
          </p:cNvPr>
          <p:cNvSpPr txBox="1"/>
          <p:nvPr/>
        </p:nvSpPr>
        <p:spPr>
          <a:xfrm>
            <a:off x="7073900" y="3406870"/>
            <a:ext cx="167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Gentium"/>
              </a:rPr>
              <a:t>/</a:t>
            </a:r>
            <a:r>
              <a:rPr lang="en-US" sz="24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Gentium"/>
              </a:rPr>
              <a:t>pʌdgàh</a:t>
            </a:r>
            <a:r>
              <a:rPr lang="en-US" sz="2400" b="0" i="0" dirty="0">
                <a:solidFill>
                  <a:schemeClr val="bg1">
                    <a:lumMod val="65000"/>
                  </a:schemeClr>
                </a:solidFill>
                <a:effectLst/>
                <a:latin typeface="Gentium"/>
              </a:rPr>
              <a:t>/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9F2E-C1F1-7B34-2E0E-A352D9E0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6" y="188564"/>
            <a:ext cx="111252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onditional</a:t>
            </a:r>
            <a:r>
              <a:rPr lang="en-US" dirty="0"/>
              <a:t> </a:t>
            </a:r>
            <a:r>
              <a:rPr lang="en-US" sz="4800" b="1" dirty="0"/>
              <a:t>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robability</a:t>
            </a:r>
            <a:r>
              <a:rPr lang="en-US" dirty="0"/>
              <a:t> </a:t>
            </a:r>
            <a:r>
              <a:rPr lang="en-US" sz="4800" b="1" dirty="0"/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istributions</a:t>
            </a:r>
            <a:r>
              <a:rPr lang="en-US" dirty="0"/>
              <a:t> (</a:t>
            </a:r>
            <a:r>
              <a:rPr lang="en-US" dirty="0" err="1"/>
              <a:t>cpds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7EC6C-B93A-D1FC-D297-322AA7B3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9A1633-BAA0-2D62-D180-4ED57164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07" y="1181275"/>
            <a:ext cx="4056569" cy="49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7B2AEF-0C2F-B39F-AA9F-8B26A5FD36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3215" y="2625469"/>
            <a:ext cx="1506819" cy="5946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B93D8D-705D-F359-AE2F-A0E38068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6212" y="2276457"/>
            <a:ext cx="1561730" cy="12926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2435EFD-A396-88DF-1493-EFD31000A3A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3110" y="3204815"/>
            <a:ext cx="1842625" cy="7286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B773E8-C865-BC15-0DED-2B5B3434B0A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961" y="3987166"/>
            <a:ext cx="1212302" cy="5331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3FBFBA-56CA-A013-A577-67FF2016009F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8881" y="3763610"/>
            <a:ext cx="1499061" cy="11304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7AB99B-E4DE-6DBB-9E94-4F8406CDA4D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7933" y="3305101"/>
            <a:ext cx="1652485" cy="594644"/>
          </a:xfrm>
          <a:prstGeom prst="rect">
            <a:avLst/>
          </a:prstGeom>
        </p:spPr>
      </p:pic>
      <p:grpSp>
        <p:nvGrpSpPr>
          <p:cNvPr id="3072" name="Group 3071">
            <a:extLst>
              <a:ext uri="{FF2B5EF4-FFF2-40B4-BE49-F238E27FC236}">
                <a16:creationId xmlns:a16="http://schemas.microsoft.com/office/drawing/2014/main" id="{9DCA374C-5D0F-D02E-15B2-367BEB6883B0}"/>
              </a:ext>
            </a:extLst>
          </p:cNvPr>
          <p:cNvGrpSpPr/>
          <p:nvPr/>
        </p:nvGrpSpPr>
        <p:grpSpPr>
          <a:xfrm>
            <a:off x="4600733" y="2430960"/>
            <a:ext cx="1552243" cy="474878"/>
            <a:chOff x="3392975" y="2254611"/>
            <a:chExt cx="1552243" cy="474878"/>
          </a:xfrm>
        </p:grpSpPr>
        <p:pic>
          <p:nvPicPr>
            <p:cNvPr id="3073" name="Picture 3072">
              <a:extLst>
                <a:ext uri="{FF2B5EF4-FFF2-40B4-BE49-F238E27FC236}">
                  <a16:creationId xmlns:a16="http://schemas.microsoft.com/office/drawing/2014/main" id="{B5CFBD9B-658D-38BC-7A5E-BB04D60BE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075" name="Picture 3074">
              <a:extLst>
                <a:ext uri="{FF2B5EF4-FFF2-40B4-BE49-F238E27FC236}">
                  <a16:creationId xmlns:a16="http://schemas.microsoft.com/office/drawing/2014/main" id="{124E795A-3AEB-9D77-B194-E4BB8FB61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076" name="Picture 3075">
              <a:extLst>
                <a:ext uri="{FF2B5EF4-FFF2-40B4-BE49-F238E27FC236}">
                  <a16:creationId xmlns:a16="http://schemas.microsoft.com/office/drawing/2014/main" id="{4F528759-9149-9F03-0426-86F2193CF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3077" name="Picture 2">
            <a:extLst>
              <a:ext uri="{FF2B5EF4-FFF2-40B4-BE49-F238E27FC236}">
                <a16:creationId xmlns:a16="http://schemas.microsoft.com/office/drawing/2014/main" id="{393DC048-EF33-B117-EC3D-164BDAB13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56" y="2543746"/>
            <a:ext cx="1091004" cy="3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3083">
            <a:extLst>
              <a:ext uri="{FF2B5EF4-FFF2-40B4-BE49-F238E27FC236}">
                <a16:creationId xmlns:a16="http://schemas.microsoft.com/office/drawing/2014/main" id="{CF06D2C9-7971-2F3E-5732-3DE113F3E4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0326" y="4197159"/>
            <a:ext cx="1105019" cy="646332"/>
          </a:xfrm>
          <a:prstGeom prst="rect">
            <a:avLst/>
          </a:prstGeom>
        </p:spPr>
      </p:pic>
      <p:sp>
        <p:nvSpPr>
          <p:cNvPr id="3085" name="TextBox 3084">
            <a:extLst>
              <a:ext uri="{FF2B5EF4-FFF2-40B4-BE49-F238E27FC236}">
                <a16:creationId xmlns:a16="http://schemas.microsoft.com/office/drawing/2014/main" id="{201B4D17-E771-C2DE-6B4A-657E1A930664}"/>
              </a:ext>
            </a:extLst>
          </p:cNvPr>
          <p:cNvSpPr txBox="1"/>
          <p:nvPr/>
        </p:nvSpPr>
        <p:spPr>
          <a:xfrm>
            <a:off x="798752" y="3305101"/>
            <a:ext cx="187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(Deterministic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functions)</a:t>
            </a:r>
          </a:p>
        </p:txBody>
      </p:sp>
      <p:sp>
        <p:nvSpPr>
          <p:cNvPr id="3086" name="TextBox 3085">
            <a:extLst>
              <a:ext uri="{FF2B5EF4-FFF2-40B4-BE49-F238E27FC236}">
                <a16:creationId xmlns:a16="http://schemas.microsoft.com/office/drawing/2014/main" id="{5612282E-D4E3-9F98-007E-DDBD7A7DF43C}"/>
              </a:ext>
            </a:extLst>
          </p:cNvPr>
          <p:cNvSpPr txBox="1"/>
          <p:nvPr/>
        </p:nvSpPr>
        <p:spPr>
          <a:xfrm>
            <a:off x="945312" y="4328829"/>
            <a:ext cx="187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(unconditional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probabilities)</a:t>
            </a:r>
          </a:p>
        </p:txBody>
      </p:sp>
      <p:pic>
        <p:nvPicPr>
          <p:cNvPr id="3087" name="Picture 2">
            <a:extLst>
              <a:ext uri="{FF2B5EF4-FFF2-40B4-BE49-F238E27FC236}">
                <a16:creationId xmlns:a16="http://schemas.microsoft.com/office/drawing/2014/main" id="{C252B945-9B05-42BF-FAF4-155002F3C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00" y="4422593"/>
            <a:ext cx="763765" cy="35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Title 1">
            <a:extLst>
              <a:ext uri="{FF2B5EF4-FFF2-40B4-BE49-F238E27FC236}">
                <a16:creationId xmlns:a16="http://schemas.microsoft.com/office/drawing/2014/main" id="{229FC71C-938E-990C-B5D4-92FC2BC0FEDB}"/>
              </a:ext>
            </a:extLst>
          </p:cNvPr>
          <p:cNvSpPr txBox="1">
            <a:spLocks/>
          </p:cNvSpPr>
          <p:nvPr/>
        </p:nvSpPr>
        <p:spPr>
          <a:xfrm>
            <a:off x="5616755" y="1089144"/>
            <a:ext cx="3605524" cy="679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 and how to draw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38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/>
      <p:bldP spid="3086" grpId="0"/>
      <p:bldP spid="30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9F2E-C1F1-7B34-2E0E-A352D9E0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6" y="188564"/>
            <a:ext cx="11125200" cy="1325563"/>
          </a:xfrm>
        </p:spPr>
        <p:txBody>
          <a:bodyPr>
            <a:normAutofit/>
          </a:bodyPr>
          <a:lstStyle/>
          <a:p>
            <a:r>
              <a:rPr lang="en-US" sz="4800" dirty="0" err="1"/>
              <a:t>cpds</a:t>
            </a:r>
            <a:r>
              <a:rPr lang="en-US" sz="4800" b="1" dirty="0"/>
              <a:t> </a:t>
            </a:r>
            <a:r>
              <a:rPr lang="en-US" sz="4800" dirty="0"/>
              <a:t>can represent…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7EC6C-B93A-D1FC-D297-322AA7B3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072" name="Group 3071">
            <a:extLst>
              <a:ext uri="{FF2B5EF4-FFF2-40B4-BE49-F238E27FC236}">
                <a16:creationId xmlns:a16="http://schemas.microsoft.com/office/drawing/2014/main" id="{9DCA374C-5D0F-D02E-15B2-367BEB6883B0}"/>
              </a:ext>
            </a:extLst>
          </p:cNvPr>
          <p:cNvGrpSpPr/>
          <p:nvPr/>
        </p:nvGrpSpPr>
        <p:grpSpPr>
          <a:xfrm>
            <a:off x="9299072" y="1961058"/>
            <a:ext cx="2031228" cy="621414"/>
            <a:chOff x="3392975" y="2254611"/>
            <a:chExt cx="1552243" cy="474878"/>
          </a:xfrm>
        </p:grpSpPr>
        <p:pic>
          <p:nvPicPr>
            <p:cNvPr id="3073" name="Picture 3072">
              <a:extLst>
                <a:ext uri="{FF2B5EF4-FFF2-40B4-BE49-F238E27FC236}">
                  <a16:creationId xmlns:a16="http://schemas.microsoft.com/office/drawing/2014/main" id="{B5CFBD9B-658D-38BC-7A5E-BB04D60BE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075" name="Picture 3074">
              <a:extLst>
                <a:ext uri="{FF2B5EF4-FFF2-40B4-BE49-F238E27FC236}">
                  <a16:creationId xmlns:a16="http://schemas.microsoft.com/office/drawing/2014/main" id="{124E795A-3AEB-9D77-B194-E4BB8FB61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076" name="Picture 3075">
              <a:extLst>
                <a:ext uri="{FF2B5EF4-FFF2-40B4-BE49-F238E27FC236}">
                  <a16:creationId xmlns:a16="http://schemas.microsoft.com/office/drawing/2014/main" id="{4F528759-9149-9F03-0426-86F2193CF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1DEF605-C556-9B8E-E9D6-7B64C667FD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91" b="89455" l="2210" r="97238">
                        <a14:foregroundMark x1="12431" y1="61455" x2="2486" y2="57091"/>
                        <a14:foregroundMark x1="31215" y1="45091" x2="47790" y2="31273"/>
                        <a14:foregroundMark x1="47790" y1="31273" x2="53039" y2="15273"/>
                        <a14:foregroundMark x1="49448" y1="9455" x2="49448" y2="11636"/>
                        <a14:foregroundMark x1="55249" y1="39273" x2="70166" y2="48727"/>
                        <a14:foregroundMark x1="70166" y1="48727" x2="68785" y2="41091"/>
                        <a14:foregroundMark x1="30939" y1="42545" x2="30939" y2="39636"/>
                        <a14:foregroundMark x1="31768" y1="48727" x2="38674" y2="51273"/>
                        <a14:foregroundMark x1="49448" y1="19636" x2="48895" y2="5818"/>
                        <a14:foregroundMark x1="50552" y1="9091" x2="49724" y2="15273"/>
                        <a14:foregroundMark x1="39779" y1="19273" x2="13536" y2="12364"/>
                        <a14:foregroundMark x1="13536" y1="12364" x2="35359" y2="14909"/>
                        <a14:foregroundMark x1="35359" y1="14909" x2="16298" y2="7273"/>
                        <a14:foregroundMark x1="16298" y1="7273" x2="22928" y2="23636"/>
                        <a14:foregroundMark x1="22928" y1="23636" x2="38950" y2="26182"/>
                        <a14:foregroundMark x1="38950" y1="26182" x2="34530" y2="17818"/>
                        <a14:foregroundMark x1="20166" y1="12000" x2="15470" y2="23636"/>
                        <a14:foregroundMark x1="14641" y1="6545" x2="16298" y2="8727"/>
                        <a14:foregroundMark x1="16298" y1="7273" x2="16851" y2="21818"/>
                        <a14:foregroundMark x1="16298" y1="8000" x2="20442" y2="28364"/>
                        <a14:foregroundMark x1="20442" y1="28364" x2="14365" y2="16000"/>
                        <a14:foregroundMark x1="19061" y1="8000" x2="24586" y2="10909"/>
                        <a14:foregroundMark x1="26796" y1="11636" x2="17680" y2="7273"/>
                        <a14:foregroundMark x1="16298" y1="6545" x2="24586" y2="12364"/>
                        <a14:foregroundMark x1="25414" y1="10182" x2="12155" y2="14545"/>
                        <a14:foregroundMark x1="12155" y1="14545" x2="14641" y2="24000"/>
                        <a14:foregroundMark x1="25138" y1="12364" x2="20718" y2="5818"/>
                        <a14:foregroundMark x1="21271" y1="6545" x2="17680" y2="6545"/>
                        <a14:foregroundMark x1="19061" y1="5091" x2="13260" y2="8000"/>
                        <a14:foregroundMark x1="69306" y1="64488" x2="83978" y2="51273"/>
                        <a14:foregroundMark x1="83978" y1="51273" x2="80387" y2="74909"/>
                        <a14:foregroundMark x1="80387" y1="74909" x2="89503" y2="66909"/>
                        <a14:foregroundMark x1="88674" y1="54182" x2="97238" y2="64727"/>
                        <a14:backgroundMark x1="30110" y1="64727" x2="48895" y2="54182"/>
                        <a14:backgroundMark x1="48895" y1="54182" x2="65746" y2="61455"/>
                        <a14:backgroundMark x1="65746" y1="61455" x2="66022" y2="62909"/>
                        <a14:backgroundMark x1="66298" y1="67273" x2="68232" y2="66909"/>
                        <a14:backgroundMark x1="53867" y1="16364" x2="55525" y2="101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6372" y="4852891"/>
            <a:ext cx="1976628" cy="1501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EF0338-AA6C-B259-E189-25B3A33D1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350" y="5033868"/>
            <a:ext cx="3254717" cy="6137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4A4D81-27BB-731F-85F0-3E0DE031A40A}"/>
              </a:ext>
            </a:extLst>
          </p:cNvPr>
          <p:cNvSpPr txBox="1"/>
          <p:nvPr/>
        </p:nvSpPr>
        <p:spPr>
          <a:xfrm>
            <a:off x="5826444" y="4986779"/>
            <a:ext cx="2387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datasets.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5560AD-60DF-ECC8-8C4A-DD1B13A5FA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957" y="1368841"/>
            <a:ext cx="3873578" cy="18058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798709-B2E3-2C1D-F92E-67774911D8D6}"/>
              </a:ext>
            </a:extLst>
          </p:cNvPr>
          <p:cNvSpPr txBox="1"/>
          <p:nvPr/>
        </p:nvSpPr>
        <p:spPr>
          <a:xfrm>
            <a:off x="4785968" y="1785833"/>
            <a:ext cx="40621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neural networks with a final </a:t>
            </a:r>
            <a:r>
              <a:rPr lang="en-US" sz="3200" dirty="0" err="1"/>
              <a:t>softmax</a:t>
            </a:r>
            <a:r>
              <a:rPr lang="en-US" sz="3200" dirty="0"/>
              <a:t> layer;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4A8C3-B95A-8CC2-019C-DD61BC89CC96}"/>
              </a:ext>
            </a:extLst>
          </p:cNvPr>
          <p:cNvSpPr txBox="1"/>
          <p:nvPr/>
        </p:nvSpPr>
        <p:spPr>
          <a:xfrm>
            <a:off x="5348744" y="3478852"/>
            <a:ext cx="1981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events;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86BE41E-A5A5-BB58-ADD8-3CFF446E6C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6372" y="3485676"/>
            <a:ext cx="1610450" cy="815166"/>
          </a:xfrm>
          <a:prstGeom prst="rect">
            <a:avLst/>
          </a:prstGeom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C6BEF885-1D0D-CD9C-CEA7-2AB3A696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70" y="3591703"/>
            <a:ext cx="1771046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5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9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Probabilistic Dependency Graphs (PDGs)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2C346-DE20-49A9-94C6-092193DA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476" y="797296"/>
            <a:ext cx="2003218" cy="90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64D3-28F8-46A9-8FC3-6F4B385D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2978" y="939933"/>
            <a:ext cx="1213316" cy="5946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9FB9C-D5EA-4540-94FD-BA9328C39423}"/>
              </a:ext>
            </a:extLst>
          </p:cNvPr>
          <p:cNvCxnSpPr>
            <a:cxnSpLocks/>
          </p:cNvCxnSpPr>
          <p:nvPr/>
        </p:nvCxnSpPr>
        <p:spPr>
          <a:xfrm>
            <a:off x="-517255" y="2297697"/>
            <a:ext cx="0" cy="4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407F8-734F-4FF4-9B25-55F316F333E9}"/>
              </a:ext>
            </a:extLst>
          </p:cNvPr>
          <p:cNvSpPr txBox="1"/>
          <p:nvPr/>
        </p:nvSpPr>
        <p:spPr>
          <a:xfrm>
            <a:off x="-2562412" y="3244334"/>
            <a:ext cx="187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(Deterministic)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2652F-4BC3-4128-AC13-52C29A981545}"/>
              </a:ext>
            </a:extLst>
          </p:cNvPr>
          <p:cNvSpPr txBox="1"/>
          <p:nvPr/>
        </p:nvSpPr>
        <p:spPr>
          <a:xfrm>
            <a:off x="-2890958" y="4356334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Dependence)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6E0E-1ECB-44F9-98F7-7091DB0E9428}"/>
              </a:ext>
            </a:extLst>
          </p:cNvPr>
          <p:cNvSpPr txBox="1"/>
          <p:nvPr/>
        </p:nvSpPr>
        <p:spPr>
          <a:xfrm>
            <a:off x="-2937468" y="5484135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Distribution)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F921AC-1B03-4936-933D-435DC7DAB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1881" y="1937746"/>
            <a:ext cx="476844" cy="2958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2957364-4B79-40F9-B41B-FD857662AD7B}"/>
              </a:ext>
            </a:extLst>
          </p:cNvPr>
          <p:cNvSpPr txBox="1"/>
          <p:nvPr/>
        </p:nvSpPr>
        <p:spPr>
          <a:xfrm>
            <a:off x="510492" y="2122865"/>
            <a:ext cx="7291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Syntax</a:t>
            </a:r>
            <a:r>
              <a:rPr lang="en-US" sz="2400" dirty="0"/>
              <a:t>: a collection of </a:t>
            </a:r>
            <a:r>
              <a:rPr lang="en-US" sz="2400" dirty="0" err="1"/>
              <a:t>cpds</a:t>
            </a:r>
            <a:endParaRPr lang="en-US" sz="2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E583EFA-5A5F-4EDE-9647-F386C3ACE5C5}"/>
              </a:ext>
            </a:extLst>
          </p:cNvPr>
          <p:cNvSpPr txBox="1">
            <a:spLocks/>
          </p:cNvSpPr>
          <p:nvPr/>
        </p:nvSpPr>
        <p:spPr>
          <a:xfrm>
            <a:off x="1079918" y="1104460"/>
            <a:ext cx="7127861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very general class of graphical models</a:t>
            </a:r>
            <a:br>
              <a:rPr lang="en-US" dirty="0"/>
            </a:br>
            <a:r>
              <a:rPr lang="en-US" sz="2300" dirty="0"/>
              <a:t>including Bayesian Networks and Factor Graphs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707B466-9F96-477D-AA35-1D9B1504A0A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3637" y="2999760"/>
            <a:ext cx="2781107" cy="1635481"/>
          </a:xfrm>
          <a:prstGeom prst="rect">
            <a:avLst/>
          </a:prstGeom>
        </p:spPr>
      </p:pic>
      <p:pic>
        <p:nvPicPr>
          <p:cNvPr id="9223" name="Picture 9222">
            <a:extLst>
              <a:ext uri="{FF2B5EF4-FFF2-40B4-BE49-F238E27FC236}">
                <a16:creationId xmlns:a16="http://schemas.microsoft.com/office/drawing/2014/main" id="{D5FDD94F-97E4-28FD-7DE3-114056B842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888" t="13265" r="36127" b="59027"/>
          <a:stretch/>
        </p:blipFill>
        <p:spPr>
          <a:xfrm>
            <a:off x="5710129" y="3117244"/>
            <a:ext cx="1049491" cy="605950"/>
          </a:xfrm>
          <a:custGeom>
            <a:avLst/>
            <a:gdLst>
              <a:gd name="connsiteX0" fmla="*/ 338762 w 1049491"/>
              <a:gd name="connsiteY0" fmla="*/ 0 h 605950"/>
              <a:gd name="connsiteX1" fmla="*/ 665608 w 1049491"/>
              <a:gd name="connsiteY1" fmla="*/ 0 h 605950"/>
              <a:gd name="connsiteX2" fmla="*/ 1049491 w 1049491"/>
              <a:gd name="connsiteY2" fmla="*/ 20887 h 605950"/>
              <a:gd name="connsiteX3" fmla="*/ 833591 w 1049491"/>
              <a:gd name="connsiteY3" fmla="*/ 539124 h 605950"/>
              <a:gd name="connsiteX4" fmla="*/ 0 w 1049491"/>
              <a:gd name="connsiteY4" fmla="*/ 605799 h 605950"/>
              <a:gd name="connsiteX5" fmla="*/ 254347 w 1049491"/>
              <a:gd name="connsiteY5" fmla="*/ 138540 h 605950"/>
              <a:gd name="connsiteX6" fmla="*/ 338762 w 1049491"/>
              <a:gd name="connsiteY6" fmla="*/ 0 h 60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9491" h="605950">
                <a:moveTo>
                  <a:pt x="338762" y="0"/>
                </a:moveTo>
                <a:lnTo>
                  <a:pt x="665608" y="0"/>
                </a:lnTo>
                <a:lnTo>
                  <a:pt x="1049491" y="20887"/>
                </a:lnTo>
                <a:lnTo>
                  <a:pt x="833591" y="539124"/>
                </a:lnTo>
                <a:cubicBezTo>
                  <a:pt x="555727" y="561349"/>
                  <a:pt x="277864" y="608974"/>
                  <a:pt x="0" y="605799"/>
                </a:cubicBezTo>
                <a:cubicBezTo>
                  <a:pt x="46832" y="450046"/>
                  <a:pt x="154385" y="294293"/>
                  <a:pt x="254347" y="138540"/>
                </a:cubicBezTo>
                <a:lnTo>
                  <a:pt x="338762" y="0"/>
                </a:lnTo>
                <a:close/>
              </a:path>
            </a:pathLst>
          </a:custGeom>
        </p:spPr>
      </p:pic>
      <p:pic>
        <p:nvPicPr>
          <p:cNvPr id="9221" name="Picture 9220">
            <a:extLst>
              <a:ext uri="{FF2B5EF4-FFF2-40B4-BE49-F238E27FC236}">
                <a16:creationId xmlns:a16="http://schemas.microsoft.com/office/drawing/2014/main" id="{D995A8A5-C05E-16B7-2A5B-89D9664D63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11" t="34041" r="62185" b="35893"/>
          <a:stretch/>
        </p:blipFill>
        <p:spPr>
          <a:xfrm>
            <a:off x="4602132" y="3571597"/>
            <a:ext cx="1062896" cy="657520"/>
          </a:xfrm>
          <a:custGeom>
            <a:avLst/>
            <a:gdLst>
              <a:gd name="connsiteX0" fmla="*/ 0 w 1062896"/>
              <a:gd name="connsiteY0" fmla="*/ 0 h 657520"/>
              <a:gd name="connsiteX1" fmla="*/ 1062896 w 1062896"/>
              <a:gd name="connsiteY1" fmla="*/ 0 h 657520"/>
              <a:gd name="connsiteX2" fmla="*/ 1062896 w 1062896"/>
              <a:gd name="connsiteY2" fmla="*/ 657520 h 657520"/>
              <a:gd name="connsiteX3" fmla="*/ 0 w 1062896"/>
              <a:gd name="connsiteY3" fmla="*/ 657520 h 657520"/>
              <a:gd name="connsiteX4" fmla="*/ 0 w 1062896"/>
              <a:gd name="connsiteY4" fmla="*/ 0 h 65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896" h="657520">
                <a:moveTo>
                  <a:pt x="0" y="0"/>
                </a:moveTo>
                <a:lnTo>
                  <a:pt x="1062896" y="0"/>
                </a:lnTo>
                <a:lnTo>
                  <a:pt x="1062896" y="657520"/>
                </a:lnTo>
                <a:lnTo>
                  <a:pt x="0" y="6575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219" name="Picture 9218">
            <a:extLst>
              <a:ext uri="{FF2B5EF4-FFF2-40B4-BE49-F238E27FC236}">
                <a16:creationId xmlns:a16="http://schemas.microsoft.com/office/drawing/2014/main" id="{7EA6530C-42D0-D438-4054-7BB7E55CF6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591" t="35103" r="14535" b="35538"/>
          <a:stretch/>
        </p:blipFill>
        <p:spPr>
          <a:xfrm>
            <a:off x="6537747" y="3594819"/>
            <a:ext cx="1128866" cy="642062"/>
          </a:xfrm>
          <a:custGeom>
            <a:avLst/>
            <a:gdLst>
              <a:gd name="connsiteX0" fmla="*/ 1128866 w 1128866"/>
              <a:gd name="connsiteY0" fmla="*/ 0 h 642062"/>
              <a:gd name="connsiteX1" fmla="*/ 1116166 w 1128866"/>
              <a:gd name="connsiteY1" fmla="*/ 642062 h 642062"/>
              <a:gd name="connsiteX2" fmla="*/ 0 w 1128866"/>
              <a:gd name="connsiteY2" fmla="*/ 521412 h 642062"/>
              <a:gd name="connsiteX3" fmla="*/ 0 w 1128866"/>
              <a:gd name="connsiteY3" fmla="*/ 111125 h 642062"/>
              <a:gd name="connsiteX4" fmla="*/ 1128866 w 1128866"/>
              <a:gd name="connsiteY4" fmla="*/ 0 h 64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866" h="642062">
                <a:moveTo>
                  <a:pt x="1128866" y="0"/>
                </a:moveTo>
                <a:lnTo>
                  <a:pt x="1116166" y="642062"/>
                </a:lnTo>
                <a:lnTo>
                  <a:pt x="0" y="521412"/>
                </a:lnTo>
                <a:lnTo>
                  <a:pt x="0" y="111125"/>
                </a:lnTo>
                <a:lnTo>
                  <a:pt x="1128866" y="0"/>
                </a:lnTo>
                <a:close/>
              </a:path>
            </a:pathLst>
          </a:custGeom>
        </p:spPr>
      </p:pic>
      <p:pic>
        <p:nvPicPr>
          <p:cNvPr id="9217" name="Picture 9216">
            <a:extLst>
              <a:ext uri="{FF2B5EF4-FFF2-40B4-BE49-F238E27FC236}">
                <a16:creationId xmlns:a16="http://schemas.microsoft.com/office/drawing/2014/main" id="{02993ED7-49A1-DC30-80E6-C5697AEB25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640" t="54788" r="33893" b="13285"/>
          <a:stretch/>
        </p:blipFill>
        <p:spPr>
          <a:xfrm>
            <a:off x="5699693" y="4025314"/>
            <a:ext cx="1153758" cy="698201"/>
          </a:xfrm>
          <a:custGeom>
            <a:avLst/>
            <a:gdLst>
              <a:gd name="connsiteX0" fmla="*/ 0 w 1153758"/>
              <a:gd name="connsiteY0" fmla="*/ 0 h 698201"/>
              <a:gd name="connsiteX1" fmla="*/ 1128358 w 1153758"/>
              <a:gd name="connsiteY1" fmla="*/ 177800 h 698201"/>
              <a:gd name="connsiteX2" fmla="*/ 1153758 w 1153758"/>
              <a:gd name="connsiteY2" fmla="*/ 698201 h 698201"/>
              <a:gd name="connsiteX3" fmla="*/ 25400 w 1153758"/>
              <a:gd name="connsiteY3" fmla="*/ 698201 h 698201"/>
              <a:gd name="connsiteX4" fmla="*/ 0 w 1153758"/>
              <a:gd name="connsiteY4" fmla="*/ 0 h 6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3758" h="698201">
                <a:moveTo>
                  <a:pt x="0" y="0"/>
                </a:moveTo>
                <a:lnTo>
                  <a:pt x="1128358" y="177800"/>
                </a:lnTo>
                <a:lnTo>
                  <a:pt x="1153758" y="698201"/>
                </a:lnTo>
                <a:lnTo>
                  <a:pt x="25400" y="69820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216" name="Picture 9215">
            <a:extLst>
              <a:ext uri="{FF2B5EF4-FFF2-40B4-BE49-F238E27FC236}">
                <a16:creationId xmlns:a16="http://schemas.microsoft.com/office/drawing/2014/main" id="{FB82FB86-38AE-BAD0-94DF-20CF892D80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953" t="12478" r="45266" b="86735"/>
          <a:stretch/>
        </p:blipFill>
        <p:spPr>
          <a:xfrm>
            <a:off x="6048891" y="3100032"/>
            <a:ext cx="326846" cy="17213"/>
          </a:xfrm>
          <a:custGeom>
            <a:avLst/>
            <a:gdLst>
              <a:gd name="connsiteX0" fmla="*/ 10488 w 326846"/>
              <a:gd name="connsiteY0" fmla="*/ 0 h 17213"/>
              <a:gd name="connsiteX1" fmla="*/ 326846 w 326846"/>
              <a:gd name="connsiteY1" fmla="*/ 17213 h 17213"/>
              <a:gd name="connsiteX2" fmla="*/ 0 w 326846"/>
              <a:gd name="connsiteY2" fmla="*/ 17213 h 17213"/>
              <a:gd name="connsiteX3" fmla="*/ 10488 w 326846"/>
              <a:gd name="connsiteY3" fmla="*/ 0 h 1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846" h="17213">
                <a:moveTo>
                  <a:pt x="10488" y="0"/>
                </a:moveTo>
                <a:lnTo>
                  <a:pt x="326846" y="17213"/>
                </a:lnTo>
                <a:lnTo>
                  <a:pt x="0" y="17213"/>
                </a:lnTo>
                <a:lnTo>
                  <a:pt x="10488" y="0"/>
                </a:lnTo>
                <a:close/>
              </a:path>
            </a:pathLst>
          </a:cu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7B57D28-CDD9-4DA9-8A2E-C80A0353427A}"/>
              </a:ext>
            </a:extLst>
          </p:cNvPr>
          <p:cNvSpPr/>
          <p:nvPr/>
        </p:nvSpPr>
        <p:spPr>
          <a:xfrm>
            <a:off x="1226128" y="3197090"/>
            <a:ext cx="419482" cy="185978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919FFC-D626-4E18-AB45-8078BE80CF14}"/>
              </a:ext>
            </a:extLst>
          </p:cNvPr>
          <p:cNvSpPr/>
          <p:nvPr/>
        </p:nvSpPr>
        <p:spPr>
          <a:xfrm>
            <a:off x="7145918" y="3155272"/>
            <a:ext cx="419482" cy="185978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PDG</a:t>
            </a:r>
          </a:p>
        </p:txBody>
      </p:sp>
      <p:pic>
        <p:nvPicPr>
          <p:cNvPr id="3072" name="Picture 3071">
            <a:extLst>
              <a:ext uri="{FF2B5EF4-FFF2-40B4-BE49-F238E27FC236}">
                <a16:creationId xmlns:a16="http://schemas.microsoft.com/office/drawing/2014/main" id="{6FDDC694-8F8E-4B92-9643-3C405A8AEF7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49" y="3609488"/>
            <a:ext cx="890174" cy="581737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1079918" y="5208568"/>
            <a:ext cx="7127855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inconsistent information</a:t>
            </a:r>
            <a:r>
              <a:rPr lang="en-US" dirty="0"/>
              <a:t>,</a:t>
            </a:r>
            <a:br>
              <a:rPr lang="en-US" sz="2300" dirty="0"/>
            </a:br>
            <a:r>
              <a:rPr lang="en-US" sz="2300" dirty="0"/>
              <a:t>and can measure the degree of inconsistency.</a:t>
            </a:r>
            <a:endParaRPr lang="en-US" dirty="0"/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A5D4A8A9-94A1-44CB-A889-1070A42125F7}"/>
              </a:ext>
            </a:extLst>
          </p:cNvPr>
          <p:cNvCxnSpPr>
            <a:cxnSpLocks/>
          </p:cNvCxnSpPr>
          <p:nvPr/>
        </p:nvCxnSpPr>
        <p:spPr>
          <a:xfrm>
            <a:off x="4099001" y="3174928"/>
            <a:ext cx="0" cy="1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4CBD75E-70B6-462A-AB5F-FB9308421162}"/>
              </a:ext>
            </a:extLst>
          </p:cNvPr>
          <p:cNvSpPr txBox="1"/>
          <p:nvPr/>
        </p:nvSpPr>
        <p:spPr>
          <a:xfrm>
            <a:off x="4054906" y="2125150"/>
            <a:ext cx="3953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weighted by confidence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87DA-CCC9-4D5A-8FDA-B5EC642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7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FA87B6A-134D-2334-25D8-3483D0E488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0043" y="2447973"/>
            <a:ext cx="361607" cy="224371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366F8E-7667-E16C-E1DC-93112DD3D564}"/>
              </a:ext>
            </a:extLst>
          </p:cNvPr>
          <p:cNvSpPr txBox="1"/>
          <p:nvPr/>
        </p:nvSpPr>
        <p:spPr>
          <a:xfrm>
            <a:off x="4059498" y="2125097"/>
            <a:ext cx="3953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</a:rPr>
              <a:t>weighted by confidence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7F48F0-F7A7-312C-F456-8D4CFAC8E5D6}"/>
              </a:ext>
            </a:extLst>
          </p:cNvPr>
          <p:cNvSpPr txBox="1"/>
          <p:nvPr/>
        </p:nvSpPr>
        <p:spPr>
          <a:xfrm>
            <a:off x="2530967" y="1456610"/>
            <a:ext cx="332515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Bayesian Networks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5A4C6B6-3CA4-D091-4C84-2CF4A8CE5E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303" y="2447971"/>
            <a:ext cx="361609" cy="224371"/>
          </a:xfrm>
          <a:prstGeom prst="rect">
            <a:avLst/>
          </a:prstGeom>
        </p:spPr>
      </p:pic>
      <p:grpSp>
        <p:nvGrpSpPr>
          <p:cNvPr id="9232" name="Group 9231">
            <a:extLst>
              <a:ext uri="{FF2B5EF4-FFF2-40B4-BE49-F238E27FC236}">
                <a16:creationId xmlns:a16="http://schemas.microsoft.com/office/drawing/2014/main" id="{957C2854-99E8-7461-228F-8989327616A2}"/>
              </a:ext>
            </a:extLst>
          </p:cNvPr>
          <p:cNvGrpSpPr/>
          <p:nvPr/>
        </p:nvGrpSpPr>
        <p:grpSpPr>
          <a:xfrm>
            <a:off x="4271621" y="2095239"/>
            <a:ext cx="2418103" cy="646999"/>
            <a:chOff x="7371693" y="2033909"/>
            <a:chExt cx="2418103" cy="64699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C2DA017-3A41-FD7D-35A9-88CFA61282A8}"/>
                </a:ext>
              </a:extLst>
            </p:cNvPr>
            <p:cNvGrpSpPr/>
            <p:nvPr/>
          </p:nvGrpSpPr>
          <p:grpSpPr>
            <a:xfrm>
              <a:off x="7647550" y="2067188"/>
              <a:ext cx="1464685" cy="448091"/>
              <a:chOff x="3392975" y="2254611"/>
              <a:chExt cx="1552243" cy="474878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0DF68E7-3FF4-6235-9AEE-0953ED355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95811" y="2254611"/>
                <a:ext cx="586893" cy="438131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B37EE00-E0B9-2C81-720E-651FB24C1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D8D8D8"/>
                  </a:clrFrom>
                  <a:clrTo>
                    <a:srgbClr val="D8D8D8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20000" contrast="20000"/>
                        </a14:imgEffect>
                      </a14:imgLayer>
                    </a14:imgProps>
                  </a:ext>
                </a:extLst>
              </a:blip>
              <a:srcRect l="7866" t="25949" r="66973" b="25774"/>
              <a:stretch>
                <a:fillRect/>
              </a:stretch>
            </p:blipFill>
            <p:spPr>
              <a:xfrm>
                <a:off x="3392975" y="2293299"/>
                <a:ext cx="504031" cy="436190"/>
              </a:xfrm>
              <a:custGeom>
                <a:avLst/>
                <a:gdLst>
                  <a:gd name="connsiteX0" fmla="*/ 110792 w 504031"/>
                  <a:gd name="connsiteY0" fmla="*/ 0 h 436190"/>
                  <a:gd name="connsiteX1" fmla="*/ 393239 w 504031"/>
                  <a:gd name="connsiteY1" fmla="*/ 0 h 436190"/>
                  <a:gd name="connsiteX2" fmla="*/ 504031 w 504031"/>
                  <a:gd name="connsiteY2" fmla="*/ 110792 h 436190"/>
                  <a:gd name="connsiteX3" fmla="*/ 504031 w 504031"/>
                  <a:gd name="connsiteY3" fmla="*/ 325398 h 436190"/>
                  <a:gd name="connsiteX4" fmla="*/ 393239 w 504031"/>
                  <a:gd name="connsiteY4" fmla="*/ 436190 h 436190"/>
                  <a:gd name="connsiteX5" fmla="*/ 110792 w 504031"/>
                  <a:gd name="connsiteY5" fmla="*/ 436190 h 436190"/>
                  <a:gd name="connsiteX6" fmla="*/ 0 w 504031"/>
                  <a:gd name="connsiteY6" fmla="*/ 325398 h 436190"/>
                  <a:gd name="connsiteX7" fmla="*/ 0 w 504031"/>
                  <a:gd name="connsiteY7" fmla="*/ 110792 h 436190"/>
                  <a:gd name="connsiteX8" fmla="*/ 110792 w 504031"/>
                  <a:gd name="connsiteY8" fmla="*/ 0 h 436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4031" h="436190">
                    <a:moveTo>
                      <a:pt x="110792" y="0"/>
                    </a:moveTo>
                    <a:lnTo>
                      <a:pt x="393239" y="0"/>
                    </a:lnTo>
                    <a:cubicBezTo>
                      <a:pt x="454428" y="0"/>
                      <a:pt x="504031" y="49603"/>
                      <a:pt x="504031" y="110792"/>
                    </a:cubicBezTo>
                    <a:lnTo>
                      <a:pt x="504031" y="325398"/>
                    </a:lnTo>
                    <a:cubicBezTo>
                      <a:pt x="504031" y="386587"/>
                      <a:pt x="454428" y="436190"/>
                      <a:pt x="393239" y="436190"/>
                    </a:cubicBezTo>
                    <a:lnTo>
                      <a:pt x="110792" y="436190"/>
                    </a:lnTo>
                    <a:cubicBezTo>
                      <a:pt x="49603" y="436190"/>
                      <a:pt x="0" y="386587"/>
                      <a:pt x="0" y="325398"/>
                    </a:cubicBezTo>
                    <a:lnTo>
                      <a:pt x="0" y="110792"/>
                    </a:lnTo>
                    <a:cubicBezTo>
                      <a:pt x="0" y="49603"/>
                      <a:pt x="49603" y="0"/>
                      <a:pt x="110792" y="0"/>
                    </a:cubicBezTo>
                    <a:close/>
                  </a:path>
                </a:pathLst>
              </a:cu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2701EB7-78C7-249C-7E37-4D065F3BE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D8D8D8"/>
                  </a:clrFrom>
                  <a:clrTo>
                    <a:srgbClr val="D8D8D8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20000" contrast="20000"/>
                        </a14:imgEffect>
                      </a14:imgLayer>
                    </a14:imgProps>
                  </a:ext>
                </a:extLst>
              </a:blip>
              <a:srcRect l="63014" t="25949" r="13838" b="25774"/>
              <a:stretch>
                <a:fillRect/>
              </a:stretch>
            </p:blipFill>
            <p:spPr>
              <a:xfrm>
                <a:off x="4481509" y="2293299"/>
                <a:ext cx="463709" cy="436190"/>
              </a:xfrm>
              <a:custGeom>
                <a:avLst/>
                <a:gdLst>
                  <a:gd name="connsiteX0" fmla="*/ 110792 w 463709"/>
                  <a:gd name="connsiteY0" fmla="*/ 0 h 436190"/>
                  <a:gd name="connsiteX1" fmla="*/ 352917 w 463709"/>
                  <a:gd name="connsiteY1" fmla="*/ 0 h 436190"/>
                  <a:gd name="connsiteX2" fmla="*/ 463709 w 463709"/>
                  <a:gd name="connsiteY2" fmla="*/ 110792 h 436190"/>
                  <a:gd name="connsiteX3" fmla="*/ 463709 w 463709"/>
                  <a:gd name="connsiteY3" fmla="*/ 325398 h 436190"/>
                  <a:gd name="connsiteX4" fmla="*/ 352917 w 463709"/>
                  <a:gd name="connsiteY4" fmla="*/ 436190 h 436190"/>
                  <a:gd name="connsiteX5" fmla="*/ 110792 w 463709"/>
                  <a:gd name="connsiteY5" fmla="*/ 436190 h 436190"/>
                  <a:gd name="connsiteX6" fmla="*/ 0 w 463709"/>
                  <a:gd name="connsiteY6" fmla="*/ 325398 h 436190"/>
                  <a:gd name="connsiteX7" fmla="*/ 0 w 463709"/>
                  <a:gd name="connsiteY7" fmla="*/ 110792 h 436190"/>
                  <a:gd name="connsiteX8" fmla="*/ 110792 w 463709"/>
                  <a:gd name="connsiteY8" fmla="*/ 0 h 436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3709" h="436190">
                    <a:moveTo>
                      <a:pt x="110792" y="0"/>
                    </a:moveTo>
                    <a:lnTo>
                      <a:pt x="352917" y="0"/>
                    </a:lnTo>
                    <a:cubicBezTo>
                      <a:pt x="414106" y="0"/>
                      <a:pt x="463709" y="49603"/>
                      <a:pt x="463709" y="110792"/>
                    </a:cubicBezTo>
                    <a:lnTo>
                      <a:pt x="463709" y="325398"/>
                    </a:lnTo>
                    <a:cubicBezTo>
                      <a:pt x="463709" y="386587"/>
                      <a:pt x="414106" y="436190"/>
                      <a:pt x="352917" y="436190"/>
                    </a:cubicBezTo>
                    <a:lnTo>
                      <a:pt x="110792" y="436190"/>
                    </a:lnTo>
                    <a:cubicBezTo>
                      <a:pt x="49603" y="436190"/>
                      <a:pt x="0" y="386587"/>
                      <a:pt x="0" y="325398"/>
                    </a:cubicBezTo>
                    <a:lnTo>
                      <a:pt x="0" y="110792"/>
                    </a:lnTo>
                    <a:cubicBezTo>
                      <a:pt x="0" y="49603"/>
                      <a:pt x="49603" y="0"/>
                      <a:pt x="110792" y="0"/>
                    </a:cubicBezTo>
                    <a:close/>
                  </a:path>
                </a:pathLst>
              </a:custGeom>
            </p:spPr>
          </p:pic>
        </p:grpSp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1DA04E41-73BE-278D-D391-9FB84F990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693" y="2067188"/>
              <a:ext cx="129941" cy="52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>
              <a:extLst>
                <a:ext uri="{FF2B5EF4-FFF2-40B4-BE49-F238E27FC236}">
                  <a16:creationId xmlns:a16="http://schemas.microsoft.com/office/drawing/2014/main" id="{BC49F74A-9311-42CC-1231-B60801D51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526" y="2033909"/>
              <a:ext cx="129941" cy="52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4" name="Picture 9223">
              <a:extLst>
                <a:ext uri="{FF2B5EF4-FFF2-40B4-BE49-F238E27FC236}">
                  <a16:creationId xmlns:a16="http://schemas.microsoft.com/office/drawing/2014/main" id="{BCEE0D0A-3A4C-97EF-C8F9-6AF998447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54829"/>
            <a:stretch/>
          </p:blipFill>
          <p:spPr>
            <a:xfrm>
              <a:off x="9355290" y="2488154"/>
              <a:ext cx="434506" cy="192754"/>
            </a:xfrm>
            <a:prstGeom prst="rect">
              <a:avLst/>
            </a:prstGeom>
          </p:spPr>
        </p:pic>
        <p:pic>
          <p:nvPicPr>
            <p:cNvPr id="9226" name="Picture 9225">
              <a:extLst>
                <a:ext uri="{FF2B5EF4-FFF2-40B4-BE49-F238E27FC236}">
                  <a16:creationId xmlns:a16="http://schemas.microsoft.com/office/drawing/2014/main" id="{F88EE4F3-0D1C-14C4-59A7-CE7609EA7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7150"/>
            <a:stretch/>
          </p:blipFill>
          <p:spPr>
            <a:xfrm>
              <a:off x="8366534" y="2213804"/>
              <a:ext cx="65073" cy="112533"/>
            </a:xfrm>
            <a:prstGeom prst="rect">
              <a:avLst/>
            </a:prstGeom>
          </p:spPr>
        </p:pic>
      </p:grpSp>
      <p:sp>
        <p:nvSpPr>
          <p:cNvPr id="9230" name="TextBox 9229">
            <a:extLst>
              <a:ext uri="{FF2B5EF4-FFF2-40B4-BE49-F238E27FC236}">
                <a16:creationId xmlns:a16="http://schemas.microsoft.com/office/drawing/2014/main" id="{D3744DD6-FE66-BDA3-74B2-07A69BD31661}"/>
              </a:ext>
            </a:extLst>
          </p:cNvPr>
          <p:cNvSpPr txBox="1"/>
          <p:nvPr/>
        </p:nvSpPr>
        <p:spPr>
          <a:xfrm>
            <a:off x="7213791" y="3043615"/>
            <a:ext cx="293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β = 0   “no confidence”</a:t>
            </a:r>
          </a:p>
          <a:p>
            <a:r>
              <a:rPr lang="en-US" dirty="0"/>
              <a:t>β = ∞   “absolute confidence”</a:t>
            </a:r>
          </a:p>
          <a:p>
            <a:r>
              <a:rPr lang="el-GR" dirty="0"/>
              <a:t>β</a:t>
            </a:r>
            <a:r>
              <a:rPr lang="en-US" dirty="0"/>
              <a:t> = 1    default</a:t>
            </a:r>
          </a:p>
        </p:txBody>
      </p:sp>
    </p:spTree>
    <p:extLst>
      <p:ext uri="{BB962C8B-B14F-4D97-AF65-F5344CB8AC3E}">
        <p14:creationId xmlns:p14="http://schemas.microsoft.com/office/powerpoint/2010/main" val="26083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6" dur="25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8" dur="25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0" dur="25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2" dur="25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6" dur="2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25 1.85185E-6 " pathEditMode="relative" rAng="0" ptsTypes="AA">
                                      <p:cBhvr>
                                        <p:cTn id="7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9" grpId="0" animBg="1"/>
      <p:bldP spid="59" grpId="1" animBg="1"/>
      <p:bldP spid="61" grpId="0" animBg="1"/>
      <p:bldP spid="61" grpId="1" animBg="1"/>
      <p:bldP spid="90" grpId="0"/>
      <p:bldP spid="119" grpId="0"/>
      <p:bldP spid="119" grpId="1"/>
      <p:bldP spid="32" grpId="0"/>
      <p:bldP spid="35" grpId="0"/>
      <p:bldP spid="35" grpId="1"/>
      <p:bldP spid="92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F4DC22-AC26-4B00-8C77-66279BD02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850"/>
          <a:stretch/>
        </p:blipFill>
        <p:spPr>
          <a:xfrm>
            <a:off x="4828091" y="1466573"/>
            <a:ext cx="2535817" cy="3543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EE71B-E527-4420-B88A-475B0544D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89"/>
          <a:stretch/>
        </p:blipFill>
        <p:spPr>
          <a:xfrm>
            <a:off x="444472" y="1571485"/>
            <a:ext cx="3767686" cy="35435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C56F03-3AD2-494D-BF4D-AA6EA63C50AA}"/>
              </a:ext>
            </a:extLst>
          </p:cNvPr>
          <p:cNvSpPr txBox="1"/>
          <p:nvPr/>
        </p:nvSpPr>
        <p:spPr>
          <a:xfrm>
            <a:off x="4212158" y="2776704"/>
            <a:ext cx="66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A0CD71-BB18-43D2-8A49-6F0AD1DC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60" y="2000119"/>
            <a:ext cx="4762546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6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/>
              <p:nvPr/>
            </p:nvSpPr>
            <p:spPr>
              <a:xfrm flipH="1">
                <a:off x="6558071" y="6030488"/>
                <a:ext cx="5568948" cy="748562"/>
              </a:xfrm>
              <a:prstGeom prst="snip1Rect">
                <a:avLst>
                  <a:gd name="adj" fmla="val 0"/>
                </a:avLst>
              </a:prstGeom>
              <a:solidFill>
                <a:srgbClr val="4C376B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* In general, PDGs also have qualitative confidences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   and another scoring function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𝑰𝑫𝒆𝒇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58071" y="6030488"/>
                <a:ext cx="5568948" cy="748562"/>
              </a:xfrm>
              <a:prstGeom prst="snip1Rect">
                <a:avLst>
                  <a:gd name="adj" fmla="val 0"/>
                </a:avLst>
              </a:prstGeom>
              <a:blipFill>
                <a:blip r:embed="rId2"/>
                <a:stretch>
                  <a:fillRect l="-873" b="-794"/>
                </a:stretch>
              </a:blip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899FECF-DB57-4AE1-92DD-B8CCB370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0" y="286632"/>
            <a:ext cx="10515600" cy="1325563"/>
          </a:xfrm>
        </p:spPr>
        <p:txBody>
          <a:bodyPr/>
          <a:lstStyle/>
          <a:p>
            <a:r>
              <a:rPr lang="en-US" b="1" dirty="0"/>
              <a:t>Semantics of PDGs</a:t>
            </a:r>
          </a:p>
        </p:txBody>
      </p:sp>
      <p:pic>
        <p:nvPicPr>
          <p:cNvPr id="10246" name="Picture 10245">
            <a:extLst>
              <a:ext uri="{FF2B5EF4-FFF2-40B4-BE49-F238E27FC236}">
                <a16:creationId xmlns:a16="http://schemas.microsoft.com/office/drawing/2014/main" id="{86C24867-9DFE-6B6C-41AE-990C0CAF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99" t="17631" r="62993" b="28132"/>
          <a:stretch>
            <a:fillRect/>
          </a:stretch>
        </p:blipFill>
        <p:spPr>
          <a:xfrm>
            <a:off x="6045448" y="2610604"/>
            <a:ext cx="340427" cy="532646"/>
          </a:xfrm>
          <a:custGeom>
            <a:avLst/>
            <a:gdLst>
              <a:gd name="connsiteX0" fmla="*/ 0 w 340427"/>
              <a:gd name="connsiteY0" fmla="*/ 0 h 532646"/>
              <a:gd name="connsiteX1" fmla="*/ 340427 w 340427"/>
              <a:gd name="connsiteY1" fmla="*/ 0 h 532646"/>
              <a:gd name="connsiteX2" fmla="*/ 340427 w 340427"/>
              <a:gd name="connsiteY2" fmla="*/ 532646 h 532646"/>
              <a:gd name="connsiteX3" fmla="*/ 0 w 340427"/>
              <a:gd name="connsiteY3" fmla="*/ 532646 h 532646"/>
              <a:gd name="connsiteX4" fmla="*/ 0 w 340427"/>
              <a:gd name="connsiteY4" fmla="*/ 0 h 53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427" h="532646">
                <a:moveTo>
                  <a:pt x="0" y="0"/>
                </a:moveTo>
                <a:lnTo>
                  <a:pt x="340427" y="0"/>
                </a:lnTo>
                <a:lnTo>
                  <a:pt x="340427" y="532646"/>
                </a:lnTo>
                <a:lnTo>
                  <a:pt x="0" y="53264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245" name="Picture 10244">
            <a:extLst>
              <a:ext uri="{FF2B5EF4-FFF2-40B4-BE49-F238E27FC236}">
                <a16:creationId xmlns:a16="http://schemas.microsoft.com/office/drawing/2014/main" id="{7D648C5D-FC8F-91FA-2E4B-DE2E6A25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851" r="62993"/>
          <a:stretch>
            <a:fillRect/>
          </a:stretch>
        </p:blipFill>
        <p:spPr>
          <a:xfrm>
            <a:off x="5414139" y="2437453"/>
            <a:ext cx="962211" cy="982076"/>
          </a:xfrm>
          <a:custGeom>
            <a:avLst/>
            <a:gdLst>
              <a:gd name="connsiteX0" fmla="*/ 23460 w 962211"/>
              <a:gd name="connsiteY0" fmla="*/ 0 h 982076"/>
              <a:gd name="connsiteX1" fmla="*/ 962211 w 962211"/>
              <a:gd name="connsiteY1" fmla="*/ 0 h 982076"/>
              <a:gd name="connsiteX2" fmla="*/ 962211 w 962211"/>
              <a:gd name="connsiteY2" fmla="*/ 173151 h 982076"/>
              <a:gd name="connsiteX3" fmla="*/ 621784 w 962211"/>
              <a:gd name="connsiteY3" fmla="*/ 173151 h 982076"/>
              <a:gd name="connsiteX4" fmla="*/ 621784 w 962211"/>
              <a:gd name="connsiteY4" fmla="*/ 705797 h 982076"/>
              <a:gd name="connsiteX5" fmla="*/ 962211 w 962211"/>
              <a:gd name="connsiteY5" fmla="*/ 705797 h 982076"/>
              <a:gd name="connsiteX6" fmla="*/ 962211 w 962211"/>
              <a:gd name="connsiteY6" fmla="*/ 982076 h 982076"/>
              <a:gd name="connsiteX7" fmla="*/ 0 w 962211"/>
              <a:gd name="connsiteY7" fmla="*/ 982076 h 982076"/>
              <a:gd name="connsiteX8" fmla="*/ 8625 w 962211"/>
              <a:gd name="connsiteY8" fmla="*/ 933291 h 982076"/>
              <a:gd name="connsiteX9" fmla="*/ 125404 w 962211"/>
              <a:gd name="connsiteY9" fmla="*/ 395046 h 982076"/>
              <a:gd name="connsiteX10" fmla="*/ 23460 w 962211"/>
              <a:gd name="connsiteY10" fmla="*/ 0 h 98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211" h="982076">
                <a:moveTo>
                  <a:pt x="23460" y="0"/>
                </a:moveTo>
                <a:lnTo>
                  <a:pt x="962211" y="0"/>
                </a:lnTo>
                <a:lnTo>
                  <a:pt x="962211" y="173151"/>
                </a:lnTo>
                <a:lnTo>
                  <a:pt x="621784" y="173151"/>
                </a:lnTo>
                <a:lnTo>
                  <a:pt x="621784" y="705797"/>
                </a:lnTo>
                <a:lnTo>
                  <a:pt x="962211" y="705797"/>
                </a:lnTo>
                <a:lnTo>
                  <a:pt x="962211" y="982076"/>
                </a:lnTo>
                <a:lnTo>
                  <a:pt x="0" y="982076"/>
                </a:lnTo>
                <a:lnTo>
                  <a:pt x="8625" y="933291"/>
                </a:lnTo>
                <a:cubicBezTo>
                  <a:pt x="47552" y="753876"/>
                  <a:pt x="125054" y="565889"/>
                  <a:pt x="125404" y="395046"/>
                </a:cubicBezTo>
                <a:lnTo>
                  <a:pt x="23460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F9F6D8-894B-7BA6-9DAE-FDEC6865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304"/>
          <a:stretch>
            <a:fillRect/>
          </a:stretch>
        </p:blipFill>
        <p:spPr>
          <a:xfrm>
            <a:off x="3860839" y="2437453"/>
            <a:ext cx="1678704" cy="982076"/>
          </a:xfrm>
          <a:custGeom>
            <a:avLst/>
            <a:gdLst>
              <a:gd name="connsiteX0" fmla="*/ 0 w 1678704"/>
              <a:gd name="connsiteY0" fmla="*/ 0 h 982076"/>
              <a:gd name="connsiteX1" fmla="*/ 1576760 w 1678704"/>
              <a:gd name="connsiteY1" fmla="*/ 0 h 982076"/>
              <a:gd name="connsiteX2" fmla="*/ 1678704 w 1678704"/>
              <a:gd name="connsiteY2" fmla="*/ 395046 h 982076"/>
              <a:gd name="connsiteX3" fmla="*/ 1561925 w 1678704"/>
              <a:gd name="connsiteY3" fmla="*/ 933291 h 982076"/>
              <a:gd name="connsiteX4" fmla="*/ 1553300 w 1678704"/>
              <a:gd name="connsiteY4" fmla="*/ 982076 h 982076"/>
              <a:gd name="connsiteX5" fmla="*/ 0 w 1678704"/>
              <a:gd name="connsiteY5" fmla="*/ 982076 h 982076"/>
              <a:gd name="connsiteX6" fmla="*/ 0 w 1678704"/>
              <a:gd name="connsiteY6" fmla="*/ 0 h 98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8704" h="982076">
                <a:moveTo>
                  <a:pt x="0" y="0"/>
                </a:moveTo>
                <a:lnTo>
                  <a:pt x="1576760" y="0"/>
                </a:lnTo>
                <a:lnTo>
                  <a:pt x="1678704" y="395046"/>
                </a:lnTo>
                <a:cubicBezTo>
                  <a:pt x="1678354" y="565889"/>
                  <a:pt x="1600852" y="753876"/>
                  <a:pt x="1561925" y="933291"/>
                </a:cubicBezTo>
                <a:lnTo>
                  <a:pt x="1553300" y="982076"/>
                </a:lnTo>
                <a:lnTo>
                  <a:pt x="0" y="98207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4E5DF6-76A5-794E-AACC-57646D2E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07"/>
          <a:stretch>
            <a:fillRect/>
          </a:stretch>
        </p:blipFill>
        <p:spPr>
          <a:xfrm>
            <a:off x="6376350" y="2437453"/>
            <a:ext cx="4281858" cy="982076"/>
          </a:xfrm>
          <a:custGeom>
            <a:avLst/>
            <a:gdLst>
              <a:gd name="connsiteX0" fmla="*/ 0 w 4281858"/>
              <a:gd name="connsiteY0" fmla="*/ 0 h 982076"/>
              <a:gd name="connsiteX1" fmla="*/ 4281858 w 4281858"/>
              <a:gd name="connsiteY1" fmla="*/ 0 h 982076"/>
              <a:gd name="connsiteX2" fmla="*/ 4281858 w 4281858"/>
              <a:gd name="connsiteY2" fmla="*/ 982076 h 982076"/>
              <a:gd name="connsiteX3" fmla="*/ 0 w 4281858"/>
              <a:gd name="connsiteY3" fmla="*/ 982076 h 982076"/>
              <a:gd name="connsiteX4" fmla="*/ 0 w 4281858"/>
              <a:gd name="connsiteY4" fmla="*/ 0 h 98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1858" h="982076">
                <a:moveTo>
                  <a:pt x="0" y="0"/>
                </a:moveTo>
                <a:lnTo>
                  <a:pt x="4281858" y="0"/>
                </a:lnTo>
                <a:lnTo>
                  <a:pt x="4281858" y="982076"/>
                </a:lnTo>
                <a:lnTo>
                  <a:pt x="0" y="982076"/>
                </a:lnTo>
                <a:lnTo>
                  <a:pt x="0" y="0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/>
              <p:nvPr/>
            </p:nvSpPr>
            <p:spPr>
              <a:xfrm>
                <a:off x="6414710" y="1804131"/>
                <a:ext cx="47159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expected overhead of using codes for beliefs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when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in fact </a:t>
                </a:r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distributed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710" y="1804131"/>
                <a:ext cx="4715970" cy="646331"/>
              </a:xfrm>
              <a:prstGeom prst="rect">
                <a:avLst/>
              </a:prstGeom>
              <a:blipFill>
                <a:blip r:embed="rId4"/>
                <a:stretch>
                  <a:fillRect l="-646" t="-5660" r="-5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70B5BAE-4B87-4FAB-A62A-EDC04202FCAE}"/>
              </a:ext>
            </a:extLst>
          </p:cNvPr>
          <p:cNvSpPr txBox="1"/>
          <p:nvPr/>
        </p:nvSpPr>
        <p:spPr>
          <a:xfrm>
            <a:off x="6727888" y="345975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(scaled by confidence)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B9CA30C-D182-4F43-BCE3-42FC9EA95E09}"/>
              </a:ext>
            </a:extLst>
          </p:cNvPr>
          <p:cNvSpPr/>
          <p:nvPr/>
        </p:nvSpPr>
        <p:spPr>
          <a:xfrm rot="16200000" flipH="1">
            <a:off x="8412218" y="508923"/>
            <a:ext cx="204241" cy="3995738"/>
          </a:xfrm>
          <a:prstGeom prst="leftBrace">
            <a:avLst>
              <a:gd name="adj1" fmla="val 11445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09AEE3-D485-4B0B-B87E-C8696F453A85}"/>
              </a:ext>
            </a:extLst>
          </p:cNvPr>
          <p:cNvSpPr/>
          <p:nvPr/>
        </p:nvSpPr>
        <p:spPr>
          <a:xfrm rot="8442337">
            <a:off x="6288875" y="3043449"/>
            <a:ext cx="262612" cy="772266"/>
          </a:xfrm>
          <a:custGeom>
            <a:avLst/>
            <a:gdLst>
              <a:gd name="connsiteX0" fmla="*/ 0 w 138736"/>
              <a:gd name="connsiteY0" fmla="*/ 301549 h 370917"/>
              <a:gd name="connsiteX1" fmla="*/ 34684 w 138736"/>
              <a:gd name="connsiteY1" fmla="*/ 301549 h 370917"/>
              <a:gd name="connsiteX2" fmla="*/ 34684 w 138736"/>
              <a:gd name="connsiteY2" fmla="*/ 0 h 370917"/>
              <a:gd name="connsiteX3" fmla="*/ 104052 w 138736"/>
              <a:gd name="connsiteY3" fmla="*/ 0 h 370917"/>
              <a:gd name="connsiteX4" fmla="*/ 104052 w 138736"/>
              <a:gd name="connsiteY4" fmla="*/ 301549 h 370917"/>
              <a:gd name="connsiteX5" fmla="*/ 138736 w 138736"/>
              <a:gd name="connsiteY5" fmla="*/ 301549 h 370917"/>
              <a:gd name="connsiteX6" fmla="*/ 69368 w 138736"/>
              <a:gd name="connsiteY6" fmla="*/ 370917 h 370917"/>
              <a:gd name="connsiteX7" fmla="*/ 0 w 138736"/>
              <a:gd name="connsiteY7" fmla="*/ 301549 h 370917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4739 w 145947"/>
              <a:gd name="connsiteY1" fmla="*/ 346954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35947 w 202179"/>
              <a:gd name="connsiteY5" fmla="*/ 513721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79" h="651389">
                <a:moveTo>
                  <a:pt x="62284" y="448719"/>
                </a:moveTo>
                <a:cubicBezTo>
                  <a:pt x="79910" y="467576"/>
                  <a:pt x="82313" y="490953"/>
                  <a:pt x="115161" y="505289"/>
                </a:cubicBezTo>
                <a:cubicBezTo>
                  <a:pt x="112897" y="472011"/>
                  <a:pt x="155898" y="250952"/>
                  <a:pt x="136298" y="168245"/>
                </a:cubicBezTo>
                <a:cubicBezTo>
                  <a:pt x="116698" y="85538"/>
                  <a:pt x="-17658" y="16981"/>
                  <a:pt x="1948" y="0"/>
                </a:cubicBezTo>
                <a:cubicBezTo>
                  <a:pt x="48523" y="42781"/>
                  <a:pt x="108002" y="62276"/>
                  <a:pt x="141674" y="128344"/>
                </a:cubicBezTo>
                <a:cubicBezTo>
                  <a:pt x="189644" y="262987"/>
                  <a:pt x="133212" y="391480"/>
                  <a:pt x="135947" y="513721"/>
                </a:cubicBezTo>
                <a:cubicBezTo>
                  <a:pt x="153509" y="522956"/>
                  <a:pt x="184746" y="482163"/>
                  <a:pt x="202179" y="475711"/>
                </a:cubicBezTo>
                <a:cubicBezTo>
                  <a:pt x="152369" y="544116"/>
                  <a:pt x="136357" y="595096"/>
                  <a:pt x="74808" y="651389"/>
                </a:cubicBezTo>
                <a:cubicBezTo>
                  <a:pt x="108544" y="576332"/>
                  <a:pt x="82164" y="518418"/>
                  <a:pt x="62284" y="4487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/>
              <p:nvPr/>
            </p:nvSpPr>
            <p:spPr>
              <a:xfrm>
                <a:off x="518979" y="1355539"/>
                <a:ext cx="46316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Incompatibility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of the </a:t>
                </a:r>
                <a:r>
                  <a:rPr lang="en-US" sz="2400" dirty="0" err="1">
                    <a:solidFill>
                      <a:schemeClr val="bg1">
                        <a:lumMod val="50000"/>
                      </a:schemeClr>
                    </a:solidFill>
                  </a:rPr>
                  <a:t>pdg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        with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9" y="1355539"/>
                <a:ext cx="4631653" cy="830997"/>
              </a:xfrm>
              <a:prstGeom prst="rect">
                <a:avLst/>
              </a:prstGeom>
              <a:blipFill>
                <a:blip r:embed="rId5"/>
                <a:stretch>
                  <a:fillRect l="-1974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/>
              <p:nvPr/>
            </p:nvSpPr>
            <p:spPr>
              <a:xfrm>
                <a:off x="651364" y="3999863"/>
                <a:ext cx="4818755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Inconsistency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the smallest possible incompatibility with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64" y="3999863"/>
                <a:ext cx="4818755" cy="738664"/>
              </a:xfrm>
              <a:prstGeom prst="rect">
                <a:avLst/>
              </a:prstGeom>
              <a:blipFill>
                <a:blip r:embed="rId6"/>
                <a:stretch>
                  <a:fillRect l="-2025" t="-6612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4DFCAB98-611B-44C3-A139-6B6CD5AEE1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4474" y="4928530"/>
            <a:ext cx="4045843" cy="9502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C86E8-EEB3-4760-B52B-4F85D70F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0645" y="5656988"/>
            <a:ext cx="2743200" cy="365125"/>
          </a:xfrm>
        </p:spPr>
        <p:txBody>
          <a:bodyPr/>
          <a:lstStyle/>
          <a:p>
            <a:fld id="{6CB50425-FF15-4809-B051-6F0DDC60174A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D(mu||p)">
            <a:extLst>
              <a:ext uri="{FF2B5EF4-FFF2-40B4-BE49-F238E27FC236}">
                <a16:creationId xmlns:a16="http://schemas.microsoft.com/office/drawing/2014/main" id="{8AE2CF0B-D881-8465-0925-CF3ED0722A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3146" y="2620129"/>
            <a:ext cx="2070724" cy="610072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AA1EB167-197B-35EB-9BA8-EF98FD9FFC1C}"/>
              </a:ext>
            </a:extLst>
          </p:cNvPr>
          <p:cNvSpPr/>
          <p:nvPr/>
        </p:nvSpPr>
        <p:spPr>
          <a:xfrm rot="16200000" flipH="1">
            <a:off x="8463522" y="1293275"/>
            <a:ext cx="101634" cy="2427036"/>
          </a:xfrm>
          <a:prstGeom prst="leftBrace">
            <a:avLst>
              <a:gd name="adj1" fmla="val 11445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EA88772-ACD8-376A-CD9B-68291E5DA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761" y="2639895"/>
            <a:ext cx="1550101" cy="83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Ip - Imu">
            <a:extLst>
              <a:ext uri="{FF2B5EF4-FFF2-40B4-BE49-F238E27FC236}">
                <a16:creationId xmlns:a16="http://schemas.microsoft.com/office/drawing/2014/main" id="{24BBFD9C-B44E-7DEF-CEAF-36FB30C2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968" y="2684135"/>
            <a:ext cx="2756694" cy="59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8F4CF81F-F3EE-72C2-A607-2F00C2CFD19A}"/>
              </a:ext>
            </a:extLst>
          </p:cNvPr>
          <p:cNvSpPr txBox="1">
            <a:spLocks/>
          </p:cNvSpPr>
          <p:nvPr/>
        </p:nvSpPr>
        <p:spPr>
          <a:xfrm>
            <a:off x="5345666" y="272907"/>
            <a:ext cx="4518770" cy="128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(quantitative limit)</a:t>
            </a:r>
          </a:p>
        </p:txBody>
      </p:sp>
      <p:pic>
        <p:nvPicPr>
          <p:cNvPr id="10240" name="Picture 10239">
            <a:extLst>
              <a:ext uri="{FF2B5EF4-FFF2-40B4-BE49-F238E27FC236}">
                <a16:creationId xmlns:a16="http://schemas.microsoft.com/office/drawing/2014/main" id="{F0E631C3-026B-590D-4D54-2342342F509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71" t="16672" r="80606" b="22266"/>
          <a:stretch/>
        </p:blipFill>
        <p:spPr>
          <a:xfrm>
            <a:off x="1999340" y="1745184"/>
            <a:ext cx="417627" cy="474488"/>
          </a:xfrm>
          <a:prstGeom prst="rect">
            <a:avLst/>
          </a:prstGeom>
        </p:spPr>
      </p:pic>
      <p:pic>
        <p:nvPicPr>
          <p:cNvPr id="10247" name="Picture 6">
            <a:extLst>
              <a:ext uri="{FF2B5EF4-FFF2-40B4-BE49-F238E27FC236}">
                <a16:creationId xmlns:a16="http://schemas.microsoft.com/office/drawing/2014/main" id="{30EE8265-F2C8-F530-48A4-F4BBC6E83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739" y="2631888"/>
            <a:ext cx="2319446" cy="61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  <p:bldP spid="15" grpId="0"/>
      <p:bldP spid="17" grpId="0" animBg="1"/>
      <p:bldP spid="18" grpId="0" animBg="1"/>
      <p:bldP spid="21" grpId="0"/>
      <p:bldP spid="30" grpId="0" animBg="1"/>
      <p:bldP spid="30" grpId="1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376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9701</TotalTime>
  <Words>1074</Words>
  <Application>Microsoft Office PowerPoint</Application>
  <PresentationFormat>Widescreen</PresentationFormat>
  <Paragraphs>238</Paragraphs>
  <Slides>39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Gentium</vt:lpstr>
      <vt:lpstr>Arial</vt:lpstr>
      <vt:lpstr>Calibri</vt:lpstr>
      <vt:lpstr>Cambria Math</vt:lpstr>
      <vt:lpstr>Courier New</vt:lpstr>
      <vt:lpstr>Georgia Pro Light</vt:lpstr>
      <vt:lpstr>Sitka Display</vt:lpstr>
      <vt:lpstr>Sitka Heading</vt:lpstr>
      <vt:lpstr>Office Theme</vt:lpstr>
      <vt:lpstr>Loss as the Inconsistency of a P  D  G  : Choose Your Model, Not Your Loss</vt:lpstr>
      <vt:lpstr>How To Select A Loss Function?</vt:lpstr>
      <vt:lpstr>PowerPoint Presentation</vt:lpstr>
      <vt:lpstr>WHAT   IS   A   PDG? </vt:lpstr>
      <vt:lpstr>conditional probability distributions (cpds)</vt:lpstr>
      <vt:lpstr>cpds can represent…</vt:lpstr>
      <vt:lpstr>Probabilistic Dependency Graphs (PDGs)</vt:lpstr>
      <vt:lpstr>PowerPoint Presentation</vt:lpstr>
      <vt:lpstr>Semantics of PDGs</vt:lpstr>
      <vt:lpstr>Useful Fact: Monotonicity of Inconsistency</vt:lpstr>
      <vt:lpstr>So…How To Choose A Loss Function?</vt:lpstr>
      <vt:lpstr>INFORMATION-BASED LOSSES  as Inconsistencies</vt:lpstr>
      <vt:lpstr>Information Content  / Surprisal  / NLL  as Inconsistency</vt:lpstr>
      <vt:lpstr>Variants of Information Content  as Inconsistencies</vt:lpstr>
      <vt:lpstr>PowerPoint Presentation</vt:lpstr>
      <vt:lpstr>Average Information Content   (Cross Entropy, Unsupervised)  as Inconsistency</vt:lpstr>
      <vt:lpstr>Conditional Information Content   (Cross Entropy, Supervised)  as Inconsistency</vt:lpstr>
      <vt:lpstr>A Map</vt:lpstr>
      <vt:lpstr>OTHER STANDARD METRICS  as Inconsistency</vt:lpstr>
      <vt:lpstr>(Log) Accuracy as Inconsistency</vt:lpstr>
      <vt:lpstr>Mean Square Error  as Inconsistency</vt:lpstr>
      <vt:lpstr>REGULARIZERS  as Inconsistencies  </vt:lpstr>
      <vt:lpstr>Regularizers  ↔  Priors</vt:lpstr>
      <vt:lpstr>Regularizers  ↔  Priors</vt:lpstr>
      <vt:lpstr>STATISTICAL  DIVERGENCES  as Inconsistencies</vt:lpstr>
      <vt:lpstr>Statistical Divergence  as Inconsistency</vt:lpstr>
      <vt:lpstr>Map of     as (r,s) vary</vt:lpstr>
      <vt:lpstr>By Monotonicity      … </vt:lpstr>
      <vt:lpstr>Visual Proof: Data-Processing Inequality</vt:lpstr>
      <vt:lpstr>Visual Proof: Data-Processing Inequality</vt:lpstr>
      <vt:lpstr>VARIATIONAL OBJECTIVES  as Inconsistencies</vt:lpstr>
      <vt:lpstr>Variational Auto Encoders (VAEs), Take 1.</vt:lpstr>
      <vt:lpstr>VAEs, Take 2</vt:lpstr>
      <vt:lpstr>Visual Proof: The ELBO</vt:lpstr>
      <vt:lpstr>A NON-STANDARD SETTING  “Do PDGs ever prescribe a loss that’s not what you’d first think of?”</vt:lpstr>
      <vt:lpstr>PowerPoint Presentation</vt:lpstr>
      <vt:lpstr>Recap</vt:lpstr>
      <vt:lpstr>From Factor Graphs to PDGs</vt:lpstr>
      <vt:lpstr>General Result for Gaussians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17</cp:revision>
  <dcterms:created xsi:type="dcterms:W3CDTF">2022-03-10T19:17:49Z</dcterms:created>
  <dcterms:modified xsi:type="dcterms:W3CDTF">2022-09-02T15:46:10Z</dcterms:modified>
</cp:coreProperties>
</file>