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1" r:id="rId4"/>
    <p:sldId id="262" r:id="rId5"/>
    <p:sldId id="259" r:id="rId6"/>
    <p:sldId id="266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</p14:sldIdLst>
        </p14:section>
        <p14:section name="Simple Metrics" id="{6AD7253B-FC1E-49A8-ABF8-CC2F13DBC12F}">
          <p14:sldIdLst>
            <p14:sldId id="260"/>
            <p14:sldId id="261"/>
            <p14:sldId id="262"/>
          </p14:sldIdLst>
        </p14:section>
        <p14:section name="Divergences" id="{5D586337-179F-4CE8-9E8C-7770FE24BE73}">
          <p14:sldIdLst>
            <p14:sldId id="259"/>
            <p14:sldId id="266"/>
          </p14:sldIdLst>
        </p14:section>
        <p14:section name="Variational" id="{4A4C5402-8122-4DEA-8CFF-C59FCEE49747}">
          <p14:sldIdLst>
            <p14:sldId id="257"/>
            <p14:sldId id="263"/>
            <p14:sldId id="264"/>
            <p14:sldId id="265"/>
          </p14:sldIdLst>
        </p14:section>
        <p14:section name="Untitled Section" id="{92B61ADC-03E1-48F9-99C0-F34C56AF93F6}">
          <p14:sldIdLst/>
        </p14:section>
        <p14:section name="Free Energy" id="{B273B2D4-B297-41A3-BF58-0F3AB0D1393D}">
          <p14:sldIdLst/>
        </p14:section>
        <p14:section name="Modeling Example" id="{18B9D592-F154-4D33-9256-1E66E62E4FE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E0E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4944" autoAdjust="0"/>
  </p:normalViewPr>
  <p:slideViewPr>
    <p:cSldViewPr snapToGrid="0">
      <p:cViewPr>
        <p:scale>
          <a:sx n="300" d="100"/>
          <a:sy n="300" d="100"/>
        </p:scale>
        <p:origin x="-7566" y="-77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3" y="2305455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itka Heading" panose="02000505000000020004" pitchFamily="2" charset="0"/>
              </a:rPr>
              <a:t>Loss as the Inconsistency of a P  D G :</a:t>
            </a:r>
            <a:br>
              <a:rPr lang="en-US" sz="4800" b="1" dirty="0">
                <a:latin typeface="Sitka Heading" panose="02000505000000020004" pitchFamily="2" charset="0"/>
              </a:rPr>
            </a:br>
            <a:r>
              <a:rPr lang="en-US" sz="4800" b="1" dirty="0"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332" y="4767221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Oliver E Richardson</a:t>
            </a:r>
          </a:p>
          <a:p>
            <a:r>
              <a:rPr lang="en-US" dirty="0"/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800510" y="2374979"/>
            <a:ext cx="2527047" cy="691493"/>
            <a:chOff x="8530881" y="2305455"/>
            <a:chExt cx="2527047" cy="6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116305" y="2473728"/>
              <a:ext cx="87716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36596" y="2305455"/>
              <a:ext cx="18213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30881" y="2305455"/>
              <a:ext cx="188692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28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robabilistic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2643078"/>
            <a:ext cx="736385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0735" y="1899118"/>
            <a:ext cx="8049748" cy="38772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7357C-3C62-4F50-BB53-9BB77BFC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5025" t="4883" r="26395" b="83325"/>
          <a:stretch/>
        </p:blipFill>
        <p:spPr>
          <a:xfrm>
            <a:off x="6496243" y="1994522"/>
            <a:ext cx="690665" cy="457201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A996649-0435-4E18-AD92-E837CCDA36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743" t="70878" r="26395" b="15683"/>
          <a:stretch/>
        </p:blipFill>
        <p:spPr>
          <a:xfrm>
            <a:off x="6496243" y="4777798"/>
            <a:ext cx="713398" cy="5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2591397"/>
            <a:ext cx="8954750" cy="2819794"/>
          </a:xfrm>
        </p:spPr>
      </p:pic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563" y="745968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B86D4-A3B0-49E5-9F44-A01BB740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737" t="2989" r="13268" b="77104"/>
          <a:stretch>
            <a:fillRect/>
          </a:stretch>
        </p:blipFill>
        <p:spPr>
          <a:xfrm>
            <a:off x="5976745" y="144924"/>
            <a:ext cx="2294466" cy="1202087"/>
          </a:xfrm>
          <a:custGeom>
            <a:avLst/>
            <a:gdLst>
              <a:gd name="connsiteX0" fmla="*/ 0 w 2294466"/>
              <a:gd name="connsiteY0" fmla="*/ 0 h 1202087"/>
              <a:gd name="connsiteX1" fmla="*/ 2294466 w 2294466"/>
              <a:gd name="connsiteY1" fmla="*/ 0 h 1202087"/>
              <a:gd name="connsiteX2" fmla="*/ 2294466 w 2294466"/>
              <a:gd name="connsiteY2" fmla="*/ 1202087 h 1202087"/>
              <a:gd name="connsiteX3" fmla="*/ 0 w 2294466"/>
              <a:gd name="connsiteY3" fmla="*/ 1202087 h 1202087"/>
              <a:gd name="connsiteX4" fmla="*/ 0 w 2294466"/>
              <a:gd name="connsiteY4" fmla="*/ 0 h 120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4466" h="1202087">
                <a:moveTo>
                  <a:pt x="0" y="0"/>
                </a:moveTo>
                <a:lnTo>
                  <a:pt x="2294466" y="0"/>
                </a:lnTo>
                <a:lnTo>
                  <a:pt x="2294466" y="1202087"/>
                </a:lnTo>
                <a:lnTo>
                  <a:pt x="0" y="120208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3289247" y="6163445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Monotonicity of inconsistency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52531" y="124951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lnTo>
                  <a:pt x="136007" y="152028"/>
                </a:lnTo>
                <a:cubicBezTo>
                  <a:pt x="79964" y="188954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0391"/>
            <a:ext cx="10905066" cy="2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F58B-E23D-46C3-BF7B-088C653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8C44-1EAE-4694-B446-06FCBC87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0C3A1-81BC-4EDC-B00F-D5BD3263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7"/>
          <a:stretch/>
        </p:blipFill>
        <p:spPr>
          <a:xfrm>
            <a:off x="6207315" y="2368192"/>
            <a:ext cx="5658640" cy="106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2F4F5-6FAE-4BD2-B419-3CCA4F05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3937"/>
            <a:ext cx="12192000" cy="16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[emph] e">
            <a:extLst>
              <a:ext uri="{FF2B5EF4-FFF2-40B4-BE49-F238E27FC236}">
                <a16:creationId xmlns:a16="http://schemas.microsoft.com/office/drawing/2014/main" id="{AEA49EC3-4AA6-4DD8-8763-F614B02C15FE}"/>
              </a:ext>
            </a:extLst>
          </p:cNvPr>
          <p:cNvGrpSpPr/>
          <p:nvPr/>
        </p:nvGrpSpPr>
        <p:grpSpPr>
          <a:xfrm>
            <a:off x="687621" y="1430139"/>
            <a:ext cx="7084780" cy="1768447"/>
            <a:chOff x="687621" y="1431608"/>
            <a:chExt cx="7084780" cy="1768447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2" name="e(Z|X)">
              <a:extLst>
                <a:ext uri="{FF2B5EF4-FFF2-40B4-BE49-F238E27FC236}">
                  <a16:creationId xmlns:a16="http://schemas.microsoft.com/office/drawing/2014/main" id="{BAA73C2D-EABD-466B-B3D3-FF053C1C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prstGeom prst="rect">
              <a:avLst/>
            </a:prstGeom>
          </p:spPr>
        </p:pic>
        <p:pic>
          <p:nvPicPr>
            <p:cNvPr id="193" name="-e&gt;">
              <a:extLst>
                <a:ext uri="{FF2B5EF4-FFF2-40B4-BE49-F238E27FC236}">
                  <a16:creationId xmlns:a16="http://schemas.microsoft.com/office/drawing/2014/main" id="{376AE8FB-24CC-4C64-AF7B-D0254034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prstGeom prst="rect">
              <a:avLst/>
            </a:prstGeom>
          </p:spPr>
        </p:pic>
      </p:grpSp>
      <p:grpSp>
        <p:nvGrpSpPr>
          <p:cNvPr id="194" name="[emph] d">
            <a:extLst>
              <a:ext uri="{FF2B5EF4-FFF2-40B4-BE49-F238E27FC236}">
                <a16:creationId xmlns:a16="http://schemas.microsoft.com/office/drawing/2014/main" id="{2B6348BB-654F-4BAD-B8DC-5F0C0BD332A0}"/>
              </a:ext>
            </a:extLst>
          </p:cNvPr>
          <p:cNvGrpSpPr/>
          <p:nvPr/>
        </p:nvGrpSpPr>
        <p:grpSpPr>
          <a:xfrm>
            <a:off x="687621" y="1278691"/>
            <a:ext cx="7194000" cy="1116840"/>
            <a:chOff x="687621" y="1280160"/>
            <a:chExt cx="7194000" cy="111684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5" name="-d&gt;">
              <a:extLst>
                <a:ext uri="{FF2B5EF4-FFF2-40B4-BE49-F238E27FC236}">
                  <a16:creationId xmlns:a16="http://schemas.microsoft.com/office/drawing/2014/main" id="{5A9664BF-D52B-4876-BFCB-1C46C4E7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prstGeom prst="rect">
              <a:avLst/>
            </a:prstGeom>
          </p:spPr>
        </p:pic>
        <p:pic>
          <p:nvPicPr>
            <p:cNvPr id="196" name="d(X|Z)">
              <a:extLst>
                <a:ext uri="{FF2B5EF4-FFF2-40B4-BE49-F238E27FC236}">
                  <a16:creationId xmlns:a16="http://schemas.microsoft.com/office/drawing/2014/main" id="{EF815B42-192C-4DF2-9301-5B19F9DA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prstGeom prst="rect">
              <a:avLst/>
            </a:prstGeom>
          </p:spPr>
        </p:pic>
      </p:grpSp>
      <p:grpSp>
        <p:nvGrpSpPr>
          <p:cNvPr id="197" name="[emph] p">
            <a:extLst>
              <a:ext uri="{FF2B5EF4-FFF2-40B4-BE49-F238E27FC236}">
                <a16:creationId xmlns:a16="http://schemas.microsoft.com/office/drawing/2014/main" id="{862EC773-5A8C-4243-89AF-D24362A96DD6}"/>
              </a:ext>
            </a:extLst>
          </p:cNvPr>
          <p:cNvGrpSpPr/>
          <p:nvPr/>
        </p:nvGrpSpPr>
        <p:grpSpPr>
          <a:xfrm>
            <a:off x="687621" y="1829681"/>
            <a:ext cx="5451561" cy="1120485"/>
            <a:chOff x="687621" y="1831150"/>
            <a:chExt cx="5451561" cy="112048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98" name="-p&gt;">
              <a:extLst>
                <a:ext uri="{FF2B5EF4-FFF2-40B4-BE49-F238E27FC236}">
                  <a16:creationId xmlns:a16="http://schemas.microsoft.com/office/drawing/2014/main" id="{74279DA0-91C3-44FF-8D77-AFCDE55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prstGeom prst="rect">
              <a:avLst/>
            </a:prstGeom>
          </p:spPr>
        </p:pic>
        <p:pic>
          <p:nvPicPr>
            <p:cNvPr id="199" name="p(Z)">
              <a:extLst>
                <a:ext uri="{FF2B5EF4-FFF2-40B4-BE49-F238E27FC236}">
                  <a16:creationId xmlns:a16="http://schemas.microsoft.com/office/drawing/2014/main" id="{3AE1A2D5-D46C-40E2-873A-E8DC3552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"/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E720A-AB19-4E83-B6DB-6AEE5A25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4814890" y="265808"/>
            <a:ext cx="7227883" cy="2942625"/>
            <a:chOff x="4814890" y="265808"/>
            <a:chExt cx="7227883" cy="2942625"/>
          </a:xfrm>
        </p:grpSpPr>
        <p:pic>
          <p:nvPicPr>
            <p:cNvPr id="179" name="objective is free">
              <a:extLst>
                <a:ext uri="{FF2B5EF4-FFF2-40B4-BE49-F238E27FC236}">
                  <a16:creationId xmlns:a16="http://schemas.microsoft.com/office/drawing/2014/main" id="{4CBFD705-A801-4329-A0D9-B9BC0A34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92" r="21667" b="88664"/>
            <a:stretch>
              <a:fillRect/>
            </a:stretch>
          </p:blipFill>
          <p:spPr>
            <a:xfrm>
              <a:off x="4814890" y="265808"/>
              <a:ext cx="4735510" cy="717170"/>
            </a:xfrm>
            <a:custGeom>
              <a:avLst/>
              <a:gdLst>
                <a:gd name="connsiteX0" fmla="*/ 0 w 4735510"/>
                <a:gd name="connsiteY0" fmla="*/ 0 h 717170"/>
                <a:gd name="connsiteX1" fmla="*/ 4735510 w 4735510"/>
                <a:gd name="connsiteY1" fmla="*/ 0 h 717170"/>
                <a:gd name="connsiteX2" fmla="*/ 4735510 w 4735510"/>
                <a:gd name="connsiteY2" fmla="*/ 717170 h 717170"/>
                <a:gd name="connsiteX3" fmla="*/ 0 w 4735510"/>
                <a:gd name="connsiteY3" fmla="*/ 717170 h 717170"/>
                <a:gd name="connsiteX4" fmla="*/ 0 w 4735510"/>
                <a:gd name="connsiteY4" fmla="*/ 0 h 7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510" h="717170">
                  <a:moveTo>
                    <a:pt x="0" y="0"/>
                  </a:moveTo>
                  <a:lnTo>
                    <a:pt x="4735510" y="0"/>
                  </a:lnTo>
                  <a:lnTo>
                    <a:pt x="4735510" y="717170"/>
                  </a:lnTo>
                  <a:lnTo>
                    <a:pt x="0" y="7171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2" name="decoder d">
            <a:extLst>
              <a:ext uri="{FF2B5EF4-FFF2-40B4-BE49-F238E27FC236}">
                <a16:creationId xmlns:a16="http://schemas.microsoft.com/office/drawing/2014/main" id="{DC8C83CB-3730-4E00-A5A8-FECB61BD52CC}"/>
              </a:ext>
            </a:extLst>
          </p:cNvPr>
          <p:cNvGrpSpPr/>
          <p:nvPr/>
        </p:nvGrpSpPr>
        <p:grpSpPr>
          <a:xfrm>
            <a:off x="687621" y="1280160"/>
            <a:ext cx="7194000" cy="1116840"/>
            <a:chOff x="687621" y="1280160"/>
            <a:chExt cx="7194000" cy="1116840"/>
          </a:xfrm>
        </p:grpSpPr>
        <p:pic>
          <p:nvPicPr>
            <p:cNvPr id="175" name="-d&gt;">
              <a:extLst>
                <a:ext uri="{FF2B5EF4-FFF2-40B4-BE49-F238E27FC236}">
                  <a16:creationId xmlns:a16="http://schemas.microsoft.com/office/drawing/2014/main" id="{E95BB116-A196-43AF-8478-9C529EEB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16034" r="35354" b="72008"/>
            <a:stretch>
              <a:fillRect/>
            </a:stretch>
          </p:blipFill>
          <p:spPr>
            <a:xfrm>
              <a:off x="6395719" y="1280160"/>
              <a:ext cx="1485902" cy="756499"/>
            </a:xfrm>
            <a:custGeom>
              <a:avLst/>
              <a:gdLst>
                <a:gd name="connsiteX0" fmla="*/ 0 w 1485902"/>
                <a:gd name="connsiteY0" fmla="*/ 0 h 756499"/>
                <a:gd name="connsiteX1" fmla="*/ 1485902 w 1485902"/>
                <a:gd name="connsiteY1" fmla="*/ 0 h 756499"/>
                <a:gd name="connsiteX2" fmla="*/ 1485902 w 1485902"/>
                <a:gd name="connsiteY2" fmla="*/ 756499 h 756499"/>
                <a:gd name="connsiteX3" fmla="*/ 0 w 1485902"/>
                <a:gd name="connsiteY3" fmla="*/ 756499 h 756499"/>
                <a:gd name="connsiteX4" fmla="*/ 0 w 1485902"/>
                <a:gd name="connsiteY4" fmla="*/ 0 h 75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2" h="756499">
                  <a:moveTo>
                    <a:pt x="0" y="0"/>
                  </a:moveTo>
                  <a:lnTo>
                    <a:pt x="1485902" y="0"/>
                  </a:lnTo>
                  <a:lnTo>
                    <a:pt x="1485902" y="756499"/>
                  </a:lnTo>
                  <a:lnTo>
                    <a:pt x="0" y="75649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0" name="d(X|Z)">
              <a:extLst>
                <a:ext uri="{FF2B5EF4-FFF2-40B4-BE49-F238E27FC236}">
                  <a16:creationId xmlns:a16="http://schemas.microsoft.com/office/drawing/2014/main" id="{38FA01D3-A65A-473B-996B-1C692B3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26582" r="66812" b="66313"/>
            <a:stretch>
              <a:fillRect/>
            </a:stretch>
          </p:blipFill>
          <p:spPr>
            <a:xfrm>
              <a:off x="687621" y="1947486"/>
              <a:ext cx="3358600" cy="449514"/>
            </a:xfrm>
            <a:custGeom>
              <a:avLst/>
              <a:gdLst>
                <a:gd name="connsiteX0" fmla="*/ 0 w 3358600"/>
                <a:gd name="connsiteY0" fmla="*/ 0 h 449514"/>
                <a:gd name="connsiteX1" fmla="*/ 3358600 w 3358600"/>
                <a:gd name="connsiteY1" fmla="*/ 0 h 449514"/>
                <a:gd name="connsiteX2" fmla="*/ 3358600 w 3358600"/>
                <a:gd name="connsiteY2" fmla="*/ 449514 h 449514"/>
                <a:gd name="connsiteX3" fmla="*/ 0 w 3358600"/>
                <a:gd name="connsiteY3" fmla="*/ 449514 h 449514"/>
                <a:gd name="connsiteX4" fmla="*/ 0 w 3358600"/>
                <a:gd name="connsiteY4" fmla="*/ 0 h 44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49514">
                  <a:moveTo>
                    <a:pt x="0" y="0"/>
                  </a:moveTo>
                  <a:lnTo>
                    <a:pt x="3358600" y="0"/>
                  </a:lnTo>
                  <a:lnTo>
                    <a:pt x="3358600" y="449514"/>
                  </a:lnTo>
                  <a:lnTo>
                    <a:pt x="0" y="4495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0" name="Structure">
            <a:extLst>
              <a:ext uri="{FF2B5EF4-FFF2-40B4-BE49-F238E27FC236}">
                <a16:creationId xmlns:a16="http://schemas.microsoft.com/office/drawing/2014/main" id="{48E10E43-412D-45C2-8199-A1B0CF1F0368}"/>
              </a:ext>
            </a:extLst>
          </p:cNvPr>
          <p:cNvGrpSpPr/>
          <p:nvPr/>
        </p:nvGrpSpPr>
        <p:grpSpPr>
          <a:xfrm>
            <a:off x="183880" y="733675"/>
            <a:ext cx="7995287" cy="1788305"/>
            <a:chOff x="183880" y="733675"/>
            <a:chExt cx="7995287" cy="1788305"/>
          </a:xfrm>
        </p:grpSpPr>
        <p:pic>
          <p:nvPicPr>
            <p:cNvPr id="178" name="text: structure">
              <a:extLst>
                <a:ext uri="{FF2B5EF4-FFF2-40B4-BE49-F238E27FC236}">
                  <a16:creationId xmlns:a16="http://schemas.microsoft.com/office/drawing/2014/main" id="{6802FBEA-950B-41A7-BE8E-3FC6F2D1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7395" r="65236" b="82109"/>
            <a:stretch>
              <a:fillRect/>
            </a:stretch>
          </p:blipFill>
          <p:spPr>
            <a:xfrm>
              <a:off x="183880" y="733675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9" name="Latent Space Z">
              <a:extLst>
                <a:ext uri="{FF2B5EF4-FFF2-40B4-BE49-F238E27FC236}">
                  <a16:creationId xmlns:a16="http://schemas.microsoft.com/office/drawing/2014/main" id="{50323ADE-6EA5-4DD6-9A6E-A5CB2ED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657" t="28531" r="44939" b="64344"/>
            <a:stretch>
              <a:fillRect/>
            </a:stretch>
          </p:blipFill>
          <p:spPr>
            <a:xfrm>
              <a:off x="6176157" y="2070819"/>
              <a:ext cx="536879" cy="450698"/>
            </a:xfrm>
            <a:custGeom>
              <a:avLst/>
              <a:gdLst>
                <a:gd name="connsiteX0" fmla="*/ 75116 w 536879"/>
                <a:gd name="connsiteY0" fmla="*/ 0 h 450698"/>
                <a:gd name="connsiteX1" fmla="*/ 461763 w 536879"/>
                <a:gd name="connsiteY1" fmla="*/ 0 h 450698"/>
                <a:gd name="connsiteX2" fmla="*/ 536879 w 536879"/>
                <a:gd name="connsiteY2" fmla="*/ 75116 h 450698"/>
                <a:gd name="connsiteX3" fmla="*/ 536879 w 536879"/>
                <a:gd name="connsiteY3" fmla="*/ 375582 h 450698"/>
                <a:gd name="connsiteX4" fmla="*/ 461763 w 536879"/>
                <a:gd name="connsiteY4" fmla="*/ 450698 h 450698"/>
                <a:gd name="connsiteX5" fmla="*/ 75116 w 536879"/>
                <a:gd name="connsiteY5" fmla="*/ 450698 h 450698"/>
                <a:gd name="connsiteX6" fmla="*/ 0 w 536879"/>
                <a:gd name="connsiteY6" fmla="*/ 375582 h 450698"/>
                <a:gd name="connsiteX7" fmla="*/ 0 w 536879"/>
                <a:gd name="connsiteY7" fmla="*/ 75116 h 450698"/>
                <a:gd name="connsiteX8" fmla="*/ 75116 w 536879"/>
                <a:gd name="connsiteY8" fmla="*/ 0 h 4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879" h="450698">
                  <a:moveTo>
                    <a:pt x="75116" y="0"/>
                  </a:moveTo>
                  <a:lnTo>
                    <a:pt x="461763" y="0"/>
                  </a:lnTo>
                  <a:cubicBezTo>
                    <a:pt x="503248" y="0"/>
                    <a:pt x="536879" y="33631"/>
                    <a:pt x="536879" y="75116"/>
                  </a:cubicBezTo>
                  <a:lnTo>
                    <a:pt x="536879" y="375582"/>
                  </a:lnTo>
                  <a:cubicBezTo>
                    <a:pt x="536879" y="417067"/>
                    <a:pt x="503248" y="450698"/>
                    <a:pt x="461763" y="450698"/>
                  </a:cubicBezTo>
                  <a:lnTo>
                    <a:pt x="75116" y="450698"/>
                  </a:lnTo>
                  <a:cubicBezTo>
                    <a:pt x="33631" y="450698"/>
                    <a:pt x="0" y="417067"/>
                    <a:pt x="0" y="375582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  <p:pic>
          <p:nvPicPr>
            <p:cNvPr id="168" name="Images X">
              <a:extLst>
                <a:ext uri="{FF2B5EF4-FFF2-40B4-BE49-F238E27FC236}">
                  <a16:creationId xmlns:a16="http://schemas.microsoft.com/office/drawing/2014/main" id="{7BF404F9-A9EA-42B2-860C-29FA1EBA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2043" t="28539" r="32914" b="64337"/>
            <a:stretch>
              <a:fillRect/>
            </a:stretch>
          </p:blipFill>
          <p:spPr>
            <a:xfrm>
              <a:off x="7564306" y="2071283"/>
              <a:ext cx="614861" cy="450697"/>
            </a:xfrm>
            <a:custGeom>
              <a:avLst/>
              <a:gdLst>
                <a:gd name="connsiteX0" fmla="*/ 75116 w 614861"/>
                <a:gd name="connsiteY0" fmla="*/ 0 h 450697"/>
                <a:gd name="connsiteX1" fmla="*/ 545916 w 614861"/>
                <a:gd name="connsiteY1" fmla="*/ 0 h 450697"/>
                <a:gd name="connsiteX2" fmla="*/ 599031 w 614861"/>
                <a:gd name="connsiteY2" fmla="*/ 22001 h 450697"/>
                <a:gd name="connsiteX3" fmla="*/ 614495 w 614861"/>
                <a:gd name="connsiteY3" fmla="*/ 44938 h 450697"/>
                <a:gd name="connsiteX4" fmla="*/ 614495 w 614861"/>
                <a:gd name="connsiteY4" fmla="*/ 405217 h 450697"/>
                <a:gd name="connsiteX5" fmla="*/ 614861 w 614861"/>
                <a:gd name="connsiteY5" fmla="*/ 405217 h 450697"/>
                <a:gd name="connsiteX6" fmla="*/ 599031 w 614861"/>
                <a:gd name="connsiteY6" fmla="*/ 428696 h 450697"/>
                <a:gd name="connsiteX7" fmla="*/ 545916 w 614861"/>
                <a:gd name="connsiteY7" fmla="*/ 450697 h 450697"/>
                <a:gd name="connsiteX8" fmla="*/ 75116 w 614861"/>
                <a:gd name="connsiteY8" fmla="*/ 450697 h 450697"/>
                <a:gd name="connsiteX9" fmla="*/ 0 w 614861"/>
                <a:gd name="connsiteY9" fmla="*/ 375581 h 450697"/>
                <a:gd name="connsiteX10" fmla="*/ 0 w 614861"/>
                <a:gd name="connsiteY10" fmla="*/ 75116 h 450697"/>
                <a:gd name="connsiteX11" fmla="*/ 75116 w 614861"/>
                <a:gd name="connsiteY11" fmla="*/ 0 h 4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861" h="450697">
                  <a:moveTo>
                    <a:pt x="75116" y="0"/>
                  </a:moveTo>
                  <a:lnTo>
                    <a:pt x="545916" y="0"/>
                  </a:lnTo>
                  <a:cubicBezTo>
                    <a:pt x="566659" y="0"/>
                    <a:pt x="585438" y="8408"/>
                    <a:pt x="599031" y="22001"/>
                  </a:cubicBezTo>
                  <a:lnTo>
                    <a:pt x="614495" y="44938"/>
                  </a:lnTo>
                  <a:lnTo>
                    <a:pt x="614495" y="405217"/>
                  </a:lnTo>
                  <a:lnTo>
                    <a:pt x="614861" y="405217"/>
                  </a:lnTo>
                  <a:lnTo>
                    <a:pt x="599031" y="428696"/>
                  </a:lnTo>
                  <a:cubicBezTo>
                    <a:pt x="585438" y="442289"/>
                    <a:pt x="566659" y="450697"/>
                    <a:pt x="545916" y="450697"/>
                  </a:cubicBezTo>
                  <a:lnTo>
                    <a:pt x="75116" y="450697"/>
                  </a:lnTo>
                  <a:cubicBezTo>
                    <a:pt x="33631" y="450697"/>
                    <a:pt x="0" y="417066"/>
                    <a:pt x="0" y="375581"/>
                  </a:cubicBezTo>
                  <a:lnTo>
                    <a:pt x="0" y="75116"/>
                  </a:lnTo>
                  <a:cubicBezTo>
                    <a:pt x="0" y="33631"/>
                    <a:pt x="33631" y="0"/>
                    <a:pt x="75116" y="0"/>
                  </a:cubicBezTo>
                  <a:close/>
                </a:path>
              </a:pathLst>
            </a:custGeom>
          </p:spPr>
        </p:pic>
      </p:grpSp>
      <p:grpSp>
        <p:nvGrpSpPr>
          <p:cNvPr id="183" name="prior p">
            <a:extLst>
              <a:ext uri="{FF2B5EF4-FFF2-40B4-BE49-F238E27FC236}">
                <a16:creationId xmlns:a16="http://schemas.microsoft.com/office/drawing/2014/main" id="{8FD35B28-96FE-484C-9F83-2A7DAD3F98EB}"/>
              </a:ext>
            </a:extLst>
          </p:cNvPr>
          <p:cNvGrpSpPr/>
          <p:nvPr/>
        </p:nvGrpSpPr>
        <p:grpSpPr>
          <a:xfrm>
            <a:off x="687621" y="1831150"/>
            <a:ext cx="5451561" cy="1120485"/>
            <a:chOff x="687621" y="1831150"/>
            <a:chExt cx="5451561" cy="1120485"/>
          </a:xfrm>
        </p:grpSpPr>
        <p:pic>
          <p:nvPicPr>
            <p:cNvPr id="172" name="-p&gt;">
              <a:extLst>
                <a:ext uri="{FF2B5EF4-FFF2-40B4-BE49-F238E27FC236}">
                  <a16:creationId xmlns:a16="http://schemas.microsoft.com/office/drawing/2014/main" id="{93207355-ED56-4242-B389-4C767EF5B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260" t="24743" r="49646" b="65443"/>
            <a:stretch>
              <a:fillRect/>
            </a:stretch>
          </p:blipFill>
          <p:spPr>
            <a:xfrm>
              <a:off x="5518150" y="1831150"/>
              <a:ext cx="621032" cy="620888"/>
            </a:xfrm>
            <a:custGeom>
              <a:avLst/>
              <a:gdLst>
                <a:gd name="connsiteX0" fmla="*/ 0 w 621032"/>
                <a:gd name="connsiteY0" fmla="*/ 0 h 620888"/>
                <a:gd name="connsiteX1" fmla="*/ 621032 w 621032"/>
                <a:gd name="connsiteY1" fmla="*/ 0 h 620888"/>
                <a:gd name="connsiteX2" fmla="*/ 621032 w 621032"/>
                <a:gd name="connsiteY2" fmla="*/ 620888 h 620888"/>
                <a:gd name="connsiteX3" fmla="*/ 0 w 621032"/>
                <a:gd name="connsiteY3" fmla="*/ 620888 h 620888"/>
                <a:gd name="connsiteX4" fmla="*/ 0 w 621032"/>
                <a:gd name="connsiteY4" fmla="*/ 0 h 62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32" h="620888">
                  <a:moveTo>
                    <a:pt x="0" y="0"/>
                  </a:moveTo>
                  <a:lnTo>
                    <a:pt x="621032" y="0"/>
                  </a:lnTo>
                  <a:lnTo>
                    <a:pt x="621032" y="620888"/>
                  </a:lnTo>
                  <a:lnTo>
                    <a:pt x="0" y="6208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7" name="p(Z)">
              <a:extLst>
                <a:ext uri="{FF2B5EF4-FFF2-40B4-BE49-F238E27FC236}">
                  <a16:creationId xmlns:a16="http://schemas.microsoft.com/office/drawing/2014/main" id="{5F28CD75-E34D-4ADB-86F4-121E1418D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33918" r="66812" b="57546"/>
            <a:stretch>
              <a:fillRect/>
            </a:stretch>
          </p:blipFill>
          <p:spPr>
            <a:xfrm>
              <a:off x="687621" y="2411576"/>
              <a:ext cx="3358600" cy="540059"/>
            </a:xfrm>
            <a:custGeom>
              <a:avLst/>
              <a:gdLst>
                <a:gd name="connsiteX0" fmla="*/ 0 w 3358600"/>
                <a:gd name="connsiteY0" fmla="*/ 0 h 540059"/>
                <a:gd name="connsiteX1" fmla="*/ 3358600 w 3358600"/>
                <a:gd name="connsiteY1" fmla="*/ 0 h 540059"/>
                <a:gd name="connsiteX2" fmla="*/ 3358600 w 3358600"/>
                <a:gd name="connsiteY2" fmla="*/ 540059 h 540059"/>
                <a:gd name="connsiteX3" fmla="*/ 0 w 3358600"/>
                <a:gd name="connsiteY3" fmla="*/ 540059 h 540059"/>
                <a:gd name="connsiteX4" fmla="*/ 0 w 3358600"/>
                <a:gd name="connsiteY4" fmla="*/ 0 h 54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540059">
                  <a:moveTo>
                    <a:pt x="0" y="0"/>
                  </a:moveTo>
                  <a:lnTo>
                    <a:pt x="3358600" y="0"/>
                  </a:lnTo>
                  <a:lnTo>
                    <a:pt x="3358600" y="540059"/>
                  </a:lnTo>
                  <a:lnTo>
                    <a:pt x="0" y="5400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846570" y="2457763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77" t="34788" r="49729" b="59966"/>
          <a:stretch>
            <a:fillRect/>
          </a:stretch>
        </p:blipFill>
        <p:spPr>
          <a:xfrm>
            <a:off x="5507991" y="2466613"/>
            <a:ext cx="621031" cy="331913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81" name="encoder e">
            <a:extLst>
              <a:ext uri="{FF2B5EF4-FFF2-40B4-BE49-F238E27FC236}">
                <a16:creationId xmlns:a16="http://schemas.microsoft.com/office/drawing/2014/main" id="{9EB5184D-09FD-486D-962E-5DA68135F6AF}"/>
              </a:ext>
            </a:extLst>
          </p:cNvPr>
          <p:cNvGrpSpPr/>
          <p:nvPr/>
        </p:nvGrpSpPr>
        <p:grpSpPr>
          <a:xfrm>
            <a:off x="687621" y="1431608"/>
            <a:ext cx="7084780" cy="1768447"/>
            <a:chOff x="687621" y="1431608"/>
            <a:chExt cx="7084780" cy="1768447"/>
          </a:xfrm>
        </p:grpSpPr>
        <p:pic>
          <p:nvPicPr>
            <p:cNvPr id="174" name="e(Z|X)">
              <a:extLst>
                <a:ext uri="{FF2B5EF4-FFF2-40B4-BE49-F238E27FC236}">
                  <a16:creationId xmlns:a16="http://schemas.microsoft.com/office/drawing/2014/main" id="{FA284E1B-DFD9-42BE-A4E4-42E140CA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40" t="18428" r="66812" b="73943"/>
            <a:stretch>
              <a:fillRect/>
            </a:stretch>
          </p:blipFill>
          <p:spPr>
            <a:xfrm>
              <a:off x="687621" y="1431608"/>
              <a:ext cx="3358600" cy="482696"/>
            </a:xfrm>
            <a:custGeom>
              <a:avLst/>
              <a:gdLst>
                <a:gd name="connsiteX0" fmla="*/ 0 w 3358600"/>
                <a:gd name="connsiteY0" fmla="*/ 0 h 482696"/>
                <a:gd name="connsiteX1" fmla="*/ 3358600 w 3358600"/>
                <a:gd name="connsiteY1" fmla="*/ 0 h 482696"/>
                <a:gd name="connsiteX2" fmla="*/ 3358600 w 3358600"/>
                <a:gd name="connsiteY2" fmla="*/ 482696 h 482696"/>
                <a:gd name="connsiteX3" fmla="*/ 0 w 3358600"/>
                <a:gd name="connsiteY3" fmla="*/ 482696 h 482696"/>
                <a:gd name="connsiteX4" fmla="*/ 0 w 3358600"/>
                <a:gd name="connsiteY4" fmla="*/ 0 h 4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8600" h="482696">
                  <a:moveTo>
                    <a:pt x="0" y="0"/>
                  </a:moveTo>
                  <a:lnTo>
                    <a:pt x="3358600" y="0"/>
                  </a:lnTo>
                  <a:lnTo>
                    <a:pt x="3358600" y="482696"/>
                  </a:lnTo>
                  <a:lnTo>
                    <a:pt x="0" y="48269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4" name="-e&gt;">
              <a:extLst>
                <a:ext uri="{FF2B5EF4-FFF2-40B4-BE49-F238E27FC236}">
                  <a16:creationId xmlns:a16="http://schemas.microsoft.com/office/drawing/2014/main" id="{01B94404-2924-4894-95EF-81670227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3382" t="35886" r="36250" b="53619"/>
            <a:stretch>
              <a:fillRect/>
            </a:stretch>
          </p:blipFill>
          <p:spPr>
            <a:xfrm>
              <a:off x="6508327" y="2536093"/>
              <a:ext cx="1264074" cy="663962"/>
            </a:xfrm>
            <a:custGeom>
              <a:avLst/>
              <a:gdLst>
                <a:gd name="connsiteX0" fmla="*/ 0 w 1264074"/>
                <a:gd name="connsiteY0" fmla="*/ 0 h 663962"/>
                <a:gd name="connsiteX1" fmla="*/ 353353 w 1264074"/>
                <a:gd name="connsiteY1" fmla="*/ 0 h 663962"/>
                <a:gd name="connsiteX2" fmla="*/ 448414 w 1264074"/>
                <a:gd name="connsiteY2" fmla="*/ 238334 h 663962"/>
                <a:gd name="connsiteX3" fmla="*/ 836084 w 1264074"/>
                <a:gd name="connsiteY3" fmla="*/ 257384 h 663962"/>
                <a:gd name="connsiteX4" fmla="*/ 915066 w 1264074"/>
                <a:gd name="connsiteY4" fmla="*/ 0 h 663962"/>
                <a:gd name="connsiteX5" fmla="*/ 1264074 w 1264074"/>
                <a:gd name="connsiteY5" fmla="*/ 0 h 663962"/>
                <a:gd name="connsiteX6" fmla="*/ 1264074 w 1264074"/>
                <a:gd name="connsiteY6" fmla="*/ 663962 h 663962"/>
                <a:gd name="connsiteX7" fmla="*/ 0 w 1264074"/>
                <a:gd name="connsiteY7" fmla="*/ 663962 h 663962"/>
                <a:gd name="connsiteX8" fmla="*/ 0 w 1264074"/>
                <a:gd name="connsiteY8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074" h="663962">
                  <a:moveTo>
                    <a:pt x="0" y="0"/>
                  </a:moveTo>
                  <a:lnTo>
                    <a:pt x="353353" y="0"/>
                  </a:lnTo>
                  <a:lnTo>
                    <a:pt x="448414" y="238334"/>
                  </a:lnTo>
                  <a:lnTo>
                    <a:pt x="836084" y="257384"/>
                  </a:lnTo>
                  <a:lnTo>
                    <a:pt x="915066" y="0"/>
                  </a:lnTo>
                  <a:lnTo>
                    <a:pt x="1264074" y="0"/>
                  </a:lnTo>
                  <a:lnTo>
                    <a:pt x="1264074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84" name="sample x">
            <a:extLst>
              <a:ext uri="{FF2B5EF4-FFF2-40B4-BE49-F238E27FC236}">
                <a16:creationId xmlns:a16="http://schemas.microsoft.com/office/drawing/2014/main" id="{A9E06AD1-3478-4EC0-AB5A-3D40CBCC0FB1}"/>
              </a:ext>
            </a:extLst>
          </p:cNvPr>
          <p:cNvGrpSpPr/>
          <p:nvPr/>
        </p:nvGrpSpPr>
        <p:grpSpPr>
          <a:xfrm>
            <a:off x="183880" y="1914685"/>
            <a:ext cx="8579120" cy="1734883"/>
            <a:chOff x="183880" y="1914685"/>
            <a:chExt cx="8579120" cy="1734883"/>
          </a:xfrm>
        </p:grpSpPr>
        <p:pic>
          <p:nvPicPr>
            <p:cNvPr id="171" name="-x&gt;&gt;">
              <a:extLst>
                <a:ext uri="{FF2B5EF4-FFF2-40B4-BE49-F238E27FC236}">
                  <a16:creationId xmlns:a16="http://schemas.microsoft.com/office/drawing/2014/main" id="{0B4CBEC9-D9AC-4327-8BBA-2C32A4B4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083" t="26064" r="28125" b="65056"/>
            <a:stretch>
              <a:fillRect/>
            </a:stretch>
          </p:blipFill>
          <p:spPr>
            <a:xfrm>
              <a:off x="8178800" y="1914685"/>
              <a:ext cx="584200" cy="561815"/>
            </a:xfrm>
            <a:custGeom>
              <a:avLst/>
              <a:gdLst>
                <a:gd name="connsiteX0" fmla="*/ 0 w 584200"/>
                <a:gd name="connsiteY0" fmla="*/ 0 h 561815"/>
                <a:gd name="connsiteX1" fmla="*/ 584200 w 584200"/>
                <a:gd name="connsiteY1" fmla="*/ 0 h 561815"/>
                <a:gd name="connsiteX2" fmla="*/ 584200 w 584200"/>
                <a:gd name="connsiteY2" fmla="*/ 561815 h 561815"/>
                <a:gd name="connsiteX3" fmla="*/ 366 w 584200"/>
                <a:gd name="connsiteY3" fmla="*/ 561815 h 561815"/>
                <a:gd name="connsiteX4" fmla="*/ 634 w 584200"/>
                <a:gd name="connsiteY4" fmla="*/ 561417 h 561815"/>
                <a:gd name="connsiteX5" fmla="*/ 6537 w 584200"/>
                <a:gd name="connsiteY5" fmla="*/ 532179 h 561815"/>
                <a:gd name="connsiteX6" fmla="*/ 6537 w 584200"/>
                <a:gd name="connsiteY6" fmla="*/ 231714 h 561815"/>
                <a:gd name="connsiteX7" fmla="*/ 634 w 584200"/>
                <a:gd name="connsiteY7" fmla="*/ 202476 h 561815"/>
                <a:gd name="connsiteX8" fmla="*/ 0 w 584200"/>
                <a:gd name="connsiteY8" fmla="*/ 201536 h 561815"/>
                <a:gd name="connsiteX9" fmla="*/ 0 w 584200"/>
                <a:gd name="connsiteY9" fmla="*/ 0 h 56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200" h="561815">
                  <a:moveTo>
                    <a:pt x="0" y="0"/>
                  </a:moveTo>
                  <a:lnTo>
                    <a:pt x="584200" y="0"/>
                  </a:lnTo>
                  <a:lnTo>
                    <a:pt x="584200" y="561815"/>
                  </a:lnTo>
                  <a:lnTo>
                    <a:pt x="366" y="561815"/>
                  </a:lnTo>
                  <a:lnTo>
                    <a:pt x="634" y="561417"/>
                  </a:lnTo>
                  <a:cubicBezTo>
                    <a:pt x="4435" y="552431"/>
                    <a:pt x="6537" y="542550"/>
                    <a:pt x="6537" y="532179"/>
                  </a:cubicBezTo>
                  <a:lnTo>
                    <a:pt x="6537" y="231714"/>
                  </a:lnTo>
                  <a:cubicBezTo>
                    <a:pt x="6537" y="221343"/>
                    <a:pt x="4435" y="211463"/>
                    <a:pt x="634" y="202476"/>
                  </a:cubicBezTo>
                  <a:lnTo>
                    <a:pt x="0" y="20153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3" name="observe a sample">
              <a:extLst>
                <a:ext uri="{FF2B5EF4-FFF2-40B4-BE49-F238E27FC236}">
                  <a16:creationId xmlns:a16="http://schemas.microsoft.com/office/drawing/2014/main" id="{B5F7AE79-DB97-4ED1-A922-D9F91926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08" t="42991" r="65236" b="46514"/>
            <a:stretch>
              <a:fillRect/>
            </a:stretch>
          </p:blipFill>
          <p:spPr>
            <a:xfrm>
              <a:off x="183880" y="2985606"/>
              <a:ext cx="4054571" cy="663962"/>
            </a:xfrm>
            <a:custGeom>
              <a:avLst/>
              <a:gdLst>
                <a:gd name="connsiteX0" fmla="*/ 0 w 4054571"/>
                <a:gd name="connsiteY0" fmla="*/ 0 h 663962"/>
                <a:gd name="connsiteX1" fmla="*/ 4054571 w 4054571"/>
                <a:gd name="connsiteY1" fmla="*/ 0 h 663962"/>
                <a:gd name="connsiteX2" fmla="*/ 4054571 w 4054571"/>
                <a:gd name="connsiteY2" fmla="*/ 663962 h 663962"/>
                <a:gd name="connsiteX3" fmla="*/ 0 w 4054571"/>
                <a:gd name="connsiteY3" fmla="*/ 663962 h 663962"/>
                <a:gd name="connsiteX4" fmla="*/ 0 w 4054571"/>
                <a:gd name="connsiteY4" fmla="*/ 0 h 6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571" h="663962">
                  <a:moveTo>
                    <a:pt x="0" y="0"/>
                  </a:moveTo>
                  <a:lnTo>
                    <a:pt x="4054571" y="0"/>
                  </a:lnTo>
                  <a:lnTo>
                    <a:pt x="4054571" y="663962"/>
                  </a:lnTo>
                  <a:lnTo>
                    <a:pt x="0" y="66396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5" t="57546" r="6875"/>
          <a:stretch>
            <a:fillRect/>
          </a:stretch>
        </p:blipFill>
        <p:spPr>
          <a:xfrm>
            <a:off x="838200" y="3906366"/>
            <a:ext cx="10515600" cy="2685825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9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5B592">
            <a:alpha val="32941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40</Words>
  <Application>Microsoft Office PowerPoint</Application>
  <PresentationFormat>Widescreen</PresentationFormat>
  <Paragraphs>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 Pro Light</vt:lpstr>
      <vt:lpstr>Sitka Display</vt:lpstr>
      <vt:lpstr>Sitka Heading</vt:lpstr>
      <vt:lpstr>Office Theme</vt:lpstr>
      <vt:lpstr>Loss as the Inconsistency of a P  D G : Choose Your Model, Not Your Loss</vt:lpstr>
      <vt:lpstr>PowerPoint Presentation</vt:lpstr>
      <vt:lpstr>PowerPoint Presentation</vt:lpstr>
      <vt:lpstr>PowerPoint Presentation</vt:lpstr>
      <vt:lpstr>PowerPoint Presentation</vt:lpstr>
      <vt:lpstr>Visual Proof: Data-Processing Inequality</vt:lpstr>
      <vt:lpstr>PowerPoint Presentation</vt:lpstr>
      <vt:lpstr>PowerPoint Presentation</vt:lpstr>
      <vt:lpstr>PowerPoint Presentation</vt:lpstr>
      <vt:lpstr>Visual Proof: The ELBO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3</cp:revision>
  <dcterms:created xsi:type="dcterms:W3CDTF">2022-03-10T19:17:49Z</dcterms:created>
  <dcterms:modified xsi:type="dcterms:W3CDTF">2022-03-11T19:33:53Z</dcterms:modified>
</cp:coreProperties>
</file>