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8" r:id="rId2"/>
    <p:sldId id="287" r:id="rId3"/>
    <p:sldId id="288" r:id="rId4"/>
    <p:sldId id="268" r:id="rId5"/>
    <p:sldId id="281" r:id="rId6"/>
    <p:sldId id="291" r:id="rId7"/>
    <p:sldId id="280" r:id="rId8"/>
    <p:sldId id="260" r:id="rId9"/>
    <p:sldId id="293" r:id="rId10"/>
    <p:sldId id="272" r:id="rId11"/>
    <p:sldId id="273" r:id="rId12"/>
    <p:sldId id="279" r:id="rId13"/>
    <p:sldId id="283" r:id="rId14"/>
    <p:sldId id="259" r:id="rId15"/>
    <p:sldId id="284" r:id="rId16"/>
    <p:sldId id="285" r:id="rId17"/>
    <p:sldId id="292" r:id="rId18"/>
    <p:sldId id="269" r:id="rId19"/>
    <p:sldId id="26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8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93"/>
            <p14:sldId id="272"/>
            <p14:sldId id="273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</p14:sldIdLst>
        </p14:section>
        <p14:section name="Variational" id="{4A4C5402-8122-4DEA-8CFF-C59FCEE49747}">
          <p14:sldIdLst>
            <p14:sldId id="285"/>
            <p14:sldId id="292"/>
            <p14:sldId id="269"/>
            <p14:sldId id="265"/>
          </p14:sldIdLst>
        </p14:section>
        <p14:section name="EXTRA" id="{5EF50024-FE75-4FFB-956D-2EE7F8F46F57}">
          <p14:sldIdLst/>
        </p14:section>
        <p14:section name="Conclusion" id="{79167659-AA28-427E-AE37-7DC49F2C559E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2D"/>
    <a:srgbClr val="160212"/>
    <a:srgbClr val="FF4956"/>
    <a:srgbClr val="FF00FF"/>
    <a:srgbClr val="9A6908"/>
    <a:srgbClr val="4C376B"/>
    <a:srgbClr val="7D9263"/>
    <a:srgbClr val="DD7E0E"/>
    <a:srgbClr val="000000"/>
    <a:srgbClr val="97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3" autoAdjust="0"/>
    <p:restoredTop sz="94944" autoAdjust="0"/>
  </p:normalViewPr>
  <p:slideViewPr>
    <p:cSldViewPr snapToGrid="0">
      <p:cViewPr varScale="1">
        <p:scale>
          <a:sx n="107" d="100"/>
          <a:sy n="107" d="100"/>
        </p:scale>
        <p:origin x="9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DDCC-B367-41F4-AAA2-B877429E4084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5FF5-A0E5-4291-9737-85F30D1F97A1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26A5-7E04-4999-AA42-889DCBEAFD75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030E-B2E4-4267-8602-D580CA2E059B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EC02-EE86-4F96-AD6E-2798D16BDE28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9A85-C446-4B9E-9E6A-0A38A5C50432}" type="datetime1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5266-B6FB-41EC-A90F-B8C5B22BA098}" type="datetime1">
              <a:rPr lang="en-US" smtClean="0"/>
              <a:t>29-Aug-22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C3C-EFA2-45F2-826F-98A851DFF79C}" type="datetime1">
              <a:rPr lang="en-US" smtClean="0"/>
              <a:t>29-Aug-22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D71F-BB00-4060-962E-601076B259EF}" type="datetime1">
              <a:rPr lang="en-US" smtClean="0"/>
              <a:t>29-Aug-22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C762-430C-4A9B-8FEB-C7BCB3A0A51C}" type="datetime1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A59-9F73-4E30-B1C8-D612DCC092A3}" type="datetime1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004A-F216-489A-9921-E81C2DB80F66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90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551" y="4792250"/>
            <a:ext cx="3866518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638815" y="2344631"/>
            <a:ext cx="3156313" cy="826363"/>
            <a:chOff x="8480365" y="2415659"/>
            <a:chExt cx="3156313" cy="826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298671" y="2657247"/>
              <a:ext cx="115127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46280" y="2470525"/>
              <a:ext cx="23903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480365" y="2415659"/>
              <a:ext cx="25699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7" y="461512"/>
            <a:ext cx="2158711" cy="1481586"/>
            <a:chOff x="4663059" y="663881"/>
            <a:chExt cx="2757226" cy="18272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887847" y="1962586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cxnSpLocks/>
            </p:cNvCxnSpPr>
            <p:nvPr/>
          </p:nvCxnSpPr>
          <p:spPr>
            <a:xfrm>
              <a:off x="5138336" y="1271256"/>
              <a:ext cx="725772" cy="3644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4959698" y="1825730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</p:cNvCxnSpPr>
            <p:nvPr/>
          </p:nvCxnSpPr>
          <p:spPr>
            <a:xfrm>
              <a:off x="5373921" y="2152430"/>
              <a:ext cx="849046" cy="159105"/>
            </a:xfrm>
            <a:prstGeom prst="bentConnector3">
              <a:avLst>
                <a:gd name="adj1" fmla="val 2468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</p:cNvCxnSpPr>
            <p:nvPr/>
          </p:nvCxnSpPr>
          <p:spPr>
            <a:xfrm>
              <a:off x="6140452" y="1827424"/>
              <a:ext cx="340984" cy="270322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5755" y="707630"/>
              <a:ext cx="500459" cy="4129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08153" y="972283"/>
              <a:ext cx="567730" cy="439112"/>
            </a:xfrm>
            <a:prstGeom prst="bentConnector3">
              <a:avLst>
                <a:gd name="adj1" fmla="val 33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72463" y="1930740"/>
              <a:ext cx="456269" cy="378405"/>
            </a:xfrm>
            <a:prstGeom prst="bentConnector3">
              <a:avLst>
                <a:gd name="adj1" fmla="val 2894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21840" y="921060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03384">
            <a:off x="3176770" y="417450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 model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08301">
            <a:off x="3942347" y="3125328"/>
            <a:ext cx="16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+latent variables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0CDA9D-2770-4FFD-A98D-686E72C9E173}"/>
              </a:ext>
            </a:extLst>
          </p:cNvPr>
          <p:cNvSpPr/>
          <p:nvPr/>
        </p:nvSpPr>
        <p:spPr>
          <a:xfrm rot="19067797">
            <a:off x="6291001" y="2670493"/>
            <a:ext cx="2091789" cy="177594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02BFC1-4943-49C4-BEBA-9D4DF8ECE670}"/>
              </a:ext>
            </a:extLst>
          </p:cNvPr>
          <p:cNvGrpSpPr/>
          <p:nvPr/>
        </p:nvGrpSpPr>
        <p:grpSpPr>
          <a:xfrm>
            <a:off x="-34665" y="-8964"/>
            <a:ext cx="12226665" cy="6899846"/>
            <a:chOff x="-34665" y="-8964"/>
            <a:chExt cx="12226665" cy="6899846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53" name="Rectangle 384">
              <a:extLst>
                <a:ext uri="{FF2B5EF4-FFF2-40B4-BE49-F238E27FC236}">
                  <a16:creationId xmlns:a16="http://schemas.microsoft.com/office/drawing/2014/main" id="{DAD8E116-A0A5-4873-92B1-255DC60A3296}"/>
                </a:ext>
              </a:extLst>
            </p:cNvPr>
            <p:cNvSpPr/>
            <p:nvPr/>
          </p:nvSpPr>
          <p:spPr>
            <a:xfrm>
              <a:off x="-34665" y="-8964"/>
              <a:ext cx="6280425" cy="6899846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  <a:gd name="connsiteX0" fmla="*/ 2161926 w 6332918"/>
                <a:gd name="connsiteY0" fmla="*/ 1539688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161926 w 6332918"/>
                <a:gd name="connsiteY6" fmla="*/ 1539688 h 6890882"/>
                <a:gd name="connsiteX0" fmla="*/ 2092679 w 6263671"/>
                <a:gd name="connsiteY0" fmla="*/ 1539688 h 6890882"/>
                <a:gd name="connsiteX1" fmla="*/ 2675385 w 6263671"/>
                <a:gd name="connsiteY1" fmla="*/ 0 h 6890882"/>
                <a:gd name="connsiteX2" fmla="*/ 6263671 w 6263671"/>
                <a:gd name="connsiteY2" fmla="*/ 0 h 6890882"/>
                <a:gd name="connsiteX3" fmla="*/ 6263671 w 6263671"/>
                <a:gd name="connsiteY3" fmla="*/ 6890882 h 6890882"/>
                <a:gd name="connsiteX4" fmla="*/ 17910 w 6263671"/>
                <a:gd name="connsiteY4" fmla="*/ 6890882 h 6890882"/>
                <a:gd name="connsiteX5" fmla="*/ 3902 w 6263671"/>
                <a:gd name="connsiteY5" fmla="*/ 1927395 h 6890882"/>
                <a:gd name="connsiteX6" fmla="*/ 2092679 w 6263671"/>
                <a:gd name="connsiteY6" fmla="*/ 1539688 h 6890882"/>
                <a:gd name="connsiteX0" fmla="*/ 2092679 w 6263671"/>
                <a:gd name="connsiteY0" fmla="*/ 1566582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6" fmla="*/ 2092679 w 6263671"/>
                <a:gd name="connsiteY6" fmla="*/ 1566582 h 6917776"/>
                <a:gd name="connsiteX0" fmla="*/ 3902 w 6263671"/>
                <a:gd name="connsiteY0" fmla="*/ 1954289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0" fmla="*/ 3902 w 6263671"/>
                <a:gd name="connsiteY0" fmla="*/ 1936359 h 6899846"/>
                <a:gd name="connsiteX1" fmla="*/ 4109739 w 6263671"/>
                <a:gd name="connsiteY1" fmla="*/ 0 h 6899846"/>
                <a:gd name="connsiteX2" fmla="*/ 6263671 w 6263671"/>
                <a:gd name="connsiteY2" fmla="*/ 8964 h 6899846"/>
                <a:gd name="connsiteX3" fmla="*/ 6263671 w 6263671"/>
                <a:gd name="connsiteY3" fmla="*/ 6899846 h 6899846"/>
                <a:gd name="connsiteX4" fmla="*/ 17910 w 6263671"/>
                <a:gd name="connsiteY4" fmla="*/ 6899846 h 6899846"/>
                <a:gd name="connsiteX5" fmla="*/ 3902 w 6263671"/>
                <a:gd name="connsiteY5" fmla="*/ 1936359 h 6899846"/>
                <a:gd name="connsiteX0" fmla="*/ 2726 w 6280425"/>
                <a:gd name="connsiteY0" fmla="*/ 2429418 h 6899846"/>
                <a:gd name="connsiteX1" fmla="*/ 4126493 w 6280425"/>
                <a:gd name="connsiteY1" fmla="*/ 0 h 6899846"/>
                <a:gd name="connsiteX2" fmla="*/ 6280425 w 6280425"/>
                <a:gd name="connsiteY2" fmla="*/ 8964 h 6899846"/>
                <a:gd name="connsiteX3" fmla="*/ 6280425 w 6280425"/>
                <a:gd name="connsiteY3" fmla="*/ 6899846 h 6899846"/>
                <a:gd name="connsiteX4" fmla="*/ 34664 w 6280425"/>
                <a:gd name="connsiteY4" fmla="*/ 6899846 h 6899846"/>
                <a:gd name="connsiteX5" fmla="*/ 2726 w 6280425"/>
                <a:gd name="connsiteY5" fmla="*/ 2429418 h 68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0425" h="6899846">
                  <a:moveTo>
                    <a:pt x="2726" y="2429418"/>
                  </a:moveTo>
                  <a:lnTo>
                    <a:pt x="4126493" y="0"/>
                  </a:lnTo>
                  <a:lnTo>
                    <a:pt x="6280425" y="8964"/>
                  </a:lnTo>
                  <a:lnTo>
                    <a:pt x="6280425" y="6899846"/>
                  </a:lnTo>
                  <a:lnTo>
                    <a:pt x="34664" y="6899846"/>
                  </a:lnTo>
                  <a:cubicBezTo>
                    <a:pt x="37839" y="6253885"/>
                    <a:pt x="-11994" y="3203533"/>
                    <a:pt x="2726" y="2429418"/>
                  </a:cubicBez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859E-050F-4AAE-B50B-4963F93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08" y="1600200"/>
            <a:ext cx="9806522" cy="35528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MORE 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&amp; 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9" y="2314575"/>
            <a:ext cx="6135222" cy="1216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110C8-0BAC-4FBD-9D9B-F99F7053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82E90-AAAB-4F06-95DA-78B655587E4D}"/>
              </a:ext>
            </a:extLst>
          </p:cNvPr>
          <p:cNvSpPr txBox="1">
            <a:spLocks/>
          </p:cNvSpPr>
          <p:nvPr/>
        </p:nvSpPr>
        <p:spPr>
          <a:xfrm>
            <a:off x="7658101" y="3634740"/>
            <a:ext cx="3243432" cy="56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 see full paper.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D08E-C818-488D-9000-1E72A42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 Inconsistencies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6AB0A2-2BDD-4B97-BBE6-02157E1E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D0B7-1CAC-4ADF-A837-D8DDAAC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331834"/>
            <a:ext cx="10515600" cy="1325563"/>
          </a:xfrm>
        </p:spPr>
        <p:txBody>
          <a:bodyPr/>
          <a:lstStyle/>
          <a:p>
            <a:r>
              <a:rPr lang="en-US" dirty="0"/>
              <a:t>By Monotonicity      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723CD-8426-46A7-9830-BAA3A20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6A3FFD-D230-4E89-97A5-A90E0D28E6B2}"/>
              </a:ext>
            </a:extLst>
          </p:cNvPr>
          <p:cNvGrpSpPr/>
          <p:nvPr/>
        </p:nvGrpSpPr>
        <p:grpSpPr>
          <a:xfrm>
            <a:off x="4370706" y="511253"/>
            <a:ext cx="495576" cy="450332"/>
            <a:chOff x="5061019" y="4630208"/>
            <a:chExt cx="346800" cy="304122"/>
          </a:xfrm>
        </p:grpSpPr>
        <p:sp>
          <p:nvSpPr>
            <p:cNvPr id="47" name="Star: 7 Points 46">
              <a:extLst>
                <a:ext uri="{FF2B5EF4-FFF2-40B4-BE49-F238E27FC236}">
                  <a16:creationId xmlns:a16="http://schemas.microsoft.com/office/drawing/2014/main" id="{F5E93387-4950-412F-87CD-D83F250142EB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Double Bracket 48">
              <a:extLst>
                <a:ext uri="{FF2B5EF4-FFF2-40B4-BE49-F238E27FC236}">
                  <a16:creationId xmlns:a16="http://schemas.microsoft.com/office/drawing/2014/main" id="{B4AC79C1-ABEE-4A5E-B0E3-F55B49FE2D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Justification: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849756" y="506681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4509537">
            <a:off x="4066023" y="4946141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154" y="6214800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79A2F7C-11C9-409E-B755-D8CFB4B9C7E9}"/>
              </a:ext>
            </a:extLst>
          </p:cNvPr>
          <p:cNvSpPr/>
          <p:nvPr/>
        </p:nvSpPr>
        <p:spPr>
          <a:xfrm rot="2558003">
            <a:off x="5723858" y="3784113"/>
            <a:ext cx="424301" cy="508154"/>
          </a:xfrm>
          <a:custGeom>
            <a:avLst/>
            <a:gdLst>
              <a:gd name="connsiteX0" fmla="*/ 0 w 424301"/>
              <a:gd name="connsiteY0" fmla="*/ 0 h 508154"/>
              <a:gd name="connsiteX1" fmla="*/ 265662 w 424301"/>
              <a:gd name="connsiteY1" fmla="*/ 156145 h 508154"/>
              <a:gd name="connsiteX2" fmla="*/ 146204 w 424301"/>
              <a:gd name="connsiteY2" fmla="*/ 164461 h 508154"/>
              <a:gd name="connsiteX3" fmla="*/ 420450 w 424301"/>
              <a:gd name="connsiteY3" fmla="*/ 430153 h 508154"/>
              <a:gd name="connsiteX4" fmla="*/ 424301 w 424301"/>
              <a:gd name="connsiteY4" fmla="*/ 442922 h 508154"/>
              <a:gd name="connsiteX5" fmla="*/ 353444 w 424301"/>
              <a:gd name="connsiteY5" fmla="*/ 508154 h 508154"/>
              <a:gd name="connsiteX6" fmla="*/ 361109 w 424301"/>
              <a:gd name="connsiteY6" fmla="*/ 488698 h 508154"/>
              <a:gd name="connsiteX7" fmla="*/ 367220 w 424301"/>
              <a:gd name="connsiteY7" fmla="*/ 463572 h 508154"/>
              <a:gd name="connsiteX8" fmla="*/ 113895 w 424301"/>
              <a:gd name="connsiteY8" fmla="*/ 205142 h 508154"/>
              <a:gd name="connsiteX9" fmla="*/ 43294 w 424301"/>
              <a:gd name="connsiteY9" fmla="*/ 304149 h 508154"/>
              <a:gd name="connsiteX10" fmla="*/ 0 w 424301"/>
              <a:gd name="connsiteY10" fmla="*/ 0 h 50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4301" h="508154">
                <a:moveTo>
                  <a:pt x="0" y="0"/>
                </a:moveTo>
                <a:cubicBezTo>
                  <a:pt x="142918" y="99865"/>
                  <a:pt x="152004" y="93293"/>
                  <a:pt x="265662" y="156145"/>
                </a:cubicBezTo>
                <a:cubicBezTo>
                  <a:pt x="239397" y="156145"/>
                  <a:pt x="177263" y="201669"/>
                  <a:pt x="146204" y="164461"/>
                </a:cubicBezTo>
                <a:cubicBezTo>
                  <a:pt x="149132" y="272526"/>
                  <a:pt x="364430" y="333790"/>
                  <a:pt x="420450" y="430153"/>
                </a:cubicBezTo>
                <a:lnTo>
                  <a:pt x="424301" y="442922"/>
                </a:lnTo>
                <a:lnTo>
                  <a:pt x="353444" y="508154"/>
                </a:lnTo>
                <a:lnTo>
                  <a:pt x="361109" y="488698"/>
                </a:lnTo>
                <a:cubicBezTo>
                  <a:pt x="364473" y="478636"/>
                  <a:pt x="366572" y="470179"/>
                  <a:pt x="367220" y="463572"/>
                </a:cubicBezTo>
                <a:cubicBezTo>
                  <a:pt x="377575" y="357856"/>
                  <a:pt x="127586" y="318767"/>
                  <a:pt x="113895" y="205142"/>
                </a:cubicBezTo>
                <a:cubicBezTo>
                  <a:pt x="40306" y="255255"/>
                  <a:pt x="88630" y="283919"/>
                  <a:pt x="43294" y="304149"/>
                </a:cubicBezTo>
                <a:cubicBezTo>
                  <a:pt x="29101" y="162932"/>
                  <a:pt x="86041" y="135712"/>
                  <a:pt x="0" y="0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4905356" y="4325885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C1539-5BAE-4DFE-B957-169F283E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5499675" y="490402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91560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5267008" y="4992102"/>
            <a:ext cx="231774" cy="203251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7874792" y="3794150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1F94-58AA-480E-8D75-7400CFB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SEE PAPER FOR MORE…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2005012"/>
            <a:ext cx="10650166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More visual proofs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Data-Processing Inequality, ELBO variants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energy, MSE, accuracy,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regularizers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Case study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PDGs give a “better” objective in a complex scenario;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Further relationships between loss functions;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reverse-engineer a PDG from a loss,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why that’s a bad idea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Precise definitions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212E-78D7-4F48-8B62-AC25F08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992580" y="1002575"/>
            <a:ext cx="8864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Syntax</a:t>
            </a:r>
            <a:r>
              <a:rPr lang="en-US" sz="2400" dirty="0"/>
              <a:t>: weighted sets of </a:t>
            </a:r>
            <a:r>
              <a:rPr lang="en-US" sz="2400" dirty="0" err="1"/>
              <a:t>cpds</a:t>
            </a:r>
            <a:r>
              <a:rPr lang="en-US" sz="2400" dirty="0"/>
              <a:t>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285491" y="2058281"/>
            <a:ext cx="3611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How to draw </a:t>
            </a:r>
            <a:r>
              <a:rPr lang="en-US" sz="2800" i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cpds</a:t>
            </a:r>
            <a:endParaRPr lang="en-US" sz="2800" i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5996133" y="2766083"/>
            <a:ext cx="2514812" cy="1264277"/>
          </a:xfrm>
          <a:prstGeom prst="rect">
            <a:avLst/>
          </a:prstGeom>
        </p:spPr>
      </p:pic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0027" y="3142003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68166" y="4627597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2040217" y="1002310"/>
            <a:ext cx="13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90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information:</a:t>
                </a:r>
                <a:b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weights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2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6A0D6-3381-4419-AB09-61065ECF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96" y="2210994"/>
            <a:ext cx="6797369" cy="98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blipFill>
                <a:blip r:embed="rId4"/>
                <a:stretch>
                  <a:fillRect l="-1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5341245" y="3233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7025575" y="282464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4902232" y="2816990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Incompatibility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with a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Inconsistency</a:t>
                </a:r>
                <a:r>
                  <a:rPr lang="en-US" dirty="0"/>
                  <a:t>: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blipFill>
                <a:blip r:embed="rId6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037" y="4171473"/>
            <a:ext cx="4045843" cy="9502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C86E8-EEB3-4760-B52B-4F85D70F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5688838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157250" y="3049212"/>
            <a:ext cx="5511846" cy="2429261"/>
            <a:chOff x="2157250" y="3049212"/>
            <a:chExt cx="5511846" cy="2429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27" y="3049212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4504520" y="3628738"/>
              <a:ext cx="3164576" cy="554710"/>
              <a:chOff x="1863767" y="3695250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767" y="3695250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4382612" y="3809475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3631398" y="3774346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5138675" y="4571129"/>
              <a:ext cx="2247529" cy="506095"/>
              <a:chOff x="3406768" y="4666083"/>
              <a:chExt cx="3221539" cy="7254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768" y="4666083"/>
                <a:ext cx="1169644" cy="6812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169" y="4710217"/>
                <a:ext cx="1272138" cy="6812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478" y="4747981"/>
                <a:ext cx="571969" cy="55637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FFC26-1C37-4F6F-9FA1-D1AD2FF4C6DC}"/>
                </a:ext>
              </a:extLst>
            </p:cNvPr>
            <p:cNvSpPr txBox="1"/>
            <p:nvPr/>
          </p:nvSpPr>
          <p:spPr>
            <a:xfrm>
              <a:off x="2804093" y="3070137"/>
              <a:ext cx="1846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beliefs)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7824C-8A81-4491-B4D6-5ACF162C9AB9}"/>
                </a:ext>
              </a:extLst>
            </p:cNvPr>
            <p:cNvSpPr txBox="1"/>
            <p:nvPr/>
          </p:nvSpPr>
          <p:spPr>
            <a:xfrm>
              <a:off x="2157250" y="3701525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(higher confidence)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FCD36-CC56-4CD4-B8C4-F2480747AD4F}"/>
                </a:ext>
              </a:extLst>
            </p:cNvPr>
            <p:cNvSpPr txBox="1"/>
            <p:nvPr/>
          </p:nvSpPr>
          <p:spPr>
            <a:xfrm>
              <a:off x="5203046" y="5109141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inconsistency)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029" y="4742049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E09D-E79F-45E8-A4E2-C9E1D17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5D364-7B66-41E6-AF7B-9B79624BD0A6}"/>
              </a:ext>
            </a:extLst>
          </p:cNvPr>
          <p:cNvGrpSpPr/>
          <p:nvPr/>
        </p:nvGrpSpPr>
        <p:grpSpPr>
          <a:xfrm>
            <a:off x="4088260" y="4538798"/>
            <a:ext cx="231774" cy="203251"/>
            <a:chOff x="5061019" y="4630208"/>
            <a:chExt cx="346800" cy="304122"/>
          </a:xfrm>
        </p:grpSpPr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03F197E7-33B9-48E9-BC0E-F9C4C1FA15F7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43B834F5-8008-40DE-A924-F05425CF58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726B28-3979-49F0-AD70-C83E67AD9555}"/>
              </a:ext>
            </a:extLst>
          </p:cNvPr>
          <p:cNvGrpSpPr/>
          <p:nvPr/>
        </p:nvGrpSpPr>
        <p:grpSpPr>
          <a:xfrm>
            <a:off x="11238560" y="768556"/>
            <a:ext cx="591490" cy="518699"/>
            <a:chOff x="5061019" y="4630208"/>
            <a:chExt cx="346800" cy="304122"/>
          </a:xfrm>
        </p:grpSpPr>
        <p:sp>
          <p:nvSpPr>
            <p:cNvPr id="30" name="Star: 7 Points 29">
              <a:extLst>
                <a:ext uri="{FF2B5EF4-FFF2-40B4-BE49-F238E27FC236}">
                  <a16:creationId xmlns:a16="http://schemas.microsoft.com/office/drawing/2014/main" id="{A1DB082E-B64F-4EE3-95A8-929B088B9CB1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3281CCE3-5C88-4C78-8489-0BDD3FB2045E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3947107"/>
            <a:ext cx="10692384" cy="2424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91ADF-498E-467C-A6C8-62E709269DD9}"/>
              </a:ext>
            </a:extLst>
          </p:cNvPr>
          <p:cNvSpPr/>
          <p:nvPr/>
        </p:nvSpPr>
        <p:spPr>
          <a:xfrm>
            <a:off x="438150" y="1374269"/>
            <a:ext cx="10692384" cy="24247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6532-95C5-4DB7-B6D1-AD4D62FA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73" y="585287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26C3A-DF5C-43A5-9621-6D739FCE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783C-3CE4-4D01-BCCE-1B142F1F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49" y="158341"/>
            <a:ext cx="10558272" cy="13255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b="1" dirty="0"/>
              <a:t>Variants of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DB9A-6142-4887-8887-3492C3F4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81060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Marginal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for partial observations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Conditional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 		</a:t>
            </a:r>
          </a:p>
          <a:p>
            <a:pPr lvl="1"/>
            <a:r>
              <a:rPr lang="en-US" dirty="0"/>
              <a:t>for conditional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Works for whole dataset                         at once   (if high confidence in data)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C964B-0B47-4979-9F5D-8EBE0D9A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4E918-53B9-472E-9627-D7333C74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0392" y="1852723"/>
            <a:ext cx="4448372" cy="97812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4B6AB7F-C1CB-4581-8C3E-C543BDA15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92" y="4855901"/>
            <a:ext cx="1536748" cy="3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54393B9-3B55-4813-A368-253EB59123F8}"/>
              </a:ext>
            </a:extLst>
          </p:cNvPr>
          <p:cNvGrpSpPr/>
          <p:nvPr/>
        </p:nvGrpSpPr>
        <p:grpSpPr>
          <a:xfrm>
            <a:off x="2049780" y="5322367"/>
            <a:ext cx="7768420" cy="1377292"/>
            <a:chOff x="2406445" y="4236685"/>
            <a:chExt cx="8798033" cy="15598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D9905-B19B-42C6-B4D0-27B2AB839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6445" y="4236685"/>
              <a:ext cx="7229910" cy="112760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7D37EF5-6F3E-4210-900F-EA56AECD6E20}"/>
                    </a:ext>
                  </a:extLst>
                </p:cNvPr>
                <p:cNvSpPr txBox="1"/>
                <p:nvPr/>
              </p:nvSpPr>
              <p:spPr>
                <a:xfrm>
                  <a:off x="9292869" y="5064526"/>
                  <a:ext cx="1911609" cy="731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constant in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;  </a:t>
                  </a:r>
                </a:p>
                <a:p>
                  <a:pPr algn="ctr"/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irrelevant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7D37EF5-6F3E-4210-900F-EA56AECD6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869" y="5064526"/>
                  <a:ext cx="1911609" cy="731995"/>
                </a:xfrm>
                <a:prstGeom prst="rect">
                  <a:avLst/>
                </a:prstGeom>
                <a:blipFill>
                  <a:blip r:embed="rId5"/>
                  <a:stretch>
                    <a:fillRect l="-3249" t="-4717" r="-180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Up 58">
              <a:extLst>
                <a:ext uri="{FF2B5EF4-FFF2-40B4-BE49-F238E27FC236}">
                  <a16:creationId xmlns:a16="http://schemas.microsoft.com/office/drawing/2014/main" id="{657D71C5-6695-480F-94B7-5FB679BE96FD}"/>
                </a:ext>
              </a:extLst>
            </p:cNvPr>
            <p:cNvSpPr/>
            <p:nvPr/>
          </p:nvSpPr>
          <p:spPr>
            <a:xfrm rot="19383183">
              <a:off x="9140188" y="4984245"/>
              <a:ext cx="154409" cy="485203"/>
            </a:xfrm>
            <a:custGeom>
              <a:avLst/>
              <a:gdLst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183" h="515680">
                  <a:moveTo>
                    <a:pt x="0" y="187427"/>
                  </a:moveTo>
                  <a:cubicBezTo>
                    <a:pt x="117635" y="116563"/>
                    <a:pt x="124635" y="106925"/>
                    <a:pt x="157592" y="0"/>
                  </a:cubicBezTo>
                  <a:cubicBezTo>
                    <a:pt x="185607" y="113413"/>
                    <a:pt x="262653" y="124951"/>
                    <a:pt x="315183" y="187427"/>
                  </a:cubicBezTo>
                  <a:cubicBezTo>
                    <a:pt x="288918" y="187427"/>
                    <a:pt x="227217" y="159488"/>
                    <a:pt x="196158" y="137786"/>
                  </a:cubicBezTo>
                  <a:lnTo>
                    <a:pt x="236387" y="515680"/>
                  </a:lnTo>
                  <a:lnTo>
                    <a:pt x="78796" y="515680"/>
                  </a:lnTo>
                  <a:cubicBezTo>
                    <a:pt x="97866" y="394463"/>
                    <a:pt x="121857" y="266922"/>
                    <a:pt x="140927" y="145705"/>
                  </a:cubicBezTo>
                  <a:cubicBezTo>
                    <a:pt x="67338" y="174935"/>
                    <a:pt x="45336" y="175627"/>
                    <a:pt x="0" y="187427"/>
                  </a:cubicBezTo>
                  <a:close/>
                </a:path>
              </a:pathLst>
            </a:custGeom>
            <a:solidFill>
              <a:srgbClr val="DD7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DAE389-8961-4F31-9AE1-77D92A8B3EF6}"/>
              </a:ext>
            </a:extLst>
          </p:cNvPr>
          <p:cNvGrpSpPr/>
          <p:nvPr/>
        </p:nvGrpSpPr>
        <p:grpSpPr>
          <a:xfrm>
            <a:off x="4914361" y="3405244"/>
            <a:ext cx="5359549" cy="751828"/>
            <a:chOff x="5866623" y="3085386"/>
            <a:chExt cx="5359549" cy="7518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B43A61-E02F-49D7-9FD2-DD045221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55456" y="3085386"/>
              <a:ext cx="3070716" cy="75182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CE6BCB-A176-4BFA-B4BB-625D55588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623" y="3235655"/>
              <a:ext cx="2172239" cy="37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94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7705</TotalTime>
  <Words>714</Words>
  <Application>Microsoft Office PowerPoint</Application>
  <PresentationFormat>Widescreen</PresentationFormat>
  <Paragraphs>133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Georgia Pro Light</vt:lpstr>
      <vt:lpstr>Sitka Display</vt:lpstr>
      <vt:lpstr>Sitka Heading</vt:lpstr>
      <vt:lpstr>Office Theme</vt:lpstr>
      <vt:lpstr>Loss as the Inconsistency of a P  D  G : Choose Your Model, Not Your Loss</vt:lpstr>
      <vt:lpstr>How To Select A Loss Function?</vt:lpstr>
      <vt:lpstr>Probabilistic Dependency Graphs (PDGs)</vt:lpstr>
      <vt:lpstr>Semantics of PDGs</vt:lpstr>
      <vt:lpstr>Useful Fact: Monotonicity of Inconsistency</vt:lpstr>
      <vt:lpstr>How To Choose A Loss Function?</vt:lpstr>
      <vt:lpstr>INFORMATION-BASED LOSSES  as Inconsistencies</vt:lpstr>
      <vt:lpstr>Information Content  as Inconsistency</vt:lpstr>
      <vt:lpstr>Variants of Information Content  as Inconsistencies</vt:lpstr>
      <vt:lpstr>A Map</vt:lpstr>
      <vt:lpstr>MORE STANDARD METRICS     &amp; REGULARIZERS  as Inconsistencies</vt:lpstr>
      <vt:lpstr>STATISTICAL  DIVERGENCES  as Inconsistencies</vt:lpstr>
      <vt:lpstr>Statistical Divergences  as Inconsistencies</vt:lpstr>
      <vt:lpstr>Map of     as (r,s) vary</vt:lpstr>
      <vt:lpstr>By Monotonicity      … </vt:lpstr>
      <vt:lpstr>VARIATIONAL OBJECTIVES  as Inconsistencies</vt:lpstr>
      <vt:lpstr>Variational Auto Encoders (VAEs), Take 1.</vt:lpstr>
      <vt:lpstr>VAEs, Take 2</vt:lpstr>
      <vt:lpstr>Visual Proof: The ELBO</vt:lpstr>
      <vt:lpstr>SEE PAPER FOR 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16</cp:revision>
  <dcterms:created xsi:type="dcterms:W3CDTF">2022-03-10T19:17:49Z</dcterms:created>
  <dcterms:modified xsi:type="dcterms:W3CDTF">2022-08-30T20:10:30Z</dcterms:modified>
</cp:coreProperties>
</file>