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8" r:id="rId2"/>
    <p:sldId id="287" r:id="rId3"/>
    <p:sldId id="288" r:id="rId4"/>
    <p:sldId id="268" r:id="rId5"/>
    <p:sldId id="281" r:id="rId6"/>
    <p:sldId id="291" r:id="rId7"/>
    <p:sldId id="280" r:id="rId8"/>
    <p:sldId id="260" r:id="rId9"/>
    <p:sldId id="271" r:id="rId10"/>
    <p:sldId id="270" r:id="rId11"/>
    <p:sldId id="262" r:id="rId12"/>
    <p:sldId id="272" r:id="rId13"/>
    <p:sldId id="273" r:id="rId14"/>
    <p:sldId id="261" r:id="rId15"/>
    <p:sldId id="274" r:id="rId16"/>
    <p:sldId id="278" r:id="rId17"/>
    <p:sldId id="282" r:id="rId18"/>
    <p:sldId id="279" r:id="rId19"/>
    <p:sldId id="283" r:id="rId20"/>
    <p:sldId id="259" r:id="rId21"/>
    <p:sldId id="284" r:id="rId22"/>
    <p:sldId id="266" r:id="rId23"/>
    <p:sldId id="285" r:id="rId24"/>
    <p:sldId id="257" r:id="rId25"/>
    <p:sldId id="269" r:id="rId26"/>
    <p:sldId id="265" r:id="rId27"/>
    <p:sldId id="286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of PDGs" id="{C38E23F1-F862-4DB7-91C1-FB193CC205FB}">
          <p14:sldIdLst>
            <p14:sldId id="258"/>
            <p14:sldId id="287"/>
            <p14:sldId id="288"/>
            <p14:sldId id="268"/>
            <p14:sldId id="281"/>
            <p14:sldId id="291"/>
          </p14:sldIdLst>
        </p14:section>
        <p14:section name="Simple Metrics" id="{6AD7253B-FC1E-49A8-ABF8-CC2F13DBC12F}">
          <p14:sldIdLst>
            <p14:sldId id="280"/>
            <p14:sldId id="260"/>
            <p14:sldId id="271"/>
            <p14:sldId id="270"/>
            <p14:sldId id="262"/>
            <p14:sldId id="272"/>
            <p14:sldId id="273"/>
            <p14:sldId id="261"/>
            <p14:sldId id="274"/>
          </p14:sldIdLst>
        </p14:section>
        <p14:section name="Regularizers" id="{92B61ADC-03E1-48F9-99C0-F34C56AF93F6}">
          <p14:sldIdLst>
            <p14:sldId id="278"/>
            <p14:sldId id="282"/>
          </p14:sldIdLst>
        </p14:section>
        <p14:section name="Divergences" id="{5D586337-179F-4CE8-9E8C-7770FE24BE73}">
          <p14:sldIdLst>
            <p14:sldId id="279"/>
            <p14:sldId id="283"/>
            <p14:sldId id="259"/>
            <p14:sldId id="284"/>
            <p14:sldId id="266"/>
          </p14:sldIdLst>
        </p14:section>
        <p14:section name="Variational" id="{4A4C5402-8122-4DEA-8CFF-C59FCEE49747}">
          <p14:sldIdLst>
            <p14:sldId id="285"/>
            <p14:sldId id="257"/>
            <p14:sldId id="269"/>
            <p14:sldId id="265"/>
          </p14:sldIdLst>
        </p14:section>
        <p14:section name="Conclusion" id="{79167659-AA28-427E-AE37-7DC49F2C559E}">
          <p14:sldIdLst>
            <p14:sldId id="286"/>
          </p14:sldIdLst>
        </p14:section>
        <p14:section name="EXTRA" id="{5EF50024-FE75-4FFB-956D-2EE7F8F46F57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F2D"/>
    <a:srgbClr val="160212"/>
    <a:srgbClr val="FF4956"/>
    <a:srgbClr val="FF00FF"/>
    <a:srgbClr val="9A6908"/>
    <a:srgbClr val="4C376B"/>
    <a:srgbClr val="7D9263"/>
    <a:srgbClr val="DD7E0E"/>
    <a:srgbClr val="000000"/>
    <a:srgbClr val="97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4944" autoAdjust="0"/>
  </p:normalViewPr>
  <p:slideViewPr>
    <p:cSldViewPr snapToGrid="0">
      <p:cViewPr varScale="1">
        <p:scale>
          <a:sx n="107" d="100"/>
          <a:sy n="107" d="100"/>
        </p:scale>
        <p:origin x="30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DE9D-E35D-4903-86F5-E1B8CFAF0592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EE235-9978-4A85-8DAC-D0CF6D817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D013-28D2-46C5-B176-2B9AE368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8ABA-41DC-4CAA-8FE9-38BFB97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341E-44FA-4666-AB47-1312CE7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DDCC-B367-41F4-AAA2-B877429E4084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F504-ECC7-4EC8-92F9-1F5EC85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7F36-2C63-46DF-BB28-31FA210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300C-8DB3-481F-86C5-AEDB1CF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4FE5-51FA-4038-86BC-F0130AF1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CA32-F791-4C2D-AA53-AF4EBD2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5FF5-A0E5-4291-9737-85F30D1F97A1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5CC1-B16D-47E0-9184-801F13F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92D2-43B8-401D-9932-A0F3590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A5A5C-8729-4C39-AA1F-27A20C2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0A18-2B86-4C0C-B137-2621D9C7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1738-83CA-4CB4-A8C9-AE347E8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26A5-7E04-4999-AA42-889DCBEAFD75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F253-033C-4558-8289-DA22D55B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91FE-98CC-4E4F-9214-6249985B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E90-4074-4186-AD5C-EC3AC46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6C94-77B5-4B93-88FA-C495BEB5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5958-0FDC-4E75-AEF9-D3E1E90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030E-B2E4-4267-8602-D580CA2E059B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3E6E-AA48-48F9-BB8D-64C3581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BE09-D273-4A98-AF09-85718B5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633-7BC9-46B3-86C5-237B152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638D-2CB9-4AE6-9D72-D9582DA4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A1B3-A2A5-4672-9EFD-27E8F6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EC02-EE86-4F96-AD6E-2798D16BDE28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711-4DA6-44D9-B30D-029E68E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C7F6-7287-4EB0-91D2-8DA30F3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B14-7FDD-4588-9B8D-E69E6E8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E3B8-3ABE-484D-8E04-7365C54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546FB-9DD1-42D9-9A2F-E4634C0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5199-9859-4CE0-B577-ED5811C3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9A85-C446-4B9E-9E6A-0A38A5C50432}" type="datetime1">
              <a:rPr lang="en-US" smtClean="0"/>
              <a:t>15-Mar-22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4A6E-C720-4E8E-9EC4-C15638F6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3144-16E5-468D-8AD5-50BCB9E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178-51E0-4BC1-80B8-60CE9DF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1917-7D16-468C-B798-1560A30D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9E59-8A33-4800-8DFE-DC193753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EA0A-E321-4CDB-9F80-A210D781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9933-6E25-40CA-AA1C-3CCE5153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6455C-EC0A-4533-9118-5EA10B1F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5266-B6FB-41EC-A90F-B8C5B22BA098}" type="datetime1">
              <a:rPr lang="en-US" smtClean="0"/>
              <a:t>15-Mar-22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E4CD-2BB9-479B-B8A8-7C8D213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E829-5F75-49E3-92F9-84D82346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E7A0-A47F-4B53-A4E6-C5DAA4C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AFCD-5E80-4CA1-AD06-A1E04DE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C3C-EFA2-45F2-826F-98A851DFF79C}" type="datetime1">
              <a:rPr lang="en-US" smtClean="0"/>
              <a:t>15-Mar-22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00686-9CAA-42D9-B756-43C9191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52F0-C7DE-4F96-8E82-304590F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BA13-86D7-4D7F-A628-5ECA126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D71F-BB00-4060-962E-601076B259EF}" type="datetime1">
              <a:rPr lang="en-US" smtClean="0"/>
              <a:t>15-Mar-22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BB74A-8825-402D-B69D-E705A188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E65D-C2E6-4738-9CC4-B1350D3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7D5-7502-4955-804A-62DFB37E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17E9-1157-4664-9283-0BF53B3B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4A5F-F029-418B-95E9-DB02764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761C-D31E-4F13-9807-313CFF9B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C762-430C-4A9B-8FEB-C7BCB3A0A51C}" type="datetime1">
              <a:rPr lang="en-US" smtClean="0"/>
              <a:t>15-Mar-22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DC9-A8B4-4316-A41D-5A314355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A9B6-AC8C-413C-8617-6D28BD8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88B-FA29-49FB-884E-CD2DAEFE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AE99-6A2B-4647-B2E3-1CA7BD0E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5F21-CCC5-476B-A0DD-85C8EAD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7996-9C48-4396-8F93-E082D46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A59-9F73-4E30-B1C8-D612DCC092A3}" type="datetime1">
              <a:rPr lang="en-US" smtClean="0"/>
              <a:t>15-Mar-22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BEAD-6383-4705-B869-0A41E30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D64A-84E5-4C56-8638-A5922B2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7FC8-DF20-4E4F-B120-ABD93FC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5E9E-E312-4621-928D-4EFA9A41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E62A-C133-47ED-9066-3F21C6D67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004A-F216-489A-9921-E81C2DB80F66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4AF8-CC6E-4261-9897-5FA09DB6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324-8D44-4E30-B468-45887883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7.png"/><Relationship Id="rId4" Type="http://schemas.openxmlformats.org/officeDocument/2006/relationships/image" Target="../media/image66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5" Type="http://schemas.openxmlformats.org/officeDocument/2006/relationships/image" Target="../media/image90.png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0000">
              <a:srgbClr val="160212"/>
            </a:gs>
            <a:gs pos="100000">
              <a:srgbClr val="491F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9227">
            <a:extLst>
              <a:ext uri="{FF2B5EF4-FFF2-40B4-BE49-F238E27FC236}">
                <a16:creationId xmlns:a16="http://schemas.microsoft.com/office/drawing/2014/main" id="{5563EC4A-43A5-4994-B4E5-D34A8478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126" y="461512"/>
            <a:ext cx="4812860" cy="1552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49" y="2433228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Loss as the </a:t>
            </a: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Sitka Heading" panose="02000505000000020004" pitchFamily="2" charset="0"/>
              </a:rPr>
              <a:t>Inconsistency</a:t>
            </a:r>
            <a:r>
              <a:rPr lang="en-US" sz="4800" b="1" dirty="0">
                <a:latin typeface="Sitka Heading" panose="02000505000000020004" pitchFamily="2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of a P  D  G  :</a:t>
            </a:r>
            <a:b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</a:b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9551" y="4792250"/>
            <a:ext cx="3866518" cy="8278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Oliver E Richardson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586643" y="2294527"/>
            <a:ext cx="3152923" cy="914567"/>
            <a:chOff x="8510743" y="2378255"/>
            <a:chExt cx="3152923" cy="9145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400271" y="2708047"/>
              <a:ext cx="115127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73268" y="2453063"/>
              <a:ext cx="23903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510743" y="2378255"/>
              <a:ext cx="25699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robabilistic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CC4C38-F267-4B2B-BD30-5FFF4B2CEFDA}"/>
              </a:ext>
            </a:extLst>
          </p:cNvPr>
          <p:cNvGrpSpPr/>
          <p:nvPr/>
        </p:nvGrpSpPr>
        <p:grpSpPr>
          <a:xfrm>
            <a:off x="5265638" y="599251"/>
            <a:ext cx="2428940" cy="1343846"/>
            <a:chOff x="4663059" y="833759"/>
            <a:chExt cx="3102377" cy="165740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365343-E565-4A79-B5FE-A9186089333C}"/>
                </a:ext>
              </a:extLst>
            </p:cNvPr>
            <p:cNvSpPr/>
            <p:nvPr/>
          </p:nvSpPr>
          <p:spPr>
            <a:xfrm>
              <a:off x="4663059" y="1133607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DC3CC31-4974-4B9B-93A2-9E5AC5CAC492}"/>
                </a:ext>
              </a:extLst>
            </p:cNvPr>
            <p:cNvSpPr/>
            <p:nvPr/>
          </p:nvSpPr>
          <p:spPr>
            <a:xfrm>
              <a:off x="5662424" y="167248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07F7F7-7130-47E9-8AE8-7257D055D0CA}"/>
                </a:ext>
              </a:extLst>
            </p:cNvPr>
            <p:cNvSpPr/>
            <p:nvPr/>
          </p:nvSpPr>
          <p:spPr>
            <a:xfrm>
              <a:off x="4933861" y="212582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D127079-5BD1-4F6D-9541-B3F8818B9AF9}"/>
                </a:ext>
              </a:extLst>
            </p:cNvPr>
            <p:cNvSpPr/>
            <p:nvPr/>
          </p:nvSpPr>
          <p:spPr>
            <a:xfrm>
              <a:off x="7002874" y="1523595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910D3A4-0FE9-4BB3-AEAB-45379B2667A1}"/>
                </a:ext>
              </a:extLst>
            </p:cNvPr>
            <p:cNvSpPr/>
            <p:nvPr/>
          </p:nvSpPr>
          <p:spPr>
            <a:xfrm>
              <a:off x="6266995" y="213190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C771666-D3B9-489D-8B58-5F3F862C1FAF}"/>
                </a:ext>
              </a:extLst>
            </p:cNvPr>
            <p:cNvSpPr/>
            <p:nvPr/>
          </p:nvSpPr>
          <p:spPr>
            <a:xfrm>
              <a:off x="6150799" y="1212234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FC55E2D-DFA7-4C82-9C0A-B4E667A9F6B8}"/>
                </a:ext>
              </a:extLst>
            </p:cNvPr>
            <p:cNvCxnSpPr>
              <a:stCxn id="15" idx="3"/>
              <a:endCxn id="22" idx="0"/>
            </p:cNvCxnSpPr>
            <p:nvPr/>
          </p:nvCxnSpPr>
          <p:spPr>
            <a:xfrm>
              <a:off x="5080470" y="1313234"/>
              <a:ext cx="790660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DCEC51C-1A07-4453-B579-D7B1E0219E93}"/>
                </a:ext>
              </a:extLst>
            </p:cNvPr>
            <p:cNvCxnSpPr>
              <a:stCxn id="22" idx="1"/>
              <a:endCxn id="15" idx="2"/>
            </p:cNvCxnSpPr>
            <p:nvPr/>
          </p:nvCxnSpPr>
          <p:spPr>
            <a:xfrm rot="10800000">
              <a:off x="4871766" y="1492861"/>
              <a:ext cx="790659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526F903-F16A-4F32-849E-9BF8A785448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rot="5400000">
              <a:off x="5005713" y="1988972"/>
              <a:ext cx="27371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210F208B-2C51-4362-B8B3-3CD8F6C1FC91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5351272" y="2305455"/>
              <a:ext cx="915723" cy="60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4CA34AE-9B9C-4741-A407-2C573838A21A}"/>
                </a:ext>
              </a:extLst>
            </p:cNvPr>
            <p:cNvCxnSpPr>
              <a:cxnSpLocks/>
              <a:stCxn id="22" idx="3"/>
              <a:endCxn id="25" idx="0"/>
            </p:cNvCxnSpPr>
            <p:nvPr/>
          </p:nvCxnSpPr>
          <p:spPr>
            <a:xfrm>
              <a:off x="6079835" y="1852114"/>
              <a:ext cx="395866" cy="279794"/>
            </a:xfrm>
            <a:prstGeom prst="bentConnector2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8A8724F-8F42-41DB-9CED-4BE0BB09081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rot="10800000" flipV="1">
              <a:off x="6359505" y="929738"/>
              <a:ext cx="1405931" cy="282495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9562B1E-6A8F-407E-BCB6-5D018C4048CE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rot="5400000">
              <a:off x="6914654" y="1226666"/>
              <a:ext cx="593857" cy="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D512BA7-2AD0-47B0-848E-10E5923DBAED}"/>
                </a:ext>
              </a:extLst>
            </p:cNvPr>
            <p:cNvCxnSpPr>
              <a:cxnSpLocks/>
              <a:stCxn id="24" idx="2"/>
              <a:endCxn id="25" idx="3"/>
            </p:cNvCxnSpPr>
            <p:nvPr/>
          </p:nvCxnSpPr>
          <p:spPr>
            <a:xfrm rot="5400000">
              <a:off x="6733650" y="1833605"/>
              <a:ext cx="428686" cy="5271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5E5F5D31-C5A2-443F-BF7B-0B983F82E396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rot="5400000">
              <a:off x="4721844" y="983681"/>
              <a:ext cx="299848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1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E7EA-326E-4DB5-9896-131CCE80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947400" cy="25527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Unsupervised)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65EE1-B47F-475C-8A51-1F3A184D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45" y="4236685"/>
            <a:ext cx="7229910" cy="1127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Works when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replaced with dataset</a:t>
                </a:r>
              </a:p>
              <a:p>
                <a:pPr marL="457200" lvl="1" indent="0">
                  <a:buNone/>
                </a:pPr>
                <a:r>
                  <a:rPr lang="en-US" dirty="0"/>
                  <a:t>(if high confidence in empirical distribution)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  <a:blipFill>
                <a:blip r:embed="rId3"/>
                <a:stretch>
                  <a:fillRect l="-1388" t="-9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ED1ED6C-5340-42F4-BB8B-E077EA81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82" y="3115890"/>
            <a:ext cx="2026920" cy="4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/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Does not depend on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;  </a:t>
                </a:r>
              </a:p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irrelevant constant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blipFill>
                <a:blip r:embed="rId5"/>
                <a:stretch>
                  <a:fillRect l="-2148" t="-5660" r="-95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Up 58">
            <a:extLst>
              <a:ext uri="{FF2B5EF4-FFF2-40B4-BE49-F238E27FC236}">
                <a16:creationId xmlns:a16="http://schemas.microsoft.com/office/drawing/2014/main" id="{E1CECB1F-E556-4D49-A782-4322F78EF34F}"/>
              </a:ext>
            </a:extLst>
          </p:cNvPr>
          <p:cNvSpPr/>
          <p:nvPr/>
        </p:nvSpPr>
        <p:spPr>
          <a:xfrm>
            <a:off x="8703841" y="5077397"/>
            <a:ext cx="154409" cy="485203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2F761-84F4-4A48-B6E0-11C7B2A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AB56-B0FD-451A-AC69-4433064A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79425"/>
            <a:ext cx="10515600" cy="18351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Conditional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C44FF-14DB-4AC1-9406-95701BDA8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25" y="3472721"/>
            <a:ext cx="8954750" cy="2819794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3F0B127-01E8-4C07-9D4B-A1B8D29E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94" y="2861404"/>
            <a:ext cx="2952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77DA42-E571-45B4-BF19-CCDEA05551F7}"/>
              </a:ext>
            </a:extLst>
          </p:cNvPr>
          <p:cNvSpPr/>
          <p:nvPr/>
        </p:nvSpPr>
        <p:spPr>
          <a:xfrm>
            <a:off x="6377692" y="5122010"/>
            <a:ext cx="3680707" cy="9585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2DE564F-D60F-41F8-8FC9-5194546B6950}"/>
              </a:ext>
            </a:extLst>
          </p:cNvPr>
          <p:cNvSpPr txBox="1">
            <a:spLocks/>
          </p:cNvSpPr>
          <p:nvPr/>
        </p:nvSpPr>
        <p:spPr>
          <a:xfrm>
            <a:off x="1103384" y="2894135"/>
            <a:ext cx="7905750" cy="10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 and for discriminative models;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3A5E-6B12-4313-A19A-7419EB62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DB7EC08-F082-4476-BFAB-11E928235EDF}"/>
              </a:ext>
            </a:extLst>
          </p:cNvPr>
          <p:cNvCxnSpPr>
            <a:cxnSpLocks/>
          </p:cNvCxnSpPr>
          <p:nvPr/>
        </p:nvCxnSpPr>
        <p:spPr>
          <a:xfrm>
            <a:off x="5634852" y="1864249"/>
            <a:ext cx="1199607" cy="150990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671091-44EF-4800-9358-79630F5C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45" y="297307"/>
            <a:ext cx="2597342" cy="1010237"/>
          </a:xfrm>
        </p:spPr>
        <p:txBody>
          <a:bodyPr>
            <a:normAutofit/>
          </a:bodyPr>
          <a:lstStyle/>
          <a:p>
            <a:r>
              <a:rPr lang="en-US" b="1" dirty="0"/>
              <a:t>A Map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48F428F-489E-4541-ADCA-5842C8D3A9F4}"/>
              </a:ext>
            </a:extLst>
          </p:cNvPr>
          <p:cNvCxnSpPr>
            <a:cxnSpLocks/>
          </p:cNvCxnSpPr>
          <p:nvPr/>
        </p:nvCxnSpPr>
        <p:spPr>
          <a:xfrm>
            <a:off x="3621941" y="3555487"/>
            <a:ext cx="1389689" cy="139232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1F92DEC-7D47-4A2A-921E-34C923D42CAD}"/>
              </a:ext>
            </a:extLst>
          </p:cNvPr>
          <p:cNvCxnSpPr>
            <a:cxnSpLocks/>
          </p:cNvCxnSpPr>
          <p:nvPr/>
        </p:nvCxnSpPr>
        <p:spPr>
          <a:xfrm flipV="1">
            <a:off x="3700463" y="1814198"/>
            <a:ext cx="1513445" cy="133126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C84B841-9511-4615-A6CD-0C487A282BB2}"/>
              </a:ext>
            </a:extLst>
          </p:cNvPr>
          <p:cNvSpPr txBox="1"/>
          <p:nvPr/>
        </p:nvSpPr>
        <p:spPr>
          <a:xfrm rot="2703384">
            <a:off x="3176770" y="4174507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conditional model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17A942F-C409-423D-B907-D63EDE6A8773}"/>
              </a:ext>
            </a:extLst>
          </p:cNvPr>
          <p:cNvSpPr txBox="1"/>
          <p:nvPr/>
        </p:nvSpPr>
        <p:spPr>
          <a:xfrm rot="308301">
            <a:off x="3942347" y="3125328"/>
            <a:ext cx="16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+latent variables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A3CDAB3-B136-413E-A849-6A276A70F24B}"/>
              </a:ext>
            </a:extLst>
          </p:cNvPr>
          <p:cNvSpPr txBox="1"/>
          <p:nvPr/>
        </p:nvSpPr>
        <p:spPr>
          <a:xfrm rot="19072870">
            <a:off x="3397115" y="2363604"/>
            <a:ext cx="148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multi-sample</a:t>
            </a:r>
          </a:p>
        </p:txBody>
      </p:sp>
      <p:pic>
        <p:nvPicPr>
          <p:cNvPr id="292" name="Content Placeholder 4">
            <a:extLst>
              <a:ext uri="{FF2B5EF4-FFF2-40B4-BE49-F238E27FC236}">
                <a16:creationId xmlns:a16="http://schemas.microsoft.com/office/drawing/2014/main" id="{31DB7874-FC1A-4F70-89E7-FB290FBA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0" t="7179" r="55403" b="17735"/>
          <a:stretch/>
        </p:blipFill>
        <p:spPr>
          <a:xfrm>
            <a:off x="6841253" y="2651733"/>
            <a:ext cx="1191623" cy="686925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EE934872-B838-4BAE-A282-569C2E1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5345" y="900590"/>
            <a:ext cx="1861381" cy="644022"/>
          </a:xfrm>
          <a:prstGeom prst="rect">
            <a:avLst/>
          </a:prstGeom>
        </p:spPr>
      </p:pic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7BD002B-55B1-4564-A495-10FC86875448}"/>
              </a:ext>
            </a:extLst>
          </p:cNvPr>
          <p:cNvCxnSpPr>
            <a:cxnSpLocks/>
          </p:cNvCxnSpPr>
          <p:nvPr/>
        </p:nvCxnSpPr>
        <p:spPr>
          <a:xfrm>
            <a:off x="5702300" y="1663963"/>
            <a:ext cx="1618002" cy="5908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5FA9ECE-369C-4735-961B-E3DF5FF5734B}"/>
              </a:ext>
            </a:extLst>
          </p:cNvPr>
          <p:cNvCxnSpPr>
            <a:cxnSpLocks/>
          </p:cNvCxnSpPr>
          <p:nvPr/>
        </p:nvCxnSpPr>
        <p:spPr>
          <a:xfrm>
            <a:off x="3804623" y="3361183"/>
            <a:ext cx="1703643" cy="13799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7" name="Picture 296">
            <a:extLst>
              <a:ext uri="{FF2B5EF4-FFF2-40B4-BE49-F238E27FC236}">
                <a16:creationId xmlns:a16="http://schemas.microsoft.com/office/drawing/2014/main" id="{D31A2145-9D00-4167-8470-DB7D68BFCB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0818" y="2909669"/>
            <a:ext cx="1697640" cy="608994"/>
          </a:xfrm>
          <a:prstGeom prst="rect">
            <a:avLst/>
          </a:prstGeom>
        </p:spPr>
      </p:pic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3EFC698C-D525-4693-AB5E-85A208B08C32}"/>
              </a:ext>
            </a:extLst>
          </p:cNvPr>
          <p:cNvCxnSpPr>
            <a:cxnSpLocks/>
          </p:cNvCxnSpPr>
          <p:nvPr/>
        </p:nvCxnSpPr>
        <p:spPr>
          <a:xfrm flipV="1">
            <a:off x="6021614" y="1892464"/>
            <a:ext cx="1458223" cy="14870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  <a:effectLst>
            <a:glow rad="254000">
              <a:schemeClr val="bg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61D781E-A449-416F-BBFA-00DBB3C53A86}"/>
              </a:ext>
            </a:extLst>
          </p:cNvPr>
          <p:cNvCxnSpPr>
            <a:cxnSpLocks/>
          </p:cNvCxnSpPr>
          <p:nvPr/>
        </p:nvCxnSpPr>
        <p:spPr>
          <a:xfrm>
            <a:off x="5508266" y="5185553"/>
            <a:ext cx="1404358" cy="10198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FBC2FCF-CA4A-465E-B41E-63529BEF35EE}"/>
              </a:ext>
            </a:extLst>
          </p:cNvPr>
          <p:cNvCxnSpPr>
            <a:cxnSpLocks/>
          </p:cNvCxnSpPr>
          <p:nvPr/>
        </p:nvCxnSpPr>
        <p:spPr>
          <a:xfrm>
            <a:off x="7781197" y="1994723"/>
            <a:ext cx="866681" cy="131402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4BFB4CF-1C1F-4EA8-BE41-60107383B777}"/>
              </a:ext>
            </a:extLst>
          </p:cNvPr>
          <p:cNvCxnSpPr>
            <a:cxnSpLocks/>
          </p:cNvCxnSpPr>
          <p:nvPr/>
        </p:nvCxnSpPr>
        <p:spPr>
          <a:xfrm flipV="1">
            <a:off x="5414292" y="3722294"/>
            <a:ext cx="1369127" cy="12530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4E6367E-2660-476A-A60B-8584E455189A}"/>
              </a:ext>
            </a:extLst>
          </p:cNvPr>
          <p:cNvCxnSpPr>
            <a:cxnSpLocks/>
          </p:cNvCxnSpPr>
          <p:nvPr/>
        </p:nvCxnSpPr>
        <p:spPr>
          <a:xfrm>
            <a:off x="7278243" y="3549257"/>
            <a:ext cx="1199007" cy="5368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DD830B8-423D-41AB-A273-ED2F0C6F019A}"/>
              </a:ext>
            </a:extLst>
          </p:cNvPr>
          <p:cNvCxnSpPr>
            <a:cxnSpLocks/>
          </p:cNvCxnSpPr>
          <p:nvPr/>
        </p:nvCxnSpPr>
        <p:spPr>
          <a:xfrm flipV="1">
            <a:off x="7433974" y="3757897"/>
            <a:ext cx="1219998" cy="134437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EABC319-4C7D-4D26-A26A-6A451F0DF505}"/>
              </a:ext>
            </a:extLst>
          </p:cNvPr>
          <p:cNvCxnSpPr>
            <a:cxnSpLocks/>
          </p:cNvCxnSpPr>
          <p:nvPr/>
        </p:nvCxnSpPr>
        <p:spPr>
          <a:xfrm>
            <a:off x="5963411" y="3767637"/>
            <a:ext cx="1083763" cy="1276711"/>
          </a:xfrm>
          <a:prstGeom prst="straightConnector1">
            <a:avLst/>
          </a:prstGeom>
          <a:ln w="38100">
            <a:tailEnd type="stealth" w="lg" len="med"/>
          </a:ln>
          <a:effectLst>
            <a:glow rad="254000">
              <a:schemeClr val="bg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9" name="Picture 308">
            <a:extLst>
              <a:ext uri="{FF2B5EF4-FFF2-40B4-BE49-F238E27FC236}">
                <a16:creationId xmlns:a16="http://schemas.microsoft.com/office/drawing/2014/main" id="{C2DFF9E0-7B12-478A-A6DF-8A4B918330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81335">
            <a:off x="4708516" y="3584647"/>
            <a:ext cx="1231523" cy="545205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E2226713-ED45-43B2-86B6-6D2653B0DA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230" y="922937"/>
            <a:ext cx="1466915" cy="667260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B33BA5CF-F765-4C0E-8C19-D1EBA637369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8664" y="3003082"/>
            <a:ext cx="1607358" cy="769796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5F9C861B-8300-498B-8362-369E2B69583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3962" y="5397947"/>
            <a:ext cx="1571749" cy="760438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7576D434-3849-4ACE-AB8A-D4054EFE4C5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789" y="5402522"/>
            <a:ext cx="2127722" cy="520947"/>
          </a:xfrm>
          <a:prstGeom prst="rect">
            <a:avLst/>
          </a:prstGeom>
        </p:spPr>
      </p:pic>
      <p:sp>
        <p:nvSpPr>
          <p:cNvPr id="341" name="Oval 340">
            <a:extLst>
              <a:ext uri="{FF2B5EF4-FFF2-40B4-BE49-F238E27FC236}">
                <a16:creationId xmlns:a16="http://schemas.microsoft.com/office/drawing/2014/main" id="{EAE4BE72-3F9F-40F9-BF88-6020F4A93823}"/>
              </a:ext>
            </a:extLst>
          </p:cNvPr>
          <p:cNvSpPr/>
          <p:nvPr/>
        </p:nvSpPr>
        <p:spPr>
          <a:xfrm>
            <a:off x="3347417" y="3168991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7EB9DAB-7D16-4FDB-8277-9AED8863F551}"/>
              </a:ext>
            </a:extLst>
          </p:cNvPr>
          <p:cNvSpPr/>
          <p:nvPr/>
        </p:nvSpPr>
        <p:spPr>
          <a:xfrm>
            <a:off x="5204281" y="1452295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A0081569-AB5B-4881-BFAB-454ADD6A91A3}"/>
              </a:ext>
            </a:extLst>
          </p:cNvPr>
          <p:cNvSpPr/>
          <p:nvPr/>
        </p:nvSpPr>
        <p:spPr>
          <a:xfrm>
            <a:off x="5636924" y="3386482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45D9DCED-9C09-461E-99E1-960F01A1A171}"/>
              </a:ext>
            </a:extLst>
          </p:cNvPr>
          <p:cNvSpPr/>
          <p:nvPr/>
        </p:nvSpPr>
        <p:spPr>
          <a:xfrm>
            <a:off x="7454430" y="1586897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1DD7E331-0EB1-46E4-92D2-9910E87A60EA}"/>
              </a:ext>
            </a:extLst>
          </p:cNvPr>
          <p:cNvSpPr/>
          <p:nvPr/>
        </p:nvSpPr>
        <p:spPr>
          <a:xfrm>
            <a:off x="8647878" y="3386481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768FDA9E-BBD9-4F64-9205-0BCC08184C20}"/>
              </a:ext>
            </a:extLst>
          </p:cNvPr>
          <p:cNvSpPr/>
          <p:nvPr/>
        </p:nvSpPr>
        <p:spPr>
          <a:xfrm>
            <a:off x="7129989" y="5109325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627BBB7-7352-4DE1-98CC-B83DA01576D2}"/>
              </a:ext>
            </a:extLst>
          </p:cNvPr>
          <p:cNvSpPr/>
          <p:nvPr/>
        </p:nvSpPr>
        <p:spPr>
          <a:xfrm>
            <a:off x="6798800" y="3391260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F08B7BDF-FDD4-4CD7-9281-C1911664B1AA}"/>
              </a:ext>
            </a:extLst>
          </p:cNvPr>
          <p:cNvSpPr/>
          <p:nvPr/>
        </p:nvSpPr>
        <p:spPr>
          <a:xfrm>
            <a:off x="5081714" y="4957332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0CDA9D-2770-4FFD-A98D-686E72C9E173}"/>
              </a:ext>
            </a:extLst>
          </p:cNvPr>
          <p:cNvSpPr/>
          <p:nvPr/>
        </p:nvSpPr>
        <p:spPr>
          <a:xfrm rot="19067797">
            <a:off x="6291001" y="2670493"/>
            <a:ext cx="2091789" cy="177594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5F97FD2-AFAE-4F9A-A558-275AB476B1A1}"/>
              </a:ext>
            </a:extLst>
          </p:cNvPr>
          <p:cNvGrpSpPr/>
          <p:nvPr/>
        </p:nvGrpSpPr>
        <p:grpSpPr>
          <a:xfrm>
            <a:off x="-330874" y="5903"/>
            <a:ext cx="12539634" cy="6884979"/>
            <a:chOff x="-330874" y="5903"/>
            <a:chExt cx="12539634" cy="6884979"/>
          </a:xfrm>
        </p:grpSpPr>
        <p:sp>
          <p:nvSpPr>
            <p:cNvPr id="350" name="Multi-sample">
              <a:extLst>
                <a:ext uri="{FF2B5EF4-FFF2-40B4-BE49-F238E27FC236}">
                  <a16:creationId xmlns:a16="http://schemas.microsoft.com/office/drawing/2014/main" id="{BDCE072D-013D-4329-9B61-4A0524331A79}"/>
                </a:ext>
              </a:extLst>
            </p:cNvPr>
            <p:cNvSpPr/>
            <p:nvPr/>
          </p:nvSpPr>
          <p:spPr>
            <a:xfrm>
              <a:off x="3781006" y="5903"/>
              <a:ext cx="8427754" cy="5048672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27754" h="5048672">
                  <a:moveTo>
                    <a:pt x="17139" y="948489"/>
                  </a:moveTo>
                  <a:lnTo>
                    <a:pt x="4049146" y="5048672"/>
                  </a:lnTo>
                  <a:lnTo>
                    <a:pt x="8420802" y="5033343"/>
                  </a:lnTo>
                  <a:cubicBezTo>
                    <a:pt x="8423119" y="3356070"/>
                    <a:pt x="8425437" y="1678797"/>
                    <a:pt x="8427754" y="1524"/>
                  </a:cubicBezTo>
                  <a:lnTo>
                    <a:pt x="0" y="0"/>
                  </a:lnTo>
                  <a:lnTo>
                    <a:pt x="17139" y="948489"/>
                  </a:lnTo>
                  <a:close/>
                </a:path>
              </a:pathLst>
            </a:custGeom>
            <a:solidFill>
              <a:srgbClr val="970B68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4A94AD2-296C-4A3E-9A70-64DAB4CAFD12}"/>
                </a:ext>
              </a:extLst>
            </p:cNvPr>
            <p:cNvSpPr/>
            <p:nvPr/>
          </p:nvSpPr>
          <p:spPr>
            <a:xfrm>
              <a:off x="9030331" y="863622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Full-Dataset</a:t>
              </a:r>
            </a:p>
          </p:txBody>
        </p:sp>
        <p:sp>
          <p:nvSpPr>
            <p:cNvPr id="369" name="Multi-sample">
              <a:extLst>
                <a:ext uri="{FF2B5EF4-FFF2-40B4-BE49-F238E27FC236}">
                  <a16:creationId xmlns:a16="http://schemas.microsoft.com/office/drawing/2014/main" id="{793722F5-231E-48D9-B16B-C0BFC402DCF1}"/>
                </a:ext>
              </a:extLst>
            </p:cNvPr>
            <p:cNvSpPr/>
            <p:nvPr/>
          </p:nvSpPr>
          <p:spPr>
            <a:xfrm flipH="1" flipV="1">
              <a:off x="-11231" y="1880884"/>
              <a:ext cx="8548722" cy="5009998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2577" h="4402764">
                  <a:moveTo>
                    <a:pt x="72943" y="940119"/>
                  </a:moveTo>
                  <a:lnTo>
                    <a:pt x="3435308" y="4392981"/>
                  </a:lnTo>
                  <a:lnTo>
                    <a:pt x="7508415" y="4402764"/>
                  </a:lnTo>
                  <a:cubicBezTo>
                    <a:pt x="7510732" y="2725491"/>
                    <a:pt x="7510260" y="1715069"/>
                    <a:pt x="7512577" y="37796"/>
                  </a:cubicBezTo>
                  <a:lnTo>
                    <a:pt x="0" y="0"/>
                  </a:lnTo>
                  <a:lnTo>
                    <a:pt x="72943" y="940119"/>
                  </a:lnTo>
                  <a:close/>
                </a:path>
              </a:pathLst>
            </a:custGeom>
            <a:solidFill>
              <a:schemeClr val="accent6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8AD549F-428A-45FF-A1FB-087262EC0BAF}"/>
                </a:ext>
              </a:extLst>
            </p:cNvPr>
            <p:cNvSpPr/>
            <p:nvPr/>
          </p:nvSpPr>
          <p:spPr>
            <a:xfrm>
              <a:off x="-330874" y="4995265"/>
              <a:ext cx="412146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Single-</a:t>
              </a:r>
              <a:b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Observation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778111C-90BB-464A-9AFD-5F5F21C1A0E1}"/>
              </a:ext>
            </a:extLst>
          </p:cNvPr>
          <p:cNvGrpSpPr/>
          <p:nvPr/>
        </p:nvGrpSpPr>
        <p:grpSpPr>
          <a:xfrm>
            <a:off x="-30844" y="9837"/>
            <a:ext cx="12267132" cy="6849636"/>
            <a:chOff x="-30844" y="9837"/>
            <a:chExt cx="12267132" cy="6849636"/>
          </a:xfrm>
        </p:grpSpPr>
        <p:sp>
          <p:nvSpPr>
            <p:cNvPr id="373" name="Multi-sample">
              <a:extLst>
                <a:ext uri="{FF2B5EF4-FFF2-40B4-BE49-F238E27FC236}">
                  <a16:creationId xmlns:a16="http://schemas.microsoft.com/office/drawing/2014/main" id="{5A36CCC7-A0F6-431D-827C-7D49E18A31B2}"/>
                </a:ext>
              </a:extLst>
            </p:cNvPr>
            <p:cNvSpPr/>
            <p:nvPr/>
          </p:nvSpPr>
          <p:spPr>
            <a:xfrm rot="16200000">
              <a:off x="2008536" y="-2029543"/>
              <a:ext cx="5157556" cy="923631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76886"/>
                <a:gd name="connsiteX1" fmla="*/ 4049146 w 8427754"/>
                <a:gd name="connsiteY1" fmla="*/ 5048672 h 5076886"/>
                <a:gd name="connsiteX2" fmla="*/ 5605030 w 8427754"/>
                <a:gd name="connsiteY2" fmla="*/ 5076886 h 5076886"/>
                <a:gd name="connsiteX3" fmla="*/ 8427754 w 8427754"/>
                <a:gd name="connsiteY3" fmla="*/ 1524 h 5076886"/>
                <a:gd name="connsiteX4" fmla="*/ 0 w 8427754"/>
                <a:gd name="connsiteY4" fmla="*/ 0 h 5076886"/>
                <a:gd name="connsiteX5" fmla="*/ 17139 w 8427754"/>
                <a:gd name="connsiteY5" fmla="*/ 948489 h 5076886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076886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962258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5611983"/>
                <a:gd name="connsiteY0" fmla="*/ 948489 h 6035772"/>
                <a:gd name="connsiteX1" fmla="*/ 4049146 w 5611983"/>
                <a:gd name="connsiteY1" fmla="*/ 5048672 h 6035772"/>
                <a:gd name="connsiteX2" fmla="*/ 4077358 w 5611983"/>
                <a:gd name="connsiteY2" fmla="*/ 6035772 h 6035772"/>
                <a:gd name="connsiteX3" fmla="*/ 5605030 w 5611983"/>
                <a:gd name="connsiteY3" fmla="*/ 5962258 h 6035772"/>
                <a:gd name="connsiteX4" fmla="*/ 5611983 w 5611983"/>
                <a:gd name="connsiteY4" fmla="*/ 16038 h 6035772"/>
                <a:gd name="connsiteX5" fmla="*/ 0 w 5611983"/>
                <a:gd name="connsiteY5" fmla="*/ 0 h 6035772"/>
                <a:gd name="connsiteX6" fmla="*/ 17139 w 5611983"/>
                <a:gd name="connsiteY6" fmla="*/ 948489 h 6035772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0 w 5594844"/>
                <a:gd name="connsiteY0" fmla="*/ 3940603 h 9027886"/>
                <a:gd name="connsiteX1" fmla="*/ 4032007 w 5594844"/>
                <a:gd name="connsiteY1" fmla="*/ 8040786 h 9027886"/>
                <a:gd name="connsiteX2" fmla="*/ 4060219 w 5594844"/>
                <a:gd name="connsiteY2" fmla="*/ 9027886 h 9027886"/>
                <a:gd name="connsiteX3" fmla="*/ 5587891 w 5594844"/>
                <a:gd name="connsiteY3" fmla="*/ 8954372 h 9027886"/>
                <a:gd name="connsiteX4" fmla="*/ 5594844 w 5594844"/>
                <a:gd name="connsiteY4" fmla="*/ 3008152 h 9027886"/>
                <a:gd name="connsiteX5" fmla="*/ 3653820 w 5594844"/>
                <a:gd name="connsiteY5" fmla="*/ 0 h 9027886"/>
                <a:gd name="connsiteX6" fmla="*/ 461832 w 5594844"/>
                <a:gd name="connsiteY6" fmla="*/ 1729371 h 9027886"/>
                <a:gd name="connsiteX7" fmla="*/ 0 w 5594844"/>
                <a:gd name="connsiteY7" fmla="*/ 3940603 h 9027886"/>
                <a:gd name="connsiteX0" fmla="*/ 0 w 5261016"/>
                <a:gd name="connsiteY0" fmla="*/ 4042203 h 9027886"/>
                <a:gd name="connsiteX1" fmla="*/ 3698179 w 5261016"/>
                <a:gd name="connsiteY1" fmla="*/ 8040786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254610"/>
                <a:gd name="connsiteX1" fmla="*/ 3611093 w 5261016"/>
                <a:gd name="connsiteY1" fmla="*/ 7924672 h 9254610"/>
                <a:gd name="connsiteX2" fmla="*/ 5254063 w 5261016"/>
                <a:gd name="connsiteY2" fmla="*/ 8954372 h 9254610"/>
                <a:gd name="connsiteX3" fmla="*/ 5261016 w 5261016"/>
                <a:gd name="connsiteY3" fmla="*/ 3008152 h 9254610"/>
                <a:gd name="connsiteX4" fmla="*/ 3319992 w 5261016"/>
                <a:gd name="connsiteY4" fmla="*/ 0 h 9254610"/>
                <a:gd name="connsiteX5" fmla="*/ 128004 w 5261016"/>
                <a:gd name="connsiteY5" fmla="*/ 1729371 h 9254610"/>
                <a:gd name="connsiteX6" fmla="*/ 0 w 5261016"/>
                <a:gd name="connsiteY6" fmla="*/ 4042203 h 9254610"/>
                <a:gd name="connsiteX0" fmla="*/ 0 w 5261016"/>
                <a:gd name="connsiteY0" fmla="*/ 4042203 h 9362597"/>
                <a:gd name="connsiteX1" fmla="*/ 3611093 w 5261016"/>
                <a:gd name="connsiteY1" fmla="*/ 7924672 h 9362597"/>
                <a:gd name="connsiteX2" fmla="*/ 5254063 w 5261016"/>
                <a:gd name="connsiteY2" fmla="*/ 8954372 h 9362597"/>
                <a:gd name="connsiteX3" fmla="*/ 5261016 w 5261016"/>
                <a:gd name="connsiteY3" fmla="*/ 3008152 h 9362597"/>
                <a:gd name="connsiteX4" fmla="*/ 3319992 w 5261016"/>
                <a:gd name="connsiteY4" fmla="*/ 0 h 9362597"/>
                <a:gd name="connsiteX5" fmla="*/ 128004 w 5261016"/>
                <a:gd name="connsiteY5" fmla="*/ 1729371 h 9362597"/>
                <a:gd name="connsiteX6" fmla="*/ 0 w 5261016"/>
                <a:gd name="connsiteY6" fmla="*/ 4042203 h 9362597"/>
                <a:gd name="connsiteX0" fmla="*/ 0 w 5261016"/>
                <a:gd name="connsiteY0" fmla="*/ 4042203 h 9194901"/>
                <a:gd name="connsiteX1" fmla="*/ 3611093 w 5261016"/>
                <a:gd name="connsiteY1" fmla="*/ 7924672 h 9194901"/>
                <a:gd name="connsiteX2" fmla="*/ 5254063 w 5261016"/>
                <a:gd name="connsiteY2" fmla="*/ 8954372 h 9194901"/>
                <a:gd name="connsiteX3" fmla="*/ 5261016 w 5261016"/>
                <a:gd name="connsiteY3" fmla="*/ 3008152 h 9194901"/>
                <a:gd name="connsiteX4" fmla="*/ 3319992 w 5261016"/>
                <a:gd name="connsiteY4" fmla="*/ 0 h 9194901"/>
                <a:gd name="connsiteX5" fmla="*/ 128004 w 5261016"/>
                <a:gd name="connsiteY5" fmla="*/ 1729371 h 9194901"/>
                <a:gd name="connsiteX6" fmla="*/ 0 w 5261016"/>
                <a:gd name="connsiteY6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3611093 w 5261016"/>
                <a:gd name="connsiteY2" fmla="*/ 7924672 h 9194901"/>
                <a:gd name="connsiteX3" fmla="*/ 5254063 w 5261016"/>
                <a:gd name="connsiteY3" fmla="*/ 8954372 h 9194901"/>
                <a:gd name="connsiteX4" fmla="*/ 5261016 w 5261016"/>
                <a:gd name="connsiteY4" fmla="*/ 3008152 h 9194901"/>
                <a:gd name="connsiteX5" fmla="*/ 3319992 w 5261016"/>
                <a:gd name="connsiteY5" fmla="*/ 0 h 9194901"/>
                <a:gd name="connsiteX6" fmla="*/ 128004 w 5261016"/>
                <a:gd name="connsiteY6" fmla="*/ 1729371 h 9194901"/>
                <a:gd name="connsiteX7" fmla="*/ 0 w 5261016"/>
                <a:gd name="connsiteY7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2637821 w 5261016"/>
                <a:gd name="connsiteY2" fmla="*/ 6702960 h 9194901"/>
                <a:gd name="connsiteX3" fmla="*/ 3611093 w 5261016"/>
                <a:gd name="connsiteY3" fmla="*/ 7924672 h 9194901"/>
                <a:gd name="connsiteX4" fmla="*/ 5254063 w 5261016"/>
                <a:gd name="connsiteY4" fmla="*/ 8954372 h 9194901"/>
                <a:gd name="connsiteX5" fmla="*/ 5261016 w 5261016"/>
                <a:gd name="connsiteY5" fmla="*/ 3008152 h 9194901"/>
                <a:gd name="connsiteX6" fmla="*/ 3319992 w 5261016"/>
                <a:gd name="connsiteY6" fmla="*/ 0 h 9194901"/>
                <a:gd name="connsiteX7" fmla="*/ 128004 w 5261016"/>
                <a:gd name="connsiteY7" fmla="*/ 1729371 h 9194901"/>
                <a:gd name="connsiteX8" fmla="*/ 0 w 5261016"/>
                <a:gd name="connsiteY8" fmla="*/ 4042203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242683"/>
                <a:gd name="connsiteX1" fmla="*/ 902688 w 5133012"/>
                <a:gd name="connsiteY1" fmla="*/ 5714669 h 9242683"/>
                <a:gd name="connsiteX2" fmla="*/ 2509817 w 5133012"/>
                <a:gd name="connsiteY2" fmla="*/ 6702960 h 9242683"/>
                <a:gd name="connsiteX3" fmla="*/ 3475469 w 5133012"/>
                <a:gd name="connsiteY3" fmla="*/ 8084695 h 9242683"/>
                <a:gd name="connsiteX4" fmla="*/ 5126059 w 5133012"/>
                <a:gd name="connsiteY4" fmla="*/ 8954372 h 9242683"/>
                <a:gd name="connsiteX5" fmla="*/ 5133012 w 5133012"/>
                <a:gd name="connsiteY5" fmla="*/ 3008152 h 9242683"/>
                <a:gd name="connsiteX6" fmla="*/ 3191988 w 5133012"/>
                <a:gd name="connsiteY6" fmla="*/ 0 h 9242683"/>
                <a:gd name="connsiteX7" fmla="*/ 0 w 5133012"/>
                <a:gd name="connsiteY7" fmla="*/ 1729371 h 9242683"/>
                <a:gd name="connsiteX8" fmla="*/ 186032 w 5133012"/>
                <a:gd name="connsiteY8" fmla="*/ 3968312 h 9242683"/>
                <a:gd name="connsiteX0" fmla="*/ 186032 w 5141578"/>
                <a:gd name="connsiteY0" fmla="*/ 3968312 h 9305551"/>
                <a:gd name="connsiteX1" fmla="*/ 902688 w 5141578"/>
                <a:gd name="connsiteY1" fmla="*/ 5714669 h 9305551"/>
                <a:gd name="connsiteX2" fmla="*/ 2509817 w 5141578"/>
                <a:gd name="connsiteY2" fmla="*/ 6702960 h 9305551"/>
                <a:gd name="connsiteX3" fmla="*/ 3475469 w 5141578"/>
                <a:gd name="connsiteY3" fmla="*/ 8084695 h 9305551"/>
                <a:gd name="connsiteX4" fmla="*/ 5141299 w 5141578"/>
                <a:gd name="connsiteY4" fmla="*/ 9045815 h 9305551"/>
                <a:gd name="connsiteX5" fmla="*/ 5133012 w 5141578"/>
                <a:gd name="connsiteY5" fmla="*/ 3008152 h 9305551"/>
                <a:gd name="connsiteX6" fmla="*/ 3191988 w 5141578"/>
                <a:gd name="connsiteY6" fmla="*/ 0 h 9305551"/>
                <a:gd name="connsiteX7" fmla="*/ 0 w 5141578"/>
                <a:gd name="connsiteY7" fmla="*/ 1729371 h 9305551"/>
                <a:gd name="connsiteX8" fmla="*/ 186032 w 5141578"/>
                <a:gd name="connsiteY8" fmla="*/ 3968312 h 9305551"/>
                <a:gd name="connsiteX0" fmla="*/ 186032 w 5141578"/>
                <a:gd name="connsiteY0" fmla="*/ 3968312 h 9127495"/>
                <a:gd name="connsiteX1" fmla="*/ 902688 w 5141578"/>
                <a:gd name="connsiteY1" fmla="*/ 5714669 h 9127495"/>
                <a:gd name="connsiteX2" fmla="*/ 2509817 w 5141578"/>
                <a:gd name="connsiteY2" fmla="*/ 6702960 h 9127495"/>
                <a:gd name="connsiteX3" fmla="*/ 3475469 w 5141578"/>
                <a:gd name="connsiteY3" fmla="*/ 8084695 h 9127495"/>
                <a:gd name="connsiteX4" fmla="*/ 5141299 w 5141578"/>
                <a:gd name="connsiteY4" fmla="*/ 9045815 h 9127495"/>
                <a:gd name="connsiteX5" fmla="*/ 5133012 w 5141578"/>
                <a:gd name="connsiteY5" fmla="*/ 3008152 h 9127495"/>
                <a:gd name="connsiteX6" fmla="*/ 3191988 w 5141578"/>
                <a:gd name="connsiteY6" fmla="*/ 0 h 9127495"/>
                <a:gd name="connsiteX7" fmla="*/ 0 w 5141578"/>
                <a:gd name="connsiteY7" fmla="*/ 1729371 h 9127495"/>
                <a:gd name="connsiteX8" fmla="*/ 186032 w 5141578"/>
                <a:gd name="connsiteY8" fmla="*/ 3968312 h 9127495"/>
                <a:gd name="connsiteX0" fmla="*/ 186032 w 5141578"/>
                <a:gd name="connsiteY0" fmla="*/ 3968312 h 9100854"/>
                <a:gd name="connsiteX1" fmla="*/ 902688 w 5141578"/>
                <a:gd name="connsiteY1" fmla="*/ 5714669 h 9100854"/>
                <a:gd name="connsiteX2" fmla="*/ 2509817 w 5141578"/>
                <a:gd name="connsiteY2" fmla="*/ 6702960 h 9100854"/>
                <a:gd name="connsiteX3" fmla="*/ 3475469 w 5141578"/>
                <a:gd name="connsiteY3" fmla="*/ 8084695 h 9100854"/>
                <a:gd name="connsiteX4" fmla="*/ 5141299 w 5141578"/>
                <a:gd name="connsiteY4" fmla="*/ 9045815 h 9100854"/>
                <a:gd name="connsiteX5" fmla="*/ 5133012 w 5141578"/>
                <a:gd name="connsiteY5" fmla="*/ 3008152 h 9100854"/>
                <a:gd name="connsiteX6" fmla="*/ 3191988 w 5141578"/>
                <a:gd name="connsiteY6" fmla="*/ 0 h 9100854"/>
                <a:gd name="connsiteX7" fmla="*/ 0 w 5141578"/>
                <a:gd name="connsiteY7" fmla="*/ 1729371 h 9100854"/>
                <a:gd name="connsiteX8" fmla="*/ 186032 w 5141578"/>
                <a:gd name="connsiteY8" fmla="*/ 3968312 h 9100854"/>
                <a:gd name="connsiteX0" fmla="*/ 186032 w 5141578"/>
                <a:gd name="connsiteY0" fmla="*/ 3968312 h 9045815"/>
                <a:gd name="connsiteX1" fmla="*/ 902688 w 5141578"/>
                <a:gd name="connsiteY1" fmla="*/ 5714669 h 9045815"/>
                <a:gd name="connsiteX2" fmla="*/ 2509817 w 5141578"/>
                <a:gd name="connsiteY2" fmla="*/ 6702960 h 9045815"/>
                <a:gd name="connsiteX3" fmla="*/ 3475469 w 5141578"/>
                <a:gd name="connsiteY3" fmla="*/ 8084695 h 9045815"/>
                <a:gd name="connsiteX4" fmla="*/ 5141299 w 5141578"/>
                <a:gd name="connsiteY4" fmla="*/ 9045815 h 9045815"/>
                <a:gd name="connsiteX5" fmla="*/ 5133012 w 5141578"/>
                <a:gd name="connsiteY5" fmla="*/ 3008152 h 9045815"/>
                <a:gd name="connsiteX6" fmla="*/ 3191988 w 5141578"/>
                <a:gd name="connsiteY6" fmla="*/ 0 h 9045815"/>
                <a:gd name="connsiteX7" fmla="*/ 0 w 5141578"/>
                <a:gd name="connsiteY7" fmla="*/ 1729371 h 9045815"/>
                <a:gd name="connsiteX8" fmla="*/ 186032 w 5141578"/>
                <a:gd name="connsiteY8" fmla="*/ 3968312 h 9045815"/>
                <a:gd name="connsiteX0" fmla="*/ 186032 w 5141578"/>
                <a:gd name="connsiteY0" fmla="*/ 4512542 h 9590045"/>
                <a:gd name="connsiteX1" fmla="*/ 902688 w 5141578"/>
                <a:gd name="connsiteY1" fmla="*/ 6258899 h 9590045"/>
                <a:gd name="connsiteX2" fmla="*/ 2509817 w 5141578"/>
                <a:gd name="connsiteY2" fmla="*/ 7247190 h 9590045"/>
                <a:gd name="connsiteX3" fmla="*/ 3475469 w 5141578"/>
                <a:gd name="connsiteY3" fmla="*/ 8628925 h 9590045"/>
                <a:gd name="connsiteX4" fmla="*/ 5141299 w 5141578"/>
                <a:gd name="connsiteY4" fmla="*/ 9590045 h 9590045"/>
                <a:gd name="connsiteX5" fmla="*/ 5133012 w 5141578"/>
                <a:gd name="connsiteY5" fmla="*/ 3552382 h 9590045"/>
                <a:gd name="connsiteX6" fmla="*/ 3191988 w 5141578"/>
                <a:gd name="connsiteY6" fmla="*/ 544230 h 9590045"/>
                <a:gd name="connsiteX7" fmla="*/ 0 w 5141578"/>
                <a:gd name="connsiteY7" fmla="*/ 391461 h 9590045"/>
                <a:gd name="connsiteX8" fmla="*/ 186032 w 5141578"/>
                <a:gd name="connsiteY8" fmla="*/ 4512542 h 9590045"/>
                <a:gd name="connsiteX0" fmla="*/ 186032 w 5141578"/>
                <a:gd name="connsiteY0" fmla="*/ 4555790 h 9633293"/>
                <a:gd name="connsiteX1" fmla="*/ 902688 w 5141578"/>
                <a:gd name="connsiteY1" fmla="*/ 6302147 h 9633293"/>
                <a:gd name="connsiteX2" fmla="*/ 2509817 w 5141578"/>
                <a:gd name="connsiteY2" fmla="*/ 7290438 h 9633293"/>
                <a:gd name="connsiteX3" fmla="*/ 3475469 w 5141578"/>
                <a:gd name="connsiteY3" fmla="*/ 8672173 h 9633293"/>
                <a:gd name="connsiteX4" fmla="*/ 5141299 w 5141578"/>
                <a:gd name="connsiteY4" fmla="*/ 9633293 h 9633293"/>
                <a:gd name="connsiteX5" fmla="*/ 5133012 w 5141578"/>
                <a:gd name="connsiteY5" fmla="*/ 3595630 h 9633293"/>
                <a:gd name="connsiteX6" fmla="*/ 3131028 w 5141578"/>
                <a:gd name="connsiteY6" fmla="*/ 396978 h 9633293"/>
                <a:gd name="connsiteX7" fmla="*/ 0 w 5141578"/>
                <a:gd name="connsiteY7" fmla="*/ 434709 h 9633293"/>
                <a:gd name="connsiteX8" fmla="*/ 186032 w 5141578"/>
                <a:gd name="connsiteY8" fmla="*/ 4555790 h 9633293"/>
                <a:gd name="connsiteX0" fmla="*/ 186032 w 5141578"/>
                <a:gd name="connsiteY0" fmla="*/ 4158812 h 9236315"/>
                <a:gd name="connsiteX1" fmla="*/ 902688 w 5141578"/>
                <a:gd name="connsiteY1" fmla="*/ 5905169 h 9236315"/>
                <a:gd name="connsiteX2" fmla="*/ 2509817 w 5141578"/>
                <a:gd name="connsiteY2" fmla="*/ 6893460 h 9236315"/>
                <a:gd name="connsiteX3" fmla="*/ 3475469 w 5141578"/>
                <a:gd name="connsiteY3" fmla="*/ 8275195 h 9236315"/>
                <a:gd name="connsiteX4" fmla="*/ 5141299 w 5141578"/>
                <a:gd name="connsiteY4" fmla="*/ 9236315 h 9236315"/>
                <a:gd name="connsiteX5" fmla="*/ 5133012 w 5141578"/>
                <a:gd name="connsiteY5" fmla="*/ 3198652 h 9236315"/>
                <a:gd name="connsiteX6" fmla="*/ 3131028 w 5141578"/>
                <a:gd name="connsiteY6" fmla="*/ 0 h 9236315"/>
                <a:gd name="connsiteX7" fmla="*/ 0 w 5141578"/>
                <a:gd name="connsiteY7" fmla="*/ 37731 h 9236315"/>
                <a:gd name="connsiteX8" fmla="*/ 186032 w 5141578"/>
                <a:gd name="connsiteY8" fmla="*/ 4158812 h 9236315"/>
                <a:gd name="connsiteX0" fmla="*/ 202010 w 5157556"/>
                <a:gd name="connsiteY0" fmla="*/ 4158812 h 9236315"/>
                <a:gd name="connsiteX1" fmla="*/ 918666 w 5157556"/>
                <a:gd name="connsiteY1" fmla="*/ 5905169 h 9236315"/>
                <a:gd name="connsiteX2" fmla="*/ 2525795 w 5157556"/>
                <a:gd name="connsiteY2" fmla="*/ 6893460 h 9236315"/>
                <a:gd name="connsiteX3" fmla="*/ 3491447 w 5157556"/>
                <a:gd name="connsiteY3" fmla="*/ 8275195 h 9236315"/>
                <a:gd name="connsiteX4" fmla="*/ 5157277 w 5157556"/>
                <a:gd name="connsiteY4" fmla="*/ 9236315 h 9236315"/>
                <a:gd name="connsiteX5" fmla="*/ 5148990 w 5157556"/>
                <a:gd name="connsiteY5" fmla="*/ 3198652 h 9236315"/>
                <a:gd name="connsiteX6" fmla="*/ 3147006 w 5157556"/>
                <a:gd name="connsiteY6" fmla="*/ 0 h 9236315"/>
                <a:gd name="connsiteX7" fmla="*/ 15978 w 5157556"/>
                <a:gd name="connsiteY7" fmla="*/ 37731 h 9236315"/>
                <a:gd name="connsiteX8" fmla="*/ 202010 w 5157556"/>
                <a:gd name="connsiteY8" fmla="*/ 4158812 h 923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7556" h="9236315">
                  <a:moveTo>
                    <a:pt x="202010" y="4158812"/>
                  </a:moveTo>
                  <a:cubicBezTo>
                    <a:pt x="434737" y="4861004"/>
                    <a:pt x="538157" y="5498541"/>
                    <a:pt x="918666" y="5905169"/>
                  </a:cubicBezTo>
                  <a:cubicBezTo>
                    <a:pt x="1386641" y="6299254"/>
                    <a:pt x="2057820" y="6499375"/>
                    <a:pt x="2525795" y="6893460"/>
                  </a:cubicBezTo>
                  <a:lnTo>
                    <a:pt x="3491447" y="8275195"/>
                  </a:lnTo>
                  <a:cubicBezTo>
                    <a:pt x="3437484" y="9384901"/>
                    <a:pt x="4051347" y="9213553"/>
                    <a:pt x="5157277" y="9236315"/>
                  </a:cubicBezTo>
                  <a:cubicBezTo>
                    <a:pt x="5159594" y="7559042"/>
                    <a:pt x="5146673" y="4875925"/>
                    <a:pt x="5148990" y="3198652"/>
                  </a:cubicBezTo>
                  <a:cubicBezTo>
                    <a:pt x="4956763" y="3192583"/>
                    <a:pt x="3237633" y="2444469"/>
                    <a:pt x="3147006" y="0"/>
                  </a:cubicBezTo>
                  <a:cubicBezTo>
                    <a:pt x="1255696" y="82971"/>
                    <a:pt x="382381" y="-7140"/>
                    <a:pt x="15978" y="37731"/>
                  </a:cubicBezTo>
                  <a:cubicBezTo>
                    <a:pt x="30364" y="784045"/>
                    <a:pt x="-100147" y="3412498"/>
                    <a:pt x="202010" y="4158812"/>
                  </a:cubicBezTo>
                  <a:close/>
                </a:path>
              </a:pathLst>
            </a:custGeom>
            <a:solidFill>
              <a:srgbClr val="00B05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67A06F42-27BF-4D79-8606-81AE8EDC2607}"/>
                </a:ext>
              </a:extLst>
            </p:cNvPr>
            <p:cNvSpPr/>
            <p:nvPr/>
          </p:nvSpPr>
          <p:spPr>
            <a:xfrm rot="20219438">
              <a:off x="-12632" y="1762999"/>
              <a:ext cx="364475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Unsupervised</a:t>
              </a:r>
            </a:p>
          </p:txBody>
        </p:sp>
        <p:sp>
          <p:nvSpPr>
            <p:cNvPr id="375" name="Multi-sample">
              <a:extLst>
                <a:ext uri="{FF2B5EF4-FFF2-40B4-BE49-F238E27FC236}">
                  <a16:creationId xmlns:a16="http://schemas.microsoft.com/office/drawing/2014/main" id="{7EE5DDDE-F483-4BDD-A362-726BFB28BA3B}"/>
                </a:ext>
              </a:extLst>
            </p:cNvPr>
            <p:cNvSpPr/>
            <p:nvPr/>
          </p:nvSpPr>
          <p:spPr>
            <a:xfrm rot="16200000" flipH="1" flipV="1">
              <a:off x="5320230" y="-56585"/>
              <a:ext cx="5115031" cy="871708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  <a:gd name="connsiteX0" fmla="*/ 0 w 7439634"/>
                <a:gd name="connsiteY0" fmla="*/ 3310246 h 6772891"/>
                <a:gd name="connsiteX1" fmla="*/ 3362365 w 7439634"/>
                <a:gd name="connsiteY1" fmla="*/ 6763108 h 6772891"/>
                <a:gd name="connsiteX2" fmla="*/ 7435472 w 7439634"/>
                <a:gd name="connsiteY2" fmla="*/ 6772891 h 6772891"/>
                <a:gd name="connsiteX3" fmla="*/ 7439634 w 7439634"/>
                <a:gd name="connsiteY3" fmla="*/ 2407923 h 6772891"/>
                <a:gd name="connsiteX4" fmla="*/ 109 w 7439634"/>
                <a:gd name="connsiteY4" fmla="*/ 0 h 6772891"/>
                <a:gd name="connsiteX5" fmla="*/ 0 w 7439634"/>
                <a:gd name="connsiteY5" fmla="*/ 3310246 h 6772891"/>
                <a:gd name="connsiteX0" fmla="*/ 0 w 7435473"/>
                <a:gd name="connsiteY0" fmla="*/ 3321152 h 6783797"/>
                <a:gd name="connsiteX1" fmla="*/ 3362365 w 7435473"/>
                <a:gd name="connsiteY1" fmla="*/ 6774014 h 6783797"/>
                <a:gd name="connsiteX2" fmla="*/ 7435472 w 7435473"/>
                <a:gd name="connsiteY2" fmla="*/ 6783797 h 6783797"/>
                <a:gd name="connsiteX3" fmla="*/ 4493209 w 7435473"/>
                <a:gd name="connsiteY3" fmla="*/ 0 h 6783797"/>
                <a:gd name="connsiteX4" fmla="*/ 109 w 7435473"/>
                <a:gd name="connsiteY4" fmla="*/ 10906 h 6783797"/>
                <a:gd name="connsiteX5" fmla="*/ 0 w 7435473"/>
                <a:gd name="connsiteY5" fmla="*/ 3321152 h 6783797"/>
                <a:gd name="connsiteX0" fmla="*/ 0 w 4493209"/>
                <a:gd name="connsiteY0" fmla="*/ 3321152 h 6783797"/>
                <a:gd name="connsiteX1" fmla="*/ 3362365 w 4493209"/>
                <a:gd name="connsiteY1" fmla="*/ 6774014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6783797"/>
                <a:gd name="connsiteX1" fmla="*/ 3216261 w 4493209"/>
                <a:gd name="connsiteY1" fmla="*/ 6725313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7630387"/>
                <a:gd name="connsiteX1" fmla="*/ 3216261 w 4493209"/>
                <a:gd name="connsiteY1" fmla="*/ 6725313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30387"/>
                <a:gd name="connsiteX1" fmla="*/ 3075958 w 4493209"/>
                <a:gd name="connsiteY1" fmla="*/ 6763578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68652"/>
                <a:gd name="connsiteX1" fmla="*/ 3075958 w 4493209"/>
                <a:gd name="connsiteY1" fmla="*/ 6763578 h 7668652"/>
                <a:gd name="connsiteX2" fmla="*/ 3189011 w 4493209"/>
                <a:gd name="connsiteY2" fmla="*/ 7668652 h 7668652"/>
                <a:gd name="connsiteX3" fmla="*/ 4432232 w 4493209"/>
                <a:gd name="connsiteY3" fmla="*/ 6783797 h 7668652"/>
                <a:gd name="connsiteX4" fmla="*/ 4493209 w 4493209"/>
                <a:gd name="connsiteY4" fmla="*/ 0 h 7668652"/>
                <a:gd name="connsiteX5" fmla="*/ 109 w 4493209"/>
                <a:gd name="connsiteY5" fmla="*/ 10906 h 7668652"/>
                <a:gd name="connsiteX6" fmla="*/ 0 w 4493209"/>
                <a:gd name="connsiteY6" fmla="*/ 3321152 h 7668652"/>
                <a:gd name="connsiteX0" fmla="*/ 0 w 4493209"/>
                <a:gd name="connsiteY0" fmla="*/ 3321152 h 7672806"/>
                <a:gd name="connsiteX1" fmla="*/ 3075958 w 4493209"/>
                <a:gd name="connsiteY1" fmla="*/ 6763578 h 7672806"/>
                <a:gd name="connsiteX2" fmla="*/ 3189011 w 4493209"/>
                <a:gd name="connsiteY2" fmla="*/ 7668652 h 7672806"/>
                <a:gd name="connsiteX3" fmla="*/ 4432232 w 4493209"/>
                <a:gd name="connsiteY3" fmla="*/ 6783797 h 7672806"/>
                <a:gd name="connsiteX4" fmla="*/ 4493209 w 4493209"/>
                <a:gd name="connsiteY4" fmla="*/ 0 h 7672806"/>
                <a:gd name="connsiteX5" fmla="*/ 109 w 4493209"/>
                <a:gd name="connsiteY5" fmla="*/ 10906 h 7672806"/>
                <a:gd name="connsiteX6" fmla="*/ 0 w 4493209"/>
                <a:gd name="connsiteY6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3075958 w 4493209"/>
                <a:gd name="connsiteY2" fmla="*/ 6763578 h 7672806"/>
                <a:gd name="connsiteX3" fmla="*/ 3189011 w 4493209"/>
                <a:gd name="connsiteY3" fmla="*/ 7668652 h 7672806"/>
                <a:gd name="connsiteX4" fmla="*/ 4432232 w 4493209"/>
                <a:gd name="connsiteY4" fmla="*/ 6783797 h 7672806"/>
                <a:gd name="connsiteX5" fmla="*/ 4493209 w 4493209"/>
                <a:gd name="connsiteY5" fmla="*/ 0 h 7672806"/>
                <a:gd name="connsiteX6" fmla="*/ 109 w 4493209"/>
                <a:gd name="connsiteY6" fmla="*/ 10906 h 7672806"/>
                <a:gd name="connsiteX7" fmla="*/ 0 w 4493209"/>
                <a:gd name="connsiteY7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2221945 w 4493209"/>
                <a:gd name="connsiteY2" fmla="*/ 5494486 h 7672806"/>
                <a:gd name="connsiteX3" fmla="*/ 3075958 w 4493209"/>
                <a:gd name="connsiteY3" fmla="*/ 6763578 h 7672806"/>
                <a:gd name="connsiteX4" fmla="*/ 3189011 w 4493209"/>
                <a:gd name="connsiteY4" fmla="*/ 7668652 h 7672806"/>
                <a:gd name="connsiteX5" fmla="*/ 4432232 w 4493209"/>
                <a:gd name="connsiteY5" fmla="*/ 6783797 h 7672806"/>
                <a:gd name="connsiteX6" fmla="*/ 4493209 w 4493209"/>
                <a:gd name="connsiteY6" fmla="*/ 0 h 7672806"/>
                <a:gd name="connsiteX7" fmla="*/ 109 w 4493209"/>
                <a:gd name="connsiteY7" fmla="*/ 10906 h 7672806"/>
                <a:gd name="connsiteX8" fmla="*/ 0 w 4493209"/>
                <a:gd name="connsiteY8" fmla="*/ 3321152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505397"/>
                <a:gd name="connsiteY0" fmla="*/ 3613359 h 7772640"/>
                <a:gd name="connsiteX1" fmla="*/ 752683 w 4505397"/>
                <a:gd name="connsiteY1" fmla="*/ 4609747 h 7772640"/>
                <a:gd name="connsiteX2" fmla="*/ 2221837 w 4505397"/>
                <a:gd name="connsiteY2" fmla="*/ 5494486 h 7772640"/>
                <a:gd name="connsiteX3" fmla="*/ 3075850 w 4505397"/>
                <a:gd name="connsiteY3" fmla="*/ 6763578 h 7772640"/>
                <a:gd name="connsiteX4" fmla="*/ 3188903 w 4505397"/>
                <a:gd name="connsiteY4" fmla="*/ 7668652 h 7772640"/>
                <a:gd name="connsiteX5" fmla="*/ 4505176 w 4505397"/>
                <a:gd name="connsiteY5" fmla="*/ 7603601 h 7772640"/>
                <a:gd name="connsiteX6" fmla="*/ 4493101 w 4505397"/>
                <a:gd name="connsiteY6" fmla="*/ 0 h 7772640"/>
                <a:gd name="connsiteX7" fmla="*/ 1 w 4505397"/>
                <a:gd name="connsiteY7" fmla="*/ 10906 h 7772640"/>
                <a:gd name="connsiteX8" fmla="*/ 8008 w 4505397"/>
                <a:gd name="connsiteY8" fmla="*/ 3613359 h 7772640"/>
                <a:gd name="connsiteX0" fmla="*/ 8008 w 4505397"/>
                <a:gd name="connsiteY0" fmla="*/ 3613359 h 7698082"/>
                <a:gd name="connsiteX1" fmla="*/ 752683 w 4505397"/>
                <a:gd name="connsiteY1" fmla="*/ 4609747 h 7698082"/>
                <a:gd name="connsiteX2" fmla="*/ 2221837 w 4505397"/>
                <a:gd name="connsiteY2" fmla="*/ 5494486 h 7698082"/>
                <a:gd name="connsiteX3" fmla="*/ 3075850 w 4505397"/>
                <a:gd name="connsiteY3" fmla="*/ 6763578 h 7698082"/>
                <a:gd name="connsiteX4" fmla="*/ 3188903 w 4505397"/>
                <a:gd name="connsiteY4" fmla="*/ 7668652 h 7698082"/>
                <a:gd name="connsiteX5" fmla="*/ 4505176 w 4505397"/>
                <a:gd name="connsiteY5" fmla="*/ 7603601 h 7698082"/>
                <a:gd name="connsiteX6" fmla="*/ 4493101 w 4505397"/>
                <a:gd name="connsiteY6" fmla="*/ 0 h 7698082"/>
                <a:gd name="connsiteX7" fmla="*/ 1 w 4505397"/>
                <a:gd name="connsiteY7" fmla="*/ 10906 h 7698082"/>
                <a:gd name="connsiteX8" fmla="*/ 8008 w 4505397"/>
                <a:gd name="connsiteY8" fmla="*/ 3613359 h 769808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493101"/>
                <a:gd name="connsiteY0" fmla="*/ 3613359 h 7683259"/>
                <a:gd name="connsiteX1" fmla="*/ 752683 w 4493101"/>
                <a:gd name="connsiteY1" fmla="*/ 4609747 h 7683259"/>
                <a:gd name="connsiteX2" fmla="*/ 2221837 w 4493101"/>
                <a:gd name="connsiteY2" fmla="*/ 5494486 h 7683259"/>
                <a:gd name="connsiteX3" fmla="*/ 2905399 w 4493101"/>
                <a:gd name="connsiteY3" fmla="*/ 6885330 h 7683259"/>
                <a:gd name="connsiteX4" fmla="*/ 3188903 w 4493101"/>
                <a:gd name="connsiteY4" fmla="*/ 7668652 h 7683259"/>
                <a:gd name="connsiteX5" fmla="*/ 4488946 w 4493101"/>
                <a:gd name="connsiteY5" fmla="*/ 7652302 h 7683259"/>
                <a:gd name="connsiteX6" fmla="*/ 4493101 w 4493101"/>
                <a:gd name="connsiteY6" fmla="*/ 0 h 7683259"/>
                <a:gd name="connsiteX7" fmla="*/ 1 w 4493101"/>
                <a:gd name="connsiteY7" fmla="*/ 10906 h 7683259"/>
                <a:gd name="connsiteX8" fmla="*/ 8008 w 4493101"/>
                <a:gd name="connsiteY8" fmla="*/ 3613359 h 7683259"/>
                <a:gd name="connsiteX0" fmla="*/ 8008 w 4493101"/>
                <a:gd name="connsiteY0" fmla="*/ 3613359 h 7668652"/>
                <a:gd name="connsiteX1" fmla="*/ 752683 w 4493101"/>
                <a:gd name="connsiteY1" fmla="*/ 4609747 h 7668652"/>
                <a:gd name="connsiteX2" fmla="*/ 2221837 w 4493101"/>
                <a:gd name="connsiteY2" fmla="*/ 5494486 h 7668652"/>
                <a:gd name="connsiteX3" fmla="*/ 2905399 w 4493101"/>
                <a:gd name="connsiteY3" fmla="*/ 6885330 h 7668652"/>
                <a:gd name="connsiteX4" fmla="*/ 3188903 w 4493101"/>
                <a:gd name="connsiteY4" fmla="*/ 7668652 h 7668652"/>
                <a:gd name="connsiteX5" fmla="*/ 4488948 w 4493101"/>
                <a:gd name="connsiteY5" fmla="*/ 7627951 h 7668652"/>
                <a:gd name="connsiteX6" fmla="*/ 4493101 w 4493101"/>
                <a:gd name="connsiteY6" fmla="*/ 0 h 7668652"/>
                <a:gd name="connsiteX7" fmla="*/ 1 w 4493101"/>
                <a:gd name="connsiteY7" fmla="*/ 10906 h 7668652"/>
                <a:gd name="connsiteX8" fmla="*/ 8008 w 4493101"/>
                <a:gd name="connsiteY8" fmla="*/ 3613359 h 7668652"/>
                <a:gd name="connsiteX0" fmla="*/ 8008 w 4493101"/>
                <a:gd name="connsiteY0" fmla="*/ 3613359 h 7662331"/>
                <a:gd name="connsiteX1" fmla="*/ 752683 w 4493101"/>
                <a:gd name="connsiteY1" fmla="*/ 460974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30511 w 4493101"/>
                <a:gd name="connsiteY3" fmla="*/ 6977406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72138"/>
                <a:gd name="connsiteX1" fmla="*/ 815461 w 4493101"/>
                <a:gd name="connsiteY1" fmla="*/ 4680897 h 7672138"/>
                <a:gd name="connsiteX2" fmla="*/ 2326469 w 4493101"/>
                <a:gd name="connsiteY2" fmla="*/ 5628415 h 7672138"/>
                <a:gd name="connsiteX3" fmla="*/ 2930511 w 4493101"/>
                <a:gd name="connsiteY3" fmla="*/ 6977406 h 7672138"/>
                <a:gd name="connsiteX4" fmla="*/ 3188905 w 4493101"/>
                <a:gd name="connsiteY4" fmla="*/ 7660535 h 7672138"/>
                <a:gd name="connsiteX5" fmla="*/ 4488948 w 4493101"/>
                <a:gd name="connsiteY5" fmla="*/ 7627951 h 7672138"/>
                <a:gd name="connsiteX6" fmla="*/ 4493101 w 4493101"/>
                <a:gd name="connsiteY6" fmla="*/ 0 h 7672138"/>
                <a:gd name="connsiteX7" fmla="*/ 1 w 4493101"/>
                <a:gd name="connsiteY7" fmla="*/ 10906 h 7672138"/>
                <a:gd name="connsiteX8" fmla="*/ 8008 w 4493101"/>
                <a:gd name="connsiteY8" fmla="*/ 3613359 h 7672138"/>
                <a:gd name="connsiteX0" fmla="*/ 8008 w 4495065"/>
                <a:gd name="connsiteY0" fmla="*/ 3613359 h 7662703"/>
                <a:gd name="connsiteX1" fmla="*/ 815461 w 4495065"/>
                <a:gd name="connsiteY1" fmla="*/ 4680897 h 7662703"/>
                <a:gd name="connsiteX2" fmla="*/ 2326469 w 4495065"/>
                <a:gd name="connsiteY2" fmla="*/ 5628415 h 7662703"/>
                <a:gd name="connsiteX3" fmla="*/ 2930511 w 4495065"/>
                <a:gd name="connsiteY3" fmla="*/ 6977406 h 7662703"/>
                <a:gd name="connsiteX4" fmla="*/ 3188905 w 4495065"/>
                <a:gd name="connsiteY4" fmla="*/ 7660535 h 7662703"/>
                <a:gd name="connsiteX5" fmla="*/ 4494528 w 4495065"/>
                <a:gd name="connsiteY5" fmla="*/ 7611210 h 7662703"/>
                <a:gd name="connsiteX6" fmla="*/ 4493101 w 4495065"/>
                <a:gd name="connsiteY6" fmla="*/ 0 h 7662703"/>
                <a:gd name="connsiteX7" fmla="*/ 1 w 4495065"/>
                <a:gd name="connsiteY7" fmla="*/ 10906 h 7662703"/>
                <a:gd name="connsiteX8" fmla="*/ 8008 w 4495065"/>
                <a:gd name="connsiteY8" fmla="*/ 3613359 h 7662703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8008 w 4495065"/>
                <a:gd name="connsiteY7" fmla="*/ 3613359 h 7660535"/>
                <a:gd name="connsiteX0" fmla="*/ 13588 w 4495065"/>
                <a:gd name="connsiteY0" fmla="*/ 3462690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13588 w 4495065"/>
                <a:gd name="connsiteY7" fmla="*/ 3462690 h 766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065" h="7660535">
                  <a:moveTo>
                    <a:pt x="13588" y="3462690"/>
                  </a:moveTo>
                  <a:cubicBezTo>
                    <a:pt x="345687" y="3930102"/>
                    <a:pt x="499596" y="4335239"/>
                    <a:pt x="815461" y="4680897"/>
                  </a:cubicBezTo>
                  <a:cubicBezTo>
                    <a:pt x="1226715" y="5073213"/>
                    <a:pt x="1915215" y="5236099"/>
                    <a:pt x="2326469" y="5628415"/>
                  </a:cubicBezTo>
                  <a:cubicBezTo>
                    <a:pt x="2722043" y="6125021"/>
                    <a:pt x="2827562" y="7330069"/>
                    <a:pt x="3188905" y="7660535"/>
                  </a:cubicBezTo>
                  <a:cubicBezTo>
                    <a:pt x="3227472" y="7648152"/>
                    <a:pt x="3231912" y="7656060"/>
                    <a:pt x="4494528" y="7611210"/>
                  </a:cubicBezTo>
                  <a:cubicBezTo>
                    <a:pt x="4496845" y="5933937"/>
                    <a:pt x="4490784" y="1677273"/>
                    <a:pt x="4493101" y="0"/>
                  </a:cubicBezTo>
                  <a:lnTo>
                    <a:pt x="1" y="10906"/>
                  </a:lnTo>
                  <a:cubicBezTo>
                    <a:pt x="-35" y="1114321"/>
                    <a:pt x="13624" y="2359275"/>
                    <a:pt x="13588" y="3462690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99E591-A549-421A-8FB1-D8AEDE69B0C4}"/>
                </a:ext>
              </a:extLst>
            </p:cNvPr>
            <p:cNvSpPr/>
            <p:nvPr/>
          </p:nvSpPr>
          <p:spPr>
            <a:xfrm rot="20421927">
              <a:off x="8077843" y="5243002"/>
              <a:ext cx="4121464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Supervised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AC54C26-C74D-45D7-94D0-65A01847800C}"/>
              </a:ext>
            </a:extLst>
          </p:cNvPr>
          <p:cNvGrpSpPr/>
          <p:nvPr/>
        </p:nvGrpSpPr>
        <p:grpSpPr>
          <a:xfrm>
            <a:off x="-34665" y="-8964"/>
            <a:ext cx="12226665" cy="6899846"/>
            <a:chOff x="-34665" y="-8964"/>
            <a:chExt cx="12226665" cy="6899846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A0378391-B4FB-4E2C-88FD-0BBC0A7C6413}"/>
                </a:ext>
              </a:extLst>
            </p:cNvPr>
            <p:cNvSpPr/>
            <p:nvPr/>
          </p:nvSpPr>
          <p:spPr>
            <a:xfrm>
              <a:off x="-34665" y="-8964"/>
              <a:ext cx="6280425" cy="6899846"/>
            </a:xfrm>
            <a:custGeom>
              <a:avLst/>
              <a:gdLst>
                <a:gd name="connsiteX0" fmla="*/ 0 w 6245761"/>
                <a:gd name="connsiteY0" fmla="*/ 0 h 6890882"/>
                <a:gd name="connsiteX1" fmla="*/ 6245761 w 6245761"/>
                <a:gd name="connsiteY1" fmla="*/ 0 h 6890882"/>
                <a:gd name="connsiteX2" fmla="*/ 6245761 w 6245761"/>
                <a:gd name="connsiteY2" fmla="*/ 6890882 h 6890882"/>
                <a:gd name="connsiteX3" fmla="*/ 0 w 6245761"/>
                <a:gd name="connsiteY3" fmla="*/ 6890882 h 6890882"/>
                <a:gd name="connsiteX4" fmla="*/ 0 w 6245761"/>
                <a:gd name="connsiteY4" fmla="*/ 0 h 6890882"/>
                <a:gd name="connsiteX0" fmla="*/ 0 w 6245761"/>
                <a:gd name="connsiteY0" fmla="*/ 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0 w 6245761"/>
                <a:gd name="connsiteY5" fmla="*/ 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657475 w 6245761"/>
                <a:gd name="connsiteY5" fmla="*/ 1485900 h 6890882"/>
                <a:gd name="connsiteX0" fmla="*/ 2860458 w 6448744"/>
                <a:gd name="connsiteY0" fmla="*/ 1485900 h 6890882"/>
                <a:gd name="connsiteX1" fmla="*/ 2860458 w 6448744"/>
                <a:gd name="connsiteY1" fmla="*/ 0 h 6890882"/>
                <a:gd name="connsiteX2" fmla="*/ 6448744 w 6448744"/>
                <a:gd name="connsiteY2" fmla="*/ 0 h 6890882"/>
                <a:gd name="connsiteX3" fmla="*/ 6448744 w 6448744"/>
                <a:gd name="connsiteY3" fmla="*/ 6890882 h 6890882"/>
                <a:gd name="connsiteX4" fmla="*/ 202983 w 6448744"/>
                <a:gd name="connsiteY4" fmla="*/ 6890882 h 6890882"/>
                <a:gd name="connsiteX5" fmla="*/ 231558 w 6448744"/>
                <a:gd name="connsiteY5" fmla="*/ 1514475 h 6890882"/>
                <a:gd name="connsiteX6" fmla="*/ 2860458 w 6448744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8575 w 6245761"/>
                <a:gd name="connsiteY5" fmla="*/ 1514475 h 6890882"/>
                <a:gd name="connsiteX6" fmla="*/ 2657475 w 6245761"/>
                <a:gd name="connsiteY6" fmla="*/ 1485900 h 6890882"/>
                <a:gd name="connsiteX0" fmla="*/ 2672470 w 6260756"/>
                <a:gd name="connsiteY0" fmla="*/ 1485900 h 6890882"/>
                <a:gd name="connsiteX1" fmla="*/ 2672470 w 6260756"/>
                <a:gd name="connsiteY1" fmla="*/ 0 h 6890882"/>
                <a:gd name="connsiteX2" fmla="*/ 6260756 w 6260756"/>
                <a:gd name="connsiteY2" fmla="*/ 0 h 6890882"/>
                <a:gd name="connsiteX3" fmla="*/ 6260756 w 6260756"/>
                <a:gd name="connsiteY3" fmla="*/ 6890882 h 6890882"/>
                <a:gd name="connsiteX4" fmla="*/ 14995 w 6260756"/>
                <a:gd name="connsiteY4" fmla="*/ 6890882 h 6890882"/>
                <a:gd name="connsiteX5" fmla="*/ 43570 w 6260756"/>
                <a:gd name="connsiteY5" fmla="*/ 1514475 h 6890882"/>
                <a:gd name="connsiteX6" fmla="*/ 2672470 w 6260756"/>
                <a:gd name="connsiteY6" fmla="*/ 1485900 h 6890882"/>
                <a:gd name="connsiteX0" fmla="*/ 2680667 w 6268953"/>
                <a:gd name="connsiteY0" fmla="*/ 1485900 h 6890882"/>
                <a:gd name="connsiteX1" fmla="*/ 2680667 w 6268953"/>
                <a:gd name="connsiteY1" fmla="*/ 0 h 6890882"/>
                <a:gd name="connsiteX2" fmla="*/ 6268953 w 6268953"/>
                <a:gd name="connsiteY2" fmla="*/ 0 h 6890882"/>
                <a:gd name="connsiteX3" fmla="*/ 6268953 w 6268953"/>
                <a:gd name="connsiteY3" fmla="*/ 6890882 h 6890882"/>
                <a:gd name="connsiteX4" fmla="*/ 23192 w 6268953"/>
                <a:gd name="connsiteY4" fmla="*/ 6890882 h 6890882"/>
                <a:gd name="connsiteX5" fmla="*/ 39067 w 6268953"/>
                <a:gd name="connsiteY5" fmla="*/ 1514475 h 6890882"/>
                <a:gd name="connsiteX6" fmla="*/ 2680667 w 6268953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15875 w 6245761"/>
                <a:gd name="connsiteY5" fmla="*/ 1514475 h 6890882"/>
                <a:gd name="connsiteX6" fmla="*/ 2657475 w 6245761"/>
                <a:gd name="connsiteY6" fmla="*/ 1485900 h 6890882"/>
                <a:gd name="connsiteX0" fmla="*/ 2744632 w 6332918"/>
                <a:gd name="connsiteY0" fmla="*/ 1485900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744632 w 6332918"/>
                <a:gd name="connsiteY6" fmla="*/ 1485900 h 6890882"/>
                <a:gd name="connsiteX0" fmla="*/ 2161926 w 6332918"/>
                <a:gd name="connsiteY0" fmla="*/ 1539688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161926 w 6332918"/>
                <a:gd name="connsiteY6" fmla="*/ 1539688 h 6890882"/>
                <a:gd name="connsiteX0" fmla="*/ 2092679 w 6263671"/>
                <a:gd name="connsiteY0" fmla="*/ 1539688 h 6890882"/>
                <a:gd name="connsiteX1" fmla="*/ 2675385 w 6263671"/>
                <a:gd name="connsiteY1" fmla="*/ 0 h 6890882"/>
                <a:gd name="connsiteX2" fmla="*/ 6263671 w 6263671"/>
                <a:gd name="connsiteY2" fmla="*/ 0 h 6890882"/>
                <a:gd name="connsiteX3" fmla="*/ 6263671 w 6263671"/>
                <a:gd name="connsiteY3" fmla="*/ 6890882 h 6890882"/>
                <a:gd name="connsiteX4" fmla="*/ 17910 w 6263671"/>
                <a:gd name="connsiteY4" fmla="*/ 6890882 h 6890882"/>
                <a:gd name="connsiteX5" fmla="*/ 3902 w 6263671"/>
                <a:gd name="connsiteY5" fmla="*/ 1927395 h 6890882"/>
                <a:gd name="connsiteX6" fmla="*/ 2092679 w 6263671"/>
                <a:gd name="connsiteY6" fmla="*/ 1539688 h 6890882"/>
                <a:gd name="connsiteX0" fmla="*/ 2092679 w 6263671"/>
                <a:gd name="connsiteY0" fmla="*/ 1566582 h 6917776"/>
                <a:gd name="connsiteX1" fmla="*/ 3114656 w 6263671"/>
                <a:gd name="connsiteY1" fmla="*/ 0 h 6917776"/>
                <a:gd name="connsiteX2" fmla="*/ 6263671 w 6263671"/>
                <a:gd name="connsiteY2" fmla="*/ 26894 h 6917776"/>
                <a:gd name="connsiteX3" fmla="*/ 6263671 w 6263671"/>
                <a:gd name="connsiteY3" fmla="*/ 6917776 h 6917776"/>
                <a:gd name="connsiteX4" fmla="*/ 17910 w 6263671"/>
                <a:gd name="connsiteY4" fmla="*/ 6917776 h 6917776"/>
                <a:gd name="connsiteX5" fmla="*/ 3902 w 6263671"/>
                <a:gd name="connsiteY5" fmla="*/ 1954289 h 6917776"/>
                <a:gd name="connsiteX6" fmla="*/ 2092679 w 6263671"/>
                <a:gd name="connsiteY6" fmla="*/ 1566582 h 6917776"/>
                <a:gd name="connsiteX0" fmla="*/ 3902 w 6263671"/>
                <a:gd name="connsiteY0" fmla="*/ 1954289 h 6917776"/>
                <a:gd name="connsiteX1" fmla="*/ 3114656 w 6263671"/>
                <a:gd name="connsiteY1" fmla="*/ 0 h 6917776"/>
                <a:gd name="connsiteX2" fmla="*/ 6263671 w 6263671"/>
                <a:gd name="connsiteY2" fmla="*/ 26894 h 6917776"/>
                <a:gd name="connsiteX3" fmla="*/ 6263671 w 6263671"/>
                <a:gd name="connsiteY3" fmla="*/ 6917776 h 6917776"/>
                <a:gd name="connsiteX4" fmla="*/ 17910 w 6263671"/>
                <a:gd name="connsiteY4" fmla="*/ 6917776 h 6917776"/>
                <a:gd name="connsiteX5" fmla="*/ 3902 w 6263671"/>
                <a:gd name="connsiteY5" fmla="*/ 1954289 h 6917776"/>
                <a:gd name="connsiteX0" fmla="*/ 3902 w 6263671"/>
                <a:gd name="connsiteY0" fmla="*/ 1936359 h 6899846"/>
                <a:gd name="connsiteX1" fmla="*/ 4109739 w 6263671"/>
                <a:gd name="connsiteY1" fmla="*/ 0 h 6899846"/>
                <a:gd name="connsiteX2" fmla="*/ 6263671 w 6263671"/>
                <a:gd name="connsiteY2" fmla="*/ 8964 h 6899846"/>
                <a:gd name="connsiteX3" fmla="*/ 6263671 w 6263671"/>
                <a:gd name="connsiteY3" fmla="*/ 6899846 h 6899846"/>
                <a:gd name="connsiteX4" fmla="*/ 17910 w 6263671"/>
                <a:gd name="connsiteY4" fmla="*/ 6899846 h 6899846"/>
                <a:gd name="connsiteX5" fmla="*/ 3902 w 6263671"/>
                <a:gd name="connsiteY5" fmla="*/ 1936359 h 6899846"/>
                <a:gd name="connsiteX0" fmla="*/ 2726 w 6280425"/>
                <a:gd name="connsiteY0" fmla="*/ 2429418 h 6899846"/>
                <a:gd name="connsiteX1" fmla="*/ 4126493 w 6280425"/>
                <a:gd name="connsiteY1" fmla="*/ 0 h 6899846"/>
                <a:gd name="connsiteX2" fmla="*/ 6280425 w 6280425"/>
                <a:gd name="connsiteY2" fmla="*/ 8964 h 6899846"/>
                <a:gd name="connsiteX3" fmla="*/ 6280425 w 6280425"/>
                <a:gd name="connsiteY3" fmla="*/ 6899846 h 6899846"/>
                <a:gd name="connsiteX4" fmla="*/ 34664 w 6280425"/>
                <a:gd name="connsiteY4" fmla="*/ 6899846 h 6899846"/>
                <a:gd name="connsiteX5" fmla="*/ 2726 w 6280425"/>
                <a:gd name="connsiteY5" fmla="*/ 2429418 h 689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0425" h="6899846">
                  <a:moveTo>
                    <a:pt x="2726" y="2429418"/>
                  </a:moveTo>
                  <a:lnTo>
                    <a:pt x="4126493" y="0"/>
                  </a:lnTo>
                  <a:lnTo>
                    <a:pt x="6280425" y="8964"/>
                  </a:lnTo>
                  <a:lnTo>
                    <a:pt x="6280425" y="6899846"/>
                  </a:lnTo>
                  <a:lnTo>
                    <a:pt x="34664" y="6899846"/>
                  </a:lnTo>
                  <a:cubicBezTo>
                    <a:pt x="37839" y="6253885"/>
                    <a:pt x="-11994" y="3203533"/>
                    <a:pt x="2726" y="2429418"/>
                  </a:cubicBezTo>
                  <a:close/>
                </a:path>
              </a:pathLst>
            </a:custGeom>
            <a:solidFill>
              <a:srgbClr val="DD7E0E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D659E8A-A0B9-4BD9-8097-05D7D4688D32}"/>
                </a:ext>
              </a:extLst>
            </p:cNvPr>
            <p:cNvSpPr/>
            <p:nvPr/>
          </p:nvSpPr>
          <p:spPr>
            <a:xfrm>
              <a:off x="6549769" y="0"/>
              <a:ext cx="5642231" cy="6890882"/>
            </a:xfrm>
            <a:prstGeom prst="rect">
              <a:avLst/>
            </a:prstGeom>
            <a:solidFill>
              <a:srgbClr val="7D9263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DB15C59F-C2BC-4705-826E-B8B433411182}"/>
                </a:ext>
              </a:extLst>
            </p:cNvPr>
            <p:cNvSpPr/>
            <p:nvPr/>
          </p:nvSpPr>
          <p:spPr>
            <a:xfrm>
              <a:off x="211932" y="3757897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Exact</a:t>
              </a:r>
              <a:b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3679E8FC-2B89-4C46-A409-D0E4915641BD}"/>
                </a:ext>
              </a:extLst>
            </p:cNvPr>
            <p:cNvSpPr/>
            <p:nvPr/>
          </p:nvSpPr>
          <p:spPr>
            <a:xfrm>
              <a:off x="8346254" y="4234057"/>
              <a:ext cx="3721671" cy="2123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Latent Variable</a:t>
              </a:r>
              <a:b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7859E-050F-4AAE-B50B-4963F935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08" y="2103437"/>
            <a:ext cx="9806522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STANDARD METRICS &amp; REGULARIZERS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E69E-8B9F-4B49-9FB6-5F2A22EA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829" y="3622263"/>
            <a:ext cx="6135222" cy="12704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Accuracy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Mean-Squared Error (MSE)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110C8-0BAC-4FBD-9D9B-F99F7053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C82E90-AAAB-4F06-95DA-78B655587E4D}"/>
              </a:ext>
            </a:extLst>
          </p:cNvPr>
          <p:cNvSpPr txBox="1">
            <a:spLocks/>
          </p:cNvSpPr>
          <p:nvPr/>
        </p:nvSpPr>
        <p:spPr>
          <a:xfrm>
            <a:off x="1000908" y="5425440"/>
            <a:ext cx="3243432" cy="56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 see full paper.</a:t>
            </a:r>
          </a:p>
        </p:txBody>
      </p:sp>
    </p:spTree>
    <p:extLst>
      <p:ext uri="{BB962C8B-B14F-4D97-AF65-F5344CB8AC3E}">
        <p14:creationId xmlns:p14="http://schemas.microsoft.com/office/powerpoint/2010/main" val="291065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D30A-0ADF-4EB3-9E1B-E37D25E1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(Log) </a:t>
            </a:r>
            <a:r>
              <a:rPr lang="en-US" b="1" dirty="0"/>
              <a:t>Accuracy as Inconsistency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5C51E6-1957-40C7-AF4D-11827897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60" b="94349" l="2012" r="99882">
                        <a14:foregroundMark x1="64465" y1="13163" x2="66036" y2="18673"/>
                        <a14:foregroundMark x1="63444" y1="9582" x2="64421" y2="13010"/>
                        <a14:foregroundMark x1="62604" y1="6634" x2="63444" y2="9582"/>
                        <a14:foregroundMark x1="71720" y1="18933" x2="74399" y2="19055"/>
                        <a14:foregroundMark x1="70764" y1="18889" x2="71256" y2="18911"/>
                        <a14:foregroundMark x1="67569" y1="18743" x2="69160" y2="18816"/>
                        <a14:foregroundMark x1="66036" y1="18673" x2="66784" y2="18707"/>
                        <a14:foregroundMark x1="78728" y1="18677" x2="92308" y2="15233"/>
                        <a14:foregroundMark x1="92308" y1="15233" x2="98935" y2="63882"/>
                        <a14:foregroundMark x1="98935" y1="63882" x2="94793" y2="78133"/>
                        <a14:foregroundMark x1="94793" y1="78133" x2="87929" y2="87715"/>
                        <a14:foregroundMark x1="73599" y1="88404" x2="11243" y2="91400"/>
                        <a14:foregroundMark x1="87929" y1="87715" x2="73611" y2="88403"/>
                        <a14:foregroundMark x1="11243" y1="91400" x2="4379" y2="79607"/>
                        <a14:foregroundMark x1="4379" y1="79607" x2="1302" y2="38329"/>
                        <a14:foregroundMark x1="1302" y1="38329" x2="5325" y2="20393"/>
                        <a14:foregroundMark x1="5325" y1="20393" x2="10059" y2="9091"/>
                        <a14:foregroundMark x1="10059" y1="9091" x2="48639" y2="15971"/>
                        <a14:foregroundMark x1="48639" y1="15971" x2="54675" y2="3194"/>
                        <a14:foregroundMark x1="54675" y1="3194" x2="62722" y2="5651"/>
                        <a14:foregroundMark x1="62722" y1="5651" x2="63077" y2="6634"/>
                        <a14:foregroundMark x1="14556" y1="6634" x2="2722" y2="21376"/>
                        <a14:foregroundMark x1="2722" y1="21376" x2="4497" y2="74447"/>
                        <a14:foregroundMark x1="4497" y1="74447" x2="16923" y2="90172"/>
                        <a14:foregroundMark x1="16923" y1="90172" x2="27692" y2="24816"/>
                        <a14:foregroundMark x1="27692" y1="24816" x2="18107" y2="11302"/>
                        <a14:foregroundMark x1="18107" y1="11302" x2="15266" y2="11302"/>
                        <a14:foregroundMark x1="11834" y1="10319" x2="7929" y2="22359"/>
                        <a14:foregroundMark x1="7929" y1="22359" x2="4024" y2="55528"/>
                        <a14:foregroundMark x1="8402" y1="20885" x2="2130" y2="70516"/>
                        <a14:foregroundMark x1="90414" y1="34152" x2="95503" y2="45946"/>
                        <a14:foregroundMark x1="95503" y1="45946" x2="91716" y2="70762"/>
                        <a14:foregroundMark x1="54793" y1="84521" x2="56805" y2="94349"/>
                        <a14:foregroundMark x1="92189" y1="27273" x2="99882" y2="35381"/>
                        <a14:foregroundMark x1="55030" y1="56757" x2="39053" y2="85749"/>
                        <a14:foregroundMark x1="30178" y1="42752" x2="11834" y2="77150"/>
                        <a14:foregroundMark x1="20828" y1="26044" x2="13491" y2="31941"/>
                        <a14:foregroundMark x1="63905" y1="53317" x2="55976" y2="56511"/>
                        <a14:foregroundMark x1="55976" y1="56511" x2="45207" y2="48894"/>
                        <a14:foregroundMark x1="63077" y1="41769" x2="53018" y2="67568"/>
                        <a14:foregroundMark x1="60710" y1="37592" x2="74320" y2="63636"/>
                        <a14:backgroundMark x1="65799" y1="6388" x2="71479" y2="17690"/>
                        <a14:backgroundMark x1="71479" y1="17690" x2="66982" y2="5405"/>
                        <a14:backgroundMark x1="66982" y1="5405" x2="66627" y2="8600"/>
                        <a14:backgroundMark x1="65799" y1="6880" x2="68757" y2="17445"/>
                        <a14:backgroundMark x1="68876" y1="13514" x2="65325" y2="7125"/>
                        <a14:backgroundMark x1="72308" y1="6143" x2="68994" y2="13022"/>
                        <a14:backgroundMark x1="70651" y1="5405" x2="76568" y2="17690"/>
                        <a14:backgroundMark x1="76568" y1="17690" x2="77278" y2="24570"/>
                        <a14:backgroundMark x1="68284" y1="71744" x2="62959" y2="82801"/>
                        <a14:backgroundMark x1="62959" y1="82801" x2="73018" y2="85012"/>
                        <a14:backgroundMark x1="73018" y1="85012" x2="69467" y2="67076"/>
                        <a14:backgroundMark x1="69467" y1="67076" x2="64615" y2="74447"/>
                        <a14:backgroundMark x1="64615" y1="74447" x2="64497" y2="76413"/>
                        <a14:backgroundMark x1="64970" y1="7371" x2="65207" y2="10074"/>
                        <a14:backgroundMark x1="65325" y1="9582" x2="65325" y2="9582"/>
                        <a14:backgroundMark x1="64970" y1="10074" x2="65325" y2="63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568" y="2196282"/>
            <a:ext cx="4619582" cy="222505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921BD6-7794-4DC7-AD83-AE58D31EBA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2398531"/>
            <a:ext cx="396358" cy="26237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241ED9-AEFF-4D03-89B9-C14B0E19C1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3662357"/>
            <a:ext cx="409404" cy="299017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C55B35B-79DF-46B5-9AA5-9CCC2676C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4" y="2529720"/>
            <a:ext cx="4619583" cy="9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F6A5E34-9D6E-4160-BC07-EF7C88ED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4" y="3866893"/>
            <a:ext cx="2328357" cy="45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56BD3A-C2A1-4472-B439-38276F1076CC}"/>
              </a:ext>
            </a:extLst>
          </p:cNvPr>
          <p:cNvSpPr/>
          <p:nvPr/>
        </p:nvSpPr>
        <p:spPr>
          <a:xfrm>
            <a:off x="7233726" y="3738272"/>
            <a:ext cx="441397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0E6E3-D14B-4527-BAE1-072D00CBDE04}"/>
              </a:ext>
            </a:extLst>
          </p:cNvPr>
          <p:cNvSpPr/>
          <p:nvPr/>
        </p:nvSpPr>
        <p:spPr>
          <a:xfrm>
            <a:off x="7647323" y="2660909"/>
            <a:ext cx="350501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39BAD-F856-436E-8BE6-7443452289F4}"/>
              </a:ext>
            </a:extLst>
          </p:cNvPr>
          <p:cNvSpPr/>
          <p:nvPr/>
        </p:nvSpPr>
        <p:spPr>
          <a:xfrm>
            <a:off x="2375555" y="3282485"/>
            <a:ext cx="650449" cy="45578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069A1-D92B-48E4-9DBC-22F7E013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3E9F-47DA-4C07-B2E9-E7EE46DA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Square Error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3BD1E-BF7B-4CF3-A1D5-F7DD5988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88" y="2498903"/>
            <a:ext cx="3843756" cy="162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681EF-337B-467B-AE50-D914C290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66" y="2628821"/>
            <a:ext cx="4496427" cy="112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B0E42-B653-4EF4-B64A-5E566D663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383" y="3883895"/>
            <a:ext cx="2353003" cy="704948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AA53E128-A4CC-4407-AD33-D8A593C3DA95}"/>
              </a:ext>
            </a:extLst>
          </p:cNvPr>
          <p:cNvSpPr/>
          <p:nvPr/>
        </p:nvSpPr>
        <p:spPr>
          <a:xfrm rot="16200000" flipH="1">
            <a:off x="8908918" y="2104665"/>
            <a:ext cx="261935" cy="3296525"/>
          </a:xfrm>
          <a:prstGeom prst="rightBrace">
            <a:avLst>
              <a:gd name="adj1" fmla="val 12824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8ED6E2-5C1B-46D1-9118-6A87C515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88" y="4439982"/>
            <a:ext cx="1117327" cy="2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/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is a unit Gaussian on </a:t>
                </a:r>
                <a:r>
                  <a:rPr lang="en-US" b="1" i="1" dirty="0"/>
                  <a:t>Y</a:t>
                </a:r>
                <a:r>
                  <a:rPr lang="en-US" dirty="0"/>
                  <a:t> 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blipFill>
                <a:blip r:embed="rId6"/>
                <a:stretch>
                  <a:fillRect l="-13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DFC04F6-EECF-4175-8A61-D882C11FAC8A}"/>
              </a:ext>
            </a:extLst>
          </p:cNvPr>
          <p:cNvSpPr txBox="1"/>
          <p:nvPr/>
        </p:nvSpPr>
        <p:spPr>
          <a:xfrm>
            <a:off x="1637346" y="4404176"/>
            <a:ext cx="105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1980-FFE4-4A8A-A9F2-B477618D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7" y="2411507"/>
            <a:ext cx="8449797" cy="2589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REGULARIZERS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0C11C-AD79-490B-BD32-B85DA9D7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Regularizers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b="1" dirty="0"/>
                  <a:t>  Priors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F180F86D-2DB9-4333-B7DB-4A2AA8E85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" b="249"/>
          <a:stretch/>
        </p:blipFill>
        <p:spPr>
          <a:xfrm>
            <a:off x="1780418" y="2474830"/>
            <a:ext cx="1179397" cy="1021506"/>
          </a:xfrm>
          <a:custGeom>
            <a:avLst/>
            <a:gdLst>
              <a:gd name="connsiteX0" fmla="*/ 564013 w 1179397"/>
              <a:gd name="connsiteY0" fmla="*/ 0 h 1021506"/>
              <a:gd name="connsiteX1" fmla="*/ 881527 w 1179397"/>
              <a:gd name="connsiteY1" fmla="*/ 0 h 1021506"/>
              <a:gd name="connsiteX2" fmla="*/ 929423 w 1179397"/>
              <a:gd name="connsiteY2" fmla="*/ 34543 h 1021506"/>
              <a:gd name="connsiteX3" fmla="*/ 1154451 w 1179397"/>
              <a:gd name="connsiteY3" fmla="*/ 667908 h 1021506"/>
              <a:gd name="connsiteX4" fmla="*/ 373401 w 1179397"/>
              <a:gd name="connsiteY4" fmla="*/ 1016548 h 1021506"/>
              <a:gd name="connsiteX5" fmla="*/ 11451 w 1179397"/>
              <a:gd name="connsiteY5" fmla="*/ 467883 h 1021506"/>
              <a:gd name="connsiteX6" fmla="*/ 466214 w 1179397"/>
              <a:gd name="connsiteY6" fmla="*/ 50735 h 1021506"/>
              <a:gd name="connsiteX7" fmla="*/ 564013 w 1179397"/>
              <a:gd name="connsiteY7" fmla="*/ 0 h 102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397" h="1021506">
                <a:moveTo>
                  <a:pt x="564013" y="0"/>
                </a:moveTo>
                <a:lnTo>
                  <a:pt x="881527" y="0"/>
                </a:lnTo>
                <a:lnTo>
                  <a:pt x="929423" y="34543"/>
                </a:lnTo>
                <a:cubicBezTo>
                  <a:pt x="1090157" y="175376"/>
                  <a:pt x="1240176" y="455468"/>
                  <a:pt x="1154451" y="667908"/>
                </a:cubicBezTo>
                <a:cubicBezTo>
                  <a:pt x="944901" y="913062"/>
                  <a:pt x="563901" y="1049886"/>
                  <a:pt x="373401" y="1016548"/>
                </a:cubicBezTo>
                <a:cubicBezTo>
                  <a:pt x="182901" y="983211"/>
                  <a:pt x="-55224" y="646009"/>
                  <a:pt x="11451" y="467883"/>
                </a:cubicBezTo>
                <a:cubicBezTo>
                  <a:pt x="53123" y="356554"/>
                  <a:pt x="265947" y="168204"/>
                  <a:pt x="466214" y="50735"/>
                </a:cubicBezTo>
                <a:lnTo>
                  <a:pt x="564013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B38E1BE-9A27-4863-93F7-110C3E4DB7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9931" b="78277"/>
          <a:stretch>
            <a:fillRect/>
          </a:stretch>
        </p:blipFill>
        <p:spPr>
          <a:xfrm>
            <a:off x="1468018" y="2474831"/>
            <a:ext cx="876413" cy="379455"/>
          </a:xfrm>
          <a:custGeom>
            <a:avLst/>
            <a:gdLst>
              <a:gd name="connsiteX0" fmla="*/ 0 w 876413"/>
              <a:gd name="connsiteY0" fmla="*/ 0 h 379455"/>
              <a:gd name="connsiteX1" fmla="*/ 876413 w 876413"/>
              <a:gd name="connsiteY1" fmla="*/ 0 h 379455"/>
              <a:gd name="connsiteX2" fmla="*/ 778614 w 876413"/>
              <a:gd name="connsiteY2" fmla="*/ 50735 h 379455"/>
              <a:gd name="connsiteX3" fmla="*/ 384326 w 876413"/>
              <a:gd name="connsiteY3" fmla="*/ 372256 h 379455"/>
              <a:gd name="connsiteX4" fmla="*/ 379031 w 876413"/>
              <a:gd name="connsiteY4" fmla="*/ 379455 h 379455"/>
              <a:gd name="connsiteX5" fmla="*/ 379031 w 876413"/>
              <a:gd name="connsiteY5" fmla="*/ 66391 h 379455"/>
              <a:gd name="connsiteX6" fmla="*/ 0 w 876413"/>
              <a:gd name="connsiteY6" fmla="*/ 66391 h 379455"/>
              <a:gd name="connsiteX7" fmla="*/ 0 w 876413"/>
              <a:gd name="connsiteY7" fmla="*/ 0 h 37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6413" h="379455">
                <a:moveTo>
                  <a:pt x="0" y="0"/>
                </a:moveTo>
                <a:lnTo>
                  <a:pt x="876413" y="0"/>
                </a:lnTo>
                <a:lnTo>
                  <a:pt x="778614" y="50735"/>
                </a:lnTo>
                <a:cubicBezTo>
                  <a:pt x="628414" y="138837"/>
                  <a:pt x="471150" y="266809"/>
                  <a:pt x="384326" y="372256"/>
                </a:cubicBezTo>
                <a:lnTo>
                  <a:pt x="379031" y="379455"/>
                </a:lnTo>
                <a:lnTo>
                  <a:pt x="379031" y="66391"/>
                </a:lnTo>
                <a:lnTo>
                  <a:pt x="0" y="663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736328-0997-4535-B8D7-015B6E89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68018" y="2474830"/>
            <a:ext cx="4366969" cy="1746788"/>
          </a:xfrm>
          <a:custGeom>
            <a:avLst/>
            <a:gdLst>
              <a:gd name="connsiteX0" fmla="*/ 1193927 w 4366969"/>
              <a:gd name="connsiteY0" fmla="*/ 0 h 1746788"/>
              <a:gd name="connsiteX1" fmla="*/ 4366969 w 4366969"/>
              <a:gd name="connsiteY1" fmla="*/ 0 h 1746788"/>
              <a:gd name="connsiteX2" fmla="*/ 4366969 w 4366969"/>
              <a:gd name="connsiteY2" fmla="*/ 49181 h 1746788"/>
              <a:gd name="connsiteX3" fmla="*/ 3982175 w 4366969"/>
              <a:gd name="connsiteY3" fmla="*/ 49181 h 1746788"/>
              <a:gd name="connsiteX4" fmla="*/ 3982175 w 4366969"/>
              <a:gd name="connsiteY4" fmla="*/ 1667037 h 1746788"/>
              <a:gd name="connsiteX5" fmla="*/ 4366969 w 4366969"/>
              <a:gd name="connsiteY5" fmla="*/ 1667037 h 1746788"/>
              <a:gd name="connsiteX6" fmla="*/ 4366969 w 4366969"/>
              <a:gd name="connsiteY6" fmla="*/ 1746788 h 1746788"/>
              <a:gd name="connsiteX7" fmla="*/ 0 w 4366969"/>
              <a:gd name="connsiteY7" fmla="*/ 1746788 h 1746788"/>
              <a:gd name="connsiteX8" fmla="*/ 0 w 4366969"/>
              <a:gd name="connsiteY8" fmla="*/ 1684247 h 1746788"/>
              <a:gd name="connsiteX9" fmla="*/ 379031 w 4366969"/>
              <a:gd name="connsiteY9" fmla="*/ 1684247 h 1746788"/>
              <a:gd name="connsiteX10" fmla="*/ 379031 w 4366969"/>
              <a:gd name="connsiteY10" fmla="*/ 745828 h 1746788"/>
              <a:gd name="connsiteX11" fmla="*/ 408385 w 4366969"/>
              <a:gd name="connsiteY11" fmla="*/ 796511 h 1746788"/>
              <a:gd name="connsiteX12" fmla="*/ 685801 w 4366969"/>
              <a:gd name="connsiteY12" fmla="*/ 1016548 h 1746788"/>
              <a:gd name="connsiteX13" fmla="*/ 1466851 w 4366969"/>
              <a:gd name="connsiteY13" fmla="*/ 667908 h 1746788"/>
              <a:gd name="connsiteX14" fmla="*/ 1241823 w 4366969"/>
              <a:gd name="connsiteY14" fmla="*/ 34543 h 1746788"/>
              <a:gd name="connsiteX15" fmla="*/ 1193927 w 4366969"/>
              <a:gd name="connsiteY15" fmla="*/ 0 h 174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66969" h="1746788">
                <a:moveTo>
                  <a:pt x="1193927" y="0"/>
                </a:moveTo>
                <a:lnTo>
                  <a:pt x="4366969" y="0"/>
                </a:lnTo>
                <a:lnTo>
                  <a:pt x="4366969" y="49181"/>
                </a:lnTo>
                <a:lnTo>
                  <a:pt x="3982175" y="49181"/>
                </a:lnTo>
                <a:lnTo>
                  <a:pt x="3982175" y="1667037"/>
                </a:lnTo>
                <a:lnTo>
                  <a:pt x="4366969" y="1667037"/>
                </a:lnTo>
                <a:lnTo>
                  <a:pt x="4366969" y="1746788"/>
                </a:lnTo>
                <a:lnTo>
                  <a:pt x="0" y="1746788"/>
                </a:lnTo>
                <a:lnTo>
                  <a:pt x="0" y="1684247"/>
                </a:lnTo>
                <a:lnTo>
                  <a:pt x="379031" y="1684247"/>
                </a:lnTo>
                <a:lnTo>
                  <a:pt x="379031" y="745828"/>
                </a:lnTo>
                <a:lnTo>
                  <a:pt x="408385" y="796511"/>
                </a:lnTo>
                <a:cubicBezTo>
                  <a:pt x="483395" y="907245"/>
                  <a:pt x="590551" y="999880"/>
                  <a:pt x="685801" y="1016548"/>
                </a:cubicBezTo>
                <a:cubicBezTo>
                  <a:pt x="876301" y="1049886"/>
                  <a:pt x="1257301" y="913062"/>
                  <a:pt x="1466851" y="667908"/>
                </a:cubicBezTo>
                <a:cubicBezTo>
                  <a:pt x="1552576" y="455468"/>
                  <a:pt x="1402557" y="175376"/>
                  <a:pt x="1241823" y="34543"/>
                </a:cubicBezTo>
                <a:lnTo>
                  <a:pt x="1193927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2F6139-6019-45E8-AD88-4F32801F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154" t="21723" r="91321" b="57303"/>
          <a:stretch>
            <a:fillRect/>
          </a:stretch>
        </p:blipFill>
        <p:spPr>
          <a:xfrm>
            <a:off x="1780418" y="2854286"/>
            <a:ext cx="66631" cy="366373"/>
          </a:xfrm>
          <a:custGeom>
            <a:avLst/>
            <a:gdLst>
              <a:gd name="connsiteX0" fmla="*/ 66631 w 66631"/>
              <a:gd name="connsiteY0" fmla="*/ 0 h 366373"/>
              <a:gd name="connsiteX1" fmla="*/ 66631 w 66631"/>
              <a:gd name="connsiteY1" fmla="*/ 366373 h 366373"/>
              <a:gd name="connsiteX2" fmla="*/ 46444 w 66631"/>
              <a:gd name="connsiteY2" fmla="*/ 331517 h 366373"/>
              <a:gd name="connsiteX3" fmla="*/ 11451 w 66631"/>
              <a:gd name="connsiteY3" fmla="*/ 88428 h 366373"/>
              <a:gd name="connsiteX4" fmla="*/ 34742 w 66631"/>
              <a:gd name="connsiteY4" fmla="*/ 43358 h 366373"/>
              <a:gd name="connsiteX5" fmla="*/ 66631 w 66631"/>
              <a:gd name="connsiteY5" fmla="*/ 0 h 36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31" h="366373">
                <a:moveTo>
                  <a:pt x="66631" y="0"/>
                </a:moveTo>
                <a:lnTo>
                  <a:pt x="66631" y="366373"/>
                </a:lnTo>
                <a:lnTo>
                  <a:pt x="46444" y="331517"/>
                </a:lnTo>
                <a:cubicBezTo>
                  <a:pt x="4307" y="244393"/>
                  <a:pt x="-13552" y="155225"/>
                  <a:pt x="11451" y="88428"/>
                </a:cubicBezTo>
                <a:cubicBezTo>
                  <a:pt x="16660" y="74512"/>
                  <a:pt x="24543" y="59392"/>
                  <a:pt x="34742" y="43358"/>
                </a:cubicBezTo>
                <a:lnTo>
                  <a:pt x="66631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063ECE-325C-4FCE-9C9D-FA05A9964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/>
        </p:blipFill>
        <p:spPr>
          <a:xfrm>
            <a:off x="6292145" y="4512827"/>
            <a:ext cx="1498069" cy="823040"/>
          </a:xfrm>
          <a:custGeom>
            <a:avLst/>
            <a:gdLst>
              <a:gd name="connsiteX0" fmla="*/ 0 w 1498069"/>
              <a:gd name="connsiteY0" fmla="*/ 0 h 823040"/>
              <a:gd name="connsiteX1" fmla="*/ 1498069 w 1498069"/>
              <a:gd name="connsiteY1" fmla="*/ 0 h 823040"/>
              <a:gd name="connsiteX2" fmla="*/ 1498069 w 1498069"/>
              <a:gd name="connsiteY2" fmla="*/ 823040 h 823040"/>
              <a:gd name="connsiteX3" fmla="*/ 0 w 1498069"/>
              <a:gd name="connsiteY3" fmla="*/ 823040 h 823040"/>
              <a:gd name="connsiteX4" fmla="*/ 0 w 1498069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069" h="823040">
                <a:moveTo>
                  <a:pt x="0" y="0"/>
                </a:moveTo>
                <a:lnTo>
                  <a:pt x="1498069" y="0"/>
                </a:lnTo>
                <a:lnTo>
                  <a:pt x="1498069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E7FFA2-2AAF-40A6-B108-329B945C7A5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5416"/>
          <a:stretch>
            <a:fillRect/>
          </a:stretch>
        </p:blipFill>
        <p:spPr>
          <a:xfrm>
            <a:off x="10242019" y="4167869"/>
            <a:ext cx="196505" cy="823040"/>
          </a:xfrm>
          <a:custGeom>
            <a:avLst/>
            <a:gdLst>
              <a:gd name="connsiteX0" fmla="*/ 0 w 196505"/>
              <a:gd name="connsiteY0" fmla="*/ 0 h 823040"/>
              <a:gd name="connsiteX1" fmla="*/ 196505 w 196505"/>
              <a:gd name="connsiteY1" fmla="*/ 0 h 823040"/>
              <a:gd name="connsiteX2" fmla="*/ 196505 w 196505"/>
              <a:gd name="connsiteY2" fmla="*/ 823040 h 823040"/>
              <a:gd name="connsiteX3" fmla="*/ 0 w 196505"/>
              <a:gd name="connsiteY3" fmla="*/ 823040 h 823040"/>
              <a:gd name="connsiteX4" fmla="*/ 0 w 196505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05" h="823040">
                <a:moveTo>
                  <a:pt x="0" y="0"/>
                </a:moveTo>
                <a:lnTo>
                  <a:pt x="196505" y="0"/>
                </a:lnTo>
                <a:lnTo>
                  <a:pt x="196505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CF9A4A-016E-4BED-ADC3-347EBA9B646E}"/>
              </a:ext>
            </a:extLst>
          </p:cNvPr>
          <p:cNvGrpSpPr/>
          <p:nvPr/>
        </p:nvGrpSpPr>
        <p:grpSpPr>
          <a:xfrm>
            <a:off x="1468018" y="2524011"/>
            <a:ext cx="4366969" cy="2831386"/>
            <a:chOff x="1468018" y="2524011"/>
            <a:chExt cx="4366969" cy="283138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84CA1E0-9C48-4CFE-949F-6A8F1C6F0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91189" t="2816" b="4566"/>
            <a:stretch>
              <a:fillRect/>
            </a:stretch>
          </p:blipFill>
          <p:spPr>
            <a:xfrm>
              <a:off x="5450193" y="2524011"/>
              <a:ext cx="384794" cy="1617856"/>
            </a:xfrm>
            <a:custGeom>
              <a:avLst/>
              <a:gdLst>
                <a:gd name="connsiteX0" fmla="*/ 0 w 384794"/>
                <a:gd name="connsiteY0" fmla="*/ 0 h 1617856"/>
                <a:gd name="connsiteX1" fmla="*/ 384794 w 384794"/>
                <a:gd name="connsiteY1" fmla="*/ 0 h 1617856"/>
                <a:gd name="connsiteX2" fmla="*/ 384794 w 384794"/>
                <a:gd name="connsiteY2" fmla="*/ 1617856 h 1617856"/>
                <a:gd name="connsiteX3" fmla="*/ 0 w 384794"/>
                <a:gd name="connsiteY3" fmla="*/ 1617856 h 1617856"/>
                <a:gd name="connsiteX4" fmla="*/ 0 w 384794"/>
                <a:gd name="connsiteY4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794" h="1617856">
                  <a:moveTo>
                    <a:pt x="0" y="0"/>
                  </a:moveTo>
                  <a:lnTo>
                    <a:pt x="384794" y="0"/>
                  </a:lnTo>
                  <a:lnTo>
                    <a:pt x="384794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D4042C7-DB91-4022-9E48-2AEC4CD1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801" r="91321" b="3580"/>
            <a:stretch>
              <a:fillRect/>
            </a:stretch>
          </p:blipFill>
          <p:spPr>
            <a:xfrm>
              <a:off x="1468018" y="2541221"/>
              <a:ext cx="379031" cy="1617856"/>
            </a:xfrm>
            <a:custGeom>
              <a:avLst/>
              <a:gdLst>
                <a:gd name="connsiteX0" fmla="*/ 0 w 379031"/>
                <a:gd name="connsiteY0" fmla="*/ 0 h 1617856"/>
                <a:gd name="connsiteX1" fmla="*/ 379031 w 379031"/>
                <a:gd name="connsiteY1" fmla="*/ 0 h 1617856"/>
                <a:gd name="connsiteX2" fmla="*/ 379031 w 379031"/>
                <a:gd name="connsiteY2" fmla="*/ 313064 h 1617856"/>
                <a:gd name="connsiteX3" fmla="*/ 347142 w 379031"/>
                <a:gd name="connsiteY3" fmla="*/ 356422 h 1617856"/>
                <a:gd name="connsiteX4" fmla="*/ 323851 w 379031"/>
                <a:gd name="connsiteY4" fmla="*/ 401492 h 1617856"/>
                <a:gd name="connsiteX5" fmla="*/ 358844 w 379031"/>
                <a:gd name="connsiteY5" fmla="*/ 644581 h 1617856"/>
                <a:gd name="connsiteX6" fmla="*/ 379031 w 379031"/>
                <a:gd name="connsiteY6" fmla="*/ 679437 h 1617856"/>
                <a:gd name="connsiteX7" fmla="*/ 379031 w 379031"/>
                <a:gd name="connsiteY7" fmla="*/ 1617856 h 1617856"/>
                <a:gd name="connsiteX8" fmla="*/ 0 w 379031"/>
                <a:gd name="connsiteY8" fmla="*/ 1617856 h 1617856"/>
                <a:gd name="connsiteX9" fmla="*/ 0 w 379031"/>
                <a:gd name="connsiteY9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9031" h="1617856">
                  <a:moveTo>
                    <a:pt x="0" y="0"/>
                  </a:moveTo>
                  <a:lnTo>
                    <a:pt x="379031" y="0"/>
                  </a:lnTo>
                  <a:lnTo>
                    <a:pt x="379031" y="313064"/>
                  </a:lnTo>
                  <a:lnTo>
                    <a:pt x="347142" y="356422"/>
                  </a:lnTo>
                  <a:cubicBezTo>
                    <a:pt x="336943" y="372456"/>
                    <a:pt x="329060" y="387576"/>
                    <a:pt x="323851" y="401492"/>
                  </a:cubicBezTo>
                  <a:cubicBezTo>
                    <a:pt x="298848" y="468289"/>
                    <a:pt x="316707" y="557457"/>
                    <a:pt x="358844" y="644581"/>
                  </a:cubicBezTo>
                  <a:lnTo>
                    <a:pt x="379031" y="679437"/>
                  </a:lnTo>
                  <a:lnTo>
                    <a:pt x="379031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ABDB23A-324C-451C-945F-61AD788A29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46812"/>
            <a:stretch/>
          </p:blipFill>
          <p:spPr>
            <a:xfrm>
              <a:off x="2329997" y="4532357"/>
              <a:ext cx="2280103" cy="823040"/>
            </a:xfrm>
            <a:custGeom>
              <a:avLst/>
              <a:gdLst>
                <a:gd name="connsiteX0" fmla="*/ 0 w 2592275"/>
                <a:gd name="connsiteY0" fmla="*/ 0 h 823040"/>
                <a:gd name="connsiteX1" fmla="*/ 2592275 w 2592275"/>
                <a:gd name="connsiteY1" fmla="*/ 0 h 823040"/>
                <a:gd name="connsiteX2" fmla="*/ 2592275 w 2592275"/>
                <a:gd name="connsiteY2" fmla="*/ 823040 h 823040"/>
                <a:gd name="connsiteX3" fmla="*/ 0 w 2592275"/>
                <a:gd name="connsiteY3" fmla="*/ 823040 h 823040"/>
                <a:gd name="connsiteX4" fmla="*/ 0 w 2592275"/>
                <a:gd name="connsiteY4" fmla="*/ 0 h 82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275" h="823040">
                  <a:moveTo>
                    <a:pt x="0" y="0"/>
                  </a:moveTo>
                  <a:lnTo>
                    <a:pt x="2592275" y="0"/>
                  </a:lnTo>
                  <a:lnTo>
                    <a:pt x="2592275" y="823040"/>
                  </a:lnTo>
                  <a:lnTo>
                    <a:pt x="0" y="82304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545411-4464-4616-A6ED-2AEA2E665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8356" y="4738778"/>
              <a:ext cx="497617" cy="4101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959A5FE-3A6B-4485-A17F-6AF8D711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8539" y="4810465"/>
              <a:ext cx="947123" cy="316981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DE19D3-7821-4FB9-82CB-0B9F7324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2536244"/>
            <a:ext cx="947123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913943-CF99-4BF4-B803-365082DE0DB0}"/>
              </a:ext>
            </a:extLst>
          </p:cNvPr>
          <p:cNvSpPr txBox="1"/>
          <p:nvPr/>
        </p:nvSpPr>
        <p:spPr>
          <a:xfrm>
            <a:off x="8809186" y="2533116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parameterized model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0BCC205-24C9-47FD-AF78-A1BE0AB6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1304" y="3385901"/>
            <a:ext cx="588194" cy="30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4D54D29-2707-427A-893B-E7B6AAE9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856" y="2967434"/>
            <a:ext cx="706642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BE3BA4-D44F-4F54-80AD-139C27BD6D82}"/>
              </a:ext>
            </a:extLst>
          </p:cNvPr>
          <p:cNvSpPr txBox="1"/>
          <p:nvPr/>
        </p:nvSpPr>
        <p:spPr>
          <a:xfrm>
            <a:off x="8809186" y="2932000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trusted empirical distribution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E6190-3908-44B9-B6F1-1C18E44108C1}"/>
              </a:ext>
            </a:extLst>
          </p:cNvPr>
          <p:cNvSpPr txBox="1"/>
          <p:nvPr/>
        </p:nvSpPr>
        <p:spPr>
          <a:xfrm>
            <a:off x="8809186" y="332827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 over parameters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5A3B0-1F9D-439D-BFCE-D8ECDCF43F79}"/>
              </a:ext>
            </a:extLst>
          </p:cNvPr>
          <p:cNvSpPr txBox="1"/>
          <p:nvPr/>
        </p:nvSpPr>
        <p:spPr>
          <a:xfrm>
            <a:off x="4860872" y="1267793"/>
            <a:ext cx="200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Distributions over </a:t>
            </a:r>
          </a:p>
          <a:p>
            <a:pPr algn="ctr"/>
            <a:r>
              <a:rPr lang="en-US" dirty="0"/>
              <a:t>model 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285F3D-1556-46B0-A8AF-28AFF85C6F5E}"/>
              </a:ext>
            </a:extLst>
          </p:cNvPr>
          <p:cNvSpPr txBox="1"/>
          <p:nvPr/>
        </p:nvSpPr>
        <p:spPr>
          <a:xfrm>
            <a:off x="763982" y="1311340"/>
            <a:ext cx="31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Terms added to loss functions</a:t>
            </a:r>
            <a:br>
              <a:rPr lang="en-US" dirty="0"/>
            </a:br>
            <a:r>
              <a:rPr lang="en-US" dirty="0"/>
              <a:t>to incentivize “simple models”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59A7E6-8518-4BD6-9CBC-BF0A48AB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01" y="4816895"/>
            <a:ext cx="218812" cy="21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D4D3B-237A-4A75-AB26-D46FAF9B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STATISTICAL  DIVERGENCES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8D08E-C818-488D-9000-1E72A423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6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875-0DF1-444C-8CCA-43BC57B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Divergence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 believe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Your inconsistency: a divergence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  <a:blipFill>
                <a:blip r:embed="rId3"/>
                <a:stretch>
                  <a:fillRect l="-75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531B8E-487D-4694-A238-90B00AC6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35" y="3271378"/>
            <a:ext cx="2472146" cy="87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B3FA0-35C7-4660-880B-24F4D3BE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189" t="2816" b="4566"/>
          <a:stretch>
            <a:fillRect/>
          </a:stretch>
        </p:blipFill>
        <p:spPr>
          <a:xfrm>
            <a:off x="7629281" y="3197561"/>
            <a:ext cx="275837" cy="1159749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CB5C8-178E-45B1-A8A4-B4FCC3E2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801" r="91321" b="3580"/>
          <a:stretch>
            <a:fillRect/>
          </a:stretch>
        </p:blipFill>
        <p:spPr>
          <a:xfrm>
            <a:off x="4844326" y="3197561"/>
            <a:ext cx="271706" cy="1159750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4C5ED-5768-4E45-B76E-2FD34D7CB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042" y="3389556"/>
            <a:ext cx="2931181" cy="85411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89BAE37-6BCB-4C98-BB9C-FC546997B1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934" y="3856920"/>
            <a:ext cx="396358" cy="26237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3BEC7239-20FB-48F8-9358-D9D3D10A71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8957" y="3856920"/>
            <a:ext cx="409404" cy="299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48BC1-0579-472A-BD8D-9512F0A5C0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857" y="4386237"/>
            <a:ext cx="6211007" cy="13384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6AB0A2-2BDD-4B97-BBE6-02157E1E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Select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692384" cy="4677347"/>
          </a:xfrm>
        </p:spPr>
        <p:txBody>
          <a:bodyPr>
            <a:normAutofit/>
          </a:bodyPr>
          <a:lstStyle/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71F94-58AA-480E-8D75-7400CFB2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19580"/>
            <a:ext cx="9562289" cy="603842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Map of </a:t>
                </a:r>
                <a:br>
                  <a:rPr lang="en-US" b="1" dirty="0"/>
                </a:br>
                <a:r>
                  <a:rPr lang="en-US" b="1" dirty="0"/>
                  <a:t>  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vary</a:t>
                </a:r>
                <a:endParaRPr lang="en-US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  <a:blipFill>
                <a:blip r:embed="rId3"/>
                <a:stretch>
                  <a:fillRect l="-5563" t="-13303" b="-20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FFAB56-C26C-4F27-82EF-A794202A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768" y="488189"/>
            <a:ext cx="2064473" cy="66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90FB3-279D-476E-B19B-73963852F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218" y="325196"/>
            <a:ext cx="2367571" cy="9887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9D0B7-1CAC-4ADF-A837-D8DDAACB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2401" y="1295401"/>
            <a:ext cx="8989795" cy="567690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2A9AAC-9ACE-44D3-AF0B-2AF0A316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1" y="331834"/>
            <a:ext cx="10515600" cy="1325563"/>
          </a:xfrm>
        </p:spPr>
        <p:txBody>
          <a:bodyPr/>
          <a:lstStyle/>
          <a:p>
            <a:r>
              <a:rPr lang="en-US" dirty="0"/>
              <a:t>By Monotonicity      …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0873B-23DC-45C8-8EA9-7FE0C026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34" y="666329"/>
            <a:ext cx="6146800" cy="9211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Twice Bhattacharya Distance is no larger than forward or reverse KL.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32FF2-2037-45FD-A517-E4274467D038}"/>
              </a:ext>
            </a:extLst>
          </p:cNvPr>
          <p:cNvCxnSpPr>
            <a:cxnSpLocks/>
          </p:cNvCxnSpPr>
          <p:nvPr/>
        </p:nvCxnSpPr>
        <p:spPr>
          <a:xfrm flipH="1" flipV="1">
            <a:off x="2160909" y="1587500"/>
            <a:ext cx="10057" cy="24305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541705-398E-4C44-810F-FE56C28870A4}"/>
              </a:ext>
            </a:extLst>
          </p:cNvPr>
          <p:cNvCxnSpPr>
            <a:cxnSpLocks/>
          </p:cNvCxnSpPr>
          <p:nvPr/>
        </p:nvCxnSpPr>
        <p:spPr>
          <a:xfrm>
            <a:off x="2269922" y="4121195"/>
            <a:ext cx="5642178" cy="110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E8313E-433D-4531-994F-A073893D038C}"/>
              </a:ext>
            </a:extLst>
          </p:cNvPr>
          <p:cNvGrpSpPr/>
          <p:nvPr/>
        </p:nvGrpSpPr>
        <p:grpSpPr>
          <a:xfrm>
            <a:off x="1296199" y="3980894"/>
            <a:ext cx="6252889" cy="2511981"/>
            <a:chOff x="1032440" y="4372697"/>
            <a:chExt cx="4962912" cy="2164701"/>
          </a:xfrm>
          <a:solidFill>
            <a:schemeClr val="accent1">
              <a:lumMod val="75000"/>
              <a:alpha val="85098"/>
            </a:schemeClr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6EE5AC4-6D90-48B7-B403-882D4C371885}"/>
                </a:ext>
              </a:extLst>
            </p:cNvPr>
            <p:cNvGrpSpPr/>
            <p:nvPr/>
          </p:nvGrpSpPr>
          <p:grpSpPr>
            <a:xfrm>
              <a:off x="3528346" y="4380461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74" name="Arrow: Chevron 73">
                <a:extLst>
                  <a:ext uri="{FF2B5EF4-FFF2-40B4-BE49-F238E27FC236}">
                    <a16:creationId xmlns:a16="http://schemas.microsoft.com/office/drawing/2014/main" id="{03171008-EEBC-4A0A-B64E-38FF6B186F09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Arrow: Chevron 74">
                <a:extLst>
                  <a:ext uri="{FF2B5EF4-FFF2-40B4-BE49-F238E27FC236}">
                    <a16:creationId xmlns:a16="http://schemas.microsoft.com/office/drawing/2014/main" id="{A427DD29-89B4-4E01-AC4D-6484432B1255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Arrow: Chevron 75">
                <a:extLst>
                  <a:ext uri="{FF2B5EF4-FFF2-40B4-BE49-F238E27FC236}">
                    <a16:creationId xmlns:a16="http://schemas.microsoft.com/office/drawing/2014/main" id="{22099505-C0B9-446D-B392-09017C85CD1B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Arrow: Chevron 76">
                <a:extLst>
                  <a:ext uri="{FF2B5EF4-FFF2-40B4-BE49-F238E27FC236}">
                    <a16:creationId xmlns:a16="http://schemas.microsoft.com/office/drawing/2014/main" id="{C41E6649-A176-4974-9244-F988C8E2BA24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Arrow: Chevron 77">
                <a:extLst>
                  <a:ext uri="{FF2B5EF4-FFF2-40B4-BE49-F238E27FC236}">
                    <a16:creationId xmlns:a16="http://schemas.microsoft.com/office/drawing/2014/main" id="{F888921F-71F4-4978-AC73-93E1EDB805C1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Arrow: Chevron 78">
                <a:extLst>
                  <a:ext uri="{FF2B5EF4-FFF2-40B4-BE49-F238E27FC236}">
                    <a16:creationId xmlns:a16="http://schemas.microsoft.com/office/drawing/2014/main" id="{37EA3673-14E7-4C2B-98D6-CFB4F7C9ED9A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Arrow: Chevron 79">
                <a:extLst>
                  <a:ext uri="{FF2B5EF4-FFF2-40B4-BE49-F238E27FC236}">
                    <a16:creationId xmlns:a16="http://schemas.microsoft.com/office/drawing/2014/main" id="{81A44BAC-82F4-431E-A3AD-D0664AB77CB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Arrow: Chevron 80">
                <a:extLst>
                  <a:ext uri="{FF2B5EF4-FFF2-40B4-BE49-F238E27FC236}">
                    <a16:creationId xmlns:a16="http://schemas.microsoft.com/office/drawing/2014/main" id="{384DBBC8-FFAA-424E-8A8B-354405577C27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1ED0EA-9AFB-4184-A45B-B41D20CAACAD}"/>
                </a:ext>
              </a:extLst>
            </p:cNvPr>
            <p:cNvGrpSpPr/>
            <p:nvPr/>
          </p:nvGrpSpPr>
          <p:grpSpPr>
            <a:xfrm>
              <a:off x="1032440" y="4372697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84" name="Arrow: Chevron 83">
                <a:extLst>
                  <a:ext uri="{FF2B5EF4-FFF2-40B4-BE49-F238E27FC236}">
                    <a16:creationId xmlns:a16="http://schemas.microsoft.com/office/drawing/2014/main" id="{6595F145-BFC4-4F4C-8616-36D462135046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Chevron 84">
                <a:extLst>
                  <a:ext uri="{FF2B5EF4-FFF2-40B4-BE49-F238E27FC236}">
                    <a16:creationId xmlns:a16="http://schemas.microsoft.com/office/drawing/2014/main" id="{3309B5B4-1E90-45AF-817A-2AC8079E163C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Arrow: Chevron 85">
                <a:extLst>
                  <a:ext uri="{FF2B5EF4-FFF2-40B4-BE49-F238E27FC236}">
                    <a16:creationId xmlns:a16="http://schemas.microsoft.com/office/drawing/2014/main" id="{89C18876-C322-484F-9E72-4FB255C015B4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30A0F06D-9B23-4AA9-B23A-0BEA9C33194F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Arrow: Chevron 87">
                <a:extLst>
                  <a:ext uri="{FF2B5EF4-FFF2-40B4-BE49-F238E27FC236}">
                    <a16:creationId xmlns:a16="http://schemas.microsoft.com/office/drawing/2014/main" id="{5C14DB77-B984-472D-A501-88056F5BCF8A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Arrow: Chevron 88">
                <a:extLst>
                  <a:ext uri="{FF2B5EF4-FFF2-40B4-BE49-F238E27FC236}">
                    <a16:creationId xmlns:a16="http://schemas.microsoft.com/office/drawing/2014/main" id="{C11F2178-B07D-4012-9F2E-4D026B304100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Arrow: Chevron 89">
                <a:extLst>
                  <a:ext uri="{FF2B5EF4-FFF2-40B4-BE49-F238E27FC236}">
                    <a16:creationId xmlns:a16="http://schemas.microsoft.com/office/drawing/2014/main" id="{2792B34D-18E2-4AA4-9A39-4AF6C337070F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Arrow: Chevron 90">
                <a:extLst>
                  <a:ext uri="{FF2B5EF4-FFF2-40B4-BE49-F238E27FC236}">
                    <a16:creationId xmlns:a16="http://schemas.microsoft.com/office/drawing/2014/main" id="{BDEAA0D0-D5CC-4937-ADFD-AB2C6A44EFB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EF13E1A-E40F-40D5-A676-5390833EFC59}"/>
                </a:ext>
              </a:extLst>
            </p:cNvPr>
            <p:cNvGrpSpPr/>
            <p:nvPr/>
          </p:nvGrpSpPr>
          <p:grpSpPr>
            <a:xfrm flipH="1">
              <a:off x="4456659" y="6267555"/>
              <a:ext cx="1538693" cy="254119"/>
              <a:chOff x="3619124" y="4603210"/>
              <a:chExt cx="1519881" cy="251013"/>
            </a:xfrm>
            <a:grpFill/>
          </p:grpSpPr>
          <p:sp>
            <p:nvSpPr>
              <p:cNvPr id="96" name="Arrow: Chevron 95">
                <a:extLst>
                  <a:ext uri="{FF2B5EF4-FFF2-40B4-BE49-F238E27FC236}">
                    <a16:creationId xmlns:a16="http://schemas.microsoft.com/office/drawing/2014/main" id="{BFCE38D5-22A5-4315-BA9F-ACAAB9077788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Arrow: Chevron 96">
                <a:extLst>
                  <a:ext uri="{FF2B5EF4-FFF2-40B4-BE49-F238E27FC236}">
                    <a16:creationId xmlns:a16="http://schemas.microsoft.com/office/drawing/2014/main" id="{6FD6462C-8B82-4897-8D3A-836D868E4994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Arrow: Chevron 97">
                <a:extLst>
                  <a:ext uri="{FF2B5EF4-FFF2-40B4-BE49-F238E27FC236}">
                    <a16:creationId xmlns:a16="http://schemas.microsoft.com/office/drawing/2014/main" id="{4906C79C-0793-4EEE-BDFA-5DFA8323AAE8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Arrow: Chevron 98">
                <a:extLst>
                  <a:ext uri="{FF2B5EF4-FFF2-40B4-BE49-F238E27FC236}">
                    <a16:creationId xmlns:a16="http://schemas.microsoft.com/office/drawing/2014/main" id="{51F9E1EB-4C15-4E6E-ADB7-C7229078FCC9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Arrow: Chevron 99">
                <a:extLst>
                  <a:ext uri="{FF2B5EF4-FFF2-40B4-BE49-F238E27FC236}">
                    <a16:creationId xmlns:a16="http://schemas.microsoft.com/office/drawing/2014/main" id="{27CF9B81-284D-47F0-897B-EA6786E69FBF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0CAD6F9-0CCE-4360-8C29-3947F4BEFF83}"/>
                </a:ext>
              </a:extLst>
            </p:cNvPr>
            <p:cNvGrpSpPr/>
            <p:nvPr/>
          </p:nvGrpSpPr>
          <p:grpSpPr>
            <a:xfrm flipH="1">
              <a:off x="1938254" y="6278152"/>
              <a:ext cx="2488039" cy="259246"/>
              <a:chOff x="2681384" y="4598146"/>
              <a:chExt cx="2457621" cy="256077"/>
            </a:xfrm>
            <a:grpFill/>
          </p:grpSpPr>
          <p:sp>
            <p:nvSpPr>
              <p:cNvPr id="102" name="Arrow: Chevron 101">
                <a:extLst>
                  <a:ext uri="{FF2B5EF4-FFF2-40B4-BE49-F238E27FC236}">
                    <a16:creationId xmlns:a16="http://schemas.microsoft.com/office/drawing/2014/main" id="{69621BA5-343E-4C5C-BCA2-392433831B2C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Arrow: Chevron 102">
                <a:extLst>
                  <a:ext uri="{FF2B5EF4-FFF2-40B4-BE49-F238E27FC236}">
                    <a16:creationId xmlns:a16="http://schemas.microsoft.com/office/drawing/2014/main" id="{AACB9EF2-4C39-49EA-91AF-1BAA1A2A239A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Arrow: Chevron 103">
                <a:extLst>
                  <a:ext uri="{FF2B5EF4-FFF2-40B4-BE49-F238E27FC236}">
                    <a16:creationId xmlns:a16="http://schemas.microsoft.com/office/drawing/2014/main" id="{3378A508-BDDE-473C-A8E3-630BF8B0BA9F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Arrow: Chevron 104">
                <a:extLst>
                  <a:ext uri="{FF2B5EF4-FFF2-40B4-BE49-F238E27FC236}">
                    <a16:creationId xmlns:a16="http://schemas.microsoft.com/office/drawing/2014/main" id="{4AE0AD90-FA45-475B-8DCB-994378B002E6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Arrow: Chevron 105">
                <a:extLst>
                  <a:ext uri="{FF2B5EF4-FFF2-40B4-BE49-F238E27FC236}">
                    <a16:creationId xmlns:a16="http://schemas.microsoft.com/office/drawing/2014/main" id="{3165C73A-EE1F-4C8A-992F-FB7B85E048CB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Arrow: Chevron 106">
                <a:extLst>
                  <a:ext uri="{FF2B5EF4-FFF2-40B4-BE49-F238E27FC236}">
                    <a16:creationId xmlns:a16="http://schemas.microsoft.com/office/drawing/2014/main" id="{47F15DAB-01C8-4BDC-8922-B153DD418836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Arrow: Chevron 107">
                <a:extLst>
                  <a:ext uri="{FF2B5EF4-FFF2-40B4-BE49-F238E27FC236}">
                    <a16:creationId xmlns:a16="http://schemas.microsoft.com/office/drawing/2014/main" id="{075D9160-7B95-4E5F-919D-14F2EA53C8E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Arrow: Chevron 108">
                <a:extLst>
                  <a:ext uri="{FF2B5EF4-FFF2-40B4-BE49-F238E27FC236}">
                    <a16:creationId xmlns:a16="http://schemas.microsoft.com/office/drawing/2014/main" id="{42071483-B4D7-47BF-8ED5-FEBC6995650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1">
            <a:extLst>
              <a:ext uri="{FF2B5EF4-FFF2-40B4-BE49-F238E27FC236}">
                <a16:creationId xmlns:a16="http://schemas.microsoft.com/office/drawing/2014/main" id="{9CFD6A6B-B628-4263-BE34-8C770E503CB0}"/>
              </a:ext>
            </a:extLst>
          </p:cNvPr>
          <p:cNvSpPr/>
          <p:nvPr/>
        </p:nvSpPr>
        <p:spPr>
          <a:xfrm>
            <a:off x="2167341" y="1512701"/>
            <a:ext cx="5880783" cy="2619581"/>
          </a:xfrm>
          <a:custGeom>
            <a:avLst/>
            <a:gdLst>
              <a:gd name="connsiteX0" fmla="*/ 0 w 4902200"/>
              <a:gd name="connsiteY0" fmla="*/ 0 h 2257425"/>
              <a:gd name="connsiteX1" fmla="*/ 4902200 w 4902200"/>
              <a:gd name="connsiteY1" fmla="*/ 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740150 w 4902200"/>
              <a:gd name="connsiteY1" fmla="*/ 83820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2200" h="2257425">
                <a:moveTo>
                  <a:pt x="0" y="0"/>
                </a:moveTo>
                <a:cubicBezTo>
                  <a:pt x="1389592" y="28575"/>
                  <a:pt x="2541058" y="361950"/>
                  <a:pt x="3740150" y="838200"/>
                </a:cubicBezTo>
                <a:cubicBezTo>
                  <a:pt x="4632325" y="1228725"/>
                  <a:pt x="4876800" y="1695450"/>
                  <a:pt x="4902200" y="2257425"/>
                </a:cubicBezTo>
                <a:lnTo>
                  <a:pt x="0" y="22574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5727A2-6E7E-4527-836F-DDF79F267D94}"/>
              </a:ext>
            </a:extLst>
          </p:cNvPr>
          <p:cNvSpPr/>
          <p:nvPr/>
        </p:nvSpPr>
        <p:spPr>
          <a:xfrm>
            <a:off x="2056754" y="4035508"/>
            <a:ext cx="197913" cy="2063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Rényi Entropy is Monotonic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  <a:blipFill>
                <a:blip r:embed="rId3"/>
                <a:stretch>
                  <a:fillRect l="-1786" t="-1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723CD-8426-46A7-9830-BAA3A200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21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6A3FFD-D230-4E89-97A5-A90E0D28E6B2}"/>
              </a:ext>
            </a:extLst>
          </p:cNvPr>
          <p:cNvGrpSpPr/>
          <p:nvPr/>
        </p:nvGrpSpPr>
        <p:grpSpPr>
          <a:xfrm>
            <a:off x="4370706" y="511253"/>
            <a:ext cx="495576" cy="450332"/>
            <a:chOff x="5061019" y="4630208"/>
            <a:chExt cx="346800" cy="304122"/>
          </a:xfrm>
        </p:grpSpPr>
        <p:sp>
          <p:nvSpPr>
            <p:cNvPr id="47" name="Star: 7 Points 46">
              <a:extLst>
                <a:ext uri="{FF2B5EF4-FFF2-40B4-BE49-F238E27FC236}">
                  <a16:creationId xmlns:a16="http://schemas.microsoft.com/office/drawing/2014/main" id="{F5E93387-4950-412F-87CD-D83F250142EB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Double Bracket 48">
              <a:extLst>
                <a:ext uri="{FF2B5EF4-FFF2-40B4-BE49-F238E27FC236}">
                  <a16:creationId xmlns:a16="http://schemas.microsoft.com/office/drawing/2014/main" id="{B4AC79C1-ABEE-4A5E-B0E3-F55B49FE2DF8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96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8" grpId="0" animBg="1"/>
      <p:bldP spid="48" grpId="1" animBg="1"/>
      <p:bldP spid="50" grpId="0" animBg="1"/>
      <p:bldP spid="5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4535-9278-426D-B3FF-4EF66E09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8760"/>
            <a:ext cx="10515600" cy="1325563"/>
          </a:xfrm>
        </p:spPr>
        <p:txBody>
          <a:bodyPr/>
          <a:lstStyle/>
          <a:p>
            <a:r>
              <a:rPr lang="en-US" dirty="0"/>
              <a:t>Visual Proof: Data-Processing Inequality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849D5F4-CD23-44CD-8D80-40B36152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2" t="10612" r="62657" b="68872"/>
          <a:stretch>
            <a:fillRect/>
          </a:stretch>
        </p:blipFill>
        <p:spPr>
          <a:xfrm>
            <a:off x="399835" y="2622869"/>
            <a:ext cx="2282586" cy="853440"/>
          </a:xfrm>
          <a:custGeom>
            <a:avLst/>
            <a:gdLst>
              <a:gd name="connsiteX0" fmla="*/ 0 w 2282586"/>
              <a:gd name="connsiteY0" fmla="*/ 0 h 853440"/>
              <a:gd name="connsiteX1" fmla="*/ 2282586 w 2282586"/>
              <a:gd name="connsiteY1" fmla="*/ 0 h 853440"/>
              <a:gd name="connsiteX2" fmla="*/ 2282586 w 2282586"/>
              <a:gd name="connsiteY2" fmla="*/ 853440 h 853440"/>
              <a:gd name="connsiteX3" fmla="*/ 0 w 2282586"/>
              <a:gd name="connsiteY3" fmla="*/ 853440 h 853440"/>
              <a:gd name="connsiteX4" fmla="*/ 0 w 2282586"/>
              <a:gd name="connsiteY4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586" h="853440">
                <a:moveTo>
                  <a:pt x="0" y="0"/>
                </a:moveTo>
                <a:lnTo>
                  <a:pt x="2282586" y="0"/>
                </a:lnTo>
                <a:lnTo>
                  <a:pt x="2282586" y="853440"/>
                </a:lnTo>
                <a:lnTo>
                  <a:pt x="0" y="8534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70092AF-4F83-456C-BDE0-06AF3682E06B}"/>
              </a:ext>
            </a:extLst>
          </p:cNvPr>
          <p:cNvGrpSpPr/>
          <p:nvPr/>
        </p:nvGrpSpPr>
        <p:grpSpPr>
          <a:xfrm>
            <a:off x="2823289" y="2155015"/>
            <a:ext cx="2834641" cy="1484883"/>
            <a:chOff x="3032397" y="2258714"/>
            <a:chExt cx="2834641" cy="148488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64F2200-0F15-4BE0-B180-3DC5F1B87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1478" r="16694" b="62828"/>
            <a:stretch>
              <a:fillRect/>
            </a:stretch>
          </p:blipFill>
          <p:spPr>
            <a:xfrm>
              <a:off x="3385854" y="2258714"/>
              <a:ext cx="2481184" cy="1484883"/>
            </a:xfrm>
            <a:custGeom>
              <a:avLst/>
              <a:gdLst>
                <a:gd name="connsiteX0" fmla="*/ 0 w 2481184"/>
                <a:gd name="connsiteY0" fmla="*/ 0 h 1484883"/>
                <a:gd name="connsiteX1" fmla="*/ 2481184 w 2481184"/>
                <a:gd name="connsiteY1" fmla="*/ 0 h 1484883"/>
                <a:gd name="connsiteX2" fmla="*/ 2481184 w 2481184"/>
                <a:gd name="connsiteY2" fmla="*/ 1484883 h 1484883"/>
                <a:gd name="connsiteX3" fmla="*/ 0 w 2481184"/>
                <a:gd name="connsiteY3" fmla="*/ 1484883 h 1484883"/>
                <a:gd name="connsiteX4" fmla="*/ 0 w 2481184"/>
                <a:gd name="connsiteY4" fmla="*/ 0 h 148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184" h="1484883">
                  <a:moveTo>
                    <a:pt x="0" y="0"/>
                  </a:moveTo>
                  <a:lnTo>
                    <a:pt x="2481184" y="0"/>
                  </a:lnTo>
                  <a:lnTo>
                    <a:pt x="2481184" y="1484883"/>
                  </a:lnTo>
                  <a:lnTo>
                    <a:pt x="0" y="148488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94B79A-B59C-477F-90FA-5F889074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15993" r="57243" b="76869"/>
            <a:stretch>
              <a:fillRect/>
            </a:stretch>
          </p:blipFill>
          <p:spPr>
            <a:xfrm>
              <a:off x="3032397" y="2862528"/>
              <a:ext cx="255866" cy="296926"/>
            </a:xfrm>
            <a:custGeom>
              <a:avLst/>
              <a:gdLst>
                <a:gd name="connsiteX0" fmla="*/ 0 w 255866"/>
                <a:gd name="connsiteY0" fmla="*/ 0 h 296926"/>
                <a:gd name="connsiteX1" fmla="*/ 255866 w 255866"/>
                <a:gd name="connsiteY1" fmla="*/ 0 h 296926"/>
                <a:gd name="connsiteX2" fmla="*/ 255866 w 255866"/>
                <a:gd name="connsiteY2" fmla="*/ 296926 h 296926"/>
                <a:gd name="connsiteX3" fmla="*/ 0 w 255866"/>
                <a:gd name="connsiteY3" fmla="*/ 296926 h 296926"/>
                <a:gd name="connsiteX4" fmla="*/ 0 w 255866"/>
                <a:gd name="connsiteY4" fmla="*/ 0 h 29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866" h="296926">
                  <a:moveTo>
                    <a:pt x="0" y="0"/>
                  </a:moveTo>
                  <a:lnTo>
                    <a:pt x="255866" y="0"/>
                  </a:lnTo>
                  <a:lnTo>
                    <a:pt x="255866" y="296926"/>
                  </a:lnTo>
                  <a:lnTo>
                    <a:pt x="0" y="296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D00EB1-B3DD-497B-B2F5-567D13449E3A}"/>
              </a:ext>
            </a:extLst>
          </p:cNvPr>
          <p:cNvGrpSpPr/>
          <p:nvPr/>
        </p:nvGrpSpPr>
        <p:grpSpPr>
          <a:xfrm>
            <a:off x="1541128" y="3818729"/>
            <a:ext cx="3827345" cy="1365114"/>
            <a:chOff x="3032397" y="3756838"/>
            <a:chExt cx="3827345" cy="136511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6439541-EACA-4939-95F1-31655E80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37491" r="1085" b="29695"/>
            <a:stretch>
              <a:fillRect/>
            </a:stretch>
          </p:blipFill>
          <p:spPr>
            <a:xfrm>
              <a:off x="3385854" y="3756838"/>
              <a:ext cx="3473888" cy="1365114"/>
            </a:xfrm>
            <a:custGeom>
              <a:avLst/>
              <a:gdLst>
                <a:gd name="connsiteX0" fmla="*/ 0 w 3473888"/>
                <a:gd name="connsiteY0" fmla="*/ 0 h 1365114"/>
                <a:gd name="connsiteX1" fmla="*/ 3473888 w 3473888"/>
                <a:gd name="connsiteY1" fmla="*/ 0 h 1365114"/>
                <a:gd name="connsiteX2" fmla="*/ 3473888 w 3473888"/>
                <a:gd name="connsiteY2" fmla="*/ 1365114 h 1365114"/>
                <a:gd name="connsiteX3" fmla="*/ 0 w 3473888"/>
                <a:gd name="connsiteY3" fmla="*/ 1365114 h 1365114"/>
                <a:gd name="connsiteX4" fmla="*/ 0 w 3473888"/>
                <a:gd name="connsiteY4" fmla="*/ 0 h 136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3888" h="1365114">
                  <a:moveTo>
                    <a:pt x="0" y="0"/>
                  </a:moveTo>
                  <a:lnTo>
                    <a:pt x="3473888" y="0"/>
                  </a:lnTo>
                  <a:lnTo>
                    <a:pt x="3473888" y="1365114"/>
                  </a:lnTo>
                  <a:lnTo>
                    <a:pt x="0" y="13651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D0E90F7-EBA5-4FC8-B633-2060EE62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52051" r="57385" b="42809"/>
            <a:stretch>
              <a:fillRect/>
            </a:stretch>
          </p:blipFill>
          <p:spPr>
            <a:xfrm>
              <a:off x="3032397" y="4362558"/>
              <a:ext cx="246780" cy="213825"/>
            </a:xfrm>
            <a:custGeom>
              <a:avLst/>
              <a:gdLst>
                <a:gd name="connsiteX0" fmla="*/ 0 w 246780"/>
                <a:gd name="connsiteY0" fmla="*/ 0 h 213825"/>
                <a:gd name="connsiteX1" fmla="*/ 246780 w 246780"/>
                <a:gd name="connsiteY1" fmla="*/ 0 h 213825"/>
                <a:gd name="connsiteX2" fmla="*/ 246780 w 246780"/>
                <a:gd name="connsiteY2" fmla="*/ 213825 h 213825"/>
                <a:gd name="connsiteX3" fmla="*/ 0 w 246780"/>
                <a:gd name="connsiteY3" fmla="*/ 213825 h 213825"/>
                <a:gd name="connsiteX4" fmla="*/ 0 w 246780"/>
                <a:gd name="connsiteY4" fmla="*/ 0 h 21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80" h="213825">
                  <a:moveTo>
                    <a:pt x="0" y="0"/>
                  </a:moveTo>
                  <a:lnTo>
                    <a:pt x="246780" y="0"/>
                  </a:lnTo>
                  <a:lnTo>
                    <a:pt x="246780" y="213825"/>
                  </a:lnTo>
                  <a:lnTo>
                    <a:pt x="0" y="21382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AC7F076-D707-4F6C-AA63-4E604515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07" t="72474" r="474" b="916"/>
          <a:stretch>
            <a:fillRect/>
          </a:stretch>
        </p:blipFill>
        <p:spPr>
          <a:xfrm>
            <a:off x="5947387" y="3977870"/>
            <a:ext cx="3581757" cy="1106982"/>
          </a:xfrm>
          <a:custGeom>
            <a:avLst/>
            <a:gdLst>
              <a:gd name="connsiteX0" fmla="*/ 0 w 3581757"/>
              <a:gd name="connsiteY0" fmla="*/ 0 h 1106982"/>
              <a:gd name="connsiteX1" fmla="*/ 3581757 w 3581757"/>
              <a:gd name="connsiteY1" fmla="*/ 0 h 1106982"/>
              <a:gd name="connsiteX2" fmla="*/ 3581757 w 3581757"/>
              <a:gd name="connsiteY2" fmla="*/ 1106982 h 1106982"/>
              <a:gd name="connsiteX3" fmla="*/ 0 w 3581757"/>
              <a:gd name="connsiteY3" fmla="*/ 1106982 h 1106982"/>
              <a:gd name="connsiteX4" fmla="*/ 0 w 3581757"/>
              <a:gd name="connsiteY4" fmla="*/ 0 h 110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757" h="1106982">
                <a:moveTo>
                  <a:pt x="0" y="0"/>
                </a:moveTo>
                <a:lnTo>
                  <a:pt x="3581757" y="0"/>
                </a:lnTo>
                <a:lnTo>
                  <a:pt x="3581757" y="1106982"/>
                </a:lnTo>
                <a:lnTo>
                  <a:pt x="0" y="110698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40945A9-FDFA-4E41-BD0A-E9BCCC72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16" t="82543" r="57661" b="10320"/>
          <a:stretch>
            <a:fillRect/>
          </a:stretch>
        </p:blipFill>
        <p:spPr>
          <a:xfrm>
            <a:off x="5566336" y="4376148"/>
            <a:ext cx="255866" cy="296926"/>
          </a:xfrm>
          <a:custGeom>
            <a:avLst/>
            <a:gdLst>
              <a:gd name="connsiteX0" fmla="*/ 0 w 255866"/>
              <a:gd name="connsiteY0" fmla="*/ 0 h 296926"/>
              <a:gd name="connsiteX1" fmla="*/ 255866 w 255866"/>
              <a:gd name="connsiteY1" fmla="*/ 0 h 296926"/>
              <a:gd name="connsiteX2" fmla="*/ 255866 w 255866"/>
              <a:gd name="connsiteY2" fmla="*/ 296926 h 296926"/>
              <a:gd name="connsiteX3" fmla="*/ 0 w 255866"/>
              <a:gd name="connsiteY3" fmla="*/ 296926 h 296926"/>
              <a:gd name="connsiteX4" fmla="*/ 0 w 255866"/>
              <a:gd name="connsiteY4" fmla="*/ 0 h 29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866" h="296926">
                <a:moveTo>
                  <a:pt x="0" y="0"/>
                </a:moveTo>
                <a:lnTo>
                  <a:pt x="255866" y="0"/>
                </a:lnTo>
                <a:lnTo>
                  <a:pt x="255866" y="296926"/>
                </a:lnTo>
                <a:lnTo>
                  <a:pt x="0" y="29692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8CE8BFB-1E3E-4382-A14B-48EFF89B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50" t="13890" r="1775" b="6696"/>
          <a:stretch>
            <a:fillRect/>
          </a:stretch>
        </p:blipFill>
        <p:spPr>
          <a:xfrm>
            <a:off x="7916817" y="5275217"/>
            <a:ext cx="2656840" cy="876300"/>
          </a:xfrm>
          <a:custGeom>
            <a:avLst/>
            <a:gdLst>
              <a:gd name="connsiteX0" fmla="*/ 0 w 2656840"/>
              <a:gd name="connsiteY0" fmla="*/ 0 h 876300"/>
              <a:gd name="connsiteX1" fmla="*/ 2656840 w 2656840"/>
              <a:gd name="connsiteY1" fmla="*/ 0 h 876300"/>
              <a:gd name="connsiteX2" fmla="*/ 2656840 w 2656840"/>
              <a:gd name="connsiteY2" fmla="*/ 876300 h 876300"/>
              <a:gd name="connsiteX3" fmla="*/ 0 w 2656840"/>
              <a:gd name="connsiteY3" fmla="*/ 876300 h 876300"/>
              <a:gd name="connsiteX4" fmla="*/ 0 w 2656840"/>
              <a:gd name="connsiteY4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840" h="876300">
                <a:moveTo>
                  <a:pt x="0" y="0"/>
                </a:moveTo>
                <a:lnTo>
                  <a:pt x="2656840" y="0"/>
                </a:lnTo>
                <a:lnTo>
                  <a:pt x="2656840" y="876300"/>
                </a:lnTo>
                <a:lnTo>
                  <a:pt x="0" y="8763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412E094-4983-4148-BE21-3C79BF56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6" t="42851" r="89024" b="37771"/>
          <a:stretch>
            <a:fillRect/>
          </a:stretch>
        </p:blipFill>
        <p:spPr>
          <a:xfrm>
            <a:off x="7614876" y="5594793"/>
            <a:ext cx="246780" cy="213825"/>
          </a:xfrm>
          <a:custGeom>
            <a:avLst/>
            <a:gdLst>
              <a:gd name="connsiteX0" fmla="*/ 0 w 246780"/>
              <a:gd name="connsiteY0" fmla="*/ 0 h 213825"/>
              <a:gd name="connsiteX1" fmla="*/ 246780 w 246780"/>
              <a:gd name="connsiteY1" fmla="*/ 0 h 213825"/>
              <a:gd name="connsiteX2" fmla="*/ 246780 w 246780"/>
              <a:gd name="connsiteY2" fmla="*/ 213825 h 213825"/>
              <a:gd name="connsiteX3" fmla="*/ 0 w 246780"/>
              <a:gd name="connsiteY3" fmla="*/ 213825 h 213825"/>
              <a:gd name="connsiteX4" fmla="*/ 0 w 246780"/>
              <a:gd name="connsiteY4" fmla="*/ 0 h 2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80" h="213825">
                <a:moveTo>
                  <a:pt x="0" y="0"/>
                </a:moveTo>
                <a:lnTo>
                  <a:pt x="246780" y="0"/>
                </a:lnTo>
                <a:lnTo>
                  <a:pt x="246780" y="213825"/>
                </a:lnTo>
                <a:lnTo>
                  <a:pt x="0" y="2138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AB416-4015-435C-ACAC-C41E84EC50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72" t="16889" r="4696" b="10119"/>
          <a:stretch/>
        </p:blipFill>
        <p:spPr>
          <a:xfrm>
            <a:off x="1133238" y="1113759"/>
            <a:ext cx="5280582" cy="7032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E3F941-0AD5-47F2-91AC-B889B5D0F1BD}"/>
              </a:ext>
            </a:extLst>
          </p:cNvPr>
          <p:cNvSpPr txBox="1"/>
          <p:nvPr/>
        </p:nvSpPr>
        <p:spPr>
          <a:xfrm>
            <a:off x="4682582" y="5829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1A6F29C3-11CB-47F2-BB27-1CD4CEA52EE1}"/>
              </a:ext>
            </a:extLst>
          </p:cNvPr>
          <p:cNvSpPr/>
          <p:nvPr/>
        </p:nvSpPr>
        <p:spPr>
          <a:xfrm rot="747408">
            <a:off x="5415376" y="4915084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EC278-2F29-4BB9-9740-6364D70B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VARIATIONAL OBJECTIVES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0488-CA9C-4745-A321-4FEBFBDE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9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58" y="1190725"/>
            <a:ext cx="6976533" cy="1674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CA18CF-661B-450A-8F59-2B6E14C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01595"/>
            <a:ext cx="10515600" cy="1325563"/>
          </a:xfrm>
        </p:spPr>
        <p:txBody>
          <a:bodyPr/>
          <a:lstStyle/>
          <a:p>
            <a:r>
              <a:rPr lang="en-US" dirty="0"/>
              <a:t>Variational Auto Encoders (VAEs), Take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</p:spPr>
            <p:txBody>
              <a:bodyPr/>
              <a:lstStyle/>
              <a:p>
                <a:r>
                  <a:rPr lang="en-US" dirty="0"/>
                  <a:t>Loss Function: Negative ELBO(x)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= </a:t>
                </a:r>
                <a:r>
                  <a:rPr lang="en-US" sz="2000" dirty="0"/>
                  <a:t>reconstruction error  +  divergence from prior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/>
                  <a:t>Variational “Justification”: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  <a:blipFill>
                <a:blip r:embed="rId4"/>
                <a:stretch>
                  <a:fillRect l="-1395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CFE846-F35C-4ABD-8A42-2E9D3F58CE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44" t="30312" b="9028"/>
          <a:stretch/>
        </p:blipFill>
        <p:spPr>
          <a:xfrm>
            <a:off x="1652106" y="3696227"/>
            <a:ext cx="2203381" cy="4322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1AC23D-865C-4DE5-8B41-381B7DB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48" y="4742280"/>
            <a:ext cx="1585913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02E55-BCFC-44A5-A6E0-6785C343CD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5507" y="3688093"/>
            <a:ext cx="2078479" cy="43220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4FA1E0-2929-4766-B289-416BC77C4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7" y="4726011"/>
            <a:ext cx="1481136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060C37-A289-4021-8577-D72F4C7ACE21}"/>
              </a:ext>
            </a:extLst>
          </p:cNvPr>
          <p:cNvSpPr txBox="1"/>
          <p:nvPr/>
        </p:nvSpPr>
        <p:spPr>
          <a:xfrm>
            <a:off x="1798225" y="4674576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want to maximize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“evidence” of  x</a:t>
            </a:r>
          </a:p>
        </p:txBody>
      </p:sp>
      <p:sp>
        <p:nvSpPr>
          <p:cNvPr id="14" name="Arrow: Up 58">
            <a:extLst>
              <a:ext uri="{FF2B5EF4-FFF2-40B4-BE49-F238E27FC236}">
                <a16:creationId xmlns:a16="http://schemas.microsoft.com/office/drawing/2014/main" id="{8F6986F4-0B3A-4CE2-ABAD-669165629608}"/>
              </a:ext>
            </a:extLst>
          </p:cNvPr>
          <p:cNvSpPr/>
          <p:nvPr/>
        </p:nvSpPr>
        <p:spPr>
          <a:xfrm rot="15753964">
            <a:off x="9006985" y="4440858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6C7B0C-7343-4FCA-86C1-FCBE84E5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1892" y="4736904"/>
            <a:ext cx="233612" cy="2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Up 58">
            <a:extLst>
              <a:ext uri="{FF2B5EF4-FFF2-40B4-BE49-F238E27FC236}">
                <a16:creationId xmlns:a16="http://schemas.microsoft.com/office/drawing/2014/main" id="{6FE850F1-0A7D-4159-B9F1-825750CA10D5}"/>
              </a:ext>
            </a:extLst>
          </p:cNvPr>
          <p:cNvSpPr/>
          <p:nvPr/>
        </p:nvSpPr>
        <p:spPr>
          <a:xfrm rot="5202985">
            <a:off x="3987201" y="4620574"/>
            <a:ext cx="293836" cy="6617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3A3AC-CFA4-4D31-BDAB-FBF3979DD7B4}"/>
              </a:ext>
            </a:extLst>
          </p:cNvPr>
          <p:cNvSpPr txBox="1"/>
          <p:nvPr/>
        </p:nvSpPr>
        <p:spPr>
          <a:xfrm>
            <a:off x="9507630" y="4462640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might suffice to maximize this?</a:t>
            </a:r>
          </a:p>
        </p:txBody>
      </p:sp>
      <p:pic>
        <p:nvPicPr>
          <p:cNvPr id="12" name="Picture 11" descr="Diagram, shape&#10;&#10;Description automatically generated">
            <a:extLst>
              <a:ext uri="{FF2B5EF4-FFF2-40B4-BE49-F238E27FC236}">
                <a16:creationId xmlns:a16="http://schemas.microsoft.com/office/drawing/2014/main" id="{2E35659F-2200-4344-8C28-D95CC49940D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1017">
            <a:off x="402124" y="1270865"/>
            <a:ext cx="6639725" cy="4040821"/>
          </a:xfrm>
          <a:custGeom>
            <a:avLst/>
            <a:gdLst>
              <a:gd name="connsiteX0" fmla="*/ 0 w 6639725"/>
              <a:gd name="connsiteY0" fmla="*/ 0 h 4040821"/>
              <a:gd name="connsiteX1" fmla="*/ 354119 w 6639725"/>
              <a:gd name="connsiteY1" fmla="*/ 0 h 4040821"/>
              <a:gd name="connsiteX2" fmla="*/ 1040224 w 6639725"/>
              <a:gd name="connsiteY2" fmla="*/ 0 h 4040821"/>
              <a:gd name="connsiteX3" fmla="*/ 1460740 w 6639725"/>
              <a:gd name="connsiteY3" fmla="*/ 0 h 4040821"/>
              <a:gd name="connsiteX4" fmla="*/ 2146844 w 6639725"/>
              <a:gd name="connsiteY4" fmla="*/ 0 h 4040821"/>
              <a:gd name="connsiteX5" fmla="*/ 2832949 w 6639725"/>
              <a:gd name="connsiteY5" fmla="*/ 0 h 4040821"/>
              <a:gd name="connsiteX6" fmla="*/ 3187068 w 6639725"/>
              <a:gd name="connsiteY6" fmla="*/ 0 h 4040821"/>
              <a:gd name="connsiteX7" fmla="*/ 3740378 w 6639725"/>
              <a:gd name="connsiteY7" fmla="*/ 0 h 4040821"/>
              <a:gd name="connsiteX8" fmla="*/ 4094497 w 6639725"/>
              <a:gd name="connsiteY8" fmla="*/ 0 h 4040821"/>
              <a:gd name="connsiteX9" fmla="*/ 4780602 w 6639725"/>
              <a:gd name="connsiteY9" fmla="*/ 0 h 4040821"/>
              <a:gd name="connsiteX10" fmla="*/ 5400310 w 6639725"/>
              <a:gd name="connsiteY10" fmla="*/ 0 h 4040821"/>
              <a:gd name="connsiteX11" fmla="*/ 5754428 w 6639725"/>
              <a:gd name="connsiteY11" fmla="*/ 0 h 4040821"/>
              <a:gd name="connsiteX12" fmla="*/ 6639725 w 6639725"/>
              <a:gd name="connsiteY12" fmla="*/ 0 h 4040821"/>
              <a:gd name="connsiteX13" fmla="*/ 6639725 w 6639725"/>
              <a:gd name="connsiteY13" fmla="*/ 456036 h 4040821"/>
              <a:gd name="connsiteX14" fmla="*/ 6639725 w 6639725"/>
              <a:gd name="connsiteY14" fmla="*/ 912071 h 4040821"/>
              <a:gd name="connsiteX15" fmla="*/ 6639725 w 6639725"/>
              <a:gd name="connsiteY15" fmla="*/ 1448923 h 4040821"/>
              <a:gd name="connsiteX16" fmla="*/ 6639725 w 6639725"/>
              <a:gd name="connsiteY16" fmla="*/ 2026183 h 4040821"/>
              <a:gd name="connsiteX17" fmla="*/ 6639725 w 6639725"/>
              <a:gd name="connsiteY17" fmla="*/ 2603443 h 4040821"/>
              <a:gd name="connsiteX18" fmla="*/ 6639725 w 6639725"/>
              <a:gd name="connsiteY18" fmla="*/ 3261520 h 4040821"/>
              <a:gd name="connsiteX19" fmla="*/ 6639725 w 6639725"/>
              <a:gd name="connsiteY19" fmla="*/ 4040821 h 4040821"/>
              <a:gd name="connsiteX20" fmla="*/ 6086415 w 6639725"/>
              <a:gd name="connsiteY20" fmla="*/ 4040821 h 4040821"/>
              <a:gd name="connsiteX21" fmla="*/ 5665899 w 6639725"/>
              <a:gd name="connsiteY21" fmla="*/ 4040821 h 4040821"/>
              <a:gd name="connsiteX22" fmla="*/ 5245383 w 6639725"/>
              <a:gd name="connsiteY22" fmla="*/ 4040821 h 4040821"/>
              <a:gd name="connsiteX23" fmla="*/ 4625675 w 6639725"/>
              <a:gd name="connsiteY23" fmla="*/ 4040821 h 4040821"/>
              <a:gd name="connsiteX24" fmla="*/ 4138762 w 6639725"/>
              <a:gd name="connsiteY24" fmla="*/ 4040821 h 4040821"/>
              <a:gd name="connsiteX25" fmla="*/ 3784643 w 6639725"/>
              <a:gd name="connsiteY25" fmla="*/ 4040821 h 4040821"/>
              <a:gd name="connsiteX26" fmla="*/ 3231333 w 6639725"/>
              <a:gd name="connsiteY26" fmla="*/ 4040821 h 4040821"/>
              <a:gd name="connsiteX27" fmla="*/ 2611625 w 6639725"/>
              <a:gd name="connsiteY27" fmla="*/ 4040821 h 4040821"/>
              <a:gd name="connsiteX28" fmla="*/ 2191109 w 6639725"/>
              <a:gd name="connsiteY28" fmla="*/ 4040821 h 4040821"/>
              <a:gd name="connsiteX29" fmla="*/ 1505004 w 6639725"/>
              <a:gd name="connsiteY29" fmla="*/ 4040821 h 4040821"/>
              <a:gd name="connsiteX30" fmla="*/ 818899 w 6639725"/>
              <a:gd name="connsiteY30" fmla="*/ 4040821 h 4040821"/>
              <a:gd name="connsiteX31" fmla="*/ 0 w 6639725"/>
              <a:gd name="connsiteY31" fmla="*/ 4040821 h 4040821"/>
              <a:gd name="connsiteX32" fmla="*/ 0 w 6639725"/>
              <a:gd name="connsiteY32" fmla="*/ 3584785 h 4040821"/>
              <a:gd name="connsiteX33" fmla="*/ 0 w 6639725"/>
              <a:gd name="connsiteY33" fmla="*/ 2967117 h 4040821"/>
              <a:gd name="connsiteX34" fmla="*/ 0 w 6639725"/>
              <a:gd name="connsiteY34" fmla="*/ 2349449 h 4040821"/>
              <a:gd name="connsiteX35" fmla="*/ 0 w 6639725"/>
              <a:gd name="connsiteY35" fmla="*/ 1812597 h 4040821"/>
              <a:gd name="connsiteX36" fmla="*/ 0 w 6639725"/>
              <a:gd name="connsiteY36" fmla="*/ 1316153 h 4040821"/>
              <a:gd name="connsiteX37" fmla="*/ 0 w 6639725"/>
              <a:gd name="connsiteY37" fmla="*/ 698485 h 4040821"/>
              <a:gd name="connsiteX38" fmla="*/ 0 w 6639725"/>
              <a:gd name="connsiteY38" fmla="*/ 0 h 404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39725" h="4040821" fill="none" extrusionOk="0">
                <a:moveTo>
                  <a:pt x="0" y="0"/>
                </a:moveTo>
                <a:cubicBezTo>
                  <a:pt x="72674" y="-11701"/>
                  <a:pt x="255467" y="6353"/>
                  <a:pt x="354119" y="0"/>
                </a:cubicBezTo>
                <a:cubicBezTo>
                  <a:pt x="452771" y="-6353"/>
                  <a:pt x="803637" y="73725"/>
                  <a:pt x="1040224" y="0"/>
                </a:cubicBezTo>
                <a:cubicBezTo>
                  <a:pt x="1276811" y="-73725"/>
                  <a:pt x="1367545" y="25297"/>
                  <a:pt x="1460740" y="0"/>
                </a:cubicBezTo>
                <a:cubicBezTo>
                  <a:pt x="1553935" y="-25297"/>
                  <a:pt x="1815161" y="35502"/>
                  <a:pt x="2146844" y="0"/>
                </a:cubicBezTo>
                <a:cubicBezTo>
                  <a:pt x="2478527" y="-35502"/>
                  <a:pt x="2524061" y="79580"/>
                  <a:pt x="2832949" y="0"/>
                </a:cubicBezTo>
                <a:cubicBezTo>
                  <a:pt x="3141837" y="-79580"/>
                  <a:pt x="3046861" y="303"/>
                  <a:pt x="3187068" y="0"/>
                </a:cubicBezTo>
                <a:cubicBezTo>
                  <a:pt x="3327275" y="-303"/>
                  <a:pt x="3591851" y="61340"/>
                  <a:pt x="3740378" y="0"/>
                </a:cubicBezTo>
                <a:cubicBezTo>
                  <a:pt x="3888905" y="-61340"/>
                  <a:pt x="3975031" y="24944"/>
                  <a:pt x="4094497" y="0"/>
                </a:cubicBezTo>
                <a:cubicBezTo>
                  <a:pt x="4213963" y="-24944"/>
                  <a:pt x="4449960" y="72088"/>
                  <a:pt x="4780602" y="0"/>
                </a:cubicBezTo>
                <a:cubicBezTo>
                  <a:pt x="5111245" y="-72088"/>
                  <a:pt x="5154745" y="10891"/>
                  <a:pt x="5400310" y="0"/>
                </a:cubicBezTo>
                <a:cubicBezTo>
                  <a:pt x="5645875" y="-10891"/>
                  <a:pt x="5612108" y="4301"/>
                  <a:pt x="5754428" y="0"/>
                </a:cubicBezTo>
                <a:cubicBezTo>
                  <a:pt x="5896748" y="-4301"/>
                  <a:pt x="6256316" y="35149"/>
                  <a:pt x="6639725" y="0"/>
                </a:cubicBezTo>
                <a:cubicBezTo>
                  <a:pt x="6642499" y="116380"/>
                  <a:pt x="6637663" y="315786"/>
                  <a:pt x="6639725" y="456036"/>
                </a:cubicBezTo>
                <a:cubicBezTo>
                  <a:pt x="6641787" y="596286"/>
                  <a:pt x="6595398" y="686182"/>
                  <a:pt x="6639725" y="912071"/>
                </a:cubicBezTo>
                <a:cubicBezTo>
                  <a:pt x="6684052" y="1137960"/>
                  <a:pt x="6598917" y="1226235"/>
                  <a:pt x="6639725" y="1448923"/>
                </a:cubicBezTo>
                <a:cubicBezTo>
                  <a:pt x="6680533" y="1671611"/>
                  <a:pt x="6625746" y="1887052"/>
                  <a:pt x="6639725" y="2026183"/>
                </a:cubicBezTo>
                <a:cubicBezTo>
                  <a:pt x="6653704" y="2165314"/>
                  <a:pt x="6601526" y="2395665"/>
                  <a:pt x="6639725" y="2603443"/>
                </a:cubicBezTo>
                <a:cubicBezTo>
                  <a:pt x="6677924" y="2811221"/>
                  <a:pt x="6576149" y="3089333"/>
                  <a:pt x="6639725" y="3261520"/>
                </a:cubicBezTo>
                <a:cubicBezTo>
                  <a:pt x="6703301" y="3433707"/>
                  <a:pt x="6624062" y="3861584"/>
                  <a:pt x="6639725" y="4040821"/>
                </a:cubicBezTo>
                <a:cubicBezTo>
                  <a:pt x="6481262" y="4055178"/>
                  <a:pt x="6351540" y="4029086"/>
                  <a:pt x="6086415" y="4040821"/>
                </a:cubicBezTo>
                <a:cubicBezTo>
                  <a:pt x="5821290" y="4052556"/>
                  <a:pt x="5834962" y="3996083"/>
                  <a:pt x="5665899" y="4040821"/>
                </a:cubicBezTo>
                <a:cubicBezTo>
                  <a:pt x="5496836" y="4085559"/>
                  <a:pt x="5401220" y="4006097"/>
                  <a:pt x="5245383" y="4040821"/>
                </a:cubicBezTo>
                <a:cubicBezTo>
                  <a:pt x="5089546" y="4075545"/>
                  <a:pt x="4853136" y="3978524"/>
                  <a:pt x="4625675" y="4040821"/>
                </a:cubicBezTo>
                <a:cubicBezTo>
                  <a:pt x="4398214" y="4103118"/>
                  <a:pt x="4342998" y="4013889"/>
                  <a:pt x="4138762" y="4040821"/>
                </a:cubicBezTo>
                <a:cubicBezTo>
                  <a:pt x="3934526" y="4067753"/>
                  <a:pt x="3906913" y="4000572"/>
                  <a:pt x="3784643" y="4040821"/>
                </a:cubicBezTo>
                <a:cubicBezTo>
                  <a:pt x="3662373" y="4081070"/>
                  <a:pt x="3420273" y="4002402"/>
                  <a:pt x="3231333" y="4040821"/>
                </a:cubicBezTo>
                <a:cubicBezTo>
                  <a:pt x="3042393" y="4079240"/>
                  <a:pt x="2918265" y="3988743"/>
                  <a:pt x="2611625" y="4040821"/>
                </a:cubicBezTo>
                <a:cubicBezTo>
                  <a:pt x="2304985" y="4092899"/>
                  <a:pt x="2285602" y="4006896"/>
                  <a:pt x="2191109" y="4040821"/>
                </a:cubicBezTo>
                <a:cubicBezTo>
                  <a:pt x="2096616" y="4074746"/>
                  <a:pt x="1652259" y="4037010"/>
                  <a:pt x="1505004" y="4040821"/>
                </a:cubicBezTo>
                <a:cubicBezTo>
                  <a:pt x="1357750" y="4044632"/>
                  <a:pt x="1011223" y="3988977"/>
                  <a:pt x="818899" y="4040821"/>
                </a:cubicBezTo>
                <a:cubicBezTo>
                  <a:pt x="626576" y="4092665"/>
                  <a:pt x="343023" y="4024533"/>
                  <a:pt x="0" y="4040821"/>
                </a:cubicBezTo>
                <a:cubicBezTo>
                  <a:pt x="-20234" y="3910018"/>
                  <a:pt x="21562" y="3794937"/>
                  <a:pt x="0" y="3584785"/>
                </a:cubicBezTo>
                <a:cubicBezTo>
                  <a:pt x="-21562" y="3374633"/>
                  <a:pt x="67656" y="3162857"/>
                  <a:pt x="0" y="2967117"/>
                </a:cubicBezTo>
                <a:cubicBezTo>
                  <a:pt x="-67656" y="2771377"/>
                  <a:pt x="13186" y="2527431"/>
                  <a:pt x="0" y="2349449"/>
                </a:cubicBezTo>
                <a:cubicBezTo>
                  <a:pt x="-13186" y="2171467"/>
                  <a:pt x="2727" y="2035031"/>
                  <a:pt x="0" y="1812597"/>
                </a:cubicBezTo>
                <a:cubicBezTo>
                  <a:pt x="-2727" y="1590163"/>
                  <a:pt x="16635" y="1420104"/>
                  <a:pt x="0" y="1316153"/>
                </a:cubicBezTo>
                <a:cubicBezTo>
                  <a:pt x="-16635" y="1212202"/>
                  <a:pt x="70825" y="854453"/>
                  <a:pt x="0" y="698485"/>
                </a:cubicBezTo>
                <a:cubicBezTo>
                  <a:pt x="-70825" y="542517"/>
                  <a:pt x="81432" y="206528"/>
                  <a:pt x="0" y="0"/>
                </a:cubicBezTo>
                <a:close/>
              </a:path>
              <a:path w="6639725" h="4040821" stroke="0" extrusionOk="0">
                <a:moveTo>
                  <a:pt x="0" y="0"/>
                </a:moveTo>
                <a:cubicBezTo>
                  <a:pt x="146917" y="-51152"/>
                  <a:pt x="332651" y="59899"/>
                  <a:pt x="553310" y="0"/>
                </a:cubicBezTo>
                <a:cubicBezTo>
                  <a:pt x="773969" y="-59899"/>
                  <a:pt x="784226" y="968"/>
                  <a:pt x="907429" y="0"/>
                </a:cubicBezTo>
                <a:cubicBezTo>
                  <a:pt x="1030632" y="-968"/>
                  <a:pt x="1146696" y="22246"/>
                  <a:pt x="1327945" y="0"/>
                </a:cubicBezTo>
                <a:cubicBezTo>
                  <a:pt x="1509194" y="-22246"/>
                  <a:pt x="1781848" y="7721"/>
                  <a:pt x="2014050" y="0"/>
                </a:cubicBezTo>
                <a:cubicBezTo>
                  <a:pt x="2246253" y="-7721"/>
                  <a:pt x="2382431" y="61473"/>
                  <a:pt x="2567360" y="0"/>
                </a:cubicBezTo>
                <a:cubicBezTo>
                  <a:pt x="2752289" y="-61473"/>
                  <a:pt x="2825887" y="21626"/>
                  <a:pt x="3054273" y="0"/>
                </a:cubicBezTo>
                <a:cubicBezTo>
                  <a:pt x="3282659" y="-21626"/>
                  <a:pt x="3337168" y="3766"/>
                  <a:pt x="3408392" y="0"/>
                </a:cubicBezTo>
                <a:cubicBezTo>
                  <a:pt x="3479616" y="-3766"/>
                  <a:pt x="3667172" y="29124"/>
                  <a:pt x="3895305" y="0"/>
                </a:cubicBezTo>
                <a:cubicBezTo>
                  <a:pt x="4123438" y="-29124"/>
                  <a:pt x="4217439" y="37426"/>
                  <a:pt x="4448616" y="0"/>
                </a:cubicBezTo>
                <a:cubicBezTo>
                  <a:pt x="4679793" y="-37426"/>
                  <a:pt x="4916002" y="14026"/>
                  <a:pt x="5068323" y="0"/>
                </a:cubicBezTo>
                <a:cubicBezTo>
                  <a:pt x="5220644" y="-14026"/>
                  <a:pt x="5255935" y="14317"/>
                  <a:pt x="5422442" y="0"/>
                </a:cubicBezTo>
                <a:cubicBezTo>
                  <a:pt x="5588949" y="-14317"/>
                  <a:pt x="5792149" y="48086"/>
                  <a:pt x="5975753" y="0"/>
                </a:cubicBezTo>
                <a:cubicBezTo>
                  <a:pt x="6159357" y="-48086"/>
                  <a:pt x="6429577" y="11562"/>
                  <a:pt x="6639725" y="0"/>
                </a:cubicBezTo>
                <a:cubicBezTo>
                  <a:pt x="6685270" y="204128"/>
                  <a:pt x="6617433" y="327297"/>
                  <a:pt x="6639725" y="496444"/>
                </a:cubicBezTo>
                <a:cubicBezTo>
                  <a:pt x="6662017" y="665591"/>
                  <a:pt x="6622091" y="819213"/>
                  <a:pt x="6639725" y="952479"/>
                </a:cubicBezTo>
                <a:cubicBezTo>
                  <a:pt x="6657359" y="1085745"/>
                  <a:pt x="6623455" y="1312735"/>
                  <a:pt x="6639725" y="1408515"/>
                </a:cubicBezTo>
                <a:cubicBezTo>
                  <a:pt x="6655995" y="1504295"/>
                  <a:pt x="6637740" y="1748630"/>
                  <a:pt x="6639725" y="1864550"/>
                </a:cubicBezTo>
                <a:cubicBezTo>
                  <a:pt x="6641710" y="1980470"/>
                  <a:pt x="6627683" y="2177268"/>
                  <a:pt x="6639725" y="2401402"/>
                </a:cubicBezTo>
                <a:cubicBezTo>
                  <a:pt x="6651767" y="2625536"/>
                  <a:pt x="6618811" y="2690975"/>
                  <a:pt x="6639725" y="2897846"/>
                </a:cubicBezTo>
                <a:cubicBezTo>
                  <a:pt x="6660639" y="3104717"/>
                  <a:pt x="6607403" y="3246552"/>
                  <a:pt x="6639725" y="3515514"/>
                </a:cubicBezTo>
                <a:cubicBezTo>
                  <a:pt x="6672047" y="3784476"/>
                  <a:pt x="6606134" y="3929232"/>
                  <a:pt x="6639725" y="4040821"/>
                </a:cubicBezTo>
                <a:cubicBezTo>
                  <a:pt x="6452819" y="4078736"/>
                  <a:pt x="6271761" y="3999335"/>
                  <a:pt x="6152812" y="4040821"/>
                </a:cubicBezTo>
                <a:cubicBezTo>
                  <a:pt x="6033863" y="4082307"/>
                  <a:pt x="5945845" y="4029796"/>
                  <a:pt x="5798693" y="4040821"/>
                </a:cubicBezTo>
                <a:cubicBezTo>
                  <a:pt x="5651541" y="4051846"/>
                  <a:pt x="5342705" y="4013643"/>
                  <a:pt x="5178986" y="4040821"/>
                </a:cubicBezTo>
                <a:cubicBezTo>
                  <a:pt x="5015267" y="4067999"/>
                  <a:pt x="4804598" y="3996053"/>
                  <a:pt x="4692072" y="4040821"/>
                </a:cubicBezTo>
                <a:cubicBezTo>
                  <a:pt x="4579546" y="4085589"/>
                  <a:pt x="4284332" y="3997161"/>
                  <a:pt x="4138762" y="4040821"/>
                </a:cubicBezTo>
                <a:cubicBezTo>
                  <a:pt x="3993192" y="4084481"/>
                  <a:pt x="3638475" y="4001030"/>
                  <a:pt x="3452657" y="4040821"/>
                </a:cubicBezTo>
                <a:cubicBezTo>
                  <a:pt x="3266839" y="4080612"/>
                  <a:pt x="2941549" y="3992000"/>
                  <a:pt x="2766552" y="4040821"/>
                </a:cubicBezTo>
                <a:cubicBezTo>
                  <a:pt x="2591556" y="4089642"/>
                  <a:pt x="2373859" y="4035066"/>
                  <a:pt x="2146844" y="4040821"/>
                </a:cubicBezTo>
                <a:cubicBezTo>
                  <a:pt x="1919829" y="4046576"/>
                  <a:pt x="1917660" y="4036683"/>
                  <a:pt x="1792726" y="4040821"/>
                </a:cubicBezTo>
                <a:cubicBezTo>
                  <a:pt x="1667792" y="4044959"/>
                  <a:pt x="1563958" y="4030880"/>
                  <a:pt x="1438607" y="4040821"/>
                </a:cubicBezTo>
                <a:cubicBezTo>
                  <a:pt x="1313256" y="4050762"/>
                  <a:pt x="1261400" y="3998892"/>
                  <a:pt x="1084488" y="4040821"/>
                </a:cubicBezTo>
                <a:cubicBezTo>
                  <a:pt x="907576" y="4082750"/>
                  <a:pt x="407923" y="4036685"/>
                  <a:pt x="0" y="4040821"/>
                </a:cubicBezTo>
                <a:cubicBezTo>
                  <a:pt x="-78243" y="3885496"/>
                  <a:pt x="12339" y="3553075"/>
                  <a:pt x="0" y="3382744"/>
                </a:cubicBezTo>
                <a:cubicBezTo>
                  <a:pt x="-12339" y="3212413"/>
                  <a:pt x="4306" y="3119404"/>
                  <a:pt x="0" y="2926709"/>
                </a:cubicBezTo>
                <a:cubicBezTo>
                  <a:pt x="-4306" y="2734015"/>
                  <a:pt x="14971" y="2608450"/>
                  <a:pt x="0" y="2470673"/>
                </a:cubicBezTo>
                <a:cubicBezTo>
                  <a:pt x="-14971" y="2332896"/>
                  <a:pt x="8487" y="2192428"/>
                  <a:pt x="0" y="2014638"/>
                </a:cubicBezTo>
                <a:cubicBezTo>
                  <a:pt x="-8487" y="1836849"/>
                  <a:pt x="22218" y="1722945"/>
                  <a:pt x="0" y="1437378"/>
                </a:cubicBezTo>
                <a:cubicBezTo>
                  <a:pt x="-22218" y="1151811"/>
                  <a:pt x="67081" y="1031842"/>
                  <a:pt x="0" y="860118"/>
                </a:cubicBezTo>
                <a:cubicBezTo>
                  <a:pt x="-67081" y="688394"/>
                  <a:pt x="16243" y="198133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4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493338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17" name="Picture 16" descr="Shape, rectangle&#10;&#10;Description automatically generated">
            <a:extLst>
              <a:ext uri="{FF2B5EF4-FFF2-40B4-BE49-F238E27FC236}">
                <a16:creationId xmlns:a16="http://schemas.microsoft.com/office/drawing/2014/main" id="{CDE6A45C-45CA-4A12-B5C1-8BF36242C33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688">
            <a:off x="6073830" y="1410477"/>
            <a:ext cx="5657541" cy="4351338"/>
          </a:xfrm>
          <a:custGeom>
            <a:avLst/>
            <a:gdLst>
              <a:gd name="connsiteX0" fmla="*/ 0 w 5657541"/>
              <a:gd name="connsiteY0" fmla="*/ 0 h 4351338"/>
              <a:gd name="connsiteX1" fmla="*/ 622330 w 5657541"/>
              <a:gd name="connsiteY1" fmla="*/ 0 h 4351338"/>
              <a:gd name="connsiteX2" fmla="*/ 1074933 w 5657541"/>
              <a:gd name="connsiteY2" fmla="*/ 0 h 4351338"/>
              <a:gd name="connsiteX3" fmla="*/ 1584111 w 5657541"/>
              <a:gd name="connsiteY3" fmla="*/ 0 h 4351338"/>
              <a:gd name="connsiteX4" fmla="*/ 2263016 w 5657541"/>
              <a:gd name="connsiteY4" fmla="*/ 0 h 4351338"/>
              <a:gd name="connsiteX5" fmla="*/ 2772195 w 5657541"/>
              <a:gd name="connsiteY5" fmla="*/ 0 h 4351338"/>
              <a:gd name="connsiteX6" fmla="*/ 3451100 w 5657541"/>
              <a:gd name="connsiteY6" fmla="*/ 0 h 4351338"/>
              <a:gd name="connsiteX7" fmla="*/ 4073430 w 5657541"/>
              <a:gd name="connsiteY7" fmla="*/ 0 h 4351338"/>
              <a:gd name="connsiteX8" fmla="*/ 4752334 w 5657541"/>
              <a:gd name="connsiteY8" fmla="*/ 0 h 4351338"/>
              <a:gd name="connsiteX9" fmla="*/ 5657541 w 5657541"/>
              <a:gd name="connsiteY9" fmla="*/ 0 h 4351338"/>
              <a:gd name="connsiteX10" fmla="*/ 5657541 w 5657541"/>
              <a:gd name="connsiteY10" fmla="*/ 543917 h 4351338"/>
              <a:gd name="connsiteX11" fmla="*/ 5657541 w 5657541"/>
              <a:gd name="connsiteY11" fmla="*/ 1174861 h 4351338"/>
              <a:gd name="connsiteX12" fmla="*/ 5657541 w 5657541"/>
              <a:gd name="connsiteY12" fmla="*/ 1762292 h 4351338"/>
              <a:gd name="connsiteX13" fmla="*/ 5657541 w 5657541"/>
              <a:gd name="connsiteY13" fmla="*/ 2175669 h 4351338"/>
              <a:gd name="connsiteX14" fmla="*/ 5657541 w 5657541"/>
              <a:gd name="connsiteY14" fmla="*/ 2676073 h 4351338"/>
              <a:gd name="connsiteX15" fmla="*/ 5657541 w 5657541"/>
              <a:gd name="connsiteY15" fmla="*/ 3132963 h 4351338"/>
              <a:gd name="connsiteX16" fmla="*/ 5657541 w 5657541"/>
              <a:gd name="connsiteY16" fmla="*/ 3720394 h 4351338"/>
              <a:gd name="connsiteX17" fmla="*/ 5657541 w 5657541"/>
              <a:gd name="connsiteY17" fmla="*/ 4351338 h 4351338"/>
              <a:gd name="connsiteX18" fmla="*/ 5261513 w 5657541"/>
              <a:gd name="connsiteY18" fmla="*/ 4351338 h 4351338"/>
              <a:gd name="connsiteX19" fmla="*/ 4808910 w 5657541"/>
              <a:gd name="connsiteY19" fmla="*/ 4351338 h 4351338"/>
              <a:gd name="connsiteX20" fmla="*/ 4356307 w 5657541"/>
              <a:gd name="connsiteY20" fmla="*/ 4351338 h 4351338"/>
              <a:gd name="connsiteX21" fmla="*/ 3847128 w 5657541"/>
              <a:gd name="connsiteY21" fmla="*/ 4351338 h 4351338"/>
              <a:gd name="connsiteX22" fmla="*/ 3224798 w 5657541"/>
              <a:gd name="connsiteY22" fmla="*/ 4351338 h 4351338"/>
              <a:gd name="connsiteX23" fmla="*/ 2602469 w 5657541"/>
              <a:gd name="connsiteY23" fmla="*/ 4351338 h 4351338"/>
              <a:gd name="connsiteX24" fmla="*/ 2149866 w 5657541"/>
              <a:gd name="connsiteY24" fmla="*/ 4351338 h 4351338"/>
              <a:gd name="connsiteX25" fmla="*/ 1640687 w 5657541"/>
              <a:gd name="connsiteY25" fmla="*/ 4351338 h 4351338"/>
              <a:gd name="connsiteX26" fmla="*/ 1074933 w 5657541"/>
              <a:gd name="connsiteY26" fmla="*/ 4351338 h 4351338"/>
              <a:gd name="connsiteX27" fmla="*/ 0 w 5657541"/>
              <a:gd name="connsiteY27" fmla="*/ 4351338 h 4351338"/>
              <a:gd name="connsiteX28" fmla="*/ 0 w 5657541"/>
              <a:gd name="connsiteY28" fmla="*/ 3894448 h 4351338"/>
              <a:gd name="connsiteX29" fmla="*/ 0 w 5657541"/>
              <a:gd name="connsiteY29" fmla="*/ 3350530 h 4351338"/>
              <a:gd name="connsiteX30" fmla="*/ 0 w 5657541"/>
              <a:gd name="connsiteY30" fmla="*/ 2806613 h 4351338"/>
              <a:gd name="connsiteX31" fmla="*/ 0 w 5657541"/>
              <a:gd name="connsiteY31" fmla="*/ 2219182 h 4351338"/>
              <a:gd name="connsiteX32" fmla="*/ 0 w 5657541"/>
              <a:gd name="connsiteY32" fmla="*/ 1588238 h 4351338"/>
              <a:gd name="connsiteX33" fmla="*/ 0 w 5657541"/>
              <a:gd name="connsiteY33" fmla="*/ 1000808 h 4351338"/>
              <a:gd name="connsiteX34" fmla="*/ 0 w 5657541"/>
              <a:gd name="connsiteY34" fmla="*/ 587431 h 4351338"/>
              <a:gd name="connsiteX35" fmla="*/ 0 w 5657541"/>
              <a:gd name="connsiteY35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657541" h="4351338" fill="none" extrusionOk="0">
                <a:moveTo>
                  <a:pt x="0" y="0"/>
                </a:moveTo>
                <a:cubicBezTo>
                  <a:pt x="290322" y="-10853"/>
                  <a:pt x="332203" y="15916"/>
                  <a:pt x="622330" y="0"/>
                </a:cubicBezTo>
                <a:cubicBezTo>
                  <a:pt x="912457" y="-15916"/>
                  <a:pt x="982443" y="16506"/>
                  <a:pt x="1074933" y="0"/>
                </a:cubicBezTo>
                <a:cubicBezTo>
                  <a:pt x="1167423" y="-16506"/>
                  <a:pt x="1393431" y="12721"/>
                  <a:pt x="1584111" y="0"/>
                </a:cubicBezTo>
                <a:cubicBezTo>
                  <a:pt x="1774791" y="-12721"/>
                  <a:pt x="2084109" y="8040"/>
                  <a:pt x="2263016" y="0"/>
                </a:cubicBezTo>
                <a:cubicBezTo>
                  <a:pt x="2441924" y="-8040"/>
                  <a:pt x="2664804" y="51993"/>
                  <a:pt x="2772195" y="0"/>
                </a:cubicBezTo>
                <a:cubicBezTo>
                  <a:pt x="2879586" y="-51993"/>
                  <a:pt x="3275476" y="35574"/>
                  <a:pt x="3451100" y="0"/>
                </a:cubicBezTo>
                <a:cubicBezTo>
                  <a:pt x="3626725" y="-35574"/>
                  <a:pt x="3942520" y="43932"/>
                  <a:pt x="4073430" y="0"/>
                </a:cubicBezTo>
                <a:cubicBezTo>
                  <a:pt x="4204340" y="-43932"/>
                  <a:pt x="4435375" y="49963"/>
                  <a:pt x="4752334" y="0"/>
                </a:cubicBezTo>
                <a:cubicBezTo>
                  <a:pt x="5069293" y="-49963"/>
                  <a:pt x="5394132" y="39101"/>
                  <a:pt x="5657541" y="0"/>
                </a:cubicBezTo>
                <a:cubicBezTo>
                  <a:pt x="5662062" y="142440"/>
                  <a:pt x="5615567" y="425388"/>
                  <a:pt x="5657541" y="543917"/>
                </a:cubicBezTo>
                <a:cubicBezTo>
                  <a:pt x="5699515" y="662446"/>
                  <a:pt x="5619284" y="966709"/>
                  <a:pt x="5657541" y="1174861"/>
                </a:cubicBezTo>
                <a:cubicBezTo>
                  <a:pt x="5695798" y="1383013"/>
                  <a:pt x="5609277" y="1606612"/>
                  <a:pt x="5657541" y="1762292"/>
                </a:cubicBezTo>
                <a:cubicBezTo>
                  <a:pt x="5705805" y="1917972"/>
                  <a:pt x="5647574" y="2058411"/>
                  <a:pt x="5657541" y="2175669"/>
                </a:cubicBezTo>
                <a:cubicBezTo>
                  <a:pt x="5667508" y="2292927"/>
                  <a:pt x="5631966" y="2562383"/>
                  <a:pt x="5657541" y="2676073"/>
                </a:cubicBezTo>
                <a:cubicBezTo>
                  <a:pt x="5683116" y="2789763"/>
                  <a:pt x="5620340" y="3034593"/>
                  <a:pt x="5657541" y="3132963"/>
                </a:cubicBezTo>
                <a:cubicBezTo>
                  <a:pt x="5694742" y="3231333"/>
                  <a:pt x="5612636" y="3504229"/>
                  <a:pt x="5657541" y="3720394"/>
                </a:cubicBezTo>
                <a:cubicBezTo>
                  <a:pt x="5702446" y="3936559"/>
                  <a:pt x="5632779" y="4131129"/>
                  <a:pt x="5657541" y="4351338"/>
                </a:cubicBezTo>
                <a:cubicBezTo>
                  <a:pt x="5558239" y="4372351"/>
                  <a:pt x="5398361" y="4308893"/>
                  <a:pt x="5261513" y="4351338"/>
                </a:cubicBezTo>
                <a:cubicBezTo>
                  <a:pt x="5124665" y="4393783"/>
                  <a:pt x="5017957" y="4341714"/>
                  <a:pt x="4808910" y="4351338"/>
                </a:cubicBezTo>
                <a:cubicBezTo>
                  <a:pt x="4599863" y="4360962"/>
                  <a:pt x="4562981" y="4316468"/>
                  <a:pt x="4356307" y="4351338"/>
                </a:cubicBezTo>
                <a:cubicBezTo>
                  <a:pt x="4149633" y="4386208"/>
                  <a:pt x="3966740" y="4328602"/>
                  <a:pt x="3847128" y="4351338"/>
                </a:cubicBezTo>
                <a:cubicBezTo>
                  <a:pt x="3727516" y="4374074"/>
                  <a:pt x="3514612" y="4305486"/>
                  <a:pt x="3224798" y="4351338"/>
                </a:cubicBezTo>
                <a:cubicBezTo>
                  <a:pt x="2934984" y="4397190"/>
                  <a:pt x="2888614" y="4301614"/>
                  <a:pt x="2602469" y="4351338"/>
                </a:cubicBezTo>
                <a:cubicBezTo>
                  <a:pt x="2316324" y="4401062"/>
                  <a:pt x="2331216" y="4321646"/>
                  <a:pt x="2149866" y="4351338"/>
                </a:cubicBezTo>
                <a:cubicBezTo>
                  <a:pt x="1968516" y="4381030"/>
                  <a:pt x="1765930" y="4321896"/>
                  <a:pt x="1640687" y="4351338"/>
                </a:cubicBezTo>
                <a:cubicBezTo>
                  <a:pt x="1515444" y="4380780"/>
                  <a:pt x="1202056" y="4334897"/>
                  <a:pt x="1074933" y="4351338"/>
                </a:cubicBezTo>
                <a:cubicBezTo>
                  <a:pt x="947810" y="4367779"/>
                  <a:pt x="249649" y="4243112"/>
                  <a:pt x="0" y="4351338"/>
                </a:cubicBezTo>
                <a:cubicBezTo>
                  <a:pt x="-54251" y="4164462"/>
                  <a:pt x="21068" y="4107786"/>
                  <a:pt x="0" y="3894448"/>
                </a:cubicBezTo>
                <a:cubicBezTo>
                  <a:pt x="-21068" y="3681110"/>
                  <a:pt x="41226" y="3610910"/>
                  <a:pt x="0" y="3350530"/>
                </a:cubicBezTo>
                <a:cubicBezTo>
                  <a:pt x="-41226" y="3090150"/>
                  <a:pt x="53196" y="2938373"/>
                  <a:pt x="0" y="2806613"/>
                </a:cubicBezTo>
                <a:cubicBezTo>
                  <a:pt x="-53196" y="2674853"/>
                  <a:pt x="60666" y="2482805"/>
                  <a:pt x="0" y="2219182"/>
                </a:cubicBezTo>
                <a:cubicBezTo>
                  <a:pt x="-60666" y="1955559"/>
                  <a:pt x="31477" y="1900337"/>
                  <a:pt x="0" y="1588238"/>
                </a:cubicBezTo>
                <a:cubicBezTo>
                  <a:pt x="-31477" y="1276139"/>
                  <a:pt x="20512" y="1277414"/>
                  <a:pt x="0" y="1000808"/>
                </a:cubicBezTo>
                <a:cubicBezTo>
                  <a:pt x="-20512" y="724202"/>
                  <a:pt x="24754" y="759100"/>
                  <a:pt x="0" y="587431"/>
                </a:cubicBezTo>
                <a:cubicBezTo>
                  <a:pt x="-24754" y="415762"/>
                  <a:pt x="24812" y="213115"/>
                  <a:pt x="0" y="0"/>
                </a:cubicBezTo>
                <a:close/>
              </a:path>
              <a:path w="5657541" h="4351338" stroke="0" extrusionOk="0">
                <a:moveTo>
                  <a:pt x="0" y="0"/>
                </a:moveTo>
                <a:cubicBezTo>
                  <a:pt x="177294" y="-64403"/>
                  <a:pt x="425737" y="54732"/>
                  <a:pt x="678905" y="0"/>
                </a:cubicBezTo>
                <a:cubicBezTo>
                  <a:pt x="932073" y="-54732"/>
                  <a:pt x="963154" y="34479"/>
                  <a:pt x="1188084" y="0"/>
                </a:cubicBezTo>
                <a:cubicBezTo>
                  <a:pt x="1413014" y="-34479"/>
                  <a:pt x="1391643" y="1636"/>
                  <a:pt x="1584111" y="0"/>
                </a:cubicBezTo>
                <a:cubicBezTo>
                  <a:pt x="1776579" y="-1636"/>
                  <a:pt x="1927793" y="24899"/>
                  <a:pt x="2036715" y="0"/>
                </a:cubicBezTo>
                <a:cubicBezTo>
                  <a:pt x="2145637" y="-24899"/>
                  <a:pt x="2559684" y="56053"/>
                  <a:pt x="2715620" y="0"/>
                </a:cubicBezTo>
                <a:cubicBezTo>
                  <a:pt x="2871556" y="-56053"/>
                  <a:pt x="3045055" y="46873"/>
                  <a:pt x="3281374" y="0"/>
                </a:cubicBezTo>
                <a:cubicBezTo>
                  <a:pt x="3517693" y="-46873"/>
                  <a:pt x="3699350" y="18593"/>
                  <a:pt x="3960279" y="0"/>
                </a:cubicBezTo>
                <a:cubicBezTo>
                  <a:pt x="4221209" y="-18593"/>
                  <a:pt x="4335401" y="62594"/>
                  <a:pt x="4639184" y="0"/>
                </a:cubicBezTo>
                <a:cubicBezTo>
                  <a:pt x="4942968" y="-62594"/>
                  <a:pt x="5221170" y="113692"/>
                  <a:pt x="5657541" y="0"/>
                </a:cubicBezTo>
                <a:cubicBezTo>
                  <a:pt x="5676903" y="216095"/>
                  <a:pt x="5631665" y="229475"/>
                  <a:pt x="5657541" y="456890"/>
                </a:cubicBezTo>
                <a:cubicBezTo>
                  <a:pt x="5683417" y="684305"/>
                  <a:pt x="5638349" y="810500"/>
                  <a:pt x="5657541" y="1044321"/>
                </a:cubicBezTo>
                <a:cubicBezTo>
                  <a:pt x="5676733" y="1278142"/>
                  <a:pt x="5619668" y="1341527"/>
                  <a:pt x="5657541" y="1457698"/>
                </a:cubicBezTo>
                <a:cubicBezTo>
                  <a:pt x="5695414" y="1573869"/>
                  <a:pt x="5585956" y="1950703"/>
                  <a:pt x="5657541" y="2088642"/>
                </a:cubicBezTo>
                <a:cubicBezTo>
                  <a:pt x="5729126" y="2226581"/>
                  <a:pt x="5628367" y="2470745"/>
                  <a:pt x="5657541" y="2632559"/>
                </a:cubicBezTo>
                <a:cubicBezTo>
                  <a:pt x="5686715" y="2794373"/>
                  <a:pt x="5615949" y="2875688"/>
                  <a:pt x="5657541" y="3089450"/>
                </a:cubicBezTo>
                <a:cubicBezTo>
                  <a:pt x="5699133" y="3303212"/>
                  <a:pt x="5636132" y="3351799"/>
                  <a:pt x="5657541" y="3546340"/>
                </a:cubicBezTo>
                <a:cubicBezTo>
                  <a:pt x="5678950" y="3740881"/>
                  <a:pt x="5651519" y="4188719"/>
                  <a:pt x="5657541" y="4351338"/>
                </a:cubicBezTo>
                <a:cubicBezTo>
                  <a:pt x="5559327" y="4390565"/>
                  <a:pt x="5336419" y="4346496"/>
                  <a:pt x="5204938" y="4351338"/>
                </a:cubicBezTo>
                <a:cubicBezTo>
                  <a:pt x="5073457" y="4356180"/>
                  <a:pt x="4666733" y="4327713"/>
                  <a:pt x="4526033" y="4351338"/>
                </a:cubicBezTo>
                <a:cubicBezTo>
                  <a:pt x="4385333" y="4374963"/>
                  <a:pt x="4219626" y="4329924"/>
                  <a:pt x="4016854" y="4351338"/>
                </a:cubicBezTo>
                <a:cubicBezTo>
                  <a:pt x="3814082" y="4372752"/>
                  <a:pt x="3601431" y="4284600"/>
                  <a:pt x="3337949" y="4351338"/>
                </a:cubicBezTo>
                <a:cubicBezTo>
                  <a:pt x="3074467" y="4418076"/>
                  <a:pt x="3079124" y="4298553"/>
                  <a:pt x="2885346" y="4351338"/>
                </a:cubicBezTo>
                <a:cubicBezTo>
                  <a:pt x="2691568" y="4404123"/>
                  <a:pt x="2433905" y="4345138"/>
                  <a:pt x="2263016" y="4351338"/>
                </a:cubicBezTo>
                <a:cubicBezTo>
                  <a:pt x="2092127" y="4357538"/>
                  <a:pt x="1934120" y="4327892"/>
                  <a:pt x="1753838" y="4351338"/>
                </a:cubicBezTo>
                <a:cubicBezTo>
                  <a:pt x="1573556" y="4374784"/>
                  <a:pt x="1457868" y="4285259"/>
                  <a:pt x="1188084" y="4351338"/>
                </a:cubicBezTo>
                <a:cubicBezTo>
                  <a:pt x="918300" y="4417417"/>
                  <a:pt x="837012" y="4293613"/>
                  <a:pt x="565754" y="4351338"/>
                </a:cubicBezTo>
                <a:cubicBezTo>
                  <a:pt x="294496" y="4409063"/>
                  <a:pt x="179673" y="4345012"/>
                  <a:pt x="0" y="4351338"/>
                </a:cubicBezTo>
                <a:cubicBezTo>
                  <a:pt x="-45662" y="4242534"/>
                  <a:pt x="51836" y="4120522"/>
                  <a:pt x="0" y="3894448"/>
                </a:cubicBezTo>
                <a:cubicBezTo>
                  <a:pt x="-51836" y="3668374"/>
                  <a:pt x="25442" y="3574608"/>
                  <a:pt x="0" y="3263504"/>
                </a:cubicBezTo>
                <a:cubicBezTo>
                  <a:pt x="-25442" y="2952400"/>
                  <a:pt x="13843" y="2848801"/>
                  <a:pt x="0" y="2719586"/>
                </a:cubicBezTo>
                <a:cubicBezTo>
                  <a:pt x="-13843" y="2590371"/>
                  <a:pt x="29358" y="2387663"/>
                  <a:pt x="0" y="2088642"/>
                </a:cubicBezTo>
                <a:cubicBezTo>
                  <a:pt x="-29358" y="1789621"/>
                  <a:pt x="19494" y="1758965"/>
                  <a:pt x="0" y="1588238"/>
                </a:cubicBezTo>
                <a:cubicBezTo>
                  <a:pt x="-19494" y="1417511"/>
                  <a:pt x="41620" y="1132183"/>
                  <a:pt x="0" y="1000808"/>
                </a:cubicBezTo>
                <a:cubicBezTo>
                  <a:pt x="-41620" y="869433"/>
                  <a:pt x="68651" y="201807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5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407803489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C1F9F11F-F2E8-48C0-BF68-D7D823F83F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49" y="2189713"/>
            <a:ext cx="2412698" cy="2095238"/>
          </a:xfrm>
          <a:custGeom>
            <a:avLst/>
            <a:gdLst>
              <a:gd name="connsiteX0" fmla="*/ 0 w 2412698"/>
              <a:gd name="connsiteY0" fmla="*/ 0 h 2095238"/>
              <a:gd name="connsiteX1" fmla="*/ 434286 w 2412698"/>
              <a:gd name="connsiteY1" fmla="*/ 0 h 2095238"/>
              <a:gd name="connsiteX2" fmla="*/ 868571 w 2412698"/>
              <a:gd name="connsiteY2" fmla="*/ 0 h 2095238"/>
              <a:gd name="connsiteX3" fmla="*/ 1302857 w 2412698"/>
              <a:gd name="connsiteY3" fmla="*/ 0 h 2095238"/>
              <a:gd name="connsiteX4" fmla="*/ 1785397 w 2412698"/>
              <a:gd name="connsiteY4" fmla="*/ 0 h 2095238"/>
              <a:gd name="connsiteX5" fmla="*/ 2412698 w 2412698"/>
              <a:gd name="connsiteY5" fmla="*/ 0 h 2095238"/>
              <a:gd name="connsiteX6" fmla="*/ 2412698 w 2412698"/>
              <a:gd name="connsiteY6" fmla="*/ 544762 h 2095238"/>
              <a:gd name="connsiteX7" fmla="*/ 2412698 w 2412698"/>
              <a:gd name="connsiteY7" fmla="*/ 1068571 h 2095238"/>
              <a:gd name="connsiteX8" fmla="*/ 2412698 w 2412698"/>
              <a:gd name="connsiteY8" fmla="*/ 1634286 h 2095238"/>
              <a:gd name="connsiteX9" fmla="*/ 2412698 w 2412698"/>
              <a:gd name="connsiteY9" fmla="*/ 2095238 h 2095238"/>
              <a:gd name="connsiteX10" fmla="*/ 1978412 w 2412698"/>
              <a:gd name="connsiteY10" fmla="*/ 2095238 h 2095238"/>
              <a:gd name="connsiteX11" fmla="*/ 1447619 w 2412698"/>
              <a:gd name="connsiteY11" fmla="*/ 2095238 h 2095238"/>
              <a:gd name="connsiteX12" fmla="*/ 965079 w 2412698"/>
              <a:gd name="connsiteY12" fmla="*/ 2095238 h 2095238"/>
              <a:gd name="connsiteX13" fmla="*/ 434286 w 2412698"/>
              <a:gd name="connsiteY13" fmla="*/ 2095238 h 2095238"/>
              <a:gd name="connsiteX14" fmla="*/ 0 w 2412698"/>
              <a:gd name="connsiteY14" fmla="*/ 2095238 h 2095238"/>
              <a:gd name="connsiteX15" fmla="*/ 0 w 2412698"/>
              <a:gd name="connsiteY15" fmla="*/ 1592381 h 2095238"/>
              <a:gd name="connsiteX16" fmla="*/ 0 w 2412698"/>
              <a:gd name="connsiteY16" fmla="*/ 1089524 h 2095238"/>
              <a:gd name="connsiteX17" fmla="*/ 0 w 2412698"/>
              <a:gd name="connsiteY17" fmla="*/ 544762 h 2095238"/>
              <a:gd name="connsiteX18" fmla="*/ 0 w 2412698"/>
              <a:gd name="connsiteY18" fmla="*/ 0 h 209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12698" h="2095238" fill="none" extrusionOk="0">
                <a:moveTo>
                  <a:pt x="0" y="0"/>
                </a:moveTo>
                <a:cubicBezTo>
                  <a:pt x="197729" y="-25202"/>
                  <a:pt x="296496" y="48882"/>
                  <a:pt x="434286" y="0"/>
                </a:cubicBezTo>
                <a:cubicBezTo>
                  <a:pt x="572076" y="-48882"/>
                  <a:pt x="665989" y="23366"/>
                  <a:pt x="868571" y="0"/>
                </a:cubicBezTo>
                <a:cubicBezTo>
                  <a:pt x="1071154" y="-23366"/>
                  <a:pt x="1152206" y="35262"/>
                  <a:pt x="1302857" y="0"/>
                </a:cubicBezTo>
                <a:cubicBezTo>
                  <a:pt x="1453508" y="-35262"/>
                  <a:pt x="1609167" y="20423"/>
                  <a:pt x="1785397" y="0"/>
                </a:cubicBezTo>
                <a:cubicBezTo>
                  <a:pt x="1961627" y="-20423"/>
                  <a:pt x="2281710" y="37126"/>
                  <a:pt x="2412698" y="0"/>
                </a:cubicBezTo>
                <a:cubicBezTo>
                  <a:pt x="2421947" y="172561"/>
                  <a:pt x="2390878" y="304603"/>
                  <a:pt x="2412698" y="544762"/>
                </a:cubicBezTo>
                <a:cubicBezTo>
                  <a:pt x="2434518" y="784921"/>
                  <a:pt x="2371048" y="814874"/>
                  <a:pt x="2412698" y="1068571"/>
                </a:cubicBezTo>
                <a:cubicBezTo>
                  <a:pt x="2454348" y="1322268"/>
                  <a:pt x="2376964" y="1383804"/>
                  <a:pt x="2412698" y="1634286"/>
                </a:cubicBezTo>
                <a:cubicBezTo>
                  <a:pt x="2448432" y="1884768"/>
                  <a:pt x="2375871" y="1904463"/>
                  <a:pt x="2412698" y="2095238"/>
                </a:cubicBezTo>
                <a:cubicBezTo>
                  <a:pt x="2325152" y="2144749"/>
                  <a:pt x="2140859" y="2050032"/>
                  <a:pt x="1978412" y="2095238"/>
                </a:cubicBezTo>
                <a:cubicBezTo>
                  <a:pt x="1815965" y="2140444"/>
                  <a:pt x="1614402" y="2074170"/>
                  <a:pt x="1447619" y="2095238"/>
                </a:cubicBezTo>
                <a:cubicBezTo>
                  <a:pt x="1280836" y="2116306"/>
                  <a:pt x="1117841" y="2071886"/>
                  <a:pt x="965079" y="2095238"/>
                </a:cubicBezTo>
                <a:cubicBezTo>
                  <a:pt x="812317" y="2118590"/>
                  <a:pt x="642524" y="2051288"/>
                  <a:pt x="434286" y="2095238"/>
                </a:cubicBezTo>
                <a:cubicBezTo>
                  <a:pt x="226048" y="2139188"/>
                  <a:pt x="189152" y="2073245"/>
                  <a:pt x="0" y="2095238"/>
                </a:cubicBezTo>
                <a:cubicBezTo>
                  <a:pt x="-36660" y="1966383"/>
                  <a:pt x="12807" y="1710254"/>
                  <a:pt x="0" y="1592381"/>
                </a:cubicBezTo>
                <a:cubicBezTo>
                  <a:pt x="-12807" y="1474508"/>
                  <a:pt x="48750" y="1245825"/>
                  <a:pt x="0" y="1089524"/>
                </a:cubicBezTo>
                <a:cubicBezTo>
                  <a:pt x="-48750" y="933223"/>
                  <a:pt x="26671" y="705599"/>
                  <a:pt x="0" y="544762"/>
                </a:cubicBezTo>
                <a:cubicBezTo>
                  <a:pt x="-26671" y="383925"/>
                  <a:pt x="46790" y="230239"/>
                  <a:pt x="0" y="0"/>
                </a:cubicBezTo>
                <a:close/>
              </a:path>
              <a:path w="2412698" h="2095238" stroke="0" extrusionOk="0">
                <a:moveTo>
                  <a:pt x="0" y="0"/>
                </a:moveTo>
                <a:cubicBezTo>
                  <a:pt x="250839" y="-22410"/>
                  <a:pt x="394906" y="24312"/>
                  <a:pt x="506667" y="0"/>
                </a:cubicBezTo>
                <a:cubicBezTo>
                  <a:pt x="618428" y="-24312"/>
                  <a:pt x="782674" y="47937"/>
                  <a:pt x="1013333" y="0"/>
                </a:cubicBezTo>
                <a:cubicBezTo>
                  <a:pt x="1243992" y="-47937"/>
                  <a:pt x="1263942" y="2834"/>
                  <a:pt x="1423492" y="0"/>
                </a:cubicBezTo>
                <a:cubicBezTo>
                  <a:pt x="1583042" y="-2834"/>
                  <a:pt x="1834706" y="10166"/>
                  <a:pt x="1954285" y="0"/>
                </a:cubicBezTo>
                <a:cubicBezTo>
                  <a:pt x="2073864" y="-10166"/>
                  <a:pt x="2221930" y="48531"/>
                  <a:pt x="2412698" y="0"/>
                </a:cubicBezTo>
                <a:cubicBezTo>
                  <a:pt x="2426532" y="122534"/>
                  <a:pt x="2364669" y="262995"/>
                  <a:pt x="2412698" y="481905"/>
                </a:cubicBezTo>
                <a:cubicBezTo>
                  <a:pt x="2460727" y="700816"/>
                  <a:pt x="2361249" y="762568"/>
                  <a:pt x="2412698" y="963809"/>
                </a:cubicBezTo>
                <a:cubicBezTo>
                  <a:pt x="2464147" y="1165050"/>
                  <a:pt x="2397963" y="1310602"/>
                  <a:pt x="2412698" y="1508571"/>
                </a:cubicBezTo>
                <a:cubicBezTo>
                  <a:pt x="2427433" y="1706540"/>
                  <a:pt x="2370098" y="1898008"/>
                  <a:pt x="2412698" y="2095238"/>
                </a:cubicBezTo>
                <a:cubicBezTo>
                  <a:pt x="2252152" y="2157797"/>
                  <a:pt x="2121097" y="2093448"/>
                  <a:pt x="1881904" y="2095238"/>
                </a:cubicBezTo>
                <a:cubicBezTo>
                  <a:pt x="1642711" y="2097028"/>
                  <a:pt x="1611654" y="2040701"/>
                  <a:pt x="1375238" y="2095238"/>
                </a:cubicBezTo>
                <a:cubicBezTo>
                  <a:pt x="1138822" y="2149775"/>
                  <a:pt x="1060655" y="2085695"/>
                  <a:pt x="965079" y="2095238"/>
                </a:cubicBezTo>
                <a:cubicBezTo>
                  <a:pt x="869503" y="2104781"/>
                  <a:pt x="667532" y="2066362"/>
                  <a:pt x="530794" y="2095238"/>
                </a:cubicBezTo>
                <a:cubicBezTo>
                  <a:pt x="394057" y="2124114"/>
                  <a:pt x="189656" y="2064471"/>
                  <a:pt x="0" y="2095238"/>
                </a:cubicBezTo>
                <a:cubicBezTo>
                  <a:pt x="-29378" y="1940552"/>
                  <a:pt x="19547" y="1743971"/>
                  <a:pt x="0" y="1592381"/>
                </a:cubicBezTo>
                <a:cubicBezTo>
                  <a:pt x="-19547" y="1440791"/>
                  <a:pt x="48818" y="1250882"/>
                  <a:pt x="0" y="1131429"/>
                </a:cubicBezTo>
                <a:cubicBezTo>
                  <a:pt x="-48818" y="1011976"/>
                  <a:pt x="42813" y="703558"/>
                  <a:pt x="0" y="565714"/>
                </a:cubicBezTo>
                <a:cubicBezTo>
                  <a:pt x="-42813" y="427871"/>
                  <a:pt x="22248" y="155005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extLst>
              <a:ext uri="{C807C97D-BFC1-408E-A445-0C87EB9F89A2}">
                <ask:lineSketchStyleProps xmlns:ask="http://schemas.microsoft.com/office/drawing/2018/sketchyshapes" sd="47907586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5E0A896B-CADE-42D2-BD06-8DDD4F27B40C}"/>
              </a:ext>
            </a:extLst>
          </p:cNvPr>
          <p:cNvSpPr txBox="1">
            <a:spLocks/>
          </p:cNvSpPr>
          <p:nvPr/>
        </p:nvSpPr>
        <p:spPr>
          <a:xfrm>
            <a:off x="1133475" y="5634973"/>
            <a:ext cx="9925050" cy="112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VAEs are Not Graphical Models:</a:t>
            </a:r>
          </a:p>
          <a:p>
            <a:pPr lvl="1"/>
            <a:r>
              <a:rPr lang="en-US" dirty="0"/>
              <a:t>e(Z|X) and p(Z) are both </a:t>
            </a:r>
            <a:r>
              <a:rPr lang="en-US" dirty="0" err="1"/>
              <a:t>dists</a:t>
            </a:r>
            <a:r>
              <a:rPr lang="en-US" dirty="0"/>
              <a:t> over  Z; can’t have both</a:t>
            </a:r>
          </a:p>
          <a:p>
            <a:pPr lvl="1"/>
            <a:r>
              <a:rPr lang="en-US" dirty="0"/>
              <a:t>The heart of a VAE is not the networks, but the loss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D034-57F0-4489-89F6-20050116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8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lbrace.glow">
            <a:extLst>
              <a:ext uri="{FF2B5EF4-FFF2-40B4-BE49-F238E27FC236}">
                <a16:creationId xmlns:a16="http://schemas.microsoft.com/office/drawing/2014/main" id="{800AEDB3-DBB7-4551-83C2-06B7C105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09" t="14877" r="53861" b="53551"/>
          <a:stretch>
            <a:fillRect/>
          </a:stretch>
        </p:blipFill>
        <p:spPr>
          <a:xfrm>
            <a:off x="5137940" y="2193988"/>
            <a:ext cx="491302" cy="1997345"/>
          </a:xfrm>
          <a:custGeom>
            <a:avLst/>
            <a:gdLst>
              <a:gd name="connsiteX0" fmla="*/ 397646 w 491302"/>
              <a:gd name="connsiteY0" fmla="*/ 6 h 1997345"/>
              <a:gd name="connsiteX1" fmla="*/ 483763 w 491302"/>
              <a:gd name="connsiteY1" fmla="*/ 164623 h 1997345"/>
              <a:gd name="connsiteX2" fmla="*/ 228600 w 491302"/>
              <a:gd name="connsiteY2" fmla="*/ 1031398 h 1997345"/>
              <a:gd name="connsiteX3" fmla="*/ 471486 w 491302"/>
              <a:gd name="connsiteY3" fmla="*/ 1841023 h 1997345"/>
              <a:gd name="connsiteX4" fmla="*/ 312314 w 491302"/>
              <a:gd name="connsiteY4" fmla="*/ 1991836 h 1997345"/>
              <a:gd name="connsiteX5" fmla="*/ 0 w 491302"/>
              <a:gd name="connsiteY5" fmla="*/ 979011 h 1997345"/>
              <a:gd name="connsiteX6" fmla="*/ 314323 w 491302"/>
              <a:gd name="connsiteY6" fmla="*/ 88424 h 1997345"/>
              <a:gd name="connsiteX7" fmla="*/ 397646 w 491302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2" h="1997345">
                <a:moveTo>
                  <a:pt x="397646" y="6"/>
                </a:moveTo>
                <a:cubicBezTo>
                  <a:pt x="435800" y="-700"/>
                  <a:pt x="461935" y="69869"/>
                  <a:pt x="483763" y="164623"/>
                </a:cubicBezTo>
                <a:cubicBezTo>
                  <a:pt x="392253" y="545624"/>
                  <a:pt x="227806" y="644313"/>
                  <a:pt x="228600" y="1031398"/>
                </a:cubicBezTo>
                <a:cubicBezTo>
                  <a:pt x="244810" y="1386204"/>
                  <a:pt x="405146" y="1653169"/>
                  <a:pt x="471486" y="1841023"/>
                </a:cubicBezTo>
                <a:cubicBezTo>
                  <a:pt x="537826" y="2028877"/>
                  <a:pt x="425591" y="1997657"/>
                  <a:pt x="312314" y="1991836"/>
                </a:cubicBezTo>
                <a:cubicBezTo>
                  <a:pt x="160584" y="1693916"/>
                  <a:pt x="104105" y="1329319"/>
                  <a:pt x="0" y="979011"/>
                </a:cubicBezTo>
                <a:cubicBezTo>
                  <a:pt x="25171" y="660188"/>
                  <a:pt x="225758" y="253524"/>
                  <a:pt x="314323" y="88424"/>
                </a:cubicBezTo>
                <a:cubicBezTo>
                  <a:pt x="347535" y="26512"/>
                  <a:pt x="374754" y="429"/>
                  <a:pt x="397646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68" name="rbrace.glow">
            <a:extLst>
              <a:ext uri="{FF2B5EF4-FFF2-40B4-BE49-F238E27FC236}">
                <a16:creationId xmlns:a16="http://schemas.microsoft.com/office/drawing/2014/main" id="{C5175D3C-C065-47D2-A890-6A4F562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95" t="14942" r="24875" b="53486"/>
          <a:stretch>
            <a:fillRect/>
          </a:stretch>
        </p:blipFill>
        <p:spPr>
          <a:xfrm>
            <a:off x="8666783" y="2193135"/>
            <a:ext cx="491303" cy="1997345"/>
          </a:xfrm>
          <a:custGeom>
            <a:avLst/>
            <a:gdLst>
              <a:gd name="connsiteX0" fmla="*/ 93657 w 491303"/>
              <a:gd name="connsiteY0" fmla="*/ 6 h 1997345"/>
              <a:gd name="connsiteX1" fmla="*/ 176980 w 491303"/>
              <a:gd name="connsiteY1" fmla="*/ 88424 h 1997345"/>
              <a:gd name="connsiteX2" fmla="*/ 491303 w 491303"/>
              <a:gd name="connsiteY2" fmla="*/ 979011 h 1997345"/>
              <a:gd name="connsiteX3" fmla="*/ 178989 w 491303"/>
              <a:gd name="connsiteY3" fmla="*/ 1991836 h 1997345"/>
              <a:gd name="connsiteX4" fmla="*/ 19817 w 491303"/>
              <a:gd name="connsiteY4" fmla="*/ 1841023 h 1997345"/>
              <a:gd name="connsiteX5" fmla="*/ 262703 w 491303"/>
              <a:gd name="connsiteY5" fmla="*/ 1031398 h 1997345"/>
              <a:gd name="connsiteX6" fmla="*/ 7540 w 491303"/>
              <a:gd name="connsiteY6" fmla="*/ 164623 h 1997345"/>
              <a:gd name="connsiteX7" fmla="*/ 93657 w 491303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3" h="1997345">
                <a:moveTo>
                  <a:pt x="93657" y="6"/>
                </a:moveTo>
                <a:cubicBezTo>
                  <a:pt x="116549" y="429"/>
                  <a:pt x="143768" y="26512"/>
                  <a:pt x="176980" y="88424"/>
                </a:cubicBezTo>
                <a:cubicBezTo>
                  <a:pt x="265545" y="253524"/>
                  <a:pt x="466132" y="660188"/>
                  <a:pt x="491303" y="979011"/>
                </a:cubicBezTo>
                <a:cubicBezTo>
                  <a:pt x="387198" y="1329319"/>
                  <a:pt x="330719" y="1693916"/>
                  <a:pt x="178989" y="1991836"/>
                </a:cubicBezTo>
                <a:cubicBezTo>
                  <a:pt x="65712" y="1997657"/>
                  <a:pt x="-46523" y="2028877"/>
                  <a:pt x="19817" y="1841023"/>
                </a:cubicBezTo>
                <a:cubicBezTo>
                  <a:pt x="86157" y="1653169"/>
                  <a:pt x="246493" y="1386204"/>
                  <a:pt x="262703" y="1031398"/>
                </a:cubicBezTo>
                <a:cubicBezTo>
                  <a:pt x="263497" y="644313"/>
                  <a:pt x="99050" y="545624"/>
                  <a:pt x="7540" y="164623"/>
                </a:cubicBezTo>
                <a:cubicBezTo>
                  <a:pt x="29368" y="69869"/>
                  <a:pt x="55503" y="-700"/>
                  <a:pt x="93657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37" name="-x&gt;&gt; [glow]">
            <a:extLst>
              <a:ext uri="{FF2B5EF4-FFF2-40B4-BE49-F238E27FC236}">
                <a16:creationId xmlns:a16="http://schemas.microsoft.com/office/drawing/2014/main" id="{A32ADE55-E8DC-464F-9B34-A4811452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3" name="-e&gt; [glow]">
            <a:extLst>
              <a:ext uri="{FF2B5EF4-FFF2-40B4-BE49-F238E27FC236}">
                <a16:creationId xmlns:a16="http://schemas.microsoft.com/office/drawing/2014/main" id="{376AE8FB-24CC-4C64-AF7B-D0254034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6527377" y="3487124"/>
            <a:ext cx="1264074" cy="663962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5" name="-d&gt;[glow]">
            <a:extLst>
              <a:ext uri="{FF2B5EF4-FFF2-40B4-BE49-F238E27FC236}">
                <a16:creationId xmlns:a16="http://schemas.microsoft.com/office/drawing/2014/main" id="{5A9664BF-D52B-4876-BFCB-1C46C4E7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2458" t="16034" r="35354" b="72008"/>
          <a:stretch>
            <a:fillRect/>
          </a:stretch>
        </p:blipFill>
        <p:spPr>
          <a:xfrm>
            <a:off x="6414769" y="2231191"/>
            <a:ext cx="1485902" cy="756499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8" name="-p&gt; [glow]">
            <a:extLst>
              <a:ext uri="{FF2B5EF4-FFF2-40B4-BE49-F238E27FC236}">
                <a16:creationId xmlns:a16="http://schemas.microsoft.com/office/drawing/2014/main" id="{74279DA0-91C3-44FF-8D77-AFCDE552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45260" t="24743" r="49646" b="65443"/>
          <a:stretch>
            <a:fillRect/>
          </a:stretch>
        </p:blipFill>
        <p:spPr>
          <a:xfrm>
            <a:off x="5537200" y="2782181"/>
            <a:ext cx="621032" cy="620888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15DD6B-609F-4356-A349-D4054170B463}"/>
              </a:ext>
            </a:extLst>
          </p:cNvPr>
          <p:cNvGrpSpPr/>
          <p:nvPr/>
        </p:nvGrpSpPr>
        <p:grpSpPr>
          <a:xfrm>
            <a:off x="5133183" y="2194002"/>
            <a:ext cx="6586252" cy="2001458"/>
            <a:chOff x="5133977" y="1206975"/>
            <a:chExt cx="6586252" cy="2001458"/>
          </a:xfrm>
        </p:grpSpPr>
        <p:pic>
          <p:nvPicPr>
            <p:cNvPr id="177" name="left inc brace">
              <a:extLst>
                <a:ext uri="{FF2B5EF4-FFF2-40B4-BE49-F238E27FC236}">
                  <a16:creationId xmlns:a16="http://schemas.microsoft.com/office/drawing/2014/main" id="{5D8A47D5-6705-4A55-9F59-7DE04EC7E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176" name="right inc brace">
              <a:extLst>
                <a:ext uri="{FF2B5EF4-FFF2-40B4-BE49-F238E27FC236}">
                  <a16:creationId xmlns:a16="http://schemas.microsoft.com/office/drawing/2014/main" id="{404444E4-4D1E-463A-A78C-20831EC2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173" name="elbo-formula">
              <a:extLst>
                <a:ext uri="{FF2B5EF4-FFF2-40B4-BE49-F238E27FC236}">
                  <a16:creationId xmlns:a16="http://schemas.microsoft.com/office/drawing/2014/main" id="{00076BDF-D88A-4739-A52B-9DCA805E8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r="-1673"/>
            <a:stretch/>
          </p:blipFill>
          <p:spPr>
            <a:xfrm>
              <a:off x="9358317" y="1983095"/>
              <a:ext cx="2361912" cy="576001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75" name="-d&gt;">
            <a:extLst>
              <a:ext uri="{FF2B5EF4-FFF2-40B4-BE49-F238E27FC236}">
                <a16:creationId xmlns:a16="http://schemas.microsoft.com/office/drawing/2014/main" id="{E95BB116-A196-43AF-8478-9C529EEB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58" t="16034" r="35354" b="72008"/>
          <a:stretch>
            <a:fillRect/>
          </a:stretch>
        </p:blipFill>
        <p:spPr>
          <a:xfrm>
            <a:off x="6414769" y="2232660"/>
            <a:ext cx="1485902" cy="756499"/>
          </a:xfrm>
          <a:custGeom>
            <a:avLst/>
            <a:gdLst>
              <a:gd name="connsiteX0" fmla="*/ 0 w 1485902"/>
              <a:gd name="connsiteY0" fmla="*/ 0 h 756499"/>
              <a:gd name="connsiteX1" fmla="*/ 1485902 w 1485902"/>
              <a:gd name="connsiteY1" fmla="*/ 0 h 756499"/>
              <a:gd name="connsiteX2" fmla="*/ 1485902 w 1485902"/>
              <a:gd name="connsiteY2" fmla="*/ 756499 h 756499"/>
              <a:gd name="connsiteX3" fmla="*/ 0 w 1485902"/>
              <a:gd name="connsiteY3" fmla="*/ 756499 h 756499"/>
              <a:gd name="connsiteX4" fmla="*/ 0 w 1485902"/>
              <a:gd name="connsiteY4" fmla="*/ 0 h 7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2" h="756499">
                <a:moveTo>
                  <a:pt x="0" y="0"/>
                </a:moveTo>
                <a:lnTo>
                  <a:pt x="1485902" y="0"/>
                </a:lnTo>
                <a:lnTo>
                  <a:pt x="1485902" y="756499"/>
                </a:lnTo>
                <a:lnTo>
                  <a:pt x="0" y="75649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9" name="Latent Space Z">
            <a:extLst>
              <a:ext uri="{FF2B5EF4-FFF2-40B4-BE49-F238E27FC236}">
                <a16:creationId xmlns:a16="http://schemas.microsoft.com/office/drawing/2014/main" id="{50323ADE-6EA5-4DD6-9A6E-A5CB2ED0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657" t="28531" r="44939" b="64344"/>
          <a:stretch>
            <a:fillRect/>
          </a:stretch>
        </p:blipFill>
        <p:spPr>
          <a:xfrm>
            <a:off x="6195207" y="3023319"/>
            <a:ext cx="536879" cy="450698"/>
          </a:xfrm>
          <a:custGeom>
            <a:avLst/>
            <a:gdLst>
              <a:gd name="connsiteX0" fmla="*/ 75116 w 536879"/>
              <a:gd name="connsiteY0" fmla="*/ 0 h 450698"/>
              <a:gd name="connsiteX1" fmla="*/ 461763 w 536879"/>
              <a:gd name="connsiteY1" fmla="*/ 0 h 450698"/>
              <a:gd name="connsiteX2" fmla="*/ 536879 w 536879"/>
              <a:gd name="connsiteY2" fmla="*/ 75116 h 450698"/>
              <a:gd name="connsiteX3" fmla="*/ 536879 w 536879"/>
              <a:gd name="connsiteY3" fmla="*/ 375582 h 450698"/>
              <a:gd name="connsiteX4" fmla="*/ 461763 w 536879"/>
              <a:gd name="connsiteY4" fmla="*/ 450698 h 450698"/>
              <a:gd name="connsiteX5" fmla="*/ 75116 w 536879"/>
              <a:gd name="connsiteY5" fmla="*/ 450698 h 450698"/>
              <a:gd name="connsiteX6" fmla="*/ 0 w 536879"/>
              <a:gd name="connsiteY6" fmla="*/ 375582 h 450698"/>
              <a:gd name="connsiteX7" fmla="*/ 0 w 536879"/>
              <a:gd name="connsiteY7" fmla="*/ 75116 h 450698"/>
              <a:gd name="connsiteX8" fmla="*/ 75116 w 536879"/>
              <a:gd name="connsiteY8" fmla="*/ 0 h 45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879" h="450698">
                <a:moveTo>
                  <a:pt x="75116" y="0"/>
                </a:moveTo>
                <a:lnTo>
                  <a:pt x="461763" y="0"/>
                </a:lnTo>
                <a:cubicBezTo>
                  <a:pt x="503248" y="0"/>
                  <a:pt x="536879" y="33631"/>
                  <a:pt x="536879" y="75116"/>
                </a:cubicBezTo>
                <a:lnTo>
                  <a:pt x="536879" y="375582"/>
                </a:lnTo>
                <a:cubicBezTo>
                  <a:pt x="536879" y="417067"/>
                  <a:pt x="503248" y="450698"/>
                  <a:pt x="461763" y="450698"/>
                </a:cubicBezTo>
                <a:lnTo>
                  <a:pt x="75116" y="450698"/>
                </a:lnTo>
                <a:cubicBezTo>
                  <a:pt x="33631" y="450698"/>
                  <a:pt x="0" y="417067"/>
                  <a:pt x="0" y="375582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68" name="Images X">
            <a:extLst>
              <a:ext uri="{FF2B5EF4-FFF2-40B4-BE49-F238E27FC236}">
                <a16:creationId xmlns:a16="http://schemas.microsoft.com/office/drawing/2014/main" id="{7BF404F9-A9EA-42B2-860C-29FA1EBA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043" t="28539" r="32914" b="64337"/>
          <a:stretch>
            <a:fillRect/>
          </a:stretch>
        </p:blipFill>
        <p:spPr>
          <a:xfrm>
            <a:off x="7583356" y="3023783"/>
            <a:ext cx="614861" cy="450697"/>
          </a:xfrm>
          <a:custGeom>
            <a:avLst/>
            <a:gdLst>
              <a:gd name="connsiteX0" fmla="*/ 75116 w 614861"/>
              <a:gd name="connsiteY0" fmla="*/ 0 h 450697"/>
              <a:gd name="connsiteX1" fmla="*/ 545916 w 614861"/>
              <a:gd name="connsiteY1" fmla="*/ 0 h 450697"/>
              <a:gd name="connsiteX2" fmla="*/ 599031 w 614861"/>
              <a:gd name="connsiteY2" fmla="*/ 22001 h 450697"/>
              <a:gd name="connsiteX3" fmla="*/ 614495 w 614861"/>
              <a:gd name="connsiteY3" fmla="*/ 44938 h 450697"/>
              <a:gd name="connsiteX4" fmla="*/ 614495 w 614861"/>
              <a:gd name="connsiteY4" fmla="*/ 405217 h 450697"/>
              <a:gd name="connsiteX5" fmla="*/ 614861 w 614861"/>
              <a:gd name="connsiteY5" fmla="*/ 405217 h 450697"/>
              <a:gd name="connsiteX6" fmla="*/ 599031 w 614861"/>
              <a:gd name="connsiteY6" fmla="*/ 428696 h 450697"/>
              <a:gd name="connsiteX7" fmla="*/ 545916 w 614861"/>
              <a:gd name="connsiteY7" fmla="*/ 450697 h 450697"/>
              <a:gd name="connsiteX8" fmla="*/ 75116 w 614861"/>
              <a:gd name="connsiteY8" fmla="*/ 450697 h 450697"/>
              <a:gd name="connsiteX9" fmla="*/ 0 w 614861"/>
              <a:gd name="connsiteY9" fmla="*/ 375581 h 450697"/>
              <a:gd name="connsiteX10" fmla="*/ 0 w 614861"/>
              <a:gd name="connsiteY10" fmla="*/ 75116 h 450697"/>
              <a:gd name="connsiteX11" fmla="*/ 75116 w 614861"/>
              <a:gd name="connsiteY11" fmla="*/ 0 h 45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861" h="450697">
                <a:moveTo>
                  <a:pt x="75116" y="0"/>
                </a:moveTo>
                <a:lnTo>
                  <a:pt x="545916" y="0"/>
                </a:lnTo>
                <a:cubicBezTo>
                  <a:pt x="566659" y="0"/>
                  <a:pt x="585438" y="8408"/>
                  <a:pt x="599031" y="22001"/>
                </a:cubicBezTo>
                <a:lnTo>
                  <a:pt x="614495" y="44938"/>
                </a:lnTo>
                <a:lnTo>
                  <a:pt x="614495" y="405217"/>
                </a:lnTo>
                <a:lnTo>
                  <a:pt x="614861" y="405217"/>
                </a:lnTo>
                <a:lnTo>
                  <a:pt x="599031" y="428696"/>
                </a:lnTo>
                <a:cubicBezTo>
                  <a:pt x="585438" y="442289"/>
                  <a:pt x="566659" y="450697"/>
                  <a:pt x="545916" y="450697"/>
                </a:cubicBezTo>
                <a:lnTo>
                  <a:pt x="75116" y="450697"/>
                </a:lnTo>
                <a:cubicBezTo>
                  <a:pt x="33631" y="450697"/>
                  <a:pt x="0" y="417066"/>
                  <a:pt x="0" y="375581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72" name="-p&gt;">
            <a:extLst>
              <a:ext uri="{FF2B5EF4-FFF2-40B4-BE49-F238E27FC236}">
                <a16:creationId xmlns:a16="http://schemas.microsoft.com/office/drawing/2014/main" id="{93207355-ED56-4242-B389-4C767E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260" t="24743" r="49646" b="65443"/>
          <a:stretch>
            <a:fillRect/>
          </a:stretch>
        </p:blipFill>
        <p:spPr>
          <a:xfrm>
            <a:off x="5537200" y="2783650"/>
            <a:ext cx="621032" cy="620888"/>
          </a:xfrm>
          <a:custGeom>
            <a:avLst/>
            <a:gdLst>
              <a:gd name="connsiteX0" fmla="*/ 0 w 621032"/>
              <a:gd name="connsiteY0" fmla="*/ 0 h 620888"/>
              <a:gd name="connsiteX1" fmla="*/ 621032 w 621032"/>
              <a:gd name="connsiteY1" fmla="*/ 0 h 620888"/>
              <a:gd name="connsiteX2" fmla="*/ 621032 w 621032"/>
              <a:gd name="connsiteY2" fmla="*/ 620888 h 620888"/>
              <a:gd name="connsiteX3" fmla="*/ 0 w 621032"/>
              <a:gd name="connsiteY3" fmla="*/ 620888 h 620888"/>
              <a:gd name="connsiteX4" fmla="*/ 0 w 621032"/>
              <a:gd name="connsiteY4" fmla="*/ 0 h 6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2" h="620888">
                <a:moveTo>
                  <a:pt x="0" y="0"/>
                </a:moveTo>
                <a:lnTo>
                  <a:pt x="621032" y="0"/>
                </a:lnTo>
                <a:lnTo>
                  <a:pt x="621032" y="620888"/>
                </a:lnTo>
                <a:lnTo>
                  <a:pt x="0" y="62088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5" name="prior strength">
            <a:extLst>
              <a:ext uri="{FF2B5EF4-FFF2-40B4-BE49-F238E27FC236}">
                <a16:creationId xmlns:a16="http://schemas.microsoft.com/office/drawing/2014/main" id="{7047E6BC-C8DD-4917-BF8C-E0FD9FC91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7" t="-20852" r="-10943" b="-17490"/>
          <a:stretch/>
        </p:blipFill>
        <p:spPr>
          <a:xfrm>
            <a:off x="5600469" y="3313423"/>
            <a:ext cx="342011" cy="321188"/>
          </a:xfrm>
          <a:custGeom>
            <a:avLst/>
            <a:gdLst>
              <a:gd name="connsiteX0" fmla="*/ 0 w 621031"/>
              <a:gd name="connsiteY0" fmla="*/ 0 h 331913"/>
              <a:gd name="connsiteX1" fmla="*/ 621031 w 621031"/>
              <a:gd name="connsiteY1" fmla="*/ 0 h 331913"/>
              <a:gd name="connsiteX2" fmla="*/ 621031 w 621031"/>
              <a:gd name="connsiteY2" fmla="*/ 331913 h 331913"/>
              <a:gd name="connsiteX3" fmla="*/ 0 w 621031"/>
              <a:gd name="connsiteY3" fmla="*/ 331913 h 331913"/>
              <a:gd name="connsiteX4" fmla="*/ 0 w 621031"/>
              <a:gd name="connsiteY4" fmla="*/ 0 h 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1" h="331913">
                <a:moveTo>
                  <a:pt x="0" y="0"/>
                </a:moveTo>
                <a:lnTo>
                  <a:pt x="621031" y="0"/>
                </a:lnTo>
                <a:lnTo>
                  <a:pt x="621031" y="331913"/>
                </a:lnTo>
                <a:lnTo>
                  <a:pt x="0" y="33191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4" name="-e&gt;">
            <a:extLst>
              <a:ext uri="{FF2B5EF4-FFF2-40B4-BE49-F238E27FC236}">
                <a16:creationId xmlns:a16="http://schemas.microsoft.com/office/drawing/2014/main" id="{01B94404-2924-4894-95EF-81670227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82" t="35886" r="36250" b="53619"/>
          <a:stretch>
            <a:fillRect/>
          </a:stretch>
        </p:blipFill>
        <p:spPr>
          <a:xfrm>
            <a:off x="6527377" y="3488593"/>
            <a:ext cx="1264074" cy="663962"/>
          </a:xfrm>
          <a:custGeom>
            <a:avLst/>
            <a:gdLst>
              <a:gd name="connsiteX0" fmla="*/ 0 w 1264074"/>
              <a:gd name="connsiteY0" fmla="*/ 0 h 663962"/>
              <a:gd name="connsiteX1" fmla="*/ 353353 w 1264074"/>
              <a:gd name="connsiteY1" fmla="*/ 0 h 663962"/>
              <a:gd name="connsiteX2" fmla="*/ 448414 w 1264074"/>
              <a:gd name="connsiteY2" fmla="*/ 238334 h 663962"/>
              <a:gd name="connsiteX3" fmla="*/ 836084 w 1264074"/>
              <a:gd name="connsiteY3" fmla="*/ 257384 h 663962"/>
              <a:gd name="connsiteX4" fmla="*/ 915066 w 1264074"/>
              <a:gd name="connsiteY4" fmla="*/ 0 h 663962"/>
              <a:gd name="connsiteX5" fmla="*/ 1264074 w 1264074"/>
              <a:gd name="connsiteY5" fmla="*/ 0 h 663962"/>
              <a:gd name="connsiteX6" fmla="*/ 1264074 w 1264074"/>
              <a:gd name="connsiteY6" fmla="*/ 663962 h 663962"/>
              <a:gd name="connsiteX7" fmla="*/ 0 w 1264074"/>
              <a:gd name="connsiteY7" fmla="*/ 663962 h 663962"/>
              <a:gd name="connsiteX8" fmla="*/ 0 w 1264074"/>
              <a:gd name="connsiteY8" fmla="*/ 0 h 6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074" h="663962">
                <a:moveTo>
                  <a:pt x="0" y="0"/>
                </a:moveTo>
                <a:lnTo>
                  <a:pt x="353353" y="0"/>
                </a:lnTo>
                <a:lnTo>
                  <a:pt x="448414" y="238334"/>
                </a:lnTo>
                <a:lnTo>
                  <a:pt x="836084" y="257384"/>
                </a:lnTo>
                <a:lnTo>
                  <a:pt x="915066" y="0"/>
                </a:lnTo>
                <a:lnTo>
                  <a:pt x="1264074" y="0"/>
                </a:lnTo>
                <a:lnTo>
                  <a:pt x="1264074" y="663962"/>
                </a:lnTo>
                <a:lnTo>
                  <a:pt x="0" y="66396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1" name="-x&gt;&gt;">
            <a:extLst>
              <a:ext uri="{FF2B5EF4-FFF2-40B4-BE49-F238E27FC236}">
                <a16:creationId xmlns:a16="http://schemas.microsoft.com/office/drawing/2014/main" id="{0B4CBEC9-D9AC-4327-8BBA-2C32A4B4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2" name="Alt-VAE-Diagram">
            <a:extLst>
              <a:ext uri="{FF2B5EF4-FFF2-40B4-BE49-F238E27FC236}">
                <a16:creationId xmlns:a16="http://schemas.microsoft.com/office/drawing/2014/main" id="{279BCA49-5ACE-40AB-BCF5-D750930192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75" t="57546" r="6875"/>
          <a:stretch>
            <a:fillRect/>
          </a:stretch>
        </p:blipFill>
        <p:spPr>
          <a:xfrm>
            <a:off x="5073581" y="4500323"/>
            <a:ext cx="7187105" cy="1835683"/>
          </a:xfrm>
          <a:custGeom>
            <a:avLst/>
            <a:gdLst>
              <a:gd name="connsiteX0" fmla="*/ 0 w 10515600"/>
              <a:gd name="connsiteY0" fmla="*/ 0 h 2685825"/>
              <a:gd name="connsiteX1" fmla="*/ 10515600 w 10515600"/>
              <a:gd name="connsiteY1" fmla="*/ 0 h 2685825"/>
              <a:gd name="connsiteX2" fmla="*/ 10515600 w 10515600"/>
              <a:gd name="connsiteY2" fmla="*/ 2685825 h 2685825"/>
              <a:gd name="connsiteX3" fmla="*/ 0 w 10515600"/>
              <a:gd name="connsiteY3" fmla="*/ 2685825 h 2685825"/>
              <a:gd name="connsiteX4" fmla="*/ 0 w 10515600"/>
              <a:gd name="connsiteY4" fmla="*/ 0 h 26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2685825">
                <a:moveTo>
                  <a:pt x="0" y="0"/>
                </a:moveTo>
                <a:lnTo>
                  <a:pt x="10515600" y="0"/>
                </a:lnTo>
                <a:lnTo>
                  <a:pt x="10515600" y="2685825"/>
                </a:lnTo>
                <a:lnTo>
                  <a:pt x="0" y="268582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5723CA4F-2C1C-4009-96B2-7F75B21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3179" cy="1325563"/>
          </a:xfrm>
        </p:spPr>
        <p:txBody>
          <a:bodyPr/>
          <a:lstStyle/>
          <a:p>
            <a:r>
              <a:rPr lang="en-US" dirty="0"/>
              <a:t>VAEs, Take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</p:spPr>
            <p:txBody>
              <a:bodyPr/>
              <a:lstStyle/>
              <a:p>
                <a:r>
                  <a:rPr lang="en-US" dirty="0"/>
                  <a:t>Structure:</a:t>
                </a:r>
              </a:p>
              <a:p>
                <a:pPr lvl="1"/>
                <a:r>
                  <a:rPr lang="en-US" dirty="0"/>
                  <a:t>encoder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decoder 	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prior 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observe a sample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  <a:blipFill>
                <a:blip r:embed="rId5"/>
                <a:stretch>
                  <a:fillRect l="-24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62009D8-E1BF-4129-BFC5-E5BDFDAC6F8A}"/>
              </a:ext>
            </a:extLst>
          </p:cNvPr>
          <p:cNvSpPr txBox="1"/>
          <p:nvPr/>
        </p:nvSpPr>
        <p:spPr>
          <a:xfrm>
            <a:off x="6304796" y="1664318"/>
            <a:ext cx="349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loss function is free:</a:t>
            </a:r>
          </a:p>
          <a:p>
            <a:endParaRPr lang="en-US" sz="2800" dirty="0"/>
          </a:p>
        </p:txBody>
      </p:sp>
      <p:pic>
        <p:nvPicPr>
          <p:cNvPr id="53" name="estren [glow]">
            <a:extLst>
              <a:ext uri="{FF2B5EF4-FFF2-40B4-BE49-F238E27FC236}">
                <a16:creationId xmlns:a16="http://schemas.microsoft.com/office/drawing/2014/main" id="{0E57F3E1-6F28-4081-BF64-2CF91A5A0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r="739"/>
          <a:stretch/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54" name="Group 53" hidden="1">
            <a:extLst>
              <a:ext uri="{FF2B5EF4-FFF2-40B4-BE49-F238E27FC236}">
                <a16:creationId xmlns:a16="http://schemas.microsoft.com/office/drawing/2014/main" id="{CDE90B1F-1A1B-455A-9BE5-20C59EBCC79C}"/>
              </a:ext>
            </a:extLst>
          </p:cNvPr>
          <p:cNvGrpSpPr/>
          <p:nvPr/>
        </p:nvGrpSpPr>
        <p:grpSpPr>
          <a:xfrm>
            <a:off x="5133183" y="2194002"/>
            <a:ext cx="6908796" cy="2001458"/>
            <a:chOff x="5133977" y="1206975"/>
            <a:chExt cx="6908796" cy="2001458"/>
          </a:xfrm>
        </p:grpSpPr>
        <p:pic>
          <p:nvPicPr>
            <p:cNvPr id="55" name="left inc brace">
              <a:extLst>
                <a:ext uri="{FF2B5EF4-FFF2-40B4-BE49-F238E27FC236}">
                  <a16:creationId xmlns:a16="http://schemas.microsoft.com/office/drawing/2014/main" id="{06D98FBD-0BA6-499A-B495-3024DF84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56" name="right inc brace">
              <a:extLst>
                <a:ext uri="{FF2B5EF4-FFF2-40B4-BE49-F238E27FC236}">
                  <a16:creationId xmlns:a16="http://schemas.microsoft.com/office/drawing/2014/main" id="{3196EF85-E9B5-488A-8B07-039017DA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57" name="elbo-formula">
              <a:extLst>
                <a:ext uri="{FF2B5EF4-FFF2-40B4-BE49-F238E27FC236}">
                  <a16:creationId xmlns:a16="http://schemas.microsoft.com/office/drawing/2014/main" id="{927E52FA-4F2B-4774-9F58-575A35D92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61" name="Arrow: Up 58">
            <a:extLst>
              <a:ext uri="{FF2B5EF4-FFF2-40B4-BE49-F238E27FC236}">
                <a16:creationId xmlns:a16="http://schemas.microsoft.com/office/drawing/2014/main" id="{EAA2938F-BEEA-4D7E-A3EF-AF7A57205C47}"/>
              </a:ext>
            </a:extLst>
          </p:cNvPr>
          <p:cNvSpPr/>
          <p:nvPr/>
        </p:nvSpPr>
        <p:spPr>
          <a:xfrm rot="3031624">
            <a:off x="5259166" y="3680777"/>
            <a:ext cx="440462" cy="12014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467430"/>
              <a:gd name="connsiteY0" fmla="*/ 187427 h 515680"/>
              <a:gd name="connsiteX1" fmla="*/ 157592 w 467430"/>
              <a:gd name="connsiteY1" fmla="*/ 0 h 515680"/>
              <a:gd name="connsiteX2" fmla="*/ 315183 w 467430"/>
              <a:gd name="connsiteY2" fmla="*/ 187427 h 515680"/>
              <a:gd name="connsiteX3" fmla="*/ 196158 w 467430"/>
              <a:gd name="connsiteY3" fmla="*/ 137786 h 515680"/>
              <a:gd name="connsiteX4" fmla="*/ 467430 w 467430"/>
              <a:gd name="connsiteY4" fmla="*/ 329677 h 515680"/>
              <a:gd name="connsiteX5" fmla="*/ 236387 w 467430"/>
              <a:gd name="connsiteY5" fmla="*/ 515680 h 515680"/>
              <a:gd name="connsiteX6" fmla="*/ 78796 w 467430"/>
              <a:gd name="connsiteY6" fmla="*/ 515680 h 515680"/>
              <a:gd name="connsiteX7" fmla="*/ 140927 w 467430"/>
              <a:gd name="connsiteY7" fmla="*/ 145705 h 515680"/>
              <a:gd name="connsiteX8" fmla="*/ 0 w 467430"/>
              <a:gd name="connsiteY8" fmla="*/ 187427 h 515680"/>
              <a:gd name="connsiteX0" fmla="*/ 0 w 467430"/>
              <a:gd name="connsiteY0" fmla="*/ 187427 h 515680"/>
              <a:gd name="connsiteX1" fmla="*/ 157592 w 467430"/>
              <a:gd name="connsiteY1" fmla="*/ 0 h 515680"/>
              <a:gd name="connsiteX2" fmla="*/ 315183 w 467430"/>
              <a:gd name="connsiteY2" fmla="*/ 187427 h 515680"/>
              <a:gd name="connsiteX3" fmla="*/ 196158 w 467430"/>
              <a:gd name="connsiteY3" fmla="*/ 137786 h 515680"/>
              <a:gd name="connsiteX4" fmla="*/ 467430 w 467430"/>
              <a:gd name="connsiteY4" fmla="*/ 329677 h 515680"/>
              <a:gd name="connsiteX5" fmla="*/ 236387 w 467430"/>
              <a:gd name="connsiteY5" fmla="*/ 515680 h 515680"/>
              <a:gd name="connsiteX6" fmla="*/ 78796 w 467430"/>
              <a:gd name="connsiteY6" fmla="*/ 515680 h 515680"/>
              <a:gd name="connsiteX7" fmla="*/ 290621 w 467430"/>
              <a:gd name="connsiteY7" fmla="*/ 308081 h 515680"/>
              <a:gd name="connsiteX8" fmla="*/ 140927 w 467430"/>
              <a:gd name="connsiteY8" fmla="*/ 145705 h 515680"/>
              <a:gd name="connsiteX9" fmla="*/ 0 w 467430"/>
              <a:gd name="connsiteY9" fmla="*/ 187427 h 515680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236387 w 467430"/>
              <a:gd name="connsiteY5" fmla="*/ 515680 h 592775"/>
              <a:gd name="connsiteX6" fmla="*/ 167372 w 467430"/>
              <a:gd name="connsiteY6" fmla="*/ 592775 h 592775"/>
              <a:gd name="connsiteX7" fmla="*/ 290621 w 467430"/>
              <a:gd name="connsiteY7" fmla="*/ 308081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312854 w 467430"/>
              <a:gd name="connsiteY5" fmla="*/ 552412 h 592775"/>
              <a:gd name="connsiteX6" fmla="*/ 167372 w 467430"/>
              <a:gd name="connsiteY6" fmla="*/ 592775 h 592775"/>
              <a:gd name="connsiteX7" fmla="*/ 290621 w 467430"/>
              <a:gd name="connsiteY7" fmla="*/ 308081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312854 w 467430"/>
              <a:gd name="connsiteY5" fmla="*/ 552412 h 592775"/>
              <a:gd name="connsiteX6" fmla="*/ 167372 w 467430"/>
              <a:gd name="connsiteY6" fmla="*/ 592775 h 592775"/>
              <a:gd name="connsiteX7" fmla="*/ 362244 w 467430"/>
              <a:gd name="connsiteY7" fmla="*/ 348242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16704 w 484134"/>
              <a:gd name="connsiteY0" fmla="*/ 187427 h 694692"/>
              <a:gd name="connsiteX1" fmla="*/ 174296 w 484134"/>
              <a:gd name="connsiteY1" fmla="*/ 0 h 694692"/>
              <a:gd name="connsiteX2" fmla="*/ 331887 w 484134"/>
              <a:gd name="connsiteY2" fmla="*/ 187427 h 694692"/>
              <a:gd name="connsiteX3" fmla="*/ 212862 w 484134"/>
              <a:gd name="connsiteY3" fmla="*/ 137786 h 694692"/>
              <a:gd name="connsiteX4" fmla="*/ 484134 w 484134"/>
              <a:gd name="connsiteY4" fmla="*/ 329677 h 694692"/>
              <a:gd name="connsiteX5" fmla="*/ 329558 w 484134"/>
              <a:gd name="connsiteY5" fmla="*/ 552412 h 694692"/>
              <a:gd name="connsiteX6" fmla="*/ 692 w 484134"/>
              <a:gd name="connsiteY6" fmla="*/ 694692 h 694692"/>
              <a:gd name="connsiteX7" fmla="*/ 378948 w 484134"/>
              <a:gd name="connsiteY7" fmla="*/ 348242 h 694692"/>
              <a:gd name="connsiteX8" fmla="*/ 157631 w 484134"/>
              <a:gd name="connsiteY8" fmla="*/ 145705 h 694692"/>
              <a:gd name="connsiteX9" fmla="*/ 16704 w 484134"/>
              <a:gd name="connsiteY9" fmla="*/ 187427 h 694692"/>
              <a:gd name="connsiteX0" fmla="*/ 16704 w 484134"/>
              <a:gd name="connsiteY0" fmla="*/ 187427 h 694692"/>
              <a:gd name="connsiteX1" fmla="*/ 174296 w 484134"/>
              <a:gd name="connsiteY1" fmla="*/ 0 h 694692"/>
              <a:gd name="connsiteX2" fmla="*/ 331887 w 484134"/>
              <a:gd name="connsiteY2" fmla="*/ 187427 h 694692"/>
              <a:gd name="connsiteX3" fmla="*/ 212862 w 484134"/>
              <a:gd name="connsiteY3" fmla="*/ 137786 h 694692"/>
              <a:gd name="connsiteX4" fmla="*/ 484134 w 484134"/>
              <a:gd name="connsiteY4" fmla="*/ 329677 h 694692"/>
              <a:gd name="connsiteX5" fmla="*/ 192538 w 484134"/>
              <a:gd name="connsiteY5" fmla="*/ 607508 h 694692"/>
              <a:gd name="connsiteX6" fmla="*/ 692 w 484134"/>
              <a:gd name="connsiteY6" fmla="*/ 694692 h 694692"/>
              <a:gd name="connsiteX7" fmla="*/ 378948 w 484134"/>
              <a:gd name="connsiteY7" fmla="*/ 348242 h 694692"/>
              <a:gd name="connsiteX8" fmla="*/ 157631 w 484134"/>
              <a:gd name="connsiteY8" fmla="*/ 145705 h 694692"/>
              <a:gd name="connsiteX9" fmla="*/ 16704 w 484134"/>
              <a:gd name="connsiteY9" fmla="*/ 187427 h 694692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03897 w 484134"/>
              <a:gd name="connsiteY0" fmla="*/ 254432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03897 w 484134"/>
              <a:gd name="connsiteY9" fmla="*/ 254432 h 725571"/>
              <a:gd name="connsiteX0" fmla="*/ 103897 w 484134"/>
              <a:gd name="connsiteY0" fmla="*/ 254432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03897 w 484134"/>
              <a:gd name="connsiteY9" fmla="*/ 254432 h 72557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65774 w 457370"/>
              <a:gd name="connsiteY5" fmla="*/ 638387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92013 w 457370"/>
              <a:gd name="connsiteY5" fmla="*/ 619804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92013 w 457370"/>
              <a:gd name="connsiteY5" fmla="*/ 619804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40503"/>
              <a:gd name="connsiteY0" fmla="*/ 254432 h 764841"/>
              <a:gd name="connsiteX1" fmla="*/ 23316 w 440503"/>
              <a:gd name="connsiteY1" fmla="*/ 0 h 764841"/>
              <a:gd name="connsiteX2" fmla="*/ 286093 w 440503"/>
              <a:gd name="connsiteY2" fmla="*/ 168860 h 764841"/>
              <a:gd name="connsiteX3" fmla="*/ 186098 w 440503"/>
              <a:gd name="connsiteY3" fmla="*/ 168665 h 764841"/>
              <a:gd name="connsiteX4" fmla="*/ 440503 w 440503"/>
              <a:gd name="connsiteY4" fmla="*/ 340458 h 764841"/>
              <a:gd name="connsiteX5" fmla="*/ 192013 w 440503"/>
              <a:gd name="connsiteY5" fmla="*/ 619804 h 764841"/>
              <a:gd name="connsiteX6" fmla="*/ 743 w 440503"/>
              <a:gd name="connsiteY6" fmla="*/ 764841 h 764841"/>
              <a:gd name="connsiteX7" fmla="*/ 352184 w 440503"/>
              <a:gd name="connsiteY7" fmla="*/ 379121 h 764841"/>
              <a:gd name="connsiteX8" fmla="*/ 130867 w 440503"/>
              <a:gd name="connsiteY8" fmla="*/ 176584 h 764841"/>
              <a:gd name="connsiteX9" fmla="*/ 77133 w 440503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77092 w 440462"/>
              <a:gd name="connsiteY9" fmla="*/ 190355 h 700764"/>
              <a:gd name="connsiteX0" fmla="*/ 50132 w 440462"/>
              <a:gd name="connsiteY0" fmla="*/ 177404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50132 w 440462"/>
              <a:gd name="connsiteY9" fmla="*/ 177404 h 700764"/>
              <a:gd name="connsiteX0" fmla="*/ 50132 w 440462"/>
              <a:gd name="connsiteY0" fmla="*/ 177404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3042 w 440462"/>
              <a:gd name="connsiteY3" fmla="*/ 95927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50132 w 440462"/>
              <a:gd name="connsiteY9" fmla="*/ 177404 h 70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462" h="700764">
                <a:moveTo>
                  <a:pt x="50132" y="177404"/>
                </a:moveTo>
                <a:cubicBezTo>
                  <a:pt x="35939" y="95035"/>
                  <a:pt x="92879" y="79158"/>
                  <a:pt x="6838" y="0"/>
                </a:cubicBezTo>
                <a:cubicBezTo>
                  <a:pt x="149756" y="58249"/>
                  <a:pt x="158842" y="54416"/>
                  <a:pt x="272500" y="91076"/>
                </a:cubicBezTo>
                <a:cubicBezTo>
                  <a:pt x="246235" y="91076"/>
                  <a:pt x="184101" y="117629"/>
                  <a:pt x="153042" y="95927"/>
                </a:cubicBezTo>
                <a:cubicBezTo>
                  <a:pt x="156388" y="167963"/>
                  <a:pt x="437116" y="204345"/>
                  <a:pt x="440462" y="276381"/>
                </a:cubicBezTo>
                <a:cubicBezTo>
                  <a:pt x="352010" y="362797"/>
                  <a:pt x="241354" y="464938"/>
                  <a:pt x="191972" y="555727"/>
                </a:cubicBezTo>
                <a:lnTo>
                  <a:pt x="702" y="700764"/>
                </a:lnTo>
                <a:cubicBezTo>
                  <a:pt x="-18516" y="669864"/>
                  <a:pt x="363703" y="332054"/>
                  <a:pt x="374058" y="270392"/>
                </a:cubicBezTo>
                <a:cubicBezTo>
                  <a:pt x="384413" y="208730"/>
                  <a:pt x="134424" y="185930"/>
                  <a:pt x="120733" y="119655"/>
                </a:cubicBezTo>
                <a:cubicBezTo>
                  <a:pt x="47144" y="148885"/>
                  <a:pt x="95468" y="165604"/>
                  <a:pt x="50132" y="177404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DCA68C-8389-4868-9667-6CED6959612F}"/>
              </a:ext>
            </a:extLst>
          </p:cNvPr>
          <p:cNvSpPr txBox="1"/>
          <p:nvPr/>
        </p:nvSpPr>
        <p:spPr>
          <a:xfrm>
            <a:off x="3463390" y="4382811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-VAE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C1539-5BAE-4DFE-B957-169F283E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1" grpId="0" animBg="1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rcRect l="46825" r="48758"/>
          <a:stretch>
            <a:fillRect/>
          </a:stretch>
        </p:blipFill>
        <p:spPr>
          <a:xfrm>
            <a:off x="5762171" y="2058748"/>
            <a:ext cx="464457" cy="2740504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1854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9796F-41A0-4DED-A96B-0DA4D89E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2"/>
          <a:stretch>
            <a:fillRect/>
          </a:stretch>
        </p:blipFill>
        <p:spPr>
          <a:xfrm>
            <a:off x="6516913" y="2058748"/>
            <a:ext cx="5127172" cy="2740504"/>
          </a:xfrm>
          <a:custGeom>
            <a:avLst/>
            <a:gdLst>
              <a:gd name="connsiteX0" fmla="*/ 0 w 5127172"/>
              <a:gd name="connsiteY0" fmla="*/ 0 h 2740504"/>
              <a:gd name="connsiteX1" fmla="*/ 5127172 w 5127172"/>
              <a:gd name="connsiteY1" fmla="*/ 0 h 2740504"/>
              <a:gd name="connsiteX2" fmla="*/ 5127172 w 5127172"/>
              <a:gd name="connsiteY2" fmla="*/ 2740504 h 2740504"/>
              <a:gd name="connsiteX3" fmla="*/ 0 w 5127172"/>
              <a:gd name="connsiteY3" fmla="*/ 2740504 h 2740504"/>
              <a:gd name="connsiteX4" fmla="*/ 0 w 5127172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7172" h="2740504">
                <a:moveTo>
                  <a:pt x="0" y="0"/>
                </a:moveTo>
                <a:lnTo>
                  <a:pt x="5127172" y="0"/>
                </a:lnTo>
                <a:lnTo>
                  <a:pt x="5127172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8235F-3AFA-47EF-97FC-2A7D272C2E0F}"/>
              </a:ext>
            </a:extLst>
          </p:cNvPr>
          <p:cNvSpPr txBox="1"/>
          <p:nvPr/>
        </p:nvSpPr>
        <p:spPr>
          <a:xfrm>
            <a:off x="3660229" y="4904027"/>
            <a:ext cx="518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(believing more cannot make you less inconsistent)</a:t>
            </a:r>
          </a:p>
        </p:txBody>
      </p:sp>
      <p:sp>
        <p:nvSpPr>
          <p:cNvPr id="12" name="Arrow: Up 58">
            <a:extLst>
              <a:ext uri="{FF2B5EF4-FFF2-40B4-BE49-F238E27FC236}">
                <a16:creationId xmlns:a16="http://schemas.microsoft.com/office/drawing/2014/main" id="{F9FC462C-BBA6-44D4-9ADB-5456FCDE8C17}"/>
              </a:ext>
            </a:extLst>
          </p:cNvPr>
          <p:cNvSpPr/>
          <p:nvPr/>
        </p:nvSpPr>
        <p:spPr>
          <a:xfrm rot="747408">
            <a:off x="5766731" y="3891560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88735-FD4E-4251-AA1C-F80EF231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26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C380B-2543-4239-82DE-556837AA139A}"/>
              </a:ext>
            </a:extLst>
          </p:cNvPr>
          <p:cNvGrpSpPr/>
          <p:nvPr/>
        </p:nvGrpSpPr>
        <p:grpSpPr>
          <a:xfrm>
            <a:off x="5267008" y="4992102"/>
            <a:ext cx="231774" cy="203251"/>
            <a:chOff x="5061019" y="4630208"/>
            <a:chExt cx="346800" cy="304122"/>
          </a:xfrm>
        </p:grpSpPr>
        <p:sp>
          <p:nvSpPr>
            <p:cNvPr id="6" name="Star: 7 Points 5">
              <a:extLst>
                <a:ext uri="{FF2B5EF4-FFF2-40B4-BE49-F238E27FC236}">
                  <a16:creationId xmlns:a16="http://schemas.microsoft.com/office/drawing/2014/main" id="{6E1574FF-DCD4-4FB4-90AD-9138FA9CF8D3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ouble Bracket 6">
              <a:extLst>
                <a:ext uri="{FF2B5EF4-FFF2-40B4-BE49-F238E27FC236}">
                  <a16:creationId xmlns:a16="http://schemas.microsoft.com/office/drawing/2014/main" id="{59D06130-4040-430F-A850-025F914963E6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-e&gt; [glow]">
            <a:extLst>
              <a:ext uri="{FF2B5EF4-FFF2-40B4-BE49-F238E27FC236}">
                <a16:creationId xmlns:a16="http://schemas.microsoft.com/office/drawing/2014/main" id="{0BCFE81B-D153-4277-B10D-FCFEAF4887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7874792" y="3794150"/>
            <a:ext cx="578546" cy="303885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SEE PAPER FOR MORE…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3A81-EB37-44D6-8CD6-843CBCB0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0166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 energy as inconsistency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case study: PDGs give a “better” objective in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 complex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further relationships between loss functions;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reverse-engineer a PDG from a loss, and why it’s a bad idea;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precise definitions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212E-78D7-4F48-8B62-AC25F08D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3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25CA-8701-43F1-900F-6E96EEA5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4D6C9-5A65-4907-9CA3-58A17DF7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80" y="2015553"/>
            <a:ext cx="3786640" cy="210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A7D6F-7D12-4331-96D0-DB900428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4447815"/>
            <a:ext cx="9144000" cy="12210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2A436-768F-4A4D-9E89-B9FEB915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DE82EE67-962E-4587-ACE9-8BE2F73A4997}"/>
              </a:ext>
            </a:extLst>
          </p:cNvPr>
          <p:cNvSpPr/>
          <p:nvPr/>
        </p:nvSpPr>
        <p:spPr>
          <a:xfrm>
            <a:off x="2" y="2052536"/>
            <a:ext cx="4350908" cy="4805464"/>
          </a:xfrm>
          <a:prstGeom prst="snip1Rect">
            <a:avLst>
              <a:gd name="adj" fmla="val 1889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E2ACF-9C3A-4F58-966E-CB03F345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9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Probabilistic Dependency Graphs (PDGs)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2C346-DE20-49A9-94C6-092193DA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0476" y="797296"/>
            <a:ext cx="2003218" cy="90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364D3-28F8-46A9-8FC3-6F4B385D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2978" y="939933"/>
            <a:ext cx="1213316" cy="594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FBB85-CCB7-4BEC-8622-254D0431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052" y="4616878"/>
            <a:ext cx="1506819" cy="59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B9924-CEA4-4079-AC7E-AB4B07DE73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7049" y="4267866"/>
            <a:ext cx="1561730" cy="1292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281EF-50BB-4E9F-A4E1-011C691C59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0933" y="3404926"/>
            <a:ext cx="1842625" cy="728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CB0CE-89E7-4A38-B4E3-E4BDC28026E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482" y="5586938"/>
            <a:ext cx="1212302" cy="533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FDC-6582-4D41-B277-9DDBE8AB7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402" y="5363382"/>
            <a:ext cx="1499061" cy="1130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07A5D-31D9-4BCB-9F64-0496E3F6DE0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874" y="3565306"/>
            <a:ext cx="1652485" cy="594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F9FB9C-D5EA-4540-94FD-BA9328C39423}"/>
              </a:ext>
            </a:extLst>
          </p:cNvPr>
          <p:cNvCxnSpPr>
            <a:cxnSpLocks/>
          </p:cNvCxnSpPr>
          <p:nvPr/>
        </p:nvCxnSpPr>
        <p:spPr>
          <a:xfrm>
            <a:off x="-517255" y="2297697"/>
            <a:ext cx="0" cy="4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0407F8-734F-4FF4-9B25-55F316F333E9}"/>
              </a:ext>
            </a:extLst>
          </p:cNvPr>
          <p:cNvSpPr txBox="1"/>
          <p:nvPr/>
        </p:nvSpPr>
        <p:spPr>
          <a:xfrm>
            <a:off x="-2562412" y="3244334"/>
            <a:ext cx="187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(Deterministic)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2652F-4BC3-4128-AC13-52C29A981545}"/>
              </a:ext>
            </a:extLst>
          </p:cNvPr>
          <p:cNvSpPr txBox="1"/>
          <p:nvPr/>
        </p:nvSpPr>
        <p:spPr>
          <a:xfrm>
            <a:off x="-2890958" y="4356334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Dependence)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36E0E-1ECB-44F9-98F7-7091DB0E9428}"/>
              </a:ext>
            </a:extLst>
          </p:cNvPr>
          <p:cNvSpPr txBox="1"/>
          <p:nvPr/>
        </p:nvSpPr>
        <p:spPr>
          <a:xfrm>
            <a:off x="-2937468" y="5484135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Distribution)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F921AC-1B03-4936-933D-435DC7DAB0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861881" y="1937746"/>
            <a:ext cx="476844" cy="29587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72BA49B-5C03-4FF3-A75E-3AF920A7C961}"/>
              </a:ext>
            </a:extLst>
          </p:cNvPr>
          <p:cNvGrpSpPr/>
          <p:nvPr/>
        </p:nvGrpSpPr>
        <p:grpSpPr>
          <a:xfrm>
            <a:off x="2350288" y="2822593"/>
            <a:ext cx="1552243" cy="474878"/>
            <a:chOff x="3392975" y="2254611"/>
            <a:chExt cx="1552243" cy="4748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7E7785A-BFD5-4C8B-AE28-060DB83F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5811" y="2254611"/>
              <a:ext cx="586893" cy="43813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3D25C3B-18C1-40C5-9FBC-ECD354E3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7866" t="25949" r="66973" b="25774"/>
            <a:stretch>
              <a:fillRect/>
            </a:stretch>
          </p:blipFill>
          <p:spPr>
            <a:xfrm>
              <a:off x="3392975" y="2293299"/>
              <a:ext cx="504031" cy="436190"/>
            </a:xfrm>
            <a:custGeom>
              <a:avLst/>
              <a:gdLst>
                <a:gd name="connsiteX0" fmla="*/ 110792 w 504031"/>
                <a:gd name="connsiteY0" fmla="*/ 0 h 436190"/>
                <a:gd name="connsiteX1" fmla="*/ 393239 w 504031"/>
                <a:gd name="connsiteY1" fmla="*/ 0 h 436190"/>
                <a:gd name="connsiteX2" fmla="*/ 504031 w 504031"/>
                <a:gd name="connsiteY2" fmla="*/ 110792 h 436190"/>
                <a:gd name="connsiteX3" fmla="*/ 504031 w 504031"/>
                <a:gd name="connsiteY3" fmla="*/ 325398 h 436190"/>
                <a:gd name="connsiteX4" fmla="*/ 393239 w 504031"/>
                <a:gd name="connsiteY4" fmla="*/ 436190 h 436190"/>
                <a:gd name="connsiteX5" fmla="*/ 110792 w 504031"/>
                <a:gd name="connsiteY5" fmla="*/ 436190 h 436190"/>
                <a:gd name="connsiteX6" fmla="*/ 0 w 504031"/>
                <a:gd name="connsiteY6" fmla="*/ 325398 h 436190"/>
                <a:gd name="connsiteX7" fmla="*/ 0 w 504031"/>
                <a:gd name="connsiteY7" fmla="*/ 110792 h 436190"/>
                <a:gd name="connsiteX8" fmla="*/ 110792 w 504031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31" h="436190">
                  <a:moveTo>
                    <a:pt x="110792" y="0"/>
                  </a:moveTo>
                  <a:lnTo>
                    <a:pt x="393239" y="0"/>
                  </a:lnTo>
                  <a:cubicBezTo>
                    <a:pt x="454428" y="0"/>
                    <a:pt x="504031" y="49603"/>
                    <a:pt x="504031" y="110792"/>
                  </a:cubicBezTo>
                  <a:lnTo>
                    <a:pt x="504031" y="325398"/>
                  </a:lnTo>
                  <a:cubicBezTo>
                    <a:pt x="504031" y="386587"/>
                    <a:pt x="454428" y="436190"/>
                    <a:pt x="393239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8A113F-741E-4809-BB73-E5FC0C684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63014" t="25949" r="13838" b="25774"/>
            <a:stretch>
              <a:fillRect/>
            </a:stretch>
          </p:blipFill>
          <p:spPr>
            <a:xfrm>
              <a:off x="4481509" y="2293299"/>
              <a:ext cx="463709" cy="436190"/>
            </a:xfrm>
            <a:custGeom>
              <a:avLst/>
              <a:gdLst>
                <a:gd name="connsiteX0" fmla="*/ 110792 w 463709"/>
                <a:gd name="connsiteY0" fmla="*/ 0 h 436190"/>
                <a:gd name="connsiteX1" fmla="*/ 352917 w 463709"/>
                <a:gd name="connsiteY1" fmla="*/ 0 h 436190"/>
                <a:gd name="connsiteX2" fmla="*/ 463709 w 463709"/>
                <a:gd name="connsiteY2" fmla="*/ 110792 h 436190"/>
                <a:gd name="connsiteX3" fmla="*/ 463709 w 463709"/>
                <a:gd name="connsiteY3" fmla="*/ 325398 h 436190"/>
                <a:gd name="connsiteX4" fmla="*/ 352917 w 463709"/>
                <a:gd name="connsiteY4" fmla="*/ 436190 h 436190"/>
                <a:gd name="connsiteX5" fmla="*/ 110792 w 463709"/>
                <a:gd name="connsiteY5" fmla="*/ 436190 h 436190"/>
                <a:gd name="connsiteX6" fmla="*/ 0 w 463709"/>
                <a:gd name="connsiteY6" fmla="*/ 325398 h 436190"/>
                <a:gd name="connsiteX7" fmla="*/ 0 w 463709"/>
                <a:gd name="connsiteY7" fmla="*/ 110792 h 436190"/>
                <a:gd name="connsiteX8" fmla="*/ 110792 w 463709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709" h="436190">
                  <a:moveTo>
                    <a:pt x="110792" y="0"/>
                  </a:moveTo>
                  <a:lnTo>
                    <a:pt x="352917" y="0"/>
                  </a:lnTo>
                  <a:cubicBezTo>
                    <a:pt x="414106" y="0"/>
                    <a:pt x="463709" y="49603"/>
                    <a:pt x="463709" y="110792"/>
                  </a:cubicBezTo>
                  <a:lnTo>
                    <a:pt x="463709" y="325398"/>
                  </a:lnTo>
                  <a:cubicBezTo>
                    <a:pt x="463709" y="386587"/>
                    <a:pt x="414106" y="436190"/>
                    <a:pt x="352917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F3A049-4E10-4784-B8B0-7A21D159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1" y="2938165"/>
            <a:ext cx="1091004" cy="3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2957364-4B79-40F9-B41B-FD857662AD7B}"/>
              </a:ext>
            </a:extLst>
          </p:cNvPr>
          <p:cNvSpPr txBox="1"/>
          <p:nvPr/>
        </p:nvSpPr>
        <p:spPr>
          <a:xfrm>
            <a:off x="1010869" y="1020234"/>
            <a:ext cx="6869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Syntax</a:t>
            </a:r>
            <a:r>
              <a:rPr lang="en-US" dirty="0"/>
              <a:t>: a weighted set of </a:t>
            </a:r>
            <a:r>
              <a:rPr lang="en-US" dirty="0" err="1"/>
              <a:t>cpds</a:t>
            </a:r>
            <a:r>
              <a:rPr lang="en-US" dirty="0"/>
              <a:t>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(conditional probability distributions)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E583EFA-5A5F-4EDE-9647-F386C3ACE5C5}"/>
              </a:ext>
            </a:extLst>
          </p:cNvPr>
          <p:cNvSpPr txBox="1">
            <a:spLocks/>
          </p:cNvSpPr>
          <p:nvPr/>
        </p:nvSpPr>
        <p:spPr>
          <a:xfrm>
            <a:off x="4778648" y="1759343"/>
            <a:ext cx="7127861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general class of graphical models</a:t>
            </a:r>
            <a:br>
              <a:rPr lang="en-US" dirty="0"/>
            </a:br>
            <a:r>
              <a:rPr lang="en-US" sz="2300" dirty="0"/>
              <a:t>including Bayesian Networks &amp; Factor Graphs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D936D-C1A1-4D8A-9EC9-04472A94B20E}"/>
              </a:ext>
            </a:extLst>
          </p:cNvPr>
          <p:cNvSpPr txBox="1"/>
          <p:nvPr/>
        </p:nvSpPr>
        <p:spPr>
          <a:xfrm>
            <a:off x="98213" y="2146497"/>
            <a:ext cx="4717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How to draw </a:t>
            </a:r>
            <a:r>
              <a:rPr lang="en-US" sz="2400" dirty="0" err="1">
                <a:latin typeface="+mj-lt"/>
              </a:rPr>
              <a:t>cpds</a:t>
            </a:r>
            <a:r>
              <a:rPr lang="en-US" sz="2400" dirty="0">
                <a:latin typeface="+mj-lt"/>
              </a:rPr>
              <a:t>: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707B466-9F96-477D-AA35-1D9B1504A0A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9702" y="2716437"/>
            <a:ext cx="2254916" cy="132604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C3C6603-9B5D-4A77-83E0-4052FE35A0A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511" t="13265" r="11324" b="13187"/>
          <a:stretch/>
        </p:blipFill>
        <p:spPr>
          <a:xfrm>
            <a:off x="8342579" y="2801900"/>
            <a:ext cx="2514812" cy="126427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7B57D28-CDD9-4DA9-8A2E-C80A0353427A}"/>
              </a:ext>
            </a:extLst>
          </p:cNvPr>
          <p:cNvSpPr/>
          <p:nvPr/>
        </p:nvSpPr>
        <p:spPr>
          <a:xfrm>
            <a:off x="5159063" y="2817569"/>
            <a:ext cx="375970" cy="166687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919FFC-D626-4E18-AB45-8078BE80CF14}"/>
              </a:ext>
            </a:extLst>
          </p:cNvPr>
          <p:cNvSpPr/>
          <p:nvPr/>
        </p:nvSpPr>
        <p:spPr>
          <a:xfrm>
            <a:off x="10450822" y="2790769"/>
            <a:ext cx="375970" cy="166687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PDG</a:t>
            </a:r>
          </a:p>
        </p:txBody>
      </p:sp>
      <p:pic>
        <p:nvPicPr>
          <p:cNvPr id="3072" name="Picture 3071">
            <a:extLst>
              <a:ext uri="{FF2B5EF4-FFF2-40B4-BE49-F238E27FC236}">
                <a16:creationId xmlns:a16="http://schemas.microsoft.com/office/drawing/2014/main" id="{6FDDC694-8F8E-4B92-9643-3C405A8AEF72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26792" y="3167651"/>
            <a:ext cx="716978" cy="468552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215F29A-C9FB-4917-A43E-E0D600FDD529}"/>
              </a:ext>
            </a:extLst>
          </p:cNvPr>
          <p:cNvSpPr txBox="1">
            <a:spLocks/>
          </p:cNvSpPr>
          <p:nvPr/>
        </p:nvSpPr>
        <p:spPr>
          <a:xfrm>
            <a:off x="4816100" y="5030153"/>
            <a:ext cx="7127855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model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inconsistent information</a:t>
            </a:r>
            <a:r>
              <a:rPr lang="en-US" dirty="0"/>
              <a:t>,</a:t>
            </a:r>
            <a:br>
              <a:rPr lang="en-US" sz="2300" dirty="0"/>
            </a:br>
            <a:r>
              <a:rPr lang="en-US" sz="2300" dirty="0"/>
              <a:t>and can measure the degree of inconsistency.</a:t>
            </a:r>
            <a:endParaRPr lang="en-US" dirty="0"/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A5D4A8A9-94A1-44CB-A889-1070A42125F7}"/>
              </a:ext>
            </a:extLst>
          </p:cNvPr>
          <p:cNvCxnSpPr>
            <a:cxnSpLocks/>
          </p:cNvCxnSpPr>
          <p:nvPr/>
        </p:nvCxnSpPr>
        <p:spPr>
          <a:xfrm>
            <a:off x="7880809" y="2716437"/>
            <a:ext cx="0" cy="132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6E92AF4-1D62-494D-92DA-6A47A0B50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0996"/>
            <a:ext cx="383225" cy="23778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9F836D2-84D8-4652-95A5-CC3CD15CA4C2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27571"/>
            <a:ext cx="383225" cy="23778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B3477A6-ABF4-4B0C-A696-726E3CA7C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83551"/>
            <a:ext cx="383225" cy="2377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E996BBB-5E69-4F9F-B877-DCFB5FE41587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8579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704B266-50B6-4AC1-A86C-45971D5D644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3515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7BE95CD-7614-45F9-85DF-DFA4DFB2369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9113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4CBD75E-70B6-462A-AB5F-FB9308421162}"/>
              </a:ext>
            </a:extLst>
          </p:cNvPr>
          <p:cNvSpPr txBox="1"/>
          <p:nvPr/>
        </p:nvSpPr>
        <p:spPr>
          <a:xfrm>
            <a:off x="1953659" y="1022214"/>
            <a:ext cx="1076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weighted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87DA-CCC9-4D5A-8FDA-B5EC6428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51" grpId="0"/>
      <p:bldP spid="59" grpId="0" animBg="1"/>
      <p:bldP spid="61" grpId="0" animBg="1"/>
      <p:bldP spid="90" grpId="0"/>
      <p:bldP spid="119" grpId="0"/>
      <p:bldP spid="1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/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solidFill>
                <a:srgbClr val="4C376B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* In general, PDGs also have qualitative information:</a:t>
                </a:r>
                <a:b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 weights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and another scoring function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𝑰𝑫𝒆𝒇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blipFill>
                <a:blip r:embed="rId2"/>
                <a:stretch>
                  <a:fillRect l="-872" b="-794"/>
                </a:stretch>
              </a:blip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899FECF-DB57-4AE1-92DD-B8CCB370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0" y="286632"/>
            <a:ext cx="10515600" cy="1325563"/>
          </a:xfrm>
        </p:spPr>
        <p:txBody>
          <a:bodyPr/>
          <a:lstStyle/>
          <a:p>
            <a:r>
              <a:rPr lang="en-US" b="1" dirty="0"/>
              <a:t>Semantics of PDGs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E6A0D6-3381-4419-AB09-61065ECF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96" y="2210994"/>
            <a:ext cx="6797369" cy="982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/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expected overhead of using codes for beliefs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,</a:t>
                </a:r>
              </a:p>
              <a:p>
                <a:pPr algn="ctr"/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when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in fact </a:t>
                </a:r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distributed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blipFill>
                <a:blip r:embed="rId4"/>
                <a:stretch>
                  <a:fillRect l="-11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70B5BAE-4B87-4FAB-A62A-EDC04202FCAE}"/>
              </a:ext>
            </a:extLst>
          </p:cNvPr>
          <p:cNvSpPr txBox="1"/>
          <p:nvPr/>
        </p:nvSpPr>
        <p:spPr>
          <a:xfrm>
            <a:off x="5341245" y="3233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(scaled by confidence)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B9CA30C-D182-4F43-BCE3-42FC9EA95E09}"/>
              </a:ext>
            </a:extLst>
          </p:cNvPr>
          <p:cNvSpPr/>
          <p:nvPr/>
        </p:nvSpPr>
        <p:spPr>
          <a:xfrm rot="16200000" flipH="1">
            <a:off x="7025575" y="282464"/>
            <a:ext cx="204241" cy="3995738"/>
          </a:xfrm>
          <a:prstGeom prst="leftBrace">
            <a:avLst>
              <a:gd name="adj1" fmla="val 11445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009AEE3-D485-4B0B-B87E-C8696F453A85}"/>
              </a:ext>
            </a:extLst>
          </p:cNvPr>
          <p:cNvSpPr/>
          <p:nvPr/>
        </p:nvSpPr>
        <p:spPr>
          <a:xfrm rot="8442337">
            <a:off x="4902232" y="2816990"/>
            <a:ext cx="262612" cy="772266"/>
          </a:xfrm>
          <a:custGeom>
            <a:avLst/>
            <a:gdLst>
              <a:gd name="connsiteX0" fmla="*/ 0 w 138736"/>
              <a:gd name="connsiteY0" fmla="*/ 301549 h 370917"/>
              <a:gd name="connsiteX1" fmla="*/ 34684 w 138736"/>
              <a:gd name="connsiteY1" fmla="*/ 301549 h 370917"/>
              <a:gd name="connsiteX2" fmla="*/ 34684 w 138736"/>
              <a:gd name="connsiteY2" fmla="*/ 0 h 370917"/>
              <a:gd name="connsiteX3" fmla="*/ 104052 w 138736"/>
              <a:gd name="connsiteY3" fmla="*/ 0 h 370917"/>
              <a:gd name="connsiteX4" fmla="*/ 104052 w 138736"/>
              <a:gd name="connsiteY4" fmla="*/ 301549 h 370917"/>
              <a:gd name="connsiteX5" fmla="*/ 138736 w 138736"/>
              <a:gd name="connsiteY5" fmla="*/ 301549 h 370917"/>
              <a:gd name="connsiteX6" fmla="*/ 69368 w 138736"/>
              <a:gd name="connsiteY6" fmla="*/ 370917 h 370917"/>
              <a:gd name="connsiteX7" fmla="*/ 0 w 138736"/>
              <a:gd name="connsiteY7" fmla="*/ 301549 h 370917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4739 w 145947"/>
              <a:gd name="connsiteY1" fmla="*/ 346954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35947 w 202179"/>
              <a:gd name="connsiteY5" fmla="*/ 513721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79" h="651389">
                <a:moveTo>
                  <a:pt x="62284" y="448719"/>
                </a:moveTo>
                <a:cubicBezTo>
                  <a:pt x="79910" y="467576"/>
                  <a:pt x="82313" y="490953"/>
                  <a:pt x="115161" y="505289"/>
                </a:cubicBezTo>
                <a:cubicBezTo>
                  <a:pt x="112897" y="472011"/>
                  <a:pt x="155898" y="250952"/>
                  <a:pt x="136298" y="168245"/>
                </a:cubicBezTo>
                <a:cubicBezTo>
                  <a:pt x="116698" y="85538"/>
                  <a:pt x="-17658" y="16981"/>
                  <a:pt x="1948" y="0"/>
                </a:cubicBezTo>
                <a:cubicBezTo>
                  <a:pt x="48523" y="42781"/>
                  <a:pt x="108002" y="62276"/>
                  <a:pt x="141674" y="128344"/>
                </a:cubicBezTo>
                <a:cubicBezTo>
                  <a:pt x="189644" y="262987"/>
                  <a:pt x="133212" y="391480"/>
                  <a:pt x="135947" y="513721"/>
                </a:cubicBezTo>
                <a:cubicBezTo>
                  <a:pt x="153509" y="522956"/>
                  <a:pt x="184746" y="482163"/>
                  <a:pt x="202179" y="475711"/>
                </a:cubicBezTo>
                <a:cubicBezTo>
                  <a:pt x="152369" y="544116"/>
                  <a:pt x="136357" y="595096"/>
                  <a:pt x="74808" y="651389"/>
                </a:cubicBezTo>
                <a:cubicBezTo>
                  <a:pt x="108544" y="576332"/>
                  <a:pt x="82164" y="518418"/>
                  <a:pt x="62284" y="4487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/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Incompatibility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with a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blipFill>
                <a:blip r:embed="rId5"/>
                <a:stretch>
                  <a:fillRect l="-182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/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Inconsistency</a:t>
                </a:r>
                <a:r>
                  <a:rPr lang="en-US" dirty="0"/>
                  <a:t>: the smallest possible incompatibility with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blipFill>
                <a:blip r:embed="rId6"/>
                <a:stretch>
                  <a:fillRect l="-7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4DFCAB98-611B-44C3-A139-6B6CD5AEE1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7037" y="4171473"/>
            <a:ext cx="4045843" cy="9502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C86E8-EEB3-4760-B52B-4F85D70F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/>
      <p:bldP spid="15" grpId="0"/>
      <p:bldP spid="17" grpId="0" animBg="1"/>
      <p:bldP spid="18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DE46-27EF-453F-9530-80D63961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Fact: Monotonicity of Inconsistency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59D63-EAC6-4B06-BA0F-D39F1B623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4392" y="1996400"/>
            <a:ext cx="9437914" cy="598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Believing more things cannot make you any less inconsistent.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81B1F2-5DAF-4421-A286-37945C763796}"/>
              </a:ext>
            </a:extLst>
          </p:cNvPr>
          <p:cNvGrpSpPr/>
          <p:nvPr/>
        </p:nvGrpSpPr>
        <p:grpSpPr>
          <a:xfrm>
            <a:off x="2157250" y="3049212"/>
            <a:ext cx="5511846" cy="2596693"/>
            <a:chOff x="2157250" y="3049212"/>
            <a:chExt cx="5511846" cy="25966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AF37A7-C393-445B-A273-6C813D11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9027" y="3049212"/>
              <a:ext cx="1349959" cy="515439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6D77EB-62B7-47FA-BEA7-6FACDB4F3B4F}"/>
                </a:ext>
              </a:extLst>
            </p:cNvPr>
            <p:cNvGrpSpPr/>
            <p:nvPr/>
          </p:nvGrpSpPr>
          <p:grpSpPr>
            <a:xfrm>
              <a:off x="4504520" y="3628738"/>
              <a:ext cx="3164576" cy="554710"/>
              <a:chOff x="1863767" y="3695250"/>
              <a:chExt cx="3164576" cy="5547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90006D-BE5F-4586-BBF6-611919C41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3767" y="3695250"/>
                <a:ext cx="1732856" cy="55471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FB0E44-3B5C-4E57-A14E-75DB48300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4829"/>
              <a:stretch/>
            </p:blipFill>
            <p:spPr>
              <a:xfrm>
                <a:off x="4382612" y="3809475"/>
                <a:ext cx="645731" cy="28645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94F52-B85B-44A1-BE0F-2E65548BD8EC}"/>
                  </a:ext>
                </a:extLst>
              </p:cNvPr>
              <p:cNvSpPr txBox="1"/>
              <p:nvPr/>
            </p:nvSpPr>
            <p:spPr>
              <a:xfrm>
                <a:off x="3631398" y="3774346"/>
                <a:ext cx="892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all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200885-B200-4574-853A-6FCCB5B986AF}"/>
                </a:ext>
              </a:extLst>
            </p:cNvPr>
            <p:cNvGrpSpPr/>
            <p:nvPr/>
          </p:nvGrpSpPr>
          <p:grpSpPr>
            <a:xfrm>
              <a:off x="5138675" y="4571129"/>
              <a:ext cx="2247529" cy="506095"/>
              <a:chOff x="3406768" y="4666083"/>
              <a:chExt cx="3221539" cy="72542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056B21-012C-44BF-ADC6-64852B780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6768" y="4666083"/>
                <a:ext cx="1169644" cy="68128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7373E63-2B02-497F-B87D-BBC1AD769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6169" y="4710217"/>
                <a:ext cx="1272138" cy="68128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E4F5177-20C0-4229-A57B-180F55D27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5478" y="4747981"/>
                <a:ext cx="571969" cy="55637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CFFC26-1C37-4F6F-9FA1-D1AD2FF4C6DC}"/>
                </a:ext>
              </a:extLst>
            </p:cNvPr>
            <p:cNvSpPr txBox="1"/>
            <p:nvPr/>
          </p:nvSpPr>
          <p:spPr>
            <a:xfrm>
              <a:off x="2804093" y="3070137"/>
              <a:ext cx="18463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beliefs)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17824C-8A81-4491-B4D6-5ACF162C9AB9}"/>
                </a:ext>
              </a:extLst>
            </p:cNvPr>
            <p:cNvSpPr txBox="1"/>
            <p:nvPr/>
          </p:nvSpPr>
          <p:spPr>
            <a:xfrm>
              <a:off x="2157250" y="3701525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(higher confidence)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4FCD36-CC56-4CD4-B8C4-F2480747AD4F}"/>
                </a:ext>
              </a:extLst>
            </p:cNvPr>
            <p:cNvSpPr txBox="1"/>
            <p:nvPr/>
          </p:nvSpPr>
          <p:spPr>
            <a:xfrm>
              <a:off x="5143781" y="5276573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inconsistency)</a:t>
              </a:r>
            </a:p>
          </p:txBody>
        </p: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4EA964E7-8AA9-4814-908A-80E350C3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029" y="4742049"/>
              <a:ext cx="816010" cy="304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9E09D-E79F-45E8-A4E2-C9E1D170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F5D364-7B66-41E6-AF7B-9B79624BD0A6}"/>
              </a:ext>
            </a:extLst>
          </p:cNvPr>
          <p:cNvGrpSpPr/>
          <p:nvPr/>
        </p:nvGrpSpPr>
        <p:grpSpPr>
          <a:xfrm>
            <a:off x="4088260" y="4538798"/>
            <a:ext cx="231774" cy="203251"/>
            <a:chOff x="5061019" y="4630208"/>
            <a:chExt cx="346800" cy="304122"/>
          </a:xfrm>
        </p:grpSpPr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03F197E7-33B9-48E9-BC0E-F9C4C1FA15F7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Double Bracket 25">
              <a:extLst>
                <a:ext uri="{FF2B5EF4-FFF2-40B4-BE49-F238E27FC236}">
                  <a16:creationId xmlns:a16="http://schemas.microsoft.com/office/drawing/2014/main" id="{43B834F5-8008-40DE-A924-F05425CF58F8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726B28-3979-49F0-AD70-C83E67AD9555}"/>
              </a:ext>
            </a:extLst>
          </p:cNvPr>
          <p:cNvGrpSpPr/>
          <p:nvPr/>
        </p:nvGrpSpPr>
        <p:grpSpPr>
          <a:xfrm>
            <a:off x="11238560" y="768556"/>
            <a:ext cx="591490" cy="518699"/>
            <a:chOff x="5061019" y="4630208"/>
            <a:chExt cx="346800" cy="304122"/>
          </a:xfrm>
        </p:grpSpPr>
        <p:sp>
          <p:nvSpPr>
            <p:cNvPr id="30" name="Star: 7 Points 29">
              <a:extLst>
                <a:ext uri="{FF2B5EF4-FFF2-40B4-BE49-F238E27FC236}">
                  <a16:creationId xmlns:a16="http://schemas.microsoft.com/office/drawing/2014/main" id="{A1DB082E-B64F-4EE3-95A8-929B088B9CB1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3281CCE3-5C88-4C78-8489-0BDD3FB2045E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66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Choose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" y="3799003"/>
            <a:ext cx="10692384" cy="257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Surprising Fact:</a:t>
            </a:r>
            <a:r>
              <a:rPr lang="en-US" dirty="0"/>
              <a:t>   Standard loss functions can be viewed as </a:t>
            </a:r>
            <a:r>
              <a:rPr lang="en-US" dirty="0">
                <a:solidFill>
                  <a:srgbClr val="FF4956"/>
                </a:solidFill>
              </a:rPr>
              <a:t>the degree of inconsistency </a:t>
            </a:r>
            <a:r>
              <a:rPr lang="en-US" dirty="0"/>
              <a:t>of the PDG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describing the situation.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Bonus: </a:t>
            </a:r>
            <a:r>
              <a:rPr lang="en-US" sz="2200" dirty="0"/>
              <a:t> A visual calculus for reasoning about the relationships between loss functions</a:t>
            </a:r>
            <a:endParaRPr lang="en-US" sz="2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880ADD-2DB7-4A47-B1AE-BDF2762891E0}"/>
              </a:ext>
            </a:extLst>
          </p:cNvPr>
          <p:cNvSpPr txBox="1">
            <a:spLocks/>
          </p:cNvSpPr>
          <p:nvPr/>
        </p:nvSpPr>
        <p:spPr>
          <a:xfrm>
            <a:off x="838200" y="1564576"/>
            <a:ext cx="10692384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91ADF-498E-467C-A6C8-62E709269DD9}"/>
              </a:ext>
            </a:extLst>
          </p:cNvPr>
          <p:cNvSpPr/>
          <p:nvPr/>
        </p:nvSpPr>
        <p:spPr>
          <a:xfrm>
            <a:off x="438150" y="1374269"/>
            <a:ext cx="10692384" cy="24247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6532-95C5-4DB7-B6D1-AD4D62FA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INFORMATION-BASED LOSSES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8932-970B-4063-B011-F9A4002E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F5987-CD3C-4C58-8734-6C9A19F4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39"/>
          <a:stretch/>
        </p:blipFill>
        <p:spPr>
          <a:xfrm>
            <a:off x="2924357" y="3184654"/>
            <a:ext cx="6343285" cy="14109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319901-7E0D-48A7-B2B5-101576BC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Standard measure of discrepancy between </a:t>
                </a:r>
                <a:br>
                  <a:rPr lang="en-US" dirty="0"/>
                </a:br>
                <a:r>
                  <a:rPr lang="en-US" dirty="0"/>
                  <a:t>probability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outcome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  <a:blipFill>
                <a:blip r:embed="rId3"/>
                <a:stretch>
                  <a:fillRect l="-1043" t="-10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6C1EE77-5085-484F-A4E4-E0BB878A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73" y="585287"/>
            <a:ext cx="4185824" cy="9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26C3A-DF5C-43A5-9621-6D739FCE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297D41-60EB-455B-92BD-2E7B24A8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94" y="3495803"/>
            <a:ext cx="7196706" cy="1582434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9C80C21-6E17-4AD6-BF65-BB2098B7BE2A}"/>
              </a:ext>
            </a:extLst>
          </p:cNvPr>
          <p:cNvSpPr txBox="1">
            <a:spLocks/>
          </p:cNvSpPr>
          <p:nvPr/>
        </p:nvSpPr>
        <p:spPr>
          <a:xfrm>
            <a:off x="1095374" y="118944"/>
            <a:ext cx="7648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A95A5D1-F401-49AE-A09F-7DD8CD7B4F1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Marginal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works for joint distributions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and </a:t>
                </a:r>
                <a:r>
                  <a:rPr lang="en-US" i="1" dirty="0"/>
                  <a:t>partial </a:t>
                </a:r>
                <a:r>
                  <a:rPr lang="en-US" dirty="0"/>
                  <a:t>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  <a:blipFill>
                <a:blip r:embed="rId3"/>
                <a:stretch>
                  <a:fillRect l="-1043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1E54D-492D-4FF8-A339-03C94DAA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9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C376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5654</TotalTime>
  <Words>863</Words>
  <Application>Microsoft Office PowerPoint</Application>
  <PresentationFormat>Widescreen</PresentationFormat>
  <Paragraphs>156</Paragraphs>
  <Slides>28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Georgia Pro Light</vt:lpstr>
      <vt:lpstr>Sitka Display</vt:lpstr>
      <vt:lpstr>Sitka Heading</vt:lpstr>
      <vt:lpstr>Office Theme</vt:lpstr>
      <vt:lpstr>Loss as the Inconsistency of a P  D  G  : Choose Your Model, Not Your Loss</vt:lpstr>
      <vt:lpstr>How To Select A Loss Function?</vt:lpstr>
      <vt:lpstr>Probabilistic Dependency Graphs (PDGs)</vt:lpstr>
      <vt:lpstr>Semantics of PDGs</vt:lpstr>
      <vt:lpstr>Useful Fact: Monotonicity of Inconsistency</vt:lpstr>
      <vt:lpstr>How To Choose A Loss Function?</vt:lpstr>
      <vt:lpstr>INFORMATION-BASED LOSSES  as Inconsistencies</vt:lpstr>
      <vt:lpstr>Information Content  as Inconsistency</vt:lpstr>
      <vt:lpstr>PowerPoint Presentation</vt:lpstr>
      <vt:lpstr>Average Information Content   (Cross Entropy, Unsupervised)  as Inconsistency</vt:lpstr>
      <vt:lpstr>Conditional Information Content   (Cross Entropy, Supervised)  as Inconsistency</vt:lpstr>
      <vt:lpstr>A Map</vt:lpstr>
      <vt:lpstr>STANDARD METRICS &amp; REGULARIZERS  as Inconsistency</vt:lpstr>
      <vt:lpstr>(Log) Accuracy as Inconsistency</vt:lpstr>
      <vt:lpstr>Mean Square Error  as Inconsistency</vt:lpstr>
      <vt:lpstr>REGULARIZERS  as Inconsistencies  </vt:lpstr>
      <vt:lpstr>Regularizers  ↔  Priors</vt:lpstr>
      <vt:lpstr>STATISTICAL  DIVERGENCES  as Inconsistencies</vt:lpstr>
      <vt:lpstr>Statistical Divergence  as Inconsistency</vt:lpstr>
      <vt:lpstr>Map of     as (r,s) vary</vt:lpstr>
      <vt:lpstr>By Monotonicity      … </vt:lpstr>
      <vt:lpstr>Visual Proof: Data-Processing Inequality</vt:lpstr>
      <vt:lpstr>VARIATIONAL OBJECTIVES  as Inconsistencies</vt:lpstr>
      <vt:lpstr>Variational Auto Encoders (VAEs), Take 1.</vt:lpstr>
      <vt:lpstr>VAEs, Take 2</vt:lpstr>
      <vt:lpstr>Visual Proof: The ELBO</vt:lpstr>
      <vt:lpstr>SEE PAPER FOR MORE…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14</cp:revision>
  <dcterms:created xsi:type="dcterms:W3CDTF">2022-03-10T19:17:49Z</dcterms:created>
  <dcterms:modified xsi:type="dcterms:W3CDTF">2022-03-15T05:54:11Z</dcterms:modified>
</cp:coreProperties>
</file>