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8"/>
  </p:sldMasterIdLst>
  <p:notesMasterIdLst>
    <p:notesMasterId r:id="rId33"/>
  </p:notesMasterIdLst>
  <p:sldIdLst>
    <p:sldId id="256" r:id="rId9"/>
    <p:sldId id="460" r:id="rId10"/>
    <p:sldId id="447" r:id="rId11"/>
    <p:sldId id="461" r:id="rId12"/>
    <p:sldId id="463" r:id="rId13"/>
    <p:sldId id="467" r:id="rId14"/>
    <p:sldId id="339" r:id="rId15"/>
    <p:sldId id="464" r:id="rId16"/>
    <p:sldId id="387" r:id="rId17"/>
    <p:sldId id="450" r:id="rId18"/>
    <p:sldId id="451" r:id="rId19"/>
    <p:sldId id="453" r:id="rId20"/>
    <p:sldId id="454" r:id="rId21"/>
    <p:sldId id="455" r:id="rId22"/>
    <p:sldId id="456" r:id="rId23"/>
    <p:sldId id="457" r:id="rId24"/>
    <p:sldId id="360" r:id="rId25"/>
    <p:sldId id="443" r:id="rId26"/>
    <p:sldId id="446" r:id="rId27"/>
    <p:sldId id="466" r:id="rId28"/>
    <p:sldId id="468" r:id="rId29"/>
    <p:sldId id="470" r:id="rId30"/>
    <p:sldId id="471" r:id="rId31"/>
    <p:sldId id="472" r:id="rId3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43250E-7ACB-4038-B24B-4AE8CAF1B4CF}">
          <p14:sldIdLst>
            <p14:sldId id="256"/>
            <p14:sldId id="460"/>
          </p14:sldIdLst>
        </p14:section>
        <p14:section name="Samples &amp; Technologies" id="{A7A01692-BFCA-4429-8A43-8E4D67472EEE}">
          <p14:sldIdLst>
            <p14:sldId id="447"/>
            <p14:sldId id="461"/>
            <p14:sldId id="463"/>
          </p14:sldIdLst>
        </p14:section>
        <p14:section name="Sample Quality" id="{67F67521-9B53-482C-8536-D7B0C4FEBE8A}">
          <p14:sldIdLst>
            <p14:sldId id="467"/>
          </p14:sldIdLst>
        </p14:section>
        <p14:section name="CPE &amp; Quality" id="{492D3B45-FA8D-4686-A612-C8628D06AF64}">
          <p14:sldIdLst>
            <p14:sldId id="339"/>
            <p14:sldId id="464"/>
            <p14:sldId id="387"/>
            <p14:sldId id="450"/>
            <p14:sldId id="451"/>
            <p14:sldId id="453"/>
            <p14:sldId id="454"/>
            <p14:sldId id="455"/>
            <p14:sldId id="456"/>
            <p14:sldId id="457"/>
            <p14:sldId id="360"/>
            <p14:sldId id="443"/>
            <p14:sldId id="446"/>
          </p14:sldIdLst>
        </p14:section>
        <p14:section name="Customer Reach" id="{AE3CA8B7-E0EB-4FB0-A721-75CE2530C035}">
          <p14:sldIdLst>
            <p14:sldId id="466"/>
            <p14:sldId id="468"/>
            <p14:sldId id="470"/>
            <p14:sldId id="471"/>
          </p14:sldIdLst>
        </p14:section>
        <p14:section name="Conclusion" id="{3274A891-152D-42C1-AEB7-17CE12C14524}">
          <p14:sldIdLst>
            <p14:sldId id="4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EBCC"/>
    <a:srgbClr val="98C723"/>
    <a:srgbClr val="76AE38"/>
    <a:srgbClr val="93C957"/>
    <a:srgbClr val="74AB37"/>
    <a:srgbClr val="65942F"/>
    <a:srgbClr val="FFFFFF"/>
    <a:srgbClr val="20C9F8"/>
    <a:srgbClr val="CFF3FD"/>
    <a:srgbClr val="A6EA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9" autoAdjust="0"/>
    <p:restoredTop sz="87086" autoAdjust="0"/>
  </p:normalViewPr>
  <p:slideViewPr>
    <p:cSldViewPr>
      <p:cViewPr varScale="1">
        <p:scale>
          <a:sx n="64" d="100"/>
          <a:sy n="64" d="100"/>
        </p:scale>
        <p:origin x="-1260" y="-96"/>
      </p:cViewPr>
      <p:guideLst>
        <p:guide orient="horz" pos="2160"/>
        <p:guide pos="2880"/>
      </p:guideLst>
    </p:cSldViewPr>
  </p:slideViewPr>
  <p:outlineViewPr>
    <p:cViewPr>
      <p:scale>
        <a:sx n="33" d="100"/>
        <a:sy n="33" d="100"/>
      </p:scale>
      <p:origin x="0" y="625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0"/>
            </a:pPr>
            <a:r>
              <a:rPr lang="en-US" sz="1100" b="0"/>
              <a:t>survey complete volume trend</a:t>
            </a:r>
          </a:p>
        </c:rich>
      </c:tx>
      <c:layout/>
      <c:overlay val="0"/>
    </c:title>
    <c:autoTitleDeleted val="0"/>
    <c:plotArea>
      <c:layout/>
      <c:barChart>
        <c:barDir val="col"/>
        <c:grouping val="clustered"/>
        <c:varyColors val="0"/>
        <c:ser>
          <c:idx val="0"/>
          <c:order val="0"/>
          <c:tx>
            <c:strRef>
              <c:f>Sheet1!$B$1</c:f>
              <c:strCache>
                <c:ptCount val="1"/>
                <c:pt idx="0">
                  <c:v>Very Satisfied</c:v>
                </c:pt>
              </c:strCache>
            </c:strRef>
          </c:tx>
          <c:invertIfNegative val="0"/>
          <c:cat>
            <c:strRef>
              <c:f>Sheet1!$A$2:$A$19</c:f>
              <c:strCache>
                <c:ptCount val="18"/>
                <c:pt idx="0">
                  <c:v>2010-8</c:v>
                </c:pt>
                <c:pt idx="1">
                  <c:v>2010-9</c:v>
                </c:pt>
                <c:pt idx="2">
                  <c:v>2010-10</c:v>
                </c:pt>
                <c:pt idx="3">
                  <c:v>2010-11</c:v>
                </c:pt>
                <c:pt idx="4">
                  <c:v>2010-12</c:v>
                </c:pt>
                <c:pt idx="5">
                  <c:v>2011-1</c:v>
                </c:pt>
                <c:pt idx="6">
                  <c:v>2011-2</c:v>
                </c:pt>
                <c:pt idx="7">
                  <c:v>2011-3</c:v>
                </c:pt>
                <c:pt idx="8">
                  <c:v>2011-4</c:v>
                </c:pt>
                <c:pt idx="9">
                  <c:v>2011-5</c:v>
                </c:pt>
                <c:pt idx="10">
                  <c:v>2011-6</c:v>
                </c:pt>
                <c:pt idx="11">
                  <c:v>2011-7</c:v>
                </c:pt>
                <c:pt idx="12">
                  <c:v>2011-8</c:v>
                </c:pt>
                <c:pt idx="13">
                  <c:v>2011-9</c:v>
                </c:pt>
                <c:pt idx="14">
                  <c:v>2011-10</c:v>
                </c:pt>
                <c:pt idx="15">
                  <c:v>2011-11</c:v>
                </c:pt>
                <c:pt idx="16">
                  <c:v>2011-12</c:v>
                </c:pt>
                <c:pt idx="17">
                  <c:v>2012-1</c:v>
                </c:pt>
              </c:strCache>
            </c:strRef>
          </c:cat>
          <c:val>
            <c:numRef>
              <c:f>Sheet1!$B$2:$B$19</c:f>
              <c:numCache>
                <c:formatCode>0%</c:formatCode>
                <c:ptCount val="18"/>
                <c:pt idx="0">
                  <c:v>0.75</c:v>
                </c:pt>
                <c:pt idx="1">
                  <c:v>0.37</c:v>
                </c:pt>
                <c:pt idx="2" formatCode="0.00%">
                  <c:v>0.29170000000000001</c:v>
                </c:pt>
                <c:pt idx="3" formatCode="0.00%">
                  <c:v>0.60609999999999997</c:v>
                </c:pt>
                <c:pt idx="4" formatCode="0.00%">
                  <c:v>0.44440000000000002</c:v>
                </c:pt>
                <c:pt idx="5" formatCode="0.00%">
                  <c:v>0.58819999999999995</c:v>
                </c:pt>
                <c:pt idx="6" formatCode="0.00%">
                  <c:v>0.57889999999999997</c:v>
                </c:pt>
                <c:pt idx="7" formatCode="0.00%">
                  <c:v>0.56520000000000004</c:v>
                </c:pt>
                <c:pt idx="8" formatCode="0.00%">
                  <c:v>0.64290000000000003</c:v>
                </c:pt>
                <c:pt idx="9" formatCode="0.00%">
                  <c:v>0.41670000000000001</c:v>
                </c:pt>
                <c:pt idx="10">
                  <c:v>0.5</c:v>
                </c:pt>
                <c:pt idx="11" formatCode="0.00%">
                  <c:v>0.56520000000000004</c:v>
                </c:pt>
                <c:pt idx="12" formatCode="0.00%">
                  <c:v>0.45450000000000002</c:v>
                </c:pt>
                <c:pt idx="13" formatCode="0.00%">
                  <c:v>0.33329999999999999</c:v>
                </c:pt>
                <c:pt idx="14" formatCode="0.00%">
                  <c:v>0.66669999999999996</c:v>
                </c:pt>
                <c:pt idx="15" formatCode="General">
                  <c:v>0</c:v>
                </c:pt>
                <c:pt idx="16">
                  <c:v>0.5</c:v>
                </c:pt>
                <c:pt idx="17">
                  <c:v>1</c:v>
                </c:pt>
              </c:numCache>
            </c:numRef>
          </c:val>
        </c:ser>
        <c:dLbls>
          <c:showLegendKey val="0"/>
          <c:showVal val="0"/>
          <c:showCatName val="0"/>
          <c:showSerName val="0"/>
          <c:showPercent val="0"/>
          <c:showBubbleSize val="0"/>
        </c:dLbls>
        <c:gapWidth val="150"/>
        <c:axId val="615132672"/>
        <c:axId val="589286208"/>
      </c:barChart>
      <c:catAx>
        <c:axId val="615132672"/>
        <c:scaling>
          <c:orientation val="minMax"/>
        </c:scaling>
        <c:delete val="0"/>
        <c:axPos val="b"/>
        <c:majorTickMark val="out"/>
        <c:minorTickMark val="none"/>
        <c:tickLblPos val="nextTo"/>
        <c:txPr>
          <a:bodyPr/>
          <a:lstStyle/>
          <a:p>
            <a:pPr>
              <a:defRPr sz="700"/>
            </a:pPr>
            <a:endParaRPr lang="en-US"/>
          </a:p>
        </c:txPr>
        <c:crossAx val="589286208"/>
        <c:crosses val="autoZero"/>
        <c:auto val="1"/>
        <c:lblAlgn val="ctr"/>
        <c:lblOffset val="100"/>
        <c:noMultiLvlLbl val="0"/>
      </c:catAx>
      <c:valAx>
        <c:axId val="589286208"/>
        <c:scaling>
          <c:orientation val="minMax"/>
        </c:scaling>
        <c:delete val="0"/>
        <c:axPos val="l"/>
        <c:majorGridlines/>
        <c:numFmt formatCode="0%" sourceLinked="1"/>
        <c:majorTickMark val="out"/>
        <c:minorTickMark val="none"/>
        <c:tickLblPos val="nextTo"/>
        <c:txPr>
          <a:bodyPr/>
          <a:lstStyle/>
          <a:p>
            <a:pPr>
              <a:defRPr sz="1000"/>
            </a:pPr>
            <a:endParaRPr lang="en-US"/>
          </a:p>
        </c:txPr>
        <c:crossAx val="6151326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a:pPr>
            <a:r>
              <a:rPr lang="en-US" sz="1100" b="0" dirty="0"/>
              <a:t>very </a:t>
            </a:r>
            <a:r>
              <a:rPr lang="en-US" sz="1100" b="0" dirty="0" smtClean="0"/>
              <a:t>satisfied trend</a:t>
            </a:r>
            <a:endParaRPr lang="en-US" sz="1100" b="0" dirty="0"/>
          </a:p>
        </c:rich>
      </c:tx>
      <c:layout/>
      <c:overlay val="0"/>
    </c:title>
    <c:autoTitleDeleted val="0"/>
    <c:plotArea>
      <c:layout/>
      <c:barChart>
        <c:barDir val="col"/>
        <c:grouping val="clustered"/>
        <c:varyColors val="0"/>
        <c:ser>
          <c:idx val="0"/>
          <c:order val="0"/>
          <c:tx>
            <c:strRef>
              <c:f>Sheet1!$B$1</c:f>
              <c:strCache>
                <c:ptCount val="1"/>
                <c:pt idx="0">
                  <c:v>Very Satisfied</c:v>
                </c:pt>
              </c:strCache>
            </c:strRef>
          </c:tx>
          <c:invertIfNegative val="0"/>
          <c:cat>
            <c:strRef>
              <c:f>Sheet1!$A$2:$A$19</c:f>
              <c:strCache>
                <c:ptCount val="18"/>
                <c:pt idx="0">
                  <c:v>2010-8</c:v>
                </c:pt>
                <c:pt idx="1">
                  <c:v>2010-9</c:v>
                </c:pt>
                <c:pt idx="2">
                  <c:v>2010-10</c:v>
                </c:pt>
                <c:pt idx="3">
                  <c:v>2010-11</c:v>
                </c:pt>
                <c:pt idx="4">
                  <c:v>2010-12</c:v>
                </c:pt>
                <c:pt idx="5">
                  <c:v>2011-1</c:v>
                </c:pt>
                <c:pt idx="6">
                  <c:v>2011-2</c:v>
                </c:pt>
                <c:pt idx="7">
                  <c:v>2011-3</c:v>
                </c:pt>
                <c:pt idx="8">
                  <c:v>2011-4</c:v>
                </c:pt>
                <c:pt idx="9">
                  <c:v>2011-5</c:v>
                </c:pt>
                <c:pt idx="10">
                  <c:v>2011-6</c:v>
                </c:pt>
                <c:pt idx="11">
                  <c:v>2011-7</c:v>
                </c:pt>
                <c:pt idx="12">
                  <c:v>2011-8</c:v>
                </c:pt>
                <c:pt idx="13">
                  <c:v>2011-9</c:v>
                </c:pt>
                <c:pt idx="14">
                  <c:v>2011-10</c:v>
                </c:pt>
                <c:pt idx="15">
                  <c:v>2011-11</c:v>
                </c:pt>
                <c:pt idx="16">
                  <c:v>2011-12</c:v>
                </c:pt>
                <c:pt idx="17">
                  <c:v>2012-1</c:v>
                </c:pt>
              </c:strCache>
            </c:strRef>
          </c:cat>
          <c:val>
            <c:numRef>
              <c:f>Sheet1!$B$2:$B$19</c:f>
              <c:numCache>
                <c:formatCode>0%</c:formatCode>
                <c:ptCount val="18"/>
                <c:pt idx="0">
                  <c:v>0.75</c:v>
                </c:pt>
                <c:pt idx="1">
                  <c:v>0.37</c:v>
                </c:pt>
                <c:pt idx="2" formatCode="0.00%">
                  <c:v>0.29170000000000001</c:v>
                </c:pt>
                <c:pt idx="3" formatCode="0.00%">
                  <c:v>0.60609999999999997</c:v>
                </c:pt>
                <c:pt idx="4" formatCode="0.00%">
                  <c:v>0.44440000000000002</c:v>
                </c:pt>
                <c:pt idx="5" formatCode="0.00%">
                  <c:v>0.58819999999999995</c:v>
                </c:pt>
                <c:pt idx="6" formatCode="0.00%">
                  <c:v>0.57889999999999997</c:v>
                </c:pt>
                <c:pt idx="7" formatCode="0.00%">
                  <c:v>0.56520000000000004</c:v>
                </c:pt>
                <c:pt idx="8" formatCode="0.00%">
                  <c:v>0.64290000000000003</c:v>
                </c:pt>
                <c:pt idx="9" formatCode="0.00%">
                  <c:v>0.41670000000000001</c:v>
                </c:pt>
                <c:pt idx="10">
                  <c:v>0.5</c:v>
                </c:pt>
                <c:pt idx="11" formatCode="0.00%">
                  <c:v>0.56520000000000004</c:v>
                </c:pt>
                <c:pt idx="12" formatCode="0.00%">
                  <c:v>0.45450000000000002</c:v>
                </c:pt>
                <c:pt idx="13" formatCode="0.00%">
                  <c:v>0.33329999999999999</c:v>
                </c:pt>
                <c:pt idx="14" formatCode="0.00%">
                  <c:v>0.66669999999999996</c:v>
                </c:pt>
                <c:pt idx="15" formatCode="General">
                  <c:v>0</c:v>
                </c:pt>
                <c:pt idx="16">
                  <c:v>0.5</c:v>
                </c:pt>
                <c:pt idx="17">
                  <c:v>1</c:v>
                </c:pt>
              </c:numCache>
            </c:numRef>
          </c:val>
        </c:ser>
        <c:dLbls>
          <c:showLegendKey val="0"/>
          <c:showVal val="0"/>
          <c:showCatName val="0"/>
          <c:showSerName val="0"/>
          <c:showPercent val="0"/>
          <c:showBubbleSize val="0"/>
        </c:dLbls>
        <c:gapWidth val="150"/>
        <c:axId val="617526272"/>
        <c:axId val="589289664"/>
      </c:barChart>
      <c:catAx>
        <c:axId val="617526272"/>
        <c:scaling>
          <c:orientation val="minMax"/>
        </c:scaling>
        <c:delete val="0"/>
        <c:axPos val="b"/>
        <c:majorTickMark val="out"/>
        <c:minorTickMark val="none"/>
        <c:tickLblPos val="nextTo"/>
        <c:txPr>
          <a:bodyPr/>
          <a:lstStyle/>
          <a:p>
            <a:pPr>
              <a:defRPr sz="700"/>
            </a:pPr>
            <a:endParaRPr lang="en-US"/>
          </a:p>
        </c:txPr>
        <c:crossAx val="589289664"/>
        <c:crosses val="autoZero"/>
        <c:auto val="1"/>
        <c:lblAlgn val="ctr"/>
        <c:lblOffset val="100"/>
        <c:noMultiLvlLbl val="0"/>
      </c:catAx>
      <c:valAx>
        <c:axId val="589289664"/>
        <c:scaling>
          <c:orientation val="minMax"/>
        </c:scaling>
        <c:delete val="0"/>
        <c:axPos val="l"/>
        <c:majorGridlines/>
        <c:numFmt formatCode="0%" sourceLinked="1"/>
        <c:majorTickMark val="out"/>
        <c:minorTickMark val="none"/>
        <c:tickLblPos val="nextTo"/>
        <c:txPr>
          <a:bodyPr/>
          <a:lstStyle/>
          <a:p>
            <a:pPr>
              <a:defRPr sz="900"/>
            </a:pPr>
            <a:endParaRPr lang="en-US"/>
          </a:p>
        </c:txPr>
        <c:crossAx val="6175262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819D6889-C3D3-436E-8C30-676274871D51}" type="datetimeFigureOut">
              <a:rPr lang="en-US" smtClean="0"/>
              <a:pPr/>
              <a:t>2/6/2012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AD8B893E-A2B1-484E-B98E-53A2976776DF}" type="slidenum">
              <a:rPr lang="en-US" smtClean="0"/>
              <a:pPr/>
              <a:t>‹#›</a:t>
            </a:fld>
            <a:endParaRPr lang="en-US"/>
          </a:p>
        </p:txBody>
      </p:sp>
    </p:spTree>
    <p:extLst>
      <p:ext uri="{BB962C8B-B14F-4D97-AF65-F5344CB8AC3E}">
        <p14:creationId xmlns:p14="http://schemas.microsoft.com/office/powerpoint/2010/main" val="953669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survey</a:t>
            </a:r>
            <a:r>
              <a:rPr lang="en-US" baseline="0" dirty="0" smtClean="0"/>
              <a:t># - month chart.</a:t>
            </a:r>
            <a:endParaRPr lang="en-US" dirty="0"/>
          </a:p>
        </p:txBody>
      </p:sp>
      <p:sp>
        <p:nvSpPr>
          <p:cNvPr id="4" name="Slide Number Placeholder 3"/>
          <p:cNvSpPr>
            <a:spLocks noGrp="1"/>
          </p:cNvSpPr>
          <p:nvPr>
            <p:ph type="sldNum" sz="quarter" idx="10"/>
          </p:nvPr>
        </p:nvSpPr>
        <p:spPr/>
        <p:txBody>
          <a:bodyPr/>
          <a:lstStyle/>
          <a:p>
            <a:fld id="{AD8B893E-A2B1-484E-B98E-53A2976776DF}" type="slidenum">
              <a:rPr lang="en-US" smtClean="0"/>
              <a:pPr/>
              <a:t>3</a:t>
            </a:fld>
            <a:endParaRPr lang="en-US"/>
          </a:p>
        </p:txBody>
      </p:sp>
    </p:spTree>
    <p:extLst>
      <p:ext uri="{BB962C8B-B14F-4D97-AF65-F5344CB8AC3E}">
        <p14:creationId xmlns:p14="http://schemas.microsoft.com/office/powerpoint/2010/main" val="201995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survey</a:t>
            </a:r>
            <a:r>
              <a:rPr lang="en-US" baseline="0" dirty="0" smtClean="0"/>
              <a:t># - month chart.</a:t>
            </a:r>
            <a:endParaRPr lang="en-US" dirty="0"/>
          </a:p>
        </p:txBody>
      </p:sp>
      <p:sp>
        <p:nvSpPr>
          <p:cNvPr id="4" name="Slide Number Placeholder 3"/>
          <p:cNvSpPr>
            <a:spLocks noGrp="1"/>
          </p:cNvSpPr>
          <p:nvPr>
            <p:ph type="sldNum" sz="quarter" idx="10"/>
          </p:nvPr>
        </p:nvSpPr>
        <p:spPr/>
        <p:txBody>
          <a:bodyPr/>
          <a:lstStyle/>
          <a:p>
            <a:fld id="{AD8B893E-A2B1-484E-B98E-53A2976776DF}" type="slidenum">
              <a:rPr lang="en-US" smtClean="0"/>
              <a:pPr/>
              <a:t>4</a:t>
            </a:fld>
            <a:endParaRPr lang="en-US"/>
          </a:p>
        </p:txBody>
      </p:sp>
    </p:spTree>
    <p:extLst>
      <p:ext uri="{BB962C8B-B14F-4D97-AF65-F5344CB8AC3E}">
        <p14:creationId xmlns:p14="http://schemas.microsoft.com/office/powerpoint/2010/main" val="201995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8B893E-A2B1-484E-B98E-53A2976776DF}" type="slidenum">
              <a:rPr lang="en-US" smtClean="0"/>
              <a:pPr/>
              <a:t>6</a:t>
            </a:fld>
            <a:endParaRPr lang="en-US"/>
          </a:p>
        </p:txBody>
      </p:sp>
    </p:spTree>
    <p:extLst>
      <p:ext uri="{BB962C8B-B14F-4D97-AF65-F5344CB8AC3E}">
        <p14:creationId xmlns:p14="http://schemas.microsoft.com/office/powerpoint/2010/main" val="2003188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survey</a:t>
            </a:r>
            <a:r>
              <a:rPr lang="en-US" baseline="0" dirty="0" smtClean="0"/>
              <a:t># - month chart.</a:t>
            </a:r>
            <a:endParaRPr lang="en-US" dirty="0"/>
          </a:p>
        </p:txBody>
      </p:sp>
      <p:sp>
        <p:nvSpPr>
          <p:cNvPr id="4" name="Slide Number Placeholder 3"/>
          <p:cNvSpPr>
            <a:spLocks noGrp="1"/>
          </p:cNvSpPr>
          <p:nvPr>
            <p:ph type="sldNum" sz="quarter" idx="10"/>
          </p:nvPr>
        </p:nvSpPr>
        <p:spPr/>
        <p:txBody>
          <a:bodyPr/>
          <a:lstStyle/>
          <a:p>
            <a:fld id="{AD8B893E-A2B1-484E-B98E-53A2976776DF}" type="slidenum">
              <a:rPr lang="en-US" smtClean="0"/>
              <a:pPr/>
              <a:t>8</a:t>
            </a:fld>
            <a:endParaRPr lang="en-US"/>
          </a:p>
        </p:txBody>
      </p:sp>
    </p:spTree>
    <p:extLst>
      <p:ext uri="{BB962C8B-B14F-4D97-AF65-F5344CB8AC3E}">
        <p14:creationId xmlns:p14="http://schemas.microsoft.com/office/powerpoint/2010/main" val="201995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FY12 comments:</a:t>
            </a:r>
          </a:p>
          <a:p>
            <a:r>
              <a:rPr lang="en-US" dirty="0" smtClean="0"/>
              <a:t>"I think that this Code Framework offers lots help for new hands in both programming and testing ! So glad that MS provides such experience to share with more Dev.  Absolutely, many people will collect quite a lot Prototypes in their own Code-Library. That a global cooperation which will undoubtedly improve Software-development!"</a:t>
            </a:r>
          </a:p>
          <a:p>
            <a:r>
              <a:rPr lang="en-US" dirty="0" smtClean="0"/>
              <a:t>Less description of COM controls given with vs2010</a:t>
            </a:r>
          </a:p>
          <a:p>
            <a:endParaRPr lang="en-US" dirty="0" smtClean="0"/>
          </a:p>
          <a:p>
            <a:r>
              <a:rPr lang="en-US" b="1" dirty="0" smtClean="0"/>
              <a:t>More samples</a:t>
            </a:r>
          </a:p>
          <a:p>
            <a:r>
              <a:rPr lang="en-US" dirty="0" smtClean="0"/>
              <a:t>more samples on leveraging Windows Live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MORE DONUTS!</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Very Dissatisfied as Dynamics is not included. There is a great opportunity for it.</a:t>
            </a:r>
            <a:r>
              <a:rPr lang="en-US" dirty="0" smtClean="0"/>
              <a:t> </a:t>
            </a:r>
          </a:p>
          <a:p>
            <a:endParaRPr lang="en-US" dirty="0" smtClean="0"/>
          </a:p>
          <a:p>
            <a:r>
              <a:rPr lang="en-US" b="1" dirty="0" smtClean="0"/>
              <a:t>Better</a:t>
            </a:r>
            <a:r>
              <a:rPr lang="en-US" b="1" baseline="0" dirty="0" smtClean="0"/>
              <a:t> categorization</a:t>
            </a:r>
          </a:p>
          <a:p>
            <a:r>
              <a:rPr lang="en-US" dirty="0" smtClean="0"/>
              <a:t>Categorization should be better</a:t>
            </a:r>
          </a:p>
          <a:p>
            <a:endParaRPr lang="en-US" dirty="0" smtClean="0"/>
          </a:p>
          <a:p>
            <a:r>
              <a:rPr lang="en-US" dirty="0" smtClean="0"/>
              <a:t>my computer can't open some application, he need .NET Framework</a:t>
            </a:r>
          </a:p>
        </p:txBody>
      </p:sp>
      <p:sp>
        <p:nvSpPr>
          <p:cNvPr id="4" name="Slide Number Placeholder 3"/>
          <p:cNvSpPr>
            <a:spLocks noGrp="1"/>
          </p:cNvSpPr>
          <p:nvPr>
            <p:ph type="sldNum" sz="quarter" idx="10"/>
          </p:nvPr>
        </p:nvSpPr>
        <p:spPr/>
        <p:txBody>
          <a:bodyPr/>
          <a:lstStyle/>
          <a:p>
            <a:fld id="{AD8B893E-A2B1-484E-B98E-53A2976776DF}" type="slidenum">
              <a:rPr lang="en-US" smtClean="0"/>
              <a:pPr/>
              <a:t>16</a:t>
            </a:fld>
            <a:endParaRPr lang="en-US"/>
          </a:p>
        </p:txBody>
      </p:sp>
    </p:spTree>
    <p:extLst>
      <p:ext uri="{BB962C8B-B14F-4D97-AF65-F5344CB8AC3E}">
        <p14:creationId xmlns:p14="http://schemas.microsoft.com/office/powerpoint/2010/main" val="288533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8B893E-A2B1-484E-B98E-53A2976776DF}" type="slidenum">
              <a:rPr lang="en-US" smtClean="0"/>
              <a:pPr/>
              <a:t>19</a:t>
            </a:fld>
            <a:endParaRPr lang="en-US"/>
          </a:p>
        </p:txBody>
      </p:sp>
    </p:spTree>
    <p:extLst>
      <p:ext uri="{BB962C8B-B14F-4D97-AF65-F5344CB8AC3E}">
        <p14:creationId xmlns:p14="http://schemas.microsoft.com/office/powerpoint/2010/main" val="259033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2/6/2012</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a:p>
        </p:txBody>
      </p:sp>
      <p:sp>
        <p:nvSpPr>
          <p:cNvPr id="6" name="Slide Number Placeholder 5"/>
          <p:cNvSpPr>
            <a:spLocks noGrp="1"/>
          </p:cNvSpPr>
          <p:nvPr>
            <p:ph type="sldNum" sz="quarter" idx="12"/>
          </p:nvPr>
        </p:nvSpPr>
        <p:spPr/>
        <p:txBody>
          <a:bodyPr/>
          <a:lstStyle/>
          <a:p>
            <a:fld id="{BFCFAAA3-FCDF-4783-859B-6D00B04709C1}" type="slidenum">
              <a:rPr lang="en-US" smtClean="0"/>
              <a:pPr/>
              <a:t>‹#›</a:t>
            </a:fld>
            <a:endParaRPr lang="en-US"/>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a:p>
        </p:txBody>
      </p:sp>
      <p:sp>
        <p:nvSpPr>
          <p:cNvPr id="6" name="Slide Number Placeholder 5"/>
          <p:cNvSpPr>
            <a:spLocks noGrp="1"/>
          </p:cNvSpPr>
          <p:nvPr>
            <p:ph type="sldNum" sz="quarter" idx="12"/>
          </p:nvPr>
        </p:nvSpPr>
        <p:spPr/>
        <p:txBody>
          <a:bodyPr/>
          <a:lstStyle/>
          <a:p>
            <a:fld id="{BFCFAAA3-FCDF-4783-859B-6D00B04709C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a:p>
        </p:txBody>
      </p:sp>
      <p:sp>
        <p:nvSpPr>
          <p:cNvPr id="6" name="Slide Number Placeholder 5"/>
          <p:cNvSpPr>
            <a:spLocks noGrp="1"/>
          </p:cNvSpPr>
          <p:nvPr>
            <p:ph type="sldNum" sz="quarter" idx="12"/>
          </p:nvPr>
        </p:nvSpPr>
        <p:spPr/>
        <p:txBody>
          <a:bodyPr/>
          <a:lstStyle/>
          <a:p>
            <a:fld id="{BFCFAAA3-FCDF-4783-859B-6D00B04709C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4343400" cy="6858000"/>
          </a:xfrm>
        </p:spPr>
        <p:txBody>
          <a:bodyPr/>
          <a:lstStyle/>
          <a:p>
            <a:r>
              <a:rPr lang="en-US" smtClean="0"/>
              <a:t>Click icon to add picture</a:t>
            </a:r>
            <a:endParaRPr lang="en-US"/>
          </a:p>
        </p:txBody>
      </p:sp>
      <p:sp>
        <p:nvSpPr>
          <p:cNvPr id="2" name="Title 1"/>
          <p:cNvSpPr>
            <a:spLocks noGrp="1"/>
          </p:cNvSpPr>
          <p:nvPr>
            <p:ph type="ctrTitle"/>
          </p:nvPr>
        </p:nvSpPr>
        <p:spPr>
          <a:xfrm>
            <a:off x="4343400" y="533401"/>
            <a:ext cx="4038600" cy="3067050"/>
          </a:xfrm>
        </p:spPr>
        <p:txBody>
          <a:bodyPr/>
          <a:lstStyle>
            <a:lvl1pPr algn="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343400" y="3886200"/>
            <a:ext cx="40386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652439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a:p>
        </p:txBody>
      </p:sp>
      <p:sp>
        <p:nvSpPr>
          <p:cNvPr id="6" name="Slide Number Placeholder 5"/>
          <p:cNvSpPr>
            <a:spLocks noGrp="1"/>
          </p:cNvSpPr>
          <p:nvPr>
            <p:ph type="sldNum" sz="quarter" idx="12"/>
          </p:nvPr>
        </p:nvSpPr>
        <p:spPr/>
        <p:txBody>
          <a:bodyPr/>
          <a:lstStyle/>
          <a:p>
            <a:fld id="{BFCFAAA3-FCDF-4783-859B-6D00B04709C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2/6/2012</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a:p>
        </p:txBody>
      </p:sp>
      <p:sp>
        <p:nvSpPr>
          <p:cNvPr id="6" name="Slide Number Placeholder 5"/>
          <p:cNvSpPr>
            <a:spLocks noGrp="1"/>
          </p:cNvSpPr>
          <p:nvPr>
            <p:ph type="sldNum" sz="quarter" idx="12"/>
          </p:nvPr>
        </p:nvSpPr>
        <p:spPr/>
        <p:txBody>
          <a:bodyPr/>
          <a:lstStyle/>
          <a:p>
            <a:fld id="{BFCFAAA3-FCDF-4783-859B-6D00B04709C1}" type="slidenum">
              <a:rPr lang="en-US" smtClean="0"/>
              <a:pPr/>
              <a:t>‹#›</a:t>
            </a:fld>
            <a:endParaRPr lang="en-US"/>
          </a:p>
        </p:txBody>
      </p:sp>
    </p:spTree>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Microsoft Confidential</a:t>
            </a:r>
            <a:endParaRPr lang="en-US"/>
          </a:p>
        </p:txBody>
      </p:sp>
      <p:sp>
        <p:nvSpPr>
          <p:cNvPr id="7" name="Slide Number Placeholder 6"/>
          <p:cNvSpPr>
            <a:spLocks noGrp="1"/>
          </p:cNvSpPr>
          <p:nvPr>
            <p:ph type="sldNum" sz="quarter" idx="12"/>
          </p:nvPr>
        </p:nvSpPr>
        <p:spPr/>
        <p:txBody>
          <a:bodyPr/>
          <a:lstStyle/>
          <a:p>
            <a:fld id="{BFCFAAA3-FCDF-4783-859B-6D00B04709C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Microsoft Confidential</a:t>
            </a:r>
            <a:endParaRPr lang="en-US"/>
          </a:p>
        </p:txBody>
      </p:sp>
      <p:sp>
        <p:nvSpPr>
          <p:cNvPr id="9" name="Slide Number Placeholder 8"/>
          <p:cNvSpPr>
            <a:spLocks noGrp="1"/>
          </p:cNvSpPr>
          <p:nvPr>
            <p:ph type="sldNum" sz="quarter" idx="12"/>
          </p:nvPr>
        </p:nvSpPr>
        <p:spPr/>
        <p:txBody>
          <a:bodyPr/>
          <a:lstStyle/>
          <a:p>
            <a:fld id="{BFCFAAA3-FCDF-4783-859B-6D00B04709C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a:p>
        </p:txBody>
      </p:sp>
      <p:sp>
        <p:nvSpPr>
          <p:cNvPr id="5" name="Slide Number Placeholder 4"/>
          <p:cNvSpPr>
            <a:spLocks noGrp="1"/>
          </p:cNvSpPr>
          <p:nvPr>
            <p:ph type="sldNum" sz="quarter" idx="12"/>
          </p:nvPr>
        </p:nvSpPr>
        <p:spPr/>
        <p:txBody>
          <a:bodyPr/>
          <a:lstStyle/>
          <a:p>
            <a:fld id="{BFCFAAA3-FCDF-4783-859B-6D00B04709C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Microsoft Confidential</a:t>
            </a:r>
            <a:endParaRPr lang="en-US"/>
          </a:p>
        </p:txBody>
      </p:sp>
      <p:sp>
        <p:nvSpPr>
          <p:cNvPr id="4" name="Slide Number Placeholder 3"/>
          <p:cNvSpPr>
            <a:spLocks noGrp="1"/>
          </p:cNvSpPr>
          <p:nvPr>
            <p:ph type="sldNum" sz="quarter" idx="12"/>
          </p:nvPr>
        </p:nvSpPr>
        <p:spPr/>
        <p:txBody>
          <a:bodyPr/>
          <a:lstStyle/>
          <a:p>
            <a:fld id="{BFCFAAA3-FCDF-4783-859B-6D00B04709C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Microsoft Confidential</a:t>
            </a:r>
            <a:endParaRPr lang="en-US"/>
          </a:p>
        </p:txBody>
      </p:sp>
      <p:sp>
        <p:nvSpPr>
          <p:cNvPr id="7" name="Slide Number Placeholder 6"/>
          <p:cNvSpPr>
            <a:spLocks noGrp="1"/>
          </p:cNvSpPr>
          <p:nvPr>
            <p:ph type="sldNum" sz="quarter" idx="12"/>
          </p:nvPr>
        </p:nvSpPr>
        <p:spPr/>
        <p:txBody>
          <a:bodyPr/>
          <a:lstStyle/>
          <a:p>
            <a:fld id="{BFCFAAA3-FCDF-4783-859B-6D00B04709C1}"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endParaRPr lang="en-US"/>
          </a:p>
        </p:txBody>
      </p:sp>
      <p:sp>
        <p:nvSpPr>
          <p:cNvPr id="9" name="Slide Number Placeholder 8"/>
          <p:cNvSpPr>
            <a:spLocks noGrp="1"/>
          </p:cNvSpPr>
          <p:nvPr>
            <p:ph type="sldNum" sz="quarter" idx="11"/>
          </p:nvPr>
        </p:nvSpPr>
        <p:spPr/>
        <p:txBody>
          <a:bodyPr/>
          <a:lstStyle/>
          <a:p>
            <a:fld id="{BFCFAAA3-FCDF-4783-859B-6D00B04709C1}"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Microsoft Confidential</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FCFAAA3-FCDF-4783-859B-6D00B04709C1}"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smtClean="0"/>
              <a:t>Microsoft Confidential</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2/6/2012</a:t>
            </a:fld>
            <a:endParaRPr lang="en-US" dirty="0"/>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iming>
    <p:tnLst>
      <p:par>
        <p:cTn id="1" dur="indefinite" restart="never" nodeType="tmRoot"/>
      </p:par>
    </p:tnLst>
  </p:timing>
  <p:hf sldNum="0" hdr="0" dt="0"/>
  <p:txStyles>
    <p:titleStyle>
      <a:lvl1pPr algn="l" defTabSz="914400" rtl="0" eaLnBrk="1" latinLnBrk="0" hangingPunct="1">
        <a:spcBef>
          <a:spcPct val="0"/>
        </a:spcBef>
        <a:buNone/>
        <a:defRPr sz="44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harepoint/sites/cfx/Pictures/OneCode%20Icon.p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devdiv/sites/ux/hacux/_layouts/PowerPoint.aspx?PowerPointView=ReadingView&amp;PresentationId=/sites/ux/hacux/Research/Studies/2010-02.06%20Code%20Examples%20%5bglobal%20study%5d/2011-03-22%20Code%20Examples.pptx&amp;Source=http://devdiv/sites/ux/hacux/Research/Forms/AllItems.aspx?RootFolder=/sites/ux/hacux/Research/Studies/2010-02.06%20Code%20Examples%20%5bglobal%20study%5d&amp;DefaultItemOpen=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jpeg"/><Relationship Id="rId2" Type="http://schemas.openxmlformats.org/officeDocument/2006/relationships/hyperlink" Target="http://devdiv/sites/ux/PeopleInContext/pic/site/ddpicMortenWS1.html" TargetMode="External"/><Relationship Id="rId1" Type="http://schemas.openxmlformats.org/officeDocument/2006/relationships/slideLayout" Target="../slideLayouts/slideLayout2.xml"/><Relationship Id="rId6" Type="http://schemas.openxmlformats.org/officeDocument/2006/relationships/hyperlink" Target="http://devdiv/sites/ux/PeopleInContext/pic/site/ddpicEinsteinWS1.html" TargetMode="External"/><Relationship Id="rId5" Type="http://schemas.openxmlformats.org/officeDocument/2006/relationships/image" Target="../media/image17.jpeg"/><Relationship Id="rId4" Type="http://schemas.openxmlformats.org/officeDocument/2006/relationships/hyperlink" Target="http://devdiv/sites/ux/PeopleInContext/pic/site/ddpicElvisWS1.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cid:image005.png@01CCDF98.9718F500"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blogs.msdn.com/b/codefx/archive/2011/09/19/targeting-top-sample-quality-all-in-one-code-framework-is-on-its-way.aspx" TargetMode="External"/><Relationship Id="rId3" Type="http://schemas.openxmlformats.org/officeDocument/2006/relationships/hyperlink" Target="http://1code.codeplex.com/wikipage?title=All-In-One%20Code%20Framework%20Sample%20Catalog" TargetMode="External"/><Relationship Id="rId7" Type="http://schemas.openxmlformats.org/officeDocument/2006/relationships/hyperlink" Target="http://blogs.msdn.com/b/codefx/archive/2011/08/09/microsoft-all-in-one-code-framework-august-code-sample-updates.aspx" TargetMode="External"/><Relationship Id="rId12" Type="http://schemas.openxmlformats.org/officeDocument/2006/relationships/hyperlink" Target="http://blog.miniasp.com/post/2011/07/12/Useful-Visual-Studio-2010-tool-All-In-One-Code-Framework-Sample-Browser.aspx" TargetMode="Externa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hyperlink" Target="http://1code.codeplex.com/wikipage?title=All-In-One%20Code%20Framework%20Sample%20Catalog&amp;referringTitle=Documentation" TargetMode="External"/><Relationship Id="rId11" Type="http://schemas.openxmlformats.org/officeDocument/2006/relationships/hyperlink" Target="http://blogs.msdn.com/b/codefx/archive/2011/07/13/new-code-sample-release-from-microsoft-all-in-one-code-framework-in-july.aspx" TargetMode="External"/><Relationship Id="rId5" Type="http://schemas.openxmlformats.org/officeDocument/2006/relationships/hyperlink" Target="http://blogs.msdn.com/b/codefx/archive/2011/11/02/microsoft-all-in-one-code-framework-november-sample-updates.aspx" TargetMode="External"/><Relationship Id="rId10" Type="http://schemas.openxmlformats.org/officeDocument/2006/relationships/hyperlink" Target="http://blogs.msdn.com/b/codefx/archive/2011/10/03/microsoft-all-in-one-code-framework-sample-browser-v4-released-a-new-way-to-enjoy-700-microsoft-code-samples.aspx" TargetMode="External"/><Relationship Id="rId4" Type="http://schemas.openxmlformats.org/officeDocument/2006/relationships/hyperlink" Target="http://1code.codeplex.com/wikipage?title=All-In-One%20Code%20Framework%20Sample%20Catalog&amp;referringTitle=Home" TargetMode="External"/><Relationship Id="rId9" Type="http://schemas.openxmlformats.org/officeDocument/2006/relationships/hyperlink" Target="http://blogs.msdn.com/b/codefx/archive/2011/12/29/microsoft-all-in-one-code-framework-december-sample-updates.aspx"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msdn.microsoft.com/library/windows/desktop/ff972463" TargetMode="External"/><Relationship Id="rId3" Type="http://schemas.openxmlformats.org/officeDocument/2006/relationships/hyperlink" Target="http://blogs.msdn.com/" TargetMode="External"/><Relationship Id="rId7" Type="http://schemas.openxmlformats.org/officeDocument/2006/relationships/hyperlink" Target="http://msdn.microsoft.com/en-us/vstudio/dd238515" TargetMode="External"/><Relationship Id="rId12" Type="http://schemas.openxmlformats.org/officeDocument/2006/relationships/hyperlink" Target="http://blogs.msdn.com/b/codefx/archive/2011/11/02/microsoft-all-in-one-code-framework-november-sample-updates.aspx"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blogs.msdn.com/b/codefx/archive/2011/10/03/microsoft-all-in-one-code-framework-sample-browser-v4-released-a-new-way-to-enjoy-700-microsoft-code-samples.aspx" TargetMode="External"/><Relationship Id="rId11" Type="http://schemas.openxmlformats.org/officeDocument/2006/relationships/hyperlink" Target="http://msdn.microsoft.com/en-us/dd238515.aspx" TargetMode="External"/><Relationship Id="rId5" Type="http://schemas.openxmlformats.org/officeDocument/2006/relationships/hyperlink" Target="http://visualstudiogallery.msdn.microsoft.com/b3aaa8f6-1b72-4ce2-bb39-f597489d55da/description" TargetMode="External"/><Relationship Id="rId10" Type="http://schemas.openxmlformats.org/officeDocument/2006/relationships/hyperlink" Target="http://blogs.msdn.com/b/codefx/archive/2011/08/09/microsoft-all-in-one-code-framework-august-code-sample-updates.aspx" TargetMode="External"/><Relationship Id="rId4" Type="http://schemas.openxmlformats.org/officeDocument/2006/relationships/hyperlink" Target="http://visualstudiogallery.msdn.microsoft.com/b3aaa8f6-1b72-4ce2-bb39-f597489d55da" TargetMode="External"/><Relationship Id="rId9" Type="http://schemas.openxmlformats.org/officeDocument/2006/relationships/hyperlink" Target="http://visualstudiogallery.msdn.microsoft.com/4934b087-e6cc-44dd-b992-a71f00a2a6df/descrip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arepoint/sites/sto/Galleries/Galleries%20Wiki/Statistics%20Api.asp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hyperlink" Target="http://code.msdn.microsoft.com/CSAzureBingMaps-bab92df1" TargetMode="External"/><Relationship Id="rId18" Type="http://schemas.openxmlformats.org/officeDocument/2006/relationships/hyperlink" Target="http://code.msdn.microsoft.com/CSSL4MusicPlayer-069bbbf8" TargetMode="External"/><Relationship Id="rId26" Type="http://schemas.openxmlformats.org/officeDocument/2006/relationships/hyperlink" Target="http://code.msdn.microsoft.com/CSDynamicsPowerShellAdmin-3b682d97" TargetMode="External"/><Relationship Id="rId21" Type="http://schemas.openxmlformats.org/officeDocument/2006/relationships/hyperlink" Target="http://code.msdn.microsoft.com/CSWPFSearchAndHighlightText-3b5e207a" TargetMode="External"/><Relationship Id="rId34" Type="http://schemas.openxmlformats.org/officeDocument/2006/relationships/hyperlink" Target="http://code.msdn.microsoft.com/CppStorageEnum-90ad5fa9" TargetMode="External"/><Relationship Id="rId7" Type="http://schemas.openxmlformats.org/officeDocument/2006/relationships/hyperlink" Target="http://code.msdn.microsoft.com/CSASPNETAJAXWebChat-c4c9b8fe" TargetMode="External"/><Relationship Id="rId12" Type="http://schemas.openxmlformats.org/officeDocument/2006/relationships/hyperlink" Target="http://code.msdn.microsoft.com/CSAzureTableStorageWCFDS-2355159b" TargetMode="External"/><Relationship Id="rId17" Type="http://schemas.openxmlformats.org/officeDocument/2006/relationships/hyperlink" Target="http://code.msdn.microsoft.com/CSADONETDataServiceSL3Clien-164f1b6f" TargetMode="External"/><Relationship Id="rId25" Type="http://schemas.openxmlformats.org/officeDocument/2006/relationships/hyperlink" Target="http://code.msdn.microsoft.com/CSSoftKeyboard-0a86f914" TargetMode="External"/><Relationship Id="rId33" Type="http://schemas.openxmlformats.org/officeDocument/2006/relationships/hyperlink" Target="http://code.msdn.microsoft.com/CppCLINativeDllWrapper-29c32acd" TargetMode="External"/><Relationship Id="rId2" Type="http://schemas.openxmlformats.org/officeDocument/2006/relationships/notesSlide" Target="../notesSlides/notesSlide2.xml"/><Relationship Id="rId16" Type="http://schemas.openxmlformats.org/officeDocument/2006/relationships/hyperlink" Target="http://code.msdn.microsoft.com/CSUseADONET-694a16af" TargetMode="External"/><Relationship Id="rId20" Type="http://schemas.openxmlformats.org/officeDocument/2006/relationships/hyperlink" Target="http://code.msdn.microsoft.com/CSFTPUpload-74462ca4" TargetMode="External"/><Relationship Id="rId29" Type="http://schemas.openxmlformats.org/officeDocument/2006/relationships/hyperlink" Target="http://code.msdn.microsoft.com/CSVSXProjectSubType-2221cf55" TargetMode="External"/><Relationship Id="rId1" Type="http://schemas.openxmlformats.org/officeDocument/2006/relationships/slideLayout" Target="../slideLayouts/slideLayout2.xml"/><Relationship Id="rId6" Type="http://schemas.openxmlformats.org/officeDocument/2006/relationships/hyperlink" Target="http://code.msdn.microsoft.com/CSSqlAzurePartitioning-1a4a3822" TargetMode="External"/><Relationship Id="rId11" Type="http://schemas.openxmlformats.org/officeDocument/2006/relationships/hyperlink" Target="http://code.msdn.microsoft.com/CSSL4WCFNetTcp-0b11d8ad" TargetMode="External"/><Relationship Id="rId24" Type="http://schemas.openxmlformats.org/officeDocument/2006/relationships/hyperlink" Target="http://code.msdn.microsoft.com/CSIEExplorerBar-ba8fe182" TargetMode="External"/><Relationship Id="rId32" Type="http://schemas.openxmlformats.org/officeDocument/2006/relationships/hyperlink" Target="http://code.msdn.microsoft.com/CppWindowsCommonControls-9ea0de64" TargetMode="External"/><Relationship Id="rId37" Type="http://schemas.openxmlformats.org/officeDocument/2006/relationships/hyperlink" Target="http://code.msdn.microsoft.com/CppResourceLeaks-ad3b7fdb" TargetMode="External"/><Relationship Id="rId5" Type="http://schemas.openxmlformats.org/officeDocument/2006/relationships/hyperlink" Target="http://code.msdn.microsoft.com/CSSharePointSilverlightInte-88fd7b56" TargetMode="External"/><Relationship Id="rId15" Type="http://schemas.openxmlformats.org/officeDocument/2006/relationships/hyperlink" Target="http://code.msdn.microsoft.com/VBUseADONET-fdd1a8da" TargetMode="External"/><Relationship Id="rId23" Type="http://schemas.openxmlformats.org/officeDocument/2006/relationships/hyperlink" Target="http://code.msdn.microsoft.com/CSDynamicallyBuildLambdaExp-d75a695b" TargetMode="External"/><Relationship Id="rId28" Type="http://schemas.openxmlformats.org/officeDocument/2006/relationships/hyperlink" Target="http://code.msdn.microsoft.com/CSWin7Direct2D-30047bb8" TargetMode="External"/><Relationship Id="rId36" Type="http://schemas.openxmlformats.org/officeDocument/2006/relationships/hyperlink" Target="http://code.msdn.microsoft.com/CSIIS7AdminMWA-c70207e1" TargetMode="External"/><Relationship Id="rId10" Type="http://schemas.openxmlformats.org/officeDocument/2006/relationships/hyperlink" Target="http://code.msdn.microsoft.com/CSAzureWCFServices-20c7d9c5" TargetMode="External"/><Relationship Id="rId19" Type="http://schemas.openxmlformats.org/officeDocument/2006/relationships/hyperlink" Target="http://code.msdn.microsoft.com/CSSL4UdpAnySourceMulticastL-3fb81c14" TargetMode="External"/><Relationship Id="rId31" Type="http://schemas.openxmlformats.org/officeDocument/2006/relationships/hyperlink" Target="http://code.msdn.microsoft.com/CSTFSEventListener-6dbeb03b" TargetMode="External"/><Relationship Id="rId4" Type="http://schemas.openxmlformats.org/officeDocument/2006/relationships/hyperlink" Target="http://code.msdn.microsoft.com/CSWP7AzureVideoStory-2b9c3e12" TargetMode="External"/><Relationship Id="rId9" Type="http://schemas.openxmlformats.org/officeDocument/2006/relationships/hyperlink" Target="http://code.msdn.microsoft.com/Uploadedit-image-in-ASPNET-b96367a9" TargetMode="External"/><Relationship Id="rId14" Type="http://schemas.openxmlformats.org/officeDocument/2006/relationships/hyperlink" Target="http://code.msdn.microsoft.com/CSAzureChangeAppPoolIdentit-27099828" TargetMode="External"/><Relationship Id="rId22" Type="http://schemas.openxmlformats.org/officeDocument/2006/relationships/hyperlink" Target="http://code.msdn.microsoft.com/CSWinFormDataGridView-29783221" TargetMode="External"/><Relationship Id="rId27" Type="http://schemas.openxmlformats.org/officeDocument/2006/relationships/hyperlink" Target="http://code.msdn.microsoft.com/CSAzureWorkflowService4-2519c571" TargetMode="External"/><Relationship Id="rId30" Type="http://schemas.openxmlformats.org/officeDocument/2006/relationships/hyperlink" Target="http://code.msdn.microsoft.com/CSASPNETExcelImportExport-71cf1101" TargetMode="External"/><Relationship Id="rId35" Type="http://schemas.openxmlformats.org/officeDocument/2006/relationships/hyperlink" Target="http://code.msdn.microsoft.com/CSLinqToXml-b9228752" TargetMode="External"/><Relationship Id="rId8" Type="http://schemas.openxmlformats.org/officeDocument/2006/relationships/hyperlink" Target="http://code.msdn.microsoft.com/CSASPNETGridView-5b16ce70" TargetMode="External"/><Relationship Id="rId3" Type="http://schemas.openxmlformats.org/officeDocument/2006/relationships/hyperlink" Target="http://sharepoint/sites/sto/Galleries/Galleries%20Wiki/Statistics%20Api.asp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hyperlink" Target="http://support.microsoft.com/common/survey.aspx?scid=sw;en;1759" TargetMode="Externa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slide" Target="slide19.xml"/><Relationship Id="rId4" Type="http://schemas.openxmlformats.org/officeDocument/2006/relationships/hyperlink" Target="http://fmsanalytic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71600"/>
            <a:ext cx="8001000" cy="2593975"/>
          </a:xfrm>
        </p:spPr>
        <p:txBody>
          <a:bodyPr/>
          <a:lstStyle/>
          <a:p>
            <a:pPr algn="ctr"/>
            <a:r>
              <a:rPr lang="en-US" sz="5400" dirty="0" smtClean="0"/>
              <a:t>Business Data Analysis</a:t>
            </a:r>
            <a:endParaRPr lang="en-US" sz="5400" dirty="0"/>
          </a:p>
        </p:txBody>
      </p:sp>
      <p:sp>
        <p:nvSpPr>
          <p:cNvPr id="3" name="Subtitle 2"/>
          <p:cNvSpPr>
            <a:spLocks noGrp="1"/>
          </p:cNvSpPr>
          <p:nvPr>
            <p:ph type="subTitle" idx="1"/>
          </p:nvPr>
        </p:nvSpPr>
        <p:spPr>
          <a:xfrm>
            <a:off x="1371600" y="4038600"/>
            <a:ext cx="5943600" cy="2209800"/>
          </a:xfrm>
        </p:spPr>
        <p:txBody>
          <a:bodyPr>
            <a:normAutofit/>
          </a:bodyPr>
          <a:lstStyle/>
          <a:p>
            <a:pPr algn="r"/>
            <a:r>
              <a:rPr lang="en-US" sz="2400" dirty="0" smtClean="0">
                <a:latin typeface="Segoe UI Light" pitchFamily="34" charset="0"/>
              </a:rPr>
              <a:t>Updated on 2012-2-1</a:t>
            </a:r>
            <a:endParaRPr lang="en-US" sz="1100" dirty="0" smtClean="0">
              <a:latin typeface="Segoe UI Light" pitchFamily="34" charset="0"/>
            </a:endParaRPr>
          </a:p>
        </p:txBody>
      </p:sp>
      <p:sp>
        <p:nvSpPr>
          <p:cNvPr id="5" name="Footer Placeholder 4"/>
          <p:cNvSpPr>
            <a:spLocks noGrp="1"/>
          </p:cNvSpPr>
          <p:nvPr>
            <p:ph type="ftr" sz="quarter" idx="11"/>
          </p:nvPr>
        </p:nvSpPr>
        <p:spPr/>
        <p:txBody>
          <a:bodyPr/>
          <a:lstStyle/>
          <a:p>
            <a:r>
              <a:rPr lang="en-US" dirty="0" smtClean="0"/>
              <a:t>Microsoft Confidential</a:t>
            </a:r>
            <a:endParaRPr lang="en-US" dirty="0"/>
          </a:p>
        </p:txBody>
      </p:sp>
      <p:pic>
        <p:nvPicPr>
          <p:cNvPr id="1026" name="Picture 2" descr="Picture">
            <a:hlinkClick r:id="rId2"/>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 y="1447800"/>
            <a:ext cx="3187010" cy="172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503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733800"/>
            <a:ext cx="466725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Autofit/>
          </a:bodyPr>
          <a:lstStyle/>
          <a:p>
            <a:r>
              <a:rPr lang="en-US" dirty="0"/>
              <a:t>understanding </a:t>
            </a:r>
            <a:r>
              <a:rPr lang="en-US" dirty="0" smtClean="0"/>
              <a:t>customers</a:t>
            </a:r>
            <a:endParaRPr lang="en-US" sz="3200" dirty="0">
              <a:solidFill>
                <a:schemeClr val="bg2">
                  <a:lumMod val="75000"/>
                </a:schemeClr>
              </a:solidFill>
            </a:endParaRPr>
          </a:p>
        </p:txBody>
      </p:sp>
      <p:sp>
        <p:nvSpPr>
          <p:cNvPr id="3" name="Content Placeholder 2"/>
          <p:cNvSpPr>
            <a:spLocks noGrp="1"/>
          </p:cNvSpPr>
          <p:nvPr>
            <p:ph idx="1"/>
          </p:nvPr>
        </p:nvSpPr>
        <p:spPr>
          <a:xfrm>
            <a:off x="457200" y="1600200"/>
            <a:ext cx="2438400" cy="4800600"/>
          </a:xfrm>
        </p:spPr>
        <p:txBody>
          <a:bodyPr>
            <a:normAutofit/>
          </a:bodyPr>
          <a:lstStyle/>
          <a:p>
            <a:pPr marL="0" lvl="0" indent="0">
              <a:spcBef>
                <a:spcPct val="0"/>
              </a:spcBef>
              <a:spcAft>
                <a:spcPts val="1800"/>
              </a:spcAft>
              <a:buNone/>
              <a:defRPr/>
            </a:pPr>
            <a:r>
              <a:rPr lang="en-US" dirty="0">
                <a:latin typeface="Segoe UI Light" pitchFamily="34" charset="0"/>
              </a:rPr>
              <a:t>Q1.  How long have you been programming?</a:t>
            </a:r>
          </a:p>
          <a:p>
            <a:pPr marL="0" lvl="0" indent="0">
              <a:spcBef>
                <a:spcPct val="0"/>
              </a:spcBef>
              <a:spcAft>
                <a:spcPts val="1800"/>
              </a:spcAft>
              <a:buNone/>
              <a:defRPr/>
            </a:pPr>
            <a:r>
              <a:rPr lang="en-US" dirty="0" smtClean="0">
                <a:latin typeface="Segoe UI Semibold" pitchFamily="34" charset="0"/>
              </a:rPr>
              <a:t>Q2.  What areas of technology do you propose to have more code samples?</a:t>
            </a:r>
          </a:p>
        </p:txBody>
      </p:sp>
      <p:sp>
        <p:nvSpPr>
          <p:cNvPr id="6" name="Footer Placeholder 5"/>
          <p:cNvSpPr>
            <a:spLocks noGrp="1"/>
          </p:cNvSpPr>
          <p:nvPr>
            <p:ph type="ftr" sz="quarter" idx="11"/>
          </p:nvPr>
        </p:nvSpPr>
        <p:spPr/>
        <p:txBody>
          <a:bodyPr/>
          <a:lstStyle/>
          <a:p>
            <a:r>
              <a:rPr lang="en-US" smtClean="0"/>
              <a:t>Microsoft Confidential</a:t>
            </a:r>
            <a:endParaRPr lang="en-US"/>
          </a:p>
        </p:txBody>
      </p:sp>
      <p:cxnSp>
        <p:nvCxnSpPr>
          <p:cNvPr id="8" name="Straight Connector 7"/>
          <p:cNvCxnSpPr/>
          <p:nvPr/>
        </p:nvCxnSpPr>
        <p:spPr>
          <a:xfrm>
            <a:off x="2743200" y="2803505"/>
            <a:ext cx="1143000" cy="854095"/>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91001" y="1219200"/>
            <a:ext cx="4114799" cy="1923604"/>
          </a:xfrm>
          <a:prstGeom prst="rect">
            <a:avLst/>
          </a:prstGeom>
          <a:noFill/>
        </p:spPr>
        <p:txBody>
          <a:bodyPr wrap="square" rtlCol="0">
            <a:spAutoFit/>
          </a:bodyPr>
          <a:lstStyle/>
          <a:p>
            <a:pPr>
              <a:spcAft>
                <a:spcPts val="600"/>
              </a:spcAft>
            </a:pPr>
            <a:r>
              <a:rPr lang="en-US" sz="1400" dirty="0" smtClean="0">
                <a:latin typeface="Segoe UI Semibold" pitchFamily="34" charset="0"/>
              </a:rPr>
              <a:t>Top 5 techs </a:t>
            </a:r>
            <a:r>
              <a:rPr lang="en-US" sz="1400" dirty="0" smtClean="0"/>
              <a:t>that need samples are: (also influenced by the developer population of each tech)</a:t>
            </a:r>
          </a:p>
          <a:p>
            <a:pPr marL="171450" indent="-171450">
              <a:buFont typeface="Arial" pitchFamily="34" charset="0"/>
              <a:buChar char="•"/>
            </a:pPr>
            <a:r>
              <a:rPr lang="en-US" sz="1200" dirty="0"/>
              <a:t>ASP.NET and ASP.NET </a:t>
            </a:r>
            <a:r>
              <a:rPr lang="en-US" sz="1200" dirty="0" smtClean="0"/>
              <a:t>MVC  (9%)</a:t>
            </a:r>
            <a:endParaRPr lang="en-US" sz="1200" dirty="0"/>
          </a:p>
          <a:p>
            <a:pPr marL="171450" indent="-171450">
              <a:buFont typeface="Arial" pitchFamily="34" charset="0"/>
              <a:buChar char="•"/>
            </a:pPr>
            <a:r>
              <a:rPr lang="en-US" sz="1200" dirty="0" smtClean="0"/>
              <a:t>Silverlight (6%)</a:t>
            </a:r>
          </a:p>
          <a:p>
            <a:pPr marL="171450" indent="-171450">
              <a:buFont typeface="Arial" pitchFamily="34" charset="0"/>
              <a:buChar char="•"/>
            </a:pPr>
            <a:r>
              <a:rPr lang="en-US" sz="1200" dirty="0" smtClean="0"/>
              <a:t>Windows Forms (6%)</a:t>
            </a:r>
          </a:p>
          <a:p>
            <a:pPr marL="171450" indent="-171450">
              <a:buFont typeface="Arial" pitchFamily="34" charset="0"/>
              <a:buChar char="•"/>
            </a:pPr>
            <a:r>
              <a:rPr lang="en-US" sz="1200" dirty="0" smtClean="0"/>
              <a:t>Data Platform (ADO.NET, EF, </a:t>
            </a:r>
            <a:r>
              <a:rPr lang="en-US" sz="1200" dirty="0" err="1" smtClean="0"/>
              <a:t>etc</a:t>
            </a:r>
            <a:r>
              <a:rPr lang="en-US" sz="1200" dirty="0" smtClean="0"/>
              <a:t>) (6%)</a:t>
            </a:r>
            <a:endParaRPr lang="en-US" sz="1400" dirty="0" smtClean="0"/>
          </a:p>
          <a:p>
            <a:pPr>
              <a:spcBef>
                <a:spcPts val="1200"/>
              </a:spcBef>
              <a:spcAft>
                <a:spcPts val="600"/>
              </a:spcAft>
            </a:pPr>
            <a:r>
              <a:rPr lang="en-US" sz="1400" dirty="0">
                <a:latin typeface="Segoe UI Semibold" pitchFamily="34" charset="0"/>
              </a:rPr>
              <a:t>Hot new techs </a:t>
            </a:r>
            <a:r>
              <a:rPr lang="en-US" sz="1400" dirty="0" smtClean="0"/>
              <a:t>e.g</a:t>
            </a:r>
            <a:r>
              <a:rPr lang="en-US" sz="1400" dirty="0"/>
              <a:t>. Windows Phone (4</a:t>
            </a:r>
            <a:r>
              <a:rPr lang="en-US" sz="1400" dirty="0" smtClean="0"/>
              <a:t>%), Window Azure (3%) – are not among the top.</a:t>
            </a:r>
          </a:p>
        </p:txBody>
      </p:sp>
    </p:spTree>
    <p:extLst>
      <p:ext uri="{BB962C8B-B14F-4D97-AF65-F5344CB8AC3E}">
        <p14:creationId xmlns:p14="http://schemas.microsoft.com/office/powerpoint/2010/main" val="2574849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value to customers</a:t>
            </a:r>
            <a:endParaRPr lang="en-US" sz="3200" dirty="0">
              <a:solidFill>
                <a:schemeClr val="bg2">
                  <a:lumMod val="75000"/>
                </a:schemeClr>
              </a:solidFill>
            </a:endParaRPr>
          </a:p>
        </p:txBody>
      </p:sp>
      <p:sp>
        <p:nvSpPr>
          <p:cNvPr id="3" name="Content Placeholder 2"/>
          <p:cNvSpPr>
            <a:spLocks noGrp="1"/>
          </p:cNvSpPr>
          <p:nvPr>
            <p:ph idx="1"/>
          </p:nvPr>
        </p:nvSpPr>
        <p:spPr>
          <a:xfrm>
            <a:off x="457200" y="1600200"/>
            <a:ext cx="2438400" cy="4800600"/>
          </a:xfrm>
        </p:spPr>
        <p:txBody>
          <a:bodyPr>
            <a:normAutofit/>
          </a:bodyPr>
          <a:lstStyle/>
          <a:p>
            <a:pPr marL="0" lvl="0" indent="0">
              <a:spcBef>
                <a:spcPct val="0"/>
              </a:spcBef>
              <a:spcAft>
                <a:spcPts val="1800"/>
              </a:spcAft>
              <a:buNone/>
              <a:defRPr/>
            </a:pPr>
            <a:r>
              <a:rPr lang="en-US" dirty="0" smtClean="0">
                <a:latin typeface="Segoe UI Semibold" pitchFamily="34" charset="0"/>
              </a:rPr>
              <a:t>Q3.  In what areas does All-In-One Code Framework help you?</a:t>
            </a:r>
          </a:p>
          <a:p>
            <a:pPr marL="0" lvl="0" indent="0">
              <a:spcBef>
                <a:spcPct val="0"/>
              </a:spcBef>
              <a:spcAft>
                <a:spcPts val="1800"/>
              </a:spcAft>
              <a:buNone/>
              <a:defRPr/>
            </a:pPr>
            <a:r>
              <a:rPr lang="en-US" dirty="0" smtClean="0"/>
              <a:t>Q4.  Will you try to use the samples in the project in your future development?</a:t>
            </a:r>
            <a:endParaRPr lang="en-US" dirty="0"/>
          </a:p>
        </p:txBody>
      </p:sp>
      <p:sp>
        <p:nvSpPr>
          <p:cNvPr id="6" name="Footer Placeholder 5"/>
          <p:cNvSpPr>
            <a:spLocks noGrp="1"/>
          </p:cNvSpPr>
          <p:nvPr>
            <p:ph type="ftr" sz="quarter" idx="11"/>
          </p:nvPr>
        </p:nvSpPr>
        <p:spPr/>
        <p:txBody>
          <a:bodyPr/>
          <a:lstStyle/>
          <a:p>
            <a:r>
              <a:rPr lang="en-US" smtClean="0"/>
              <a:t>Microsoft Confidential</a:t>
            </a:r>
            <a:endParaRPr lang="en-US"/>
          </a:p>
        </p:txBody>
      </p:sp>
      <p:cxnSp>
        <p:nvCxnSpPr>
          <p:cNvPr id="8" name="Straight Connector 7"/>
          <p:cNvCxnSpPr/>
          <p:nvPr/>
        </p:nvCxnSpPr>
        <p:spPr>
          <a:xfrm>
            <a:off x="2909888" y="2209800"/>
            <a:ext cx="1128712" cy="198120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91000" y="1295400"/>
            <a:ext cx="4038600" cy="1400383"/>
          </a:xfrm>
          <a:prstGeom prst="rect">
            <a:avLst/>
          </a:prstGeom>
          <a:noFill/>
        </p:spPr>
        <p:txBody>
          <a:bodyPr wrap="square" rtlCol="0">
            <a:spAutoFit/>
          </a:bodyPr>
          <a:lstStyle/>
          <a:p>
            <a:pPr>
              <a:spcAft>
                <a:spcPts val="600"/>
              </a:spcAft>
            </a:pPr>
            <a:r>
              <a:rPr lang="en-US" sz="1400" dirty="0"/>
              <a:t>54% </a:t>
            </a:r>
            <a:r>
              <a:rPr lang="en-US" sz="1400" dirty="0">
                <a:latin typeface="Segoe UI Semibold" pitchFamily="34" charset="0"/>
              </a:rPr>
              <a:t>reuse</a:t>
            </a:r>
            <a:r>
              <a:rPr lang="en-US" sz="1400" dirty="0"/>
              <a:t> OneCode sample code to solve a problem or speed up programing their app.</a:t>
            </a:r>
          </a:p>
          <a:p>
            <a:pPr>
              <a:spcAft>
                <a:spcPts val="600"/>
              </a:spcAft>
            </a:pPr>
            <a:r>
              <a:rPr lang="en-US" sz="1400" dirty="0" smtClean="0"/>
              <a:t>42% </a:t>
            </a:r>
            <a:r>
              <a:rPr lang="en-US" sz="1400" dirty="0" smtClean="0">
                <a:latin typeface="Segoe UI Semibold" pitchFamily="34" charset="0"/>
              </a:rPr>
              <a:t>learn</a:t>
            </a:r>
            <a:r>
              <a:rPr lang="en-US" sz="1400" dirty="0" smtClean="0"/>
              <a:t> a tech by studying OneCode samples</a:t>
            </a:r>
          </a:p>
          <a:p>
            <a:pPr>
              <a:spcAft>
                <a:spcPts val="600"/>
              </a:spcAft>
            </a:pPr>
            <a:endParaRPr lang="en-US" sz="1400" dirty="0"/>
          </a:p>
          <a:p>
            <a:pPr>
              <a:spcAft>
                <a:spcPts val="600"/>
              </a:spcAft>
            </a:pPr>
            <a:r>
              <a:rPr lang="en-US" sz="1400" dirty="0" smtClean="0"/>
              <a:t>These are the two key values of OneCode samples</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267200"/>
            <a:ext cx="4724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0844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value to customers</a:t>
            </a:r>
            <a:endParaRPr lang="en-US" sz="3200" dirty="0">
              <a:solidFill>
                <a:schemeClr val="bg2">
                  <a:lumMod val="75000"/>
                </a:schemeClr>
              </a:solidFill>
            </a:endParaRPr>
          </a:p>
        </p:txBody>
      </p:sp>
      <p:sp>
        <p:nvSpPr>
          <p:cNvPr id="3" name="Content Placeholder 2"/>
          <p:cNvSpPr>
            <a:spLocks noGrp="1"/>
          </p:cNvSpPr>
          <p:nvPr>
            <p:ph idx="1"/>
          </p:nvPr>
        </p:nvSpPr>
        <p:spPr>
          <a:xfrm>
            <a:off x="457200" y="1600200"/>
            <a:ext cx="2438400" cy="4800600"/>
          </a:xfrm>
        </p:spPr>
        <p:txBody>
          <a:bodyPr>
            <a:normAutofit/>
          </a:bodyPr>
          <a:lstStyle/>
          <a:p>
            <a:pPr marL="0" lvl="0" indent="0">
              <a:spcBef>
                <a:spcPct val="0"/>
              </a:spcBef>
              <a:spcAft>
                <a:spcPts val="1800"/>
              </a:spcAft>
              <a:buNone/>
              <a:defRPr/>
            </a:pPr>
            <a:r>
              <a:rPr lang="en-US" dirty="0" smtClean="0"/>
              <a:t>Q3.  In what areas does All-In-One Code Framework help you?</a:t>
            </a:r>
          </a:p>
          <a:p>
            <a:pPr marL="0" lvl="0" indent="0">
              <a:spcBef>
                <a:spcPct val="0"/>
              </a:spcBef>
              <a:spcAft>
                <a:spcPts val="1800"/>
              </a:spcAft>
              <a:buNone/>
              <a:defRPr/>
            </a:pPr>
            <a:r>
              <a:rPr lang="en-US" dirty="0" smtClean="0">
                <a:latin typeface="Segoe UI Semibold" pitchFamily="34" charset="0"/>
              </a:rPr>
              <a:t>Q4.  Will you try to use the samples in the project in your future development?</a:t>
            </a:r>
            <a:endParaRPr lang="en-US" dirty="0">
              <a:latin typeface="Segoe UI Semibold" pitchFamily="34" charset="0"/>
            </a:endParaRPr>
          </a:p>
        </p:txBody>
      </p:sp>
      <p:sp>
        <p:nvSpPr>
          <p:cNvPr id="6" name="Footer Placeholder 5"/>
          <p:cNvSpPr>
            <a:spLocks noGrp="1"/>
          </p:cNvSpPr>
          <p:nvPr>
            <p:ph type="ftr" sz="quarter" idx="11"/>
          </p:nvPr>
        </p:nvSpPr>
        <p:spPr/>
        <p:txBody>
          <a:bodyPr/>
          <a:lstStyle/>
          <a:p>
            <a:r>
              <a:rPr lang="en-US" smtClean="0"/>
              <a:t>Microsoft Confidential</a:t>
            </a:r>
            <a:endParaRPr lang="en-US"/>
          </a:p>
        </p:txBody>
      </p:sp>
      <p:cxnSp>
        <p:nvCxnSpPr>
          <p:cNvPr id="8" name="Straight Connector 7"/>
          <p:cNvCxnSpPr/>
          <p:nvPr/>
        </p:nvCxnSpPr>
        <p:spPr>
          <a:xfrm>
            <a:off x="2819400" y="3429000"/>
            <a:ext cx="1219200" cy="76200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95799" y="1295400"/>
            <a:ext cx="3657601" cy="1754326"/>
          </a:xfrm>
          <a:prstGeom prst="rect">
            <a:avLst/>
          </a:prstGeom>
          <a:noFill/>
        </p:spPr>
        <p:txBody>
          <a:bodyPr wrap="square" rtlCol="0">
            <a:spAutoFit/>
          </a:bodyPr>
          <a:lstStyle/>
          <a:p>
            <a:pPr>
              <a:spcAft>
                <a:spcPts val="600"/>
              </a:spcAft>
            </a:pPr>
            <a:r>
              <a:rPr lang="en-US" sz="1400" dirty="0"/>
              <a:t>Overall, </a:t>
            </a:r>
            <a:r>
              <a:rPr lang="en-US" sz="1400" dirty="0" smtClean="0">
                <a:latin typeface="Segoe UI Semibold" pitchFamily="34" charset="0"/>
                <a:ea typeface="Segoe UI" pitchFamily="34" charset="0"/>
                <a:cs typeface="Segoe UI" pitchFamily="34" charset="0"/>
              </a:rPr>
              <a:t>82%</a:t>
            </a:r>
            <a:r>
              <a:rPr lang="en-US" sz="1400" dirty="0" smtClean="0"/>
              <a:t> developers </a:t>
            </a:r>
            <a:r>
              <a:rPr lang="en-US" sz="1400" dirty="0" smtClean="0">
                <a:latin typeface="Segoe UI Semibold" pitchFamily="34" charset="0"/>
              </a:rPr>
              <a:t>would try to reuse</a:t>
            </a:r>
            <a:r>
              <a:rPr lang="en-US" sz="1400" dirty="0" smtClean="0"/>
              <a:t> the OneCode samples in their future development of projects.  </a:t>
            </a:r>
          </a:p>
          <a:p>
            <a:pPr>
              <a:spcAft>
                <a:spcPts val="600"/>
              </a:spcAft>
            </a:pPr>
            <a:endParaRPr lang="en-US" sz="1400" dirty="0"/>
          </a:p>
          <a:p>
            <a:pPr>
              <a:spcAft>
                <a:spcPts val="600"/>
              </a:spcAft>
            </a:pPr>
            <a:r>
              <a:rPr lang="en-US" sz="1400" dirty="0" smtClean="0"/>
              <a:t>In FY12, </a:t>
            </a:r>
            <a:r>
              <a:rPr lang="en-US" sz="1400" dirty="0" smtClean="0">
                <a:latin typeface="Segoe UI Semibold" pitchFamily="34" charset="0"/>
              </a:rPr>
              <a:t>88%</a:t>
            </a:r>
            <a:r>
              <a:rPr lang="en-US" sz="1400" dirty="0" smtClean="0"/>
              <a:t> developers would try to reuse the OneCode samples.  The percentage </a:t>
            </a:r>
            <a:r>
              <a:rPr lang="en-US" sz="1400" dirty="0" smtClean="0">
                <a:latin typeface="Segoe UI Semibold" pitchFamily="34" charset="0"/>
              </a:rPr>
              <a:t>increases by 8% </a:t>
            </a:r>
            <a:r>
              <a:rPr lang="en-US" sz="1400" dirty="0" smtClean="0"/>
              <a:t>vs. FY11.</a:t>
            </a:r>
            <a:endParaRPr lang="en-US" sz="1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495800"/>
            <a:ext cx="4724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4758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customer effort</a:t>
            </a:r>
            <a:endParaRPr lang="en-US" sz="3200" dirty="0">
              <a:solidFill>
                <a:schemeClr val="bg2">
                  <a:lumMod val="75000"/>
                </a:schemeClr>
              </a:solidFill>
            </a:endParaRPr>
          </a:p>
        </p:txBody>
      </p:sp>
      <p:sp>
        <p:nvSpPr>
          <p:cNvPr id="3" name="Content Placeholder 2"/>
          <p:cNvSpPr>
            <a:spLocks noGrp="1"/>
          </p:cNvSpPr>
          <p:nvPr>
            <p:ph idx="1"/>
          </p:nvPr>
        </p:nvSpPr>
        <p:spPr>
          <a:xfrm>
            <a:off x="457200" y="1600200"/>
            <a:ext cx="2438400" cy="4800600"/>
          </a:xfrm>
        </p:spPr>
        <p:txBody>
          <a:bodyPr>
            <a:normAutofit/>
          </a:bodyPr>
          <a:lstStyle/>
          <a:p>
            <a:pPr marL="0" lvl="0" indent="0">
              <a:spcBef>
                <a:spcPct val="0"/>
              </a:spcBef>
              <a:spcAft>
                <a:spcPts val="1800"/>
              </a:spcAft>
              <a:buNone/>
              <a:defRPr/>
            </a:pPr>
            <a:r>
              <a:rPr lang="en-US" dirty="0" smtClean="0">
                <a:latin typeface="Segoe UI Semibold" pitchFamily="34" charset="0"/>
              </a:rPr>
              <a:t>Q5.  With regard your interaction with OneCode, how much effort did you personally put forth to understand what the code can do?</a:t>
            </a:r>
          </a:p>
          <a:p>
            <a:pPr marL="0" lvl="0" indent="0">
              <a:spcBef>
                <a:spcPct val="0"/>
              </a:spcBef>
              <a:spcAft>
                <a:spcPts val="1800"/>
              </a:spcAft>
              <a:buNone/>
              <a:defRPr/>
            </a:pPr>
            <a:r>
              <a:rPr lang="en-US" dirty="0" smtClean="0"/>
              <a:t>Q6.  With regard your interaction with OneCode, how much effort did you personally put forth to apply the code sample in the support of meeting your needs?</a:t>
            </a:r>
            <a:endParaRPr lang="en-US" dirty="0"/>
          </a:p>
        </p:txBody>
      </p:sp>
      <p:sp>
        <p:nvSpPr>
          <p:cNvPr id="6" name="Footer Placeholder 5"/>
          <p:cNvSpPr>
            <a:spLocks noGrp="1"/>
          </p:cNvSpPr>
          <p:nvPr>
            <p:ph type="ftr" sz="quarter" idx="11"/>
          </p:nvPr>
        </p:nvSpPr>
        <p:spPr/>
        <p:txBody>
          <a:bodyPr/>
          <a:lstStyle/>
          <a:p>
            <a:r>
              <a:rPr lang="en-US" smtClean="0"/>
              <a:t>Microsoft Confidential</a:t>
            </a:r>
            <a:endParaRPr lang="en-US"/>
          </a:p>
        </p:txBody>
      </p:sp>
      <p:cxnSp>
        <p:nvCxnSpPr>
          <p:cNvPr id="8" name="Straight Connector 7"/>
          <p:cNvCxnSpPr/>
          <p:nvPr/>
        </p:nvCxnSpPr>
        <p:spPr>
          <a:xfrm>
            <a:off x="2667000" y="3048000"/>
            <a:ext cx="1295400" cy="91440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95799" y="1295400"/>
            <a:ext cx="3657601" cy="523220"/>
          </a:xfrm>
          <a:prstGeom prst="rect">
            <a:avLst/>
          </a:prstGeom>
          <a:noFill/>
        </p:spPr>
        <p:txBody>
          <a:bodyPr wrap="square" rtlCol="0">
            <a:spAutoFit/>
          </a:bodyPr>
          <a:lstStyle/>
          <a:p>
            <a:pPr>
              <a:spcAft>
                <a:spcPts val="600"/>
              </a:spcAft>
            </a:pPr>
            <a:r>
              <a:rPr lang="en-US" sz="1400" dirty="0" smtClean="0">
                <a:latin typeface="Segoe UI Semibold" pitchFamily="34" charset="0"/>
              </a:rPr>
              <a:t>Moderate ~ high</a:t>
            </a:r>
            <a:r>
              <a:rPr lang="en-US" sz="1400" dirty="0" smtClean="0"/>
              <a:t> effort is needed to understand OneCode code samples.</a:t>
            </a:r>
            <a:endParaRPr lang="en-US" sz="1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114800"/>
            <a:ext cx="47625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765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customer effort</a:t>
            </a:r>
            <a:endParaRPr lang="en-US" sz="3200" dirty="0">
              <a:solidFill>
                <a:schemeClr val="bg2">
                  <a:lumMod val="75000"/>
                </a:schemeClr>
              </a:solidFill>
            </a:endParaRPr>
          </a:p>
        </p:txBody>
      </p:sp>
      <p:sp>
        <p:nvSpPr>
          <p:cNvPr id="3" name="Content Placeholder 2"/>
          <p:cNvSpPr>
            <a:spLocks noGrp="1"/>
          </p:cNvSpPr>
          <p:nvPr>
            <p:ph idx="1"/>
          </p:nvPr>
        </p:nvSpPr>
        <p:spPr>
          <a:xfrm>
            <a:off x="457200" y="1600200"/>
            <a:ext cx="2438400" cy="4800600"/>
          </a:xfrm>
        </p:spPr>
        <p:txBody>
          <a:bodyPr>
            <a:normAutofit/>
          </a:bodyPr>
          <a:lstStyle/>
          <a:p>
            <a:pPr marL="0" lvl="0" indent="0">
              <a:spcBef>
                <a:spcPct val="0"/>
              </a:spcBef>
              <a:spcAft>
                <a:spcPts val="1800"/>
              </a:spcAft>
              <a:buNone/>
              <a:defRPr/>
            </a:pPr>
            <a:r>
              <a:rPr lang="en-US" dirty="0" smtClean="0"/>
              <a:t>Q5.  With regard your interaction with OneCode, how much effort did you personally put forth to understand what the code can do?</a:t>
            </a:r>
          </a:p>
          <a:p>
            <a:pPr marL="0" lvl="0" indent="0">
              <a:spcBef>
                <a:spcPct val="0"/>
              </a:spcBef>
              <a:spcAft>
                <a:spcPts val="1800"/>
              </a:spcAft>
              <a:buNone/>
              <a:defRPr/>
            </a:pPr>
            <a:r>
              <a:rPr lang="en-US" dirty="0" smtClean="0">
                <a:latin typeface="Segoe UI Semibold" pitchFamily="34" charset="0"/>
              </a:rPr>
              <a:t>Q6.  With regard your interaction with OneCode, how much effort did you personally put forth to apply the code sample in the support of meeting your needs?</a:t>
            </a:r>
            <a:endParaRPr lang="en-US" dirty="0">
              <a:latin typeface="Segoe UI Semibold" pitchFamily="34" charset="0"/>
            </a:endParaRPr>
          </a:p>
        </p:txBody>
      </p:sp>
      <p:sp>
        <p:nvSpPr>
          <p:cNvPr id="6" name="Footer Placeholder 5"/>
          <p:cNvSpPr>
            <a:spLocks noGrp="1"/>
          </p:cNvSpPr>
          <p:nvPr>
            <p:ph type="ftr" sz="quarter" idx="11"/>
          </p:nvPr>
        </p:nvSpPr>
        <p:spPr/>
        <p:txBody>
          <a:bodyPr/>
          <a:lstStyle/>
          <a:p>
            <a:r>
              <a:rPr lang="en-US" dirty="0" smtClean="0"/>
              <a:t>Microsoft Confidential</a:t>
            </a:r>
            <a:endParaRPr lang="en-US" dirty="0"/>
          </a:p>
        </p:txBody>
      </p:sp>
      <p:cxnSp>
        <p:nvCxnSpPr>
          <p:cNvPr id="8" name="Straight Connector 7"/>
          <p:cNvCxnSpPr/>
          <p:nvPr/>
        </p:nvCxnSpPr>
        <p:spPr>
          <a:xfrm>
            <a:off x="2860344" y="3505200"/>
            <a:ext cx="1025856" cy="37304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95799" y="1295400"/>
            <a:ext cx="3657601" cy="1461939"/>
          </a:xfrm>
          <a:prstGeom prst="rect">
            <a:avLst/>
          </a:prstGeom>
          <a:noFill/>
        </p:spPr>
        <p:txBody>
          <a:bodyPr wrap="square" rtlCol="0">
            <a:spAutoFit/>
          </a:bodyPr>
          <a:lstStyle/>
          <a:p>
            <a:pPr>
              <a:spcAft>
                <a:spcPts val="600"/>
              </a:spcAft>
            </a:pPr>
            <a:r>
              <a:rPr lang="en-US" sz="1400" dirty="0" smtClean="0">
                <a:latin typeface="Segoe UI Semibold" pitchFamily="34" charset="0"/>
              </a:rPr>
              <a:t>Moderate ~ high </a:t>
            </a:r>
            <a:r>
              <a:rPr lang="en-US" sz="1400" dirty="0"/>
              <a:t>effort is needed to </a:t>
            </a:r>
            <a:r>
              <a:rPr lang="en-US" sz="1400" dirty="0" smtClean="0"/>
              <a:t>apply the OneCode code sample in the support of customers’ needs.  </a:t>
            </a:r>
          </a:p>
          <a:p>
            <a:pPr>
              <a:spcAft>
                <a:spcPts val="600"/>
              </a:spcAft>
            </a:pPr>
            <a:r>
              <a:rPr lang="en-US" sz="1400" dirty="0"/>
              <a:t>Based on </a:t>
            </a:r>
            <a:r>
              <a:rPr lang="en-US" sz="1400" dirty="0">
                <a:latin typeface="Segoe UI Semibold" pitchFamily="34" charset="0"/>
                <a:hlinkClick r:id="rId2"/>
              </a:rPr>
              <a:t>UX research of code examples</a:t>
            </a:r>
            <a:r>
              <a:rPr lang="en-US" sz="1400" dirty="0"/>
              <a:t>, code samples have the disadvantages of “need time to reuse” in nature</a:t>
            </a:r>
            <a:r>
              <a:rPr lang="en-US" sz="1400" dirty="0" smtClean="0"/>
              <a:t>.</a:t>
            </a:r>
            <a:endParaRPr lang="en-US" sz="14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11" y="3962400"/>
            <a:ext cx="475297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1273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satisfaction</a:t>
            </a:r>
            <a:endParaRPr lang="en-US" sz="3200" dirty="0">
              <a:solidFill>
                <a:schemeClr val="bg2">
                  <a:lumMod val="75000"/>
                </a:schemeClr>
              </a:solidFill>
            </a:endParaRPr>
          </a:p>
        </p:txBody>
      </p:sp>
      <p:sp>
        <p:nvSpPr>
          <p:cNvPr id="3" name="Content Placeholder 2"/>
          <p:cNvSpPr>
            <a:spLocks noGrp="1"/>
          </p:cNvSpPr>
          <p:nvPr>
            <p:ph idx="1"/>
          </p:nvPr>
        </p:nvSpPr>
        <p:spPr>
          <a:xfrm>
            <a:off x="457200" y="1600200"/>
            <a:ext cx="2438400" cy="4800600"/>
          </a:xfrm>
        </p:spPr>
        <p:txBody>
          <a:bodyPr>
            <a:normAutofit/>
          </a:bodyPr>
          <a:lstStyle/>
          <a:p>
            <a:pPr marL="0" lvl="0" indent="0">
              <a:spcBef>
                <a:spcPct val="0"/>
              </a:spcBef>
              <a:spcAft>
                <a:spcPts val="1800"/>
              </a:spcAft>
              <a:buNone/>
              <a:defRPr/>
            </a:pPr>
            <a:r>
              <a:rPr lang="en-US" dirty="0" smtClean="0">
                <a:latin typeface="Segoe UI Semibold" pitchFamily="34" charset="0"/>
              </a:rPr>
              <a:t>Q7.  Overall, how satisfied are you with All-In-One Code Framework?</a:t>
            </a:r>
          </a:p>
        </p:txBody>
      </p:sp>
      <p:sp>
        <p:nvSpPr>
          <p:cNvPr id="6" name="Footer Placeholder 5"/>
          <p:cNvSpPr>
            <a:spLocks noGrp="1"/>
          </p:cNvSpPr>
          <p:nvPr>
            <p:ph type="ftr" sz="quarter" idx="11"/>
          </p:nvPr>
        </p:nvSpPr>
        <p:spPr/>
        <p:txBody>
          <a:bodyPr/>
          <a:lstStyle/>
          <a:p>
            <a:r>
              <a:rPr lang="en-US" dirty="0" smtClean="0"/>
              <a:t>Microsoft Confidential</a:t>
            </a:r>
            <a:endParaRPr lang="en-US" dirty="0"/>
          </a:p>
        </p:txBody>
      </p:sp>
      <p:cxnSp>
        <p:nvCxnSpPr>
          <p:cNvPr id="8" name="Straight Connector 7"/>
          <p:cNvCxnSpPr/>
          <p:nvPr/>
        </p:nvCxnSpPr>
        <p:spPr>
          <a:xfrm>
            <a:off x="2438400" y="2757339"/>
            <a:ext cx="1295400" cy="1586061"/>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19600" y="1295400"/>
            <a:ext cx="3962401" cy="815608"/>
          </a:xfrm>
          <a:prstGeom prst="rect">
            <a:avLst/>
          </a:prstGeom>
          <a:noFill/>
        </p:spPr>
        <p:txBody>
          <a:bodyPr wrap="square" rtlCol="0">
            <a:spAutoFit/>
          </a:bodyPr>
          <a:lstStyle/>
          <a:p>
            <a:pPr>
              <a:spcAft>
                <a:spcPts val="600"/>
              </a:spcAft>
            </a:pPr>
            <a:r>
              <a:rPr lang="en-US" sz="1400" dirty="0" smtClean="0"/>
              <a:t>Half customers are </a:t>
            </a:r>
            <a:r>
              <a:rPr lang="en-US" sz="1400" dirty="0" smtClean="0">
                <a:latin typeface="Segoe UI Semibold" pitchFamily="34" charset="0"/>
              </a:rPr>
              <a:t>very satisfied</a:t>
            </a:r>
            <a:r>
              <a:rPr lang="en-US" sz="1400" dirty="0" smtClean="0"/>
              <a:t> with OneCode.  </a:t>
            </a:r>
          </a:p>
          <a:p>
            <a:pPr>
              <a:spcAft>
                <a:spcPts val="600"/>
              </a:spcAft>
            </a:pPr>
            <a:r>
              <a:rPr lang="en-US" sz="1400" dirty="0" smtClean="0"/>
              <a:t>92% of customers are (very or somewhat) </a:t>
            </a:r>
            <a:r>
              <a:rPr lang="en-US" sz="1400" dirty="0">
                <a:latin typeface="Segoe UI Semibold" pitchFamily="34" charset="0"/>
              </a:rPr>
              <a:t>satisfied</a:t>
            </a:r>
            <a:r>
              <a:rPr lang="en-US" sz="1400" dirty="0" smtClean="0"/>
              <a:t> with OneCode.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275" y="4800600"/>
            <a:ext cx="473392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335" y="2895600"/>
            <a:ext cx="1744677" cy="1687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5" name="Chart 14"/>
          <p:cNvGraphicFramePr>
            <a:graphicFrameLocks/>
          </p:cNvGraphicFramePr>
          <p:nvPr>
            <p:extLst>
              <p:ext uri="{D42A27DB-BD31-4B8C-83A1-F6EECF244321}">
                <p14:modId xmlns:p14="http://schemas.microsoft.com/office/powerpoint/2010/main" val="1733925947"/>
              </p:ext>
            </p:extLst>
          </p:nvPr>
        </p:nvGraphicFramePr>
        <p:xfrm>
          <a:off x="5773566" y="2509214"/>
          <a:ext cx="2971800" cy="207399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61527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comments</a:t>
            </a:r>
            <a:endParaRPr lang="en-US" dirty="0"/>
          </a:p>
        </p:txBody>
      </p:sp>
      <p:sp>
        <p:nvSpPr>
          <p:cNvPr id="3" name="Content Placeholder 2"/>
          <p:cNvSpPr>
            <a:spLocks noGrp="1"/>
          </p:cNvSpPr>
          <p:nvPr>
            <p:ph idx="1"/>
          </p:nvPr>
        </p:nvSpPr>
        <p:spPr>
          <a:xfrm>
            <a:off x="457200" y="1600200"/>
            <a:ext cx="7620000" cy="4876800"/>
          </a:xfrm>
        </p:spPr>
        <p:txBody>
          <a:bodyPr>
            <a:normAutofit/>
          </a:bodyPr>
          <a:lstStyle/>
          <a:p>
            <a:pPr marL="114300" indent="0">
              <a:buNone/>
            </a:pPr>
            <a:r>
              <a:rPr lang="en-US" dirty="0"/>
              <a:t>Totally </a:t>
            </a:r>
            <a:r>
              <a:rPr lang="en-US" dirty="0" smtClean="0"/>
              <a:t>34 valid comments in FY11 and 7 valid comments in FY12 YTD</a:t>
            </a:r>
          </a:p>
          <a:p>
            <a:pPr marL="114300" indent="0">
              <a:buNone/>
            </a:pPr>
            <a:endParaRPr lang="en-US" dirty="0"/>
          </a:p>
          <a:p>
            <a:r>
              <a:rPr lang="en-US" dirty="0" smtClean="0"/>
              <a:t>Containing </a:t>
            </a:r>
            <a:r>
              <a:rPr lang="en-US" dirty="0" smtClean="0">
                <a:latin typeface="Segoe UI Semibold" pitchFamily="34" charset="0"/>
              </a:rPr>
              <a:t>8</a:t>
            </a:r>
            <a:r>
              <a:rPr lang="en-US" dirty="0" smtClean="0"/>
              <a:t> </a:t>
            </a:r>
            <a:r>
              <a:rPr lang="en-US" dirty="0" smtClean="0">
                <a:latin typeface="Segoe UI Semibold" pitchFamily="34" charset="0"/>
              </a:rPr>
              <a:t>positive feedback</a:t>
            </a:r>
          </a:p>
          <a:p>
            <a:pPr marL="114300" indent="0">
              <a:buNone/>
            </a:pPr>
            <a:endParaRPr lang="en-US" dirty="0" smtClean="0"/>
          </a:p>
          <a:p>
            <a:pPr marL="411480" lvl="1" indent="0">
              <a:buNone/>
            </a:pPr>
            <a:r>
              <a:rPr lang="en-US" dirty="0" smtClean="0"/>
              <a:t>FY12 </a:t>
            </a:r>
          </a:p>
          <a:p>
            <a:pPr lvl="1"/>
            <a:r>
              <a:rPr lang="en-US" i="1" dirty="0" smtClean="0"/>
              <a:t>I think </a:t>
            </a:r>
            <a:r>
              <a:rPr lang="en-US" i="1" dirty="0"/>
              <a:t>that this Code Framework offers lots help for new hands in both programming and testing ! So glad that MS provides such experience to share with more Dev.  Absolutely, many people will collect quite a lot Prototypes in their own Code-Library. That a global cooperation which will undoubtedly improve Software-development</a:t>
            </a:r>
            <a:r>
              <a:rPr lang="en-US" i="1" dirty="0" smtClean="0"/>
              <a:t>!</a:t>
            </a:r>
            <a:endParaRPr lang="en-US" i="1" dirty="0"/>
          </a:p>
          <a:p>
            <a:pPr marL="411480" lvl="1" indent="0">
              <a:buNone/>
            </a:pPr>
            <a:r>
              <a:rPr lang="en-US" dirty="0" smtClean="0"/>
              <a:t>FY11</a:t>
            </a:r>
          </a:p>
          <a:p>
            <a:pPr lvl="1"/>
            <a:r>
              <a:rPr lang="en-US" i="1" dirty="0" smtClean="0"/>
              <a:t>Continue </a:t>
            </a:r>
            <a:r>
              <a:rPr lang="en-US" i="1" dirty="0"/>
              <a:t>with the very good work.</a:t>
            </a:r>
          </a:p>
          <a:p>
            <a:pPr lvl="1"/>
            <a:r>
              <a:rPr lang="en-US" i="1" dirty="0"/>
              <a:t>Just keep up the good </a:t>
            </a:r>
            <a:r>
              <a:rPr lang="en-US" i="1" dirty="0" smtClean="0"/>
              <a:t>work</a:t>
            </a:r>
          </a:p>
          <a:p>
            <a:pPr lvl="1"/>
            <a:r>
              <a:rPr lang="en-US" i="1" dirty="0" smtClean="0"/>
              <a:t>It will </a:t>
            </a:r>
            <a:r>
              <a:rPr lang="en-US" i="1" dirty="0"/>
              <a:t>obviously be handy</a:t>
            </a:r>
            <a:r>
              <a:rPr lang="en-US" i="1" dirty="0" smtClean="0"/>
              <a:t>. </a:t>
            </a:r>
            <a:r>
              <a:rPr lang="en-US" i="1" dirty="0"/>
              <a:t>It was a great idea </a:t>
            </a:r>
            <a:r>
              <a:rPr lang="en-US" i="1" dirty="0" smtClean="0"/>
              <a:t>too. Great </a:t>
            </a:r>
            <a:r>
              <a:rPr lang="en-US" i="1" dirty="0"/>
              <a:t>job so far</a:t>
            </a:r>
            <a:r>
              <a:rPr lang="en-US" i="1" dirty="0" smtClean="0"/>
              <a:t>.</a:t>
            </a:r>
          </a:p>
          <a:p>
            <a:pPr marL="114300" indent="0">
              <a:buNone/>
            </a:pPr>
            <a:endParaRPr lang="en-US" i="1" dirty="0"/>
          </a:p>
          <a:p>
            <a:r>
              <a:rPr lang="en-US" dirty="0" smtClean="0"/>
              <a:t>Containing </a:t>
            </a:r>
            <a:r>
              <a:rPr lang="en-US" dirty="0" smtClean="0">
                <a:latin typeface="Segoe UI Semibold" pitchFamily="34" charset="0"/>
              </a:rPr>
              <a:t>39 improvement suggestions</a:t>
            </a:r>
            <a:endParaRPr lang="en-US" dirty="0">
              <a:latin typeface="Segoe UI Semibold" pitchFamily="34" charset="0"/>
            </a:endParaRPr>
          </a:p>
          <a:p>
            <a:pPr lvl="1"/>
            <a:r>
              <a:rPr lang="en-US" dirty="0" smtClean="0"/>
              <a:t>more samples</a:t>
            </a:r>
          </a:p>
        </p:txBody>
      </p:sp>
      <p:sp>
        <p:nvSpPr>
          <p:cNvPr id="4" name="Footer Placeholder 3"/>
          <p:cNvSpPr>
            <a:spLocks noGrp="1"/>
          </p:cNvSpPr>
          <p:nvPr>
            <p:ph type="ftr" sz="quarter" idx="11"/>
          </p:nvPr>
        </p:nvSpPr>
        <p:spPr/>
        <p:txBody>
          <a:bodyPr/>
          <a:lstStyle/>
          <a:p>
            <a:r>
              <a:rPr lang="en-US" smtClean="0"/>
              <a:t>Microsoft Confidential</a:t>
            </a:r>
            <a:endParaRPr lang="en-US"/>
          </a:p>
        </p:txBody>
      </p:sp>
    </p:spTree>
    <p:extLst>
      <p:ext uri="{BB962C8B-B14F-4D97-AF65-F5344CB8AC3E}">
        <p14:creationId xmlns:p14="http://schemas.microsoft.com/office/powerpoint/2010/main" val="616554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comments</a:t>
            </a:r>
            <a:br>
              <a:rPr lang="en-US" dirty="0" smtClean="0"/>
            </a:br>
            <a:r>
              <a:rPr lang="en-US" sz="3200" dirty="0" smtClean="0">
                <a:solidFill>
                  <a:schemeClr val="bg2">
                    <a:lumMod val="75000"/>
                  </a:schemeClr>
                </a:solidFill>
              </a:rPr>
              <a:t>What can we do to </a:t>
            </a:r>
            <a:r>
              <a:rPr lang="en-US" sz="3200" dirty="0" smtClean="0">
                <a:solidFill>
                  <a:schemeClr val="tx1"/>
                </a:solidFill>
              </a:rPr>
              <a:t>improve</a:t>
            </a:r>
            <a:r>
              <a:rPr lang="en-US" sz="3200" dirty="0" smtClean="0">
                <a:solidFill>
                  <a:schemeClr val="bg2">
                    <a:lumMod val="10000"/>
                  </a:schemeClr>
                </a:solidFill>
              </a:rPr>
              <a:t> </a:t>
            </a:r>
            <a:r>
              <a:rPr lang="en-US" sz="3200" dirty="0" smtClean="0">
                <a:solidFill>
                  <a:schemeClr val="bg2">
                    <a:lumMod val="75000"/>
                  </a:schemeClr>
                </a:solidFill>
              </a:rPr>
              <a:t>OneCode?</a:t>
            </a:r>
            <a:endParaRPr lang="en-US" dirty="0"/>
          </a:p>
        </p:txBody>
      </p:sp>
      <p:sp>
        <p:nvSpPr>
          <p:cNvPr id="4" name="Footer Placeholder 3"/>
          <p:cNvSpPr>
            <a:spLocks noGrp="1"/>
          </p:cNvSpPr>
          <p:nvPr>
            <p:ph type="ftr" sz="quarter" idx="11"/>
          </p:nvPr>
        </p:nvSpPr>
        <p:spPr/>
        <p:txBody>
          <a:bodyPr/>
          <a:lstStyle/>
          <a:p>
            <a:r>
              <a:rPr lang="en-US" dirty="0" smtClean="0"/>
              <a:t>Microsoft Confidential</a:t>
            </a:r>
            <a:endParaRPr lang="en-US" dirty="0"/>
          </a:p>
        </p:txBody>
      </p:sp>
      <p:sp>
        <p:nvSpPr>
          <p:cNvPr id="5" name="TextBox 4"/>
          <p:cNvSpPr txBox="1"/>
          <p:nvPr/>
        </p:nvSpPr>
        <p:spPr>
          <a:xfrm>
            <a:off x="2116495" y="1848683"/>
            <a:ext cx="6324600" cy="4247317"/>
          </a:xfrm>
          <a:prstGeom prst="rect">
            <a:avLst/>
          </a:prstGeom>
          <a:solidFill>
            <a:srgbClr val="20C9F8">
              <a:alpha val="20000"/>
            </a:srgbClr>
          </a:solidFill>
        </p:spPr>
        <p:txBody>
          <a:bodyPr wrap="square" lIns="365760" tIns="182880" rIns="274320" bIns="182880" rtlCol="0" anchor="ctr">
            <a:spAutoFit/>
          </a:bodyPr>
          <a:lstStyle/>
          <a:p>
            <a:pPr marL="287338">
              <a:tabLst>
                <a:tab pos="8040688" algn="r"/>
              </a:tabLst>
            </a:pPr>
            <a:r>
              <a:rPr lang="en-US" sz="2000" dirty="0" smtClean="0">
                <a:solidFill>
                  <a:schemeClr val="tx2">
                    <a:lumMod val="75000"/>
                  </a:schemeClr>
                </a:solidFill>
                <a:latin typeface="Segoe UI Semibold" pitchFamily="34" charset="0"/>
              </a:rPr>
              <a:t>more samples</a:t>
            </a:r>
            <a:r>
              <a:rPr lang="en-US" dirty="0" smtClean="0">
                <a:solidFill>
                  <a:schemeClr val="tx2">
                    <a:lumMod val="75000"/>
                  </a:schemeClr>
                </a:solidFill>
                <a:latin typeface="Segoe UI Semibold" pitchFamily="34" charset="0"/>
              </a:rPr>
              <a:t>  </a:t>
            </a:r>
            <a:r>
              <a:rPr lang="en-US" dirty="0" smtClean="0">
                <a:solidFill>
                  <a:schemeClr val="tx2">
                    <a:lumMod val="75000"/>
                  </a:schemeClr>
                </a:solidFill>
              </a:rPr>
              <a:t> </a:t>
            </a:r>
            <a:r>
              <a:rPr lang="en-US" sz="1600" dirty="0" smtClean="0">
                <a:solidFill>
                  <a:schemeClr val="tx2">
                    <a:lumMod val="75000"/>
                  </a:schemeClr>
                </a:solidFill>
              </a:rPr>
              <a:t>(suggested in 17 comments, </a:t>
            </a:r>
            <a:r>
              <a:rPr lang="en-US" sz="1600" dirty="0" smtClean="0">
                <a:solidFill>
                  <a:schemeClr val="tx2">
                    <a:lumMod val="75000"/>
                  </a:schemeClr>
                </a:solidFill>
                <a:latin typeface="Segoe UI Semibold" pitchFamily="34" charset="0"/>
              </a:rPr>
              <a:t>43.6%</a:t>
            </a:r>
            <a:r>
              <a:rPr lang="en-US" sz="1600" dirty="0" smtClean="0">
                <a:solidFill>
                  <a:schemeClr val="tx2">
                    <a:lumMod val="75000"/>
                  </a:schemeClr>
                </a:solidFill>
              </a:rPr>
              <a:t>)</a:t>
            </a:r>
          </a:p>
          <a:p>
            <a:pPr marL="287338">
              <a:tabLst>
                <a:tab pos="8040688" algn="r"/>
              </a:tabLst>
            </a:pPr>
            <a:endParaRPr lang="en-US" sz="1600" dirty="0" smtClean="0">
              <a:solidFill>
                <a:schemeClr val="tx2">
                  <a:lumMod val="75000"/>
                </a:schemeClr>
              </a:solidFill>
            </a:endParaRPr>
          </a:p>
          <a:p>
            <a:pPr marL="287338">
              <a:tabLst>
                <a:tab pos="8040688" algn="r"/>
              </a:tabLst>
            </a:pPr>
            <a:r>
              <a:rPr lang="en-US" sz="1600" i="1" dirty="0">
                <a:solidFill>
                  <a:schemeClr val="tx2">
                    <a:lumMod val="75000"/>
                  </a:schemeClr>
                </a:solidFill>
              </a:rPr>
              <a:t>Very Dissatisfied as Dynamics is not included. There is a great opportunity for it.</a:t>
            </a:r>
          </a:p>
          <a:p>
            <a:pPr marL="287338">
              <a:tabLst>
                <a:tab pos="8040688" algn="r"/>
              </a:tabLst>
            </a:pPr>
            <a:endParaRPr lang="en-US" sz="1600" dirty="0">
              <a:solidFill>
                <a:schemeClr val="tx2">
                  <a:lumMod val="75000"/>
                </a:schemeClr>
              </a:solidFill>
            </a:endParaRPr>
          </a:p>
          <a:p>
            <a:pPr marL="287338">
              <a:spcAft>
                <a:spcPts val="1200"/>
              </a:spcAft>
              <a:tabLst>
                <a:tab pos="8040688" algn="r"/>
              </a:tabLst>
            </a:pPr>
            <a:r>
              <a:rPr lang="en-US" sz="1600" i="1" dirty="0">
                <a:solidFill>
                  <a:schemeClr val="tx2">
                    <a:lumMod val="75000"/>
                  </a:schemeClr>
                </a:solidFill>
              </a:rPr>
              <a:t>Get as much code samples out there as possible. Increase the amount of code that is written specifically for VS2010 and for SharePoint 2010</a:t>
            </a:r>
            <a:r>
              <a:rPr lang="en-US" sz="1600" i="1" dirty="0" smtClean="0">
                <a:solidFill>
                  <a:schemeClr val="tx2">
                    <a:lumMod val="75000"/>
                  </a:schemeClr>
                </a:solidFill>
              </a:rPr>
              <a:t>.</a:t>
            </a:r>
          </a:p>
          <a:p>
            <a:pPr marL="287338">
              <a:spcAft>
                <a:spcPts val="1200"/>
              </a:spcAft>
              <a:tabLst>
                <a:tab pos="8040688" algn="r"/>
              </a:tabLst>
            </a:pPr>
            <a:r>
              <a:rPr lang="en-US" sz="1600" i="1" dirty="0" smtClean="0">
                <a:solidFill>
                  <a:schemeClr val="tx2">
                    <a:lumMod val="75000"/>
                  </a:schemeClr>
                </a:solidFill>
              </a:rPr>
              <a:t>More </a:t>
            </a:r>
            <a:r>
              <a:rPr lang="en-US" sz="1600" i="1" dirty="0">
                <a:solidFill>
                  <a:schemeClr val="tx2">
                    <a:lumMod val="75000"/>
                  </a:schemeClr>
                </a:solidFill>
              </a:rPr>
              <a:t>samples on leveraging Windows </a:t>
            </a:r>
            <a:r>
              <a:rPr lang="en-US" sz="1600" i="1" dirty="0" smtClean="0">
                <a:solidFill>
                  <a:schemeClr val="tx2">
                    <a:lumMod val="75000"/>
                  </a:schemeClr>
                </a:solidFill>
              </a:rPr>
              <a:t>Live</a:t>
            </a:r>
          </a:p>
          <a:p>
            <a:pPr marL="914400">
              <a:spcAft>
                <a:spcPts val="1200"/>
              </a:spcAft>
              <a:tabLst>
                <a:tab pos="627063" algn="l"/>
                <a:tab pos="8040688" algn="r"/>
              </a:tabLst>
            </a:pPr>
            <a:r>
              <a:rPr lang="en-US" sz="1600" i="1" dirty="0" smtClean="0">
                <a:solidFill>
                  <a:schemeClr val="tx2">
                    <a:lumMod val="75000"/>
                  </a:schemeClr>
                </a:solidFill>
              </a:rPr>
              <a:t>More samples from your MVPs</a:t>
            </a:r>
          </a:p>
          <a:p>
            <a:pPr marL="914400">
              <a:spcAft>
                <a:spcPts val="1200"/>
              </a:spcAft>
              <a:tabLst>
                <a:tab pos="627063" algn="l"/>
                <a:tab pos="8040688" algn="r"/>
              </a:tabLst>
            </a:pPr>
            <a:r>
              <a:rPr lang="en-US" sz="1600" i="1" dirty="0" smtClean="0">
                <a:solidFill>
                  <a:schemeClr val="tx2">
                    <a:lumMod val="75000"/>
                  </a:schemeClr>
                </a:solidFill>
              </a:rPr>
              <a:t>Port </a:t>
            </a:r>
            <a:r>
              <a:rPr lang="en-US" sz="1600" i="1" dirty="0">
                <a:solidFill>
                  <a:schemeClr val="tx2">
                    <a:lumMod val="75000"/>
                  </a:schemeClr>
                </a:solidFill>
              </a:rPr>
              <a:t>more to the VS2010 collection.  Keep the native C++ samples coming. </a:t>
            </a:r>
          </a:p>
          <a:p>
            <a:pPr marL="914400">
              <a:spcAft>
                <a:spcPts val="1200"/>
              </a:spcAft>
              <a:tabLst>
                <a:tab pos="627063" algn="l"/>
                <a:tab pos="8040688" algn="r"/>
              </a:tabLst>
            </a:pPr>
            <a:r>
              <a:rPr lang="en-US" sz="1600" i="1" dirty="0">
                <a:solidFill>
                  <a:schemeClr val="tx2">
                    <a:lumMod val="75000"/>
                  </a:schemeClr>
                </a:solidFill>
              </a:rPr>
              <a:t>The more sample code the better framework is</a:t>
            </a:r>
            <a:r>
              <a:rPr lang="en-US" sz="1600" i="1" dirty="0" smtClean="0">
                <a:solidFill>
                  <a:schemeClr val="tx2">
                    <a:lumMod val="75000"/>
                  </a:schemeClr>
                </a:solidFill>
              </a:rPr>
              <a:t>!</a:t>
            </a:r>
          </a:p>
        </p:txBody>
      </p:sp>
      <p:pic>
        <p:nvPicPr>
          <p:cNvPr id="3074" name="Picture 2" descr="http://farm1.static.flickr.com/197/471122256_4c7f2ba449_b.jpg"/>
          <p:cNvPicPr>
            <a:picLocks noChangeAspect="1" noChangeArrowheads="1"/>
          </p:cNvPicPr>
          <p:nvPr/>
        </p:nvPicPr>
        <p:blipFill rotWithShape="1">
          <a:blip r:embed="rId2" cstate="screen">
            <a:extLst>
              <a:ext uri="{BEBA8EAE-BF5A-486C-A8C5-ECC9F3942E4B}">
                <a14:imgProps xmlns:a14="http://schemas.microsoft.com/office/drawing/2010/main">
                  <a14:imgLayer r:embed="rId3">
                    <a14:imgEffect>
                      <a14:backgroundRemoval t="647" b="97953" l="0" r="99476">
                        <a14:foregroundMark x1="97731" y1="35129" x2="66143" y2="48276"/>
                        <a14:foregroundMark x1="94764" y1="56250" x2="96161" y2="97737"/>
                        <a14:foregroundMark x1="63176" y1="57004" x2="12914" y2="79634"/>
                        <a14:foregroundMark x1="13089" y1="71875" x2="5934" y2="84698"/>
                        <a14:foregroundMark x1="17277" y1="89978" x2="57068" y2="95151"/>
                        <a14:foregroundMark x1="36300" y1="54095" x2="31414" y2="53448"/>
                        <a14:foregroundMark x1="49564" y1="24246" x2="30716" y2="24892"/>
                        <a14:foregroundMark x1="28970" y1="53125" x2="39267" y2="35776"/>
                        <a14:foregroundMark x1="31763" y1="46336" x2="31239" y2="33513"/>
                        <a14:foregroundMark x1="32810" y1="34267" x2="63525" y2="41918"/>
                        <a14:foregroundMark x1="49564" y1="5819" x2="80105" y2="34483"/>
                        <a14:foregroundMark x1="67365" y1="9052" x2="78185" y2="17888"/>
                        <a14:foregroundMark x1="88133" y1="50431" x2="85340" y2="91164"/>
                        <a14:foregroundMark x1="78185" y1="50970" x2="72600" y2="96336"/>
                        <a14:foregroundMark x1="65096" y1="62284" x2="64572" y2="90409"/>
                        <a14:foregroundMark x1="50785" y1="75754" x2="49913" y2="93642"/>
                        <a14:foregroundMark x1="52705" y1="72091" x2="59860" y2="98060"/>
                        <a14:foregroundMark x1="12565" y1="86746" x2="93194" y2="46983"/>
                        <a14:foregroundMark x1="20942" y1="88685" x2="99651" y2="59052"/>
                        <a14:foregroundMark x1="6981" y1="89224" x2="23037" y2="93642"/>
                        <a14:foregroundMark x1="28447" y1="96121" x2="63874" y2="96767"/>
                        <a14:backgroundMark x1="17627" y1="12069" x2="0" y2="15733"/>
                        <a14:backgroundMark x1="16754" y1="28233" x2="0" y2="47953"/>
                        <a14:backgroundMark x1="26702" y1="33405" x2="26702" y2="33405"/>
                        <a14:backgroundMark x1="28621" y1="31789" x2="27749" y2="34375"/>
                        <a14:backgroundMark x1="93892" y1="28987" x2="89354" y2="30172"/>
                        <a14:backgroundMark x1="50785" y1="46336" x2="35777" y2="58405"/>
                        <a14:backgroundMark x1="29668" y1="67672" x2="31588" y2="64332"/>
                        <a14:backgroundMark x1="11693" y1="61853" x2="0" y2="73168"/>
                        <a14:backgroundMark x1="15881" y1="94612" x2="20593" y2="99569"/>
                        <a14:backgroundMark x1="12973" y1="49220" x2="0" y2="61804"/>
                        <a14:backgroundMark x1="88829" y1="5122" x2="98378" y2="9800"/>
                      </a14:backgroundRemoval>
                    </a14:imgEffect>
                    <a14:imgEffect>
                      <a14:sharpenSoften amount="25000"/>
                    </a14:imgEffect>
                  </a14:imgLayer>
                </a14:imgProps>
              </a:ext>
              <a:ext uri="{28A0092B-C50C-407E-A947-70E740481C1C}">
                <a14:useLocalDpi xmlns:a14="http://schemas.microsoft.com/office/drawing/2010/main"/>
              </a:ext>
            </a:extLst>
          </a:blip>
          <a:srcRect/>
          <a:stretch/>
        </p:blipFill>
        <p:spPr bwMode="auto">
          <a:xfrm flipH="1">
            <a:off x="-1" y="1371600"/>
            <a:ext cx="3385899"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395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a:t>
            </a:r>
            <a:r>
              <a:rPr lang="en-US" dirty="0" smtClean="0"/>
              <a:t>comments</a:t>
            </a:r>
            <a:br>
              <a:rPr lang="en-US" dirty="0" smtClean="0"/>
            </a:br>
            <a:r>
              <a:rPr lang="en-US" sz="3200" dirty="0" smtClean="0"/>
              <a:t>  </a:t>
            </a:r>
            <a:r>
              <a:rPr lang="en-US" sz="3200" dirty="0" smtClean="0">
                <a:solidFill>
                  <a:schemeClr val="bg2">
                    <a:lumMod val="75000"/>
                  </a:schemeClr>
                </a:solidFill>
              </a:rPr>
              <a:t>other improvement suggestions</a:t>
            </a:r>
            <a:endParaRPr lang="en-US" sz="3200" dirty="0"/>
          </a:p>
        </p:txBody>
      </p:sp>
      <p:sp>
        <p:nvSpPr>
          <p:cNvPr id="4" name="Footer Placeholder 3"/>
          <p:cNvSpPr>
            <a:spLocks noGrp="1"/>
          </p:cNvSpPr>
          <p:nvPr>
            <p:ph type="ftr" sz="quarter" idx="11"/>
          </p:nvPr>
        </p:nvSpPr>
        <p:spPr/>
        <p:txBody>
          <a:bodyPr/>
          <a:lstStyle/>
          <a:p>
            <a:r>
              <a:rPr lang="en-US" dirty="0" smtClean="0"/>
              <a:t>Microsoft Confidential</a:t>
            </a:r>
            <a:endParaRPr lang="en-US" dirty="0"/>
          </a:p>
        </p:txBody>
      </p:sp>
      <p:pic>
        <p:nvPicPr>
          <p:cNvPr id="2050" name="Picture 2">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86" b="1071"/>
          <a:stretch/>
        </p:blipFill>
        <p:spPr bwMode="auto">
          <a:xfrm>
            <a:off x="983476" y="1509752"/>
            <a:ext cx="2147848" cy="2147848"/>
          </a:xfrm>
          <a:prstGeom prst="snip1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http://devdiv/sites/ux/PeopleInContext/pic/images/people/tccpElvis.jpg">
            <a:hlinkClick r:id="rId4"/>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079" b="1079"/>
          <a:stretch/>
        </p:blipFill>
        <p:spPr bwMode="auto">
          <a:xfrm>
            <a:off x="3169623" y="1509752"/>
            <a:ext cx="2147848" cy="2147848"/>
          </a:xfrm>
          <a:prstGeom prst="snip1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pic>
        <p:nvPicPr>
          <p:cNvPr id="2054" name="Picture 6" descr="http://devdiv/sites/ux/PeopleInContext/pic/images/people/tccpMike.jpg">
            <a:hlinkClick r:id="rId6"/>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079" b="1079"/>
          <a:stretch/>
        </p:blipFill>
        <p:spPr bwMode="auto">
          <a:xfrm>
            <a:off x="5344884" y="1509752"/>
            <a:ext cx="2147848" cy="2147848"/>
          </a:xfrm>
          <a:prstGeom prst="snip1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49830" y="3223344"/>
            <a:ext cx="1828800" cy="553998"/>
          </a:xfrm>
          <a:prstGeom prst="rect">
            <a:avLst/>
          </a:prstGeom>
          <a:noFill/>
        </p:spPr>
        <p:txBody>
          <a:bodyPr wrap="square" lIns="0" tIns="0" rIns="0" bIns="0" rtlCol="0" anchor="b">
            <a:spAutoFit/>
          </a:bodyPr>
          <a:lstStyle/>
          <a:p>
            <a:pPr algn="r">
              <a:tabLst>
                <a:tab pos="1828800" algn="r"/>
              </a:tabLst>
            </a:pPr>
            <a:r>
              <a:rPr lang="en-US" sz="3600" dirty="0" err="1" smtClean="0">
                <a:solidFill>
                  <a:schemeClr val="bg1"/>
                </a:solidFill>
              </a:rPr>
              <a:t>morten</a:t>
            </a:r>
            <a:endParaRPr lang="en-US" sz="3600" dirty="0">
              <a:solidFill>
                <a:schemeClr val="bg1"/>
              </a:solidFill>
            </a:endParaRPr>
          </a:p>
        </p:txBody>
      </p:sp>
      <p:sp>
        <p:nvSpPr>
          <p:cNvPr id="10" name="TextBox 9"/>
          <p:cNvSpPr txBox="1"/>
          <p:nvPr/>
        </p:nvSpPr>
        <p:spPr>
          <a:xfrm>
            <a:off x="3516088" y="3223344"/>
            <a:ext cx="1828800" cy="553998"/>
          </a:xfrm>
          <a:prstGeom prst="rect">
            <a:avLst/>
          </a:prstGeom>
          <a:noFill/>
        </p:spPr>
        <p:txBody>
          <a:bodyPr wrap="square" lIns="0" tIns="0" rIns="0" bIns="0" rtlCol="0" anchor="b">
            <a:spAutoFit/>
          </a:bodyPr>
          <a:lstStyle/>
          <a:p>
            <a:pPr algn="r"/>
            <a:r>
              <a:rPr lang="en-US" sz="3600" dirty="0" err="1" smtClean="0">
                <a:solidFill>
                  <a:schemeClr val="bg1"/>
                </a:solidFill>
              </a:rPr>
              <a:t>elvis</a:t>
            </a:r>
            <a:endParaRPr lang="en-US" sz="3600" dirty="0">
              <a:solidFill>
                <a:schemeClr val="bg1"/>
              </a:solidFill>
            </a:endParaRPr>
          </a:p>
        </p:txBody>
      </p:sp>
      <p:sp>
        <p:nvSpPr>
          <p:cNvPr id="11" name="TextBox 10"/>
          <p:cNvSpPr txBox="1"/>
          <p:nvPr/>
        </p:nvSpPr>
        <p:spPr>
          <a:xfrm>
            <a:off x="5693230" y="3223344"/>
            <a:ext cx="1828800" cy="553998"/>
          </a:xfrm>
          <a:prstGeom prst="rect">
            <a:avLst/>
          </a:prstGeom>
          <a:noFill/>
        </p:spPr>
        <p:txBody>
          <a:bodyPr wrap="square" lIns="0" tIns="0" rIns="0" bIns="0" rtlCol="0" anchor="b">
            <a:spAutoFit/>
          </a:bodyPr>
          <a:lstStyle/>
          <a:p>
            <a:pPr algn="r"/>
            <a:r>
              <a:rPr lang="en-US" sz="3600" dirty="0" err="1" smtClean="0">
                <a:solidFill>
                  <a:schemeClr val="bg1"/>
                </a:solidFill>
              </a:rPr>
              <a:t>einstein</a:t>
            </a:r>
            <a:endParaRPr lang="en-US" sz="3600" dirty="0">
              <a:solidFill>
                <a:schemeClr val="bg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29477736"/>
              </p:ext>
            </p:extLst>
          </p:nvPr>
        </p:nvGraphicFramePr>
        <p:xfrm>
          <a:off x="972589" y="3701416"/>
          <a:ext cx="6515757" cy="3065144"/>
        </p:xfrm>
        <a:graphic>
          <a:graphicData uri="http://schemas.openxmlformats.org/drawingml/2006/table">
            <a:tbl>
              <a:tblPr bandCol="1">
                <a:tableStyleId>{5C22544A-7EE6-4342-B048-85BDC9FD1C3A}</a:tableStyleId>
              </a:tblPr>
              <a:tblGrid>
                <a:gridCol w="2171919"/>
                <a:gridCol w="2171919"/>
                <a:gridCol w="2171919"/>
              </a:tblGrid>
              <a:tr h="2577418">
                <a:tc>
                  <a:txBody>
                    <a:bodyPr/>
                    <a:lstStyle/>
                    <a:p>
                      <a:r>
                        <a:rPr lang="en-US" sz="1400" kern="1200" dirty="0" smtClean="0">
                          <a:solidFill>
                            <a:schemeClr val="dk1"/>
                          </a:solidFill>
                          <a:effectLst/>
                          <a:latin typeface="+mn-lt"/>
                          <a:ea typeface="+mn-ea"/>
                          <a:cs typeface="+mn-cs"/>
                        </a:rPr>
                        <a:t>You might consider including a testing harness and/or test cases built in to the examples to promote consistent and thorough testing (of course using MS tools).</a:t>
                      </a:r>
                    </a:p>
                    <a:p>
                      <a:endParaRPr lang="en-US" sz="1400" kern="1200" dirty="0" smtClean="0">
                        <a:solidFill>
                          <a:schemeClr val="dk1"/>
                        </a:solidFill>
                        <a:effectLst/>
                        <a:latin typeface="+mn-lt"/>
                        <a:ea typeface="+mn-ea"/>
                        <a:cs typeface="+mn-cs"/>
                      </a:endParaRPr>
                    </a:p>
                    <a:p>
                      <a:r>
                        <a:rPr lang="en-US" sz="1400" kern="1200" dirty="0" smtClean="0">
                          <a:solidFill>
                            <a:schemeClr val="dk1"/>
                          </a:solidFill>
                          <a:effectLst/>
                          <a:latin typeface="+mn-lt"/>
                          <a:ea typeface="+mn-ea"/>
                          <a:cs typeface="+mn-cs"/>
                        </a:rPr>
                        <a:t>---&gt; add unit test to release</a:t>
                      </a:r>
                      <a:r>
                        <a:rPr lang="en-US" sz="1400" kern="1200" baseline="0" dirty="0" smtClean="0">
                          <a:solidFill>
                            <a:schemeClr val="dk1"/>
                          </a:solidFill>
                          <a:effectLst/>
                          <a:latin typeface="+mn-lt"/>
                          <a:ea typeface="+mn-ea"/>
                          <a:cs typeface="+mn-cs"/>
                        </a:rPr>
                        <a:t>d sample</a:t>
                      </a:r>
                      <a:endParaRPr lang="en-US" sz="1400" dirty="0"/>
                    </a:p>
                  </a:txBody>
                  <a:tcPr marL="78104" marR="78104" marT="39052" marB="39052"/>
                </a:tc>
                <a:tc>
                  <a:txBody>
                    <a:bodyPr/>
                    <a:lstStyle/>
                    <a:p>
                      <a:r>
                        <a:rPr lang="en-US" sz="1400" dirty="0" smtClean="0"/>
                        <a:t>Take on user sample requests while applying best practices. Nothing worse than "don't use in production as demo code only" as you see enough to start thinking that way and therefore putting it into production until the next code review. Having a demo version and a best practices would definitely make one read and work harder at understanding it.</a:t>
                      </a:r>
                    </a:p>
                  </a:txBody>
                  <a:tcPr marL="78104" marR="78104" marT="39052" marB="39052"/>
                </a:tc>
                <a:tc>
                  <a:txBody>
                    <a:bodyPr/>
                    <a:lstStyle/>
                    <a:p>
                      <a:r>
                        <a:rPr lang="en-US" sz="1400" dirty="0" smtClean="0"/>
                        <a:t>Some videos could be added</a:t>
                      </a:r>
                      <a:endParaRPr lang="en-US" sz="1400" dirty="0"/>
                    </a:p>
                  </a:txBody>
                  <a:tcPr marL="78104" marR="78104" marT="39052" marB="39052"/>
                </a:tc>
              </a:tr>
            </a:tbl>
          </a:graphicData>
        </a:graphic>
      </p:graphicFrame>
    </p:spTree>
    <p:extLst>
      <p:ext uri="{BB962C8B-B14F-4D97-AF65-F5344CB8AC3E}">
        <p14:creationId xmlns:p14="http://schemas.microsoft.com/office/powerpoint/2010/main" val="25603909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summary</a:t>
            </a:r>
            <a:endParaRPr lang="en-US" dirty="0">
              <a:solidFill>
                <a:schemeClr val="bg2">
                  <a:lumMod val="75000"/>
                </a:schemeClr>
              </a:solidFill>
            </a:endParaRPr>
          </a:p>
        </p:txBody>
      </p:sp>
      <p:sp>
        <p:nvSpPr>
          <p:cNvPr id="3" name="Content Placeholder 2"/>
          <p:cNvSpPr>
            <a:spLocks noGrp="1"/>
          </p:cNvSpPr>
          <p:nvPr>
            <p:ph idx="1"/>
          </p:nvPr>
        </p:nvSpPr>
        <p:spPr/>
        <p:txBody>
          <a:bodyPr>
            <a:normAutofit/>
          </a:bodyPr>
          <a:lstStyle/>
          <a:p>
            <a:pPr>
              <a:spcBef>
                <a:spcPts val="1200"/>
              </a:spcBef>
            </a:pPr>
            <a:r>
              <a:rPr lang="en-US" dirty="0" smtClean="0"/>
              <a:t>Most users are </a:t>
            </a:r>
            <a:r>
              <a:rPr lang="en-US" dirty="0">
                <a:solidFill>
                  <a:schemeClr val="accent5">
                    <a:lumMod val="75000"/>
                  </a:schemeClr>
                </a:solidFill>
              </a:rPr>
              <a:t>sophomore</a:t>
            </a:r>
            <a:r>
              <a:rPr lang="en-US" dirty="0" smtClean="0"/>
              <a:t> (1~5 years) and </a:t>
            </a:r>
            <a:r>
              <a:rPr lang="en-US" dirty="0">
                <a:solidFill>
                  <a:schemeClr val="accent5">
                    <a:lumMod val="75000"/>
                  </a:schemeClr>
                </a:solidFill>
              </a:rPr>
              <a:t>senior</a:t>
            </a:r>
            <a:r>
              <a:rPr lang="en-US" dirty="0" smtClean="0"/>
              <a:t> </a:t>
            </a:r>
            <a:r>
              <a:rPr lang="en-US" dirty="0"/>
              <a:t>(&gt;10 years</a:t>
            </a:r>
            <a:r>
              <a:rPr lang="en-US" dirty="0" smtClean="0"/>
              <a:t>) developers.</a:t>
            </a:r>
            <a:endParaRPr lang="en-US" sz="1200" dirty="0"/>
          </a:p>
          <a:p>
            <a:pPr>
              <a:spcBef>
                <a:spcPts val="1200"/>
              </a:spcBef>
            </a:pPr>
            <a:r>
              <a:rPr lang="en-US" dirty="0">
                <a:solidFill>
                  <a:schemeClr val="accent5">
                    <a:lumMod val="75000"/>
                  </a:schemeClr>
                </a:solidFill>
              </a:rPr>
              <a:t>Top 5 technologies </a:t>
            </a:r>
            <a:r>
              <a:rPr lang="en-US" dirty="0" smtClean="0"/>
              <a:t>with sample demands are </a:t>
            </a:r>
          </a:p>
          <a:p>
            <a:pPr lvl="1">
              <a:spcBef>
                <a:spcPts val="1200"/>
              </a:spcBef>
            </a:pPr>
            <a:r>
              <a:rPr lang="en-US" sz="1400" dirty="0" smtClean="0"/>
              <a:t>ASP.NET /(MVC), Silverlight, Windows Forms, Data Platform</a:t>
            </a:r>
          </a:p>
          <a:p>
            <a:pPr>
              <a:spcBef>
                <a:spcPts val="1200"/>
              </a:spcBef>
            </a:pPr>
            <a:r>
              <a:rPr lang="en-US" dirty="0">
                <a:solidFill>
                  <a:schemeClr val="accent5">
                    <a:lumMod val="75000"/>
                  </a:schemeClr>
                </a:solidFill>
              </a:rPr>
              <a:t>Code </a:t>
            </a:r>
            <a:r>
              <a:rPr lang="en-US" dirty="0" smtClean="0">
                <a:solidFill>
                  <a:schemeClr val="accent5">
                    <a:lumMod val="75000"/>
                  </a:schemeClr>
                </a:solidFill>
              </a:rPr>
              <a:t>reuse </a:t>
            </a:r>
            <a:r>
              <a:rPr lang="en-US" dirty="0" smtClean="0"/>
              <a:t>and </a:t>
            </a:r>
            <a:r>
              <a:rPr lang="en-US" dirty="0">
                <a:solidFill>
                  <a:schemeClr val="accent5">
                    <a:lumMod val="75000"/>
                  </a:schemeClr>
                </a:solidFill>
              </a:rPr>
              <a:t>technology learning </a:t>
            </a:r>
            <a:r>
              <a:rPr lang="en-US" dirty="0" smtClean="0"/>
              <a:t>are how customers use OneCode</a:t>
            </a:r>
            <a:endParaRPr lang="en-US" dirty="0" smtClean="0">
              <a:solidFill>
                <a:schemeClr val="accent5">
                  <a:lumMod val="75000"/>
                </a:schemeClr>
              </a:solidFill>
            </a:endParaRPr>
          </a:p>
          <a:p>
            <a:pPr>
              <a:spcBef>
                <a:spcPts val="1200"/>
              </a:spcBef>
            </a:pPr>
            <a:r>
              <a:rPr lang="en-US" dirty="0" smtClean="0">
                <a:solidFill>
                  <a:schemeClr val="accent5">
                    <a:lumMod val="75000"/>
                  </a:schemeClr>
                </a:solidFill>
              </a:rPr>
              <a:t>Moderate to high effort </a:t>
            </a:r>
            <a:r>
              <a:rPr lang="en-US" dirty="0" smtClean="0"/>
              <a:t>is needed to understand and reuse OneCode samples</a:t>
            </a:r>
          </a:p>
          <a:p>
            <a:pPr>
              <a:spcBef>
                <a:spcPts val="1200"/>
              </a:spcBef>
            </a:pPr>
            <a:r>
              <a:rPr lang="en-US" dirty="0" smtClean="0">
                <a:solidFill>
                  <a:schemeClr val="accent5">
                    <a:lumMod val="75000"/>
                  </a:schemeClr>
                </a:solidFill>
              </a:rPr>
              <a:t>92% </a:t>
            </a:r>
            <a:r>
              <a:rPr lang="en-US" dirty="0" smtClean="0"/>
              <a:t>of customers are </a:t>
            </a:r>
            <a:r>
              <a:rPr lang="en-US" dirty="0">
                <a:solidFill>
                  <a:schemeClr val="accent5">
                    <a:lumMod val="75000"/>
                  </a:schemeClr>
                </a:solidFill>
              </a:rPr>
              <a:t>satisfied</a:t>
            </a:r>
            <a:r>
              <a:rPr lang="en-US" dirty="0" smtClean="0"/>
              <a:t> with OneCode </a:t>
            </a:r>
          </a:p>
          <a:p>
            <a:pPr>
              <a:spcBef>
                <a:spcPts val="1200"/>
              </a:spcBef>
            </a:pPr>
            <a:r>
              <a:rPr lang="en-US" dirty="0" smtClean="0"/>
              <a:t>Customers want </a:t>
            </a:r>
            <a:r>
              <a:rPr lang="en-US" dirty="0" smtClean="0">
                <a:solidFill>
                  <a:schemeClr val="accent5">
                    <a:lumMod val="75000"/>
                  </a:schemeClr>
                </a:solidFill>
              </a:rPr>
              <a:t>more samples</a:t>
            </a:r>
            <a:r>
              <a:rPr lang="en-US" dirty="0"/>
              <a:t> </a:t>
            </a:r>
            <a:r>
              <a:rPr lang="en-US" dirty="0" smtClean="0"/>
              <a:t>from OneCode (mentioned SharePoint, Dynamics, Windows Live, C++ samples)</a:t>
            </a:r>
          </a:p>
          <a:p>
            <a:pPr>
              <a:spcBef>
                <a:spcPts val="1200"/>
              </a:spcBef>
            </a:pPr>
            <a:r>
              <a:rPr lang="en-US" dirty="0" smtClean="0"/>
              <a:t>Other proposals:</a:t>
            </a:r>
            <a:endParaRPr lang="en-US" dirty="0"/>
          </a:p>
          <a:p>
            <a:pPr lvl="1">
              <a:spcBef>
                <a:spcPts val="1200"/>
              </a:spcBef>
            </a:pPr>
            <a:r>
              <a:rPr lang="en-US" dirty="0" smtClean="0"/>
              <a:t>add </a:t>
            </a:r>
            <a:r>
              <a:rPr lang="en-US" dirty="0" smtClean="0">
                <a:solidFill>
                  <a:schemeClr val="accent5">
                    <a:lumMod val="75000"/>
                  </a:schemeClr>
                </a:solidFill>
              </a:rPr>
              <a:t>unit </a:t>
            </a:r>
            <a:r>
              <a:rPr lang="en-US" dirty="0">
                <a:solidFill>
                  <a:schemeClr val="accent5">
                    <a:lumMod val="75000"/>
                  </a:schemeClr>
                </a:solidFill>
              </a:rPr>
              <a:t>test </a:t>
            </a:r>
            <a:r>
              <a:rPr lang="en-US" dirty="0" smtClean="0"/>
              <a:t>to released sample;</a:t>
            </a:r>
          </a:p>
          <a:p>
            <a:pPr lvl="1">
              <a:spcBef>
                <a:spcPts val="1200"/>
              </a:spcBef>
            </a:pPr>
            <a:r>
              <a:rPr lang="en-US" dirty="0" smtClean="0"/>
              <a:t>take </a:t>
            </a:r>
            <a:r>
              <a:rPr lang="en-US" dirty="0"/>
              <a:t>on user sample requests while applying </a:t>
            </a:r>
            <a:r>
              <a:rPr lang="en-US" dirty="0">
                <a:solidFill>
                  <a:schemeClr val="accent5">
                    <a:lumMod val="75000"/>
                  </a:schemeClr>
                </a:solidFill>
              </a:rPr>
              <a:t>best </a:t>
            </a:r>
            <a:r>
              <a:rPr lang="en-US" dirty="0" smtClean="0">
                <a:solidFill>
                  <a:schemeClr val="accent5">
                    <a:lumMod val="75000"/>
                  </a:schemeClr>
                </a:solidFill>
              </a:rPr>
              <a:t>practices</a:t>
            </a:r>
            <a:r>
              <a:rPr lang="en-US" dirty="0"/>
              <a:t>;</a:t>
            </a:r>
          </a:p>
          <a:p>
            <a:pPr lvl="1">
              <a:spcBef>
                <a:spcPts val="1200"/>
              </a:spcBef>
            </a:pPr>
            <a:r>
              <a:rPr lang="en-US" dirty="0" smtClean="0"/>
              <a:t>create </a:t>
            </a:r>
            <a:r>
              <a:rPr lang="en-US" dirty="0">
                <a:solidFill>
                  <a:schemeClr val="accent5">
                    <a:lumMod val="75000"/>
                  </a:schemeClr>
                </a:solidFill>
              </a:rPr>
              <a:t>sample video</a:t>
            </a:r>
            <a:r>
              <a:rPr lang="en-US" dirty="0" smtClean="0"/>
              <a:t>;</a:t>
            </a:r>
          </a:p>
          <a:p>
            <a:pPr lvl="1"/>
            <a:endParaRPr lang="en-US" dirty="0" smtClean="0"/>
          </a:p>
        </p:txBody>
      </p:sp>
      <p:sp>
        <p:nvSpPr>
          <p:cNvPr id="4" name="Footer Placeholder 3"/>
          <p:cNvSpPr>
            <a:spLocks noGrp="1"/>
          </p:cNvSpPr>
          <p:nvPr>
            <p:ph type="ftr" sz="quarter" idx="11"/>
          </p:nvPr>
        </p:nvSpPr>
        <p:spPr/>
        <p:txBody>
          <a:bodyPr/>
          <a:lstStyle/>
          <a:p>
            <a:r>
              <a:rPr lang="en-US" smtClean="0"/>
              <a:t>Microsoft Confidential</a:t>
            </a:r>
            <a:endParaRPr lang="en-US"/>
          </a:p>
        </p:txBody>
      </p:sp>
    </p:spTree>
    <p:extLst>
      <p:ext uri="{BB962C8B-B14F-4D97-AF65-F5344CB8AC3E}">
        <p14:creationId xmlns:p14="http://schemas.microsoft.com/office/powerpoint/2010/main" val="635653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data analysis</a:t>
            </a:r>
            <a:endParaRPr lang="en-US" dirty="0"/>
          </a:p>
        </p:txBody>
      </p:sp>
      <p:sp>
        <p:nvSpPr>
          <p:cNvPr id="3" name="Content Placeholder 2"/>
          <p:cNvSpPr>
            <a:spLocks noGrp="1"/>
          </p:cNvSpPr>
          <p:nvPr>
            <p:ph idx="1"/>
          </p:nvPr>
        </p:nvSpPr>
        <p:spPr>
          <a:xfrm>
            <a:off x="457200" y="1600200"/>
            <a:ext cx="7620000" cy="3505200"/>
          </a:xfrm>
        </p:spPr>
        <p:txBody>
          <a:bodyPr/>
          <a:lstStyle/>
          <a:p>
            <a:pPr>
              <a:spcBef>
                <a:spcPts val="1200"/>
              </a:spcBef>
            </a:pPr>
            <a:r>
              <a:rPr lang="en-US" sz="1800" dirty="0" smtClean="0">
                <a:latin typeface="Segoe UI Semibold" pitchFamily="34" charset="0"/>
              </a:rPr>
              <a:t>technologies &amp; samples</a:t>
            </a:r>
          </a:p>
          <a:p>
            <a:pPr lvl="1"/>
            <a:r>
              <a:rPr lang="en-US" dirty="0" smtClean="0"/>
              <a:t>most downloaded technologies &amp; analysis</a:t>
            </a:r>
          </a:p>
          <a:p>
            <a:pPr lvl="1"/>
            <a:r>
              <a:rPr lang="en-US" dirty="0" smtClean="0"/>
              <a:t>most downloaded samples &amp; analysis</a:t>
            </a:r>
          </a:p>
          <a:p>
            <a:r>
              <a:rPr lang="en-US" sz="1800" dirty="0" smtClean="0">
                <a:latin typeface="Segoe UI Semibold" pitchFamily="34" charset="0"/>
              </a:rPr>
              <a:t>sample quality</a:t>
            </a:r>
          </a:p>
          <a:p>
            <a:pPr lvl="1"/>
            <a:r>
              <a:rPr lang="en-US" dirty="0" smtClean="0"/>
              <a:t>sample rating analysis</a:t>
            </a:r>
            <a:endParaRPr lang="en-US" dirty="0"/>
          </a:p>
          <a:p>
            <a:pPr>
              <a:spcBef>
                <a:spcPts val="1200"/>
              </a:spcBef>
            </a:pPr>
            <a:r>
              <a:rPr lang="en-US" sz="1800" dirty="0" smtClean="0">
                <a:latin typeface="Segoe UI Semibold" pitchFamily="34" charset="0"/>
              </a:rPr>
              <a:t>cpe</a:t>
            </a:r>
            <a:endParaRPr lang="en-US" sz="1800" dirty="0">
              <a:latin typeface="Segoe UI Semibold" pitchFamily="34" charset="0"/>
            </a:endParaRPr>
          </a:p>
          <a:p>
            <a:pPr lvl="1"/>
            <a:r>
              <a:rPr lang="en-US" dirty="0" smtClean="0"/>
              <a:t>survey data analysis</a:t>
            </a:r>
          </a:p>
          <a:p>
            <a:pPr>
              <a:spcBef>
                <a:spcPts val="1200"/>
              </a:spcBef>
            </a:pPr>
            <a:r>
              <a:rPr lang="en-US" sz="1800" dirty="0" smtClean="0">
                <a:latin typeface="Segoe UI Semibold" pitchFamily="34" charset="0"/>
              </a:rPr>
              <a:t>customer reach</a:t>
            </a:r>
          </a:p>
          <a:p>
            <a:pPr lvl="1"/>
            <a:r>
              <a:rPr lang="en-US" dirty="0" smtClean="0"/>
              <a:t>top referral sites &amp; analysis</a:t>
            </a:r>
          </a:p>
          <a:p>
            <a:pPr lvl="1"/>
            <a:r>
              <a:rPr lang="en-US" dirty="0" smtClean="0"/>
              <a:t>download# by region &amp; analysis</a:t>
            </a:r>
          </a:p>
        </p:txBody>
      </p:sp>
      <p:sp>
        <p:nvSpPr>
          <p:cNvPr id="4" name="Footer Placeholder 3"/>
          <p:cNvSpPr>
            <a:spLocks noGrp="1"/>
          </p:cNvSpPr>
          <p:nvPr>
            <p:ph type="ftr" sz="quarter" idx="11"/>
          </p:nvPr>
        </p:nvSpPr>
        <p:spPr/>
        <p:txBody>
          <a:bodyPr/>
          <a:lstStyle/>
          <a:p>
            <a:r>
              <a:rPr lang="en-US" smtClean="0"/>
              <a:t>Microsoft Confidential</a:t>
            </a:r>
            <a:endParaRPr lang="en-US"/>
          </a:p>
        </p:txBody>
      </p:sp>
      <p:sp>
        <p:nvSpPr>
          <p:cNvPr id="5" name="Rectangle 4"/>
          <p:cNvSpPr/>
          <p:nvPr/>
        </p:nvSpPr>
        <p:spPr>
          <a:xfrm>
            <a:off x="796158" y="5117068"/>
            <a:ext cx="2191882" cy="369332"/>
          </a:xfrm>
          <a:prstGeom prst="rect">
            <a:avLst/>
          </a:prstGeom>
        </p:spPr>
        <p:txBody>
          <a:bodyPr wrap="none">
            <a:spAutoFit/>
          </a:bodyPr>
          <a:lstStyle/>
          <a:p>
            <a:pPr>
              <a:spcBef>
                <a:spcPts val="1200"/>
              </a:spcBef>
            </a:pPr>
            <a:r>
              <a:rPr lang="en-US" dirty="0" smtClean="0">
                <a:latin typeface="Segoe UI Semibold" pitchFamily="34" charset="0"/>
                <a:hlinkClick r:id="rId2" action="ppaction://hlinksldjump"/>
              </a:rPr>
              <a:t>jump to conclusion</a:t>
            </a:r>
            <a:endParaRPr lang="en-US" dirty="0">
              <a:latin typeface="Segoe UI Semibold" pitchFamily="34" charset="0"/>
            </a:endParaRPr>
          </a:p>
        </p:txBody>
      </p:sp>
    </p:spTree>
    <p:extLst>
      <p:ext uri="{BB962C8B-B14F-4D97-AF65-F5344CB8AC3E}">
        <p14:creationId xmlns:p14="http://schemas.microsoft.com/office/powerpoint/2010/main" val="407368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reach</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31198733"/>
              </p:ext>
            </p:extLst>
          </p:nvPr>
        </p:nvGraphicFramePr>
        <p:xfrm>
          <a:off x="533400" y="1371600"/>
          <a:ext cx="4126231" cy="1718208"/>
        </p:xfrm>
        <a:graphic>
          <a:graphicData uri="http://schemas.openxmlformats.org/drawingml/2006/table">
            <a:tbl>
              <a:tblPr firstRow="1" firstCol="1" bandRow="1">
                <a:tableStyleId>{5C22544A-7EE6-4342-B048-85BDC9FD1C3A}</a:tableStyleId>
              </a:tblPr>
              <a:tblGrid>
                <a:gridCol w="850900"/>
                <a:gridCol w="606743"/>
                <a:gridCol w="848360"/>
                <a:gridCol w="862648"/>
                <a:gridCol w="957580"/>
              </a:tblGrid>
              <a:tr h="228600">
                <a:tc>
                  <a:txBody>
                    <a:bodyPr/>
                    <a:lstStyle/>
                    <a:p>
                      <a:pPr marL="0" marR="0">
                        <a:spcBef>
                          <a:spcPts val="0"/>
                        </a:spcBef>
                        <a:spcAft>
                          <a:spcPts val="0"/>
                        </a:spcAft>
                      </a:pPr>
                      <a:r>
                        <a:rPr lang="en-US" sz="1100" dirty="0">
                          <a:effectLst/>
                        </a:rPr>
                        <a:t> </a:t>
                      </a:r>
                      <a:endParaRPr lang="en-US" sz="1400" dirty="0">
                        <a:effectLst/>
                        <a:latin typeface="Calibri"/>
                        <a:ea typeface="宋体"/>
                      </a:endParaRPr>
                    </a:p>
                  </a:txBody>
                  <a:tcPr marL="68580" marR="68580" marT="0" marB="0"/>
                </a:tc>
                <a:tc>
                  <a:txBody>
                    <a:bodyPr/>
                    <a:lstStyle/>
                    <a:p>
                      <a:pPr marL="0" marR="0">
                        <a:spcBef>
                          <a:spcPts val="0"/>
                        </a:spcBef>
                        <a:spcAft>
                          <a:spcPts val="0"/>
                        </a:spcAft>
                      </a:pPr>
                      <a:r>
                        <a:rPr lang="en-US" sz="1100" dirty="0">
                          <a:effectLst/>
                        </a:rPr>
                        <a:t>Month</a:t>
                      </a:r>
                      <a:endParaRPr lang="en-US" sz="1400" dirty="0">
                        <a:effectLst/>
                        <a:latin typeface="Calibri"/>
                        <a:ea typeface="宋体"/>
                      </a:endParaRPr>
                    </a:p>
                  </a:txBody>
                  <a:tcPr marL="68580" marR="68580" marT="0" marB="0"/>
                </a:tc>
                <a:tc>
                  <a:txBody>
                    <a:bodyPr/>
                    <a:lstStyle/>
                    <a:p>
                      <a:pPr marL="0" marR="0">
                        <a:spcBef>
                          <a:spcPts val="0"/>
                        </a:spcBef>
                        <a:spcAft>
                          <a:spcPts val="0"/>
                        </a:spcAft>
                      </a:pPr>
                      <a:r>
                        <a:rPr lang="en-US" sz="1100" dirty="0">
                          <a:effectLst/>
                        </a:rPr>
                        <a:t>Download#</a:t>
                      </a:r>
                      <a:endParaRPr lang="en-US" sz="1400" dirty="0">
                        <a:effectLst/>
                        <a:latin typeface="Calibri"/>
                        <a:ea typeface="宋体"/>
                      </a:endParaRPr>
                    </a:p>
                  </a:txBody>
                  <a:tcPr marL="68580" marR="68580" marT="0" marB="0"/>
                </a:tc>
                <a:tc>
                  <a:txBody>
                    <a:bodyPr/>
                    <a:lstStyle/>
                    <a:p>
                      <a:pPr marL="0" marR="0">
                        <a:spcBef>
                          <a:spcPts val="0"/>
                        </a:spcBef>
                        <a:spcAft>
                          <a:spcPts val="0"/>
                        </a:spcAft>
                      </a:pPr>
                      <a:r>
                        <a:rPr lang="en-US" sz="1100" dirty="0">
                          <a:effectLst/>
                        </a:rPr>
                        <a:t>Page View#</a:t>
                      </a:r>
                      <a:endParaRPr lang="en-US" sz="1400" dirty="0">
                        <a:effectLst/>
                        <a:latin typeface="Calibri"/>
                        <a:ea typeface="宋体"/>
                      </a:endParaRPr>
                    </a:p>
                  </a:txBody>
                  <a:tcPr marL="68580" marR="68580" marT="0" marB="0"/>
                </a:tc>
                <a:tc>
                  <a:txBody>
                    <a:bodyPr/>
                    <a:lstStyle/>
                    <a:p>
                      <a:pPr marL="0" marR="0">
                        <a:spcBef>
                          <a:spcPts val="0"/>
                        </a:spcBef>
                        <a:spcAft>
                          <a:spcPts val="0"/>
                        </a:spcAft>
                      </a:pPr>
                      <a:r>
                        <a:rPr lang="en-US" sz="1100" dirty="0">
                          <a:effectLst/>
                        </a:rPr>
                        <a:t>Visit#</a:t>
                      </a:r>
                      <a:endParaRPr lang="en-US" sz="1400" dirty="0">
                        <a:effectLst/>
                        <a:latin typeface="Calibri"/>
                        <a:ea typeface="宋体"/>
                      </a:endParaRPr>
                    </a:p>
                  </a:txBody>
                  <a:tcPr marL="68580" marR="68580" marT="0" marB="0"/>
                </a:tc>
              </a:tr>
              <a:tr h="295326">
                <a:tc>
                  <a:txBody>
                    <a:bodyPr/>
                    <a:lstStyle/>
                    <a:p>
                      <a:pPr marL="0" marR="0" algn="ctr">
                        <a:spcBef>
                          <a:spcPts val="0"/>
                        </a:spcBef>
                        <a:spcAft>
                          <a:spcPts val="0"/>
                        </a:spcAft>
                      </a:pPr>
                      <a:r>
                        <a:rPr lang="en-US" sz="1000" dirty="0">
                          <a:effectLst/>
                        </a:rPr>
                        <a:t>All</a:t>
                      </a:r>
                      <a:endParaRPr lang="en-US" sz="1100" dirty="0">
                        <a:effectLst/>
                        <a:latin typeface="Calibri"/>
                        <a:ea typeface="宋体"/>
                      </a:endParaRPr>
                    </a:p>
                  </a:txBody>
                  <a:tcPr marL="68580" marR="68580" marT="0" marB="0"/>
                </a:tc>
                <a:tc>
                  <a:txBody>
                    <a:bodyPr/>
                    <a:lstStyle/>
                    <a:p>
                      <a:pPr marL="33020" marR="0">
                        <a:spcBef>
                          <a:spcPts val="0"/>
                        </a:spcBef>
                        <a:spcAft>
                          <a:spcPts val="0"/>
                        </a:spcAft>
                      </a:pPr>
                      <a:r>
                        <a:rPr lang="en-US" sz="1000">
                          <a:effectLst/>
                        </a:rPr>
                        <a:t>Total</a:t>
                      </a:r>
                      <a:endParaRPr lang="en-US" sz="1100">
                        <a:effectLst/>
                        <a:latin typeface="Calibri"/>
                        <a:ea typeface="宋体"/>
                      </a:endParaRPr>
                    </a:p>
                  </a:txBody>
                  <a:tcPr marL="68580" marR="68580" marT="0" marB="0"/>
                </a:tc>
                <a:tc>
                  <a:txBody>
                    <a:bodyPr/>
                    <a:lstStyle/>
                    <a:p>
                      <a:pPr marL="0" marR="0">
                        <a:spcBef>
                          <a:spcPts val="0"/>
                        </a:spcBef>
                        <a:spcAft>
                          <a:spcPts val="0"/>
                        </a:spcAft>
                      </a:pPr>
                      <a:r>
                        <a:rPr lang="en-US" sz="1000" dirty="0">
                          <a:effectLst/>
                        </a:rPr>
                        <a:t>3,850,132</a:t>
                      </a:r>
                      <a:endParaRPr lang="en-US" sz="1100" dirty="0">
                        <a:effectLst/>
                        <a:latin typeface="Calibri"/>
                        <a:ea typeface="宋体"/>
                      </a:endParaRPr>
                    </a:p>
                  </a:txBody>
                  <a:tcPr marL="68580" marR="68580" marT="0" marB="0"/>
                </a:tc>
                <a:tc>
                  <a:txBody>
                    <a:bodyPr/>
                    <a:lstStyle/>
                    <a:p>
                      <a:pPr marL="0" marR="0">
                        <a:spcBef>
                          <a:spcPts val="0"/>
                        </a:spcBef>
                        <a:spcAft>
                          <a:spcPts val="0"/>
                        </a:spcAft>
                      </a:pPr>
                      <a:r>
                        <a:rPr lang="en-US" sz="1000">
                          <a:effectLst/>
                        </a:rPr>
                        <a:t>3,644,417</a:t>
                      </a:r>
                      <a:endParaRPr lang="en-US" sz="1100">
                        <a:effectLst/>
                        <a:latin typeface="Calibri"/>
                        <a:ea typeface="宋体"/>
                      </a:endParaRPr>
                    </a:p>
                  </a:txBody>
                  <a:tcPr marL="68580" marR="68580" marT="0" marB="0"/>
                </a:tc>
                <a:tc>
                  <a:txBody>
                    <a:bodyPr/>
                    <a:lstStyle/>
                    <a:p>
                      <a:pPr marL="0" marR="0">
                        <a:spcBef>
                          <a:spcPts val="0"/>
                        </a:spcBef>
                        <a:spcAft>
                          <a:spcPts val="0"/>
                        </a:spcAft>
                      </a:pPr>
                      <a:r>
                        <a:rPr lang="en-US" sz="1000">
                          <a:effectLst/>
                        </a:rPr>
                        <a:t>2,040,443</a:t>
                      </a:r>
                      <a:endParaRPr lang="en-US" sz="1100">
                        <a:effectLst/>
                        <a:latin typeface="Calibri"/>
                        <a:ea typeface="宋体"/>
                      </a:endParaRPr>
                    </a:p>
                  </a:txBody>
                  <a:tcPr marL="68580" marR="68580" marT="0" marB="0"/>
                </a:tc>
              </a:tr>
              <a:tr h="314274">
                <a:tc>
                  <a:txBody>
                    <a:bodyPr/>
                    <a:lstStyle/>
                    <a:p>
                      <a:pPr marL="0" marR="0" algn="ctr">
                        <a:spcBef>
                          <a:spcPts val="0"/>
                        </a:spcBef>
                        <a:spcAft>
                          <a:spcPts val="0"/>
                        </a:spcAft>
                      </a:pPr>
                      <a:r>
                        <a:rPr lang="en-US" sz="1000" dirty="0" smtClean="0">
                          <a:effectLst/>
                        </a:rPr>
                        <a:t>FY12 YTD</a:t>
                      </a:r>
                      <a:endParaRPr lang="en-US" sz="1100" dirty="0">
                        <a:effectLst/>
                        <a:latin typeface="Calibri"/>
                        <a:ea typeface="宋体"/>
                      </a:endParaRPr>
                    </a:p>
                  </a:txBody>
                  <a:tcPr marL="68580" marR="68580" marT="0" marB="0"/>
                </a:tc>
                <a:tc>
                  <a:txBody>
                    <a:bodyPr/>
                    <a:lstStyle/>
                    <a:p>
                      <a:pPr marL="33020" marR="0">
                        <a:spcBef>
                          <a:spcPts val="0"/>
                        </a:spcBef>
                        <a:spcAft>
                          <a:spcPts val="0"/>
                        </a:spcAft>
                      </a:pPr>
                      <a:r>
                        <a:rPr lang="en-US" sz="1000" dirty="0">
                          <a:effectLst/>
                        </a:rPr>
                        <a:t>Total</a:t>
                      </a:r>
                      <a:endParaRPr lang="en-US" sz="1100" dirty="0">
                        <a:effectLst/>
                        <a:latin typeface="Calibri"/>
                        <a:ea typeface="宋体"/>
                      </a:endParaRPr>
                    </a:p>
                  </a:txBody>
                  <a:tcPr marL="68580" marR="68580" marT="0" marB="0"/>
                </a:tc>
                <a:tc>
                  <a:txBody>
                    <a:bodyPr/>
                    <a:lstStyle/>
                    <a:p>
                      <a:pPr marL="0" marR="0">
                        <a:spcBef>
                          <a:spcPts val="0"/>
                        </a:spcBef>
                        <a:spcAft>
                          <a:spcPts val="0"/>
                        </a:spcAft>
                      </a:pPr>
                      <a:r>
                        <a:rPr lang="en-US" sz="1000" dirty="0">
                          <a:effectLst/>
                        </a:rPr>
                        <a:t>2,361,134</a:t>
                      </a:r>
                      <a:endParaRPr lang="en-US" sz="1100" dirty="0">
                        <a:effectLst/>
                        <a:latin typeface="Calibri"/>
                        <a:ea typeface="宋体"/>
                      </a:endParaRPr>
                    </a:p>
                  </a:txBody>
                  <a:tcPr marL="68580" marR="68580" marT="0" marB="0"/>
                </a:tc>
                <a:tc>
                  <a:txBody>
                    <a:bodyPr/>
                    <a:lstStyle/>
                    <a:p>
                      <a:pPr marL="0" marR="0">
                        <a:spcBef>
                          <a:spcPts val="0"/>
                        </a:spcBef>
                        <a:spcAft>
                          <a:spcPts val="0"/>
                        </a:spcAft>
                      </a:pPr>
                      <a:r>
                        <a:rPr lang="en-US" sz="1000" dirty="0">
                          <a:effectLst/>
                        </a:rPr>
                        <a:t>1,508,842</a:t>
                      </a:r>
                      <a:endParaRPr lang="en-US" sz="1100" dirty="0">
                        <a:effectLst/>
                        <a:latin typeface="Calibri"/>
                        <a:ea typeface="宋体"/>
                      </a:endParaRPr>
                    </a:p>
                  </a:txBody>
                  <a:tcPr marL="68580" marR="68580" marT="0" marB="0"/>
                </a:tc>
                <a:tc>
                  <a:txBody>
                    <a:bodyPr/>
                    <a:lstStyle/>
                    <a:p>
                      <a:pPr marL="0" marR="0">
                        <a:spcBef>
                          <a:spcPts val="0"/>
                        </a:spcBef>
                        <a:spcAft>
                          <a:spcPts val="0"/>
                        </a:spcAft>
                      </a:pPr>
                      <a:r>
                        <a:rPr lang="en-US" sz="1000">
                          <a:effectLst/>
                        </a:rPr>
                        <a:t>1,167,883</a:t>
                      </a:r>
                      <a:endParaRPr lang="en-US" sz="1100">
                        <a:effectLst/>
                        <a:latin typeface="Calibri"/>
                        <a:ea typeface="宋体"/>
                      </a:endParaRPr>
                    </a:p>
                  </a:txBody>
                  <a:tcPr marL="68580" marR="68580" marT="0" marB="0"/>
                </a:tc>
              </a:tr>
              <a:tr h="293268">
                <a:tc>
                  <a:txBody>
                    <a:bodyPr/>
                    <a:lstStyle/>
                    <a:p>
                      <a:pPr marL="0" marR="0" algn="ctr">
                        <a:spcBef>
                          <a:spcPts val="0"/>
                        </a:spcBef>
                        <a:spcAft>
                          <a:spcPts val="0"/>
                        </a:spcAft>
                      </a:pPr>
                      <a:r>
                        <a:rPr lang="en-US" sz="1000" dirty="0">
                          <a:effectLst/>
                        </a:rPr>
                        <a:t>FY11</a:t>
                      </a:r>
                      <a:endParaRPr lang="en-US" sz="1100" dirty="0">
                        <a:effectLst/>
                        <a:latin typeface="Calibri"/>
                        <a:ea typeface="宋体"/>
                      </a:endParaRPr>
                    </a:p>
                  </a:txBody>
                  <a:tcPr marL="68580" marR="68580" marT="0" marB="0"/>
                </a:tc>
                <a:tc>
                  <a:txBody>
                    <a:bodyPr/>
                    <a:lstStyle/>
                    <a:p>
                      <a:pPr marL="33020" marR="0">
                        <a:spcBef>
                          <a:spcPts val="0"/>
                        </a:spcBef>
                        <a:spcAft>
                          <a:spcPts val="0"/>
                        </a:spcAft>
                      </a:pPr>
                      <a:r>
                        <a:rPr lang="en-US" sz="1000">
                          <a:effectLst/>
                        </a:rPr>
                        <a:t>Total</a:t>
                      </a:r>
                      <a:endParaRPr lang="en-US" sz="1100">
                        <a:effectLst/>
                        <a:latin typeface="Calibri"/>
                        <a:ea typeface="宋体"/>
                      </a:endParaRPr>
                    </a:p>
                  </a:txBody>
                  <a:tcPr marL="68580" marR="68580" marT="0" marB="0"/>
                </a:tc>
                <a:tc>
                  <a:txBody>
                    <a:bodyPr/>
                    <a:lstStyle/>
                    <a:p>
                      <a:pPr marL="0" marR="0">
                        <a:spcBef>
                          <a:spcPts val="0"/>
                        </a:spcBef>
                        <a:spcAft>
                          <a:spcPts val="0"/>
                        </a:spcAft>
                      </a:pPr>
                      <a:r>
                        <a:rPr lang="en-US" sz="1000">
                          <a:effectLst/>
                        </a:rPr>
                        <a:t>1,357,340</a:t>
                      </a:r>
                      <a:endParaRPr lang="en-US" sz="1100">
                        <a:effectLst/>
                        <a:latin typeface="Calibri"/>
                        <a:ea typeface="宋体"/>
                      </a:endParaRPr>
                    </a:p>
                  </a:txBody>
                  <a:tcPr marL="68580" marR="68580" marT="0" marB="0"/>
                </a:tc>
                <a:tc>
                  <a:txBody>
                    <a:bodyPr/>
                    <a:lstStyle/>
                    <a:p>
                      <a:pPr marL="0" marR="0">
                        <a:spcBef>
                          <a:spcPts val="0"/>
                        </a:spcBef>
                        <a:spcAft>
                          <a:spcPts val="0"/>
                        </a:spcAft>
                      </a:pPr>
                      <a:r>
                        <a:rPr lang="en-US" sz="1000">
                          <a:effectLst/>
                        </a:rPr>
                        <a:t>1,486,699</a:t>
                      </a:r>
                      <a:endParaRPr lang="en-US" sz="1100">
                        <a:effectLst/>
                        <a:latin typeface="Calibri"/>
                        <a:ea typeface="宋体"/>
                      </a:endParaRPr>
                    </a:p>
                  </a:txBody>
                  <a:tcPr marL="68580" marR="68580" marT="0" marB="0"/>
                </a:tc>
                <a:tc>
                  <a:txBody>
                    <a:bodyPr/>
                    <a:lstStyle/>
                    <a:p>
                      <a:pPr marL="0" marR="0">
                        <a:spcBef>
                          <a:spcPts val="0"/>
                        </a:spcBef>
                        <a:spcAft>
                          <a:spcPts val="0"/>
                        </a:spcAft>
                      </a:pPr>
                      <a:r>
                        <a:rPr lang="en-US" sz="1000">
                          <a:effectLst/>
                        </a:rPr>
                        <a:t>648,392</a:t>
                      </a:r>
                      <a:endParaRPr lang="en-US" sz="1100">
                        <a:effectLst/>
                        <a:latin typeface="Calibri"/>
                        <a:ea typeface="宋体"/>
                      </a:endParaRPr>
                    </a:p>
                  </a:txBody>
                  <a:tcPr marL="68580" marR="68580" marT="0" marB="0"/>
                </a:tc>
              </a:tr>
              <a:tr h="293370">
                <a:tc>
                  <a:txBody>
                    <a:bodyPr/>
                    <a:lstStyle/>
                    <a:p>
                      <a:pPr marL="0" marR="0" algn="ctr">
                        <a:spcBef>
                          <a:spcPts val="0"/>
                        </a:spcBef>
                        <a:spcAft>
                          <a:spcPts val="0"/>
                        </a:spcAft>
                      </a:pPr>
                      <a:r>
                        <a:rPr lang="en-US" sz="1000" dirty="0">
                          <a:effectLst/>
                        </a:rPr>
                        <a:t>FY10</a:t>
                      </a:r>
                      <a:endParaRPr lang="en-US" sz="1100" dirty="0">
                        <a:effectLst/>
                        <a:latin typeface="Calibri"/>
                        <a:ea typeface="宋体"/>
                      </a:endParaRPr>
                    </a:p>
                  </a:txBody>
                  <a:tcPr marL="68580" marR="68580" marT="0" marB="0"/>
                </a:tc>
                <a:tc>
                  <a:txBody>
                    <a:bodyPr/>
                    <a:lstStyle/>
                    <a:p>
                      <a:pPr marL="33020" marR="0">
                        <a:spcBef>
                          <a:spcPts val="0"/>
                        </a:spcBef>
                        <a:spcAft>
                          <a:spcPts val="0"/>
                        </a:spcAft>
                      </a:pPr>
                      <a:r>
                        <a:rPr lang="en-US" sz="1000">
                          <a:effectLst/>
                        </a:rPr>
                        <a:t>Total</a:t>
                      </a:r>
                      <a:endParaRPr lang="en-US" sz="1100">
                        <a:effectLst/>
                        <a:latin typeface="Calibri"/>
                        <a:ea typeface="宋体"/>
                      </a:endParaRPr>
                    </a:p>
                  </a:txBody>
                  <a:tcPr marL="68580" marR="68580" marT="0" marB="0"/>
                </a:tc>
                <a:tc>
                  <a:txBody>
                    <a:bodyPr/>
                    <a:lstStyle/>
                    <a:p>
                      <a:pPr marL="0" marR="0">
                        <a:spcBef>
                          <a:spcPts val="0"/>
                        </a:spcBef>
                        <a:spcAft>
                          <a:spcPts val="0"/>
                        </a:spcAft>
                      </a:pPr>
                      <a:r>
                        <a:rPr lang="en-US" sz="1000">
                          <a:effectLst/>
                        </a:rPr>
                        <a:t>117,574</a:t>
                      </a:r>
                      <a:endParaRPr lang="en-US" sz="1100">
                        <a:effectLst/>
                        <a:latin typeface="Calibri"/>
                        <a:ea typeface="宋体"/>
                      </a:endParaRPr>
                    </a:p>
                  </a:txBody>
                  <a:tcPr marL="68580" marR="68580" marT="0" marB="0"/>
                </a:tc>
                <a:tc>
                  <a:txBody>
                    <a:bodyPr/>
                    <a:lstStyle/>
                    <a:p>
                      <a:pPr marL="0" marR="0">
                        <a:spcBef>
                          <a:spcPts val="0"/>
                        </a:spcBef>
                        <a:spcAft>
                          <a:spcPts val="0"/>
                        </a:spcAft>
                      </a:pPr>
                      <a:r>
                        <a:rPr lang="en-US" sz="1000">
                          <a:effectLst/>
                        </a:rPr>
                        <a:t>588,799</a:t>
                      </a:r>
                      <a:endParaRPr lang="en-US" sz="1100">
                        <a:effectLst/>
                        <a:latin typeface="Calibri"/>
                        <a:ea typeface="宋体"/>
                      </a:endParaRPr>
                    </a:p>
                  </a:txBody>
                  <a:tcPr marL="68580" marR="68580" marT="0" marB="0"/>
                </a:tc>
                <a:tc>
                  <a:txBody>
                    <a:bodyPr/>
                    <a:lstStyle/>
                    <a:p>
                      <a:pPr marL="0" marR="0">
                        <a:spcBef>
                          <a:spcPts val="0"/>
                        </a:spcBef>
                        <a:spcAft>
                          <a:spcPts val="0"/>
                        </a:spcAft>
                      </a:pPr>
                      <a:r>
                        <a:rPr lang="en-US" sz="1000">
                          <a:effectLst/>
                        </a:rPr>
                        <a:t>202,682</a:t>
                      </a:r>
                      <a:endParaRPr lang="en-US" sz="1100">
                        <a:effectLst/>
                        <a:latin typeface="Calibri"/>
                        <a:ea typeface="宋体"/>
                      </a:endParaRPr>
                    </a:p>
                  </a:txBody>
                  <a:tcPr marL="68580" marR="68580" marT="0" marB="0"/>
                </a:tc>
              </a:tr>
              <a:tr h="293370">
                <a:tc>
                  <a:txBody>
                    <a:bodyPr/>
                    <a:lstStyle/>
                    <a:p>
                      <a:pPr marL="0" marR="0" algn="ctr">
                        <a:spcBef>
                          <a:spcPts val="0"/>
                        </a:spcBef>
                        <a:spcAft>
                          <a:spcPts val="0"/>
                        </a:spcAft>
                      </a:pPr>
                      <a:r>
                        <a:rPr lang="en-US" sz="1000">
                          <a:effectLst/>
                        </a:rPr>
                        <a:t>FY09</a:t>
                      </a:r>
                      <a:endParaRPr lang="en-US" sz="1100">
                        <a:effectLst/>
                        <a:latin typeface="Calibri"/>
                        <a:ea typeface="宋体"/>
                      </a:endParaRPr>
                    </a:p>
                  </a:txBody>
                  <a:tcPr marL="68580" marR="68580" marT="0" marB="0"/>
                </a:tc>
                <a:tc>
                  <a:txBody>
                    <a:bodyPr/>
                    <a:lstStyle/>
                    <a:p>
                      <a:pPr marL="33020" marR="0">
                        <a:spcBef>
                          <a:spcPts val="0"/>
                        </a:spcBef>
                        <a:spcAft>
                          <a:spcPts val="0"/>
                        </a:spcAft>
                      </a:pPr>
                      <a:r>
                        <a:rPr lang="en-US" sz="1000">
                          <a:effectLst/>
                        </a:rPr>
                        <a:t>Total</a:t>
                      </a:r>
                      <a:endParaRPr lang="en-US" sz="1100">
                        <a:effectLst/>
                        <a:latin typeface="Calibri"/>
                        <a:ea typeface="宋体"/>
                      </a:endParaRPr>
                    </a:p>
                  </a:txBody>
                  <a:tcPr marL="68580" marR="68580" marT="0" marB="0"/>
                </a:tc>
                <a:tc>
                  <a:txBody>
                    <a:bodyPr/>
                    <a:lstStyle/>
                    <a:p>
                      <a:pPr marL="0" marR="0">
                        <a:spcBef>
                          <a:spcPts val="0"/>
                        </a:spcBef>
                        <a:spcAft>
                          <a:spcPts val="0"/>
                        </a:spcAft>
                      </a:pPr>
                      <a:r>
                        <a:rPr lang="en-US" sz="1000">
                          <a:effectLst/>
                        </a:rPr>
                        <a:t>14,084</a:t>
                      </a:r>
                      <a:endParaRPr lang="en-US" sz="1100">
                        <a:effectLst/>
                        <a:latin typeface="Calibri"/>
                        <a:ea typeface="宋体"/>
                      </a:endParaRPr>
                    </a:p>
                  </a:txBody>
                  <a:tcPr marL="68580" marR="68580" marT="0" marB="0"/>
                </a:tc>
                <a:tc>
                  <a:txBody>
                    <a:bodyPr/>
                    <a:lstStyle/>
                    <a:p>
                      <a:pPr marL="0" marR="0">
                        <a:spcBef>
                          <a:spcPts val="0"/>
                        </a:spcBef>
                        <a:spcAft>
                          <a:spcPts val="0"/>
                        </a:spcAft>
                      </a:pPr>
                      <a:r>
                        <a:rPr lang="en-US" sz="1000">
                          <a:effectLst/>
                        </a:rPr>
                        <a:t>60,077</a:t>
                      </a:r>
                      <a:endParaRPr lang="en-US" sz="1100">
                        <a:effectLst/>
                        <a:latin typeface="Calibri"/>
                        <a:ea typeface="宋体"/>
                      </a:endParaRPr>
                    </a:p>
                  </a:txBody>
                  <a:tcPr marL="68580" marR="68580" marT="0" marB="0"/>
                </a:tc>
                <a:tc>
                  <a:txBody>
                    <a:bodyPr/>
                    <a:lstStyle/>
                    <a:p>
                      <a:pPr marL="0" marR="0">
                        <a:spcBef>
                          <a:spcPts val="0"/>
                        </a:spcBef>
                        <a:spcAft>
                          <a:spcPts val="0"/>
                        </a:spcAft>
                      </a:pPr>
                      <a:r>
                        <a:rPr lang="en-US" sz="1000" dirty="0">
                          <a:effectLst/>
                        </a:rPr>
                        <a:t>21,486</a:t>
                      </a:r>
                      <a:endParaRPr lang="en-US" sz="1100" dirty="0">
                        <a:effectLst/>
                        <a:latin typeface="Calibri"/>
                        <a:ea typeface="宋体"/>
                      </a:endParaRPr>
                    </a:p>
                  </a:txBody>
                  <a:tcPr marL="68580" marR="68580" marT="0" marB="0"/>
                </a:tc>
              </a:tr>
            </a:tbl>
          </a:graphicData>
        </a:graphic>
      </p:graphicFrame>
      <p:sp>
        <p:nvSpPr>
          <p:cNvPr id="4" name="Footer Placeholder 3"/>
          <p:cNvSpPr>
            <a:spLocks noGrp="1"/>
          </p:cNvSpPr>
          <p:nvPr>
            <p:ph type="ftr" sz="quarter" idx="11"/>
          </p:nvPr>
        </p:nvSpPr>
        <p:spPr/>
        <p:txBody>
          <a:bodyPr/>
          <a:lstStyle/>
          <a:p>
            <a:r>
              <a:rPr lang="en-US" smtClean="0"/>
              <a:t>Microsoft Confidential</a:t>
            </a:r>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5" name="Picture 1" descr="cid:image005.png@01CCDF98.9718F500"/>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33400" y="3352800"/>
            <a:ext cx="6324600" cy="2838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953000" y="1143000"/>
            <a:ext cx="3200400" cy="1846659"/>
          </a:xfrm>
          <a:prstGeom prst="rect">
            <a:avLst/>
          </a:prstGeom>
          <a:noFill/>
        </p:spPr>
        <p:txBody>
          <a:bodyPr wrap="square" rtlCol="0">
            <a:spAutoFit/>
          </a:bodyPr>
          <a:lstStyle/>
          <a:p>
            <a:r>
              <a:rPr lang="en-US" sz="1200" dirty="0" smtClean="0">
                <a:latin typeface="Segoe UI Semibold" pitchFamily="34" charset="0"/>
              </a:rPr>
              <a:t>Note: </a:t>
            </a:r>
          </a:p>
          <a:p>
            <a:pPr algn="just"/>
            <a:r>
              <a:rPr lang="en-US" sz="1200" dirty="0" smtClean="0"/>
              <a:t>In FY11 H2, OneCode sample downloads move from CodePlex to MSDN Samples Gallery, but the OneCode portal is still in CodePlex.  Therefore, before FY11 H2, customer reach of OneCode = downloads in CodePlex; from FY11 H2, </a:t>
            </a:r>
            <a:r>
              <a:rPr lang="en-US" sz="1400" dirty="0" smtClean="0">
                <a:solidFill>
                  <a:schemeClr val="accent5">
                    <a:lumMod val="75000"/>
                  </a:schemeClr>
                </a:solidFill>
                <a:latin typeface="Segoe UI Semibold" pitchFamily="34" charset="0"/>
              </a:rPr>
              <a:t>customer </a:t>
            </a:r>
            <a:r>
              <a:rPr lang="en-US" sz="1400" dirty="0">
                <a:solidFill>
                  <a:schemeClr val="accent5">
                    <a:lumMod val="75000"/>
                  </a:schemeClr>
                </a:solidFill>
                <a:latin typeface="Segoe UI Semibold" pitchFamily="34" charset="0"/>
              </a:rPr>
              <a:t>reach of OneCode = </a:t>
            </a:r>
            <a:endParaRPr lang="en-US" sz="1400" dirty="0" smtClean="0">
              <a:solidFill>
                <a:schemeClr val="accent5">
                  <a:lumMod val="75000"/>
                </a:schemeClr>
              </a:solidFill>
              <a:latin typeface="Segoe UI Semibold" pitchFamily="34" charset="0"/>
            </a:endParaRPr>
          </a:p>
          <a:p>
            <a:pPr algn="just"/>
            <a:r>
              <a:rPr lang="en-US" sz="1400" dirty="0" smtClean="0">
                <a:solidFill>
                  <a:schemeClr val="accent5">
                    <a:lumMod val="75000"/>
                  </a:schemeClr>
                </a:solidFill>
                <a:latin typeface="Segoe UI Semibold" pitchFamily="34" charset="0"/>
              </a:rPr>
              <a:t>downloads </a:t>
            </a:r>
            <a:r>
              <a:rPr lang="en-US" sz="1400" dirty="0">
                <a:solidFill>
                  <a:schemeClr val="accent5">
                    <a:lumMod val="75000"/>
                  </a:schemeClr>
                </a:solidFill>
                <a:latin typeface="Segoe UI Semibold" pitchFamily="34" charset="0"/>
              </a:rPr>
              <a:t>in CodePlex + </a:t>
            </a:r>
            <a:endParaRPr lang="en-US" sz="1400" dirty="0" smtClean="0">
              <a:solidFill>
                <a:schemeClr val="accent5">
                  <a:lumMod val="75000"/>
                </a:schemeClr>
              </a:solidFill>
              <a:latin typeface="Segoe UI Semibold" pitchFamily="34" charset="0"/>
            </a:endParaRPr>
          </a:p>
          <a:p>
            <a:pPr algn="just"/>
            <a:r>
              <a:rPr lang="en-US" sz="1400" dirty="0" smtClean="0">
                <a:solidFill>
                  <a:schemeClr val="accent5">
                    <a:lumMod val="75000"/>
                  </a:schemeClr>
                </a:solidFill>
                <a:latin typeface="Segoe UI Semibold" pitchFamily="34" charset="0"/>
              </a:rPr>
              <a:t>downloads </a:t>
            </a:r>
            <a:r>
              <a:rPr lang="en-US" sz="1400" dirty="0">
                <a:solidFill>
                  <a:schemeClr val="accent5">
                    <a:lumMod val="75000"/>
                  </a:schemeClr>
                </a:solidFill>
                <a:latin typeface="Segoe UI Semibold" pitchFamily="34" charset="0"/>
              </a:rPr>
              <a:t>in Gallery</a:t>
            </a:r>
          </a:p>
        </p:txBody>
      </p:sp>
    </p:spTree>
    <p:extLst>
      <p:ext uri="{BB962C8B-B14F-4D97-AF65-F5344CB8AC3E}">
        <p14:creationId xmlns:p14="http://schemas.microsoft.com/office/powerpoint/2010/main" val="2379523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914400"/>
          </a:xfrm>
        </p:spPr>
        <p:txBody>
          <a:bodyPr/>
          <a:lstStyle/>
          <a:p>
            <a:r>
              <a:rPr lang="en-US" sz="3200" dirty="0" smtClean="0"/>
              <a:t>OneCode in MSDN Samples Gallery</a:t>
            </a:r>
            <a:endParaRPr lang="en-US" sz="3200" dirty="0"/>
          </a:p>
        </p:txBody>
      </p:sp>
      <p:sp>
        <p:nvSpPr>
          <p:cNvPr id="4" name="Footer Placeholder 3"/>
          <p:cNvSpPr>
            <a:spLocks noGrp="1"/>
          </p:cNvSpPr>
          <p:nvPr>
            <p:ph type="ftr" sz="quarter" idx="11"/>
          </p:nvPr>
        </p:nvSpPr>
        <p:spPr/>
        <p:txBody>
          <a:bodyPr/>
          <a:lstStyle/>
          <a:p>
            <a:r>
              <a:rPr lang="en-US" smtClean="0"/>
              <a:t>Microsoft Confidential</a:t>
            </a:r>
            <a:endParaRPr lang="en-US"/>
          </a:p>
        </p:txBody>
      </p:sp>
      <p:sp>
        <p:nvSpPr>
          <p:cNvPr id="5" name="TextBox 4"/>
          <p:cNvSpPr txBox="1"/>
          <p:nvPr/>
        </p:nvSpPr>
        <p:spPr>
          <a:xfrm>
            <a:off x="505840" y="737974"/>
            <a:ext cx="7495160" cy="584775"/>
          </a:xfrm>
          <a:prstGeom prst="rect">
            <a:avLst/>
          </a:prstGeom>
          <a:noFill/>
        </p:spPr>
        <p:txBody>
          <a:bodyPr wrap="square" rtlCol="0">
            <a:spAutoFit/>
          </a:bodyPr>
          <a:lstStyle/>
          <a:p>
            <a:r>
              <a:rPr lang="en-US" sz="1600" dirty="0">
                <a:solidFill>
                  <a:schemeClr val="accent5">
                    <a:lumMod val="50000"/>
                  </a:schemeClr>
                </a:solidFill>
              </a:rPr>
              <a:t>c</a:t>
            </a:r>
            <a:r>
              <a:rPr lang="en-US" sz="1600" dirty="0" smtClean="0">
                <a:solidFill>
                  <a:schemeClr val="accent5">
                    <a:lumMod val="50000"/>
                  </a:schemeClr>
                </a:solidFill>
              </a:rPr>
              <a:t>ontaining all sample downloads since FY11 H2;  </a:t>
            </a:r>
            <a:br>
              <a:rPr lang="en-US" sz="1600" dirty="0" smtClean="0">
                <a:solidFill>
                  <a:schemeClr val="accent5">
                    <a:lumMod val="50000"/>
                  </a:schemeClr>
                </a:solidFill>
              </a:rPr>
            </a:br>
            <a:r>
              <a:rPr lang="en-US" sz="1600" dirty="0" smtClean="0">
                <a:solidFill>
                  <a:schemeClr val="accent5">
                    <a:lumMod val="50000"/>
                  </a:schemeClr>
                </a:solidFill>
              </a:rPr>
              <a:t>it’s about </a:t>
            </a:r>
            <a:r>
              <a:rPr lang="en-US" sz="1600" dirty="0" smtClean="0">
                <a:solidFill>
                  <a:schemeClr val="accent5">
                    <a:lumMod val="50000"/>
                  </a:schemeClr>
                </a:solidFill>
                <a:latin typeface="Segoe UI Semibold" pitchFamily="34" charset="0"/>
              </a:rPr>
              <a:t>88.7%</a:t>
            </a:r>
            <a:r>
              <a:rPr lang="en-US" sz="1600" dirty="0" smtClean="0">
                <a:solidFill>
                  <a:schemeClr val="accent5">
                    <a:lumMod val="50000"/>
                  </a:schemeClr>
                </a:solidFill>
              </a:rPr>
              <a:t> of total customer reach in FY12.</a:t>
            </a:r>
            <a:endParaRPr lang="en-US" sz="1600" dirty="0">
              <a:solidFill>
                <a:schemeClr val="accent5">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316503"/>
            <a:ext cx="3181350"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83848" y="1352144"/>
            <a:ext cx="2906565" cy="261610"/>
          </a:xfrm>
          <a:prstGeom prst="rect">
            <a:avLst/>
          </a:prstGeom>
          <a:noFill/>
        </p:spPr>
        <p:txBody>
          <a:bodyPr wrap="none" rtlCol="0">
            <a:spAutoFit/>
          </a:bodyPr>
          <a:lstStyle/>
          <a:p>
            <a:r>
              <a:rPr lang="en-US" sz="1100" dirty="0" smtClean="0">
                <a:latin typeface="Segoe UI Semibold" pitchFamily="34" charset="0"/>
              </a:rPr>
              <a:t>Top 10 referring sites in the past 6 months</a:t>
            </a:r>
            <a:endParaRPr lang="en-US" sz="1100" dirty="0">
              <a:latin typeface="Segoe UI Semibold" pitchFamily="34" charset="0"/>
            </a:endParaRPr>
          </a:p>
        </p:txBody>
      </p:sp>
      <p:sp>
        <p:nvSpPr>
          <p:cNvPr id="8" name="Rectangle 7"/>
          <p:cNvSpPr/>
          <p:nvPr/>
        </p:nvSpPr>
        <p:spPr>
          <a:xfrm>
            <a:off x="520430" y="1628031"/>
            <a:ext cx="3899170" cy="5170646"/>
          </a:xfrm>
          <a:prstGeom prst="rect">
            <a:avLst/>
          </a:prstGeom>
        </p:spPr>
        <p:txBody>
          <a:bodyPr wrap="square">
            <a:spAutoFit/>
          </a:bodyPr>
          <a:lstStyle/>
          <a:p>
            <a:pPr marL="342900" indent="-342900">
              <a:buAutoNum type="arabicPeriod"/>
            </a:pPr>
            <a:r>
              <a:rPr lang="en-US" sz="1100" dirty="0">
                <a:hlinkClick r:id="rId3"/>
              </a:rPr>
              <a:t>http://</a:t>
            </a:r>
            <a:r>
              <a:rPr lang="en-US" sz="1100" dirty="0" smtClean="0">
                <a:hlinkClick r:id="rId3"/>
              </a:rPr>
              <a:t>1code.codeplex.com/wikipage?title=All-In-One%20Code%20Framework%20Sample%20Catalog</a:t>
            </a:r>
            <a:r>
              <a:rPr lang="en-US" sz="1100" dirty="0" smtClean="0"/>
              <a:t> </a:t>
            </a:r>
          </a:p>
          <a:p>
            <a:pPr marL="342900" indent="-342900">
              <a:buAutoNum type="arabicPeriod"/>
            </a:pPr>
            <a:r>
              <a:rPr lang="en-US" sz="1100" dirty="0">
                <a:hlinkClick r:id="rId4"/>
              </a:rPr>
              <a:t>http://</a:t>
            </a:r>
            <a:r>
              <a:rPr lang="en-US" sz="1100" dirty="0" smtClean="0">
                <a:hlinkClick r:id="rId4"/>
              </a:rPr>
              <a:t>1code.codeplex.com/wikipage?title=All-In-One%20Code%20Framework%20Sample%20Catalog&amp;referringTitle=Home</a:t>
            </a:r>
            <a:r>
              <a:rPr lang="en-US" sz="1100" dirty="0" smtClean="0"/>
              <a:t> </a:t>
            </a:r>
          </a:p>
          <a:p>
            <a:pPr marL="342900" indent="-342900">
              <a:buAutoNum type="arabicPeriod"/>
            </a:pPr>
            <a:r>
              <a:rPr lang="en-US" sz="1100" dirty="0" smtClean="0">
                <a:hlinkClick r:id="rId5"/>
              </a:rPr>
              <a:t>http</a:t>
            </a:r>
            <a:r>
              <a:rPr lang="en-US" sz="1100" dirty="0">
                <a:hlinkClick r:id="rId5"/>
              </a:rPr>
              <a:t>://</a:t>
            </a:r>
            <a:r>
              <a:rPr lang="en-US" sz="1100" dirty="0" smtClean="0">
                <a:hlinkClick r:id="rId5"/>
              </a:rPr>
              <a:t>blogs.msdn.com/b/codefx/archive/2011/11/02/microsoft-all-in-one-code-framework-november-sample-updates.aspx</a:t>
            </a:r>
            <a:r>
              <a:rPr lang="en-US" sz="1100" dirty="0" smtClean="0"/>
              <a:t> </a:t>
            </a:r>
          </a:p>
          <a:p>
            <a:pPr marL="342900" indent="-342900">
              <a:buAutoNum type="arabicPeriod"/>
            </a:pPr>
            <a:r>
              <a:rPr lang="en-US" sz="1100" dirty="0">
                <a:hlinkClick r:id="rId6"/>
              </a:rPr>
              <a:t>http://</a:t>
            </a:r>
            <a:r>
              <a:rPr lang="en-US" sz="1100" dirty="0" smtClean="0">
                <a:hlinkClick r:id="rId6"/>
              </a:rPr>
              <a:t>1code.codeplex.com/wikipage?title=All-In-One%20Code%20Framework%20Sample%20Catalog&amp;referringTitle=Documentation</a:t>
            </a:r>
            <a:r>
              <a:rPr lang="en-US" sz="1100" dirty="0" smtClean="0"/>
              <a:t> </a:t>
            </a:r>
          </a:p>
          <a:p>
            <a:pPr marL="342900" indent="-342900">
              <a:buAutoNum type="arabicPeriod"/>
            </a:pPr>
            <a:r>
              <a:rPr lang="en-US" sz="1100" dirty="0">
                <a:hlinkClick r:id="rId7"/>
              </a:rPr>
              <a:t>http://</a:t>
            </a:r>
            <a:r>
              <a:rPr lang="en-US" sz="1100" dirty="0" smtClean="0">
                <a:hlinkClick r:id="rId7"/>
              </a:rPr>
              <a:t>blogs.msdn.com/b/codefx/archive/2011/08/09/microsoft-all-in-one-code-framework-august-code-sample-updates.aspx</a:t>
            </a:r>
            <a:endParaRPr lang="en-US" sz="1100" dirty="0"/>
          </a:p>
          <a:p>
            <a:pPr marL="342900" indent="-342900">
              <a:buAutoNum type="arabicPeriod"/>
            </a:pPr>
            <a:r>
              <a:rPr lang="en-US" sz="1100" dirty="0">
                <a:hlinkClick r:id="rId8"/>
              </a:rPr>
              <a:t>http://</a:t>
            </a:r>
            <a:r>
              <a:rPr lang="en-US" sz="1100" dirty="0" smtClean="0">
                <a:hlinkClick r:id="rId8"/>
              </a:rPr>
              <a:t>blogs.msdn.com/b/codefx/archive/2011/09/19/targeting-top-sample-quality-all-in-one-code-framework-is-on-its-way.aspx</a:t>
            </a:r>
            <a:r>
              <a:rPr lang="en-US" sz="1100" dirty="0" smtClean="0"/>
              <a:t> </a:t>
            </a:r>
          </a:p>
          <a:p>
            <a:pPr marL="342900" indent="-342900">
              <a:buAutoNum type="arabicPeriod"/>
            </a:pPr>
            <a:r>
              <a:rPr lang="en-US" sz="1100" dirty="0">
                <a:hlinkClick r:id="rId9"/>
              </a:rPr>
              <a:t>http://</a:t>
            </a:r>
            <a:r>
              <a:rPr lang="en-US" sz="1100" dirty="0" smtClean="0">
                <a:hlinkClick r:id="rId9"/>
              </a:rPr>
              <a:t>blogs.msdn.com/b/codefx/archive/2011/12/29/microsoft-all-in-one-code-framework-december-sample-updates.aspx</a:t>
            </a:r>
            <a:r>
              <a:rPr lang="en-US" sz="1100" dirty="0" smtClean="0"/>
              <a:t> </a:t>
            </a:r>
          </a:p>
          <a:p>
            <a:pPr marL="342900" indent="-342900">
              <a:buAutoNum type="arabicPeriod"/>
            </a:pPr>
            <a:r>
              <a:rPr lang="en-US" sz="1100" dirty="0">
                <a:hlinkClick r:id="rId10"/>
              </a:rPr>
              <a:t>http://</a:t>
            </a:r>
            <a:r>
              <a:rPr lang="en-US" sz="1100" dirty="0" smtClean="0">
                <a:hlinkClick r:id="rId10"/>
              </a:rPr>
              <a:t>blogs.msdn.com/b/codefx/archive/2011/10/03/microsoft-all-in-one-code-framework-sample-browser-v4-released-a-new-way-to-enjoy-700-microsoft-code-samples.aspx</a:t>
            </a:r>
            <a:r>
              <a:rPr lang="en-US" sz="1100" dirty="0" smtClean="0"/>
              <a:t> </a:t>
            </a:r>
          </a:p>
          <a:p>
            <a:pPr marL="342900" indent="-342900">
              <a:buAutoNum type="arabicPeriod"/>
            </a:pPr>
            <a:r>
              <a:rPr lang="en-US" sz="1100" dirty="0">
                <a:hlinkClick r:id="rId11"/>
              </a:rPr>
              <a:t>http://</a:t>
            </a:r>
            <a:r>
              <a:rPr lang="en-US" sz="1100" dirty="0" smtClean="0">
                <a:hlinkClick r:id="rId11"/>
              </a:rPr>
              <a:t>blogs.msdn.com/b/codefx/archive/2011/07/13/new-code-sample-release-from-microsoft-all-in-one-code-framework-in-july.aspx</a:t>
            </a:r>
            <a:r>
              <a:rPr lang="en-US" sz="1100" dirty="0" smtClean="0"/>
              <a:t> </a:t>
            </a:r>
          </a:p>
          <a:p>
            <a:pPr marL="342900" indent="-342900">
              <a:buAutoNum type="arabicPeriod"/>
            </a:pPr>
            <a:r>
              <a:rPr lang="en-US" sz="1100" dirty="0">
                <a:hlinkClick r:id="rId12"/>
              </a:rPr>
              <a:t>http://</a:t>
            </a:r>
            <a:r>
              <a:rPr lang="en-US" sz="1100" dirty="0" smtClean="0">
                <a:hlinkClick r:id="rId12"/>
              </a:rPr>
              <a:t>blog.miniasp.com/post/2011/07/12/Useful-Visual-Studio-2010-tool-All-In-One-Code-Framework-Sample-Browser.aspx</a:t>
            </a:r>
            <a:r>
              <a:rPr lang="en-US" sz="1100" dirty="0" smtClean="0"/>
              <a:t> </a:t>
            </a:r>
            <a:endParaRPr lang="en-US" sz="1100" dirty="0"/>
          </a:p>
        </p:txBody>
      </p:sp>
    </p:spTree>
    <p:extLst>
      <p:ext uri="{BB962C8B-B14F-4D97-AF65-F5344CB8AC3E}">
        <p14:creationId xmlns:p14="http://schemas.microsoft.com/office/powerpoint/2010/main" val="60937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914400"/>
          </a:xfrm>
        </p:spPr>
        <p:txBody>
          <a:bodyPr/>
          <a:lstStyle/>
          <a:p>
            <a:r>
              <a:rPr lang="en-US" sz="3200" dirty="0" smtClean="0"/>
              <a:t>OneCode in CodePlex</a:t>
            </a:r>
            <a:endParaRPr lang="en-US" sz="3200" dirty="0"/>
          </a:p>
        </p:txBody>
      </p:sp>
      <p:sp>
        <p:nvSpPr>
          <p:cNvPr id="4" name="Footer Placeholder 3"/>
          <p:cNvSpPr>
            <a:spLocks noGrp="1"/>
          </p:cNvSpPr>
          <p:nvPr>
            <p:ph type="ftr" sz="quarter" idx="11"/>
          </p:nvPr>
        </p:nvSpPr>
        <p:spPr/>
        <p:txBody>
          <a:bodyPr/>
          <a:lstStyle/>
          <a:p>
            <a:r>
              <a:rPr lang="en-US" smtClean="0"/>
              <a:t>Microsoft Confidential</a:t>
            </a:r>
            <a:endParaRPr lang="en-US"/>
          </a:p>
        </p:txBody>
      </p:sp>
      <p:sp>
        <p:nvSpPr>
          <p:cNvPr id="5" name="TextBox 4"/>
          <p:cNvSpPr txBox="1"/>
          <p:nvPr/>
        </p:nvSpPr>
        <p:spPr>
          <a:xfrm>
            <a:off x="505840" y="737974"/>
            <a:ext cx="7571359" cy="584775"/>
          </a:xfrm>
          <a:prstGeom prst="rect">
            <a:avLst/>
          </a:prstGeom>
          <a:noFill/>
        </p:spPr>
        <p:txBody>
          <a:bodyPr wrap="square" rtlCol="0">
            <a:spAutoFit/>
          </a:bodyPr>
          <a:lstStyle/>
          <a:p>
            <a:r>
              <a:rPr lang="en-US" sz="1600" dirty="0">
                <a:solidFill>
                  <a:schemeClr val="accent5">
                    <a:lumMod val="50000"/>
                  </a:schemeClr>
                </a:solidFill>
              </a:rPr>
              <a:t>c</a:t>
            </a:r>
            <a:r>
              <a:rPr lang="en-US" sz="1600" dirty="0" smtClean="0">
                <a:solidFill>
                  <a:schemeClr val="accent5">
                    <a:lumMod val="50000"/>
                  </a:schemeClr>
                </a:solidFill>
              </a:rPr>
              <a:t>ontaining the project portal, the download of sample browser, and sample downloads before FY12 H2;  it’s about </a:t>
            </a:r>
            <a:r>
              <a:rPr lang="en-US" sz="1600" dirty="0" smtClean="0">
                <a:solidFill>
                  <a:schemeClr val="accent5">
                    <a:lumMod val="50000"/>
                  </a:schemeClr>
                </a:solidFill>
                <a:latin typeface="Segoe UI Semibold" pitchFamily="34" charset="0"/>
              </a:rPr>
              <a:t>11.3%</a:t>
            </a:r>
            <a:r>
              <a:rPr lang="en-US" sz="1600" dirty="0" smtClean="0">
                <a:solidFill>
                  <a:schemeClr val="accent5">
                    <a:lumMod val="50000"/>
                  </a:schemeClr>
                </a:solidFill>
              </a:rPr>
              <a:t> of total customer reach in FY12.</a:t>
            </a:r>
            <a:endParaRPr lang="en-US" sz="1600" dirty="0">
              <a:solidFill>
                <a:schemeClr val="accent5">
                  <a:lumMod val="50000"/>
                </a:schemeClr>
              </a:solidFill>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7136" y="1600200"/>
            <a:ext cx="3060464" cy="2263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407135" y="1332689"/>
            <a:ext cx="1191352" cy="261610"/>
          </a:xfrm>
          <a:prstGeom prst="rect">
            <a:avLst/>
          </a:prstGeom>
          <a:noFill/>
        </p:spPr>
        <p:txBody>
          <a:bodyPr wrap="none" rtlCol="0">
            <a:spAutoFit/>
          </a:bodyPr>
          <a:lstStyle/>
          <a:p>
            <a:r>
              <a:rPr lang="en-US" sz="1100" dirty="0" smtClean="0">
                <a:latin typeface="Segoe UI Semibold" pitchFamily="34" charset="0"/>
              </a:rPr>
              <a:t>Location details</a:t>
            </a:r>
            <a:endParaRPr lang="en-US" sz="1100" dirty="0">
              <a:latin typeface="Segoe UI Semibold"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867538652"/>
              </p:ext>
            </p:extLst>
          </p:nvPr>
        </p:nvGraphicFramePr>
        <p:xfrm>
          <a:off x="4407136" y="3886200"/>
          <a:ext cx="3060463" cy="2654300"/>
        </p:xfrm>
        <a:graphic>
          <a:graphicData uri="http://schemas.openxmlformats.org/drawingml/2006/table">
            <a:tbl>
              <a:tblPr>
                <a:tableStyleId>{5C22544A-7EE6-4342-B048-85BDC9FD1C3A}</a:tableStyleId>
              </a:tblPr>
              <a:tblGrid>
                <a:gridCol w="1828578"/>
                <a:gridCol w="1231885"/>
              </a:tblGrid>
              <a:tr h="0">
                <a:tc>
                  <a:txBody>
                    <a:bodyPr/>
                    <a:lstStyle/>
                    <a:p>
                      <a:pPr algn="l" fontAlgn="b"/>
                      <a:r>
                        <a:rPr lang="en-US" sz="1000" u="none" strike="noStrike" dirty="0">
                          <a:effectLst/>
                        </a:rPr>
                        <a:t>United States</a:t>
                      </a:r>
                      <a:endParaRPr lang="en-US" sz="900" b="0" i="0" u="none" strike="noStrike" dirty="0">
                        <a:solidFill>
                          <a:srgbClr val="000000"/>
                        </a:solidFill>
                        <a:effectLst/>
                        <a:latin typeface="Calibri"/>
                      </a:endParaRPr>
                    </a:p>
                  </a:txBody>
                  <a:tcPr marL="0" marR="0" marT="0" marB="0" anchor="ctr"/>
                </a:tc>
                <a:tc>
                  <a:txBody>
                    <a:bodyPr/>
                    <a:lstStyle/>
                    <a:p>
                      <a:pPr algn="ctr" fontAlgn="b"/>
                      <a:r>
                        <a:rPr lang="en-US" sz="900" u="none" strike="noStrike" dirty="0" smtClean="0">
                          <a:effectLst/>
                        </a:rPr>
                        <a:t>20.7%</a:t>
                      </a:r>
                      <a:endParaRPr lang="en-US" sz="900" b="0" i="0" u="none" strike="noStrike" dirty="0">
                        <a:solidFill>
                          <a:srgbClr val="000000"/>
                        </a:solidFill>
                        <a:effectLst/>
                        <a:latin typeface="Calibri"/>
                      </a:endParaRPr>
                    </a:p>
                  </a:txBody>
                  <a:tcPr marL="0" marR="0" marT="0" marB="0" anchor="b"/>
                </a:tc>
              </a:tr>
              <a:tr h="160020">
                <a:tc>
                  <a:txBody>
                    <a:bodyPr/>
                    <a:lstStyle/>
                    <a:p>
                      <a:pPr algn="l" fontAlgn="b"/>
                      <a:r>
                        <a:rPr lang="en-US" sz="1000" u="none" strike="noStrike">
                          <a:effectLst/>
                        </a:rPr>
                        <a:t>India</a:t>
                      </a:r>
                      <a:endParaRPr lang="en-US" sz="900" b="0" i="0" u="none" strike="noStrike">
                        <a:solidFill>
                          <a:srgbClr val="000000"/>
                        </a:solidFill>
                        <a:effectLst/>
                        <a:latin typeface="Calibri"/>
                      </a:endParaRPr>
                    </a:p>
                  </a:txBody>
                  <a:tcPr marL="0" marR="0" marT="0" marB="0" anchor="ctr"/>
                </a:tc>
                <a:tc>
                  <a:txBody>
                    <a:bodyPr/>
                    <a:lstStyle/>
                    <a:p>
                      <a:pPr algn="ctr" fontAlgn="b"/>
                      <a:r>
                        <a:rPr lang="en-US" sz="900" u="none" strike="noStrike" dirty="0" smtClean="0">
                          <a:effectLst/>
                        </a:rPr>
                        <a:t>9.85%</a:t>
                      </a:r>
                      <a:endParaRPr lang="en-US" sz="900" b="0" i="0" u="none" strike="noStrike" dirty="0">
                        <a:solidFill>
                          <a:srgbClr val="000000"/>
                        </a:solidFill>
                        <a:effectLst/>
                        <a:latin typeface="Calibri"/>
                      </a:endParaRPr>
                    </a:p>
                  </a:txBody>
                  <a:tcPr marL="0" marR="0" marT="0" marB="0" anchor="b"/>
                </a:tc>
              </a:tr>
              <a:tr h="0">
                <a:tc>
                  <a:txBody>
                    <a:bodyPr/>
                    <a:lstStyle/>
                    <a:p>
                      <a:pPr algn="l" fontAlgn="b"/>
                      <a:r>
                        <a:rPr lang="en-US" sz="1000" u="none" strike="noStrike">
                          <a:effectLst/>
                        </a:rPr>
                        <a:t>China</a:t>
                      </a:r>
                      <a:endParaRPr lang="en-US" sz="900" b="0" i="0" u="none" strike="noStrike">
                        <a:solidFill>
                          <a:srgbClr val="000000"/>
                        </a:solidFill>
                        <a:effectLst/>
                        <a:latin typeface="Calibri"/>
                      </a:endParaRPr>
                    </a:p>
                  </a:txBody>
                  <a:tcPr marL="0" marR="0" marT="0" marB="0" anchor="ctr"/>
                </a:tc>
                <a:tc>
                  <a:txBody>
                    <a:bodyPr/>
                    <a:lstStyle/>
                    <a:p>
                      <a:pPr algn="ctr" fontAlgn="b"/>
                      <a:r>
                        <a:rPr lang="en-US" sz="900" u="none" strike="noStrike" dirty="0" smtClean="0">
                          <a:effectLst/>
                        </a:rPr>
                        <a:t>8.96%</a:t>
                      </a:r>
                      <a:endParaRPr lang="en-US" sz="900" b="0" i="0" u="none" strike="noStrike" dirty="0">
                        <a:solidFill>
                          <a:srgbClr val="000000"/>
                        </a:solidFill>
                        <a:effectLst/>
                        <a:latin typeface="Calibri"/>
                      </a:endParaRPr>
                    </a:p>
                  </a:txBody>
                  <a:tcPr marL="0" marR="0" marT="0" marB="0" anchor="b"/>
                </a:tc>
              </a:tr>
              <a:tr h="93980">
                <a:tc>
                  <a:txBody>
                    <a:bodyPr/>
                    <a:lstStyle/>
                    <a:p>
                      <a:pPr algn="l" fontAlgn="b"/>
                      <a:r>
                        <a:rPr lang="en-US" sz="1000" u="none" strike="noStrike">
                          <a:effectLst/>
                        </a:rPr>
                        <a:t>Germany</a:t>
                      </a:r>
                      <a:endParaRPr lang="en-US" sz="900" b="0" i="0" u="none" strike="noStrike">
                        <a:solidFill>
                          <a:srgbClr val="000000"/>
                        </a:solidFill>
                        <a:effectLst/>
                        <a:latin typeface="Calibri"/>
                      </a:endParaRPr>
                    </a:p>
                  </a:txBody>
                  <a:tcPr marL="0" marR="0" marT="0" marB="0" anchor="ctr"/>
                </a:tc>
                <a:tc>
                  <a:txBody>
                    <a:bodyPr/>
                    <a:lstStyle/>
                    <a:p>
                      <a:pPr algn="ctr" fontAlgn="b"/>
                      <a:r>
                        <a:rPr lang="en-US" sz="900" u="none" strike="noStrike" dirty="0" smtClean="0">
                          <a:effectLst/>
                        </a:rPr>
                        <a:t>7.10%</a:t>
                      </a:r>
                      <a:endParaRPr lang="en-US" sz="900" b="0" i="0" u="none" strike="noStrike" dirty="0">
                        <a:solidFill>
                          <a:srgbClr val="000000"/>
                        </a:solidFill>
                        <a:effectLst/>
                        <a:latin typeface="Calibri"/>
                      </a:endParaRPr>
                    </a:p>
                  </a:txBody>
                  <a:tcPr marL="0" marR="0" marT="0" marB="0" anchor="b"/>
                </a:tc>
              </a:tr>
              <a:tr h="170180">
                <a:tc>
                  <a:txBody>
                    <a:bodyPr/>
                    <a:lstStyle/>
                    <a:p>
                      <a:pPr algn="l" fontAlgn="b"/>
                      <a:r>
                        <a:rPr lang="en-US" sz="1000" u="none" strike="noStrike">
                          <a:effectLst/>
                        </a:rPr>
                        <a:t>United Kingdom</a:t>
                      </a:r>
                      <a:endParaRPr lang="en-US" sz="900" b="0" i="0" u="none" strike="noStrike">
                        <a:solidFill>
                          <a:srgbClr val="000000"/>
                        </a:solidFill>
                        <a:effectLst/>
                        <a:latin typeface="Calibri"/>
                      </a:endParaRPr>
                    </a:p>
                  </a:txBody>
                  <a:tcPr marL="0" marR="0" marT="0" marB="0" anchor="ctr"/>
                </a:tc>
                <a:tc>
                  <a:txBody>
                    <a:bodyPr/>
                    <a:lstStyle/>
                    <a:p>
                      <a:pPr algn="ctr" fontAlgn="b"/>
                      <a:r>
                        <a:rPr lang="en-US" sz="900" u="none" strike="noStrike" dirty="0" smtClean="0">
                          <a:effectLst/>
                        </a:rPr>
                        <a:t>3.69%</a:t>
                      </a:r>
                      <a:endParaRPr lang="en-US" sz="900" b="0" i="0" u="none" strike="noStrike" dirty="0">
                        <a:solidFill>
                          <a:srgbClr val="000000"/>
                        </a:solidFill>
                        <a:effectLst/>
                        <a:latin typeface="Calibri"/>
                      </a:endParaRPr>
                    </a:p>
                  </a:txBody>
                  <a:tcPr marL="0" marR="0" marT="0" marB="0" anchor="b"/>
                </a:tc>
              </a:tr>
              <a:tr h="0">
                <a:tc>
                  <a:txBody>
                    <a:bodyPr/>
                    <a:lstStyle/>
                    <a:p>
                      <a:pPr algn="l" fontAlgn="b"/>
                      <a:r>
                        <a:rPr lang="en-US" sz="1000" u="none" strike="noStrike">
                          <a:effectLst/>
                        </a:rPr>
                        <a:t>Canada</a:t>
                      </a:r>
                      <a:endParaRPr lang="en-US" sz="900" b="0" i="0" u="none" strike="noStrike">
                        <a:solidFill>
                          <a:srgbClr val="000000"/>
                        </a:solidFill>
                        <a:effectLst/>
                        <a:latin typeface="Calibri"/>
                      </a:endParaRPr>
                    </a:p>
                  </a:txBody>
                  <a:tcPr marL="0" marR="0" marT="0" marB="0" anchor="ctr"/>
                </a:tc>
                <a:tc>
                  <a:txBody>
                    <a:bodyPr/>
                    <a:lstStyle/>
                    <a:p>
                      <a:pPr algn="ctr" fontAlgn="b"/>
                      <a:r>
                        <a:rPr lang="en-US" sz="900" u="none" strike="noStrike" dirty="0" smtClean="0">
                          <a:effectLst/>
                        </a:rPr>
                        <a:t>2.97%</a:t>
                      </a:r>
                      <a:endParaRPr lang="en-US" sz="900" b="0" i="0" u="none" strike="noStrike" dirty="0">
                        <a:solidFill>
                          <a:srgbClr val="000000"/>
                        </a:solidFill>
                        <a:effectLst/>
                        <a:latin typeface="Calibri"/>
                      </a:endParaRPr>
                    </a:p>
                  </a:txBody>
                  <a:tcPr marL="0" marR="0" marT="0" marB="0" anchor="b"/>
                </a:tc>
              </a:tr>
              <a:tr h="76200">
                <a:tc>
                  <a:txBody>
                    <a:bodyPr/>
                    <a:lstStyle/>
                    <a:p>
                      <a:pPr algn="l" fontAlgn="b"/>
                      <a:r>
                        <a:rPr lang="en-US" sz="1000" u="none" strike="noStrike">
                          <a:effectLst/>
                        </a:rPr>
                        <a:t>South Africa</a:t>
                      </a:r>
                      <a:endParaRPr lang="en-US" sz="900" b="0" i="0" u="none" strike="noStrike">
                        <a:solidFill>
                          <a:srgbClr val="000000"/>
                        </a:solidFill>
                        <a:effectLst/>
                        <a:latin typeface="Calibri"/>
                      </a:endParaRPr>
                    </a:p>
                  </a:txBody>
                  <a:tcPr marL="0" marR="0" marT="0" marB="0" anchor="ctr"/>
                </a:tc>
                <a:tc>
                  <a:txBody>
                    <a:bodyPr/>
                    <a:lstStyle/>
                    <a:p>
                      <a:pPr algn="ctr" fontAlgn="b"/>
                      <a:r>
                        <a:rPr lang="en-US" sz="900" u="none" strike="noStrike" dirty="0" smtClean="0">
                          <a:effectLst/>
                        </a:rPr>
                        <a:t>2.95%</a:t>
                      </a:r>
                      <a:endParaRPr lang="en-US" sz="900" b="0" i="0" u="none" strike="noStrike" dirty="0">
                        <a:solidFill>
                          <a:srgbClr val="000000"/>
                        </a:solidFill>
                        <a:effectLst/>
                        <a:latin typeface="Calibri"/>
                      </a:endParaRPr>
                    </a:p>
                  </a:txBody>
                  <a:tcPr marL="0" marR="0" marT="0" marB="0" anchor="b"/>
                </a:tc>
              </a:tr>
              <a:tr h="76200">
                <a:tc>
                  <a:txBody>
                    <a:bodyPr/>
                    <a:lstStyle/>
                    <a:p>
                      <a:pPr algn="l" fontAlgn="b"/>
                      <a:r>
                        <a:rPr lang="en-US" sz="1000" u="none" strike="noStrike" dirty="0">
                          <a:effectLst/>
                        </a:rPr>
                        <a:t>Russian Federation</a:t>
                      </a:r>
                      <a:endParaRPr lang="en-US" sz="900" b="0" i="0" u="none" strike="noStrike" dirty="0">
                        <a:solidFill>
                          <a:srgbClr val="000000"/>
                        </a:solidFill>
                        <a:effectLst/>
                        <a:latin typeface="Calibri"/>
                      </a:endParaRPr>
                    </a:p>
                  </a:txBody>
                  <a:tcPr marL="0" marR="0" marT="0" marB="0" anchor="ctr"/>
                </a:tc>
                <a:tc>
                  <a:txBody>
                    <a:bodyPr/>
                    <a:lstStyle/>
                    <a:p>
                      <a:pPr algn="ctr" fontAlgn="b"/>
                      <a:r>
                        <a:rPr lang="en-US" sz="900" u="none" strike="noStrike" dirty="0" smtClean="0">
                          <a:effectLst/>
                        </a:rPr>
                        <a:t>2.28%</a:t>
                      </a:r>
                      <a:endParaRPr lang="en-US" sz="900" b="0" i="0" u="none" strike="noStrike" dirty="0">
                        <a:solidFill>
                          <a:srgbClr val="000000"/>
                        </a:solidFill>
                        <a:effectLst/>
                        <a:latin typeface="Calibri"/>
                      </a:endParaRPr>
                    </a:p>
                  </a:txBody>
                  <a:tcPr marL="0" marR="0" marT="0" marB="0" anchor="b"/>
                </a:tc>
              </a:tr>
              <a:tr h="160020">
                <a:tc>
                  <a:txBody>
                    <a:bodyPr/>
                    <a:lstStyle/>
                    <a:p>
                      <a:pPr algn="l" fontAlgn="b"/>
                      <a:r>
                        <a:rPr lang="en-US" sz="1000" u="none" strike="noStrike">
                          <a:effectLst/>
                        </a:rPr>
                        <a:t>France</a:t>
                      </a:r>
                      <a:endParaRPr lang="en-US" sz="900" b="0" i="0" u="none" strike="noStrike">
                        <a:solidFill>
                          <a:srgbClr val="000000"/>
                        </a:solidFill>
                        <a:effectLst/>
                        <a:latin typeface="Calibri"/>
                      </a:endParaRPr>
                    </a:p>
                  </a:txBody>
                  <a:tcPr marL="0" marR="0" marT="0" marB="0" anchor="ctr"/>
                </a:tc>
                <a:tc>
                  <a:txBody>
                    <a:bodyPr/>
                    <a:lstStyle/>
                    <a:p>
                      <a:pPr algn="ctr" fontAlgn="b"/>
                      <a:r>
                        <a:rPr lang="en-US" sz="900" u="none" strike="noStrike" dirty="0" smtClean="0">
                          <a:effectLst/>
                        </a:rPr>
                        <a:t>1.87%</a:t>
                      </a:r>
                      <a:endParaRPr lang="en-US" sz="900" b="0" i="0" u="none" strike="noStrike" dirty="0">
                        <a:solidFill>
                          <a:srgbClr val="000000"/>
                        </a:solidFill>
                        <a:effectLst/>
                        <a:latin typeface="Calibri"/>
                      </a:endParaRPr>
                    </a:p>
                  </a:txBody>
                  <a:tcPr marL="0" marR="0" marT="0" marB="0" anchor="b"/>
                </a:tc>
              </a:tr>
              <a:tr h="160020">
                <a:tc>
                  <a:txBody>
                    <a:bodyPr/>
                    <a:lstStyle/>
                    <a:p>
                      <a:pPr algn="l" fontAlgn="b"/>
                      <a:r>
                        <a:rPr lang="en-US" sz="1000" u="none" strike="noStrike">
                          <a:effectLst/>
                        </a:rPr>
                        <a:t>Italy</a:t>
                      </a:r>
                      <a:endParaRPr lang="en-US" sz="900" b="0" i="0" u="none" strike="noStrike">
                        <a:solidFill>
                          <a:srgbClr val="000000"/>
                        </a:solidFill>
                        <a:effectLst/>
                        <a:latin typeface="Calibri"/>
                      </a:endParaRPr>
                    </a:p>
                  </a:txBody>
                  <a:tcPr marL="0" marR="0" marT="0" marB="0" anchor="ctr"/>
                </a:tc>
                <a:tc>
                  <a:txBody>
                    <a:bodyPr/>
                    <a:lstStyle/>
                    <a:p>
                      <a:pPr algn="ctr" fontAlgn="b"/>
                      <a:r>
                        <a:rPr lang="en-US" sz="900" u="none" strike="noStrike" dirty="0" smtClean="0">
                          <a:effectLst/>
                        </a:rPr>
                        <a:t>1.81%</a:t>
                      </a:r>
                      <a:endParaRPr lang="en-US" sz="900" b="0" i="0" u="none" strike="noStrike" dirty="0">
                        <a:solidFill>
                          <a:srgbClr val="000000"/>
                        </a:solidFill>
                        <a:effectLst/>
                        <a:latin typeface="Calibri"/>
                      </a:endParaRPr>
                    </a:p>
                  </a:txBody>
                  <a:tcPr marL="0" marR="0" marT="0" marB="0" anchor="b"/>
                </a:tc>
              </a:tr>
              <a:tr h="137160">
                <a:tc>
                  <a:txBody>
                    <a:bodyPr/>
                    <a:lstStyle/>
                    <a:p>
                      <a:pPr algn="l" fontAlgn="b"/>
                      <a:r>
                        <a:rPr lang="en-US" sz="1000" u="none" strike="noStrike">
                          <a:effectLst/>
                        </a:rPr>
                        <a:t>Taiwan</a:t>
                      </a:r>
                      <a:endParaRPr lang="en-US" sz="900" b="0" i="0" u="none" strike="noStrike">
                        <a:solidFill>
                          <a:srgbClr val="000000"/>
                        </a:solidFill>
                        <a:effectLst/>
                        <a:latin typeface="Calibri"/>
                      </a:endParaRPr>
                    </a:p>
                  </a:txBody>
                  <a:tcPr marL="0" marR="0" marT="0" marB="0" anchor="ctr"/>
                </a:tc>
                <a:tc>
                  <a:txBody>
                    <a:bodyPr/>
                    <a:lstStyle/>
                    <a:p>
                      <a:pPr algn="ctr" fontAlgn="b"/>
                      <a:r>
                        <a:rPr lang="en-US" sz="900" u="none" strike="noStrike" dirty="0" smtClean="0">
                          <a:effectLst/>
                        </a:rPr>
                        <a:t>1.77%</a:t>
                      </a:r>
                      <a:endParaRPr lang="en-US" sz="900" b="0" i="0" u="none" strike="noStrike" dirty="0">
                        <a:solidFill>
                          <a:srgbClr val="000000"/>
                        </a:solidFill>
                        <a:effectLst/>
                        <a:latin typeface="Calibri"/>
                      </a:endParaRPr>
                    </a:p>
                  </a:txBody>
                  <a:tcPr marL="0" marR="0" marT="0" marB="0" anchor="b"/>
                </a:tc>
              </a:tr>
              <a:tr h="160020">
                <a:tc>
                  <a:txBody>
                    <a:bodyPr/>
                    <a:lstStyle/>
                    <a:p>
                      <a:pPr algn="l" fontAlgn="b"/>
                      <a:r>
                        <a:rPr lang="en-US" sz="1000" u="none" strike="noStrike">
                          <a:effectLst/>
                        </a:rPr>
                        <a:t>Brazil</a:t>
                      </a:r>
                      <a:endParaRPr lang="en-US" sz="900" b="0" i="0" u="none" strike="noStrike">
                        <a:solidFill>
                          <a:srgbClr val="000000"/>
                        </a:solidFill>
                        <a:effectLst/>
                        <a:latin typeface="Calibri"/>
                      </a:endParaRPr>
                    </a:p>
                  </a:txBody>
                  <a:tcPr marL="0" marR="0" marT="0" marB="0" anchor="ctr"/>
                </a:tc>
                <a:tc>
                  <a:txBody>
                    <a:bodyPr/>
                    <a:lstStyle/>
                    <a:p>
                      <a:pPr algn="ctr" fontAlgn="b"/>
                      <a:r>
                        <a:rPr lang="en-US" sz="900" u="none" strike="noStrike" dirty="0" smtClean="0">
                          <a:effectLst/>
                        </a:rPr>
                        <a:t>1.73%</a:t>
                      </a:r>
                      <a:endParaRPr lang="en-US" sz="900" b="0" i="0" u="none" strike="noStrike" dirty="0">
                        <a:solidFill>
                          <a:srgbClr val="000000"/>
                        </a:solidFill>
                        <a:effectLst/>
                        <a:latin typeface="Calibri"/>
                      </a:endParaRPr>
                    </a:p>
                  </a:txBody>
                  <a:tcPr marL="0" marR="0" marT="0" marB="0" anchor="b"/>
                </a:tc>
              </a:tr>
              <a:tr h="129540">
                <a:tc>
                  <a:txBody>
                    <a:bodyPr/>
                    <a:lstStyle/>
                    <a:p>
                      <a:pPr algn="l" fontAlgn="b"/>
                      <a:r>
                        <a:rPr lang="en-US" sz="1000" u="none" strike="noStrike">
                          <a:effectLst/>
                        </a:rPr>
                        <a:t>Australia</a:t>
                      </a:r>
                      <a:endParaRPr lang="en-US" sz="900" b="0" i="0" u="none" strike="noStrike">
                        <a:solidFill>
                          <a:srgbClr val="000000"/>
                        </a:solidFill>
                        <a:effectLst/>
                        <a:latin typeface="Calibri"/>
                      </a:endParaRPr>
                    </a:p>
                  </a:txBody>
                  <a:tcPr marL="0" marR="0" marT="0" marB="0" anchor="ctr"/>
                </a:tc>
                <a:tc>
                  <a:txBody>
                    <a:bodyPr/>
                    <a:lstStyle/>
                    <a:p>
                      <a:pPr algn="ctr" fontAlgn="b"/>
                      <a:r>
                        <a:rPr lang="en-US" sz="900" u="none" strike="noStrike" dirty="0" smtClean="0">
                          <a:effectLst/>
                        </a:rPr>
                        <a:t>1.67%</a:t>
                      </a:r>
                      <a:endParaRPr lang="en-US" sz="900" b="0" i="0" u="none" strike="noStrike" dirty="0">
                        <a:solidFill>
                          <a:srgbClr val="000000"/>
                        </a:solidFill>
                        <a:effectLst/>
                        <a:latin typeface="Calibri"/>
                      </a:endParaRPr>
                    </a:p>
                  </a:txBody>
                  <a:tcPr marL="0" marR="0" marT="0" marB="0" anchor="b"/>
                </a:tc>
              </a:tr>
              <a:tr h="129540">
                <a:tc>
                  <a:txBody>
                    <a:bodyPr/>
                    <a:lstStyle/>
                    <a:p>
                      <a:pPr algn="l" fontAlgn="b"/>
                      <a:r>
                        <a:rPr lang="en-US" sz="1000" u="none" strike="noStrike" dirty="0">
                          <a:effectLst/>
                        </a:rPr>
                        <a:t>Korea, Republic of</a:t>
                      </a:r>
                      <a:endParaRPr lang="en-US" sz="900" b="0" i="0" u="none" strike="noStrike" dirty="0">
                        <a:solidFill>
                          <a:srgbClr val="000000"/>
                        </a:solidFill>
                        <a:effectLst/>
                        <a:latin typeface="Calibri"/>
                      </a:endParaRPr>
                    </a:p>
                  </a:txBody>
                  <a:tcPr marL="0" marR="0" marT="0" marB="0" anchor="ctr"/>
                </a:tc>
                <a:tc>
                  <a:txBody>
                    <a:bodyPr/>
                    <a:lstStyle/>
                    <a:p>
                      <a:pPr algn="ctr" fontAlgn="b"/>
                      <a:r>
                        <a:rPr lang="en-US" sz="900" u="none" strike="noStrike" dirty="0" smtClean="0">
                          <a:effectLst/>
                        </a:rPr>
                        <a:t>1.66%</a:t>
                      </a:r>
                      <a:endParaRPr lang="en-US" sz="900" b="0" i="0" u="none" strike="noStrike" dirty="0">
                        <a:solidFill>
                          <a:srgbClr val="000000"/>
                        </a:solidFill>
                        <a:effectLst/>
                        <a:latin typeface="Calibri"/>
                      </a:endParaRPr>
                    </a:p>
                  </a:txBody>
                  <a:tcPr marL="0" marR="0" marT="0" marB="0" anchor="b"/>
                </a:tc>
              </a:tr>
              <a:tr h="53340">
                <a:tc>
                  <a:txBody>
                    <a:bodyPr/>
                    <a:lstStyle/>
                    <a:p>
                      <a:pPr algn="l" fontAlgn="b"/>
                      <a:r>
                        <a:rPr lang="en-US" sz="1000" u="none" strike="noStrike">
                          <a:effectLst/>
                        </a:rPr>
                        <a:t>Turkey</a:t>
                      </a:r>
                      <a:endParaRPr lang="en-US" sz="900" b="0" i="0" u="none" strike="noStrike">
                        <a:solidFill>
                          <a:srgbClr val="000000"/>
                        </a:solidFill>
                        <a:effectLst/>
                        <a:latin typeface="Calibri"/>
                      </a:endParaRPr>
                    </a:p>
                  </a:txBody>
                  <a:tcPr marL="0" marR="0" marT="0" marB="0" anchor="ctr"/>
                </a:tc>
                <a:tc>
                  <a:txBody>
                    <a:bodyPr/>
                    <a:lstStyle/>
                    <a:p>
                      <a:pPr algn="ctr" fontAlgn="b"/>
                      <a:r>
                        <a:rPr lang="en-US" sz="900" u="none" strike="noStrike" dirty="0" smtClean="0">
                          <a:effectLst/>
                        </a:rPr>
                        <a:t>1.48%</a:t>
                      </a:r>
                      <a:endParaRPr lang="en-US" sz="900" b="0" i="0" u="none" strike="noStrike" dirty="0">
                        <a:solidFill>
                          <a:srgbClr val="000000"/>
                        </a:solidFill>
                        <a:effectLst/>
                        <a:latin typeface="Calibri"/>
                      </a:endParaRPr>
                    </a:p>
                  </a:txBody>
                  <a:tcPr marL="0" marR="0" marT="0" marB="0" anchor="b"/>
                </a:tc>
              </a:tr>
              <a:tr h="160020">
                <a:tc>
                  <a:txBody>
                    <a:bodyPr/>
                    <a:lstStyle/>
                    <a:p>
                      <a:pPr algn="l" fontAlgn="b"/>
                      <a:r>
                        <a:rPr lang="en-US" sz="1000" u="none" strike="noStrike">
                          <a:effectLst/>
                        </a:rPr>
                        <a:t>Japan</a:t>
                      </a:r>
                      <a:endParaRPr lang="en-US" sz="900" b="0" i="0" u="none" strike="noStrike">
                        <a:solidFill>
                          <a:srgbClr val="000000"/>
                        </a:solidFill>
                        <a:effectLst/>
                        <a:latin typeface="Calibri"/>
                      </a:endParaRPr>
                    </a:p>
                  </a:txBody>
                  <a:tcPr marL="0" marR="0" marT="0" marB="0" anchor="ctr"/>
                </a:tc>
                <a:tc>
                  <a:txBody>
                    <a:bodyPr/>
                    <a:lstStyle/>
                    <a:p>
                      <a:pPr algn="ctr" fontAlgn="b"/>
                      <a:r>
                        <a:rPr lang="en-US" sz="900" u="none" strike="noStrike" dirty="0" smtClean="0">
                          <a:effectLst/>
                        </a:rPr>
                        <a:t>1.40%</a:t>
                      </a:r>
                      <a:endParaRPr lang="en-US" sz="900" b="0" i="0" u="none" strike="noStrike" dirty="0">
                        <a:solidFill>
                          <a:srgbClr val="000000"/>
                        </a:solidFill>
                        <a:effectLst/>
                        <a:latin typeface="Calibri"/>
                      </a:endParaRPr>
                    </a:p>
                  </a:txBody>
                  <a:tcPr marL="0" marR="0" marT="0" marB="0" anchor="b"/>
                </a:tc>
              </a:tr>
              <a:tr h="160020">
                <a:tc>
                  <a:txBody>
                    <a:bodyPr/>
                    <a:lstStyle/>
                    <a:p>
                      <a:pPr algn="l" fontAlgn="b"/>
                      <a:r>
                        <a:rPr lang="en-US" sz="1000" u="none" strike="noStrike" dirty="0">
                          <a:effectLst/>
                        </a:rPr>
                        <a:t>Poland</a:t>
                      </a:r>
                      <a:endParaRPr lang="en-US" sz="900" b="0" i="0" u="none" strike="noStrike" dirty="0">
                        <a:solidFill>
                          <a:srgbClr val="000000"/>
                        </a:solidFill>
                        <a:effectLst/>
                        <a:latin typeface="Calibri"/>
                      </a:endParaRPr>
                    </a:p>
                  </a:txBody>
                  <a:tcPr marL="0" marR="0" marT="0" marB="0" anchor="ctr"/>
                </a:tc>
                <a:tc>
                  <a:txBody>
                    <a:bodyPr/>
                    <a:lstStyle/>
                    <a:p>
                      <a:pPr algn="ctr" fontAlgn="b"/>
                      <a:r>
                        <a:rPr lang="en-US" sz="900" u="none" strike="noStrike" dirty="0" smtClean="0">
                          <a:effectLst/>
                        </a:rPr>
                        <a:t>1.19%</a:t>
                      </a:r>
                      <a:endParaRPr lang="en-US" sz="900" b="0" i="0" u="none" strike="noStrike" dirty="0">
                        <a:solidFill>
                          <a:srgbClr val="000000"/>
                        </a:solidFill>
                        <a:effectLst/>
                        <a:latin typeface="Calibri"/>
                      </a:endParaRPr>
                    </a:p>
                  </a:txBody>
                  <a:tcPr marL="0" marR="0" marT="0" marB="0" anchor="b"/>
                </a:tc>
              </a:tr>
            </a:tbl>
          </a:graphicData>
        </a:graphic>
      </p:graphicFrame>
      <p:sp>
        <p:nvSpPr>
          <p:cNvPr id="8" name="TextBox 7"/>
          <p:cNvSpPr txBox="1"/>
          <p:nvPr/>
        </p:nvSpPr>
        <p:spPr>
          <a:xfrm>
            <a:off x="6007336" y="1925851"/>
            <a:ext cx="527709" cy="415498"/>
          </a:xfrm>
          <a:prstGeom prst="rect">
            <a:avLst/>
          </a:prstGeom>
          <a:noFill/>
        </p:spPr>
        <p:txBody>
          <a:bodyPr wrap="none" rtlCol="0">
            <a:spAutoFit/>
          </a:bodyPr>
          <a:lstStyle/>
          <a:p>
            <a:r>
              <a:rPr lang="en-US" sz="1050" dirty="0" smtClean="0"/>
              <a:t>US</a:t>
            </a:r>
          </a:p>
          <a:p>
            <a:r>
              <a:rPr lang="en-US" sz="1050" dirty="0" smtClean="0"/>
              <a:t>20.7%</a:t>
            </a:r>
            <a:endParaRPr lang="en-US" sz="1050" dirty="0"/>
          </a:p>
        </p:txBody>
      </p:sp>
      <p:sp>
        <p:nvSpPr>
          <p:cNvPr id="29" name="TextBox 28"/>
          <p:cNvSpPr txBox="1"/>
          <p:nvPr/>
        </p:nvSpPr>
        <p:spPr>
          <a:xfrm>
            <a:off x="6508277" y="2524403"/>
            <a:ext cx="527709" cy="415498"/>
          </a:xfrm>
          <a:prstGeom prst="rect">
            <a:avLst/>
          </a:prstGeom>
          <a:noFill/>
        </p:spPr>
        <p:txBody>
          <a:bodyPr wrap="none" rtlCol="0">
            <a:spAutoFit/>
          </a:bodyPr>
          <a:lstStyle/>
          <a:p>
            <a:r>
              <a:rPr lang="en-US" sz="1000" dirty="0" smtClean="0"/>
              <a:t>IN</a:t>
            </a:r>
          </a:p>
          <a:p>
            <a:r>
              <a:rPr lang="en-US" sz="1000" dirty="0" smtClean="0"/>
              <a:t>9.85%</a:t>
            </a:r>
            <a:endParaRPr lang="en-US" sz="1000" dirty="0"/>
          </a:p>
        </p:txBody>
      </p:sp>
      <p:sp>
        <p:nvSpPr>
          <p:cNvPr id="30" name="TextBox 29"/>
          <p:cNvSpPr txBox="1"/>
          <p:nvPr/>
        </p:nvSpPr>
        <p:spPr>
          <a:xfrm>
            <a:off x="6244422" y="2922368"/>
            <a:ext cx="511679" cy="400110"/>
          </a:xfrm>
          <a:prstGeom prst="rect">
            <a:avLst/>
          </a:prstGeom>
          <a:noFill/>
        </p:spPr>
        <p:txBody>
          <a:bodyPr wrap="none" rtlCol="0">
            <a:spAutoFit/>
          </a:bodyPr>
          <a:lstStyle/>
          <a:p>
            <a:r>
              <a:rPr lang="en-US" sz="1000" dirty="0" smtClean="0"/>
              <a:t>CN</a:t>
            </a:r>
          </a:p>
          <a:p>
            <a:r>
              <a:rPr lang="en-US" sz="1000" dirty="0" smtClean="0"/>
              <a:t>8.96%</a:t>
            </a:r>
            <a:endParaRPr lang="en-US" sz="1000" dirty="0"/>
          </a:p>
        </p:txBody>
      </p:sp>
      <p:sp>
        <p:nvSpPr>
          <p:cNvPr id="33" name="TextBox 32"/>
          <p:cNvSpPr txBox="1"/>
          <p:nvPr/>
        </p:nvSpPr>
        <p:spPr>
          <a:xfrm>
            <a:off x="483848" y="1352144"/>
            <a:ext cx="2906565" cy="261610"/>
          </a:xfrm>
          <a:prstGeom prst="rect">
            <a:avLst/>
          </a:prstGeom>
          <a:noFill/>
        </p:spPr>
        <p:txBody>
          <a:bodyPr wrap="none" rtlCol="0">
            <a:spAutoFit/>
          </a:bodyPr>
          <a:lstStyle/>
          <a:p>
            <a:r>
              <a:rPr lang="en-US" sz="1100" dirty="0" smtClean="0">
                <a:latin typeface="Segoe UI Semibold" pitchFamily="34" charset="0"/>
              </a:rPr>
              <a:t>Top 10 referring sites in the past 6 months</a:t>
            </a:r>
            <a:endParaRPr lang="en-US" sz="1100" dirty="0">
              <a:latin typeface="Segoe UI Semibold" pitchFamily="34" charset="0"/>
            </a:endParaRPr>
          </a:p>
        </p:txBody>
      </p:sp>
      <p:sp>
        <p:nvSpPr>
          <p:cNvPr id="32" name="Rectangle 31"/>
          <p:cNvSpPr/>
          <p:nvPr/>
        </p:nvSpPr>
        <p:spPr>
          <a:xfrm>
            <a:off x="520429" y="1628031"/>
            <a:ext cx="3771089" cy="3647152"/>
          </a:xfrm>
          <a:prstGeom prst="rect">
            <a:avLst/>
          </a:prstGeom>
        </p:spPr>
        <p:txBody>
          <a:bodyPr wrap="square">
            <a:spAutoFit/>
          </a:bodyPr>
          <a:lstStyle/>
          <a:p>
            <a:pPr marL="342900" indent="-342900">
              <a:buAutoNum type="arabicPeriod"/>
            </a:pPr>
            <a:r>
              <a:rPr lang="en-US" sz="1100" dirty="0" smtClean="0">
                <a:hlinkClick r:id="rId3"/>
              </a:rPr>
              <a:t>http</a:t>
            </a:r>
            <a:r>
              <a:rPr lang="en-US" sz="1100" dirty="0">
                <a:hlinkClick r:id="rId3"/>
              </a:rPr>
              <a:t>://blogs.msdn.com</a:t>
            </a:r>
            <a:r>
              <a:rPr lang="en-US" sz="1100" dirty="0" smtClean="0">
                <a:hlinkClick r:id="rId3"/>
              </a:rPr>
              <a:t>/</a:t>
            </a:r>
            <a:endParaRPr lang="en-US" sz="1100" dirty="0" smtClean="0"/>
          </a:p>
          <a:p>
            <a:pPr marL="342900" indent="-342900">
              <a:buAutoNum type="arabicPeriod"/>
            </a:pPr>
            <a:r>
              <a:rPr lang="en-US" sz="1100" dirty="0">
                <a:hlinkClick r:id="rId4"/>
              </a:rPr>
              <a:t>http://</a:t>
            </a:r>
            <a:r>
              <a:rPr lang="en-US" sz="1100" dirty="0" smtClean="0">
                <a:hlinkClick r:id="rId4"/>
              </a:rPr>
              <a:t>visualstudiogallery.msdn.microsoft.com/b3aaa8f6-1b72-4ce2-bb39-f597489d55da</a:t>
            </a:r>
            <a:endParaRPr lang="en-US" sz="1100" dirty="0" smtClean="0"/>
          </a:p>
          <a:p>
            <a:pPr marL="342900" indent="-342900">
              <a:buAutoNum type="arabicPeriod"/>
            </a:pPr>
            <a:r>
              <a:rPr lang="en-US" sz="1100" dirty="0">
                <a:hlinkClick r:id="rId5"/>
              </a:rPr>
              <a:t>http://</a:t>
            </a:r>
            <a:r>
              <a:rPr lang="en-US" sz="1100" dirty="0" smtClean="0">
                <a:hlinkClick r:id="rId5"/>
              </a:rPr>
              <a:t>visualstudiogallery.msdn.microsoft.com/b3aaa8f6-1b72-4ce2-bb39-f597489d55da/description</a:t>
            </a:r>
            <a:r>
              <a:rPr lang="en-US" sz="1100" dirty="0" smtClean="0"/>
              <a:t> </a:t>
            </a:r>
          </a:p>
          <a:p>
            <a:pPr marL="342900" indent="-342900">
              <a:buAutoNum type="arabicPeriod"/>
            </a:pPr>
            <a:r>
              <a:rPr lang="en-US" sz="1100" dirty="0">
                <a:hlinkClick r:id="rId6"/>
              </a:rPr>
              <a:t>http://</a:t>
            </a:r>
            <a:r>
              <a:rPr lang="en-US" sz="1100" dirty="0" smtClean="0">
                <a:hlinkClick r:id="rId6"/>
              </a:rPr>
              <a:t>blogs.msdn.com/b/codefx/archive/2011/10/03/microsoft-all-in-one-code-framework-sample-browser-v4-released-a-new-way-to-enjoy-700-microsoft-code-samples.aspx</a:t>
            </a:r>
            <a:r>
              <a:rPr lang="en-US" sz="1100" dirty="0" smtClean="0"/>
              <a:t> </a:t>
            </a:r>
          </a:p>
          <a:p>
            <a:pPr marL="342900" indent="-342900">
              <a:buAutoNum type="arabicPeriod"/>
            </a:pPr>
            <a:r>
              <a:rPr lang="en-US" sz="1100" dirty="0">
                <a:hlinkClick r:id="rId7"/>
              </a:rPr>
              <a:t>http://</a:t>
            </a:r>
            <a:r>
              <a:rPr lang="en-US" sz="1100" dirty="0" smtClean="0">
                <a:hlinkClick r:id="rId7"/>
              </a:rPr>
              <a:t>msdn.microsoft.com/en-us/vstudio/dd238515</a:t>
            </a:r>
            <a:r>
              <a:rPr lang="en-US" sz="1100" dirty="0" smtClean="0"/>
              <a:t> </a:t>
            </a:r>
          </a:p>
          <a:p>
            <a:pPr marL="342900" indent="-342900">
              <a:buAutoNum type="arabicPeriod"/>
            </a:pPr>
            <a:r>
              <a:rPr lang="en-US" sz="1100" dirty="0">
                <a:hlinkClick r:id="rId8"/>
              </a:rPr>
              <a:t>http://</a:t>
            </a:r>
            <a:r>
              <a:rPr lang="en-US" sz="1100" dirty="0" smtClean="0">
                <a:hlinkClick r:id="rId8"/>
              </a:rPr>
              <a:t>msdn.microsoft.com/library/windows/desktop/ff972463</a:t>
            </a:r>
            <a:r>
              <a:rPr lang="en-US" sz="1100" dirty="0" smtClean="0"/>
              <a:t> </a:t>
            </a:r>
          </a:p>
          <a:p>
            <a:pPr marL="342900" indent="-342900">
              <a:buAutoNum type="arabicPeriod"/>
            </a:pPr>
            <a:r>
              <a:rPr lang="en-US" sz="1100" dirty="0">
                <a:hlinkClick r:id="rId9"/>
              </a:rPr>
              <a:t>http://</a:t>
            </a:r>
            <a:r>
              <a:rPr lang="en-US" sz="1100" dirty="0" smtClean="0">
                <a:hlinkClick r:id="rId9"/>
              </a:rPr>
              <a:t>visualstudiogallery.msdn.microsoft.com/4934b087-e6cc-44dd-b992-a71f00a2a6df/description</a:t>
            </a:r>
            <a:r>
              <a:rPr lang="en-US" sz="1100" dirty="0" smtClean="0"/>
              <a:t> </a:t>
            </a:r>
          </a:p>
          <a:p>
            <a:pPr marL="342900" indent="-342900">
              <a:buAutoNum type="arabicPeriod"/>
            </a:pPr>
            <a:r>
              <a:rPr lang="en-US" sz="1100" dirty="0">
                <a:hlinkClick r:id="rId10"/>
              </a:rPr>
              <a:t>http://</a:t>
            </a:r>
            <a:r>
              <a:rPr lang="en-US" sz="1100" dirty="0" smtClean="0">
                <a:hlinkClick r:id="rId10"/>
              </a:rPr>
              <a:t>blogs.msdn.com/b/codefx/archive/2011/08/09/microsoft-all-in-one-code-framework-august-code-sample-updates.aspx</a:t>
            </a:r>
            <a:r>
              <a:rPr lang="en-US" sz="1100" dirty="0" smtClean="0"/>
              <a:t> </a:t>
            </a:r>
          </a:p>
          <a:p>
            <a:pPr marL="342900" indent="-342900">
              <a:buAutoNum type="arabicPeriod"/>
            </a:pPr>
            <a:r>
              <a:rPr lang="en-US" sz="1100" dirty="0">
                <a:hlinkClick r:id="rId11"/>
              </a:rPr>
              <a:t>http://</a:t>
            </a:r>
            <a:r>
              <a:rPr lang="en-US" sz="1100" dirty="0" smtClean="0">
                <a:hlinkClick r:id="rId11"/>
              </a:rPr>
              <a:t>msdn.microsoft.com/en-us/dd238515.aspx</a:t>
            </a:r>
            <a:r>
              <a:rPr lang="en-US" sz="1100" dirty="0" smtClean="0"/>
              <a:t> </a:t>
            </a:r>
          </a:p>
          <a:p>
            <a:pPr marL="342900" indent="-342900">
              <a:buAutoNum type="arabicPeriod"/>
            </a:pPr>
            <a:r>
              <a:rPr lang="en-US" sz="1100" dirty="0">
                <a:hlinkClick r:id="rId12"/>
              </a:rPr>
              <a:t>http://</a:t>
            </a:r>
            <a:r>
              <a:rPr lang="en-US" sz="1100" dirty="0" smtClean="0">
                <a:hlinkClick r:id="rId12"/>
              </a:rPr>
              <a:t>blogs.msdn.com/b/codefx/archive/2011/11/02/microsoft-all-in-one-code-framework-november-sample-updates.aspx</a:t>
            </a:r>
            <a:r>
              <a:rPr lang="en-US" sz="1100" dirty="0" smtClean="0"/>
              <a:t> </a:t>
            </a:r>
            <a:endParaRPr lang="en-US" sz="1100" dirty="0"/>
          </a:p>
        </p:txBody>
      </p:sp>
    </p:spTree>
    <p:extLst>
      <p:ext uri="{BB962C8B-B14F-4D97-AF65-F5344CB8AC3E}">
        <p14:creationId xmlns:p14="http://schemas.microsoft.com/office/powerpoint/2010/main" val="3605230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pPr>
              <a:spcBef>
                <a:spcPts val="600"/>
              </a:spcBef>
            </a:pPr>
            <a:r>
              <a:rPr lang="en-US" dirty="0"/>
              <a:t>The </a:t>
            </a:r>
            <a:r>
              <a:rPr lang="en-US" dirty="0" smtClean="0"/>
              <a:t>customer reach of OneCode continues growing </a:t>
            </a:r>
            <a:r>
              <a:rPr lang="en-US" dirty="0" err="1" smtClean="0"/>
              <a:t>overally</a:t>
            </a:r>
            <a:r>
              <a:rPr lang="en-US" dirty="0" smtClean="0"/>
              <a:t>, but there’s </a:t>
            </a:r>
            <a:r>
              <a:rPr lang="en-US" dirty="0">
                <a:solidFill>
                  <a:schemeClr val="accent5">
                    <a:lumMod val="75000"/>
                  </a:schemeClr>
                </a:solidFill>
              </a:rPr>
              <a:t>a decline of downloads in FY12 </a:t>
            </a:r>
            <a:r>
              <a:rPr lang="en-US" dirty="0" smtClean="0"/>
              <a:t>because we moved our focuses from marketing to sample sweeping and sample quality improvements.</a:t>
            </a:r>
            <a:endParaRPr lang="en-US" dirty="0"/>
          </a:p>
          <a:p>
            <a:pPr>
              <a:spcBef>
                <a:spcPts val="600"/>
              </a:spcBef>
            </a:pPr>
            <a:r>
              <a:rPr lang="en-US" dirty="0" smtClean="0">
                <a:solidFill>
                  <a:schemeClr val="accent5">
                    <a:lumMod val="75000"/>
                  </a:schemeClr>
                </a:solidFill>
              </a:rPr>
              <a:t>U.S</a:t>
            </a:r>
            <a:r>
              <a:rPr lang="en-US" dirty="0">
                <a:solidFill>
                  <a:schemeClr val="accent5">
                    <a:lumMod val="75000"/>
                  </a:schemeClr>
                </a:solidFill>
              </a:rPr>
              <a:t>.</a:t>
            </a:r>
            <a:r>
              <a:rPr lang="en-US" dirty="0"/>
              <a:t>,</a:t>
            </a:r>
            <a:r>
              <a:rPr lang="en-US" dirty="0">
                <a:solidFill>
                  <a:schemeClr val="accent5">
                    <a:lumMod val="75000"/>
                  </a:schemeClr>
                </a:solidFill>
              </a:rPr>
              <a:t> </a:t>
            </a:r>
            <a:r>
              <a:rPr lang="en-US" dirty="0" smtClean="0">
                <a:solidFill>
                  <a:schemeClr val="accent5">
                    <a:lumMod val="75000"/>
                  </a:schemeClr>
                </a:solidFill>
              </a:rPr>
              <a:t>India</a:t>
            </a:r>
            <a:r>
              <a:rPr lang="en-US" dirty="0" smtClean="0"/>
              <a:t> and </a:t>
            </a:r>
            <a:r>
              <a:rPr lang="en-US" dirty="0">
                <a:solidFill>
                  <a:schemeClr val="accent5">
                    <a:lumMod val="75000"/>
                  </a:schemeClr>
                </a:solidFill>
              </a:rPr>
              <a:t>China</a:t>
            </a:r>
            <a:r>
              <a:rPr lang="en-US" dirty="0" smtClean="0"/>
              <a:t> are the top three countries visiting OneCode.</a:t>
            </a:r>
          </a:p>
          <a:p>
            <a:pPr>
              <a:spcBef>
                <a:spcPts val="600"/>
              </a:spcBef>
            </a:pPr>
            <a:r>
              <a:rPr lang="en-US" dirty="0" smtClean="0"/>
              <a:t>Among top 15 visiting countries, </a:t>
            </a:r>
            <a:r>
              <a:rPr lang="en-US" dirty="0">
                <a:solidFill>
                  <a:schemeClr val="accent5">
                    <a:lumMod val="75000"/>
                  </a:schemeClr>
                </a:solidFill>
              </a:rPr>
              <a:t>China</a:t>
            </a:r>
            <a:r>
              <a:rPr lang="en-US" dirty="0" smtClean="0"/>
              <a:t>, </a:t>
            </a:r>
            <a:r>
              <a:rPr lang="en-US" dirty="0">
                <a:solidFill>
                  <a:schemeClr val="accent5">
                    <a:lumMod val="75000"/>
                  </a:schemeClr>
                </a:solidFill>
              </a:rPr>
              <a:t>Russia</a:t>
            </a:r>
            <a:r>
              <a:rPr lang="en-US" dirty="0" smtClean="0"/>
              <a:t>, </a:t>
            </a:r>
            <a:r>
              <a:rPr lang="en-US" dirty="0">
                <a:solidFill>
                  <a:schemeClr val="accent5">
                    <a:lumMod val="75000"/>
                  </a:schemeClr>
                </a:solidFill>
              </a:rPr>
              <a:t>South</a:t>
            </a:r>
            <a:r>
              <a:rPr lang="en-US" dirty="0" smtClean="0"/>
              <a:t> </a:t>
            </a:r>
            <a:r>
              <a:rPr lang="en-US" dirty="0" smtClean="0">
                <a:solidFill>
                  <a:schemeClr val="accent5">
                    <a:lumMod val="75000"/>
                  </a:schemeClr>
                </a:solidFill>
              </a:rPr>
              <a:t>Korea</a:t>
            </a:r>
            <a:r>
              <a:rPr lang="en-US" dirty="0" smtClean="0"/>
              <a:t>, </a:t>
            </a:r>
            <a:r>
              <a:rPr lang="en-US" dirty="0">
                <a:solidFill>
                  <a:schemeClr val="accent5">
                    <a:lumMod val="75000"/>
                  </a:schemeClr>
                </a:solidFill>
              </a:rPr>
              <a:t>Japan</a:t>
            </a:r>
            <a:r>
              <a:rPr lang="en-US" dirty="0" smtClean="0"/>
              <a:t> are non-native-English speaking countries, and OneCode may consider </a:t>
            </a:r>
            <a:r>
              <a:rPr lang="en-US" dirty="0">
                <a:solidFill>
                  <a:schemeClr val="accent5">
                    <a:lumMod val="75000"/>
                  </a:schemeClr>
                </a:solidFill>
              </a:rPr>
              <a:t>localizing</a:t>
            </a:r>
            <a:r>
              <a:rPr lang="en-US" dirty="0" smtClean="0"/>
              <a:t> samples to these languages.</a:t>
            </a:r>
            <a:endParaRPr lang="en-US" dirty="0"/>
          </a:p>
          <a:p>
            <a:pPr>
              <a:spcBef>
                <a:spcPts val="600"/>
              </a:spcBef>
            </a:pPr>
            <a:r>
              <a:rPr lang="en-US" dirty="0" smtClean="0"/>
              <a:t>Since we moved from CodePlex to MSDN Samples Gallery, the majority of downloads (88.7%) is from the gallery now.</a:t>
            </a:r>
          </a:p>
          <a:p>
            <a:pPr>
              <a:spcBef>
                <a:spcPts val="600"/>
              </a:spcBef>
            </a:pPr>
            <a:r>
              <a:rPr lang="en-US" dirty="0" smtClean="0"/>
              <a:t>MSDN blogs and Visual Studio Gallery are the </a:t>
            </a:r>
            <a:r>
              <a:rPr lang="en-US" dirty="0">
                <a:solidFill>
                  <a:schemeClr val="accent5">
                    <a:lumMod val="75000"/>
                  </a:schemeClr>
                </a:solidFill>
              </a:rPr>
              <a:t>top referring sites </a:t>
            </a:r>
            <a:r>
              <a:rPr lang="en-US" dirty="0" smtClean="0"/>
              <a:t>of OneCode.</a:t>
            </a:r>
          </a:p>
        </p:txBody>
      </p:sp>
      <p:sp>
        <p:nvSpPr>
          <p:cNvPr id="4" name="Footer Placeholder 3"/>
          <p:cNvSpPr>
            <a:spLocks noGrp="1"/>
          </p:cNvSpPr>
          <p:nvPr>
            <p:ph type="ftr" sz="quarter" idx="11"/>
          </p:nvPr>
        </p:nvSpPr>
        <p:spPr/>
        <p:txBody>
          <a:bodyPr/>
          <a:lstStyle/>
          <a:p>
            <a:r>
              <a:rPr lang="en-US" smtClean="0"/>
              <a:t>Microsoft Confidential</a:t>
            </a:r>
            <a:endParaRPr lang="en-US"/>
          </a:p>
        </p:txBody>
      </p:sp>
    </p:spTree>
    <p:extLst>
      <p:ext uri="{BB962C8B-B14F-4D97-AF65-F5344CB8AC3E}">
        <p14:creationId xmlns:p14="http://schemas.microsoft.com/office/powerpoint/2010/main" val="1677679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spcBef>
                <a:spcPts val="600"/>
              </a:spcBef>
            </a:pPr>
            <a:r>
              <a:rPr lang="en-US" dirty="0" smtClean="0"/>
              <a:t>We should generate </a:t>
            </a:r>
            <a:r>
              <a:rPr lang="en-US" dirty="0">
                <a:solidFill>
                  <a:schemeClr val="accent5">
                    <a:lumMod val="75000"/>
                  </a:schemeClr>
                </a:solidFill>
              </a:rPr>
              <a:t>more samples </a:t>
            </a:r>
            <a:r>
              <a:rPr lang="en-US" dirty="0" smtClean="0"/>
              <a:t>for Windows Phone (if aligning with PG’s direction), SharePoint, SQL </a:t>
            </a:r>
            <a:r>
              <a:rPr lang="en-US" dirty="0" smtClean="0"/>
              <a:t>Azure, Windows Azure and </a:t>
            </a:r>
            <a:r>
              <a:rPr lang="en-US" dirty="0" smtClean="0"/>
              <a:t>Data Platform because</a:t>
            </a:r>
          </a:p>
          <a:p>
            <a:pPr lvl="1">
              <a:spcBef>
                <a:spcPts val="600"/>
              </a:spcBef>
            </a:pPr>
            <a:r>
              <a:rPr lang="en-US" dirty="0" smtClean="0"/>
              <a:t>They are most downloaded technologies</a:t>
            </a:r>
          </a:p>
          <a:p>
            <a:pPr lvl="1">
              <a:spcBef>
                <a:spcPts val="600"/>
              </a:spcBef>
            </a:pPr>
            <a:r>
              <a:rPr lang="en-US" dirty="0" smtClean="0"/>
              <a:t>We have only a few OneCode samples for these technologies</a:t>
            </a:r>
          </a:p>
          <a:p>
            <a:pPr lvl="1">
              <a:spcBef>
                <a:spcPts val="600"/>
              </a:spcBef>
            </a:pPr>
            <a:r>
              <a:rPr lang="en-US" dirty="0" smtClean="0"/>
              <a:t>Customers are asking for SPS samples in survey comments.</a:t>
            </a:r>
          </a:p>
          <a:p>
            <a:pPr>
              <a:spcBef>
                <a:spcPts val="1200"/>
              </a:spcBef>
            </a:pPr>
            <a:r>
              <a:rPr lang="en-US" dirty="0" smtClean="0"/>
              <a:t>Besides the typical OneCode samples for customers’ frequently asked programming scenarios, we may add more </a:t>
            </a:r>
            <a:r>
              <a:rPr lang="en-US" dirty="0">
                <a:solidFill>
                  <a:schemeClr val="accent5">
                    <a:lumMod val="75000"/>
                  </a:schemeClr>
                </a:solidFill>
              </a:rPr>
              <a:t>architectural sample applications </a:t>
            </a:r>
            <a:r>
              <a:rPr lang="en-US" dirty="0" smtClean="0"/>
              <a:t>to demonstrate how to combine multiple technologies together. </a:t>
            </a:r>
            <a:endParaRPr lang="en-US" dirty="0"/>
          </a:p>
          <a:p>
            <a:pPr>
              <a:spcBef>
                <a:spcPts val="1200"/>
              </a:spcBef>
            </a:pPr>
            <a:r>
              <a:rPr lang="en-US" dirty="0" smtClean="0"/>
              <a:t>We should set a goal of </a:t>
            </a:r>
            <a:r>
              <a:rPr lang="en-US" dirty="0">
                <a:solidFill>
                  <a:schemeClr val="accent5">
                    <a:lumMod val="75000"/>
                  </a:schemeClr>
                </a:solidFill>
              </a:rPr>
              <a:t>sample quality (sample rating),</a:t>
            </a:r>
            <a:r>
              <a:rPr lang="en-US" dirty="0" smtClean="0"/>
              <a:t> and add it to OneCode success metrics.  The current avg. rating is 3.87. </a:t>
            </a:r>
          </a:p>
          <a:p>
            <a:pPr>
              <a:spcBef>
                <a:spcPts val="1200"/>
              </a:spcBef>
            </a:pPr>
            <a:r>
              <a:rPr lang="en-US" dirty="0" smtClean="0"/>
              <a:t>After the sample quality improvement effort in FY12, we should start to invest on </a:t>
            </a:r>
            <a:r>
              <a:rPr lang="en-US" dirty="0">
                <a:solidFill>
                  <a:schemeClr val="accent5">
                    <a:lumMod val="75000"/>
                  </a:schemeClr>
                </a:solidFill>
              </a:rPr>
              <a:t>marketing and promoting </a:t>
            </a:r>
            <a:r>
              <a:rPr lang="en-US" dirty="0" smtClean="0"/>
              <a:t>OneCode again and stimulate the customer reach.</a:t>
            </a:r>
            <a:endParaRPr lang="en-US" dirty="0"/>
          </a:p>
          <a:p>
            <a:pPr>
              <a:spcBef>
                <a:spcPts val="1200"/>
              </a:spcBef>
            </a:pPr>
            <a:r>
              <a:rPr lang="en-US" dirty="0" smtClean="0"/>
              <a:t>Besides our current localization to Chinese, we may consider </a:t>
            </a:r>
            <a:r>
              <a:rPr lang="en-US" dirty="0">
                <a:solidFill>
                  <a:schemeClr val="accent5">
                    <a:lumMod val="75000"/>
                  </a:schemeClr>
                </a:solidFill>
              </a:rPr>
              <a:t>localizing</a:t>
            </a:r>
            <a:r>
              <a:rPr lang="en-US" dirty="0" smtClean="0"/>
              <a:t> OneCode samples to Russia, Korea and Japanese too.</a:t>
            </a:r>
            <a:endParaRPr lang="en-US" dirty="0"/>
          </a:p>
        </p:txBody>
      </p:sp>
      <p:sp>
        <p:nvSpPr>
          <p:cNvPr id="4" name="Footer Placeholder 3"/>
          <p:cNvSpPr>
            <a:spLocks noGrp="1"/>
          </p:cNvSpPr>
          <p:nvPr>
            <p:ph type="ftr" sz="quarter" idx="11"/>
          </p:nvPr>
        </p:nvSpPr>
        <p:spPr/>
        <p:txBody>
          <a:bodyPr/>
          <a:lstStyle/>
          <a:p>
            <a:r>
              <a:rPr lang="en-US" smtClean="0"/>
              <a:t>Microsoft Confidential</a:t>
            </a:r>
            <a:endParaRPr lang="en-US"/>
          </a:p>
        </p:txBody>
      </p:sp>
    </p:spTree>
    <p:extLst>
      <p:ext uri="{BB962C8B-B14F-4D97-AF65-F5344CB8AC3E}">
        <p14:creationId xmlns:p14="http://schemas.microsoft.com/office/powerpoint/2010/main" val="2203784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96000" cy="1143000"/>
          </a:xfrm>
        </p:spPr>
        <p:txBody>
          <a:bodyPr/>
          <a:lstStyle/>
          <a:p>
            <a:r>
              <a:rPr lang="en-US" dirty="0" smtClean="0"/>
              <a:t>technologies</a:t>
            </a:r>
            <a:endParaRPr lang="en-US" dirty="0"/>
          </a:p>
        </p:txBody>
      </p:sp>
      <p:sp>
        <p:nvSpPr>
          <p:cNvPr id="3" name="Content Placeholder 2"/>
          <p:cNvSpPr>
            <a:spLocks noGrp="1"/>
          </p:cNvSpPr>
          <p:nvPr>
            <p:ph idx="1"/>
          </p:nvPr>
        </p:nvSpPr>
        <p:spPr>
          <a:xfrm>
            <a:off x="457200" y="1447800"/>
            <a:ext cx="7620000" cy="4800600"/>
          </a:xfrm>
        </p:spPr>
        <p:txBody>
          <a:bodyPr>
            <a:normAutofit/>
          </a:bodyPr>
          <a:lstStyle/>
          <a:p>
            <a:pPr marL="114300" lvl="1" indent="0">
              <a:buClr>
                <a:schemeClr val="accent1"/>
              </a:buClr>
              <a:buNone/>
            </a:pPr>
            <a:r>
              <a:rPr lang="en-US" b="1" dirty="0" smtClean="0">
                <a:latin typeface="Segoe UI Semibold" pitchFamily="34" charset="0"/>
              </a:rPr>
              <a:t>most downloaded technologies</a:t>
            </a:r>
            <a:endParaRPr lang="en-US" b="1" dirty="0">
              <a:latin typeface="Segoe UI Semibold" pitchFamily="34" charset="0"/>
            </a:endParaRPr>
          </a:p>
          <a:p>
            <a:pPr marL="114300" lvl="1" indent="0">
              <a:buClr>
                <a:schemeClr val="accent1"/>
              </a:buClr>
              <a:buNone/>
            </a:pPr>
            <a:r>
              <a:rPr lang="en-US" dirty="0" smtClean="0"/>
              <a:t>technologies with the highest avg. monthly download# / sample</a:t>
            </a:r>
          </a:p>
          <a:p>
            <a:pPr marL="114300" lvl="1" indent="0">
              <a:buClr>
                <a:schemeClr val="accent1"/>
              </a:buClr>
              <a:buNone/>
            </a:pPr>
            <a:r>
              <a:rPr lang="en-US" dirty="0" smtClean="0"/>
              <a:t>data source: </a:t>
            </a:r>
            <a:r>
              <a:rPr lang="en-US" dirty="0" smtClean="0">
                <a:hlinkClick r:id="rId3"/>
              </a:rPr>
              <a:t>MSDN Samples Gallery Statistics Reporting Server</a:t>
            </a:r>
            <a:endParaRPr lang="en-US" dirty="0" smtClean="0"/>
          </a:p>
          <a:p>
            <a:pPr marL="114300" lvl="1" indent="0">
              <a:buClr>
                <a:schemeClr val="accent1"/>
              </a:buClr>
              <a:buNone/>
            </a:pPr>
            <a:endParaRPr lang="en-US" dirty="0" smtClean="0"/>
          </a:p>
        </p:txBody>
      </p:sp>
      <p:sp>
        <p:nvSpPr>
          <p:cNvPr id="4" name="Footer Placeholder 3"/>
          <p:cNvSpPr>
            <a:spLocks noGrp="1"/>
          </p:cNvSpPr>
          <p:nvPr>
            <p:ph type="ftr" sz="quarter" idx="11"/>
          </p:nvPr>
        </p:nvSpPr>
        <p:spPr/>
        <p:txBody>
          <a:bodyPr/>
          <a:lstStyle/>
          <a:p>
            <a:r>
              <a:rPr lang="en-US" smtClean="0"/>
              <a:t>Microsoft Confidential</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52639528"/>
              </p:ext>
            </p:extLst>
          </p:nvPr>
        </p:nvGraphicFramePr>
        <p:xfrm>
          <a:off x="609600" y="2590800"/>
          <a:ext cx="5951157" cy="8229600"/>
        </p:xfrm>
        <a:graphic>
          <a:graphicData uri="http://schemas.openxmlformats.org/drawingml/2006/table">
            <a:tbl>
              <a:tblPr firstRow="1" bandRow="1">
                <a:tableStyleId>{5C22544A-7EE6-4342-B048-85BDC9FD1C3A}</a:tableStyleId>
              </a:tblPr>
              <a:tblGrid>
                <a:gridCol w="2039874"/>
                <a:gridCol w="930593"/>
                <a:gridCol w="2980690"/>
              </a:tblGrid>
              <a:tr h="152400">
                <a:tc>
                  <a:txBody>
                    <a:bodyPr/>
                    <a:lstStyle/>
                    <a:p>
                      <a:r>
                        <a:rPr lang="en-US" sz="1400" dirty="0" smtClean="0">
                          <a:latin typeface="Segoe UI Semibold" pitchFamily="34" charset="0"/>
                        </a:rPr>
                        <a:t>Technology</a:t>
                      </a:r>
                      <a:endParaRPr lang="en-US" sz="1400" dirty="0">
                        <a:latin typeface="Segoe UI Semibold" pitchFamily="34" charset="0"/>
                      </a:endParaRPr>
                    </a:p>
                  </a:txBody>
                  <a:tcPr/>
                </a:tc>
                <a:tc>
                  <a:txBody>
                    <a:bodyPr/>
                    <a:lstStyle/>
                    <a:p>
                      <a:r>
                        <a:rPr lang="en-US" sz="1400" dirty="0" smtClean="0">
                          <a:latin typeface="Segoe UI Semibold" pitchFamily="34" charset="0"/>
                        </a:rPr>
                        <a:t>Sample#</a:t>
                      </a:r>
                      <a:endParaRPr lang="en-US" sz="1400" dirty="0">
                        <a:latin typeface="Segoe UI Semibold" pitchFamily="34" charset="0"/>
                      </a:endParaRPr>
                    </a:p>
                  </a:txBody>
                  <a:tcPr/>
                </a:tc>
                <a:tc>
                  <a:txBody>
                    <a:bodyPr/>
                    <a:lstStyle/>
                    <a:p>
                      <a:r>
                        <a:rPr lang="en-US" sz="1400" dirty="0" err="1" smtClean="0">
                          <a:latin typeface="Segoe UI Semibold" pitchFamily="34" charset="0"/>
                        </a:rPr>
                        <a:t>Avg</a:t>
                      </a:r>
                      <a:r>
                        <a:rPr lang="en-US" sz="1400" dirty="0" smtClean="0">
                          <a:latin typeface="Segoe UI Semibold" pitchFamily="34" charset="0"/>
                        </a:rPr>
                        <a:t> Monthly</a:t>
                      </a:r>
                      <a:r>
                        <a:rPr lang="en-US" sz="1400" baseline="0" dirty="0" smtClean="0">
                          <a:latin typeface="Segoe UI Semibold" pitchFamily="34" charset="0"/>
                        </a:rPr>
                        <a:t> Downloads / Sample</a:t>
                      </a:r>
                      <a:endParaRPr lang="en-US" sz="1400" dirty="0">
                        <a:latin typeface="Segoe UI Semibold" pitchFamily="34" charset="0"/>
                      </a:endParaRPr>
                    </a:p>
                  </a:txBody>
                  <a:tcPr/>
                </a:tc>
              </a:tr>
              <a:tr h="152400">
                <a:tc>
                  <a:txBody>
                    <a:bodyPr/>
                    <a:lstStyle/>
                    <a:p>
                      <a:r>
                        <a:rPr lang="en-US" sz="1300" dirty="0" smtClean="0">
                          <a:latin typeface="Segoe UI Semibold" pitchFamily="34" charset="0"/>
                        </a:rPr>
                        <a:t>Windows Phone</a:t>
                      </a:r>
                      <a:endParaRPr lang="en-US" sz="1300" dirty="0">
                        <a:latin typeface="Segoe UI Semibold" pitchFamily="34" charset="0"/>
                      </a:endParaRPr>
                    </a:p>
                  </a:txBody>
                  <a:tcPr/>
                </a:tc>
                <a:tc>
                  <a:txBody>
                    <a:bodyPr/>
                    <a:lstStyle/>
                    <a:p>
                      <a:r>
                        <a:rPr lang="en-US" sz="1400" dirty="0" smtClean="0"/>
                        <a:t>1</a:t>
                      </a:r>
                      <a:endParaRPr lang="en-US" sz="1400" dirty="0"/>
                    </a:p>
                  </a:txBody>
                  <a:tcPr/>
                </a:tc>
                <a:tc>
                  <a:txBody>
                    <a:bodyPr/>
                    <a:lstStyle/>
                    <a:p>
                      <a:r>
                        <a:rPr lang="en-US" sz="1400" dirty="0" smtClean="0"/>
                        <a:t>1029.06</a:t>
                      </a:r>
                    </a:p>
                  </a:txBody>
                  <a:tcPr/>
                </a:tc>
              </a:tr>
              <a:tr h="152400">
                <a:tc>
                  <a:txBody>
                    <a:bodyPr/>
                    <a:lstStyle/>
                    <a:p>
                      <a:r>
                        <a:rPr lang="en-US" sz="1300" dirty="0" smtClean="0">
                          <a:latin typeface="Segoe UI Semibold" pitchFamily="34" charset="0"/>
                        </a:rPr>
                        <a:t>SharePoint</a:t>
                      </a:r>
                      <a:endParaRPr lang="en-US" sz="1300" dirty="0">
                        <a:latin typeface="Segoe UI Semibold" pitchFamily="34" charset="0"/>
                      </a:endParaRPr>
                    </a:p>
                  </a:txBody>
                  <a:tcPr/>
                </a:tc>
                <a:tc>
                  <a:txBody>
                    <a:bodyPr/>
                    <a:lstStyle/>
                    <a:p>
                      <a:r>
                        <a:rPr lang="en-US" sz="1400" dirty="0" smtClean="0"/>
                        <a:t>1</a:t>
                      </a:r>
                      <a:endParaRPr lang="en-US" sz="1400" dirty="0"/>
                    </a:p>
                  </a:txBody>
                  <a:tcPr/>
                </a:tc>
                <a:tc>
                  <a:txBody>
                    <a:bodyPr/>
                    <a:lstStyle/>
                    <a:p>
                      <a:r>
                        <a:rPr lang="en-US" sz="1400" dirty="0" smtClean="0"/>
                        <a:t>594.27</a:t>
                      </a:r>
                    </a:p>
                  </a:txBody>
                  <a:tcPr/>
                </a:tc>
              </a:tr>
              <a:tr h="152400">
                <a:tc>
                  <a:txBody>
                    <a:bodyPr/>
                    <a:lstStyle/>
                    <a:p>
                      <a:r>
                        <a:rPr lang="en-US" sz="1300" dirty="0" smtClean="0">
                          <a:latin typeface="Segoe UI Semibold" pitchFamily="34" charset="0"/>
                        </a:rPr>
                        <a:t>SQL Azure</a:t>
                      </a:r>
                      <a:endParaRPr lang="en-US" sz="1300" dirty="0">
                        <a:latin typeface="Segoe UI Semibold" pitchFamily="34" charset="0"/>
                      </a:endParaRPr>
                    </a:p>
                  </a:txBody>
                  <a:tcPr/>
                </a:tc>
                <a:tc>
                  <a:txBody>
                    <a:bodyPr/>
                    <a:lstStyle/>
                    <a:p>
                      <a:r>
                        <a:rPr lang="en-US" sz="1400" dirty="0" smtClean="0"/>
                        <a:t>1</a:t>
                      </a:r>
                      <a:endParaRPr lang="en-US" sz="1400" dirty="0"/>
                    </a:p>
                  </a:txBody>
                  <a:tcPr/>
                </a:tc>
                <a:tc>
                  <a:txBody>
                    <a:bodyPr/>
                    <a:lstStyle/>
                    <a:p>
                      <a:r>
                        <a:rPr lang="en-US" sz="1400" dirty="0" smtClean="0"/>
                        <a:t>527.53</a:t>
                      </a:r>
                    </a:p>
                  </a:txBody>
                  <a:tcPr/>
                </a:tc>
              </a:tr>
              <a:tr h="152400">
                <a:tc>
                  <a:txBody>
                    <a:bodyPr/>
                    <a:lstStyle/>
                    <a:p>
                      <a:r>
                        <a:rPr lang="en-US" sz="1300" dirty="0" smtClean="0">
                          <a:latin typeface="Segoe UI Semibold" pitchFamily="34" charset="0"/>
                        </a:rPr>
                        <a:t>ASP.NET</a:t>
                      </a:r>
                      <a:endParaRPr lang="en-US" sz="1300" dirty="0">
                        <a:latin typeface="Segoe UI Semibold" pitchFamily="34" charset="0"/>
                      </a:endParaRPr>
                    </a:p>
                  </a:txBody>
                  <a:tcPr/>
                </a:tc>
                <a:tc>
                  <a:txBody>
                    <a:bodyPr/>
                    <a:lstStyle/>
                    <a:p>
                      <a:r>
                        <a:rPr lang="en-US" sz="1400" dirty="0" smtClean="0"/>
                        <a:t>121</a:t>
                      </a:r>
                      <a:endParaRPr lang="en-US" sz="1400" dirty="0"/>
                    </a:p>
                  </a:txBody>
                  <a:tcPr/>
                </a:tc>
                <a:tc>
                  <a:txBody>
                    <a:bodyPr/>
                    <a:lstStyle/>
                    <a:p>
                      <a:r>
                        <a:rPr lang="en-US" sz="1400" dirty="0" smtClean="0"/>
                        <a:t>499.94</a:t>
                      </a:r>
                    </a:p>
                  </a:txBody>
                  <a:tcPr/>
                </a:tc>
              </a:tr>
              <a:tr h="152400">
                <a:tc>
                  <a:txBody>
                    <a:bodyPr/>
                    <a:lstStyle/>
                    <a:p>
                      <a:r>
                        <a:rPr lang="en-US" sz="1300" dirty="0" smtClean="0">
                          <a:latin typeface="Segoe UI Semibold" pitchFamily="34" charset="0"/>
                        </a:rPr>
                        <a:t>WCF</a:t>
                      </a:r>
                      <a:endParaRPr lang="en-US" sz="1300" dirty="0">
                        <a:latin typeface="Segoe UI Semibold" pitchFamily="34" charset="0"/>
                      </a:endParaRPr>
                    </a:p>
                  </a:txBody>
                  <a:tcPr/>
                </a:tc>
                <a:tc>
                  <a:txBody>
                    <a:bodyPr/>
                    <a:lstStyle/>
                    <a:p>
                      <a:r>
                        <a:rPr lang="en-US" sz="1400" dirty="0" smtClean="0"/>
                        <a:t>12</a:t>
                      </a:r>
                      <a:endParaRPr lang="en-US" sz="1400" dirty="0"/>
                    </a:p>
                  </a:txBody>
                  <a:tcPr/>
                </a:tc>
                <a:tc>
                  <a:txBody>
                    <a:bodyPr/>
                    <a:lstStyle/>
                    <a:p>
                      <a:r>
                        <a:rPr lang="en-US" sz="1400" dirty="0" smtClean="0"/>
                        <a:t>479.79</a:t>
                      </a:r>
                    </a:p>
                  </a:txBody>
                  <a:tcPr/>
                </a:tc>
              </a:tr>
              <a:tr h="152400">
                <a:tc>
                  <a:txBody>
                    <a:bodyPr/>
                    <a:lstStyle/>
                    <a:p>
                      <a:r>
                        <a:rPr lang="en-US" sz="1300" dirty="0" smtClean="0">
                          <a:latin typeface="Segoe UI Semibold" pitchFamily="34" charset="0"/>
                        </a:rPr>
                        <a:t>Windows Azure</a:t>
                      </a:r>
                      <a:endParaRPr lang="en-US" sz="1300" dirty="0">
                        <a:latin typeface="Segoe UI Semibold" pitchFamily="34" charset="0"/>
                      </a:endParaRPr>
                    </a:p>
                  </a:txBody>
                  <a:tcPr/>
                </a:tc>
                <a:tc>
                  <a:txBody>
                    <a:bodyPr/>
                    <a:lstStyle/>
                    <a:p>
                      <a:r>
                        <a:rPr lang="en-US" sz="1400" dirty="0" smtClean="0"/>
                        <a:t>34</a:t>
                      </a:r>
                      <a:endParaRPr lang="en-US" sz="1400" dirty="0"/>
                    </a:p>
                  </a:txBody>
                  <a:tcPr/>
                </a:tc>
                <a:tc>
                  <a:txBody>
                    <a:bodyPr/>
                    <a:lstStyle/>
                    <a:p>
                      <a:r>
                        <a:rPr lang="en-US" sz="1400" dirty="0" smtClean="0"/>
                        <a:t>478.63</a:t>
                      </a:r>
                    </a:p>
                  </a:txBody>
                  <a:tcPr/>
                </a:tc>
              </a:tr>
              <a:tr h="152400">
                <a:tc>
                  <a:txBody>
                    <a:bodyPr/>
                    <a:lstStyle/>
                    <a:p>
                      <a:r>
                        <a:rPr lang="en-US" sz="1300" dirty="0" smtClean="0">
                          <a:latin typeface="Segoe UI Semibold" pitchFamily="34" charset="0"/>
                        </a:rPr>
                        <a:t>Data Platform</a:t>
                      </a:r>
                      <a:endParaRPr lang="en-US" sz="1300" dirty="0">
                        <a:latin typeface="Segoe UI Semibold" pitchFamily="34" charset="0"/>
                      </a:endParaRPr>
                    </a:p>
                  </a:txBody>
                  <a:tcPr/>
                </a:tc>
                <a:tc>
                  <a:txBody>
                    <a:bodyPr/>
                    <a:lstStyle/>
                    <a:p>
                      <a:r>
                        <a:rPr lang="en-US" sz="1400" dirty="0" smtClean="0"/>
                        <a:t>42</a:t>
                      </a:r>
                      <a:endParaRPr lang="en-US" sz="1400" dirty="0"/>
                    </a:p>
                  </a:txBody>
                  <a:tcPr/>
                </a:tc>
                <a:tc>
                  <a:txBody>
                    <a:bodyPr/>
                    <a:lstStyle/>
                    <a:p>
                      <a:r>
                        <a:rPr lang="en-US" sz="1400" dirty="0" smtClean="0"/>
                        <a:t>449.28</a:t>
                      </a:r>
                    </a:p>
                  </a:txBody>
                  <a:tcPr/>
                </a:tc>
              </a:tr>
              <a:tr h="152400">
                <a:tc>
                  <a:txBody>
                    <a:bodyPr/>
                    <a:lstStyle/>
                    <a:p>
                      <a:r>
                        <a:rPr lang="en-US" sz="1400" dirty="0" smtClean="0"/>
                        <a:t>Silverlight</a:t>
                      </a:r>
                      <a:endParaRPr lang="en-US" sz="1400" dirty="0"/>
                    </a:p>
                  </a:txBody>
                  <a:tcPr/>
                </a:tc>
                <a:tc>
                  <a:txBody>
                    <a:bodyPr/>
                    <a:lstStyle/>
                    <a:p>
                      <a:r>
                        <a:rPr lang="en-US" sz="1400" dirty="0" smtClean="0"/>
                        <a:t>65</a:t>
                      </a:r>
                      <a:endParaRPr lang="en-US" sz="1400" dirty="0"/>
                    </a:p>
                  </a:txBody>
                  <a:tcPr/>
                </a:tc>
                <a:tc>
                  <a:txBody>
                    <a:bodyPr/>
                    <a:lstStyle/>
                    <a:p>
                      <a:r>
                        <a:rPr lang="en-US" sz="1400" dirty="0" smtClean="0"/>
                        <a:t>414.74</a:t>
                      </a:r>
                    </a:p>
                  </a:txBody>
                  <a:tcPr/>
                </a:tc>
              </a:tr>
              <a:tr h="152400">
                <a:tc>
                  <a:txBody>
                    <a:bodyPr/>
                    <a:lstStyle/>
                    <a:p>
                      <a:r>
                        <a:rPr lang="en-US" sz="1400" dirty="0" smtClean="0"/>
                        <a:t>Network</a:t>
                      </a:r>
                      <a:endParaRPr lang="en-US" sz="1400" dirty="0"/>
                    </a:p>
                  </a:txBody>
                  <a:tcPr/>
                </a:tc>
                <a:tc>
                  <a:txBody>
                    <a:bodyPr/>
                    <a:lstStyle/>
                    <a:p>
                      <a:r>
                        <a:rPr lang="en-US" sz="1400" dirty="0" smtClean="0"/>
                        <a:t>23</a:t>
                      </a:r>
                      <a:endParaRPr lang="en-US" sz="1400" dirty="0"/>
                    </a:p>
                  </a:txBody>
                  <a:tcPr/>
                </a:tc>
                <a:tc>
                  <a:txBody>
                    <a:bodyPr/>
                    <a:lstStyle/>
                    <a:p>
                      <a:r>
                        <a:rPr lang="en-US" sz="1400" dirty="0" smtClean="0"/>
                        <a:t>407.07</a:t>
                      </a:r>
                    </a:p>
                  </a:txBody>
                  <a:tcPr/>
                </a:tc>
              </a:tr>
              <a:tr h="152400">
                <a:tc>
                  <a:txBody>
                    <a:bodyPr/>
                    <a:lstStyle/>
                    <a:p>
                      <a:r>
                        <a:rPr lang="en-US" sz="1400" dirty="0" smtClean="0"/>
                        <a:t>WPF</a:t>
                      </a:r>
                      <a:endParaRPr lang="en-US" sz="1400" dirty="0"/>
                    </a:p>
                  </a:txBody>
                  <a:tcPr/>
                </a:tc>
                <a:tc>
                  <a:txBody>
                    <a:bodyPr/>
                    <a:lstStyle/>
                    <a:p>
                      <a:r>
                        <a:rPr lang="en-US" sz="1400" dirty="0" smtClean="0"/>
                        <a:t>30</a:t>
                      </a:r>
                      <a:endParaRPr lang="en-US" sz="1400" dirty="0"/>
                    </a:p>
                  </a:txBody>
                  <a:tcPr/>
                </a:tc>
                <a:tc>
                  <a:txBody>
                    <a:bodyPr/>
                    <a:lstStyle/>
                    <a:p>
                      <a:r>
                        <a:rPr lang="en-US" sz="1400" dirty="0" smtClean="0"/>
                        <a:t>393.32</a:t>
                      </a:r>
                    </a:p>
                  </a:txBody>
                  <a:tcPr/>
                </a:tc>
              </a:tr>
              <a:tr h="152400">
                <a:tc>
                  <a:txBody>
                    <a:bodyPr/>
                    <a:lstStyle/>
                    <a:p>
                      <a:r>
                        <a:rPr lang="en-US" sz="1400" dirty="0" smtClean="0"/>
                        <a:t>Windows Forms</a:t>
                      </a:r>
                      <a:endParaRPr lang="en-US" sz="1400" dirty="0"/>
                    </a:p>
                  </a:txBody>
                  <a:tcPr/>
                </a:tc>
                <a:tc>
                  <a:txBody>
                    <a:bodyPr/>
                    <a:lstStyle/>
                    <a:p>
                      <a:r>
                        <a:rPr lang="en-US" sz="1400" dirty="0" smtClean="0"/>
                        <a:t>43</a:t>
                      </a:r>
                      <a:endParaRPr lang="en-US" sz="1400" dirty="0"/>
                    </a:p>
                  </a:txBody>
                  <a:tcPr/>
                </a:tc>
                <a:tc>
                  <a:txBody>
                    <a:bodyPr/>
                    <a:lstStyle/>
                    <a:p>
                      <a:r>
                        <a:rPr lang="en-US" sz="1400" dirty="0" smtClean="0"/>
                        <a:t>392.17</a:t>
                      </a:r>
                    </a:p>
                  </a:txBody>
                  <a:tcPr/>
                </a:tc>
              </a:tr>
              <a:tr h="152400">
                <a:tc>
                  <a:txBody>
                    <a:bodyPr/>
                    <a:lstStyle/>
                    <a:p>
                      <a:r>
                        <a:rPr lang="en-US" sz="1400" dirty="0" smtClean="0"/>
                        <a:t>Programming</a:t>
                      </a:r>
                      <a:r>
                        <a:rPr lang="en-US" sz="1400" baseline="0" dirty="0" smtClean="0"/>
                        <a:t> Language</a:t>
                      </a:r>
                      <a:endParaRPr lang="en-US" sz="1400" dirty="0"/>
                    </a:p>
                  </a:txBody>
                  <a:tcPr/>
                </a:tc>
                <a:tc>
                  <a:txBody>
                    <a:bodyPr/>
                    <a:lstStyle/>
                    <a:p>
                      <a:r>
                        <a:rPr lang="en-US" sz="1400" dirty="0" smtClean="0"/>
                        <a:t>6</a:t>
                      </a:r>
                      <a:endParaRPr lang="en-US" sz="1400" dirty="0"/>
                    </a:p>
                  </a:txBody>
                  <a:tcPr/>
                </a:tc>
                <a:tc>
                  <a:txBody>
                    <a:bodyPr/>
                    <a:lstStyle/>
                    <a:p>
                      <a:r>
                        <a:rPr lang="en-US" sz="1400" dirty="0" smtClean="0"/>
                        <a:t>382.21</a:t>
                      </a:r>
                    </a:p>
                  </a:txBody>
                  <a:tcPr/>
                </a:tc>
              </a:tr>
              <a:tr h="152400">
                <a:tc>
                  <a:txBody>
                    <a:bodyPr/>
                    <a:lstStyle/>
                    <a:p>
                      <a:r>
                        <a:rPr lang="en-US" sz="1400" dirty="0" smtClean="0"/>
                        <a:t>IE</a:t>
                      </a:r>
                      <a:endParaRPr lang="en-US" sz="1400" dirty="0"/>
                    </a:p>
                  </a:txBody>
                  <a:tcPr/>
                </a:tc>
                <a:tc>
                  <a:txBody>
                    <a:bodyPr/>
                    <a:lstStyle/>
                    <a:p>
                      <a:r>
                        <a:rPr lang="en-US" sz="1400" dirty="0" smtClean="0"/>
                        <a:t>30</a:t>
                      </a:r>
                      <a:endParaRPr lang="en-US" sz="1400" dirty="0"/>
                    </a:p>
                  </a:txBody>
                  <a:tcPr/>
                </a:tc>
                <a:tc>
                  <a:txBody>
                    <a:bodyPr/>
                    <a:lstStyle/>
                    <a:p>
                      <a:r>
                        <a:rPr lang="en-US" sz="1400" dirty="0" smtClean="0"/>
                        <a:t>377.04</a:t>
                      </a:r>
                    </a:p>
                  </a:txBody>
                  <a:tcPr/>
                </a:tc>
              </a:tr>
              <a:tr h="152400">
                <a:tc>
                  <a:txBody>
                    <a:bodyPr/>
                    <a:lstStyle/>
                    <a:p>
                      <a:r>
                        <a:rPr lang="en-US" sz="1400" dirty="0" smtClean="0"/>
                        <a:t>Windows SDK</a:t>
                      </a:r>
                      <a:endParaRPr lang="en-US" sz="1400" dirty="0"/>
                    </a:p>
                  </a:txBody>
                  <a:tcPr/>
                </a:tc>
                <a:tc>
                  <a:txBody>
                    <a:bodyPr/>
                    <a:lstStyle/>
                    <a:p>
                      <a:r>
                        <a:rPr lang="en-US" sz="1400" dirty="0" smtClean="0"/>
                        <a:t>194</a:t>
                      </a:r>
                      <a:endParaRPr lang="en-US" sz="1400" dirty="0"/>
                    </a:p>
                  </a:txBody>
                  <a:tcPr/>
                </a:tc>
                <a:tc>
                  <a:txBody>
                    <a:bodyPr/>
                    <a:lstStyle/>
                    <a:p>
                      <a:r>
                        <a:rPr lang="en-US" sz="1400" dirty="0" smtClean="0"/>
                        <a:t>336.74</a:t>
                      </a:r>
                    </a:p>
                  </a:txBody>
                  <a:tcPr/>
                </a:tc>
              </a:tr>
              <a:tr h="152400">
                <a:tc>
                  <a:txBody>
                    <a:bodyPr/>
                    <a:lstStyle/>
                    <a:p>
                      <a:r>
                        <a:rPr lang="en-US" sz="1400" dirty="0" smtClean="0"/>
                        <a:t>Dynamics</a:t>
                      </a:r>
                      <a:endParaRPr lang="en-US" sz="1400" dirty="0"/>
                    </a:p>
                  </a:txBody>
                  <a:tcPr/>
                </a:tc>
                <a:tc>
                  <a:txBody>
                    <a:bodyPr/>
                    <a:lstStyle/>
                    <a:p>
                      <a:r>
                        <a:rPr lang="en-US" sz="1400" dirty="0" smtClean="0"/>
                        <a:t>3</a:t>
                      </a:r>
                      <a:endParaRPr lang="en-US" sz="1400" dirty="0"/>
                    </a:p>
                  </a:txBody>
                  <a:tcPr/>
                </a:tc>
                <a:tc>
                  <a:txBody>
                    <a:bodyPr/>
                    <a:lstStyle/>
                    <a:p>
                      <a:r>
                        <a:rPr lang="en-US" sz="1400" dirty="0" smtClean="0"/>
                        <a:t>329.18</a:t>
                      </a:r>
                    </a:p>
                  </a:txBody>
                  <a:tcPr/>
                </a:tc>
              </a:tr>
              <a:tr h="152400">
                <a:tc>
                  <a:txBody>
                    <a:bodyPr/>
                    <a:lstStyle/>
                    <a:p>
                      <a:r>
                        <a:rPr lang="en-US" sz="1400" dirty="0" smtClean="0"/>
                        <a:t>WF</a:t>
                      </a:r>
                      <a:endParaRPr lang="en-US" sz="1400" dirty="0"/>
                    </a:p>
                  </a:txBody>
                  <a:tcPr/>
                </a:tc>
                <a:tc>
                  <a:txBody>
                    <a:bodyPr/>
                    <a:lstStyle/>
                    <a:p>
                      <a:r>
                        <a:rPr lang="en-US" sz="1400" dirty="0" smtClean="0"/>
                        <a:t>17</a:t>
                      </a:r>
                      <a:endParaRPr lang="en-US" sz="1400" dirty="0"/>
                    </a:p>
                  </a:txBody>
                  <a:tcPr/>
                </a:tc>
                <a:tc>
                  <a:txBody>
                    <a:bodyPr/>
                    <a:lstStyle/>
                    <a:p>
                      <a:r>
                        <a:rPr lang="en-US" sz="1400" dirty="0" smtClean="0"/>
                        <a:t>322.90</a:t>
                      </a:r>
                    </a:p>
                  </a:txBody>
                  <a:tcPr/>
                </a:tc>
              </a:tr>
              <a:tr h="152400">
                <a:tc>
                  <a:txBody>
                    <a:bodyPr/>
                    <a:lstStyle/>
                    <a:p>
                      <a:r>
                        <a:rPr lang="en-US" sz="1400" dirty="0" smtClean="0"/>
                        <a:t>Windows 7</a:t>
                      </a:r>
                      <a:endParaRPr lang="en-US" sz="1400" dirty="0"/>
                    </a:p>
                  </a:txBody>
                  <a:tcPr/>
                </a:tc>
                <a:tc>
                  <a:txBody>
                    <a:bodyPr/>
                    <a:lstStyle/>
                    <a:p>
                      <a:r>
                        <a:rPr lang="en-US" sz="1400" dirty="0" smtClean="0"/>
                        <a:t>23</a:t>
                      </a:r>
                      <a:endParaRPr lang="en-US" sz="1400" dirty="0"/>
                    </a:p>
                  </a:txBody>
                  <a:tcPr/>
                </a:tc>
                <a:tc>
                  <a:txBody>
                    <a:bodyPr/>
                    <a:lstStyle/>
                    <a:p>
                      <a:r>
                        <a:rPr lang="en-US" sz="1400" dirty="0" smtClean="0"/>
                        <a:t>316.95</a:t>
                      </a:r>
                    </a:p>
                  </a:txBody>
                  <a:tcPr/>
                </a:tc>
              </a:tr>
              <a:tr h="152400">
                <a:tc>
                  <a:txBody>
                    <a:bodyPr/>
                    <a:lstStyle/>
                    <a:p>
                      <a:r>
                        <a:rPr lang="en-US" sz="1400" dirty="0" smtClean="0"/>
                        <a:t>VSX</a:t>
                      </a:r>
                      <a:endParaRPr lang="en-US" sz="1400" dirty="0"/>
                    </a:p>
                  </a:txBody>
                  <a:tcPr/>
                </a:tc>
                <a:tc>
                  <a:txBody>
                    <a:bodyPr/>
                    <a:lstStyle/>
                    <a:p>
                      <a:r>
                        <a:rPr lang="en-US" sz="1400" dirty="0" smtClean="0"/>
                        <a:t>26</a:t>
                      </a:r>
                      <a:endParaRPr lang="en-US" sz="1400" dirty="0"/>
                    </a:p>
                  </a:txBody>
                  <a:tcPr/>
                </a:tc>
                <a:tc>
                  <a:txBody>
                    <a:bodyPr/>
                    <a:lstStyle/>
                    <a:p>
                      <a:r>
                        <a:rPr lang="en-US" sz="1400" dirty="0" smtClean="0"/>
                        <a:t>308.55</a:t>
                      </a:r>
                    </a:p>
                  </a:txBody>
                  <a:tcPr/>
                </a:tc>
              </a:tr>
              <a:tr h="152400">
                <a:tc>
                  <a:txBody>
                    <a:bodyPr/>
                    <a:lstStyle/>
                    <a:p>
                      <a:r>
                        <a:rPr lang="en-US" sz="1400" dirty="0" smtClean="0"/>
                        <a:t>Office</a:t>
                      </a:r>
                      <a:endParaRPr lang="en-US" sz="1400" dirty="0"/>
                    </a:p>
                  </a:txBody>
                  <a:tcPr/>
                </a:tc>
                <a:tc>
                  <a:txBody>
                    <a:bodyPr/>
                    <a:lstStyle/>
                    <a:p>
                      <a:r>
                        <a:rPr lang="en-US" sz="1400" dirty="0" smtClean="0"/>
                        <a:t>43</a:t>
                      </a:r>
                      <a:endParaRPr lang="en-US" sz="1400" dirty="0"/>
                    </a:p>
                  </a:txBody>
                  <a:tcPr/>
                </a:tc>
                <a:tc>
                  <a:txBody>
                    <a:bodyPr/>
                    <a:lstStyle/>
                    <a:p>
                      <a:r>
                        <a:rPr lang="en-US" sz="1400" dirty="0" smtClean="0"/>
                        <a:t>303.16</a:t>
                      </a:r>
                    </a:p>
                  </a:txBody>
                  <a:tcPr/>
                </a:tc>
              </a:tr>
              <a:tr h="152400">
                <a:tc>
                  <a:txBody>
                    <a:bodyPr/>
                    <a:lstStyle/>
                    <a:p>
                      <a:r>
                        <a:rPr lang="en-US" sz="1400" dirty="0" smtClean="0"/>
                        <a:t>TFS</a:t>
                      </a:r>
                      <a:endParaRPr lang="en-US" sz="1400" dirty="0"/>
                    </a:p>
                  </a:txBody>
                  <a:tcPr/>
                </a:tc>
                <a:tc>
                  <a:txBody>
                    <a:bodyPr/>
                    <a:lstStyle/>
                    <a:p>
                      <a:r>
                        <a:rPr lang="en-US" sz="1400" dirty="0" smtClean="0"/>
                        <a:t>7</a:t>
                      </a:r>
                      <a:endParaRPr lang="en-US" sz="1400" dirty="0"/>
                    </a:p>
                  </a:txBody>
                  <a:tcPr/>
                </a:tc>
                <a:tc>
                  <a:txBody>
                    <a:bodyPr/>
                    <a:lstStyle/>
                    <a:p>
                      <a:r>
                        <a:rPr lang="en-US" sz="1400" dirty="0" smtClean="0"/>
                        <a:t>283.70</a:t>
                      </a:r>
                    </a:p>
                  </a:txBody>
                  <a:tcPr/>
                </a:tc>
              </a:tr>
              <a:tr h="152400">
                <a:tc>
                  <a:txBody>
                    <a:bodyPr/>
                    <a:lstStyle/>
                    <a:p>
                      <a:r>
                        <a:rPr lang="en-US" sz="1400" dirty="0" smtClean="0"/>
                        <a:t>Windows UI</a:t>
                      </a:r>
                      <a:endParaRPr lang="en-US" sz="1400" dirty="0"/>
                    </a:p>
                  </a:txBody>
                  <a:tcPr/>
                </a:tc>
                <a:tc>
                  <a:txBody>
                    <a:bodyPr/>
                    <a:lstStyle/>
                    <a:p>
                      <a:r>
                        <a:rPr lang="en-US" sz="1400" dirty="0" smtClean="0"/>
                        <a:t>5</a:t>
                      </a:r>
                      <a:endParaRPr lang="en-US" sz="1400" dirty="0"/>
                    </a:p>
                  </a:txBody>
                  <a:tcPr/>
                </a:tc>
                <a:tc>
                  <a:txBody>
                    <a:bodyPr/>
                    <a:lstStyle/>
                    <a:p>
                      <a:r>
                        <a:rPr lang="en-US" sz="1400" dirty="0" smtClean="0"/>
                        <a:t>278.13</a:t>
                      </a:r>
                    </a:p>
                  </a:txBody>
                  <a:tcPr/>
                </a:tc>
              </a:tr>
              <a:tr h="152400">
                <a:tc>
                  <a:txBody>
                    <a:bodyPr/>
                    <a:lstStyle/>
                    <a:p>
                      <a:r>
                        <a:rPr lang="en-US" sz="1400" dirty="0" smtClean="0"/>
                        <a:t>Fusion and </a:t>
                      </a:r>
                      <a:r>
                        <a:rPr lang="en-US" sz="1400" dirty="0" err="1" smtClean="0"/>
                        <a:t>Interop</a:t>
                      </a:r>
                      <a:endParaRPr lang="en-US" sz="1400" dirty="0"/>
                    </a:p>
                  </a:txBody>
                  <a:tcPr/>
                </a:tc>
                <a:tc>
                  <a:txBody>
                    <a:bodyPr/>
                    <a:lstStyle/>
                    <a:p>
                      <a:r>
                        <a:rPr lang="en-US" sz="1400" dirty="0" smtClean="0"/>
                        <a:t>21</a:t>
                      </a:r>
                      <a:endParaRPr lang="en-US" sz="1400" dirty="0"/>
                    </a:p>
                  </a:txBody>
                  <a:tcPr/>
                </a:tc>
                <a:tc>
                  <a:txBody>
                    <a:bodyPr/>
                    <a:lstStyle/>
                    <a:p>
                      <a:r>
                        <a:rPr lang="en-US" sz="1400" dirty="0" smtClean="0"/>
                        <a:t>276.16</a:t>
                      </a:r>
                    </a:p>
                  </a:txBody>
                  <a:tcPr/>
                </a:tc>
              </a:tr>
              <a:tr h="152400">
                <a:tc>
                  <a:txBody>
                    <a:bodyPr/>
                    <a:lstStyle/>
                    <a:p>
                      <a:r>
                        <a:rPr lang="en-US" sz="1400" dirty="0" smtClean="0"/>
                        <a:t>WDK</a:t>
                      </a:r>
                      <a:endParaRPr lang="en-US" sz="1400" dirty="0"/>
                    </a:p>
                  </a:txBody>
                  <a:tcPr/>
                </a:tc>
                <a:tc>
                  <a:txBody>
                    <a:bodyPr/>
                    <a:lstStyle/>
                    <a:p>
                      <a:r>
                        <a:rPr lang="en-US" sz="1400" dirty="0" smtClean="0"/>
                        <a:t>7</a:t>
                      </a:r>
                      <a:endParaRPr lang="en-US" sz="1400" dirty="0"/>
                    </a:p>
                  </a:txBody>
                  <a:tcPr/>
                </a:tc>
                <a:tc>
                  <a:txBody>
                    <a:bodyPr/>
                    <a:lstStyle/>
                    <a:p>
                      <a:r>
                        <a:rPr lang="en-US" sz="1400" dirty="0" smtClean="0"/>
                        <a:t>269.37</a:t>
                      </a:r>
                      <a:endParaRPr lang="en-US" sz="1400" dirty="0"/>
                    </a:p>
                  </a:txBody>
                  <a:tcPr/>
                </a:tc>
              </a:tr>
              <a:tr h="152400">
                <a:tc>
                  <a:txBody>
                    <a:bodyPr/>
                    <a:lstStyle/>
                    <a:p>
                      <a:r>
                        <a:rPr lang="en-US" sz="1400" dirty="0" smtClean="0"/>
                        <a:t>XML</a:t>
                      </a:r>
                      <a:endParaRPr lang="en-US" sz="1400" dirty="0"/>
                    </a:p>
                  </a:txBody>
                  <a:tcPr/>
                </a:tc>
                <a:tc>
                  <a:txBody>
                    <a:bodyPr/>
                    <a:lstStyle/>
                    <a:p>
                      <a:r>
                        <a:rPr lang="en-US" sz="1400" dirty="0" smtClean="0"/>
                        <a:t>12</a:t>
                      </a:r>
                      <a:endParaRPr lang="en-US" sz="1400" dirty="0"/>
                    </a:p>
                  </a:txBody>
                  <a:tcPr/>
                </a:tc>
                <a:tc>
                  <a:txBody>
                    <a:bodyPr/>
                    <a:lstStyle/>
                    <a:p>
                      <a:r>
                        <a:rPr lang="en-US" sz="1400" dirty="0" smtClean="0"/>
                        <a:t>262.16</a:t>
                      </a:r>
                      <a:endParaRPr lang="en-US" sz="1400" dirty="0"/>
                    </a:p>
                  </a:txBody>
                  <a:tcPr/>
                </a:tc>
              </a:tr>
              <a:tr h="152400">
                <a:tc>
                  <a:txBody>
                    <a:bodyPr/>
                    <a:lstStyle/>
                    <a:p>
                      <a:r>
                        <a:rPr lang="en-US" sz="1400" dirty="0" smtClean="0"/>
                        <a:t>IIS</a:t>
                      </a:r>
                      <a:endParaRPr lang="en-US" sz="1400" dirty="0"/>
                    </a:p>
                  </a:txBody>
                  <a:tcPr/>
                </a:tc>
                <a:tc>
                  <a:txBody>
                    <a:bodyPr/>
                    <a:lstStyle/>
                    <a:p>
                      <a:r>
                        <a:rPr lang="en-US" sz="1400" dirty="0" smtClean="0"/>
                        <a:t>5</a:t>
                      </a:r>
                      <a:endParaRPr lang="en-US" sz="1400" dirty="0"/>
                    </a:p>
                  </a:txBody>
                  <a:tcPr/>
                </a:tc>
                <a:tc>
                  <a:txBody>
                    <a:bodyPr/>
                    <a:lstStyle/>
                    <a:p>
                      <a:r>
                        <a:rPr lang="en-US" sz="1400" dirty="0" smtClean="0"/>
                        <a:t>250.69</a:t>
                      </a:r>
                      <a:endParaRPr lang="en-US" sz="1400" dirty="0"/>
                    </a:p>
                  </a:txBody>
                  <a:tcPr/>
                </a:tc>
              </a:tr>
              <a:tr h="152400">
                <a:tc>
                  <a:txBody>
                    <a:bodyPr/>
                    <a:lstStyle/>
                    <a:p>
                      <a:r>
                        <a:rPr lang="en-US" sz="1400" dirty="0" smtClean="0"/>
                        <a:t>Diagnostics</a:t>
                      </a:r>
                      <a:endParaRPr lang="en-US" sz="1400" dirty="0"/>
                    </a:p>
                  </a:txBody>
                  <a:tcPr/>
                </a:tc>
                <a:tc>
                  <a:txBody>
                    <a:bodyPr/>
                    <a:lstStyle/>
                    <a:p>
                      <a:r>
                        <a:rPr lang="en-US" sz="1400" dirty="0" smtClean="0"/>
                        <a:t>5</a:t>
                      </a:r>
                      <a:endParaRPr lang="en-US" sz="1400" dirty="0"/>
                    </a:p>
                  </a:txBody>
                  <a:tcPr/>
                </a:tc>
                <a:tc>
                  <a:txBody>
                    <a:bodyPr/>
                    <a:lstStyle/>
                    <a:p>
                      <a:r>
                        <a:rPr lang="en-US" sz="1400" dirty="0" smtClean="0"/>
                        <a:t>209.39</a:t>
                      </a:r>
                      <a:endParaRPr lang="en-US" sz="1400" dirty="0"/>
                    </a:p>
                  </a:txBody>
                  <a:tcPr/>
                </a:tc>
              </a:tr>
            </a:tbl>
          </a:graphicData>
        </a:graphic>
      </p:graphicFrame>
    </p:spTree>
    <p:extLst>
      <p:ext uri="{BB962C8B-B14F-4D97-AF65-F5344CB8AC3E}">
        <p14:creationId xmlns:p14="http://schemas.microsoft.com/office/powerpoint/2010/main" val="333239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88889E-6 0 L -0.00017 -0.65556 " pathEditMode="relative" rAng="0" ptsTypes="AA">
                                      <p:cBhvr>
                                        <p:cTn id="6" dur="2000" fill="hold"/>
                                        <p:tgtEl>
                                          <p:spTgt spid="5"/>
                                        </p:tgtEl>
                                        <p:attrNameLst>
                                          <p:attrName>ppt_x</p:attrName>
                                          <p:attrName>ppt_y</p:attrName>
                                        </p:attrNameLst>
                                      </p:cBhvr>
                                      <p:rCtr x="-17" y="-3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2"/>
          <p:cNvSpPr>
            <a:spLocks noGrp="1"/>
          </p:cNvSpPr>
          <p:nvPr>
            <p:ph idx="1"/>
          </p:nvPr>
        </p:nvSpPr>
        <p:spPr>
          <a:xfrm>
            <a:off x="457200" y="1447800"/>
            <a:ext cx="7620000" cy="4800600"/>
          </a:xfrm>
        </p:spPr>
        <p:txBody>
          <a:bodyPr>
            <a:normAutofit/>
          </a:bodyPr>
          <a:lstStyle/>
          <a:p>
            <a:pPr marL="114300" lvl="1" indent="0">
              <a:buClr>
                <a:schemeClr val="accent1"/>
              </a:buClr>
              <a:buNone/>
            </a:pPr>
            <a:r>
              <a:rPr lang="en-US" b="1" dirty="0" smtClean="0">
                <a:latin typeface="Segoe UI Semibold" pitchFamily="34" charset="0"/>
              </a:rPr>
              <a:t>most downloaded samples</a:t>
            </a:r>
            <a:endParaRPr lang="en-US" b="1" dirty="0">
              <a:latin typeface="Segoe UI Semibold" pitchFamily="34" charset="0"/>
            </a:endParaRPr>
          </a:p>
          <a:p>
            <a:pPr marL="114300" lvl="1" indent="0">
              <a:buClr>
                <a:schemeClr val="accent1"/>
              </a:buClr>
              <a:buNone/>
            </a:pPr>
            <a:r>
              <a:rPr lang="en-US" dirty="0" smtClean="0"/>
              <a:t>samples with the highest monthly download# in each technology</a:t>
            </a:r>
          </a:p>
          <a:p>
            <a:pPr marL="114300" lvl="1" indent="0">
              <a:buClr>
                <a:schemeClr val="accent1"/>
              </a:buClr>
              <a:buNone/>
            </a:pPr>
            <a:r>
              <a:rPr lang="en-US" dirty="0"/>
              <a:t>data source: </a:t>
            </a:r>
            <a:r>
              <a:rPr lang="en-US" dirty="0">
                <a:hlinkClick r:id="rId3"/>
              </a:rPr>
              <a:t>MSDN Samples Gallery Statistics Reporting </a:t>
            </a:r>
            <a:r>
              <a:rPr lang="en-US" dirty="0" smtClean="0">
                <a:hlinkClick r:id="rId3"/>
              </a:rPr>
              <a:t>Server</a:t>
            </a:r>
            <a:endParaRPr lang="en-US" dirty="0"/>
          </a:p>
        </p:txBody>
      </p:sp>
      <p:sp>
        <p:nvSpPr>
          <p:cNvPr id="4" name="Footer Placeholder 3"/>
          <p:cNvSpPr>
            <a:spLocks noGrp="1"/>
          </p:cNvSpPr>
          <p:nvPr>
            <p:ph type="ftr" sz="quarter" idx="11"/>
          </p:nvPr>
        </p:nvSpPr>
        <p:spPr/>
        <p:txBody>
          <a:bodyPr/>
          <a:lstStyle/>
          <a:p>
            <a:r>
              <a:rPr lang="en-US" smtClean="0"/>
              <a:t>Microsoft Confidential</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08174773"/>
              </p:ext>
            </p:extLst>
          </p:nvPr>
        </p:nvGraphicFramePr>
        <p:xfrm>
          <a:off x="609601" y="2590800"/>
          <a:ext cx="6705600" cy="11765280"/>
        </p:xfrm>
        <a:graphic>
          <a:graphicData uri="http://schemas.openxmlformats.org/drawingml/2006/table">
            <a:tbl>
              <a:tblPr firstRow="1" bandRow="1">
                <a:tableStyleId>{5C22544A-7EE6-4342-B048-85BDC9FD1C3A}</a:tableStyleId>
              </a:tblPr>
              <a:tblGrid>
                <a:gridCol w="1739512"/>
                <a:gridCol w="2832487"/>
                <a:gridCol w="2133601"/>
              </a:tblGrid>
              <a:tr h="152400">
                <a:tc>
                  <a:txBody>
                    <a:bodyPr/>
                    <a:lstStyle/>
                    <a:p>
                      <a:r>
                        <a:rPr lang="en-US" sz="1400" dirty="0" smtClean="0">
                          <a:latin typeface="Segoe UI Semibold" pitchFamily="34" charset="0"/>
                        </a:rPr>
                        <a:t>Technology</a:t>
                      </a:r>
                      <a:endParaRPr lang="en-US" sz="1400" dirty="0">
                        <a:latin typeface="Segoe UI Semibold" pitchFamily="34" charset="0"/>
                      </a:endParaRPr>
                    </a:p>
                  </a:txBody>
                  <a:tcPr/>
                </a:tc>
                <a:tc>
                  <a:txBody>
                    <a:bodyPr/>
                    <a:lstStyle/>
                    <a:p>
                      <a:r>
                        <a:rPr lang="en-US" sz="1400" dirty="0" smtClean="0">
                          <a:latin typeface="Segoe UI Semibold" pitchFamily="34" charset="0"/>
                        </a:rPr>
                        <a:t>Sample</a:t>
                      </a:r>
                      <a:endParaRPr lang="en-US" sz="1400" dirty="0">
                        <a:latin typeface="Segoe UI Semibold" pitchFamily="34" charset="0"/>
                      </a:endParaRPr>
                    </a:p>
                  </a:txBody>
                  <a:tcPr/>
                </a:tc>
                <a:tc>
                  <a:txBody>
                    <a:bodyPr/>
                    <a:lstStyle/>
                    <a:p>
                      <a:r>
                        <a:rPr lang="en-US" sz="1400" dirty="0" smtClean="0">
                          <a:latin typeface="Segoe UI Semibold" pitchFamily="34" charset="0"/>
                        </a:rPr>
                        <a:t>Monthly</a:t>
                      </a:r>
                      <a:r>
                        <a:rPr lang="en-US" sz="1400" baseline="0" dirty="0" smtClean="0">
                          <a:latin typeface="Segoe UI Semibold" pitchFamily="34" charset="0"/>
                        </a:rPr>
                        <a:t> Downloads</a:t>
                      </a:r>
                      <a:endParaRPr lang="en-US" sz="1400" dirty="0">
                        <a:latin typeface="Segoe UI Semibold" pitchFamily="34" charset="0"/>
                      </a:endParaRPr>
                    </a:p>
                  </a:txBody>
                  <a:tcPr/>
                </a:tc>
              </a:tr>
              <a:tr h="152400">
                <a:tc>
                  <a:txBody>
                    <a:bodyPr/>
                    <a:lstStyle/>
                    <a:p>
                      <a:r>
                        <a:rPr lang="en-US" sz="1300" dirty="0" smtClean="0">
                          <a:latin typeface="Segoe UI Semibold" pitchFamily="34" charset="0"/>
                        </a:rPr>
                        <a:t>Windows Phone</a:t>
                      </a:r>
                      <a:endParaRPr lang="en-US" sz="1300" dirty="0">
                        <a:latin typeface="Segoe UI Semibold" pitchFamily="34" charset="0"/>
                      </a:endParaRPr>
                    </a:p>
                  </a:txBody>
                  <a:tcPr/>
                </a:tc>
                <a:tc>
                  <a:txBody>
                    <a:bodyPr/>
                    <a:lstStyle/>
                    <a:p>
                      <a:r>
                        <a:rPr lang="en-US" sz="1400" dirty="0" smtClean="0">
                          <a:hlinkClick r:id="rId4"/>
                        </a:rPr>
                        <a:t>CSWP7AzureVideoStory</a:t>
                      </a:r>
                      <a:endParaRPr lang="en-US" sz="1400" dirty="0"/>
                    </a:p>
                  </a:txBody>
                  <a:tcPr/>
                </a:tc>
                <a:tc>
                  <a:txBody>
                    <a:bodyPr/>
                    <a:lstStyle/>
                    <a:p>
                      <a:pPr marL="0" algn="l" defTabSz="914400" rtl="0" eaLnBrk="1" latinLnBrk="0" hangingPunct="1"/>
                      <a:r>
                        <a:rPr lang="en-US" sz="1800" kern="1200" dirty="0" smtClean="0">
                          <a:solidFill>
                            <a:schemeClr val="dk1"/>
                          </a:solidFill>
                          <a:latin typeface="Segoe UI" pitchFamily="34" charset="0"/>
                          <a:ea typeface="Segoe UI" pitchFamily="34" charset="0"/>
                          <a:cs typeface="Segoe UI" pitchFamily="34" charset="0"/>
                        </a:rPr>
                        <a:t>1300.59</a:t>
                      </a:r>
                    </a:p>
                  </a:txBody>
                  <a:tcPr/>
                </a:tc>
              </a:tr>
              <a:tr h="152400">
                <a:tc>
                  <a:txBody>
                    <a:bodyPr/>
                    <a:lstStyle/>
                    <a:p>
                      <a:r>
                        <a:rPr lang="en-US" sz="1300" dirty="0" smtClean="0">
                          <a:latin typeface="Segoe UI Semibold" pitchFamily="34" charset="0"/>
                        </a:rPr>
                        <a:t>SharePoint</a:t>
                      </a:r>
                      <a:endParaRPr lang="en-US" sz="1300" dirty="0">
                        <a:latin typeface="Segoe UI Semibold" pitchFamily="34" charset="0"/>
                      </a:endParaRPr>
                    </a:p>
                  </a:txBody>
                  <a:tcPr/>
                </a:tc>
                <a:tc>
                  <a:txBody>
                    <a:bodyPr/>
                    <a:lstStyle/>
                    <a:p>
                      <a:r>
                        <a:rPr lang="en-US" sz="1400" dirty="0" smtClean="0">
                          <a:hlinkClick r:id="rId5"/>
                        </a:rPr>
                        <a:t>CSSharePointSilverlightIntegration</a:t>
                      </a:r>
                      <a:endParaRPr lang="en-US" sz="1400" dirty="0"/>
                    </a:p>
                  </a:txBody>
                  <a:tcPr/>
                </a:tc>
                <a:tc>
                  <a:txBody>
                    <a:bodyPr/>
                    <a:lstStyle/>
                    <a:p>
                      <a:r>
                        <a:rPr lang="en-US" sz="1400" dirty="0" smtClean="0"/>
                        <a:t>594.27</a:t>
                      </a:r>
                    </a:p>
                  </a:txBody>
                  <a:tcPr/>
                </a:tc>
              </a:tr>
              <a:tr h="152400">
                <a:tc>
                  <a:txBody>
                    <a:bodyPr/>
                    <a:lstStyle/>
                    <a:p>
                      <a:r>
                        <a:rPr lang="en-US" sz="1300" dirty="0" smtClean="0">
                          <a:latin typeface="Segoe UI Semibold" pitchFamily="34" charset="0"/>
                        </a:rPr>
                        <a:t>SQL Azure</a:t>
                      </a:r>
                      <a:endParaRPr lang="en-US" sz="1300" dirty="0">
                        <a:latin typeface="Segoe UI Semibold" pitchFamily="34" charset="0"/>
                      </a:endParaRPr>
                    </a:p>
                  </a:txBody>
                  <a:tcPr/>
                </a:tc>
                <a:tc>
                  <a:txBody>
                    <a:bodyPr/>
                    <a:lstStyle/>
                    <a:p>
                      <a:r>
                        <a:rPr lang="en-US" sz="1400" dirty="0" smtClean="0">
                          <a:hlinkClick r:id="rId6"/>
                        </a:rPr>
                        <a:t>CSSqlAzurePartitioning</a:t>
                      </a:r>
                      <a:endParaRPr lang="en-US" sz="1400" dirty="0"/>
                    </a:p>
                  </a:txBody>
                  <a:tcPr/>
                </a:tc>
                <a:tc>
                  <a:txBody>
                    <a:bodyPr/>
                    <a:lstStyle/>
                    <a:p>
                      <a:r>
                        <a:rPr lang="en-US" sz="1400" dirty="0" smtClean="0"/>
                        <a:t>527.53</a:t>
                      </a:r>
                    </a:p>
                  </a:txBody>
                  <a:tcPr/>
                </a:tc>
              </a:tr>
              <a:tr h="152400">
                <a:tc rowSpan="3">
                  <a:txBody>
                    <a:bodyPr/>
                    <a:lstStyle/>
                    <a:p>
                      <a:r>
                        <a:rPr lang="en-US" sz="1300" dirty="0" smtClean="0">
                          <a:latin typeface="Segoe UI Semibold" pitchFamily="34" charset="0"/>
                        </a:rPr>
                        <a:t>ASP.NET</a:t>
                      </a:r>
                      <a:endParaRPr lang="en-US" sz="1300" dirty="0">
                        <a:latin typeface="Segoe UI Semibold" pitchFamily="34" charset="0"/>
                      </a:endParaRPr>
                    </a:p>
                  </a:txBody>
                  <a:tcPr/>
                </a:tc>
                <a:tc>
                  <a:txBody>
                    <a:bodyPr/>
                    <a:lstStyle/>
                    <a:p>
                      <a:r>
                        <a:rPr lang="en-US" sz="1400" dirty="0" smtClean="0">
                          <a:hlinkClick r:id="rId7"/>
                        </a:rPr>
                        <a:t>CSASPNETAJAXWebChat</a:t>
                      </a:r>
                      <a:endParaRPr lang="en-US" sz="1400" dirty="0"/>
                    </a:p>
                  </a:txBody>
                  <a:tcPr/>
                </a:tc>
                <a:tc>
                  <a:txBody>
                    <a:bodyPr/>
                    <a:lstStyle/>
                    <a:p>
                      <a:r>
                        <a:rPr lang="en-US" sz="2400" dirty="0" smtClean="0">
                          <a:latin typeface="Segoe UI Semibold" pitchFamily="34" charset="0"/>
                          <a:ea typeface="Segoe UI" pitchFamily="34" charset="0"/>
                          <a:cs typeface="Segoe UI" pitchFamily="34" charset="0"/>
                        </a:rPr>
                        <a:t>1835.31</a:t>
                      </a:r>
                    </a:p>
                  </a:txBody>
                  <a:tcPr/>
                </a:tc>
              </a:tr>
              <a:tr h="152400">
                <a:tc vMerge="1">
                  <a:txBody>
                    <a:bodyPr/>
                    <a:lstStyle/>
                    <a:p>
                      <a:endParaRPr lang="en-US" sz="1300" dirty="0">
                        <a:latin typeface="Segoe UI Semibold" pitchFamily="34" charset="0"/>
                      </a:endParaRPr>
                    </a:p>
                  </a:txBody>
                  <a:tcPr/>
                </a:tc>
                <a:tc>
                  <a:txBody>
                    <a:bodyPr/>
                    <a:lstStyle/>
                    <a:p>
                      <a:r>
                        <a:rPr lang="en-US" sz="1400" dirty="0" smtClean="0">
                          <a:hlinkClick r:id="rId8"/>
                        </a:rPr>
                        <a:t>CSASPNETGridView</a:t>
                      </a:r>
                      <a:endParaRPr lang="en-US" sz="1400" dirty="0"/>
                    </a:p>
                  </a:txBody>
                  <a:tcPr/>
                </a:tc>
                <a:tc>
                  <a:txBody>
                    <a:bodyPr/>
                    <a:lstStyle/>
                    <a:p>
                      <a:r>
                        <a:rPr lang="en-US" sz="2000" dirty="0" smtClean="0">
                          <a:latin typeface="Segoe UI" pitchFamily="34" charset="0"/>
                          <a:ea typeface="Segoe UI" pitchFamily="34" charset="0"/>
                          <a:cs typeface="Segoe UI" pitchFamily="34" charset="0"/>
                        </a:rPr>
                        <a:t>1382.87</a:t>
                      </a:r>
                    </a:p>
                  </a:txBody>
                  <a:tcPr/>
                </a:tc>
              </a:tr>
              <a:tr h="152400">
                <a:tc vMerge="1">
                  <a:txBody>
                    <a:bodyPr/>
                    <a:lstStyle/>
                    <a:p>
                      <a:endParaRPr lang="en-US" sz="1300" dirty="0">
                        <a:latin typeface="Segoe UI Semibold" pitchFamily="34" charset="0"/>
                      </a:endParaRPr>
                    </a:p>
                  </a:txBody>
                  <a:tcPr/>
                </a:tc>
                <a:tc>
                  <a:txBody>
                    <a:bodyPr/>
                    <a:lstStyle/>
                    <a:p>
                      <a:r>
                        <a:rPr lang="en-US" sz="1400" dirty="0" smtClean="0">
                          <a:hlinkClick r:id="rId9"/>
                        </a:rPr>
                        <a:t>CSASPNETImageEditUpload</a:t>
                      </a:r>
                      <a:endParaRPr lang="en-US" sz="1400" dirty="0"/>
                    </a:p>
                  </a:txBody>
                  <a:tcPr/>
                </a:tc>
                <a:tc>
                  <a:txBody>
                    <a:bodyPr/>
                    <a:lstStyle/>
                    <a:p>
                      <a:r>
                        <a:rPr lang="en-US" sz="1400" dirty="0" smtClean="0">
                          <a:latin typeface="Segoe UI" pitchFamily="34" charset="0"/>
                          <a:ea typeface="Segoe UI" pitchFamily="34" charset="0"/>
                          <a:cs typeface="Segoe UI" pitchFamily="34" charset="0"/>
                        </a:rPr>
                        <a:t>1088.94</a:t>
                      </a:r>
                    </a:p>
                  </a:txBody>
                  <a:tcPr/>
                </a:tc>
              </a:tr>
              <a:tr h="152400">
                <a:tc rowSpan="3">
                  <a:txBody>
                    <a:bodyPr/>
                    <a:lstStyle/>
                    <a:p>
                      <a:r>
                        <a:rPr lang="en-US" sz="1300" dirty="0" smtClean="0">
                          <a:latin typeface="Segoe UI Semibold" pitchFamily="34" charset="0"/>
                        </a:rPr>
                        <a:t>WCF</a:t>
                      </a:r>
                      <a:endParaRPr lang="en-US" sz="1300" dirty="0">
                        <a:latin typeface="Segoe UI Semibold" pitchFamily="34" charset="0"/>
                      </a:endParaRPr>
                    </a:p>
                  </a:txBody>
                  <a:tcPr/>
                </a:tc>
                <a:tc>
                  <a:txBody>
                    <a:bodyPr/>
                    <a:lstStyle/>
                    <a:p>
                      <a:r>
                        <a:rPr lang="en-US" sz="1400" dirty="0" smtClean="0">
                          <a:hlinkClick r:id="rId10"/>
                        </a:rPr>
                        <a:t>CSAzureWCFServices</a:t>
                      </a:r>
                      <a:endParaRPr lang="en-US" sz="1400" dirty="0"/>
                    </a:p>
                  </a:txBody>
                  <a:tcPr/>
                </a:tc>
                <a:tc>
                  <a:txBody>
                    <a:bodyPr/>
                    <a:lstStyle/>
                    <a:p>
                      <a:r>
                        <a:rPr lang="en-US" sz="1400" dirty="0" smtClean="0"/>
                        <a:t>785.18</a:t>
                      </a:r>
                    </a:p>
                  </a:txBody>
                  <a:tcPr/>
                </a:tc>
              </a:tr>
              <a:tr h="152400">
                <a:tc vMerge="1">
                  <a:txBody>
                    <a:bodyPr/>
                    <a:lstStyle/>
                    <a:p>
                      <a:endParaRPr lang="en-US" sz="1300" dirty="0">
                        <a:latin typeface="Segoe UI Semibold" pitchFamily="34" charset="0"/>
                      </a:endParaRPr>
                    </a:p>
                  </a:txBody>
                  <a:tcPr/>
                </a:tc>
                <a:tc>
                  <a:txBody>
                    <a:bodyPr/>
                    <a:lstStyle/>
                    <a:p>
                      <a:r>
                        <a:rPr lang="en-US" sz="1400" dirty="0" smtClean="0">
                          <a:hlinkClick r:id="rId11"/>
                        </a:rPr>
                        <a:t>CSSL4WCFNetTcp</a:t>
                      </a:r>
                      <a:endParaRPr lang="en-US" sz="1400" dirty="0"/>
                    </a:p>
                  </a:txBody>
                  <a:tcPr/>
                </a:tc>
                <a:tc>
                  <a:txBody>
                    <a:bodyPr/>
                    <a:lstStyle/>
                    <a:p>
                      <a:r>
                        <a:rPr lang="en-US" sz="1400" dirty="0" smtClean="0"/>
                        <a:t>698.25</a:t>
                      </a:r>
                    </a:p>
                  </a:txBody>
                  <a:tcPr/>
                </a:tc>
              </a:tr>
              <a:tr h="152400">
                <a:tc vMerge="1">
                  <a:txBody>
                    <a:bodyPr/>
                    <a:lstStyle/>
                    <a:p>
                      <a:endParaRPr lang="en-US" sz="1300" dirty="0">
                        <a:latin typeface="Segoe UI Semibold" pitchFamily="34" charset="0"/>
                      </a:endParaRPr>
                    </a:p>
                  </a:txBody>
                  <a:tcPr/>
                </a:tc>
                <a:tc>
                  <a:txBody>
                    <a:bodyPr/>
                    <a:lstStyle/>
                    <a:p>
                      <a:r>
                        <a:rPr lang="en-US" sz="1400" dirty="0" smtClean="0">
                          <a:hlinkClick r:id="rId12"/>
                        </a:rPr>
                        <a:t>CSAzureTableStorageWCFDS</a:t>
                      </a:r>
                      <a:endParaRPr lang="en-US" sz="1400" dirty="0"/>
                    </a:p>
                  </a:txBody>
                  <a:tcPr/>
                </a:tc>
                <a:tc>
                  <a:txBody>
                    <a:bodyPr/>
                    <a:lstStyle/>
                    <a:p>
                      <a:r>
                        <a:rPr lang="en-US" sz="1400" dirty="0" smtClean="0"/>
                        <a:t>667.43</a:t>
                      </a:r>
                    </a:p>
                  </a:txBody>
                  <a:tcPr/>
                </a:tc>
              </a:tr>
              <a:tr h="152400">
                <a:tc rowSpan="3">
                  <a:txBody>
                    <a:bodyPr/>
                    <a:lstStyle/>
                    <a:p>
                      <a:r>
                        <a:rPr lang="en-US" sz="1300" dirty="0" smtClean="0">
                          <a:latin typeface="Segoe UI Semibold" pitchFamily="34" charset="0"/>
                        </a:rPr>
                        <a:t>Windows Azure</a:t>
                      </a:r>
                      <a:endParaRPr lang="en-US" sz="1300" dirty="0">
                        <a:latin typeface="Segoe UI Semibold" pitchFamily="34" charset="0"/>
                      </a:endParaRPr>
                    </a:p>
                  </a:txBody>
                  <a:tcPr/>
                </a:tc>
                <a:tc>
                  <a:txBody>
                    <a:bodyPr/>
                    <a:lstStyle/>
                    <a:p>
                      <a:r>
                        <a:rPr lang="en-US" sz="1400" dirty="0" smtClean="0">
                          <a:hlinkClick r:id="rId4"/>
                        </a:rPr>
                        <a:t>CSWP7AzureVideoStory</a:t>
                      </a:r>
                      <a:endParaRPr lang="en-US" sz="1400" dirty="0"/>
                    </a:p>
                  </a:txBody>
                  <a:tcPr/>
                </a:tc>
                <a:tc>
                  <a:txBody>
                    <a:bodyPr/>
                    <a:lstStyle/>
                    <a:p>
                      <a:r>
                        <a:rPr lang="en-US" sz="1800" dirty="0" smtClean="0">
                          <a:latin typeface="Segoe UI" pitchFamily="34" charset="0"/>
                          <a:ea typeface="Segoe UI" pitchFamily="34" charset="0"/>
                          <a:cs typeface="Segoe UI" pitchFamily="34" charset="0"/>
                        </a:rPr>
                        <a:t>1300.59</a:t>
                      </a:r>
                    </a:p>
                  </a:txBody>
                  <a:tcPr/>
                </a:tc>
              </a:tr>
              <a:tr h="152400">
                <a:tc vMerge="1">
                  <a:txBody>
                    <a:bodyPr/>
                    <a:lstStyle/>
                    <a:p>
                      <a:endParaRPr lang="en-US" sz="1300" dirty="0">
                        <a:latin typeface="Segoe UI Semibold"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13"/>
                        </a:rPr>
                        <a:t>CSAzureBingMaps</a:t>
                      </a:r>
                      <a:endParaRPr lang="en-US" sz="1400" dirty="0" smtClean="0"/>
                    </a:p>
                  </a:txBody>
                  <a:tcPr/>
                </a:tc>
                <a:tc>
                  <a:txBody>
                    <a:bodyPr/>
                    <a:lstStyle/>
                    <a:p>
                      <a:r>
                        <a:rPr lang="en-US" sz="1600" dirty="0" smtClean="0">
                          <a:latin typeface="Segoe UI" pitchFamily="34" charset="0"/>
                          <a:ea typeface="Segoe UI" pitchFamily="34" charset="0"/>
                          <a:cs typeface="Segoe UI" pitchFamily="34" charset="0"/>
                        </a:rPr>
                        <a:t>1226.73</a:t>
                      </a:r>
                    </a:p>
                  </a:txBody>
                  <a:tcPr/>
                </a:tc>
              </a:tr>
              <a:tr h="152400">
                <a:tc vMerge="1">
                  <a:txBody>
                    <a:bodyPr/>
                    <a:lstStyle/>
                    <a:p>
                      <a:endParaRPr lang="en-US" sz="1300" dirty="0">
                        <a:latin typeface="Segoe UI Semibold"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14"/>
                        </a:rPr>
                        <a:t>CSAzureChangeAppPoolIdentity</a:t>
                      </a:r>
                      <a:endParaRPr lang="en-US" sz="1400" dirty="0" smtClean="0"/>
                    </a:p>
                  </a:txBody>
                  <a:tcPr/>
                </a:tc>
                <a:tc>
                  <a:txBody>
                    <a:bodyPr/>
                    <a:lstStyle/>
                    <a:p>
                      <a:r>
                        <a:rPr lang="en-US" sz="1400" dirty="0" smtClean="0"/>
                        <a:t>802.11</a:t>
                      </a:r>
                    </a:p>
                  </a:txBody>
                  <a:tcPr/>
                </a:tc>
              </a:tr>
              <a:tr h="152400">
                <a:tc rowSpan="3">
                  <a:txBody>
                    <a:bodyPr/>
                    <a:lstStyle/>
                    <a:p>
                      <a:r>
                        <a:rPr lang="en-US" sz="1300" dirty="0" smtClean="0">
                          <a:latin typeface="Segoe UI Semibold" pitchFamily="34" charset="0"/>
                        </a:rPr>
                        <a:t>Data Platform</a:t>
                      </a:r>
                      <a:endParaRPr lang="en-US" sz="1300" dirty="0">
                        <a:latin typeface="Segoe UI Semibold" pitchFamily="34" charset="0"/>
                      </a:endParaRPr>
                    </a:p>
                  </a:txBody>
                  <a:tcPr/>
                </a:tc>
                <a:tc>
                  <a:txBody>
                    <a:bodyPr/>
                    <a:lstStyle/>
                    <a:p>
                      <a:r>
                        <a:rPr lang="en-US" sz="1400" dirty="0" smtClean="0">
                          <a:hlinkClick r:id="rId15"/>
                        </a:rPr>
                        <a:t>VBUseADONET</a:t>
                      </a:r>
                      <a:endParaRPr lang="en-US" sz="1400" dirty="0"/>
                    </a:p>
                  </a:txBody>
                  <a:tcPr/>
                </a:tc>
                <a:tc>
                  <a:txBody>
                    <a:bodyPr/>
                    <a:lstStyle/>
                    <a:p>
                      <a:r>
                        <a:rPr lang="en-US" sz="1400" dirty="0" smtClean="0"/>
                        <a:t>825.56</a:t>
                      </a:r>
                    </a:p>
                  </a:txBody>
                  <a:tcPr/>
                </a:tc>
              </a:tr>
              <a:tr h="152400">
                <a:tc vMerge="1">
                  <a:txBody>
                    <a:bodyPr/>
                    <a:lstStyle/>
                    <a:p>
                      <a:endParaRPr lang="en-US" sz="1300" dirty="0">
                        <a:latin typeface="Segoe UI Semibold" pitchFamily="34" charset="0"/>
                      </a:endParaRPr>
                    </a:p>
                  </a:txBody>
                  <a:tcPr/>
                </a:tc>
                <a:tc>
                  <a:txBody>
                    <a:bodyPr/>
                    <a:lstStyle/>
                    <a:p>
                      <a:r>
                        <a:rPr lang="en-US" sz="1400" dirty="0" smtClean="0">
                          <a:hlinkClick r:id="rId16"/>
                        </a:rPr>
                        <a:t>CSUseADONET</a:t>
                      </a:r>
                      <a:endParaRPr lang="en-US" sz="1400" dirty="0"/>
                    </a:p>
                  </a:txBody>
                  <a:tcPr/>
                </a:tc>
                <a:tc>
                  <a:txBody>
                    <a:bodyPr/>
                    <a:lstStyle/>
                    <a:p>
                      <a:r>
                        <a:rPr lang="en-US" sz="1400" dirty="0" smtClean="0"/>
                        <a:t>801.98</a:t>
                      </a:r>
                    </a:p>
                  </a:txBody>
                  <a:tcPr/>
                </a:tc>
              </a:tr>
              <a:tr h="152400">
                <a:tc vMerge="1">
                  <a:txBody>
                    <a:bodyPr/>
                    <a:lstStyle/>
                    <a:p>
                      <a:endParaRPr lang="en-US" sz="1300" dirty="0">
                        <a:latin typeface="Segoe UI Semibold" pitchFamily="34" charset="0"/>
                      </a:endParaRPr>
                    </a:p>
                  </a:txBody>
                  <a:tcPr/>
                </a:tc>
                <a:tc>
                  <a:txBody>
                    <a:bodyPr/>
                    <a:lstStyle/>
                    <a:p>
                      <a:r>
                        <a:rPr lang="en-US" sz="1400" dirty="0" smtClean="0">
                          <a:hlinkClick r:id="rId17"/>
                        </a:rPr>
                        <a:t>CSADONETDataServiceSL3Client</a:t>
                      </a:r>
                      <a:endParaRPr lang="en-US" sz="1400" dirty="0"/>
                    </a:p>
                  </a:txBody>
                  <a:tcPr/>
                </a:tc>
                <a:tc>
                  <a:txBody>
                    <a:bodyPr/>
                    <a:lstStyle/>
                    <a:p>
                      <a:r>
                        <a:rPr lang="en-US" sz="1400" dirty="0" smtClean="0"/>
                        <a:t>704.36</a:t>
                      </a:r>
                    </a:p>
                  </a:txBody>
                  <a:tcPr/>
                </a:tc>
              </a:tr>
              <a:tr h="137160">
                <a:tc rowSpan="2">
                  <a:txBody>
                    <a:bodyPr/>
                    <a:lstStyle/>
                    <a:p>
                      <a:r>
                        <a:rPr lang="en-US" sz="1400" dirty="0" smtClean="0"/>
                        <a:t>Silverlight</a:t>
                      </a:r>
                      <a:endParaRPr lang="en-US" sz="1300" b="1" dirty="0">
                        <a:latin typeface="Segoe UI Semibold" pitchFamily="34" charset="0"/>
                      </a:endParaRPr>
                    </a:p>
                  </a:txBody>
                  <a:tcPr/>
                </a:tc>
                <a:tc>
                  <a:txBody>
                    <a:bodyPr/>
                    <a:lstStyle/>
                    <a:p>
                      <a:r>
                        <a:rPr lang="en-US" sz="1400" dirty="0" smtClean="0">
                          <a:hlinkClick r:id="rId18"/>
                        </a:rPr>
                        <a:t>CSSL4MusicPlayer</a:t>
                      </a:r>
                      <a:endParaRPr lang="en-US" sz="1400" dirty="0"/>
                    </a:p>
                  </a:txBody>
                  <a:tcPr/>
                </a:tc>
                <a:tc>
                  <a:txBody>
                    <a:bodyPr/>
                    <a:lstStyle/>
                    <a:p>
                      <a:r>
                        <a:rPr lang="en-US" sz="2000" kern="1200" dirty="0" smtClean="0">
                          <a:solidFill>
                            <a:schemeClr val="dk1"/>
                          </a:solidFill>
                          <a:latin typeface="Segoe UI Semibold" pitchFamily="34" charset="0"/>
                          <a:ea typeface="Segoe UI" pitchFamily="34" charset="0"/>
                          <a:cs typeface="Segoe UI" pitchFamily="34" charset="0"/>
                        </a:rPr>
                        <a:t>1509.90</a:t>
                      </a:r>
                    </a:p>
                  </a:txBody>
                  <a:tcPr/>
                </a:tc>
              </a:tr>
              <a:tr h="152400">
                <a:tc vMerge="1">
                  <a:txBody>
                    <a:bodyPr/>
                    <a:lstStyle/>
                    <a:p>
                      <a:endParaRPr lang="en-US" sz="1300" b="1" dirty="0">
                        <a:latin typeface="Segoe UI Semibold" pitchFamily="34" charset="0"/>
                      </a:endParaRPr>
                    </a:p>
                  </a:txBody>
                  <a:tcPr/>
                </a:tc>
                <a:tc>
                  <a:txBody>
                    <a:bodyPr/>
                    <a:lstStyle/>
                    <a:p>
                      <a:r>
                        <a:rPr lang="en-US" sz="1400" dirty="0" smtClean="0">
                          <a:hlinkClick r:id="rId19"/>
                        </a:rPr>
                        <a:t>CSSL4UdpAnySourceMulticast</a:t>
                      </a:r>
                      <a:endParaRPr lang="en-US" sz="1400" dirty="0"/>
                    </a:p>
                  </a:txBody>
                  <a:tcPr/>
                </a:tc>
                <a:tc>
                  <a:txBody>
                    <a:bodyPr/>
                    <a:lstStyle/>
                    <a:p>
                      <a:r>
                        <a:rPr lang="en-US" sz="1400" kern="1200" dirty="0" smtClean="0">
                          <a:solidFill>
                            <a:schemeClr val="dk1"/>
                          </a:solidFill>
                          <a:latin typeface="Segoe UI" pitchFamily="34" charset="0"/>
                          <a:ea typeface="Segoe UI" pitchFamily="34" charset="0"/>
                          <a:cs typeface="Segoe UI" pitchFamily="34" charset="0"/>
                        </a:rPr>
                        <a:t>952.77</a:t>
                      </a:r>
                    </a:p>
                  </a:txBody>
                  <a:tcPr/>
                </a:tc>
              </a:tr>
              <a:tr h="152400">
                <a:tc rowSpan="2">
                  <a:txBody>
                    <a:bodyPr/>
                    <a:lstStyle/>
                    <a:p>
                      <a:r>
                        <a:rPr lang="en-US" sz="1400" dirty="0" smtClean="0"/>
                        <a:t>Network</a:t>
                      </a:r>
                      <a:endParaRPr lang="en-US" sz="1400" b="1" dirty="0">
                        <a:latin typeface="Segoe UI Semibold" pitchFamily="34" charset="0"/>
                      </a:endParaRPr>
                    </a:p>
                  </a:txBody>
                  <a:tcPr>
                    <a:solidFill>
                      <a:srgbClr val="DDEB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19"/>
                        </a:rPr>
                        <a:t>CSSL4UdpAnySourceMulticast</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Segoe UI" pitchFamily="34" charset="0"/>
                          <a:ea typeface="Segoe UI" pitchFamily="34" charset="0"/>
                          <a:cs typeface="Segoe UI" pitchFamily="34" charset="0"/>
                        </a:rPr>
                        <a:t>952.77</a:t>
                      </a:r>
                    </a:p>
                  </a:txBody>
                  <a:tcPr/>
                </a:tc>
              </a:tr>
              <a:tr h="152400">
                <a:tc vMerge="1">
                  <a:txBody>
                    <a:bodyPr/>
                    <a:lstStyle/>
                    <a:p>
                      <a:endParaRPr lang="en-US" sz="1400" b="1" dirty="0">
                        <a:latin typeface="Segoe UI Semibold"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20"/>
                        </a:rPr>
                        <a:t>CSFTPUpload</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544.37</a:t>
                      </a:r>
                    </a:p>
                  </a:txBody>
                  <a:tcPr/>
                </a:tc>
              </a:tr>
              <a:tr h="152400">
                <a:tc>
                  <a:txBody>
                    <a:bodyPr/>
                    <a:lstStyle/>
                    <a:p>
                      <a:r>
                        <a:rPr lang="en-US" sz="1400" kern="1200" dirty="0" smtClean="0">
                          <a:solidFill>
                            <a:schemeClr val="dk1"/>
                          </a:solidFill>
                          <a:latin typeface="+mn-lt"/>
                          <a:ea typeface="+mn-ea"/>
                          <a:cs typeface="+mn-cs"/>
                        </a:rPr>
                        <a:t>WPF</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21"/>
                        </a:rPr>
                        <a:t>CSWPFSearchAndHighlightText</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960.86</a:t>
                      </a:r>
                    </a:p>
                  </a:txBody>
                  <a:tcPr/>
                </a:tc>
              </a:tr>
              <a:tr h="152400">
                <a:tc>
                  <a:txBody>
                    <a:bodyPr/>
                    <a:lstStyle/>
                    <a:p>
                      <a:r>
                        <a:rPr lang="en-US" sz="1400" kern="1200" dirty="0" smtClean="0">
                          <a:solidFill>
                            <a:schemeClr val="dk1"/>
                          </a:solidFill>
                          <a:latin typeface="+mn-lt"/>
                          <a:ea typeface="+mn-ea"/>
                          <a:cs typeface="+mn-cs"/>
                        </a:rPr>
                        <a:t>Windows Forms</a:t>
                      </a: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22"/>
                        </a:rPr>
                        <a:t>CSWinFormDataGridView</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Segoe UI" pitchFamily="34" charset="0"/>
                          <a:ea typeface="Segoe UI" pitchFamily="34" charset="0"/>
                          <a:cs typeface="Segoe UI" pitchFamily="34" charset="0"/>
                        </a:rPr>
                        <a:t>1068.27</a:t>
                      </a:r>
                    </a:p>
                  </a:txBody>
                  <a:tcPr/>
                </a:tc>
              </a:tr>
              <a:tr h="152400">
                <a:tc>
                  <a:txBody>
                    <a:bodyPr/>
                    <a:lstStyle/>
                    <a:p>
                      <a:r>
                        <a:rPr lang="en-US" sz="1400" kern="1200" dirty="0" smtClean="0">
                          <a:solidFill>
                            <a:schemeClr val="dk1"/>
                          </a:solidFill>
                          <a:latin typeface="+mn-lt"/>
                          <a:ea typeface="+mn-ea"/>
                          <a:cs typeface="+mn-cs"/>
                        </a:rPr>
                        <a:t>Programming Lang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23"/>
                        </a:rPr>
                        <a:t>CSDynamicallyBuildLambdaExp</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696.34</a:t>
                      </a:r>
                    </a:p>
                  </a:txBody>
                  <a:tcPr/>
                </a:tc>
              </a:tr>
              <a:tr h="152400">
                <a:tc>
                  <a:txBody>
                    <a:bodyPr/>
                    <a:lstStyle/>
                    <a:p>
                      <a:r>
                        <a:rPr lang="en-US" sz="1400" kern="1200" dirty="0" smtClean="0">
                          <a:solidFill>
                            <a:schemeClr val="dk1"/>
                          </a:solidFill>
                          <a:latin typeface="+mn-lt"/>
                          <a:ea typeface="+mn-ea"/>
                          <a:cs typeface="+mn-cs"/>
                        </a:rPr>
                        <a:t>IE</a:t>
                      </a: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24"/>
                        </a:rPr>
                        <a:t>CSIEExplorerBar</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561.06</a:t>
                      </a:r>
                    </a:p>
                  </a:txBody>
                  <a:tcPr/>
                </a:tc>
              </a:tr>
              <a:tr h="152400">
                <a:tc>
                  <a:txBody>
                    <a:bodyPr/>
                    <a:lstStyle/>
                    <a:p>
                      <a:r>
                        <a:rPr lang="en-US" sz="1400" kern="1200" dirty="0" smtClean="0">
                          <a:solidFill>
                            <a:schemeClr val="dk1"/>
                          </a:solidFill>
                          <a:latin typeface="+mn-lt"/>
                          <a:ea typeface="+mn-ea"/>
                          <a:cs typeface="+mn-cs"/>
                        </a:rPr>
                        <a:t>Windows SDK</a:t>
                      </a: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25"/>
                        </a:rPr>
                        <a:t>CSSoftKeyboard</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788.25</a:t>
                      </a:r>
                    </a:p>
                  </a:txBody>
                  <a:tcPr/>
                </a:tc>
              </a:tr>
              <a:tr h="152400">
                <a:tc>
                  <a:txBody>
                    <a:bodyPr/>
                    <a:lstStyle/>
                    <a:p>
                      <a:r>
                        <a:rPr lang="en-US" sz="1400" kern="1200" dirty="0" smtClean="0">
                          <a:solidFill>
                            <a:schemeClr val="dk1"/>
                          </a:solidFill>
                          <a:latin typeface="+mn-lt"/>
                          <a:ea typeface="+mn-ea"/>
                          <a:cs typeface="+mn-cs"/>
                        </a:rPr>
                        <a:t>Dynamics</a:t>
                      </a: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26"/>
                        </a:rPr>
                        <a:t>CSDynamicsPowerShellAdmin</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531.30</a:t>
                      </a:r>
                    </a:p>
                  </a:txBody>
                  <a:tcPr/>
                </a:tc>
              </a:tr>
              <a:tr h="152400">
                <a:tc>
                  <a:txBody>
                    <a:bodyPr/>
                    <a:lstStyle/>
                    <a:p>
                      <a:r>
                        <a:rPr lang="en-US" sz="1400" kern="1200" dirty="0" smtClean="0">
                          <a:solidFill>
                            <a:schemeClr val="dk1"/>
                          </a:solidFill>
                          <a:latin typeface="+mn-lt"/>
                          <a:ea typeface="+mn-ea"/>
                          <a:cs typeface="+mn-cs"/>
                        </a:rPr>
                        <a:t>WF</a:t>
                      </a: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27"/>
                        </a:rPr>
                        <a:t>CSAzureWorkflowService4</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482.16</a:t>
                      </a:r>
                    </a:p>
                  </a:txBody>
                  <a:tcPr/>
                </a:tc>
              </a:tr>
              <a:tr h="152400">
                <a:tc>
                  <a:txBody>
                    <a:bodyPr/>
                    <a:lstStyle/>
                    <a:p>
                      <a:r>
                        <a:rPr lang="en-US" sz="1400" kern="1200" dirty="0" smtClean="0">
                          <a:solidFill>
                            <a:schemeClr val="dk1"/>
                          </a:solidFill>
                          <a:latin typeface="+mn-lt"/>
                          <a:ea typeface="+mn-ea"/>
                          <a:cs typeface="+mn-cs"/>
                        </a:rPr>
                        <a:t>Windows 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28"/>
                        </a:rPr>
                        <a:t>CSWin7Direct2D</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425.82</a:t>
                      </a:r>
                    </a:p>
                  </a:txBody>
                  <a:tcPr/>
                </a:tc>
              </a:tr>
              <a:tr h="152400">
                <a:tc>
                  <a:txBody>
                    <a:bodyPr/>
                    <a:lstStyle/>
                    <a:p>
                      <a:r>
                        <a:rPr lang="en-US" sz="1400" kern="1200" dirty="0" smtClean="0">
                          <a:solidFill>
                            <a:schemeClr val="dk1"/>
                          </a:solidFill>
                          <a:latin typeface="+mn-lt"/>
                          <a:ea typeface="+mn-ea"/>
                          <a:cs typeface="+mn-cs"/>
                        </a:rPr>
                        <a:t>VSX</a:t>
                      </a: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29"/>
                        </a:rPr>
                        <a:t>CSVSXProjectSubType</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520.17</a:t>
                      </a:r>
                    </a:p>
                  </a:txBody>
                  <a:tcPr/>
                </a:tc>
              </a:tr>
              <a:tr h="152400">
                <a:tc>
                  <a:txBody>
                    <a:bodyPr/>
                    <a:lstStyle/>
                    <a:p>
                      <a:r>
                        <a:rPr lang="en-US" sz="1400" kern="1200" dirty="0" smtClean="0">
                          <a:solidFill>
                            <a:schemeClr val="dk1"/>
                          </a:solidFill>
                          <a:latin typeface="+mn-lt"/>
                          <a:ea typeface="+mn-ea"/>
                          <a:cs typeface="+mn-cs"/>
                        </a:rPr>
                        <a:t>Office</a:t>
                      </a: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30"/>
                        </a:rPr>
                        <a:t>CSASPNETExcelImportExport</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Segoe UI" pitchFamily="34" charset="0"/>
                          <a:ea typeface="Segoe UI" pitchFamily="34" charset="0"/>
                          <a:cs typeface="Segoe UI" pitchFamily="34" charset="0"/>
                        </a:rPr>
                        <a:t>1007.39</a:t>
                      </a:r>
                    </a:p>
                  </a:txBody>
                  <a:tcPr/>
                </a:tc>
              </a:tr>
              <a:tr h="152400">
                <a:tc>
                  <a:txBody>
                    <a:bodyPr/>
                    <a:lstStyle/>
                    <a:p>
                      <a:r>
                        <a:rPr lang="en-US" sz="1400" kern="1200" dirty="0" smtClean="0">
                          <a:solidFill>
                            <a:schemeClr val="dk1"/>
                          </a:solidFill>
                          <a:latin typeface="+mn-lt"/>
                          <a:ea typeface="+mn-ea"/>
                          <a:cs typeface="+mn-cs"/>
                        </a:rPr>
                        <a:t>TFS</a:t>
                      </a: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31"/>
                        </a:rPr>
                        <a:t>CSTFSEventListener</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369.80</a:t>
                      </a:r>
                    </a:p>
                  </a:txBody>
                  <a:tcPr/>
                </a:tc>
              </a:tr>
              <a:tr h="152400">
                <a:tc>
                  <a:txBody>
                    <a:bodyPr/>
                    <a:lstStyle/>
                    <a:p>
                      <a:r>
                        <a:rPr lang="en-US" sz="1400" kern="1200" dirty="0" smtClean="0">
                          <a:solidFill>
                            <a:schemeClr val="dk1"/>
                          </a:solidFill>
                          <a:latin typeface="+mn-lt"/>
                          <a:ea typeface="+mn-ea"/>
                          <a:cs typeface="+mn-cs"/>
                        </a:rPr>
                        <a:t>Windows UI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32"/>
                        </a:rPr>
                        <a:t>CppWindowsCommonControls</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522.69</a:t>
                      </a:r>
                    </a:p>
                  </a:txBody>
                  <a:tcPr/>
                </a:tc>
              </a:tr>
              <a:tr h="152400">
                <a:tc>
                  <a:txBody>
                    <a:bodyPr/>
                    <a:lstStyle/>
                    <a:p>
                      <a:r>
                        <a:rPr lang="en-US" sz="1400" kern="1200" dirty="0" smtClean="0">
                          <a:solidFill>
                            <a:schemeClr val="dk1"/>
                          </a:solidFill>
                          <a:latin typeface="+mn-lt"/>
                          <a:ea typeface="+mn-ea"/>
                          <a:cs typeface="+mn-cs"/>
                        </a:rPr>
                        <a:t>Fusion and </a:t>
                      </a:r>
                      <a:r>
                        <a:rPr lang="en-US" sz="1400" kern="1200" dirty="0" err="1" smtClean="0">
                          <a:solidFill>
                            <a:schemeClr val="dk1"/>
                          </a:solidFill>
                          <a:latin typeface="+mn-lt"/>
                          <a:ea typeface="+mn-ea"/>
                          <a:cs typeface="+mn-cs"/>
                        </a:rPr>
                        <a:t>Interop</a:t>
                      </a:r>
                      <a:endParaRPr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33"/>
                        </a:rPr>
                        <a:t>CppCLINativeDllWrapper</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486.68</a:t>
                      </a:r>
                    </a:p>
                  </a:txBody>
                  <a:tcPr/>
                </a:tc>
              </a:tr>
              <a:tr h="152400">
                <a:tc>
                  <a:txBody>
                    <a:bodyPr/>
                    <a:lstStyle/>
                    <a:p>
                      <a:r>
                        <a:rPr lang="en-US" sz="1400" kern="1200" dirty="0" smtClean="0">
                          <a:solidFill>
                            <a:schemeClr val="dk1"/>
                          </a:solidFill>
                          <a:latin typeface="+mn-lt"/>
                          <a:ea typeface="+mn-ea"/>
                          <a:cs typeface="+mn-cs"/>
                        </a:rPr>
                        <a:t>WDK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34"/>
                        </a:rPr>
                        <a:t>CppStorageEnum</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649.14</a:t>
                      </a:r>
                    </a:p>
                  </a:txBody>
                  <a:tcPr/>
                </a:tc>
              </a:tr>
              <a:tr h="152400">
                <a:tc>
                  <a:txBody>
                    <a:bodyPr/>
                    <a:lstStyle/>
                    <a:p>
                      <a:r>
                        <a:rPr lang="en-US" sz="1400" kern="1200" dirty="0" smtClean="0">
                          <a:solidFill>
                            <a:schemeClr val="dk1"/>
                          </a:solidFill>
                          <a:latin typeface="+mn-lt"/>
                          <a:ea typeface="+mn-ea"/>
                          <a:cs typeface="+mn-cs"/>
                        </a:rPr>
                        <a:t>XML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35"/>
                        </a:rPr>
                        <a:t>CSLinqToXml</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340.77</a:t>
                      </a:r>
                    </a:p>
                  </a:txBody>
                  <a:tcPr/>
                </a:tc>
              </a:tr>
              <a:tr h="152400">
                <a:tc>
                  <a:txBody>
                    <a:bodyPr/>
                    <a:lstStyle/>
                    <a:p>
                      <a:r>
                        <a:rPr lang="en-US" sz="1400" kern="1200" dirty="0" smtClean="0">
                          <a:solidFill>
                            <a:schemeClr val="dk1"/>
                          </a:solidFill>
                          <a:latin typeface="+mn-lt"/>
                          <a:ea typeface="+mn-ea"/>
                          <a:cs typeface="+mn-cs"/>
                        </a:rPr>
                        <a:t>IIS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36"/>
                        </a:rPr>
                        <a:t>CSIIS7AdminMWA</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339.34</a:t>
                      </a:r>
                    </a:p>
                  </a:txBody>
                  <a:tcPr/>
                </a:tc>
              </a:tr>
              <a:tr h="152400">
                <a:tc>
                  <a:txBody>
                    <a:bodyPr/>
                    <a:lstStyle/>
                    <a:p>
                      <a:r>
                        <a:rPr lang="en-US" sz="1400" kern="1200" dirty="0" smtClean="0">
                          <a:solidFill>
                            <a:schemeClr val="dk1"/>
                          </a:solidFill>
                          <a:latin typeface="+mn-lt"/>
                          <a:ea typeface="+mn-ea"/>
                          <a:cs typeface="+mn-cs"/>
                        </a:rPr>
                        <a:t>Diagnostics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37"/>
                        </a:rPr>
                        <a:t>CppResourceLeaks</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221.97</a:t>
                      </a:r>
                    </a:p>
                  </a:txBody>
                  <a:tcPr/>
                </a:tc>
              </a:tr>
            </a:tbl>
          </a:graphicData>
        </a:graphic>
      </p:graphicFrame>
    </p:spTree>
    <p:extLst>
      <p:ext uri="{BB962C8B-B14F-4D97-AF65-F5344CB8AC3E}">
        <p14:creationId xmlns:p14="http://schemas.microsoft.com/office/powerpoint/2010/main" val="116572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1.11111E-6 L -3.33333E-6 -0.9132 " pathEditMode="relative" rAng="0" ptsTypes="AA">
                                      <p:cBhvr>
                                        <p:cTn id="6" dur="2000" fill="hold"/>
                                        <p:tgtEl>
                                          <p:spTgt spid="5"/>
                                        </p:tgtEl>
                                        <p:attrNameLst>
                                          <p:attrName>ppt_x</p:attrName>
                                          <p:attrName>ppt_y</p:attrName>
                                        </p:attrNameLst>
                                      </p:cBhvr>
                                      <p:rCtr x="0" y="-4567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33333E-6 -0.9132 L -3.33333E-6 -1.17986 " pathEditMode="relative" rAng="0" ptsTypes="AA">
                                      <p:cBhvr>
                                        <p:cTn id="10" dur="1000" fill="hold"/>
                                        <p:tgtEl>
                                          <p:spTgt spid="5"/>
                                        </p:tgtEl>
                                        <p:attrNameLst>
                                          <p:attrName>ppt_x</p:attrName>
                                          <p:attrName>ppt_y</p:attrName>
                                        </p:attrNameLst>
                                      </p:cBhvr>
                                      <p:rCtr x="0" y="-1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a:xfrm>
            <a:off x="457200" y="1600200"/>
            <a:ext cx="7543800" cy="4800600"/>
          </a:xfrm>
        </p:spPr>
        <p:txBody>
          <a:bodyPr/>
          <a:lstStyle/>
          <a:p>
            <a:pPr>
              <a:spcBef>
                <a:spcPts val="1200"/>
              </a:spcBef>
            </a:pPr>
            <a:r>
              <a:rPr lang="en-US" dirty="0" smtClean="0"/>
              <a:t>Most Downloaded Technologies </a:t>
            </a:r>
            <a:r>
              <a:rPr lang="en-US" dirty="0"/>
              <a:t>are </a:t>
            </a:r>
            <a:r>
              <a:rPr lang="en-US" dirty="0">
                <a:solidFill>
                  <a:schemeClr val="accent5">
                    <a:lumMod val="75000"/>
                  </a:schemeClr>
                </a:solidFill>
              </a:rPr>
              <a:t>Windows Phone</a:t>
            </a:r>
            <a:r>
              <a:rPr lang="en-US" dirty="0" smtClean="0"/>
              <a:t>, </a:t>
            </a:r>
            <a:r>
              <a:rPr lang="en-US" dirty="0">
                <a:solidFill>
                  <a:schemeClr val="accent5">
                    <a:lumMod val="75000"/>
                  </a:schemeClr>
                </a:solidFill>
              </a:rPr>
              <a:t>SharePoint</a:t>
            </a:r>
            <a:r>
              <a:rPr lang="en-US" dirty="0" smtClean="0"/>
              <a:t>, </a:t>
            </a:r>
            <a:r>
              <a:rPr lang="en-US" dirty="0">
                <a:solidFill>
                  <a:schemeClr val="accent5">
                    <a:lumMod val="75000"/>
                  </a:schemeClr>
                </a:solidFill>
              </a:rPr>
              <a:t>SQL Azure</a:t>
            </a:r>
            <a:r>
              <a:rPr lang="en-US" dirty="0" smtClean="0"/>
              <a:t>, </a:t>
            </a:r>
            <a:r>
              <a:rPr lang="en-US" dirty="0">
                <a:solidFill>
                  <a:schemeClr val="accent5">
                    <a:lumMod val="75000"/>
                  </a:schemeClr>
                </a:solidFill>
              </a:rPr>
              <a:t>ASP.NET</a:t>
            </a:r>
            <a:r>
              <a:rPr lang="en-US" dirty="0" smtClean="0"/>
              <a:t>, </a:t>
            </a:r>
            <a:r>
              <a:rPr lang="en-US" dirty="0">
                <a:solidFill>
                  <a:schemeClr val="accent5">
                    <a:lumMod val="75000"/>
                  </a:schemeClr>
                </a:solidFill>
              </a:rPr>
              <a:t>WCF</a:t>
            </a:r>
            <a:r>
              <a:rPr lang="en-US" dirty="0" smtClean="0"/>
              <a:t>, </a:t>
            </a:r>
            <a:r>
              <a:rPr lang="en-US" dirty="0">
                <a:solidFill>
                  <a:schemeClr val="accent5">
                    <a:lumMod val="75000"/>
                  </a:schemeClr>
                </a:solidFill>
              </a:rPr>
              <a:t>Windows Azure</a:t>
            </a:r>
            <a:r>
              <a:rPr lang="en-US" dirty="0" smtClean="0"/>
              <a:t>, and </a:t>
            </a:r>
            <a:r>
              <a:rPr lang="en-US" dirty="0">
                <a:solidFill>
                  <a:schemeClr val="accent5">
                    <a:lumMod val="75000"/>
                  </a:schemeClr>
                </a:solidFill>
              </a:rPr>
              <a:t>Data Platform</a:t>
            </a:r>
            <a:r>
              <a:rPr lang="en-US" dirty="0" smtClean="0"/>
              <a:t>.   Most of them are new </a:t>
            </a:r>
            <a:r>
              <a:rPr lang="en-US" dirty="0">
                <a:solidFill>
                  <a:schemeClr val="accent5">
                    <a:lumMod val="75000"/>
                  </a:schemeClr>
                </a:solidFill>
              </a:rPr>
              <a:t>web technologies</a:t>
            </a:r>
            <a:r>
              <a:rPr lang="en-US" dirty="0" smtClean="0"/>
              <a:t>.</a:t>
            </a:r>
          </a:p>
          <a:p>
            <a:pPr>
              <a:spcBef>
                <a:spcPts val="1200"/>
              </a:spcBef>
            </a:pPr>
            <a:r>
              <a:rPr lang="en-US" dirty="0" smtClean="0"/>
              <a:t>Top 3 most downloaded technologies </a:t>
            </a:r>
            <a:r>
              <a:rPr lang="en-US" dirty="0">
                <a:solidFill>
                  <a:schemeClr val="accent5">
                    <a:lumMod val="75000"/>
                  </a:schemeClr>
                </a:solidFill>
              </a:rPr>
              <a:t>Windows Phone</a:t>
            </a:r>
            <a:r>
              <a:rPr lang="en-US" dirty="0" smtClean="0"/>
              <a:t>, </a:t>
            </a:r>
            <a:r>
              <a:rPr lang="en-US" dirty="0">
                <a:solidFill>
                  <a:schemeClr val="accent5">
                    <a:lumMod val="75000"/>
                  </a:schemeClr>
                </a:solidFill>
              </a:rPr>
              <a:t>SharePoint</a:t>
            </a:r>
            <a:r>
              <a:rPr lang="en-US" dirty="0" smtClean="0"/>
              <a:t> and </a:t>
            </a:r>
            <a:r>
              <a:rPr lang="en-US" dirty="0">
                <a:solidFill>
                  <a:schemeClr val="accent5">
                    <a:lumMod val="75000"/>
                  </a:schemeClr>
                </a:solidFill>
              </a:rPr>
              <a:t>SQL Azure </a:t>
            </a:r>
            <a:r>
              <a:rPr lang="en-US" dirty="0" smtClean="0"/>
              <a:t>have only one sample in the collection.  The OneCode team may consider creating more samples for these technologies.</a:t>
            </a:r>
          </a:p>
          <a:p>
            <a:pPr>
              <a:spcBef>
                <a:spcPts val="1200"/>
              </a:spcBef>
            </a:pPr>
            <a:r>
              <a:rPr lang="en-US" dirty="0" smtClean="0"/>
              <a:t>Most Downloaded Samples have these </a:t>
            </a:r>
            <a:r>
              <a:rPr lang="en-US" dirty="0">
                <a:solidFill>
                  <a:schemeClr val="accent5">
                    <a:lumMod val="75000"/>
                  </a:schemeClr>
                </a:solidFill>
              </a:rPr>
              <a:t>common features</a:t>
            </a:r>
            <a:r>
              <a:rPr lang="en-US" dirty="0" smtClean="0"/>
              <a:t>:</a:t>
            </a:r>
          </a:p>
          <a:p>
            <a:pPr lvl="1">
              <a:spcBef>
                <a:spcPts val="1200"/>
              </a:spcBef>
            </a:pPr>
            <a:r>
              <a:rPr lang="en-US" sz="1400" dirty="0" smtClean="0"/>
              <a:t>The demoed scenarios have </a:t>
            </a:r>
            <a:r>
              <a:rPr lang="en-US" sz="1400" dirty="0">
                <a:solidFill>
                  <a:schemeClr val="accent5">
                    <a:lumMod val="75000"/>
                  </a:schemeClr>
                </a:solidFill>
              </a:rPr>
              <a:t>large customer needs</a:t>
            </a:r>
            <a:r>
              <a:rPr lang="en-US" sz="1400" dirty="0" smtClean="0"/>
              <a:t>. </a:t>
            </a:r>
            <a:r>
              <a:rPr lang="en-US" dirty="0" smtClean="0"/>
              <a:t> </a:t>
            </a:r>
            <a:r>
              <a:rPr lang="en-US" sz="1200" dirty="0" smtClean="0"/>
              <a:t>(e.g. </a:t>
            </a:r>
            <a:r>
              <a:rPr lang="en-US" sz="1200" dirty="0" err="1" smtClean="0"/>
              <a:t>CSASPNETAJAXWebChat</a:t>
            </a:r>
            <a:r>
              <a:rPr lang="en-US" sz="1200" dirty="0"/>
              <a:t>, CSSL4MusicPlayer, </a:t>
            </a:r>
            <a:r>
              <a:rPr lang="en-US" sz="1200" dirty="0" err="1" smtClean="0"/>
              <a:t>CSASPNETGridView</a:t>
            </a:r>
            <a:r>
              <a:rPr lang="en-US" sz="1200" dirty="0" smtClean="0"/>
              <a:t>, </a:t>
            </a:r>
            <a:r>
              <a:rPr lang="en-US" sz="1200" dirty="0" err="1" smtClean="0"/>
              <a:t>CSWinFormDataGridView</a:t>
            </a:r>
            <a:r>
              <a:rPr lang="en-US" sz="1200" dirty="0"/>
              <a:t>, </a:t>
            </a:r>
            <a:r>
              <a:rPr lang="en-US" sz="1200" dirty="0" err="1" smtClean="0"/>
              <a:t>CSASPNETImageEditUpload</a:t>
            </a:r>
            <a:r>
              <a:rPr lang="en-US" sz="1200" dirty="0"/>
              <a:t>, </a:t>
            </a:r>
            <a:r>
              <a:rPr lang="en-US" sz="1200" dirty="0" err="1"/>
              <a:t>CSASPNETExcelImportExport</a:t>
            </a:r>
            <a:r>
              <a:rPr lang="en-US" sz="1200" dirty="0"/>
              <a:t>)</a:t>
            </a:r>
            <a:endParaRPr lang="en-US" sz="1200" dirty="0" smtClean="0"/>
          </a:p>
          <a:p>
            <a:pPr lvl="1">
              <a:spcBef>
                <a:spcPts val="1200"/>
              </a:spcBef>
            </a:pPr>
            <a:r>
              <a:rPr lang="en-US" sz="1400" dirty="0">
                <a:solidFill>
                  <a:schemeClr val="accent5">
                    <a:lumMod val="75000"/>
                  </a:schemeClr>
                </a:solidFill>
              </a:rPr>
              <a:t>Architectural </a:t>
            </a:r>
            <a:r>
              <a:rPr lang="en-US" sz="1400" dirty="0" smtClean="0">
                <a:solidFill>
                  <a:schemeClr val="accent5">
                    <a:lumMod val="75000"/>
                  </a:schemeClr>
                </a:solidFill>
              </a:rPr>
              <a:t>sample </a:t>
            </a:r>
            <a:r>
              <a:rPr lang="en-US" sz="1400" dirty="0">
                <a:solidFill>
                  <a:schemeClr val="accent5">
                    <a:lumMod val="75000"/>
                  </a:schemeClr>
                </a:solidFill>
              </a:rPr>
              <a:t>applications </a:t>
            </a:r>
            <a:r>
              <a:rPr lang="en-US" sz="1400" dirty="0" smtClean="0"/>
              <a:t>that demo how to combine several hot technologies together</a:t>
            </a:r>
            <a:r>
              <a:rPr lang="en-US" sz="1400" dirty="0"/>
              <a:t>. </a:t>
            </a:r>
            <a:r>
              <a:rPr lang="en-US" sz="1200" dirty="0" smtClean="0"/>
              <a:t>(e.g. CSWP7AzureVideoStory</a:t>
            </a:r>
            <a:r>
              <a:rPr lang="en-US" sz="1200" dirty="0"/>
              <a:t>, </a:t>
            </a:r>
            <a:r>
              <a:rPr lang="en-US" sz="1200" dirty="0" err="1" smtClean="0"/>
              <a:t>CSAzureBingMaps</a:t>
            </a:r>
            <a:r>
              <a:rPr lang="en-US" sz="1200" dirty="0" smtClean="0"/>
              <a:t>)</a:t>
            </a:r>
            <a:endParaRPr lang="en-US" sz="1200" dirty="0"/>
          </a:p>
        </p:txBody>
      </p:sp>
      <p:sp>
        <p:nvSpPr>
          <p:cNvPr id="4" name="Footer Placeholder 3"/>
          <p:cNvSpPr>
            <a:spLocks noGrp="1"/>
          </p:cNvSpPr>
          <p:nvPr>
            <p:ph type="ftr" sz="quarter" idx="11"/>
          </p:nvPr>
        </p:nvSpPr>
        <p:spPr/>
        <p:txBody>
          <a:bodyPr/>
          <a:lstStyle/>
          <a:p>
            <a:r>
              <a:rPr lang="en-US" smtClean="0"/>
              <a:t>Microsoft Confidential</a:t>
            </a:r>
            <a:endParaRPr lang="en-US"/>
          </a:p>
        </p:txBody>
      </p:sp>
    </p:spTree>
    <p:extLst>
      <p:ext uri="{BB962C8B-B14F-4D97-AF65-F5344CB8AC3E}">
        <p14:creationId xmlns:p14="http://schemas.microsoft.com/office/powerpoint/2010/main" val="2035581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quality</a:t>
            </a:r>
            <a:endParaRPr lang="en-US" dirty="0"/>
          </a:p>
        </p:txBody>
      </p:sp>
      <p:sp>
        <p:nvSpPr>
          <p:cNvPr id="3" name="Content Placeholder 2"/>
          <p:cNvSpPr>
            <a:spLocks noGrp="1"/>
          </p:cNvSpPr>
          <p:nvPr>
            <p:ph idx="1"/>
          </p:nvPr>
        </p:nvSpPr>
        <p:spPr/>
        <p:txBody>
          <a:bodyPr/>
          <a:lstStyle/>
          <a:p>
            <a:pPr marL="114300" indent="0">
              <a:buNone/>
            </a:pPr>
            <a:r>
              <a:rPr lang="en-US" dirty="0" smtClean="0"/>
              <a:t>customer rating </a:t>
            </a:r>
            <a:r>
              <a:rPr lang="en-US" sz="1400" dirty="0" smtClean="0"/>
              <a:t>(1~5)</a:t>
            </a:r>
            <a:r>
              <a:rPr lang="en-US" dirty="0" smtClean="0"/>
              <a:t>                         of OneCode samples in MSDN Samples Gallery.  </a:t>
            </a:r>
          </a:p>
          <a:p>
            <a:pPr marL="114300" indent="0">
              <a:buNone/>
            </a:pPr>
            <a:r>
              <a:rPr lang="en-US" dirty="0" smtClean="0"/>
              <a:t>data source: MSDN Samples Gallery Read API</a:t>
            </a:r>
          </a:p>
          <a:p>
            <a:pPr marL="114300" indent="0">
              <a:buNone/>
            </a:pPr>
            <a:endParaRPr lang="en-US" dirty="0" smtClean="0"/>
          </a:p>
          <a:p>
            <a:r>
              <a:rPr lang="en-US" dirty="0" smtClean="0"/>
              <a:t>average rating of OneCode samples: </a:t>
            </a:r>
            <a:r>
              <a:rPr lang="en-US" dirty="0" smtClean="0">
                <a:solidFill>
                  <a:schemeClr val="accent5">
                    <a:lumMod val="75000"/>
                  </a:schemeClr>
                </a:solidFill>
              </a:rPr>
              <a:t>3.87</a:t>
            </a:r>
          </a:p>
          <a:p>
            <a:r>
              <a:rPr lang="en-US" dirty="0" smtClean="0"/>
              <a:t>total rated samples / total samples: </a:t>
            </a:r>
            <a:r>
              <a:rPr lang="en-US" dirty="0">
                <a:solidFill>
                  <a:schemeClr val="accent5">
                    <a:lumMod val="75000"/>
                  </a:schemeClr>
                </a:solidFill>
              </a:rPr>
              <a:t>216</a:t>
            </a:r>
            <a:r>
              <a:rPr lang="en-US" dirty="0" smtClean="0"/>
              <a:t> / 721</a:t>
            </a:r>
          </a:p>
          <a:p>
            <a:pPr lvl="1"/>
            <a:r>
              <a:rPr lang="en-US" dirty="0" smtClean="0"/>
              <a:t>sample# with &gt;=4 rating (great samples): </a:t>
            </a:r>
            <a:r>
              <a:rPr lang="en-US" dirty="0">
                <a:solidFill>
                  <a:schemeClr val="accent5">
                    <a:lumMod val="75000"/>
                  </a:schemeClr>
                </a:solidFill>
              </a:rPr>
              <a:t>139</a:t>
            </a:r>
            <a:r>
              <a:rPr lang="en-US" dirty="0" smtClean="0"/>
              <a:t>  (64% of rated samples)</a:t>
            </a:r>
          </a:p>
          <a:p>
            <a:pPr lvl="1"/>
            <a:r>
              <a:rPr lang="en-US" dirty="0" smtClean="0"/>
              <a:t>sample# with &lt;= 2 rating (poor samples):  </a:t>
            </a:r>
            <a:r>
              <a:rPr lang="en-US" dirty="0">
                <a:solidFill>
                  <a:schemeClr val="accent5">
                    <a:lumMod val="75000"/>
                  </a:schemeClr>
                </a:solidFill>
              </a:rPr>
              <a:t>27</a:t>
            </a:r>
            <a:r>
              <a:rPr lang="en-US" dirty="0" smtClean="0"/>
              <a:t> (12.5% of rated samples)</a:t>
            </a:r>
          </a:p>
          <a:p>
            <a:r>
              <a:rPr lang="en-US" dirty="0"/>
              <a:t>total raters: </a:t>
            </a:r>
            <a:r>
              <a:rPr lang="en-US" dirty="0" smtClean="0">
                <a:solidFill>
                  <a:schemeClr val="accent5">
                    <a:lumMod val="75000"/>
                  </a:schemeClr>
                </a:solidFill>
              </a:rPr>
              <a:t>481</a:t>
            </a:r>
          </a:p>
          <a:p>
            <a:endParaRPr lang="en-US" dirty="0">
              <a:solidFill>
                <a:schemeClr val="accent5">
                  <a:lumMod val="75000"/>
                </a:schemeClr>
              </a:solidFill>
            </a:endParaRPr>
          </a:p>
          <a:p>
            <a:r>
              <a:rPr lang="en-US" dirty="0" smtClean="0">
                <a:solidFill>
                  <a:schemeClr val="accent5">
                    <a:lumMod val="75000"/>
                  </a:schemeClr>
                </a:solidFill>
              </a:rPr>
              <a:t>Today, sample rating is not in OneCode’s success metrics.  We should set a goal of sample rating (sample quality) and track it in OneCode scorecard.   </a:t>
            </a:r>
            <a:endParaRPr lang="en-US" dirty="0">
              <a:solidFill>
                <a:schemeClr val="accent5">
                  <a:lumMod val="75000"/>
                </a:schemeClr>
              </a:solidFill>
            </a:endParaRPr>
          </a:p>
        </p:txBody>
      </p:sp>
      <p:sp>
        <p:nvSpPr>
          <p:cNvPr id="4" name="Footer Placeholder 3"/>
          <p:cNvSpPr>
            <a:spLocks noGrp="1"/>
          </p:cNvSpPr>
          <p:nvPr>
            <p:ph type="ftr" sz="quarter" idx="11"/>
          </p:nvPr>
        </p:nvSpPr>
        <p:spPr/>
        <p:txBody>
          <a:bodyPr/>
          <a:lstStyle/>
          <a:p>
            <a:r>
              <a:rPr lang="en-US" smtClean="0"/>
              <a:t>Microsoft Confidential</a:t>
            </a:r>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416" y="1639112"/>
            <a:ext cx="134302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605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581400" y="533401"/>
            <a:ext cx="4800600" cy="3067050"/>
          </a:xfrm>
        </p:spPr>
        <p:txBody>
          <a:bodyPr/>
          <a:lstStyle/>
          <a:p>
            <a:r>
              <a:rPr lang="en-US" dirty="0"/>
              <a:t>c</a:t>
            </a:r>
            <a:r>
              <a:rPr lang="en-US" dirty="0" smtClean="0"/>
              <a:t>ustomer survey</a:t>
            </a:r>
            <a:endParaRPr lang="en-US" dirty="0"/>
          </a:p>
        </p:txBody>
      </p:sp>
      <p:sp>
        <p:nvSpPr>
          <p:cNvPr id="4" name="Subtitle 3"/>
          <p:cNvSpPr>
            <a:spLocks noGrp="1"/>
          </p:cNvSpPr>
          <p:nvPr>
            <p:ph type="subTitle" idx="1"/>
          </p:nvPr>
        </p:nvSpPr>
        <p:spPr>
          <a:xfrm>
            <a:off x="4343400" y="2971800"/>
            <a:ext cx="4038600" cy="3124200"/>
          </a:xfrm>
        </p:spPr>
        <p:txBody>
          <a:bodyPr>
            <a:normAutofit/>
          </a:bodyPr>
          <a:lstStyle/>
          <a:p>
            <a:r>
              <a:rPr lang="en-US" dirty="0" smtClean="0">
                <a:latin typeface="Segoe UI Light" pitchFamily="34" charset="0"/>
                <a:ea typeface="Segoe UI" pitchFamily="34" charset="0"/>
                <a:cs typeface="Segoe UI" pitchFamily="34" charset="0"/>
              </a:rPr>
              <a:t>understanding customers</a:t>
            </a:r>
          </a:p>
          <a:p>
            <a:r>
              <a:rPr lang="en-US" dirty="0" smtClean="0">
                <a:latin typeface="Segoe UI Light" pitchFamily="34" charset="0"/>
                <a:ea typeface="Segoe UI" pitchFamily="34" charset="0"/>
                <a:cs typeface="Segoe UI" pitchFamily="34" charset="0"/>
              </a:rPr>
              <a:t>value to customers</a:t>
            </a:r>
          </a:p>
          <a:p>
            <a:r>
              <a:rPr lang="en-US" dirty="0" smtClean="0">
                <a:latin typeface="Segoe UI Light" pitchFamily="34" charset="0"/>
                <a:ea typeface="Segoe UI" pitchFamily="34" charset="0"/>
                <a:cs typeface="Segoe UI" pitchFamily="34" charset="0"/>
              </a:rPr>
              <a:t>customer effort</a:t>
            </a:r>
          </a:p>
          <a:p>
            <a:r>
              <a:rPr lang="en-US" dirty="0" smtClean="0">
                <a:latin typeface="Segoe UI Light" pitchFamily="34" charset="0"/>
                <a:ea typeface="Segoe UI" pitchFamily="34" charset="0"/>
                <a:cs typeface="Segoe UI" pitchFamily="34" charset="0"/>
              </a:rPr>
              <a:t>satisfaction</a:t>
            </a:r>
          </a:p>
          <a:p>
            <a:r>
              <a:rPr lang="en-US" dirty="0" smtClean="0">
                <a:latin typeface="Segoe UI Light" pitchFamily="34" charset="0"/>
                <a:ea typeface="Segoe UI" pitchFamily="34" charset="0"/>
                <a:cs typeface="Segoe UI" pitchFamily="34" charset="0"/>
              </a:rPr>
              <a:t>customer comments</a:t>
            </a:r>
            <a:endParaRPr lang="en-US" dirty="0">
              <a:latin typeface="Segoe UI Light" pitchFamily="34" charset="0"/>
              <a:ea typeface="Segoe UI" pitchFamily="34" charset="0"/>
              <a:cs typeface="Segoe UI" pitchFamily="34" charset="0"/>
            </a:endParaRPr>
          </a:p>
        </p:txBody>
      </p:sp>
      <p:pic>
        <p:nvPicPr>
          <p:cNvPr id="1030" name="Picture 6"/>
          <p:cNvPicPr>
            <a:picLocks noChangeAspect="1" noChangeArrowheads="1"/>
          </p:cNvPicPr>
          <p:nvPr/>
        </p:nvPicPr>
        <p:blipFill>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800" y="2209800"/>
            <a:ext cx="47625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38400" y="4317024"/>
            <a:ext cx="2286000" cy="584775"/>
          </a:xfrm>
          <a:prstGeom prst="rect">
            <a:avLst/>
          </a:prstGeom>
          <a:noFill/>
        </p:spPr>
        <p:txBody>
          <a:bodyPr wrap="square" rtlCol="0">
            <a:spAutoFit/>
          </a:bodyPr>
          <a:lstStyle/>
          <a:p>
            <a:r>
              <a:rPr lang="en-US" sz="1600" dirty="0" smtClean="0">
                <a:solidFill>
                  <a:schemeClr val="tx2"/>
                </a:solidFill>
                <a:latin typeface="Segoe UI" pitchFamily="34" charset="0"/>
                <a:ea typeface="Segoe UI" pitchFamily="34" charset="0"/>
                <a:cs typeface="Segoe UI" pitchFamily="34" charset="0"/>
              </a:rPr>
              <a:t>How do you think about OneCode?</a:t>
            </a:r>
            <a:endParaRPr lang="en-US" sz="1600" dirty="0">
              <a:solidFill>
                <a:schemeClr val="tx2"/>
              </a:solidFill>
              <a:latin typeface="Segoe UI" pitchFamily="34" charset="0"/>
              <a:ea typeface="Segoe UI" pitchFamily="34" charset="0"/>
              <a:cs typeface="Segoe UI" pitchFamily="34" charset="0"/>
            </a:endParaRPr>
          </a:p>
        </p:txBody>
      </p:sp>
      <p:sp>
        <p:nvSpPr>
          <p:cNvPr id="7" name="TextBox 6"/>
          <p:cNvSpPr txBox="1"/>
          <p:nvPr/>
        </p:nvSpPr>
        <p:spPr>
          <a:xfrm>
            <a:off x="3056792" y="4895809"/>
            <a:ext cx="1528560" cy="276999"/>
          </a:xfrm>
          <a:prstGeom prst="rect">
            <a:avLst/>
          </a:prstGeom>
          <a:noFill/>
        </p:spPr>
        <p:txBody>
          <a:bodyPr wrap="none" rtlCol="0">
            <a:spAutoFit/>
          </a:bodyPr>
          <a:lstStyle/>
          <a:p>
            <a:r>
              <a:rPr lang="en-US" sz="1200" dirty="0">
                <a:solidFill>
                  <a:schemeClr val="accent5"/>
                </a:solidFill>
                <a:latin typeface="Segoe UI" pitchFamily="34" charset="0"/>
                <a:ea typeface="Segoe UI" pitchFamily="34" charset="0"/>
                <a:cs typeface="Segoe UI" pitchFamily="34" charset="0"/>
              </a:rPr>
              <a:t>t</a:t>
            </a:r>
            <a:r>
              <a:rPr lang="en-US" sz="1200" dirty="0" smtClean="0">
                <a:solidFill>
                  <a:schemeClr val="accent5"/>
                </a:solidFill>
                <a:latin typeface="Segoe UI" pitchFamily="34" charset="0"/>
                <a:ea typeface="Segoe UI" pitchFamily="34" charset="0"/>
                <a:cs typeface="Segoe UI" pitchFamily="34" charset="0"/>
              </a:rPr>
              <a:t>ake the survey&gt;&gt;&gt;</a:t>
            </a:r>
            <a:endParaRPr lang="en-US" sz="1200" dirty="0">
              <a:solidFill>
                <a:schemeClr val="accent5"/>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15411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a:t>
            </a:r>
            <a:endParaRPr lang="en-US" dirty="0"/>
          </a:p>
        </p:txBody>
      </p:sp>
      <p:sp>
        <p:nvSpPr>
          <p:cNvPr id="3" name="Content Placeholder 2"/>
          <p:cNvSpPr>
            <a:spLocks noGrp="1"/>
          </p:cNvSpPr>
          <p:nvPr>
            <p:ph idx="1"/>
          </p:nvPr>
        </p:nvSpPr>
        <p:spPr/>
        <p:txBody>
          <a:bodyPr>
            <a:normAutofit/>
          </a:bodyPr>
          <a:lstStyle/>
          <a:p>
            <a:pPr marL="114300" indent="0">
              <a:buNone/>
            </a:pPr>
            <a:r>
              <a:rPr lang="en-US" dirty="0" smtClean="0">
                <a:latin typeface="Segoe UI Semibold" pitchFamily="34" charset="0"/>
              </a:rPr>
              <a:t>purposes</a:t>
            </a:r>
            <a:r>
              <a:rPr lang="en-US" b="1" dirty="0" smtClean="0">
                <a:latin typeface="Segoe UI Semibold" pitchFamily="34" charset="0"/>
              </a:rPr>
              <a:t>: </a:t>
            </a:r>
            <a:r>
              <a:rPr lang="en-US" dirty="0" smtClean="0"/>
              <a:t>understand target users and what OneCode can improve</a:t>
            </a:r>
          </a:p>
          <a:p>
            <a:pPr marL="114300" indent="0">
              <a:buNone/>
            </a:pPr>
            <a:endParaRPr lang="en-US" b="1" dirty="0" smtClean="0">
              <a:latin typeface="Segoe UI Semibold" pitchFamily="34" charset="0"/>
            </a:endParaRPr>
          </a:p>
          <a:p>
            <a:pPr marL="114300" indent="0">
              <a:buNone/>
            </a:pPr>
            <a:r>
              <a:rPr lang="en-US" dirty="0" smtClean="0">
                <a:latin typeface="Segoe UI Semibold" pitchFamily="34" charset="0"/>
              </a:rPr>
              <a:t>platform: </a:t>
            </a:r>
            <a:r>
              <a:rPr lang="en-US" b="1" dirty="0" smtClean="0">
                <a:latin typeface="Segoe UI Semibold" pitchFamily="34" charset="0"/>
                <a:hlinkClick r:id="rId3"/>
              </a:rPr>
              <a:t>http://support.microsoft.com/common/survey.aspx?scid=sw;en;1759</a:t>
            </a:r>
            <a:endParaRPr lang="en-US" b="1" dirty="0" smtClean="0">
              <a:latin typeface="Segoe UI Semibold" pitchFamily="34" charset="0"/>
            </a:endParaRPr>
          </a:p>
          <a:p>
            <a:pPr marL="114300" indent="0">
              <a:buNone/>
            </a:pPr>
            <a:r>
              <a:rPr lang="en-US" dirty="0" smtClean="0">
                <a:latin typeface="Segoe UI Semibold" pitchFamily="34" charset="0"/>
              </a:rPr>
              <a:t>survey </a:t>
            </a:r>
            <a:r>
              <a:rPr lang="en-US" dirty="0">
                <a:latin typeface="Segoe UI Semibold" pitchFamily="34" charset="0"/>
              </a:rPr>
              <a:t>data </a:t>
            </a:r>
            <a:r>
              <a:rPr lang="en-US" dirty="0"/>
              <a:t>available at </a:t>
            </a:r>
            <a:r>
              <a:rPr lang="en-US" dirty="0">
                <a:latin typeface="Segoe UI Semibold" pitchFamily="34" charset="0"/>
                <a:hlinkClick r:id="rId4"/>
              </a:rPr>
              <a:t>http://fmsanalytics</a:t>
            </a:r>
            <a:r>
              <a:rPr lang="en-US" dirty="0" smtClean="0">
                <a:latin typeface="Segoe UI Semibold" pitchFamily="34" charset="0"/>
                <a:hlinkClick r:id="rId4"/>
              </a:rPr>
              <a:t>/</a:t>
            </a:r>
            <a:r>
              <a:rPr lang="en-US" dirty="0" smtClean="0">
                <a:latin typeface="Segoe UI Semibold" pitchFamily="34" charset="0"/>
              </a:rPr>
              <a:t> </a:t>
            </a:r>
          </a:p>
          <a:p>
            <a:pPr marL="114300" indent="0">
              <a:buNone/>
            </a:pPr>
            <a:endParaRPr lang="en-US" dirty="0" smtClean="0"/>
          </a:p>
          <a:p>
            <a:pPr marL="114300" indent="0">
              <a:buNone/>
            </a:pPr>
            <a:r>
              <a:rPr lang="en-US" dirty="0" smtClean="0">
                <a:latin typeface="Segoe UI Semibold" pitchFamily="34" charset="0"/>
              </a:rPr>
              <a:t>survey audience:</a:t>
            </a:r>
            <a:r>
              <a:rPr lang="en-US" dirty="0" smtClean="0"/>
              <a:t>  global OneCode users</a:t>
            </a:r>
          </a:p>
          <a:p>
            <a:pPr marL="114300" indent="0">
              <a:buNone/>
            </a:pPr>
            <a:endParaRPr lang="en-US" dirty="0"/>
          </a:p>
          <a:p>
            <a:pPr marL="114300" indent="0">
              <a:buNone/>
            </a:pPr>
            <a:r>
              <a:rPr lang="en-US" b="1" dirty="0" smtClean="0">
                <a:latin typeface="Segoe UI Semibold" pitchFamily="34" charset="0"/>
              </a:rPr>
              <a:t>date range:  </a:t>
            </a:r>
            <a:r>
              <a:rPr lang="en-US" dirty="0" smtClean="0"/>
              <a:t>2010-8  to  2012-1</a:t>
            </a:r>
          </a:p>
          <a:p>
            <a:pPr marL="114300" indent="0">
              <a:buNone/>
            </a:pPr>
            <a:endParaRPr lang="en-US" dirty="0"/>
          </a:p>
          <a:p>
            <a:pPr marL="114300" indent="0">
              <a:buNone/>
            </a:pPr>
            <a:r>
              <a:rPr lang="en-US" b="1" dirty="0">
                <a:latin typeface="Segoe UI Semibold" pitchFamily="34" charset="0"/>
              </a:rPr>
              <a:t>volume:  </a:t>
            </a:r>
            <a:r>
              <a:rPr lang="en-US" dirty="0" smtClean="0"/>
              <a:t>424 completed surveys </a:t>
            </a:r>
            <a:br>
              <a:rPr lang="en-US" dirty="0" smtClean="0"/>
            </a:br>
            <a:r>
              <a:rPr lang="en-US" dirty="0" smtClean="0"/>
              <a:t>               </a:t>
            </a:r>
            <a:r>
              <a:rPr lang="en-US" sz="1400" dirty="0" smtClean="0"/>
              <a:t>(FY11: 311; FY12 YTD: 113)</a:t>
            </a:r>
          </a:p>
          <a:p>
            <a:pPr marL="114300" indent="0">
              <a:buNone/>
            </a:pPr>
            <a:endParaRPr lang="en-US" dirty="0"/>
          </a:p>
          <a:p>
            <a:pPr marL="114300" indent="0">
              <a:buNone/>
            </a:pPr>
            <a:r>
              <a:rPr lang="en-US" dirty="0" smtClean="0"/>
              <a:t>jump to </a:t>
            </a:r>
            <a:r>
              <a:rPr lang="en-US" dirty="0" smtClean="0">
                <a:latin typeface="Segoe UI Semibold" pitchFamily="34" charset="0"/>
                <a:hlinkClick r:id="rId5" action="ppaction://hlinksldjump"/>
              </a:rPr>
              <a:t>survey summary</a:t>
            </a:r>
            <a:endParaRPr lang="en-US" dirty="0">
              <a:latin typeface="Segoe UI Semibold" pitchFamily="34" charset="0"/>
            </a:endParaRPr>
          </a:p>
        </p:txBody>
      </p:sp>
      <p:sp>
        <p:nvSpPr>
          <p:cNvPr id="4" name="Footer Placeholder 3"/>
          <p:cNvSpPr>
            <a:spLocks noGrp="1"/>
          </p:cNvSpPr>
          <p:nvPr>
            <p:ph type="ftr" sz="quarter" idx="11"/>
          </p:nvPr>
        </p:nvSpPr>
        <p:spPr/>
        <p:txBody>
          <a:bodyPr/>
          <a:lstStyle/>
          <a:p>
            <a:r>
              <a:rPr lang="en-US" smtClean="0"/>
              <a:t>Microsoft Confidential</a:t>
            </a:r>
            <a:endParaRPr lang="en-US"/>
          </a:p>
        </p:txBody>
      </p:sp>
      <p:graphicFrame>
        <p:nvGraphicFramePr>
          <p:cNvPr id="9" name="Chart 8"/>
          <p:cNvGraphicFramePr>
            <a:graphicFrameLocks/>
          </p:cNvGraphicFramePr>
          <p:nvPr>
            <p:extLst>
              <p:ext uri="{D42A27DB-BD31-4B8C-83A1-F6EECF244321}">
                <p14:modId xmlns:p14="http://schemas.microsoft.com/office/powerpoint/2010/main" val="1004126985"/>
              </p:ext>
            </p:extLst>
          </p:nvPr>
        </p:nvGraphicFramePr>
        <p:xfrm>
          <a:off x="4953000" y="2514600"/>
          <a:ext cx="3429000" cy="1828800"/>
        </p:xfrm>
        <a:graphic>
          <a:graphicData uri="http://schemas.openxmlformats.org/drawingml/2006/chart">
            <c:chart xmlns:c="http://schemas.openxmlformats.org/drawingml/2006/chart" xmlns:r="http://schemas.openxmlformats.org/officeDocument/2006/relationships" r:id="rId6"/>
          </a:graphicData>
        </a:graphic>
      </p:graphicFrame>
      <p:pic>
        <p:nvPicPr>
          <p:cNvPr id="5" name="Picture 2"/>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5562600" y="4495800"/>
            <a:ext cx="23244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984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understanding </a:t>
            </a:r>
            <a:r>
              <a:rPr lang="en-US" dirty="0" smtClean="0"/>
              <a:t>customers</a:t>
            </a:r>
            <a:endParaRPr lang="en-US" sz="3200" dirty="0">
              <a:solidFill>
                <a:schemeClr val="bg2">
                  <a:lumMod val="75000"/>
                </a:schemeClr>
              </a:solidFill>
            </a:endParaRPr>
          </a:p>
        </p:txBody>
      </p:sp>
      <p:sp>
        <p:nvSpPr>
          <p:cNvPr id="3" name="Content Placeholder 2"/>
          <p:cNvSpPr>
            <a:spLocks noGrp="1"/>
          </p:cNvSpPr>
          <p:nvPr>
            <p:ph idx="1"/>
          </p:nvPr>
        </p:nvSpPr>
        <p:spPr>
          <a:xfrm>
            <a:off x="457200" y="1600200"/>
            <a:ext cx="2438400" cy="4800600"/>
          </a:xfrm>
        </p:spPr>
        <p:txBody>
          <a:bodyPr>
            <a:normAutofit/>
          </a:bodyPr>
          <a:lstStyle/>
          <a:p>
            <a:pPr marL="0" lvl="0" indent="0">
              <a:spcBef>
                <a:spcPct val="0"/>
              </a:spcBef>
              <a:spcAft>
                <a:spcPts val="1800"/>
              </a:spcAft>
              <a:buNone/>
              <a:defRPr/>
            </a:pPr>
            <a:r>
              <a:rPr lang="en-US" dirty="0" smtClean="0">
                <a:latin typeface="Segoe UI Semibold" pitchFamily="34" charset="0"/>
              </a:rPr>
              <a:t>Q1.  How long have you been programming?</a:t>
            </a:r>
          </a:p>
          <a:p>
            <a:pPr marL="0" lvl="0" indent="0">
              <a:spcBef>
                <a:spcPct val="0"/>
              </a:spcBef>
              <a:spcAft>
                <a:spcPts val="1800"/>
              </a:spcAft>
              <a:buNone/>
              <a:defRPr/>
            </a:pPr>
            <a:r>
              <a:rPr lang="en-US" dirty="0" smtClean="0">
                <a:latin typeface="Segoe UI Light" pitchFamily="34" charset="0"/>
              </a:rPr>
              <a:t>Q2.  What areas of technology do you propose to have more code samples?</a:t>
            </a:r>
          </a:p>
        </p:txBody>
      </p:sp>
      <p:sp>
        <p:nvSpPr>
          <p:cNvPr id="6" name="Footer Placeholder 5"/>
          <p:cNvSpPr>
            <a:spLocks noGrp="1"/>
          </p:cNvSpPr>
          <p:nvPr>
            <p:ph type="ftr" sz="quarter" idx="11"/>
          </p:nvPr>
        </p:nvSpPr>
        <p:spPr/>
        <p:txBody>
          <a:bodyPr/>
          <a:lstStyle/>
          <a:p>
            <a:r>
              <a:rPr lang="en-US" smtClean="0"/>
              <a:t>Microsoft Confidential</a:t>
            </a:r>
            <a:endParaRPr lang="en-US"/>
          </a:p>
        </p:txBody>
      </p:sp>
      <p:cxnSp>
        <p:nvCxnSpPr>
          <p:cNvPr id="8" name="Straight Connector 7"/>
          <p:cNvCxnSpPr/>
          <p:nvPr/>
        </p:nvCxnSpPr>
        <p:spPr>
          <a:xfrm>
            <a:off x="2819400" y="2141785"/>
            <a:ext cx="1434152" cy="1287215"/>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343401" y="1295400"/>
            <a:ext cx="3810000" cy="1692771"/>
          </a:xfrm>
          <a:prstGeom prst="rect">
            <a:avLst/>
          </a:prstGeom>
          <a:noFill/>
        </p:spPr>
        <p:txBody>
          <a:bodyPr wrap="square" rtlCol="0">
            <a:spAutoFit/>
          </a:bodyPr>
          <a:lstStyle/>
          <a:p>
            <a:pPr>
              <a:spcAft>
                <a:spcPts val="600"/>
              </a:spcAft>
            </a:pPr>
            <a:r>
              <a:rPr lang="en-US" sz="1400" dirty="0"/>
              <a:t>M</a:t>
            </a:r>
            <a:r>
              <a:rPr lang="en-US" sz="1400" dirty="0" smtClean="0"/>
              <a:t>ain OneCode users are </a:t>
            </a:r>
          </a:p>
          <a:p>
            <a:pPr marL="171450" indent="-171450">
              <a:spcAft>
                <a:spcPts val="600"/>
              </a:spcAft>
              <a:buFont typeface="Arial" pitchFamily="34" charset="0"/>
              <a:buChar char="•"/>
            </a:pPr>
            <a:r>
              <a:rPr lang="en-US" sz="1400" dirty="0" smtClean="0"/>
              <a:t>sophomore developers (1~5 years)</a:t>
            </a:r>
            <a:endParaRPr lang="en-US" sz="1400" dirty="0"/>
          </a:p>
          <a:p>
            <a:pPr marL="171450" indent="-171450">
              <a:spcAft>
                <a:spcPts val="600"/>
              </a:spcAft>
              <a:buFont typeface="Arial" pitchFamily="34" charset="0"/>
              <a:buChar char="•"/>
            </a:pPr>
            <a:r>
              <a:rPr lang="en-US" sz="1400" dirty="0" smtClean="0"/>
              <a:t>senior developers (&gt; 10 years)</a:t>
            </a:r>
          </a:p>
          <a:p>
            <a:pPr marL="171450" indent="-171450">
              <a:spcAft>
                <a:spcPts val="600"/>
              </a:spcAft>
              <a:buFont typeface="Arial" pitchFamily="34" charset="0"/>
              <a:buChar char="•"/>
            </a:pPr>
            <a:endParaRPr lang="en-US" sz="1400" dirty="0"/>
          </a:p>
          <a:p>
            <a:pPr>
              <a:spcAft>
                <a:spcPts val="600"/>
              </a:spcAft>
            </a:pPr>
            <a:r>
              <a:rPr lang="en-US" sz="1400" dirty="0" smtClean="0"/>
              <a:t>OneCode is not a “hello world” code sample library for fresh developers (&lt; 1 year)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738321"/>
            <a:ext cx="46863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4419600" y="3200400"/>
            <a:ext cx="14859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9226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Segoe">
      <a:majorFont>
        <a:latin typeface="Segoe UI Light"/>
        <a:ea typeface=""/>
        <a:cs typeface=""/>
      </a:majorFont>
      <a:minorFont>
        <a:latin typeface="Segoe UI Light"/>
        <a:ea typeface=""/>
        <a:cs typeface=""/>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60541b6e-35f1-4249-b704-7037fdc2116f" RevisionId="f74041f1-bbb9-479e-885e-1dcc58704369" Stencil="System.MyShapes" StencilRevisionId="00000000-0000-0000-0000-000000000000" StencilVersion="0.0"/>
</Control>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AverageRating xmlns="http://schemas.microsoft.com/sharepoint/v3" xsi:nil="true"/>
  </documentManagement>
</p:properties>
</file>

<file path=customXml/item3.xml><?xml version="1.0" encoding="utf-8"?>
<Control xmlns="http://schemas.microsoft.com/VisualStudio/2011/storyboarding/control">
  <Id Name="System.Storyboarding.Common.MousePointer" RevisionId="68ea164d-c1de-47a5-804f-d4d1290fa524" Stencil="System.Storyboarding.Common" StencilRevisionId="68ea164d-c1de-47a5-804f-d4d1290fa524" StencilVersion="0.1"/>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System.Storyboarding.Common.MousePointer" RevisionId="68ea164d-c1de-47a5-804f-d4d1290fa524" Stencil="System.Storyboarding.Common" StencilRevisionId="68ea164d-c1de-47a5-804f-d4d1290fa524" StencilVersion="0.1"/>
</Control>
</file>

<file path=customXml/item6.xml><?xml version="1.0" encoding="utf-8"?>
<ct:contentTypeSchema xmlns:ct="http://schemas.microsoft.com/office/2006/metadata/contentType" xmlns:ma="http://schemas.microsoft.com/office/2006/metadata/properties/metaAttributes" ct:_="" ma:_="" ma:contentTypeName="Document" ma:contentTypeID="0x0101000E848BE563F3EC458DC5A3BA8E4DA06D" ma:contentTypeVersion="3" ma:contentTypeDescription="Create a new document." ma:contentTypeScope="" ma:versionID="01e91d3416faa644bad788afe71395df">
  <xsd:schema xmlns:xsd="http://www.w3.org/2001/XMLSchema" xmlns:xs="http://www.w3.org/2001/XMLSchema" xmlns:p="http://schemas.microsoft.com/office/2006/metadata/properties" xmlns:ns1="http://schemas.microsoft.com/sharepoint/v3" targetNamespace="http://schemas.microsoft.com/office/2006/metadata/properties" ma:root="true" ma:fieldsID="12995d8c6beb73901a0ca6feeea2da5d" ns1:_="">
    <xsd:import namespace="http://schemas.microsoft.com/sharepoint/v3"/>
    <xsd:element name="properties">
      <xsd:complexType>
        <xsd:sequence>
          <xsd:element name="documentManagement">
            <xsd:complexType>
              <xsd:all>
                <xsd:element ref="ns1:PublishingStartDate" minOccurs="0"/>
                <xsd:element ref="ns1:PublishingExpirationDate"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element name="AverageRating" ma:index="10" nillable="true" ma:displayName="Rating (0-5)" ma:decimals="2" ma:description="Average value of all the ratings that have been submitted" ma:internalName="AverageRating" ma:readOnly="true">
      <xsd:simpleType>
        <xsd:restriction base="dms:Number"/>
      </xsd:simpleType>
    </xsd:element>
    <xsd:element name="RatingCount" ma:index="11" nillable="true" ma:displayName="Number of Ratings" ma:decimals="0" ma:description="Number of ratings submitted" ma:internalName="Rating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Control xmlns="http://schemas.microsoft.com/VisualStudio/2011/storyboarding/control">
  <Id Name="60541b6e-35f1-4249-b704-7037fdc2116f" RevisionId="f74041f1-bbb9-479e-885e-1dcc58704369" Stencil="System.MyShapes" StencilRevisionId="00000000-0000-0000-0000-000000000000" StencilVersion="0.0"/>
</Control>
</file>

<file path=customXml/itemProps1.xml><?xml version="1.0" encoding="utf-8"?>
<ds:datastoreItem xmlns:ds="http://schemas.openxmlformats.org/officeDocument/2006/customXml" ds:itemID="{80B4B90A-2929-4D3E-BCF3-98528846CA19}">
  <ds:schemaRefs>
    <ds:schemaRef ds:uri="http://schemas.microsoft.com/VisualStudio/2011/storyboarding/control"/>
  </ds:schemaRefs>
</ds:datastoreItem>
</file>

<file path=customXml/itemProps2.xml><?xml version="1.0" encoding="utf-8"?>
<ds:datastoreItem xmlns:ds="http://schemas.openxmlformats.org/officeDocument/2006/customXml" ds:itemID="{09533453-71AC-49D1-B9F5-BA08D46790AB}">
  <ds:schemaRefs>
    <ds:schemaRef ds:uri="http://schemas.openxmlformats.org/package/2006/metadata/core-properties"/>
    <ds:schemaRef ds:uri="http://purl.org/dc/elements/1.1/"/>
    <ds:schemaRef ds:uri="http://schemas.microsoft.com/office/2006/metadata/properties"/>
    <ds:schemaRef ds:uri="http://purl.org/dc/term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E51C04FC-E471-4554-808C-AF5C799BAC4F}">
  <ds:schemaRefs>
    <ds:schemaRef ds:uri="http://schemas.microsoft.com/VisualStudio/2011/storyboarding/control"/>
  </ds:schemaRefs>
</ds:datastoreItem>
</file>

<file path=customXml/itemProps4.xml><?xml version="1.0" encoding="utf-8"?>
<ds:datastoreItem xmlns:ds="http://schemas.openxmlformats.org/officeDocument/2006/customXml" ds:itemID="{9F1DB6D1-A98C-48DB-BD88-D7BDD456CDF8}">
  <ds:schemaRefs>
    <ds:schemaRef ds:uri="http://schemas.microsoft.com/sharepoint/v3/contenttype/forms"/>
  </ds:schemaRefs>
</ds:datastoreItem>
</file>

<file path=customXml/itemProps5.xml><?xml version="1.0" encoding="utf-8"?>
<ds:datastoreItem xmlns:ds="http://schemas.openxmlformats.org/officeDocument/2006/customXml" ds:itemID="{962F9F77-68CB-4A33-B098-D8EDFEB301BC}">
  <ds:schemaRefs>
    <ds:schemaRef ds:uri="http://schemas.microsoft.com/VisualStudio/2011/storyboarding/control"/>
  </ds:schemaRefs>
</ds:datastoreItem>
</file>

<file path=customXml/itemProps6.xml><?xml version="1.0" encoding="utf-8"?>
<ds:datastoreItem xmlns:ds="http://schemas.openxmlformats.org/officeDocument/2006/customXml" ds:itemID="{553CBE52-7764-47E1-AC6C-384A064AE1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65F0BBB5-8CEC-400A-800A-4D0B86079C2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Adjacency</Template>
  <TotalTime>28308</TotalTime>
  <Words>2263</Words>
  <Application>Microsoft Office PowerPoint</Application>
  <PresentationFormat>On-screen Show (4:3)</PresentationFormat>
  <Paragraphs>494</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Adjacency</vt:lpstr>
      <vt:lpstr>Business Data Analysis</vt:lpstr>
      <vt:lpstr>business data analysis</vt:lpstr>
      <vt:lpstr>technologies</vt:lpstr>
      <vt:lpstr>samples</vt:lpstr>
      <vt:lpstr>analysis</vt:lpstr>
      <vt:lpstr>sample quality</vt:lpstr>
      <vt:lpstr>customer survey</vt:lpstr>
      <vt:lpstr>survey</vt:lpstr>
      <vt:lpstr>understanding customers</vt:lpstr>
      <vt:lpstr>understanding customers</vt:lpstr>
      <vt:lpstr>value to customers</vt:lpstr>
      <vt:lpstr>value to customers</vt:lpstr>
      <vt:lpstr>customer effort</vt:lpstr>
      <vt:lpstr>customer effort</vt:lpstr>
      <vt:lpstr>satisfaction</vt:lpstr>
      <vt:lpstr>customer comments</vt:lpstr>
      <vt:lpstr>customer comments What can we do to improve OneCode?</vt:lpstr>
      <vt:lpstr>customer comments   other improvement suggestions</vt:lpstr>
      <vt:lpstr>survey summary</vt:lpstr>
      <vt:lpstr>customer reach</vt:lpstr>
      <vt:lpstr>OneCode in MSDN Samples Gallery</vt:lpstr>
      <vt:lpstr>OneCode in CodePlex</vt:lpstr>
      <vt:lpstr>analysis</vt:lpstr>
      <vt:lpstr>conclusion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OneCode Business Data Analysis</dc:title>
  <dc:subject>OneCode Business Data Analysis</dc:subject>
  <dc:creator>Jialiang Ge</dc:creator>
  <cp:lastModifiedBy>Jialiang Ge</cp:lastModifiedBy>
  <cp:revision>699</cp:revision>
  <cp:lastPrinted>2010-03-12T17:55:19Z</cp:lastPrinted>
  <dcterms:created xsi:type="dcterms:W3CDTF">2010-02-23T20:29:44Z</dcterms:created>
  <dcterms:modified xsi:type="dcterms:W3CDTF">2012-02-06T02:04:13Z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0x0101000E848BE563F3EC458DC5A3BA8E4DA06D</vt:lpwstr>
  </property>
  <property fmtid="{D5CDD505-2E9C-101B-9397-08002B2CF9AE}" pid="3" name="_dlc_DocIdItemGuid">
    <vt:lpwstr>f31114ed-80bd-4f8b-8f8c-b7aaa17ee2e4</vt:lpwstr>
  </property>
</Properties>
</file>