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4" r:id="rId7"/>
    <p:sldId id="263" r:id="rId8"/>
    <p:sldId id="265" r:id="rId9"/>
    <p:sldId id="266" r:id="rId10"/>
    <p:sldId id="267" r:id="rId11"/>
    <p:sldId id="259" r:id="rId12"/>
    <p:sldId id="260" r:id="rId13"/>
    <p:sldId id="268" r:id="rId14"/>
    <p:sldId id="271" r:id="rId15"/>
    <p:sldId id="269" r:id="rId16"/>
    <p:sldId id="272" r:id="rId17"/>
    <p:sldId id="270" r:id="rId18"/>
    <p:sldId id="2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415" autoAdjust="0"/>
  </p:normalViewPr>
  <p:slideViewPr>
    <p:cSldViewPr>
      <p:cViewPr varScale="1">
        <p:scale>
          <a:sx n="51" d="100"/>
          <a:sy n="51" d="100"/>
        </p:scale>
        <p:origin x="-121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31719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8970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6355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6814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6550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406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8992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6483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133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373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582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F81E-09A4-44FF-9AA2-47450E5D3950}" type="datetimeFigureOut">
              <a:rPr lang="it-IT" smtClean="0"/>
              <a:pPr/>
              <a:t>16/03/2013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63FD-82A7-4F81-84AD-D497A683E4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4518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Ricerca Binaria</a:t>
            </a:r>
            <a:endParaRPr lang="it-IT" dirty="0"/>
          </a:p>
        </p:txBody>
      </p:sp>
      <p:sp>
        <p:nvSpPr>
          <p:cNvPr id="6" name="Sottotito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Confronto tempo di esecuzione fra metodo iterativo e ricorsivo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7131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it-IT" dirty="0" smtClean="0"/>
              <a:t>Un po’ di grafici:</a:t>
            </a:r>
            <a:endParaRPr lang="it-IT" dirty="0"/>
          </a:p>
        </p:txBody>
      </p:sp>
      <p:pic>
        <p:nvPicPr>
          <p:cNvPr id="6146" name="Picture 2" descr="D:\università\informatica\2 anno\algoritmi e strutture dati\ricerca binaria\iterativa\gra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6715" y="3697070"/>
            <a:ext cx="5494586" cy="31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università\informatica\2 anno\algoritmi e strutture dati\ricerca binaria\iterativa\gra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64705"/>
            <a:ext cx="4176464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università\informatica\2 anno\algoritmi e strutture dati\ricerca binaria\iterativa\gra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744742"/>
            <a:ext cx="4214075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49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/>
          <a:lstStyle/>
          <a:p>
            <a:r>
              <a:rPr lang="it-IT" dirty="0" smtClean="0"/>
              <a:t>Ricerca binaria ricorsiva (</a:t>
            </a:r>
            <a:r>
              <a:rPr lang="it-IT" dirty="0" err="1" smtClean="0"/>
              <a:t>main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300" dirty="0" smtClean="0"/>
              <a:t>#include &lt;</a:t>
            </a:r>
            <a:r>
              <a:rPr lang="it-IT" sz="1300" dirty="0" err="1" smtClean="0"/>
              <a:t>stdio.h</a:t>
            </a:r>
            <a:r>
              <a:rPr lang="it-IT" sz="1300" dirty="0" smtClean="0"/>
              <a:t>&gt;</a:t>
            </a:r>
          </a:p>
          <a:p>
            <a:pPr marL="0" indent="0">
              <a:buNone/>
            </a:pPr>
            <a:r>
              <a:rPr lang="it-IT" sz="1300" dirty="0" smtClean="0"/>
              <a:t>#include &lt;</a:t>
            </a:r>
            <a:r>
              <a:rPr lang="it-IT" sz="1300" dirty="0" err="1" smtClean="0"/>
              <a:t>stdlib.h</a:t>
            </a:r>
            <a:r>
              <a:rPr lang="it-IT" sz="1300" dirty="0" smtClean="0"/>
              <a:t>&gt;</a:t>
            </a:r>
          </a:p>
          <a:p>
            <a:pPr marL="0" indent="0">
              <a:buNone/>
            </a:pPr>
            <a:r>
              <a:rPr lang="it-IT" sz="1300" dirty="0" smtClean="0"/>
              <a:t>#include &lt;</a:t>
            </a:r>
            <a:r>
              <a:rPr lang="it-IT" sz="1300" dirty="0" err="1" smtClean="0"/>
              <a:t>time.h</a:t>
            </a:r>
            <a:r>
              <a:rPr lang="it-IT" sz="1300" dirty="0" smtClean="0"/>
              <a:t>&gt;</a:t>
            </a:r>
          </a:p>
          <a:p>
            <a:endParaRPr lang="it-IT" sz="1300" dirty="0" smtClean="0"/>
          </a:p>
          <a:p>
            <a:pPr marL="0" indent="0">
              <a:buNone/>
            </a:pPr>
            <a:r>
              <a:rPr lang="it-IT" sz="1300" dirty="0" err="1" smtClean="0"/>
              <a:t>int</a:t>
            </a:r>
            <a:r>
              <a:rPr lang="it-IT" sz="1300" dirty="0" smtClean="0"/>
              <a:t> </a:t>
            </a:r>
            <a:r>
              <a:rPr lang="it-IT" sz="1300" dirty="0" err="1" smtClean="0"/>
              <a:t>ric_b</a:t>
            </a:r>
            <a:r>
              <a:rPr lang="it-IT" sz="1300" dirty="0" smtClean="0"/>
              <a:t>(</a:t>
            </a:r>
            <a:r>
              <a:rPr lang="it-IT" sz="1300" dirty="0" err="1" smtClean="0"/>
              <a:t>int</a:t>
            </a:r>
            <a:r>
              <a:rPr lang="it-IT" sz="1300" dirty="0" smtClean="0"/>
              <a:t> *,</a:t>
            </a:r>
            <a:r>
              <a:rPr lang="it-IT" sz="1300" dirty="0" err="1" smtClean="0"/>
              <a:t>int,int,int</a:t>
            </a:r>
            <a:r>
              <a:rPr lang="it-IT" sz="1300" dirty="0" smtClean="0"/>
              <a:t>);</a:t>
            </a:r>
          </a:p>
          <a:p>
            <a:endParaRPr lang="it-IT" sz="1300" dirty="0" smtClean="0"/>
          </a:p>
          <a:p>
            <a:pPr marL="0" indent="0">
              <a:buNone/>
            </a:pPr>
            <a:r>
              <a:rPr lang="it-IT" sz="1300" dirty="0" err="1" smtClean="0"/>
              <a:t>int</a:t>
            </a:r>
            <a:r>
              <a:rPr lang="it-IT" sz="1300" dirty="0" smtClean="0"/>
              <a:t> </a:t>
            </a:r>
            <a:r>
              <a:rPr lang="it-IT" sz="1300" dirty="0" err="1" smtClean="0"/>
              <a:t>main</a:t>
            </a:r>
            <a:r>
              <a:rPr lang="it-IT" sz="1300" dirty="0" smtClean="0"/>
              <a:t>(</a:t>
            </a:r>
            <a:r>
              <a:rPr lang="it-IT" sz="1300" dirty="0" err="1" smtClean="0"/>
              <a:t>void</a:t>
            </a:r>
            <a:r>
              <a:rPr lang="it-IT" sz="1300" dirty="0" smtClean="0"/>
              <a:t>)</a:t>
            </a:r>
          </a:p>
          <a:p>
            <a:pPr marL="0" indent="0">
              <a:buNone/>
            </a:pPr>
            <a:r>
              <a:rPr lang="it-IT" sz="1300" dirty="0" smtClean="0"/>
              <a:t>{ </a:t>
            </a:r>
          </a:p>
          <a:p>
            <a:pPr marL="0" indent="0">
              <a:buNone/>
            </a:pPr>
            <a:r>
              <a:rPr lang="it-IT" sz="1300" dirty="0" smtClean="0"/>
              <a:t>  </a:t>
            </a:r>
            <a:r>
              <a:rPr lang="it-IT" sz="1300" dirty="0" err="1" smtClean="0"/>
              <a:t>int</a:t>
            </a:r>
            <a:r>
              <a:rPr lang="it-IT" sz="1300" dirty="0" smtClean="0"/>
              <a:t> *</a:t>
            </a:r>
            <a:r>
              <a:rPr lang="it-IT" sz="1300" dirty="0" err="1" smtClean="0"/>
              <a:t>v,i,n,num</a:t>
            </a:r>
            <a:r>
              <a:rPr lang="it-IT" sz="1300" dirty="0" smtClean="0"/>
              <a:t>;</a:t>
            </a:r>
          </a:p>
          <a:p>
            <a:pPr marL="0" indent="0">
              <a:buNone/>
            </a:pPr>
            <a:r>
              <a:rPr lang="it-IT" sz="1300" dirty="0" smtClean="0"/>
              <a:t>  </a:t>
            </a:r>
            <a:r>
              <a:rPr lang="it-IT" sz="1300" dirty="0" err="1" smtClean="0"/>
              <a:t>clock_t</a:t>
            </a:r>
            <a:r>
              <a:rPr lang="it-IT" sz="1300" dirty="0" smtClean="0"/>
              <a:t> t;</a:t>
            </a:r>
          </a:p>
          <a:p>
            <a:pPr marL="0" indent="0">
              <a:buNone/>
            </a:pPr>
            <a:r>
              <a:rPr lang="it-IT" sz="1300" dirty="0" smtClean="0"/>
              <a:t>  </a:t>
            </a:r>
          </a:p>
          <a:p>
            <a:pPr marL="0" indent="0">
              <a:buNone/>
            </a:pPr>
            <a:r>
              <a:rPr lang="it-IT" sz="1300" dirty="0" smtClean="0"/>
              <a:t>  t = clock(); //inizializzazione clock se viene posizionato prima della chiamata della funzione </a:t>
            </a:r>
            <a:r>
              <a:rPr lang="it-IT" sz="1300" dirty="0" err="1" smtClean="0"/>
              <a:t>ric_b</a:t>
            </a:r>
            <a:r>
              <a:rPr lang="it-IT" sz="1300" dirty="0" smtClean="0"/>
              <a:t> il clock risulterà sempre 0</a:t>
            </a:r>
          </a:p>
          <a:p>
            <a:pPr marL="0" indent="0">
              <a:buNone/>
            </a:pPr>
            <a:r>
              <a:rPr lang="it-IT" sz="1300" dirty="0" smtClean="0"/>
              <a:t>  n=1000000;</a:t>
            </a:r>
          </a:p>
          <a:p>
            <a:pPr marL="0" indent="0">
              <a:buNone/>
            </a:pPr>
            <a:r>
              <a:rPr lang="it-IT" sz="1300" dirty="0" smtClean="0"/>
              <a:t>  </a:t>
            </a:r>
          </a:p>
          <a:p>
            <a:pPr marL="0" indent="0">
              <a:buNone/>
            </a:pPr>
            <a:r>
              <a:rPr lang="it-IT" sz="1300" dirty="0" smtClean="0"/>
              <a:t>  v=</a:t>
            </a:r>
            <a:r>
              <a:rPr lang="it-IT" sz="1300" dirty="0" err="1" smtClean="0"/>
              <a:t>malloc</a:t>
            </a:r>
            <a:r>
              <a:rPr lang="it-IT" sz="1300" dirty="0" smtClean="0"/>
              <a:t>(n*</a:t>
            </a:r>
            <a:r>
              <a:rPr lang="it-IT" sz="1300" dirty="0" err="1" smtClean="0"/>
              <a:t>sizeof</a:t>
            </a:r>
            <a:r>
              <a:rPr lang="it-IT" sz="1300" dirty="0" smtClean="0"/>
              <a:t>(</a:t>
            </a:r>
            <a:r>
              <a:rPr lang="it-IT" sz="1300" dirty="0" err="1" smtClean="0"/>
              <a:t>int</a:t>
            </a:r>
            <a:r>
              <a:rPr lang="it-IT" sz="1300" dirty="0" smtClean="0"/>
              <a:t>)); //allocazione memoria vettore</a:t>
            </a:r>
          </a:p>
          <a:p>
            <a:pPr marL="0" indent="0">
              <a:buNone/>
            </a:pPr>
            <a:r>
              <a:rPr lang="it-IT" sz="1300" dirty="0" smtClean="0"/>
              <a:t>  for(i=0; i&lt;n; i++)  //assegnazione valore</a:t>
            </a:r>
          </a:p>
          <a:p>
            <a:pPr marL="0" indent="0">
              <a:buNone/>
            </a:pPr>
            <a:r>
              <a:rPr lang="it-IT" sz="1300" dirty="0" smtClean="0"/>
              <a:t>  {</a:t>
            </a:r>
          </a:p>
          <a:p>
            <a:pPr marL="0" indent="0">
              <a:buNone/>
            </a:pPr>
            <a:r>
              <a:rPr lang="it-IT" sz="1300" dirty="0" smtClean="0"/>
              <a:t>    v[i]=i;</a:t>
            </a:r>
          </a:p>
          <a:p>
            <a:pPr marL="0" indent="0">
              <a:buNone/>
            </a:pPr>
            <a:r>
              <a:rPr lang="it-IT" sz="1300" dirty="0" smtClean="0"/>
              <a:t>  }</a:t>
            </a:r>
          </a:p>
          <a:p>
            <a:pPr marL="0" indent="0">
              <a:buNone/>
            </a:pPr>
            <a:r>
              <a:rPr lang="it-IT" sz="1300" dirty="0" smtClean="0"/>
              <a:t>  /*for(i=0; i&lt;n; i++)  //se viene tolta la stampa il clock risulterà sempre 0 tranne per un </a:t>
            </a:r>
            <a:r>
              <a:rPr lang="it-IT" sz="1300" dirty="0" err="1" smtClean="0"/>
              <a:t>range</a:t>
            </a:r>
            <a:r>
              <a:rPr lang="it-IT" sz="1300" dirty="0" smtClean="0"/>
              <a:t> circa 1.000.000:100.000.000  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4726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6000" dirty="0" smtClean="0"/>
              <a:t> {                     </a:t>
            </a:r>
          </a:p>
          <a:p>
            <a:pPr marL="0" indent="0">
              <a:buNone/>
            </a:pPr>
            <a:r>
              <a:rPr lang="it-IT" sz="6000" dirty="0" smtClean="0"/>
              <a:t>    </a:t>
            </a:r>
            <a:r>
              <a:rPr lang="it-IT" sz="6000" dirty="0" err="1" smtClean="0"/>
              <a:t>printf</a:t>
            </a:r>
            <a:r>
              <a:rPr lang="it-IT" sz="6000" dirty="0" smtClean="0"/>
              <a:t>("%d\</a:t>
            </a:r>
            <a:r>
              <a:rPr lang="it-IT" sz="6000" dirty="0" err="1" smtClean="0"/>
              <a:t>n",v</a:t>
            </a:r>
            <a:r>
              <a:rPr lang="it-IT" sz="6000" dirty="0" smtClean="0"/>
              <a:t>[i]);         </a:t>
            </a:r>
          </a:p>
          <a:p>
            <a:pPr marL="0" indent="0">
              <a:buNone/>
            </a:pPr>
            <a:r>
              <a:rPr lang="it-IT" sz="6000" dirty="0" smtClean="0"/>
              <a:t>  }*/</a:t>
            </a:r>
          </a:p>
          <a:p>
            <a:pPr marL="0" indent="0">
              <a:buNone/>
            </a:pPr>
            <a:r>
              <a:rPr lang="it-IT" sz="6000" dirty="0" smtClean="0"/>
              <a:t>  </a:t>
            </a:r>
            <a:endParaRPr lang="it-IT" sz="5600" dirty="0" smtClean="0"/>
          </a:p>
          <a:p>
            <a:pPr marL="0" indent="0">
              <a:buNone/>
            </a:pPr>
            <a:r>
              <a:rPr lang="it-IT" sz="5600" dirty="0" err="1" smtClean="0"/>
              <a:t>printf</a:t>
            </a:r>
            <a:r>
              <a:rPr lang="it-IT" sz="5600" dirty="0" smtClean="0"/>
              <a:t>("\</a:t>
            </a:r>
            <a:r>
              <a:rPr lang="it-IT" sz="5600" dirty="0" err="1" smtClean="0"/>
              <a:t>n%d</a:t>
            </a:r>
            <a:r>
              <a:rPr lang="it-IT" sz="5600" dirty="0" smtClean="0"/>
              <a:t> elementi\</a:t>
            </a:r>
            <a:r>
              <a:rPr lang="it-IT" sz="5600" dirty="0" err="1" smtClean="0"/>
              <a:t>n",n</a:t>
            </a:r>
            <a:r>
              <a:rPr lang="it-IT" sz="5600" dirty="0" smtClean="0"/>
              <a:t>);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  <a:r>
              <a:rPr lang="it-IT" sz="5600" dirty="0" err="1" smtClean="0"/>
              <a:t>num</a:t>
            </a:r>
            <a:r>
              <a:rPr lang="it-IT" sz="5600" dirty="0" smtClean="0"/>
              <a:t>=145;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  <a:r>
              <a:rPr lang="it-IT" sz="5600" dirty="0" err="1" smtClean="0"/>
              <a:t>printf</a:t>
            </a:r>
            <a:r>
              <a:rPr lang="it-IT" sz="5600" dirty="0" smtClean="0"/>
              <a:t>("\</a:t>
            </a:r>
            <a:r>
              <a:rPr lang="it-IT" sz="5600" dirty="0" err="1" smtClean="0"/>
              <a:t>nelemento</a:t>
            </a:r>
            <a:r>
              <a:rPr lang="it-IT" sz="5600" dirty="0" smtClean="0"/>
              <a:t> da ricercare %d\n",</a:t>
            </a:r>
            <a:r>
              <a:rPr lang="it-IT" sz="5600" dirty="0" err="1" smtClean="0"/>
              <a:t>num</a:t>
            </a:r>
            <a:r>
              <a:rPr lang="it-IT" sz="5600" dirty="0" smtClean="0"/>
              <a:t>);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</a:p>
          <a:p>
            <a:pPr marL="0" indent="0">
              <a:buNone/>
            </a:pPr>
            <a:r>
              <a:rPr lang="it-IT" sz="5600" dirty="0" smtClean="0"/>
              <a:t>  // t = clock();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  <a:r>
              <a:rPr lang="it-IT" sz="5600" dirty="0" err="1" smtClean="0"/>
              <a:t>if</a:t>
            </a:r>
            <a:r>
              <a:rPr lang="it-IT" sz="5600" dirty="0" smtClean="0"/>
              <a:t>(</a:t>
            </a:r>
            <a:r>
              <a:rPr lang="it-IT" sz="5600" dirty="0" err="1" smtClean="0"/>
              <a:t>ric_b</a:t>
            </a:r>
            <a:r>
              <a:rPr lang="it-IT" sz="5600" dirty="0" smtClean="0"/>
              <a:t>(v,num,0,n-1)!=-1)  </a:t>
            </a:r>
            <a:r>
              <a:rPr lang="it-IT" sz="5600" dirty="0" err="1" smtClean="0"/>
              <a:t>printf</a:t>
            </a:r>
            <a:r>
              <a:rPr lang="it-IT" sz="5600" dirty="0" smtClean="0"/>
              <a:t>("l'elemento si trova al %d^ posto\n",</a:t>
            </a:r>
            <a:r>
              <a:rPr lang="it-IT" sz="5600" dirty="0" err="1" smtClean="0"/>
              <a:t>ric_b</a:t>
            </a:r>
            <a:r>
              <a:rPr lang="it-IT" sz="5600" dirty="0" smtClean="0"/>
              <a:t>(v,num,0,n-1));</a:t>
            </a:r>
          </a:p>
          <a:p>
            <a:pPr marL="0" indent="0">
              <a:buNone/>
            </a:pPr>
            <a:r>
              <a:rPr lang="it-IT" sz="5600" dirty="0" smtClean="0"/>
              <a:t>  else </a:t>
            </a:r>
            <a:r>
              <a:rPr lang="it-IT" sz="5600" dirty="0" err="1" smtClean="0"/>
              <a:t>printf</a:t>
            </a:r>
            <a:r>
              <a:rPr lang="it-IT" sz="5600" dirty="0" smtClean="0"/>
              <a:t>("elemento non trovato\n");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</a:p>
          <a:p>
            <a:pPr marL="0" indent="0">
              <a:buNone/>
            </a:pPr>
            <a:r>
              <a:rPr lang="it-IT" sz="5600" dirty="0" smtClean="0"/>
              <a:t>  t = clock() - t;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  <a:r>
              <a:rPr lang="it-IT" sz="5600" dirty="0" err="1" smtClean="0"/>
              <a:t>printf</a:t>
            </a:r>
            <a:r>
              <a:rPr lang="it-IT" sz="5600" dirty="0" smtClean="0"/>
              <a:t> ("\</a:t>
            </a:r>
            <a:r>
              <a:rPr lang="it-IT" sz="5600" dirty="0" err="1" smtClean="0"/>
              <a:t>nci</a:t>
            </a:r>
            <a:r>
              <a:rPr lang="it-IT" sz="5600" dirty="0" smtClean="0"/>
              <a:t> ho messo %d </a:t>
            </a:r>
            <a:r>
              <a:rPr lang="it-IT" sz="5600" dirty="0" err="1" smtClean="0"/>
              <a:t>clicks</a:t>
            </a:r>
            <a:r>
              <a:rPr lang="it-IT" sz="5600" dirty="0" smtClean="0"/>
              <a:t> (%f secondi)\</a:t>
            </a:r>
            <a:r>
              <a:rPr lang="it-IT" sz="5600" dirty="0" err="1" smtClean="0"/>
              <a:t>n",t</a:t>
            </a:r>
            <a:r>
              <a:rPr lang="it-IT" sz="5600" dirty="0" smtClean="0"/>
              <a:t>,((float)t)/CLOCKS_PER_SEC);</a:t>
            </a:r>
          </a:p>
          <a:p>
            <a:pPr marL="0" indent="0">
              <a:buNone/>
            </a:pPr>
            <a:r>
              <a:rPr lang="it-IT" sz="5600" dirty="0" smtClean="0"/>
              <a:t>  free(v);  //</a:t>
            </a:r>
            <a:r>
              <a:rPr lang="it-IT" sz="5600" dirty="0" err="1" smtClean="0"/>
              <a:t>deallocazione</a:t>
            </a:r>
            <a:r>
              <a:rPr lang="it-IT" sz="5600" dirty="0" smtClean="0"/>
              <a:t> memoria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  <a:r>
              <a:rPr lang="it-IT" sz="5600" dirty="0" err="1" smtClean="0"/>
              <a:t>system</a:t>
            </a:r>
            <a:r>
              <a:rPr lang="it-IT" sz="5600" dirty="0" smtClean="0"/>
              <a:t>("PAUSE");	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  <a:r>
              <a:rPr lang="it-IT" sz="5600" dirty="0" err="1" smtClean="0"/>
              <a:t>return</a:t>
            </a:r>
            <a:r>
              <a:rPr lang="it-IT" sz="5600" dirty="0" smtClean="0"/>
              <a:t> 0;</a:t>
            </a:r>
          </a:p>
          <a:p>
            <a:pPr marL="0" indent="0">
              <a:buNone/>
            </a:pPr>
            <a:r>
              <a:rPr lang="it-IT" sz="5600" dirty="0" smtClean="0"/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64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Funzione ricorsiva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ric_b</a:t>
            </a:r>
            <a:r>
              <a:rPr lang="it-IT" dirty="0" smtClean="0"/>
              <a:t>(</a:t>
            </a:r>
            <a:r>
              <a:rPr lang="it-IT" dirty="0" err="1" smtClean="0"/>
              <a:t>int</a:t>
            </a:r>
            <a:r>
              <a:rPr lang="it-IT" dirty="0" smtClean="0"/>
              <a:t> *</a:t>
            </a:r>
            <a:r>
              <a:rPr lang="it-IT" dirty="0" err="1" smtClean="0"/>
              <a:t>vett,int</a:t>
            </a:r>
            <a:r>
              <a:rPr lang="it-IT" dirty="0" smtClean="0"/>
              <a:t> </a:t>
            </a:r>
            <a:r>
              <a:rPr lang="it-IT" dirty="0" err="1" smtClean="0"/>
              <a:t>ele,int</a:t>
            </a:r>
            <a:r>
              <a:rPr lang="it-IT" dirty="0" smtClean="0"/>
              <a:t> </a:t>
            </a:r>
            <a:r>
              <a:rPr lang="it-IT" dirty="0" err="1" smtClean="0"/>
              <a:t>i,int</a:t>
            </a:r>
            <a:r>
              <a:rPr lang="it-IT" dirty="0" smtClean="0"/>
              <a:t> f)</a:t>
            </a:r>
          </a:p>
          <a:p>
            <a:pPr marL="0" indent="0">
              <a:buNone/>
            </a:pP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dirty="0" smtClean="0"/>
              <a:t>  </a:t>
            </a:r>
            <a:r>
              <a:rPr lang="it-IT" dirty="0" err="1" smtClean="0"/>
              <a:t>int</a:t>
            </a:r>
            <a:r>
              <a:rPr lang="it-IT" dirty="0" smtClean="0"/>
              <a:t> m;</a:t>
            </a:r>
          </a:p>
          <a:p>
            <a:pPr marL="0" indent="0">
              <a:buNone/>
            </a:pPr>
            <a:r>
              <a:rPr lang="it-IT" dirty="0" smtClean="0"/>
              <a:t>  </a:t>
            </a:r>
            <a:r>
              <a:rPr lang="it-IT" dirty="0" err="1" smtClean="0"/>
              <a:t>if</a:t>
            </a:r>
            <a:r>
              <a:rPr lang="it-IT" dirty="0" smtClean="0"/>
              <a:t>(i&gt;f) </a:t>
            </a:r>
            <a:r>
              <a:rPr lang="it-IT" dirty="0" err="1" smtClean="0"/>
              <a:t>return</a:t>
            </a:r>
            <a:r>
              <a:rPr lang="it-IT" dirty="0" smtClean="0"/>
              <a:t> -1;</a:t>
            </a:r>
          </a:p>
          <a:p>
            <a:pPr marL="0" indent="0">
              <a:buNone/>
            </a:pPr>
            <a:r>
              <a:rPr lang="it-IT" dirty="0" smtClean="0"/>
              <a:t>  else </a:t>
            </a:r>
          </a:p>
          <a:p>
            <a:pPr marL="0" indent="0">
              <a:buNone/>
            </a:pPr>
            <a:r>
              <a:rPr lang="it-IT" dirty="0" smtClean="0"/>
              <a:t>  {</a:t>
            </a:r>
          </a:p>
          <a:p>
            <a:pPr marL="0" indent="0">
              <a:buNone/>
            </a:pPr>
            <a:r>
              <a:rPr lang="it-IT" dirty="0" smtClean="0"/>
              <a:t>    m=(</a:t>
            </a:r>
            <a:r>
              <a:rPr lang="it-IT" dirty="0" err="1" smtClean="0"/>
              <a:t>i+f</a:t>
            </a:r>
            <a:r>
              <a:rPr lang="it-IT" dirty="0" smtClean="0"/>
              <a:t>)/2;</a:t>
            </a:r>
          </a:p>
          <a:p>
            <a:pPr marL="0" indent="0">
              <a:buNone/>
            </a:pPr>
            <a:r>
              <a:rPr lang="it-IT" dirty="0" smtClean="0"/>
              <a:t>    </a:t>
            </a:r>
            <a:r>
              <a:rPr lang="it-IT" dirty="0" err="1" smtClean="0"/>
              <a:t>if</a:t>
            </a:r>
            <a:r>
              <a:rPr lang="it-IT" dirty="0" smtClean="0"/>
              <a:t>(</a:t>
            </a:r>
            <a:r>
              <a:rPr lang="it-IT" dirty="0" err="1" smtClean="0"/>
              <a:t>vett</a:t>
            </a:r>
            <a:r>
              <a:rPr lang="it-IT" dirty="0" smtClean="0"/>
              <a:t>[m]==</a:t>
            </a:r>
            <a:r>
              <a:rPr lang="it-IT" dirty="0" err="1" smtClean="0"/>
              <a:t>ele</a:t>
            </a:r>
            <a:r>
              <a:rPr lang="it-IT" dirty="0" smtClean="0"/>
              <a:t>)  </a:t>
            </a:r>
            <a:r>
              <a:rPr lang="it-IT" dirty="0" err="1" smtClean="0"/>
              <a:t>return</a:t>
            </a:r>
            <a:r>
              <a:rPr lang="it-IT" dirty="0" smtClean="0"/>
              <a:t> m+1;</a:t>
            </a:r>
          </a:p>
          <a:p>
            <a:pPr marL="0" indent="0">
              <a:buNone/>
            </a:pPr>
            <a:r>
              <a:rPr lang="it-IT" dirty="0" smtClean="0"/>
              <a:t>    else</a:t>
            </a:r>
          </a:p>
          <a:p>
            <a:pPr marL="0" indent="0">
              <a:buNone/>
            </a:pPr>
            <a:r>
              <a:rPr lang="it-IT" dirty="0" smtClean="0"/>
              <a:t>      </a:t>
            </a:r>
            <a:r>
              <a:rPr lang="it-IT" dirty="0" err="1" smtClean="0"/>
              <a:t>if</a:t>
            </a:r>
            <a:r>
              <a:rPr lang="it-IT" dirty="0" smtClean="0"/>
              <a:t>(</a:t>
            </a:r>
            <a:r>
              <a:rPr lang="it-IT" dirty="0" err="1" smtClean="0"/>
              <a:t>ele</a:t>
            </a:r>
            <a:r>
              <a:rPr lang="it-IT" dirty="0" smtClean="0"/>
              <a:t>&lt;</a:t>
            </a:r>
            <a:r>
              <a:rPr lang="it-IT" dirty="0" err="1" smtClean="0"/>
              <a:t>vett</a:t>
            </a:r>
            <a:r>
              <a:rPr lang="it-IT" dirty="0" smtClean="0"/>
              <a:t>[m]) </a:t>
            </a:r>
            <a:r>
              <a:rPr lang="it-IT" dirty="0" err="1" smtClean="0"/>
              <a:t>return</a:t>
            </a:r>
            <a:r>
              <a:rPr lang="it-IT" dirty="0" smtClean="0"/>
              <a:t>(</a:t>
            </a:r>
            <a:r>
              <a:rPr lang="it-IT" dirty="0" err="1" smtClean="0"/>
              <a:t>ric_b</a:t>
            </a:r>
            <a:r>
              <a:rPr lang="it-IT" dirty="0" smtClean="0"/>
              <a:t>(vett,ele,i,m-1));</a:t>
            </a:r>
          </a:p>
          <a:p>
            <a:pPr marL="0" indent="0">
              <a:buNone/>
            </a:pPr>
            <a:r>
              <a:rPr lang="it-IT" dirty="0" smtClean="0"/>
              <a:t>      else </a:t>
            </a:r>
            <a:r>
              <a:rPr lang="it-IT" dirty="0" err="1" smtClean="0"/>
              <a:t>return</a:t>
            </a:r>
            <a:r>
              <a:rPr lang="it-IT" dirty="0" smtClean="0"/>
              <a:t>(</a:t>
            </a:r>
            <a:r>
              <a:rPr lang="it-IT" dirty="0" err="1" smtClean="0"/>
              <a:t>ric_b</a:t>
            </a:r>
            <a:r>
              <a:rPr lang="it-IT" dirty="0" smtClean="0"/>
              <a:t>(vett,ele,m+1,f));</a:t>
            </a:r>
          </a:p>
          <a:p>
            <a:pPr marL="0" indent="0">
              <a:buNone/>
            </a:pPr>
            <a:r>
              <a:rPr lang="it-IT" dirty="0" smtClean="0"/>
              <a:t>  }</a:t>
            </a:r>
          </a:p>
          <a:p>
            <a:pPr marL="0" indent="0">
              <a:buNone/>
            </a:pPr>
            <a:r>
              <a:rPr lang="it-IT" dirty="0" smtClean="0"/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6337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università\informatica\2 anno\algoritmi e strutture dati\ricerca binaria\ricorsiva\tabell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3528"/>
            <a:ext cx="5486800" cy="632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3"/>
          <p:cNvSpPr txBox="1">
            <a:spLocks/>
          </p:cNvSpPr>
          <p:nvPr/>
        </p:nvSpPr>
        <p:spPr>
          <a:xfrm>
            <a:off x="35460" y="116632"/>
            <a:ext cx="3672408" cy="742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 smtClean="0"/>
              <a:t>Tempi di esecuzione per un </a:t>
            </a:r>
            <a:r>
              <a:rPr lang="it-IT" sz="1800" dirty="0" err="1" smtClean="0"/>
              <a:t>range</a:t>
            </a:r>
            <a:r>
              <a:rPr lang="it-IT" sz="18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1.000.000-100.000.000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07504" y="980728"/>
            <a:ext cx="3384376" cy="528945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/>
              <a:t>Se inseriamo un numero di elementi inferiore a 1.000.000 il clock restituirà sempre un valore pari a 0.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/>
              <a:t>F</a:t>
            </a:r>
            <a:r>
              <a:rPr lang="it-IT" sz="2000" dirty="0" smtClean="0"/>
              <a:t>acciamo 3 serie di prove ognuna che ricerca 4 valori diversi come si vede dalla tabella riassuntiva: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/>
              <a:t>I risultati non sono sempre gli stessi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/>
              <a:t>Non stampiamo gli elementi del vettore (vedremo che stampandoli i tempi di esecuzione aumenteranno considerevolmente)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xmlns="" val="10526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 po’ di grafici</a:t>
            </a:r>
            <a:endParaRPr lang="it-IT" dirty="0"/>
          </a:p>
        </p:txBody>
      </p:sp>
      <p:pic>
        <p:nvPicPr>
          <p:cNvPr id="1026" name="Picture 2" descr="D:\università\informatica\2 anno\algoritmi e strutture dati\ricerca binaria\ricorsiva\gr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179" y="764704"/>
            <a:ext cx="4326959" cy="27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niversità\informatica\2 anno\algoritmi e strutture dati\ricerca binaria\ricorsiva\gr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64704"/>
            <a:ext cx="4274532" cy="27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niversità\informatica\2 anno\algoritmi e strutture dati\ricerca binaria\ricorsiva\gr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12522"/>
            <a:ext cx="5832648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76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università\informatica\2 anno\algoritmi e strutture dati\ricerca binaria\ricorsiva\tabella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0688"/>
            <a:ext cx="5732721" cy="20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07504" y="27275"/>
            <a:ext cx="5904656" cy="563662"/>
          </a:xfrm>
        </p:spPr>
        <p:txBody>
          <a:bodyPr>
            <a:normAutofit/>
          </a:bodyPr>
          <a:lstStyle/>
          <a:p>
            <a:r>
              <a:rPr lang="it-IT" dirty="0" smtClean="0"/>
              <a:t>Tempi di esecuzione per un </a:t>
            </a:r>
            <a:r>
              <a:rPr lang="it-IT" dirty="0" err="1" smtClean="0"/>
              <a:t>range</a:t>
            </a:r>
            <a:r>
              <a:rPr lang="it-IT" dirty="0" smtClean="0"/>
              <a:t>:  100-100.000</a:t>
            </a:r>
            <a:endParaRPr lang="it-IT" dirty="0"/>
          </a:p>
        </p:txBody>
      </p:sp>
      <p:sp>
        <p:nvSpPr>
          <p:cNvPr id="6" name="Segnaposto testo 6"/>
          <p:cNvSpPr>
            <a:spLocks noGrp="1"/>
          </p:cNvSpPr>
          <p:nvPr>
            <p:ph type="body" sz="half" idx="2"/>
          </p:nvPr>
        </p:nvSpPr>
        <p:spPr>
          <a:xfrm>
            <a:off x="16441" y="620687"/>
            <a:ext cx="2971383" cy="6079509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Non inseriamo più di 100.000 elementi perché l’esecuzione del programma durerebbe troppo tempo.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Facciamo 4 serie di prova ognuna che ricerca 4 valori diversi come si vede dalla tabella riassuntiva: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I risultati non sono sempre gli stessi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Stampando tutti gli elementi non viene calcolato solamente il tempo di esecuzione della funzione RICORSIVA ma anche il tempo che viene perso per stampare l’intero vettore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Non è possibile inserire l’inizializzazione del clock prima di richiamare la funzione e la terminazione dopo perché il risultato è sempre 0</a:t>
            </a:r>
          </a:p>
        </p:txBody>
      </p:sp>
      <p:sp>
        <p:nvSpPr>
          <p:cNvPr id="7" name="Freccia a destra 6"/>
          <p:cNvSpPr/>
          <p:nvPr/>
        </p:nvSpPr>
        <p:spPr>
          <a:xfrm flipV="1">
            <a:off x="1674259" y="6273317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3041648" y="2887682"/>
            <a:ext cx="60841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 smtClean="0"/>
              <a:t>int</a:t>
            </a:r>
            <a:r>
              <a:rPr lang="it-IT" sz="1400" dirty="0" smtClean="0"/>
              <a:t> </a:t>
            </a:r>
            <a:r>
              <a:rPr lang="it-IT" sz="1400" dirty="0" err="1" smtClean="0"/>
              <a:t>main</a:t>
            </a:r>
            <a:r>
              <a:rPr lang="it-IT" sz="1400" dirty="0" smtClean="0"/>
              <a:t>(</a:t>
            </a:r>
            <a:r>
              <a:rPr lang="it-IT" sz="1400" dirty="0" err="1" smtClean="0"/>
              <a:t>void</a:t>
            </a:r>
            <a:r>
              <a:rPr lang="it-IT" sz="1400" dirty="0" smtClean="0"/>
              <a:t>)</a:t>
            </a:r>
          </a:p>
          <a:p>
            <a:r>
              <a:rPr lang="it-IT" sz="1400" dirty="0" smtClean="0"/>
              <a:t>{</a:t>
            </a:r>
          </a:p>
          <a:p>
            <a:r>
              <a:rPr lang="it-IT" sz="1400" dirty="0" smtClean="0"/>
              <a:t>  […]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</a:t>
            </a:r>
            <a:r>
              <a:rPr lang="it-IT" sz="1400" dirty="0" err="1" smtClean="0"/>
              <a:t>num</a:t>
            </a:r>
            <a:r>
              <a:rPr lang="it-IT" sz="1400" dirty="0" smtClean="0"/>
              <a:t>=145;</a:t>
            </a:r>
          </a:p>
          <a:p>
            <a:r>
              <a:rPr lang="it-IT" sz="1400" dirty="0" smtClean="0"/>
              <a:t>  </a:t>
            </a:r>
            <a:r>
              <a:rPr lang="it-IT" sz="1400" dirty="0" err="1" smtClean="0"/>
              <a:t>printf</a:t>
            </a:r>
            <a:r>
              <a:rPr lang="it-IT" sz="1400" dirty="0" smtClean="0"/>
              <a:t>("\</a:t>
            </a:r>
            <a:r>
              <a:rPr lang="it-IT" sz="1400" dirty="0" err="1" smtClean="0"/>
              <a:t>nelemento</a:t>
            </a:r>
            <a:r>
              <a:rPr lang="it-IT" sz="1400" dirty="0" smtClean="0"/>
              <a:t> da ricercare: %d\n",</a:t>
            </a:r>
            <a:r>
              <a:rPr lang="it-IT" sz="1400" dirty="0" err="1" smtClean="0"/>
              <a:t>num</a:t>
            </a:r>
            <a:r>
              <a:rPr lang="it-IT" sz="1400" dirty="0" smtClean="0"/>
              <a:t>);</a:t>
            </a:r>
          </a:p>
          <a:p>
            <a:endParaRPr lang="it-IT" sz="1400" dirty="0" smtClean="0"/>
          </a:p>
          <a:p>
            <a:r>
              <a:rPr lang="it-IT" sz="1400" dirty="0" smtClean="0"/>
              <a:t>  t = clock();</a:t>
            </a:r>
          </a:p>
          <a:p>
            <a:endParaRPr lang="it-IT" sz="1400" dirty="0" smtClean="0"/>
          </a:p>
          <a:p>
            <a:r>
              <a:rPr lang="it-IT" sz="1400" dirty="0" smtClean="0"/>
              <a:t>  </a:t>
            </a:r>
            <a:r>
              <a:rPr lang="it-IT" sz="1400" dirty="0" err="1"/>
              <a:t>if</a:t>
            </a:r>
            <a:r>
              <a:rPr lang="it-IT" sz="1400" dirty="0"/>
              <a:t>(</a:t>
            </a:r>
            <a:r>
              <a:rPr lang="it-IT" sz="1400" dirty="0" err="1"/>
              <a:t>ric_b</a:t>
            </a:r>
            <a:r>
              <a:rPr lang="it-IT" sz="1400" dirty="0"/>
              <a:t>(v,num,0,n-1)!=-1)  </a:t>
            </a:r>
            <a:r>
              <a:rPr lang="it-IT" sz="1400" dirty="0" err="1"/>
              <a:t>printf</a:t>
            </a:r>
            <a:r>
              <a:rPr lang="it-IT" sz="1400" dirty="0"/>
              <a:t>("l'elemento si trova al %d^ posto\n",</a:t>
            </a:r>
            <a:r>
              <a:rPr lang="it-IT" sz="1400" dirty="0" err="1"/>
              <a:t>ric_b</a:t>
            </a:r>
            <a:r>
              <a:rPr lang="it-IT" sz="1400" dirty="0"/>
              <a:t>(v,num,0,n-1));</a:t>
            </a:r>
          </a:p>
          <a:p>
            <a:r>
              <a:rPr lang="it-IT" sz="1400" dirty="0"/>
              <a:t>  else </a:t>
            </a:r>
            <a:r>
              <a:rPr lang="it-IT" sz="1400" dirty="0" err="1"/>
              <a:t>printf</a:t>
            </a:r>
            <a:r>
              <a:rPr lang="it-IT" sz="1400" dirty="0"/>
              <a:t>("elemento non trovato\n</a:t>
            </a:r>
            <a:r>
              <a:rPr lang="it-IT" sz="1400" dirty="0" smtClean="0"/>
              <a:t>");</a:t>
            </a:r>
          </a:p>
          <a:p>
            <a:r>
              <a:rPr lang="it-IT" sz="1400" dirty="0" smtClean="0"/>
              <a:t>  </a:t>
            </a:r>
          </a:p>
          <a:p>
            <a:r>
              <a:rPr lang="it-IT" sz="1400" dirty="0" smtClean="0"/>
              <a:t>  t = clock()-t;</a:t>
            </a:r>
          </a:p>
          <a:p>
            <a:r>
              <a:rPr lang="it-IT" sz="1400" dirty="0" smtClean="0"/>
              <a:t>  </a:t>
            </a:r>
          </a:p>
          <a:p>
            <a:r>
              <a:rPr lang="it-IT" sz="1400" dirty="0" smtClean="0"/>
              <a:t>  </a:t>
            </a:r>
            <a:r>
              <a:rPr lang="it-IT" sz="1400" dirty="0" err="1" smtClean="0"/>
              <a:t>printf</a:t>
            </a:r>
            <a:r>
              <a:rPr lang="it-IT" sz="1400" dirty="0" smtClean="0"/>
              <a:t> ("\</a:t>
            </a:r>
            <a:r>
              <a:rPr lang="it-IT" sz="1400" dirty="0" err="1" smtClean="0"/>
              <a:t>nci</a:t>
            </a:r>
            <a:r>
              <a:rPr lang="it-IT" sz="1400" dirty="0" smtClean="0"/>
              <a:t> ho messo %d </a:t>
            </a:r>
            <a:r>
              <a:rPr lang="it-IT" sz="1400" dirty="0" err="1" smtClean="0"/>
              <a:t>clicks</a:t>
            </a:r>
            <a:r>
              <a:rPr lang="it-IT" sz="1400" dirty="0" smtClean="0"/>
              <a:t> (%f secondi)\</a:t>
            </a:r>
            <a:r>
              <a:rPr lang="it-IT" sz="1400" dirty="0" err="1" smtClean="0"/>
              <a:t>n",t</a:t>
            </a:r>
            <a:r>
              <a:rPr lang="it-IT" sz="1400" dirty="0" smtClean="0"/>
              <a:t>,((float)t)/CLOCKS_PER_SEC);</a:t>
            </a:r>
          </a:p>
          <a:p>
            <a:r>
              <a:rPr lang="it-IT" sz="1400" dirty="0" smtClean="0"/>
              <a:t>  free(v);  //</a:t>
            </a:r>
            <a:r>
              <a:rPr lang="it-IT" sz="1400" dirty="0" err="1" smtClean="0"/>
              <a:t>deallocazione</a:t>
            </a:r>
            <a:r>
              <a:rPr lang="it-IT" sz="1400" dirty="0" smtClean="0"/>
              <a:t> memoria</a:t>
            </a:r>
          </a:p>
          <a:p>
            <a:r>
              <a:rPr lang="it-IT" sz="1400" dirty="0" smtClean="0"/>
              <a:t>  […]</a:t>
            </a:r>
          </a:p>
          <a:p>
            <a:r>
              <a:rPr lang="it-IT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937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 po’ di grafici</a:t>
            </a:r>
            <a:endParaRPr lang="it-IT" dirty="0"/>
          </a:p>
        </p:txBody>
      </p:sp>
      <p:pic>
        <p:nvPicPr>
          <p:cNvPr id="2050" name="Picture 2" descr="D:\università\informatica\2 anno\algoritmi e strutture dati\ricerca binaria\ricorsiva\gra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6850" y="764610"/>
            <a:ext cx="4481074" cy="289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niversità\informatica\2 anno\algoritmi e strutture dati\ricerca binaria\ricorsiva\gra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4562" y="3743890"/>
            <a:ext cx="5184576" cy="29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niversità\informatica\2 anno\algoritmi e strutture dati\ricerca binaria\ricorsiva\gra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506" y="778241"/>
            <a:ext cx="4112517" cy="28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75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95536" y="116632"/>
            <a:ext cx="8064896" cy="64807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Confronto tra i due modelli</a:t>
            </a:r>
            <a:endParaRPr lang="it-IT" dirty="0"/>
          </a:p>
        </p:txBody>
      </p:sp>
      <p:pic>
        <p:nvPicPr>
          <p:cNvPr id="9218" name="Picture 2" descr="D:\università\informatica\2 anno\algoritmi e strutture dati\ricerca binaria\confronto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990" y="692696"/>
            <a:ext cx="8129500" cy="32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università\informatica\2 anno\algoritmi e strutture dati\ricerca binaria\confront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93510"/>
            <a:ext cx="8676456" cy="277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73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268760"/>
            <a:ext cx="8748464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Le diverse interpretazioni dei dati possono essere: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 due algoritmi non si differenziano </a:t>
            </a:r>
            <a:r>
              <a:rPr lang="it-IT" dirty="0" smtClean="0"/>
              <a:t>rispetto </a:t>
            </a:r>
            <a:r>
              <a:rPr lang="it-IT" dirty="0" smtClean="0"/>
              <a:t>ai tempi di </a:t>
            </a:r>
            <a:r>
              <a:rPr lang="it-IT" dirty="0" smtClean="0"/>
              <a:t>esecuzione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la </a:t>
            </a:r>
            <a:r>
              <a:rPr lang="it-IT" dirty="0" smtClean="0"/>
              <a:t>funzione clock() non è adatta per calcolare il tempo per questi tipi di problemi che hanno esecuzione molto veloce (lo stesso problema si riscontra nell’algoritmo di </a:t>
            </a:r>
            <a:r>
              <a:rPr lang="it-IT" dirty="0" err="1" smtClean="0"/>
              <a:t>fibonacci</a:t>
            </a:r>
            <a:r>
              <a:rPr lang="it-IT" dirty="0" smtClean="0"/>
              <a:t>, solo con un input maggiore di 1.000.000 il risultato del clock è diverso da 0).</a:t>
            </a:r>
          </a:p>
        </p:txBody>
      </p:sp>
    </p:spTree>
    <p:extLst>
      <p:ext uri="{BB962C8B-B14F-4D97-AF65-F5344CB8AC3E}">
        <p14:creationId xmlns:p14="http://schemas.microsoft.com/office/powerpoint/2010/main" xmlns="" val="31897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iniziali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Per evitare che il tempo di esecuzione dipenda dall’input inseriamo all’interno del codice il numero n di elementi che contiene il vettore e </a:t>
            </a:r>
            <a:r>
              <a:rPr lang="it-IT" dirty="0" smtClean="0"/>
              <a:t>gli </a:t>
            </a:r>
            <a:r>
              <a:rPr lang="it-IT" dirty="0" smtClean="0"/>
              <a:t>assegniamo </a:t>
            </a:r>
            <a:r>
              <a:rPr lang="it-IT" dirty="0" smtClean="0"/>
              <a:t>dei valori tramite </a:t>
            </a:r>
            <a:r>
              <a:rPr lang="it-IT" dirty="0" smtClean="0"/>
              <a:t>un ciclo for che genera n interi consecutivi</a:t>
            </a:r>
          </a:p>
          <a:p>
            <a:r>
              <a:rPr lang="it-IT" dirty="0" smtClean="0"/>
              <a:t>Il valore da ricercare è inserito all’interno del codice</a:t>
            </a:r>
          </a:p>
          <a:p>
            <a:r>
              <a:rPr lang="it-IT" dirty="0" smtClean="0"/>
              <a:t>Per calcolare il tempo di esecuzione utilizziamo la funzione clock() appartenente alla libreria </a:t>
            </a:r>
            <a:r>
              <a:rPr lang="it-IT" dirty="0" err="1" smtClean="0"/>
              <a:t>time.h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6365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Ricerca binaria iterativa (</a:t>
            </a:r>
            <a:r>
              <a:rPr lang="it-IT" dirty="0" err="1" smtClean="0"/>
              <a:t>main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323528" y="1168461"/>
            <a:ext cx="4320480" cy="5688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5600" dirty="0" smtClean="0"/>
              <a:t>#include &lt;</a:t>
            </a:r>
            <a:r>
              <a:rPr lang="it-IT" sz="5600" dirty="0" err="1" smtClean="0"/>
              <a:t>stdio.h</a:t>
            </a:r>
            <a:r>
              <a:rPr lang="it-IT" sz="5600" dirty="0" smtClean="0"/>
              <a:t>&gt;</a:t>
            </a:r>
          </a:p>
          <a:p>
            <a:pPr marL="0" indent="0">
              <a:buNone/>
            </a:pPr>
            <a:r>
              <a:rPr lang="it-IT" sz="5600" dirty="0" smtClean="0"/>
              <a:t>#include &lt;</a:t>
            </a:r>
            <a:r>
              <a:rPr lang="it-IT" sz="5600" dirty="0" err="1" smtClean="0"/>
              <a:t>stdlib.h</a:t>
            </a:r>
            <a:r>
              <a:rPr lang="it-IT" sz="5600" dirty="0" smtClean="0"/>
              <a:t>&gt;</a:t>
            </a:r>
          </a:p>
          <a:p>
            <a:pPr marL="0" indent="0">
              <a:buNone/>
            </a:pPr>
            <a:r>
              <a:rPr lang="it-IT" sz="5600" dirty="0" smtClean="0"/>
              <a:t>#include &lt;</a:t>
            </a:r>
            <a:r>
              <a:rPr lang="it-IT" sz="5600" dirty="0" err="1" smtClean="0"/>
              <a:t>time.h</a:t>
            </a:r>
            <a:r>
              <a:rPr lang="it-IT" sz="5600" dirty="0" smtClean="0"/>
              <a:t>&gt; </a:t>
            </a:r>
          </a:p>
          <a:p>
            <a:endParaRPr lang="it-IT" sz="5600" dirty="0" smtClean="0"/>
          </a:p>
          <a:p>
            <a:pPr marL="0" indent="0">
              <a:buNone/>
            </a:pPr>
            <a:r>
              <a:rPr lang="it-IT" sz="5600" dirty="0" err="1" smtClean="0"/>
              <a:t>int</a:t>
            </a:r>
            <a:r>
              <a:rPr lang="it-IT" sz="5600" dirty="0" smtClean="0"/>
              <a:t> </a:t>
            </a:r>
            <a:r>
              <a:rPr lang="it-IT" sz="5600" dirty="0" err="1" smtClean="0"/>
              <a:t>ric_b</a:t>
            </a:r>
            <a:r>
              <a:rPr lang="it-IT" sz="5600" dirty="0" smtClean="0"/>
              <a:t>(</a:t>
            </a:r>
            <a:r>
              <a:rPr lang="it-IT" sz="5600" dirty="0" err="1" smtClean="0"/>
              <a:t>int</a:t>
            </a:r>
            <a:r>
              <a:rPr lang="it-IT" sz="5600" dirty="0" smtClean="0"/>
              <a:t> *,</a:t>
            </a:r>
            <a:r>
              <a:rPr lang="it-IT" sz="5600" dirty="0" err="1" smtClean="0"/>
              <a:t>int,int</a:t>
            </a:r>
            <a:r>
              <a:rPr lang="it-IT" sz="5600" dirty="0" smtClean="0"/>
              <a:t>);</a:t>
            </a:r>
          </a:p>
          <a:p>
            <a:endParaRPr lang="it-IT" sz="5600" dirty="0" smtClean="0"/>
          </a:p>
          <a:p>
            <a:pPr marL="0" indent="0">
              <a:buNone/>
            </a:pPr>
            <a:r>
              <a:rPr lang="it-IT" sz="5600" dirty="0" err="1" smtClean="0"/>
              <a:t>int</a:t>
            </a:r>
            <a:r>
              <a:rPr lang="it-IT" sz="5600" dirty="0" smtClean="0"/>
              <a:t> </a:t>
            </a:r>
            <a:r>
              <a:rPr lang="it-IT" sz="5600" dirty="0" err="1" smtClean="0"/>
              <a:t>main</a:t>
            </a:r>
            <a:r>
              <a:rPr lang="it-IT" sz="5600" dirty="0" smtClean="0"/>
              <a:t>(</a:t>
            </a:r>
            <a:r>
              <a:rPr lang="it-IT" sz="5600" dirty="0" err="1" smtClean="0"/>
              <a:t>void</a:t>
            </a:r>
            <a:r>
              <a:rPr lang="it-IT" sz="5600" dirty="0" smtClean="0"/>
              <a:t>)</a:t>
            </a:r>
          </a:p>
          <a:p>
            <a:pPr marL="0" indent="0">
              <a:buNone/>
            </a:pPr>
            <a:r>
              <a:rPr lang="it-IT" sz="5600" dirty="0" smtClean="0"/>
              <a:t>{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  <a:r>
              <a:rPr lang="it-IT" sz="5600" dirty="0" err="1" smtClean="0"/>
              <a:t>int</a:t>
            </a:r>
            <a:r>
              <a:rPr lang="it-IT" sz="5600" dirty="0" smtClean="0"/>
              <a:t> *</a:t>
            </a:r>
            <a:r>
              <a:rPr lang="it-IT" sz="5600" dirty="0" err="1" smtClean="0"/>
              <a:t>v,n,i,num</a:t>
            </a:r>
            <a:r>
              <a:rPr lang="it-IT" sz="5600" dirty="0" smtClean="0"/>
              <a:t>;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  <a:r>
              <a:rPr lang="it-IT" sz="5600" dirty="0" err="1" smtClean="0"/>
              <a:t>clock_t</a:t>
            </a:r>
            <a:r>
              <a:rPr lang="it-IT" sz="5600" dirty="0" smtClean="0"/>
              <a:t> t;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</a:p>
          <a:p>
            <a:pPr marL="0" indent="0">
              <a:buNone/>
            </a:pPr>
            <a:r>
              <a:rPr lang="it-IT" sz="5600" dirty="0" smtClean="0"/>
              <a:t>  t = clock(); //inizializzazione clock se viene posizionato prima della chiamata della funzione </a:t>
            </a:r>
            <a:r>
              <a:rPr lang="it-IT" sz="5600" dirty="0" err="1" smtClean="0"/>
              <a:t>ric_b</a:t>
            </a:r>
            <a:r>
              <a:rPr lang="it-IT" sz="5600" dirty="0" smtClean="0"/>
              <a:t> il clock risulterà sempre 0</a:t>
            </a:r>
          </a:p>
          <a:p>
            <a:pPr marL="0" indent="0">
              <a:buNone/>
            </a:pPr>
            <a:r>
              <a:rPr lang="it-IT" sz="5600" dirty="0" smtClean="0"/>
              <a:t>  n=1000000;  </a:t>
            </a:r>
          </a:p>
          <a:p>
            <a:pPr marL="0" indent="0">
              <a:buNone/>
            </a:pPr>
            <a:r>
              <a:rPr lang="it-IT" sz="5600" dirty="0" smtClean="0"/>
              <a:t>  </a:t>
            </a:r>
          </a:p>
          <a:p>
            <a:pPr marL="0" indent="0">
              <a:buNone/>
            </a:pPr>
            <a:r>
              <a:rPr lang="it-IT" sz="5600" dirty="0" smtClean="0"/>
              <a:t>  v=</a:t>
            </a:r>
            <a:r>
              <a:rPr lang="it-IT" sz="5600" dirty="0" err="1" smtClean="0"/>
              <a:t>malloc</a:t>
            </a:r>
            <a:r>
              <a:rPr lang="it-IT" sz="5600" dirty="0" smtClean="0"/>
              <a:t>(n*</a:t>
            </a:r>
            <a:r>
              <a:rPr lang="it-IT" sz="5600" dirty="0" err="1" smtClean="0"/>
              <a:t>sizeof</a:t>
            </a:r>
            <a:r>
              <a:rPr lang="it-IT" sz="5600" dirty="0" smtClean="0"/>
              <a:t>(</a:t>
            </a:r>
            <a:r>
              <a:rPr lang="it-IT" sz="5600" dirty="0" err="1" smtClean="0"/>
              <a:t>int</a:t>
            </a:r>
            <a:r>
              <a:rPr lang="it-IT" sz="5600" dirty="0" smtClean="0"/>
              <a:t>)); //allocazione memoria vettore</a:t>
            </a:r>
          </a:p>
          <a:p>
            <a:pPr marL="0" indent="0">
              <a:buNone/>
            </a:pPr>
            <a:r>
              <a:rPr lang="it-IT" sz="5600" dirty="0" smtClean="0"/>
              <a:t>  for(i=0; i&lt;n; i++)  //assegnazione valore</a:t>
            </a:r>
          </a:p>
          <a:p>
            <a:pPr marL="0" indent="0">
              <a:buNone/>
            </a:pPr>
            <a:r>
              <a:rPr lang="it-IT" sz="5600" dirty="0" smtClean="0"/>
              <a:t>  {</a:t>
            </a:r>
          </a:p>
          <a:p>
            <a:pPr marL="0" indent="0">
              <a:buNone/>
            </a:pPr>
            <a:r>
              <a:rPr lang="it-IT" sz="5600" dirty="0" smtClean="0"/>
              <a:t>    v[i]=i;</a:t>
            </a:r>
          </a:p>
          <a:p>
            <a:pPr marL="0" indent="0">
              <a:buNone/>
            </a:pPr>
            <a:r>
              <a:rPr lang="it-IT" sz="5600" dirty="0" smtClean="0"/>
              <a:t>  }</a:t>
            </a:r>
          </a:p>
          <a:p>
            <a:pPr marL="0" indent="0">
              <a:buNone/>
            </a:pPr>
            <a:endParaRPr lang="it-IT" sz="5600" dirty="0" smtClean="0"/>
          </a:p>
          <a:p>
            <a:pPr marL="0" indent="0">
              <a:buNone/>
            </a:pPr>
            <a:r>
              <a:rPr lang="it-IT" sz="5600" dirty="0" smtClean="0"/>
              <a:t>//se viene tolta la stampa il clock     risulterà sempre 0 tranne per un </a:t>
            </a:r>
            <a:r>
              <a:rPr lang="it-IT" sz="5600" dirty="0" err="1" smtClean="0"/>
              <a:t>range</a:t>
            </a:r>
            <a:r>
              <a:rPr lang="it-IT" sz="5600" dirty="0" smtClean="0"/>
              <a:t> circa 1.000.000:100.000.000  </a:t>
            </a:r>
          </a:p>
          <a:p>
            <a:pPr marL="0" indent="0">
              <a:buNone/>
            </a:pPr>
            <a:r>
              <a:rPr lang="it-IT" sz="5600" dirty="0" smtClean="0"/>
              <a:t>/*for(i=0; i&lt;n; i++)</a:t>
            </a:r>
            <a:endParaRPr lang="it-IT" dirty="0" smtClean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4716016" y="908720"/>
            <a:ext cx="4041775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 smtClean="0"/>
              <a:t>{                     </a:t>
            </a:r>
          </a:p>
          <a:p>
            <a:pPr marL="0" indent="0">
              <a:buNone/>
            </a:pPr>
            <a:r>
              <a:rPr lang="it-IT" sz="1400" dirty="0" smtClean="0"/>
              <a:t>    </a:t>
            </a:r>
            <a:r>
              <a:rPr lang="it-IT" sz="1400" dirty="0" err="1" smtClean="0"/>
              <a:t>printf</a:t>
            </a:r>
            <a:r>
              <a:rPr lang="it-IT" sz="1400" dirty="0" smtClean="0"/>
              <a:t>("%d\</a:t>
            </a:r>
            <a:r>
              <a:rPr lang="it-IT" sz="1400" dirty="0" err="1" smtClean="0"/>
              <a:t>n",v</a:t>
            </a:r>
            <a:r>
              <a:rPr lang="it-IT" sz="1400" dirty="0" smtClean="0"/>
              <a:t>[i]);         </a:t>
            </a:r>
          </a:p>
          <a:p>
            <a:pPr marL="0" indent="0">
              <a:buNone/>
            </a:pPr>
            <a:r>
              <a:rPr lang="it-IT" sz="1400" dirty="0" smtClean="0"/>
              <a:t>  }*/</a:t>
            </a:r>
          </a:p>
          <a:p>
            <a:pPr marL="0" indent="0">
              <a:buNone/>
            </a:pPr>
            <a:r>
              <a:rPr lang="it-IT" sz="1400" dirty="0" smtClean="0"/>
              <a:t>   </a:t>
            </a:r>
          </a:p>
          <a:p>
            <a:pPr marL="0" indent="0">
              <a:buNone/>
            </a:pPr>
            <a:r>
              <a:rPr lang="it-IT" sz="1400" dirty="0" smtClean="0"/>
              <a:t>  </a:t>
            </a:r>
            <a:r>
              <a:rPr lang="it-IT" sz="1400" dirty="0" err="1" smtClean="0"/>
              <a:t>printf</a:t>
            </a:r>
            <a:r>
              <a:rPr lang="it-IT" sz="1400" dirty="0" smtClean="0"/>
              <a:t>("\</a:t>
            </a:r>
            <a:r>
              <a:rPr lang="it-IT" sz="1400" dirty="0" err="1" smtClean="0"/>
              <a:t>n%d</a:t>
            </a:r>
            <a:r>
              <a:rPr lang="it-IT" sz="1400" dirty="0" smtClean="0"/>
              <a:t> elementi\</a:t>
            </a:r>
            <a:r>
              <a:rPr lang="it-IT" sz="1400" dirty="0" err="1" smtClean="0"/>
              <a:t>n",n</a:t>
            </a:r>
            <a:r>
              <a:rPr lang="it-IT" sz="1400" dirty="0" smtClean="0"/>
              <a:t>);</a:t>
            </a:r>
          </a:p>
          <a:p>
            <a:pPr marL="0" indent="0">
              <a:buNone/>
            </a:pPr>
            <a:r>
              <a:rPr lang="it-IT" sz="1400" dirty="0" smtClean="0"/>
              <a:t>  </a:t>
            </a:r>
            <a:r>
              <a:rPr lang="it-IT" sz="1400" dirty="0" err="1" smtClean="0"/>
              <a:t>num</a:t>
            </a:r>
            <a:r>
              <a:rPr lang="it-IT" sz="1400" dirty="0" smtClean="0"/>
              <a:t>=145;</a:t>
            </a:r>
          </a:p>
          <a:p>
            <a:pPr marL="0" indent="0">
              <a:buNone/>
            </a:pPr>
            <a:r>
              <a:rPr lang="it-IT" sz="1400" dirty="0" smtClean="0"/>
              <a:t>  </a:t>
            </a:r>
            <a:r>
              <a:rPr lang="it-IT" sz="1400" dirty="0" err="1" smtClean="0"/>
              <a:t>printf</a:t>
            </a:r>
            <a:r>
              <a:rPr lang="it-IT" sz="1400" dirty="0" smtClean="0"/>
              <a:t>("\</a:t>
            </a:r>
            <a:r>
              <a:rPr lang="it-IT" sz="1400" dirty="0" err="1" smtClean="0"/>
              <a:t>nelemento</a:t>
            </a:r>
            <a:r>
              <a:rPr lang="it-IT" sz="1400" dirty="0" smtClean="0"/>
              <a:t> da ricercare: %d\n",</a:t>
            </a:r>
            <a:r>
              <a:rPr lang="it-IT" sz="1400" dirty="0" err="1" smtClean="0"/>
              <a:t>num</a:t>
            </a:r>
            <a:r>
              <a:rPr lang="it-IT" sz="1400" dirty="0" smtClean="0"/>
              <a:t>);</a:t>
            </a:r>
          </a:p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/>
              <a:t>  // t = clock();</a:t>
            </a:r>
          </a:p>
          <a:p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/>
              <a:t>  </a:t>
            </a:r>
            <a:r>
              <a:rPr lang="it-IT" sz="1400" dirty="0" err="1" smtClean="0"/>
              <a:t>if</a:t>
            </a:r>
            <a:r>
              <a:rPr lang="it-IT" sz="1400" dirty="0" smtClean="0"/>
              <a:t>(</a:t>
            </a:r>
            <a:r>
              <a:rPr lang="it-IT" sz="1400" dirty="0" err="1" smtClean="0"/>
              <a:t>ric_b</a:t>
            </a:r>
            <a:r>
              <a:rPr lang="it-IT" sz="1400" dirty="0" smtClean="0"/>
              <a:t>(</a:t>
            </a:r>
            <a:r>
              <a:rPr lang="it-IT" sz="1400" dirty="0" err="1" smtClean="0"/>
              <a:t>v,num,n</a:t>
            </a:r>
            <a:r>
              <a:rPr lang="it-IT" sz="1400" dirty="0" smtClean="0"/>
              <a:t>)!=-1) </a:t>
            </a:r>
            <a:r>
              <a:rPr lang="it-IT" sz="1400" dirty="0" err="1" smtClean="0"/>
              <a:t>printf</a:t>
            </a:r>
            <a:r>
              <a:rPr lang="it-IT" sz="1400" dirty="0" smtClean="0"/>
              <a:t>("l'elemento si trova al %d^ posto\n",</a:t>
            </a:r>
            <a:r>
              <a:rPr lang="it-IT" sz="1400" dirty="0" err="1" smtClean="0"/>
              <a:t>ric_b</a:t>
            </a:r>
            <a:r>
              <a:rPr lang="it-IT" sz="1400" dirty="0" smtClean="0"/>
              <a:t>(</a:t>
            </a:r>
            <a:r>
              <a:rPr lang="it-IT" sz="1400" dirty="0" err="1" smtClean="0"/>
              <a:t>v,num,n</a:t>
            </a:r>
            <a:r>
              <a:rPr lang="it-IT" sz="1400" dirty="0" smtClean="0"/>
              <a:t>));</a:t>
            </a:r>
          </a:p>
          <a:p>
            <a:pPr marL="0" indent="0">
              <a:buNone/>
            </a:pPr>
            <a:r>
              <a:rPr lang="it-IT" sz="1400" dirty="0" smtClean="0"/>
              <a:t>  else </a:t>
            </a:r>
            <a:r>
              <a:rPr lang="it-IT" sz="1400" dirty="0" err="1" smtClean="0"/>
              <a:t>printf</a:t>
            </a:r>
            <a:r>
              <a:rPr lang="it-IT" sz="1400" dirty="0" smtClean="0"/>
              <a:t>("elemento non trovato\n");</a:t>
            </a:r>
          </a:p>
          <a:p>
            <a:pPr marL="0" indent="0">
              <a:buNone/>
            </a:pPr>
            <a:r>
              <a:rPr lang="it-IT" sz="1400" dirty="0" smtClean="0"/>
              <a:t>  </a:t>
            </a:r>
          </a:p>
          <a:p>
            <a:pPr marL="0" indent="0">
              <a:buNone/>
            </a:pPr>
            <a:r>
              <a:rPr lang="it-IT" sz="1400" dirty="0" smtClean="0"/>
              <a:t>  t = clock()-t;</a:t>
            </a:r>
          </a:p>
          <a:p>
            <a:pPr marL="0" indent="0">
              <a:buNone/>
            </a:pPr>
            <a:r>
              <a:rPr lang="it-IT" sz="1400" dirty="0" smtClean="0"/>
              <a:t>  </a:t>
            </a:r>
          </a:p>
          <a:p>
            <a:pPr marL="0" indent="0">
              <a:buNone/>
            </a:pPr>
            <a:r>
              <a:rPr lang="it-IT" sz="1400" dirty="0" smtClean="0"/>
              <a:t>  </a:t>
            </a:r>
            <a:r>
              <a:rPr lang="it-IT" sz="1400" dirty="0" err="1" smtClean="0"/>
              <a:t>printf</a:t>
            </a:r>
            <a:r>
              <a:rPr lang="it-IT" sz="1400" dirty="0" smtClean="0"/>
              <a:t> ("\</a:t>
            </a:r>
            <a:r>
              <a:rPr lang="it-IT" sz="1400" dirty="0" err="1" smtClean="0"/>
              <a:t>nci</a:t>
            </a:r>
            <a:r>
              <a:rPr lang="it-IT" sz="1400" dirty="0" smtClean="0"/>
              <a:t> ho messo %d </a:t>
            </a:r>
            <a:r>
              <a:rPr lang="it-IT" sz="1400" dirty="0" err="1" smtClean="0"/>
              <a:t>clicks</a:t>
            </a:r>
            <a:r>
              <a:rPr lang="it-IT" sz="1400" dirty="0" smtClean="0"/>
              <a:t> (%f secondi)\</a:t>
            </a:r>
            <a:r>
              <a:rPr lang="it-IT" sz="1400" dirty="0" err="1" smtClean="0"/>
              <a:t>n",t</a:t>
            </a:r>
            <a:r>
              <a:rPr lang="it-IT" sz="1400" dirty="0" smtClean="0"/>
              <a:t>,((float)t)/CLOCKS_PER_SEC);</a:t>
            </a:r>
          </a:p>
          <a:p>
            <a:pPr marL="0" indent="0">
              <a:buNone/>
            </a:pPr>
            <a:r>
              <a:rPr lang="it-IT" sz="1400" dirty="0" smtClean="0"/>
              <a:t>  free(v);  //</a:t>
            </a:r>
            <a:r>
              <a:rPr lang="it-IT" sz="1400" dirty="0" err="1" smtClean="0"/>
              <a:t>deallocazione</a:t>
            </a:r>
            <a:r>
              <a:rPr lang="it-IT" sz="1400" dirty="0" smtClean="0"/>
              <a:t> memoria</a:t>
            </a:r>
          </a:p>
          <a:p>
            <a:pPr marL="0" indent="0">
              <a:buNone/>
            </a:pPr>
            <a:r>
              <a:rPr lang="it-IT" sz="1400" dirty="0" smtClean="0"/>
              <a:t>  </a:t>
            </a:r>
          </a:p>
          <a:p>
            <a:pPr marL="0" indent="0">
              <a:buNone/>
            </a:pPr>
            <a:r>
              <a:rPr lang="it-IT" sz="1400" dirty="0" smtClean="0"/>
              <a:t>  </a:t>
            </a:r>
            <a:r>
              <a:rPr lang="it-IT" sz="1400" dirty="0" err="1" smtClean="0"/>
              <a:t>system</a:t>
            </a:r>
            <a:r>
              <a:rPr lang="it-IT" sz="1400" dirty="0" smtClean="0"/>
              <a:t>("PAUSE");	</a:t>
            </a:r>
          </a:p>
          <a:p>
            <a:pPr marL="0" indent="0">
              <a:buNone/>
            </a:pPr>
            <a:r>
              <a:rPr lang="it-IT" sz="1400" dirty="0" smtClean="0"/>
              <a:t>  </a:t>
            </a:r>
            <a:r>
              <a:rPr lang="it-IT" sz="1400" dirty="0" err="1" smtClean="0"/>
              <a:t>return</a:t>
            </a:r>
            <a:r>
              <a:rPr lang="it-IT" sz="1400" dirty="0" smtClean="0"/>
              <a:t> 0;</a:t>
            </a:r>
          </a:p>
          <a:p>
            <a:pPr marL="0" indent="0">
              <a:buNone/>
            </a:pPr>
            <a:r>
              <a:rPr lang="it-IT" sz="1400" dirty="0" smtClean="0"/>
              <a:t>}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200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Funzione iterativa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ric_b</a:t>
            </a:r>
            <a:r>
              <a:rPr lang="it-IT" dirty="0" smtClean="0"/>
              <a:t>(</a:t>
            </a:r>
            <a:r>
              <a:rPr lang="it-IT" dirty="0" err="1" smtClean="0"/>
              <a:t>int</a:t>
            </a:r>
            <a:r>
              <a:rPr lang="it-IT" dirty="0" smtClean="0"/>
              <a:t> *</a:t>
            </a:r>
            <a:r>
              <a:rPr lang="it-IT" dirty="0" err="1" smtClean="0"/>
              <a:t>vett,int</a:t>
            </a:r>
            <a:r>
              <a:rPr lang="it-IT" dirty="0" smtClean="0"/>
              <a:t> </a:t>
            </a:r>
            <a:r>
              <a:rPr lang="it-IT" dirty="0" err="1" smtClean="0"/>
              <a:t>ele</a:t>
            </a:r>
            <a:r>
              <a:rPr lang="it-IT" dirty="0" smtClean="0"/>
              <a:t>,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dim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dirty="0" smtClean="0"/>
              <a:t>  </a:t>
            </a:r>
            <a:r>
              <a:rPr lang="it-IT" dirty="0" err="1" smtClean="0"/>
              <a:t>int</a:t>
            </a:r>
            <a:r>
              <a:rPr lang="it-IT" dirty="0" smtClean="0"/>
              <a:t> i=0,f=dim-1,m;</a:t>
            </a:r>
          </a:p>
          <a:p>
            <a:pPr marL="0" indent="0">
              <a:buNone/>
            </a:pPr>
            <a:r>
              <a:rPr lang="it-IT" dirty="0" smtClean="0"/>
              <a:t>  </a:t>
            </a:r>
            <a:r>
              <a:rPr lang="it-IT" dirty="0" err="1" smtClean="0"/>
              <a:t>while</a:t>
            </a:r>
            <a:r>
              <a:rPr lang="it-IT" dirty="0" smtClean="0"/>
              <a:t>(i&lt;=f)</a:t>
            </a:r>
          </a:p>
          <a:p>
            <a:pPr marL="0" indent="0">
              <a:buNone/>
            </a:pPr>
            <a:r>
              <a:rPr lang="it-IT" dirty="0" smtClean="0"/>
              <a:t>  {</a:t>
            </a:r>
          </a:p>
          <a:p>
            <a:pPr marL="0" indent="0">
              <a:buNone/>
            </a:pPr>
            <a:r>
              <a:rPr lang="it-IT" dirty="0" smtClean="0"/>
              <a:t>    m=(</a:t>
            </a:r>
            <a:r>
              <a:rPr lang="it-IT" dirty="0" err="1" smtClean="0"/>
              <a:t>i+f</a:t>
            </a:r>
            <a:r>
              <a:rPr lang="it-IT" dirty="0" smtClean="0"/>
              <a:t>)/2;</a:t>
            </a:r>
          </a:p>
          <a:p>
            <a:pPr marL="0" indent="0">
              <a:buNone/>
            </a:pPr>
            <a:r>
              <a:rPr lang="it-IT" dirty="0" smtClean="0"/>
              <a:t>    </a:t>
            </a:r>
            <a:r>
              <a:rPr lang="it-IT" dirty="0" err="1" smtClean="0"/>
              <a:t>if</a:t>
            </a:r>
            <a:r>
              <a:rPr lang="it-IT" dirty="0" smtClean="0"/>
              <a:t>(</a:t>
            </a:r>
            <a:r>
              <a:rPr lang="it-IT" dirty="0" err="1" smtClean="0"/>
              <a:t>vett</a:t>
            </a:r>
            <a:r>
              <a:rPr lang="it-IT" dirty="0" smtClean="0"/>
              <a:t>[m]==</a:t>
            </a:r>
            <a:r>
              <a:rPr lang="it-IT" dirty="0" err="1" smtClean="0"/>
              <a:t>ele</a:t>
            </a:r>
            <a:r>
              <a:rPr lang="it-IT" dirty="0" smtClean="0"/>
              <a:t>) </a:t>
            </a:r>
            <a:r>
              <a:rPr lang="it-IT" dirty="0" err="1" smtClean="0"/>
              <a:t>return</a:t>
            </a:r>
            <a:r>
              <a:rPr lang="it-IT" dirty="0" smtClean="0"/>
              <a:t> m+1;</a:t>
            </a:r>
          </a:p>
          <a:p>
            <a:pPr marL="0" indent="0">
              <a:buNone/>
            </a:pPr>
            <a:r>
              <a:rPr lang="it-IT" dirty="0" smtClean="0"/>
              <a:t>    </a:t>
            </a:r>
            <a:r>
              <a:rPr lang="it-IT" dirty="0" err="1" smtClean="0"/>
              <a:t>if</a:t>
            </a:r>
            <a:r>
              <a:rPr lang="it-IT" dirty="0" smtClean="0"/>
              <a:t>(</a:t>
            </a:r>
            <a:r>
              <a:rPr lang="it-IT" dirty="0" err="1" smtClean="0"/>
              <a:t>vett</a:t>
            </a:r>
            <a:r>
              <a:rPr lang="it-IT" dirty="0" smtClean="0"/>
              <a:t>[m]&lt;</a:t>
            </a:r>
            <a:r>
              <a:rPr lang="it-IT" dirty="0" err="1" smtClean="0"/>
              <a:t>ele</a:t>
            </a:r>
            <a:r>
              <a:rPr lang="it-IT" dirty="0" smtClean="0"/>
              <a:t>) i=m+1;</a:t>
            </a:r>
          </a:p>
          <a:p>
            <a:pPr marL="0" indent="0">
              <a:buNone/>
            </a:pPr>
            <a:r>
              <a:rPr lang="it-IT" dirty="0" smtClean="0"/>
              <a:t>    else f=m-1;</a:t>
            </a:r>
          </a:p>
          <a:p>
            <a:pPr marL="0" indent="0">
              <a:buNone/>
            </a:pPr>
            <a:r>
              <a:rPr lang="it-IT" dirty="0" smtClean="0"/>
              <a:t>  }</a:t>
            </a:r>
          </a:p>
          <a:p>
            <a:pPr marL="0" indent="0">
              <a:buNone/>
            </a:pPr>
            <a:r>
              <a:rPr lang="it-IT" dirty="0" smtClean="0"/>
              <a:t>  </a:t>
            </a:r>
            <a:r>
              <a:rPr lang="it-IT" dirty="0" err="1" smtClean="0"/>
              <a:t>return</a:t>
            </a:r>
            <a:r>
              <a:rPr lang="it-IT" dirty="0" smtClean="0"/>
              <a:t> -1;</a:t>
            </a:r>
          </a:p>
          <a:p>
            <a:pPr marL="0" indent="0">
              <a:buNone/>
            </a:pPr>
            <a:r>
              <a:rPr lang="it-IT" dirty="0" smtClean="0"/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10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4969" y="116632"/>
            <a:ext cx="3672408" cy="742404"/>
          </a:xfrm>
        </p:spPr>
        <p:txBody>
          <a:bodyPr>
            <a:normAutofit/>
          </a:bodyPr>
          <a:lstStyle/>
          <a:p>
            <a:r>
              <a:rPr lang="it-IT" sz="1800" dirty="0" smtClean="0"/>
              <a:t>Tempi di esecuzione per un </a:t>
            </a:r>
            <a:r>
              <a:rPr lang="it-IT" sz="1800" dirty="0" err="1" smtClean="0"/>
              <a:t>range</a:t>
            </a:r>
            <a:r>
              <a:rPr lang="it-IT" sz="1800" dirty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1.000.000-100.000.000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07504" y="980728"/>
            <a:ext cx="3384376" cy="528945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/>
              <a:t>Se inseriamo un numero di elementi inferiore a 1.000.000 il clock restituirà sempre un valore pari a 0.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/>
              <a:t>F</a:t>
            </a:r>
            <a:r>
              <a:rPr lang="it-IT" sz="2000" dirty="0" smtClean="0"/>
              <a:t>acciamo 3 serie di prove ognuna che ricerca 4 valori diversi come si vede dalla tabella riassuntiva: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/>
              <a:t>I risultati non sono sempre gli stessi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/>
              <a:t>Non stampiamo gli elementi del vettore (vedremo che stampandoli i tempi di esecuzione aumenteranno considerevolmente)</a:t>
            </a:r>
            <a:endParaRPr lang="it-IT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2656"/>
            <a:ext cx="5199482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80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 risultati non sono sempre gli stessi:</a:t>
            </a:r>
            <a:endParaRPr lang="it-IT" dirty="0"/>
          </a:p>
        </p:txBody>
      </p:sp>
      <p:pic>
        <p:nvPicPr>
          <p:cNvPr id="2052" name="Picture 4" descr="D:\università\informatica\2 anno\algoritmi e strutture dati\ricerca binaria\iterativa\1.000.000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6961727" cy="359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università\informatica\2 anno\algoritmi e strutture dati\ricerca binaria\iterativa\Cattur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5"/>
            <a:ext cx="6697216" cy="34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66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 po’ di grafici</a:t>
            </a:r>
            <a:endParaRPr lang="it-IT" dirty="0"/>
          </a:p>
        </p:txBody>
      </p:sp>
      <p:pic>
        <p:nvPicPr>
          <p:cNvPr id="3074" name="Picture 2" descr="D:\università\informatica\2 anno\algoritmi e strutture dati\ricerca binaria\iterativa\gr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643" y="764704"/>
            <a:ext cx="4038600" cy="281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niversità\informatica\2 anno\algoritmi e strutture dati\ricerca binaria\iterativa\gr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764704"/>
            <a:ext cx="4038600" cy="28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università\informatica\2 anno\algoritmi e strutture dati\ricerca binaria\iterativa\gr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08073"/>
            <a:ext cx="5112567" cy="31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17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07504" y="27275"/>
            <a:ext cx="5904656" cy="563662"/>
          </a:xfrm>
        </p:spPr>
        <p:txBody>
          <a:bodyPr>
            <a:normAutofit/>
          </a:bodyPr>
          <a:lstStyle/>
          <a:p>
            <a:r>
              <a:rPr lang="it-IT" dirty="0" smtClean="0"/>
              <a:t>Tempi di esecuzione per un </a:t>
            </a:r>
            <a:r>
              <a:rPr lang="it-IT" dirty="0" err="1" smtClean="0"/>
              <a:t>range</a:t>
            </a:r>
            <a:r>
              <a:rPr lang="it-IT" dirty="0" smtClean="0"/>
              <a:t>:  100-100.000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>
          <a:xfrm>
            <a:off x="16441" y="620687"/>
            <a:ext cx="2971383" cy="6079509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Non inseriamo più di 100.000 elementi perché l’esecuzione del programma durerebbe troppo tempo.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Facciamo 4 serie di prova ognuna che ricerca 4 valori diversi come si vede dalla tabella riassuntiva: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I risultati non sono sempre gli stessi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Stampando tutti gli elementi non viene calcolato solamente il tempo di esecuzione della funzione ITERATIVA ma anche il tempo che viene perso per stampare l’intero vettore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Non è possibile inserire l’inizializzazione del clock prima di richiamare la funzione e la terminazione dopo perché il risultato è sempre 0</a:t>
            </a:r>
          </a:p>
        </p:txBody>
      </p:sp>
      <p:pic>
        <p:nvPicPr>
          <p:cNvPr id="4098" name="Picture 2" descr="D:\università\informatica\2 anno\algoritmi e strutture dati\ricerca binaria\iterativa\tabella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0688"/>
            <a:ext cx="5797617" cy="22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3059832" y="2945323"/>
            <a:ext cx="741682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 smtClean="0"/>
              <a:t>int</a:t>
            </a:r>
            <a:r>
              <a:rPr lang="it-IT" sz="1400" dirty="0" smtClean="0"/>
              <a:t> </a:t>
            </a:r>
            <a:r>
              <a:rPr lang="it-IT" sz="1400" dirty="0" err="1" smtClean="0"/>
              <a:t>main</a:t>
            </a:r>
            <a:r>
              <a:rPr lang="it-IT" sz="1400" dirty="0" smtClean="0"/>
              <a:t>(</a:t>
            </a:r>
            <a:r>
              <a:rPr lang="it-IT" sz="1400" dirty="0" err="1" smtClean="0"/>
              <a:t>void</a:t>
            </a:r>
            <a:r>
              <a:rPr lang="it-IT" sz="1400" dirty="0" smtClean="0"/>
              <a:t>)</a:t>
            </a:r>
          </a:p>
          <a:p>
            <a:r>
              <a:rPr lang="it-IT" sz="1400" dirty="0" smtClean="0"/>
              <a:t>{</a:t>
            </a:r>
          </a:p>
          <a:p>
            <a:r>
              <a:rPr lang="it-IT" sz="1400" dirty="0" smtClean="0"/>
              <a:t>  […]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</a:t>
            </a:r>
            <a:r>
              <a:rPr lang="it-IT" sz="1400" dirty="0" err="1" smtClean="0"/>
              <a:t>num</a:t>
            </a:r>
            <a:r>
              <a:rPr lang="it-IT" sz="1400" dirty="0" smtClean="0"/>
              <a:t>=145;</a:t>
            </a:r>
          </a:p>
          <a:p>
            <a:r>
              <a:rPr lang="it-IT" sz="1400" dirty="0" smtClean="0"/>
              <a:t>  </a:t>
            </a:r>
            <a:r>
              <a:rPr lang="it-IT" sz="1400" dirty="0" err="1" smtClean="0"/>
              <a:t>printf</a:t>
            </a:r>
            <a:r>
              <a:rPr lang="it-IT" sz="1400" dirty="0" smtClean="0"/>
              <a:t>("\</a:t>
            </a:r>
            <a:r>
              <a:rPr lang="it-IT" sz="1400" dirty="0" err="1" smtClean="0"/>
              <a:t>nelemento</a:t>
            </a:r>
            <a:r>
              <a:rPr lang="it-IT" sz="1400" dirty="0" smtClean="0"/>
              <a:t> da ricercare: %d\n",</a:t>
            </a:r>
            <a:r>
              <a:rPr lang="it-IT" sz="1400" dirty="0" err="1" smtClean="0"/>
              <a:t>num</a:t>
            </a:r>
            <a:r>
              <a:rPr lang="it-IT" sz="1400" dirty="0" smtClean="0"/>
              <a:t>);</a:t>
            </a:r>
          </a:p>
          <a:p>
            <a:endParaRPr lang="it-IT" sz="1400" dirty="0" smtClean="0"/>
          </a:p>
          <a:p>
            <a:r>
              <a:rPr lang="it-IT" sz="1400" dirty="0" smtClean="0"/>
              <a:t>  t = clock();</a:t>
            </a:r>
          </a:p>
          <a:p>
            <a:endParaRPr lang="it-IT" sz="1400" dirty="0" smtClean="0"/>
          </a:p>
          <a:p>
            <a:r>
              <a:rPr lang="it-IT" sz="1400" dirty="0" smtClean="0"/>
              <a:t>  </a:t>
            </a:r>
            <a:r>
              <a:rPr lang="it-IT" sz="1400" dirty="0" err="1" smtClean="0"/>
              <a:t>if</a:t>
            </a:r>
            <a:r>
              <a:rPr lang="it-IT" sz="1400" dirty="0" smtClean="0"/>
              <a:t>(</a:t>
            </a:r>
            <a:r>
              <a:rPr lang="it-IT" sz="1400" dirty="0" err="1" smtClean="0"/>
              <a:t>ric_b</a:t>
            </a:r>
            <a:r>
              <a:rPr lang="it-IT" sz="1400" dirty="0" smtClean="0"/>
              <a:t>(</a:t>
            </a:r>
            <a:r>
              <a:rPr lang="it-IT" sz="1400" dirty="0" err="1" smtClean="0"/>
              <a:t>v,num,n</a:t>
            </a:r>
            <a:r>
              <a:rPr lang="it-IT" sz="1400" dirty="0" smtClean="0"/>
              <a:t>)!=-1) </a:t>
            </a:r>
            <a:r>
              <a:rPr lang="it-IT" sz="1400" dirty="0" err="1" smtClean="0"/>
              <a:t>printf</a:t>
            </a:r>
            <a:r>
              <a:rPr lang="it-IT" sz="1400" dirty="0" smtClean="0"/>
              <a:t>("l'elemento si trova al %d^ posto\n",</a:t>
            </a:r>
            <a:r>
              <a:rPr lang="it-IT" sz="1400" dirty="0" err="1" smtClean="0"/>
              <a:t>ric_b</a:t>
            </a:r>
            <a:r>
              <a:rPr lang="it-IT" sz="1400" dirty="0" smtClean="0"/>
              <a:t>(</a:t>
            </a:r>
            <a:r>
              <a:rPr lang="it-IT" sz="1400" dirty="0" err="1" smtClean="0"/>
              <a:t>v,num,n</a:t>
            </a:r>
            <a:r>
              <a:rPr lang="it-IT" sz="1400" dirty="0" smtClean="0"/>
              <a:t>));</a:t>
            </a:r>
          </a:p>
          <a:p>
            <a:r>
              <a:rPr lang="it-IT" sz="1400" dirty="0" smtClean="0"/>
              <a:t>  else </a:t>
            </a:r>
            <a:r>
              <a:rPr lang="it-IT" sz="1400" dirty="0" err="1" smtClean="0"/>
              <a:t>printf</a:t>
            </a:r>
            <a:r>
              <a:rPr lang="it-IT" sz="1400" dirty="0" smtClean="0"/>
              <a:t>("elemento non trovato\n");</a:t>
            </a:r>
          </a:p>
          <a:p>
            <a:r>
              <a:rPr lang="it-IT" sz="1400" dirty="0" smtClean="0"/>
              <a:t>  </a:t>
            </a:r>
          </a:p>
          <a:p>
            <a:r>
              <a:rPr lang="it-IT" sz="1400" dirty="0" smtClean="0"/>
              <a:t>  t = clock()-t;</a:t>
            </a:r>
          </a:p>
          <a:p>
            <a:r>
              <a:rPr lang="it-IT" sz="1400" dirty="0" smtClean="0"/>
              <a:t>  </a:t>
            </a:r>
          </a:p>
          <a:p>
            <a:r>
              <a:rPr lang="it-IT" sz="1400" dirty="0" smtClean="0"/>
              <a:t>  </a:t>
            </a:r>
            <a:r>
              <a:rPr lang="it-IT" sz="1400" dirty="0" err="1" smtClean="0"/>
              <a:t>printf</a:t>
            </a:r>
            <a:r>
              <a:rPr lang="it-IT" sz="1400" dirty="0" smtClean="0"/>
              <a:t> ("\</a:t>
            </a:r>
            <a:r>
              <a:rPr lang="it-IT" sz="1400" dirty="0" err="1" smtClean="0"/>
              <a:t>nci</a:t>
            </a:r>
            <a:r>
              <a:rPr lang="it-IT" sz="1400" dirty="0" smtClean="0"/>
              <a:t> ho messo %d </a:t>
            </a:r>
            <a:r>
              <a:rPr lang="it-IT" sz="1400" dirty="0" err="1" smtClean="0"/>
              <a:t>clicks</a:t>
            </a:r>
            <a:r>
              <a:rPr lang="it-IT" sz="1400" dirty="0" smtClean="0"/>
              <a:t> (%f secondi)\</a:t>
            </a:r>
            <a:r>
              <a:rPr lang="it-IT" sz="1400" dirty="0" err="1" smtClean="0"/>
              <a:t>n",t</a:t>
            </a:r>
            <a:r>
              <a:rPr lang="it-IT" sz="1400" dirty="0" smtClean="0"/>
              <a:t>,((float)t)/CLOCKS_PER_SEC);</a:t>
            </a:r>
          </a:p>
          <a:p>
            <a:r>
              <a:rPr lang="it-IT" sz="1400" dirty="0" smtClean="0"/>
              <a:t>  free(v);  //</a:t>
            </a:r>
            <a:r>
              <a:rPr lang="it-IT" sz="1400" dirty="0" err="1" smtClean="0"/>
              <a:t>deallocazione</a:t>
            </a:r>
            <a:r>
              <a:rPr lang="it-IT" sz="1400" dirty="0" smtClean="0"/>
              <a:t> memoria</a:t>
            </a:r>
          </a:p>
          <a:p>
            <a:r>
              <a:rPr lang="it-IT" sz="1400" dirty="0" smtClean="0"/>
              <a:t>  […]</a:t>
            </a:r>
          </a:p>
          <a:p>
            <a:r>
              <a:rPr lang="it-IT" sz="1400" dirty="0" smtClean="0"/>
              <a:t>}</a:t>
            </a:r>
          </a:p>
        </p:txBody>
      </p:sp>
      <p:sp>
        <p:nvSpPr>
          <p:cNvPr id="9" name="Freccia a destra 8"/>
          <p:cNvSpPr/>
          <p:nvPr/>
        </p:nvSpPr>
        <p:spPr>
          <a:xfrm flipV="1">
            <a:off x="1674259" y="6273317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0781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 risultati non sono sempre gli stessi:</a:t>
            </a:r>
            <a:endParaRPr lang="it-IT" dirty="0"/>
          </a:p>
        </p:txBody>
      </p:sp>
      <p:pic>
        <p:nvPicPr>
          <p:cNvPr id="5122" name="Picture 2" descr="D:\università\informatica\2 anno\algoritmi e strutture dati\ricerca binaria\iterativa\100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6796548" cy="347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università\informatica\2 anno\algoritmi e strutture dati\ricerca binaria\iterativa\100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52736"/>
            <a:ext cx="6817230" cy="346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41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1252</Words>
  <Application>Microsoft Office PowerPoint</Application>
  <PresentationFormat>Presentazione su schermo (4:3)</PresentationFormat>
  <Paragraphs>185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Ricerca Binaria</vt:lpstr>
      <vt:lpstr>Condizioni iniziali</vt:lpstr>
      <vt:lpstr>Ricerca binaria iterativa (main)</vt:lpstr>
      <vt:lpstr>Funzione iterativa</vt:lpstr>
      <vt:lpstr>Tempi di esecuzione per un range: 1.000.000-100.000.000</vt:lpstr>
      <vt:lpstr>I risultati non sono sempre gli stessi:</vt:lpstr>
      <vt:lpstr>Un po’ di grafici</vt:lpstr>
      <vt:lpstr>Tempi di esecuzione per un range:  100-100.000</vt:lpstr>
      <vt:lpstr>I risultati non sono sempre gli stessi:</vt:lpstr>
      <vt:lpstr>Un po’ di grafici:</vt:lpstr>
      <vt:lpstr>Ricerca binaria ricorsiva (main)</vt:lpstr>
      <vt:lpstr>Funzione ricorsiva</vt:lpstr>
      <vt:lpstr>Diapositiva 13</vt:lpstr>
      <vt:lpstr>Un po’ di grafici</vt:lpstr>
      <vt:lpstr>Tempi di esecuzione per un range:  100-100.000</vt:lpstr>
      <vt:lpstr>Un po’ di grafici</vt:lpstr>
      <vt:lpstr>Confronto tra i due modelli</vt:lpstr>
      <vt:lpstr>Conclusioni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Ricerca Binaria</dc:title>
  <dc:creator>Roberta</dc:creator>
  <cp:lastModifiedBy>gio</cp:lastModifiedBy>
  <cp:revision>17</cp:revision>
  <dcterms:created xsi:type="dcterms:W3CDTF">2013-03-08T17:48:36Z</dcterms:created>
  <dcterms:modified xsi:type="dcterms:W3CDTF">2013-03-16T16:31:40Z</dcterms:modified>
</cp:coreProperties>
</file>