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1" r:id="rId2"/>
  </p:sldMasterIdLst>
  <p:notesMasterIdLst>
    <p:notesMasterId r:id="rId15"/>
  </p:notesMasterIdLst>
  <p:handoutMasterIdLst>
    <p:handoutMasterId r:id="rId16"/>
  </p:handoutMasterIdLst>
  <p:sldIdLst>
    <p:sldId id="440" r:id="rId3"/>
    <p:sldId id="441" r:id="rId4"/>
    <p:sldId id="442" r:id="rId5"/>
    <p:sldId id="448" r:id="rId6"/>
    <p:sldId id="449" r:id="rId7"/>
    <p:sldId id="450" r:id="rId8"/>
    <p:sldId id="451" r:id="rId9"/>
    <p:sldId id="443" r:id="rId10"/>
    <p:sldId id="445" r:id="rId11"/>
    <p:sldId id="446" r:id="rId12"/>
    <p:sldId id="447" r:id="rId13"/>
    <p:sldId id="438" r:id="rId14"/>
  </p:sldIdLst>
  <p:sldSz cx="9144000" cy="6858000" type="screen4x3"/>
  <p:notesSz cx="7315200" cy="96012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984" autoAdjust="0"/>
  </p:normalViewPr>
  <p:slideViewPr>
    <p:cSldViewPr snapToGrid="0" showGuides="1">
      <p:cViewPr varScale="1">
        <p:scale>
          <a:sx n="76" d="100"/>
          <a:sy n="76" d="100"/>
        </p:scale>
        <p:origin x="1260" y="84"/>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4" d="100"/>
          <a:sy n="64" d="100"/>
        </p:scale>
        <p:origin x="1938"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GB" smtClean="0">
                <a:latin typeface="Arial" panose="020B0604020202020204" pitchFamily="34" charset="0"/>
              </a:rPr>
              <a:t>31/08/2017</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GB" smtClean="0"/>
              <a:pPr/>
              <a:t>31/08/2017</a:t>
            </a:fld>
            <a:endParaRPr lang="en-GB"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GB" smtClean="0"/>
              <a:pPr/>
              <a:t>‹#›</a:t>
            </a:fld>
            <a:endParaRPr lang="en-GB"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dirty="0" err="1" smtClean="0"/>
              <a:t>TitlePage</a:t>
            </a:r>
            <a:r>
              <a:rPr lang="en-GB" dirty="0" smtClean="0"/>
              <a:t>]</a:t>
            </a:r>
          </a:p>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a:t>
            </a:fld>
            <a:endParaRPr lang="en-GB" dirty="0"/>
          </a:p>
        </p:txBody>
      </p:sp>
    </p:spTree>
    <p:extLst>
      <p:ext uri="{BB962C8B-B14F-4D97-AF65-F5344CB8AC3E}">
        <p14:creationId xmlns:p14="http://schemas.microsoft.com/office/powerpoint/2010/main" val="1614735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4279648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71318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dirty="0"/>
          </a:p>
        </p:txBody>
      </p:sp>
      <p:sp>
        <p:nvSpPr>
          <p:cNvPr id="4" name="Pladsholder til slidenummer 3"/>
          <p:cNvSpPr>
            <a:spLocks noGrp="1"/>
          </p:cNvSpPr>
          <p:nvPr>
            <p:ph type="sldNum" sz="quarter" idx="10"/>
          </p:nvPr>
        </p:nvSpPr>
        <p:spPr/>
        <p:txBody>
          <a:bodyPr/>
          <a:lstStyle/>
          <a:p>
            <a:fld id="{C0F4A2C8-6C88-4E71-83EE-698B9D4FE22F}" type="slidenum">
              <a:rPr lang="en-GB" smtClean="0"/>
              <a:pPr/>
              <a:t>12</a:t>
            </a:fld>
            <a:endParaRPr lang="en-GB" dirty="0"/>
          </a:p>
        </p:txBody>
      </p:sp>
    </p:spTree>
    <p:extLst>
      <p:ext uri="{BB962C8B-B14F-4D97-AF65-F5344CB8AC3E}">
        <p14:creationId xmlns:p14="http://schemas.microsoft.com/office/powerpoint/2010/main" val="388139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2</a:t>
            </a:fld>
            <a:endParaRPr lang="en-GB" dirty="0"/>
          </a:p>
        </p:txBody>
      </p:sp>
    </p:spTree>
    <p:extLst>
      <p:ext uri="{BB962C8B-B14F-4D97-AF65-F5344CB8AC3E}">
        <p14:creationId xmlns:p14="http://schemas.microsoft.com/office/powerpoint/2010/main" val="297550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3</a:t>
            </a:fld>
            <a:endParaRPr lang="en-GB" dirty="0"/>
          </a:p>
        </p:txBody>
      </p:sp>
    </p:spTree>
    <p:extLst>
      <p:ext uri="{BB962C8B-B14F-4D97-AF65-F5344CB8AC3E}">
        <p14:creationId xmlns:p14="http://schemas.microsoft.com/office/powerpoint/2010/main" val="354157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4</a:t>
            </a:fld>
            <a:endParaRPr lang="en-GB" dirty="0"/>
          </a:p>
        </p:txBody>
      </p:sp>
    </p:spTree>
    <p:extLst>
      <p:ext uri="{BB962C8B-B14F-4D97-AF65-F5344CB8AC3E}">
        <p14:creationId xmlns:p14="http://schemas.microsoft.com/office/powerpoint/2010/main" val="844734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5</a:t>
            </a:fld>
            <a:endParaRPr lang="en-GB" dirty="0"/>
          </a:p>
        </p:txBody>
      </p:sp>
    </p:spTree>
    <p:extLst>
      <p:ext uri="{BB962C8B-B14F-4D97-AF65-F5344CB8AC3E}">
        <p14:creationId xmlns:p14="http://schemas.microsoft.com/office/powerpoint/2010/main" val="151570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6</a:t>
            </a:fld>
            <a:endParaRPr lang="en-GB" dirty="0"/>
          </a:p>
        </p:txBody>
      </p:sp>
    </p:spTree>
    <p:extLst>
      <p:ext uri="{BB962C8B-B14F-4D97-AF65-F5344CB8AC3E}">
        <p14:creationId xmlns:p14="http://schemas.microsoft.com/office/powerpoint/2010/main" val="398472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7</a:t>
            </a:fld>
            <a:endParaRPr lang="en-GB" dirty="0"/>
          </a:p>
        </p:txBody>
      </p:sp>
    </p:spTree>
    <p:extLst>
      <p:ext uri="{BB962C8B-B14F-4D97-AF65-F5344CB8AC3E}">
        <p14:creationId xmlns:p14="http://schemas.microsoft.com/office/powerpoint/2010/main" val="39389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8</a:t>
            </a:fld>
            <a:endParaRPr lang="en-GB" dirty="0"/>
          </a:p>
        </p:txBody>
      </p:sp>
    </p:spTree>
    <p:extLst>
      <p:ext uri="{BB962C8B-B14F-4D97-AF65-F5344CB8AC3E}">
        <p14:creationId xmlns:p14="http://schemas.microsoft.com/office/powerpoint/2010/main" val="6018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3153567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4"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tx1"/>
                </a:solidFill>
              </a:defRPr>
            </a:lvl1p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7991" y="5498438"/>
            <a:ext cx="4194009"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10"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6"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5" name="Footer Placeholder 4" hidden="1"/>
          <p:cNvSpPr>
            <a:spLocks noGrp="1"/>
          </p:cNvSpPr>
          <p:nvPr>
            <p:ph type="ftr" sz="quarter" idx="12"/>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210455783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753816"/>
            <a:ext cx="8401027" cy="973133"/>
          </a:xfrm>
        </p:spPr>
        <p:txBody>
          <a:bodyPr anchor="b" anchorCtr="0">
            <a:noAutofit/>
          </a:bodyPr>
          <a:lstStyle>
            <a:lvl1pPr algn="l">
              <a:defRPr sz="6000" b="0" cap="none" baseline="0">
                <a:solidFill>
                  <a:schemeClr val="accent3"/>
                </a:solidFill>
              </a:defRPr>
            </a:lvl1pPr>
          </a:lstStyle>
          <a:p>
            <a:r>
              <a:rPr lang="en-GB" dirty="0" smtClean="0"/>
              <a:t>Click to edit Master title style</a:t>
            </a:r>
            <a:endParaRPr lang="en-GB" dirty="0"/>
          </a:p>
        </p:txBody>
      </p:sp>
      <p:sp>
        <p:nvSpPr>
          <p:cNvPr id="6" name="Text Placeholder 2"/>
          <p:cNvSpPr>
            <a:spLocks noGrp="1"/>
          </p:cNvSpPr>
          <p:nvPr>
            <p:ph type="body" sz="quarter" idx="10"/>
          </p:nvPr>
        </p:nvSpPr>
        <p:spPr>
          <a:xfrm>
            <a:off x="357188" y="2787770"/>
            <a:ext cx="8401050" cy="3200080"/>
          </a:xfrm>
        </p:spPr>
        <p:txBody>
          <a:bodyPr>
            <a:noAutofit/>
          </a:bodyPr>
          <a:lstStyle>
            <a:lvl1pPr marL="0" indent="0">
              <a:spcBef>
                <a:spcPts val="0"/>
              </a:spcBef>
              <a:buNone/>
              <a:defRPr sz="6000">
                <a:solidFill>
                  <a:schemeClr val="bg1"/>
                </a:solidFill>
              </a:defRPr>
            </a:lvl1pPr>
          </a:lstStyle>
          <a:p>
            <a:pPr lvl="0"/>
            <a:r>
              <a:rPr lang="en-GB" dirty="0" smtClean="0"/>
              <a:t>Click to edit Master text styles</a:t>
            </a:r>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845926789"/>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2" y="1752439"/>
            <a:ext cx="8401026" cy="973133"/>
          </a:xfrm>
        </p:spPr>
        <p:txBody>
          <a:bodyPr anchor="b" anchorCtr="0">
            <a:noAutofit/>
          </a:bodyPr>
          <a:lstStyle>
            <a:lvl1pPr algn="l">
              <a:defRPr sz="6000" b="0" cap="none" baseline="0">
                <a:solidFill>
                  <a:schemeClr val="accent1"/>
                </a:solidFill>
              </a:defRPr>
            </a:lvl1pPr>
          </a:lstStyle>
          <a:p>
            <a:r>
              <a:rPr lang="en-GB" dirty="0" smtClean="0"/>
              <a:t>Click to edit Master title style</a:t>
            </a:r>
            <a:endParaRPr lang="en-GB" dirty="0"/>
          </a:p>
        </p:txBody>
      </p:sp>
      <p:sp>
        <p:nvSpPr>
          <p:cNvPr id="6" name="Text Placeholder 2"/>
          <p:cNvSpPr>
            <a:spLocks noGrp="1"/>
          </p:cNvSpPr>
          <p:nvPr>
            <p:ph type="body" sz="quarter" idx="10"/>
          </p:nvPr>
        </p:nvSpPr>
        <p:spPr>
          <a:xfrm>
            <a:off x="357187" y="2787770"/>
            <a:ext cx="8401051" cy="3200080"/>
          </a:xfrm>
        </p:spPr>
        <p:txBody>
          <a:bodyPr>
            <a:noAutofit/>
          </a:bodyPr>
          <a:lstStyle>
            <a:lvl1pPr marL="0" indent="0">
              <a:spcBef>
                <a:spcPts val="0"/>
              </a:spcBef>
              <a:buNone/>
              <a:defRPr sz="6000">
                <a:solidFill>
                  <a:schemeClr val="bg1"/>
                </a:solidFill>
              </a:defRPr>
            </a:lvl1pPr>
          </a:lstStyle>
          <a:p>
            <a:pPr lvl="0"/>
            <a:r>
              <a:rPr lang="en-GB" dirty="0" smtClean="0"/>
              <a:t>Click to edit Master text styles</a:t>
            </a:r>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smtClean="0">
                <a:solidFill>
                  <a:srgbClr val="FFFFFF"/>
                </a:solidFill>
              </a:rPr>
              <a:t>© 2016 Deloitte MCS Limited. All rights reserved.</a:t>
            </a:r>
            <a:endParaRPr lang="en-GB" dirty="0">
              <a:solidFill>
                <a:srgbClr val="FFFFFF"/>
              </a:solidFill>
            </a:endParaRPr>
          </a:p>
        </p:txBody>
      </p:sp>
      <p:sp>
        <p:nvSpPr>
          <p:cNvPr id="4" name="Slide Number Placeholder 3"/>
          <p:cNvSpPr>
            <a:spLocks noGrp="1"/>
          </p:cNvSpPr>
          <p:nvPr>
            <p:ph type="sldNum" sz="quarter" idx="12"/>
          </p:nvPr>
        </p:nvSpPr>
        <p:spPr>
          <a:xfrm>
            <a:off x="360000" y="6598800"/>
            <a:ext cx="360000" cy="126000"/>
          </a:xfrm>
          <a:prstGeom prst="rect">
            <a:avLst/>
          </a:prstGeom>
        </p:spPr>
        <p:txBody>
          <a:bodyPr/>
          <a:lstStyle>
            <a:lvl1pPr>
              <a:defRPr>
                <a:solidFill>
                  <a:schemeClr val="bg1"/>
                </a:solidFill>
              </a:defRPr>
            </a:lvl1pPr>
          </a:lstStyle>
          <a:p>
            <a:fld id="{C2D1CC95-88A6-41E8-A04C-A97115B51713}" type="slidenum">
              <a:rPr lang="en-GB" smtClean="0">
                <a:solidFill>
                  <a:srgbClr val="FFFFFF"/>
                </a:solidFill>
              </a:rPr>
              <a:pPr/>
              <a:t>‹#›</a:t>
            </a:fld>
            <a:endParaRPr lang="en-GB" dirty="0">
              <a:solidFill>
                <a:srgbClr val="FFFFFF"/>
              </a:solidFill>
            </a:endParaRPr>
          </a:p>
        </p:txBody>
      </p:sp>
    </p:spTree>
    <p:extLst>
      <p:ext uri="{BB962C8B-B14F-4D97-AF65-F5344CB8AC3E}">
        <p14:creationId xmlns:p14="http://schemas.microsoft.com/office/powerpoint/2010/main" val="1666298148"/>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6" y="1787522"/>
            <a:ext cx="8391502" cy="758819"/>
          </a:xfrm>
        </p:spPr>
        <p:txBody>
          <a:bodyPr anchor="b" anchorCtr="0">
            <a:noAutofit/>
          </a:bodyPr>
          <a:lstStyle>
            <a:lvl1pPr algn="l">
              <a:defRPr sz="4800" b="0" cap="none" baseline="0">
                <a:solidFill>
                  <a:schemeClr val="accent2"/>
                </a:solidFill>
              </a:defRPr>
            </a:lvl1pPr>
          </a:lstStyle>
          <a:p>
            <a:r>
              <a:rPr lang="en-GB" dirty="0" smtClean="0"/>
              <a:t>Click to edit Master title style</a:t>
            </a:r>
            <a:endParaRPr lang="en-GB" dirty="0"/>
          </a:p>
        </p:txBody>
      </p:sp>
      <p:sp>
        <p:nvSpPr>
          <p:cNvPr id="6" name="Text Placeholder 2"/>
          <p:cNvSpPr>
            <a:spLocks noGrp="1"/>
          </p:cNvSpPr>
          <p:nvPr>
            <p:ph type="body" sz="quarter" idx="10"/>
          </p:nvPr>
        </p:nvSpPr>
        <p:spPr>
          <a:xfrm>
            <a:off x="366737" y="2571744"/>
            <a:ext cx="8391501" cy="3200080"/>
          </a:xfrm>
        </p:spPr>
        <p:txBody>
          <a:bodyPr>
            <a:noAutofit/>
          </a:bodyPr>
          <a:lstStyle>
            <a:lvl1pPr marL="0" indent="0">
              <a:spcBef>
                <a:spcPts val="0"/>
              </a:spcBef>
              <a:buNone/>
              <a:defRPr sz="4800">
                <a:solidFill>
                  <a:srgbClr val="575757"/>
                </a:solidFill>
              </a:defRPr>
            </a:lvl1pPr>
          </a:lstStyle>
          <a:p>
            <a:pPr lvl="0"/>
            <a:r>
              <a:rPr lang="en-GB" dirty="0" smtClean="0"/>
              <a:t>Click to edit Master text styles</a:t>
            </a:r>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387863221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7" y="764705"/>
            <a:ext cx="2776504" cy="1603400"/>
          </a:xfrm>
        </p:spPr>
        <p:txBody>
          <a:bodyPr anchor="b" anchorCtr="0">
            <a:noAutofit/>
          </a:bodyPr>
          <a:lstStyle>
            <a:lvl1pPr algn="l">
              <a:defRPr sz="3600" b="0" cap="none" baseline="0">
                <a:solidFill>
                  <a:schemeClr val="accent2"/>
                </a:solidFill>
              </a:defRPr>
            </a:lvl1pPr>
          </a:lstStyle>
          <a:p>
            <a:r>
              <a:rPr lang="en-GB" dirty="0" smtClean="0"/>
              <a:t>Click to edit Master title style</a:t>
            </a:r>
            <a:endParaRPr lang="en-GB" dirty="0"/>
          </a:p>
        </p:txBody>
      </p:sp>
      <p:sp>
        <p:nvSpPr>
          <p:cNvPr id="6" name="Text Placeholder 2"/>
          <p:cNvSpPr>
            <a:spLocks noGrp="1"/>
          </p:cNvSpPr>
          <p:nvPr>
            <p:ph type="body" sz="quarter" idx="10"/>
          </p:nvPr>
        </p:nvSpPr>
        <p:spPr>
          <a:xfrm>
            <a:off x="366737" y="2374056"/>
            <a:ext cx="2776503" cy="3555274"/>
          </a:xfrm>
        </p:spPr>
        <p:txBody>
          <a:bodyPr>
            <a:noAutofit/>
          </a:bodyPr>
          <a:lstStyle>
            <a:lvl1pPr marL="0" indent="0">
              <a:spcBef>
                <a:spcPts val="0"/>
              </a:spcBef>
              <a:buNone/>
              <a:defRPr sz="3600">
                <a:solidFill>
                  <a:srgbClr val="575757"/>
                </a:solidFill>
              </a:defRPr>
            </a:lvl1pPr>
          </a:lstStyle>
          <a:p>
            <a:pPr lvl="0"/>
            <a:r>
              <a:rPr lang="en-GB" dirty="0" smtClean="0"/>
              <a:t>Click to edit Master text styles</a:t>
            </a:r>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73711959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Ref idx="1001">
        <a:schemeClr val="bg1"/>
      </p:bgRef>
    </p:bg>
    <p:spTree>
      <p:nvGrpSpPr>
        <p:cNvPr id="1" name=""/>
        <p:cNvGrpSpPr/>
        <p:nvPr/>
      </p:nvGrpSpPr>
      <p:grpSpPr>
        <a:xfrm>
          <a:off x="0" y="0"/>
          <a:ext cx="0" cy="0"/>
          <a:chOff x="0" y="0"/>
          <a:chExt cx="0" cy="0"/>
        </a:xfrm>
      </p:grpSpPr>
      <p:sp>
        <p:nvSpPr>
          <p:cNvPr id="6"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4"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886881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838567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267375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22486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GB" dirty="0" smtClean="0"/>
              <a:t>Click to add title</a:t>
            </a:r>
            <a:endParaRPr lang="en-GB" dirty="0"/>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5" name="Picture Placeholder 9"/>
          <p:cNvSpPr>
            <a:spLocks noGrp="1"/>
          </p:cNvSpPr>
          <p:nvPr>
            <p:ph type="pic" sz="quarter" idx="15"/>
          </p:nvPr>
        </p:nvSpPr>
        <p:spPr>
          <a:xfrm>
            <a:off x="4087763" y="1701801"/>
            <a:ext cx="4680000" cy="4679950"/>
          </a:xfrm>
        </p:spPr>
        <p:txBody>
          <a:bodyPr/>
          <a:lstStyle/>
          <a:p>
            <a:r>
              <a:rPr lang="en-GB" noProof="0" dirty="0" smtClean="0"/>
              <a:t>Click icon to add picture</a:t>
            </a:r>
            <a:endParaRPr lang="en-GB"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GB" noProof="0" dirty="0" smtClean="0"/>
              <a:t>Click to edit Master title style</a:t>
            </a:r>
            <a:endParaRPr lang="en-GB"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6238" y="5497200"/>
            <a:ext cx="41940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40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endParaRPr lang="en-GB" dirty="0"/>
          </a:p>
        </p:txBody>
      </p:sp>
      <p:sp>
        <p:nvSpPr>
          <p:cNvPr id="11"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396443062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9" y="1700213"/>
            <a:ext cx="8391524" cy="357187"/>
          </a:xfrm>
        </p:spPr>
        <p:txBody>
          <a:bodyPr/>
          <a:lstStyle/>
          <a:p>
            <a:pPr lvl="0"/>
            <a:r>
              <a:rPr lang="en-GB" noProof="0" dirty="0" smtClean="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GB" noProof="0" dirty="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GB" noProof="0" dirty="0" smtClean="0"/>
              <a:t>Click icon to add chart</a:t>
            </a:r>
            <a:endParaRPr lang="en-GB"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GB" noProof="0" dirty="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GB" noProof="0" dirty="0" smtClean="0"/>
              <a:t>Click icon to add chart</a:t>
            </a:r>
            <a:endParaRPr lang="en-GB"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GB" noProof="0" dirty="0" smtClean="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76237"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Chart Placeholder 2"/>
          <p:cNvSpPr>
            <a:spLocks noGrp="1"/>
          </p:cNvSpPr>
          <p:nvPr>
            <p:ph type="chart" sz="quarter" idx="21"/>
          </p:nvPr>
        </p:nvSpPr>
        <p:spPr>
          <a:xfrm>
            <a:off x="4755917" y="2125013"/>
            <a:ext cx="4011846"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3" name="Chart Placeholder 2"/>
          <p:cNvSpPr>
            <a:spLocks noGrp="1"/>
          </p:cNvSpPr>
          <p:nvPr>
            <p:ph type="chart" sz="quarter" idx="21"/>
          </p:nvPr>
        </p:nvSpPr>
        <p:spPr>
          <a:xfrm>
            <a:off x="4755915" y="2125013"/>
            <a:ext cx="4011847"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GB" noProof="0" dirty="0" smtClean="0"/>
              <a:t>Click icon to add chart</a:t>
            </a:r>
            <a:endParaRPr lang="en-GB"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GB" noProof="0" dirty="0" smtClean="0"/>
              <a:t>Click to edit Master text styles</a:t>
            </a:r>
          </a:p>
        </p:txBody>
      </p:sp>
      <p:sp>
        <p:nvSpPr>
          <p:cNvPr id="2" name="Footer Placeholder 1"/>
          <p:cNvSpPr>
            <a:spLocks noGrp="1"/>
          </p:cNvSpPr>
          <p:nvPr>
            <p:ph type="ftr" sz="quarter" idx="26"/>
          </p:nvPr>
        </p:nvSpPr>
        <p:spPr/>
        <p:txBody>
          <a:bodyPr/>
          <a:lstStyle/>
          <a:p>
            <a:endParaRPr lang="en-GB"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GB" noProof="0" dirty="0" smtClean="0"/>
              <a:t>Click icon to add picture</a:t>
            </a:r>
            <a:endParaRPr lang="en-GB"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GB" noProof="0" dirty="0" smtClean="0"/>
              <a:t>Click icon to add picture</a:t>
            </a:r>
            <a:endParaRPr lang="en-GB"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GB" noProof="0" dirty="0" smtClean="0"/>
              <a:t>Click icon to add picture</a:t>
            </a:r>
            <a:endParaRPr lang="en-GB"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GB" noProof="0" dirty="0" smtClean="0"/>
              <a:t>Click icon to add picture</a:t>
            </a:r>
            <a:endParaRPr lang="en-GB"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2"/>
          </p:nvPr>
        </p:nvSpPr>
        <p:spPr/>
        <p:txBody>
          <a:bodyPr/>
          <a:lstStyle/>
          <a:p>
            <a:endParaRPr lang="en-GB"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pic>
        <p:nvPicPr>
          <p:cNvPr id="22"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1"/>
          </p:nvPr>
        </p:nvSpPr>
        <p:spPr/>
        <p:txBody>
          <a:bodyPr/>
          <a:lstStyle>
            <a:lvl1pPr>
              <a:defRPr>
                <a:solidFill>
                  <a:schemeClr val="bg1"/>
                </a:solidFill>
              </a:defRPr>
            </a:lvl1pPr>
          </a:lstStyle>
          <a:p>
            <a:endParaRPr lang="en-GB" dirty="0"/>
          </a:p>
        </p:txBody>
      </p:sp>
      <p:sp>
        <p:nvSpPr>
          <p:cNvPr id="10"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239974990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GB" noProof="0" dirty="0" smtClean="0"/>
              <a:t>Click icon to add picture</a:t>
            </a:r>
            <a:endParaRPr lang="en-GB"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GB" noProof="0" dirty="0" smtClean="0"/>
              <a:t>Click icon to add picture</a:t>
            </a:r>
            <a:endParaRPr lang="en-GB"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GB" noProof="0" dirty="0" smtClean="0"/>
              <a:t>Click icon to add picture</a:t>
            </a:r>
            <a:endParaRPr lang="en-GB"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GB" noProof="0" dirty="0" smtClean="0"/>
              <a:t>Click icon to add picture</a:t>
            </a:r>
            <a:endParaRPr lang="en-GB"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3" name="Footer Placeholder 2"/>
          <p:cNvSpPr>
            <a:spLocks noGrp="1"/>
          </p:cNvSpPr>
          <p:nvPr>
            <p:ph type="ftr" sz="quarter" idx="36"/>
          </p:nvPr>
        </p:nvSpPr>
        <p:spPr/>
        <p:txBody>
          <a:bodyPr/>
          <a:lstStyle/>
          <a:p>
            <a:endParaRPr lang="en-GB"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mp;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7"/>
          <p:cNvSpPr>
            <a:spLocks noGrp="1"/>
          </p:cNvSpPr>
          <p:nvPr>
            <p:ph type="pic" sz="quarter" idx="13"/>
          </p:nvPr>
        </p:nvSpPr>
        <p:spPr>
          <a:xfrm>
            <a:off x="376238" y="1700213"/>
            <a:ext cx="2771775" cy="1971675"/>
          </a:xfrm>
        </p:spPr>
        <p:txBody>
          <a:bodyPr/>
          <a:lstStyle/>
          <a:p>
            <a:r>
              <a:rPr lang="en-GB" noProof="0" dirty="0" smtClean="0"/>
              <a:t>Click icon to add picture</a:t>
            </a:r>
            <a:endParaRPr lang="en-GB" noProof="0" dirty="0"/>
          </a:p>
        </p:txBody>
      </p:sp>
      <p:sp>
        <p:nvSpPr>
          <p:cNvPr id="5" name="Picture Placeholder 7"/>
          <p:cNvSpPr>
            <a:spLocks noGrp="1"/>
          </p:cNvSpPr>
          <p:nvPr>
            <p:ph type="pic" sz="quarter" idx="14"/>
          </p:nvPr>
        </p:nvSpPr>
        <p:spPr>
          <a:xfrm>
            <a:off x="6004798" y="1700213"/>
            <a:ext cx="2762965" cy="1971675"/>
          </a:xfrm>
        </p:spPr>
        <p:txBody>
          <a:bodyPr/>
          <a:lstStyle/>
          <a:p>
            <a:r>
              <a:rPr lang="en-GB" noProof="0" dirty="0" smtClean="0"/>
              <a:t>Click icon to add picture</a:t>
            </a:r>
            <a:endParaRPr lang="en-GB" noProof="0" dirty="0"/>
          </a:p>
        </p:txBody>
      </p:sp>
      <p:sp>
        <p:nvSpPr>
          <p:cNvPr id="6" name="Picture Placeholder 7"/>
          <p:cNvSpPr>
            <a:spLocks noGrp="1"/>
          </p:cNvSpPr>
          <p:nvPr>
            <p:ph type="pic" sz="quarter" idx="15"/>
          </p:nvPr>
        </p:nvSpPr>
        <p:spPr>
          <a:xfrm>
            <a:off x="3204806" y="1700213"/>
            <a:ext cx="2743200" cy="1971675"/>
          </a:xfrm>
        </p:spPr>
        <p:txBody>
          <a:bodyPr/>
          <a:lstStyle/>
          <a:p>
            <a:r>
              <a:rPr lang="en-GB" noProof="0" dirty="0" smtClean="0"/>
              <a:t>Click icon to add picture</a:t>
            </a:r>
            <a:endParaRPr lang="en-GB"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9"/>
          </p:nvPr>
        </p:nvSpPr>
        <p:spPr/>
        <p:txBody>
          <a:bodyPr/>
          <a:lstStyle/>
          <a:p>
            <a:endParaRPr lang="en-GB"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Content Placeholder 9"/>
          <p:cNvSpPr>
            <a:spLocks noGrp="1"/>
          </p:cNvSpPr>
          <p:nvPr>
            <p:ph sz="quarter" idx="22" hasCustomPrompt="1"/>
          </p:nvPr>
        </p:nvSpPr>
        <p:spPr>
          <a:xfrm>
            <a:off x="3570548"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Content Placeholder 9"/>
          <p:cNvSpPr>
            <a:spLocks noGrp="1"/>
          </p:cNvSpPr>
          <p:nvPr>
            <p:ph sz="quarter" idx="23" hasCustomPrompt="1"/>
          </p:nvPr>
        </p:nvSpPr>
        <p:spPr>
          <a:xfrm>
            <a:off x="7860192"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6" name="Footer Placeholder 5"/>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7888"/>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7"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8"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5" name="Text Placeholder 8"/>
          <p:cNvSpPr>
            <a:spLocks noGrp="1"/>
          </p:cNvSpPr>
          <p:nvPr>
            <p:ph type="body" sz="quarter" idx="30"/>
          </p:nvPr>
        </p:nvSpPr>
        <p:spPr>
          <a:xfrm>
            <a:off x="378000" y="4253374"/>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6" name="Text Placeholder 8"/>
          <p:cNvSpPr>
            <a:spLocks noGrp="1"/>
          </p:cNvSpPr>
          <p:nvPr>
            <p:ph type="body" sz="quarter" idx="31"/>
          </p:nvPr>
        </p:nvSpPr>
        <p:spPr>
          <a:xfrm>
            <a:off x="4684646" y="4253374"/>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8" name="Content Placeholder 9"/>
          <p:cNvSpPr>
            <a:spLocks noGrp="1"/>
          </p:cNvSpPr>
          <p:nvPr>
            <p:ph sz="quarter" idx="26" hasCustomPrompt="1"/>
          </p:nvPr>
        </p:nvSpPr>
        <p:spPr>
          <a:xfrm>
            <a:off x="3570548"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0" name="Content Placeholder 9"/>
          <p:cNvSpPr>
            <a:spLocks noGrp="1"/>
          </p:cNvSpPr>
          <p:nvPr>
            <p:ph sz="quarter" idx="27" hasCustomPrompt="1"/>
          </p:nvPr>
        </p:nvSpPr>
        <p:spPr>
          <a:xfrm>
            <a:off x="7860192"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1" name="Content Placeholder 9"/>
          <p:cNvSpPr>
            <a:spLocks noGrp="1"/>
          </p:cNvSpPr>
          <p:nvPr>
            <p:ph sz="quarter" idx="28" hasCustomPrompt="1"/>
          </p:nvPr>
        </p:nvSpPr>
        <p:spPr>
          <a:xfrm>
            <a:off x="3565870"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2" name="Content Placeholder 9"/>
          <p:cNvSpPr>
            <a:spLocks noGrp="1"/>
          </p:cNvSpPr>
          <p:nvPr>
            <p:ph sz="quarter" idx="29" hasCustomPrompt="1"/>
          </p:nvPr>
        </p:nvSpPr>
        <p:spPr>
          <a:xfrm>
            <a:off x="7855514"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3" name="Footer Placeholder 2"/>
          <p:cNvSpPr>
            <a:spLocks noGrp="1"/>
          </p:cNvSpPr>
          <p:nvPr>
            <p:ph type="ftr" sz="quarter" idx="32"/>
          </p:nvPr>
        </p:nvSpPr>
        <p:spPr/>
        <p:txBody>
          <a:bodyPr/>
          <a:lstStyle/>
          <a:p>
            <a:endParaRPr lang="en-GB"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7" name="Text Placeholder 8"/>
          <p:cNvSpPr>
            <a:spLocks noGrp="1"/>
          </p:cNvSpPr>
          <p:nvPr>
            <p:ph type="body" sz="quarter" idx="17"/>
          </p:nvPr>
        </p:nvSpPr>
        <p:spPr>
          <a:xfrm>
            <a:off x="3244283" y="1851441"/>
            <a:ext cx="2655433"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8"/>
          <p:cNvSpPr>
            <a:spLocks noGrp="1"/>
          </p:cNvSpPr>
          <p:nvPr>
            <p:ph type="body" sz="quarter" idx="18"/>
          </p:nvPr>
        </p:nvSpPr>
        <p:spPr>
          <a:xfrm>
            <a:off x="378000" y="1851441"/>
            <a:ext cx="2670000"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19"/>
          </p:nvPr>
        </p:nvSpPr>
        <p:spPr>
          <a:xfrm>
            <a:off x="6095999" y="1851441"/>
            <a:ext cx="2678365"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0"/>
          </p:nvPr>
        </p:nvSpPr>
        <p:spPr/>
        <p:txBody>
          <a:bodyPr/>
          <a:lstStyle/>
          <a:p>
            <a:endParaRPr lang="en-GB"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705184"/>
          </a:xfrm>
        </p:spPr>
        <p:txBody>
          <a:body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2627"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6209"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4418"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Ref idx="1001">
        <a:schemeClr val="bg1"/>
      </p:bgRef>
    </p:bg>
    <p:spTree>
      <p:nvGrpSpPr>
        <p:cNvPr id="1" name=""/>
        <p:cNvGrpSpPr/>
        <p:nvPr/>
      </p:nvGrpSpPr>
      <p:grpSpPr>
        <a:xfrm>
          <a:off x="0" y="0"/>
          <a:ext cx="0" cy="0"/>
          <a:chOff x="0" y="0"/>
          <a:chExt cx="0" cy="0"/>
        </a:xfrm>
      </p:grpSpPr>
      <p:sp>
        <p:nvSpPr>
          <p:cNvPr id="11"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tx1"/>
              </a:solidFill>
            </a:endParaRPr>
          </a:p>
        </p:txBody>
      </p:sp>
      <p:sp>
        <p:nvSpPr>
          <p:cNvPr id="2" name="Title 1"/>
          <p:cNvSpPr>
            <a:spLocks noGrp="1"/>
          </p:cNvSpPr>
          <p:nvPr>
            <p:ph type="title"/>
          </p:nvPr>
        </p:nvSpPr>
        <p:spPr>
          <a:xfrm>
            <a:off x="376237" y="317500"/>
            <a:ext cx="8391526" cy="789405"/>
          </a:xfrm>
        </p:spPr>
        <p:txBody>
          <a:bodyPr/>
          <a:lstStyle>
            <a:lvl1pPr>
              <a:defRPr>
                <a:solidFill>
                  <a:schemeClr val="tx1"/>
                </a:solidFill>
              </a:defRPr>
            </a:lvl1p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tx1"/>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5564"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7188"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6376"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3" name="Footer Placeholder 2"/>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4044370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3" name="Footer Placeholder 2"/>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576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1"/>
          </p:nvPr>
        </p:nvSpPr>
        <p:spPr/>
        <p:txBody>
          <a:bodyPr/>
          <a:lstStyle>
            <a:lvl1pPr>
              <a:defRPr>
                <a:solidFill>
                  <a:schemeClr val="bg1"/>
                </a:solidFill>
              </a:defRPr>
            </a:lvl1pPr>
          </a:lstStyle>
          <a:p>
            <a:endParaRPr lang="en-GB" dirty="0"/>
          </a:p>
        </p:txBody>
      </p:sp>
      <p:sp>
        <p:nvSpPr>
          <p:cNvPr id="9"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9540873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22" name="SD_InternalExternal"/>
          <p:cNvSpPr>
            <a:spLocks/>
          </p:cNvSpPr>
          <p:nvPr userDrawn="1"/>
        </p:nvSpPr>
        <p:spPr bwMode="auto">
          <a:xfrm>
            <a:off x="376238" y="3429000"/>
            <a:ext cx="6958012" cy="2952750"/>
          </a:xfrm>
          <a:prstGeom prst="rect">
            <a:avLst/>
          </a:prstGeom>
          <a:noFill/>
          <a:ln w="9525">
            <a:noFill/>
            <a:miter lim="800000"/>
            <a:headEnd/>
            <a:tailEnd/>
          </a:ln>
        </p:spPr>
        <p:txBody>
          <a:bodyPr lIns="0" tIns="0" rIns="0" bIns="0" anchor="b"/>
          <a:lstStyle/>
          <a:p>
            <a:pPr defTabSz="1019175">
              <a:spcBef>
                <a:spcPts val="0"/>
              </a:spcBef>
              <a:spcAft>
                <a:spcPts val="0"/>
              </a:spcAft>
              <a:buClr>
                <a:schemeClr val="tx1"/>
              </a:buClr>
              <a:buSzPct val="80000"/>
              <a:buFont typeface="Wingdings" pitchFamily="2" charset="2"/>
              <a:buNone/>
            </a:pPr>
            <a:r>
              <a:rPr lang="en-GB" sz="900" noProof="1" smtClean="0">
                <a:solidFill>
                  <a:schemeClr val="tx1"/>
                </a:solidFill>
              </a:rPr>
              <a:t>This is an internal document which provides confidential advice and guidance to partners and staff of Deloitte MCS Limited. It is not to be copied or made available to any other party.
© 2017 Deloitte MCS Limited. All rights reserved.</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2"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34721535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9142200" cy="6858000"/>
          </a:xfrm>
          <a:prstGeom prst="rect">
            <a:avLst/>
          </a:prstGeom>
        </p:spPr>
      </p:pic>
      <p:sp>
        <p:nvSpPr>
          <p:cNvPr id="33" name="Picture Placeholder 8"/>
          <p:cNvSpPr>
            <a:spLocks noGrp="1"/>
          </p:cNvSpPr>
          <p:nvPr>
            <p:ph type="pic" sz="quarter" idx="11"/>
          </p:nvPr>
        </p:nvSpPr>
        <p:spPr>
          <a:xfrm>
            <a:off x="2545287" y="727595"/>
            <a:ext cx="4050000" cy="5400000"/>
          </a:xfrm>
          <a:prstGeom prst="rect">
            <a:avLst/>
          </a:prstGeom>
        </p:spPr>
        <p:txBody>
          <a:bodyPr/>
          <a:lstStyle>
            <a:lvl1pPr>
              <a:defRPr>
                <a:solidFill>
                  <a:schemeClr val="tx1"/>
                </a:solidFill>
              </a:defRPr>
            </a:lvl1p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56400" y="5480578"/>
            <a:ext cx="4215600" cy="324000"/>
          </a:xfrm>
        </p:spPr>
        <p:txBody>
          <a:bodyPr anchor="b" anchorCtr="0">
            <a:noAutofit/>
          </a:bodyPr>
          <a:lstStyle>
            <a:lvl1pPr algn="l">
              <a:lnSpc>
                <a:spcPct val="100000"/>
              </a:lnSpc>
              <a:defRPr sz="1350" b="1">
                <a:solidFill>
                  <a:schemeClr val="tx1"/>
                </a:solidFill>
                <a:latin typeface="+mj-lt"/>
                <a:ea typeface="Open Sans" panose="020B0606030504020204" pitchFamily="34" charset="0"/>
                <a:cs typeface="Open Sans" panose="020B0606030504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56400" y="5845181"/>
            <a:ext cx="4215600"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pPr lvl="0"/>
            <a:r>
              <a:rPr lang="en-GB" dirty="0" smtClean="0"/>
              <a:t>Subtitle here two lines max</a:t>
            </a:r>
          </a:p>
        </p:txBody>
      </p:sp>
      <p:sp>
        <p:nvSpPr>
          <p:cNvPr id="5" name="Text Placeholder 4"/>
          <p:cNvSpPr>
            <a:spLocks noGrp="1"/>
          </p:cNvSpPr>
          <p:nvPr>
            <p:ph type="body" sz="quarter" idx="10" hasCustomPrompt="1"/>
          </p:nvPr>
        </p:nvSpPr>
        <p:spPr>
          <a:xfrm>
            <a:off x="356400" y="6362700"/>
            <a:ext cx="4215600" cy="298451"/>
          </a:xfrm>
          <a:prstGeom prst="rect">
            <a:avLst/>
          </a:prstGeom>
        </p:spPr>
        <p:txBody>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noProof="0" dirty="0" smtClean="0"/>
              <a:t>Author, legal entity or date</a:t>
            </a:r>
            <a:endParaRPr lang="en-GB" noProof="0" dirty="0"/>
          </a:p>
        </p:txBody>
      </p:sp>
      <p:sp>
        <p:nvSpPr>
          <p:cNvPr id="18" name="SD_ART_Logo_White"/>
          <p:cNvSpPr/>
          <p:nvPr/>
        </p:nvSpPr>
        <p:spPr>
          <a:xfrm>
            <a:off x="356579" y="464400"/>
            <a:ext cx="17145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smtClean="0">
              <a:solidFill>
                <a:srgbClr val="FFFFFF"/>
              </a:solidFill>
            </a:endParaRPr>
          </a:p>
        </p:txBody>
      </p:sp>
      <p:pic>
        <p:nvPicPr>
          <p:cNvPr id="6"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579" y="464400"/>
            <a:ext cx="1714500" cy="751510"/>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69352226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2545287" y="727595"/>
            <a:ext cx="4050000" cy="5400000"/>
          </a:xfrm>
          <a:prstGeom prst="rect">
            <a:avLst/>
          </a:prstGeom>
        </p:spPr>
        <p:txBody>
          <a:body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56494" y="5479200"/>
            <a:ext cx="4215506" cy="324000"/>
          </a:xfrm>
        </p:spPr>
        <p:txBody>
          <a:bodyPr anchor="b" anchorCtr="0">
            <a:noAutofit/>
          </a:bodyPr>
          <a:lstStyle>
            <a:lvl1pPr algn="l">
              <a:lnSpc>
                <a:spcPct val="100000"/>
              </a:lnSpc>
              <a:defRPr sz="1350" b="1">
                <a:solidFill>
                  <a:schemeClr val="tx1"/>
                </a:solidFill>
                <a:latin typeface="+mj-lt"/>
                <a:ea typeface="Open Sans" panose="020B0606030504020204" pitchFamily="34" charset="0"/>
                <a:cs typeface="Open Sans" panose="020B0606030504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56495" y="5845181"/>
            <a:ext cx="4215505"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pPr lvl="0"/>
            <a:r>
              <a:rPr lang="en-GB" dirty="0" smtClean="0"/>
              <a:t>Subtitle here two lines max</a:t>
            </a:r>
          </a:p>
        </p:txBody>
      </p:sp>
      <p:sp>
        <p:nvSpPr>
          <p:cNvPr id="5" name="Text Placeholder 4"/>
          <p:cNvSpPr>
            <a:spLocks noGrp="1"/>
          </p:cNvSpPr>
          <p:nvPr>
            <p:ph type="body" sz="quarter" idx="10" hasCustomPrompt="1"/>
          </p:nvPr>
        </p:nvSpPr>
        <p:spPr>
          <a:xfrm>
            <a:off x="356494" y="6362700"/>
            <a:ext cx="4215506"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noProof="0" dirty="0" smtClean="0"/>
              <a:t>Author, legal entity or date</a:t>
            </a:r>
            <a:endParaRPr lang="en-GB" noProof="0" dirty="0"/>
          </a:p>
        </p:txBody>
      </p:sp>
      <p:sp>
        <p:nvSpPr>
          <p:cNvPr id="31" name="SD_ART_Logo"/>
          <p:cNvSpPr/>
          <p:nvPr/>
        </p:nvSpPr>
        <p:spPr>
          <a:xfrm>
            <a:off x="356579" y="464400"/>
            <a:ext cx="17145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smtClean="0">
              <a:solidFill>
                <a:srgbClr val="FFFFFF"/>
              </a:solidFill>
            </a:endParaRPr>
          </a:p>
        </p:txBody>
      </p:sp>
      <p:pic>
        <p:nvPicPr>
          <p:cNvPr id="6"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579" y="464400"/>
            <a:ext cx="1714500" cy="751510"/>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142099628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Ref idx="1001">
        <a:schemeClr val="bg1"/>
      </p:bgRef>
    </p:bg>
    <p:spTree>
      <p:nvGrpSpPr>
        <p:cNvPr id="1" name=""/>
        <p:cNvGrpSpPr/>
        <p:nvPr/>
      </p:nvGrpSpPr>
      <p:grpSpPr>
        <a:xfrm>
          <a:off x="0" y="0"/>
          <a:ext cx="0" cy="0"/>
          <a:chOff x="0" y="0"/>
          <a:chExt cx="0" cy="0"/>
        </a:xfrm>
      </p:grpSpPr>
      <p:pic>
        <p:nvPicPr>
          <p:cNvPr id="16" name="Background Picture 3"/>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9142200" cy="6858000"/>
          </a:xfrm>
          <a:prstGeom prst="rect">
            <a:avLst/>
          </a:prstGeom>
        </p:spPr>
      </p:pic>
      <p:sp>
        <p:nvSpPr>
          <p:cNvPr id="2" name="SD_LAN_pePresentationTitle"/>
          <p:cNvSpPr>
            <a:spLocks noGrp="1"/>
          </p:cNvSpPr>
          <p:nvPr>
            <p:ph type="ctrTitle" hasCustomPrompt="1"/>
          </p:nvPr>
        </p:nvSpPr>
        <p:spPr bwMode="gray">
          <a:xfrm>
            <a:off x="3157612" y="1530450"/>
            <a:ext cx="2835000" cy="3780000"/>
          </a:xfrm>
          <a:prstGeom prst="ellipse">
            <a:avLst/>
          </a:prstGeom>
          <a:ln w="25400">
            <a:solidFill>
              <a:schemeClr val="accent1"/>
            </a:solidFill>
          </a:ln>
        </p:spPr>
        <p:txBody>
          <a:bodyPr lIns="36000" tIns="36000" rIns="36000" bIns="36000" anchor="ctr" anchorCtr="0">
            <a:normAutofit/>
          </a:bodyPr>
          <a:lstStyle>
            <a:lvl1pPr algn="ctr">
              <a:lnSpc>
                <a:spcPts val="2850"/>
              </a:lnSpc>
              <a:defRPr sz="2400" b="0">
                <a:solidFill>
                  <a:schemeClr val="tx1"/>
                </a:solidFill>
                <a:latin typeface="+mj-lt"/>
                <a:ea typeface="Open Sans" panose="020B0606030504020204" pitchFamily="34" charset="0"/>
                <a:cs typeface="Open Sans" panose="020B0606030504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56400" y="5845181"/>
            <a:ext cx="4215600"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pPr lvl="0"/>
            <a:r>
              <a:rPr lang="en-GB" dirty="0" smtClean="0"/>
              <a:t>Subtitle here two lines max</a:t>
            </a:r>
          </a:p>
        </p:txBody>
      </p:sp>
      <p:sp>
        <p:nvSpPr>
          <p:cNvPr id="5" name="Text Placeholder 4"/>
          <p:cNvSpPr>
            <a:spLocks noGrp="1"/>
          </p:cNvSpPr>
          <p:nvPr>
            <p:ph type="body" sz="quarter" idx="10" hasCustomPrompt="1"/>
          </p:nvPr>
        </p:nvSpPr>
        <p:spPr>
          <a:xfrm>
            <a:off x="356400" y="6362700"/>
            <a:ext cx="4215600" cy="298451"/>
          </a:xfrm>
          <a:prstGeom prst="rect">
            <a:avLst/>
          </a:prstGeom>
        </p:spPr>
        <p:txBody>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noProof="0" dirty="0" smtClean="0"/>
              <a:t>Author, legal entity or date</a:t>
            </a:r>
            <a:endParaRPr lang="en-GB" noProof="0" dirty="0"/>
          </a:p>
        </p:txBody>
      </p:sp>
      <p:sp>
        <p:nvSpPr>
          <p:cNvPr id="19" name="SD_ART_Logo_White"/>
          <p:cNvSpPr/>
          <p:nvPr/>
        </p:nvSpPr>
        <p:spPr>
          <a:xfrm>
            <a:off x="356579" y="464400"/>
            <a:ext cx="17145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smtClean="0">
              <a:solidFill>
                <a:srgbClr val="FFFFFF"/>
              </a:solidFill>
            </a:endParaRPr>
          </a:p>
        </p:txBody>
      </p:sp>
      <p:pic>
        <p:nvPicPr>
          <p:cNvPr id="6"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579" y="464400"/>
            <a:ext cx="1714500" cy="751510"/>
          </a:xfrm>
          <a:prstGeom prst="rect">
            <a:avLst/>
          </a:prstGeom>
        </p:spPr>
      </p:pic>
      <p:sp>
        <p:nvSpPr>
          <p:cNvPr id="4" name="Footer Placeholder 3" hidden="1"/>
          <p:cNvSpPr>
            <a:spLocks noGrp="1"/>
          </p:cNvSpPr>
          <p:nvPr>
            <p:ph type="ftr" sz="quarter" idx="11"/>
          </p:nvPr>
        </p:nvSpPr>
        <p:spPr/>
        <p:txBody>
          <a:bodyPr/>
          <a:lstStyle>
            <a:lvl1pPr>
              <a:defRPr>
                <a:solidFill>
                  <a:schemeClr val="bg1"/>
                </a:solidFill>
              </a:defRPr>
            </a:lvl1p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59436656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SD_LAN_pePresentationTitle"/>
          <p:cNvSpPr>
            <a:spLocks noGrp="1"/>
          </p:cNvSpPr>
          <p:nvPr>
            <p:ph type="ctrTitle" hasCustomPrompt="1"/>
          </p:nvPr>
        </p:nvSpPr>
        <p:spPr bwMode="gray">
          <a:xfrm>
            <a:off x="3159000" y="1530000"/>
            <a:ext cx="2835000" cy="3780000"/>
          </a:xfrm>
          <a:prstGeom prst="ellipse">
            <a:avLst/>
          </a:prstGeom>
          <a:ln w="25400">
            <a:solidFill>
              <a:schemeClr val="accent1"/>
            </a:solidFill>
          </a:ln>
        </p:spPr>
        <p:txBody>
          <a:bodyPr lIns="36000" tIns="36000" rIns="36000" bIns="36000" anchor="ctr" anchorCtr="0">
            <a:normAutofit/>
          </a:bodyPr>
          <a:lstStyle>
            <a:lvl1pPr algn="ctr">
              <a:lnSpc>
                <a:spcPts val="2850"/>
              </a:lnSpc>
              <a:defRPr sz="2400" b="0">
                <a:solidFill>
                  <a:schemeClr val="tx1"/>
                </a:solidFill>
                <a:latin typeface="+mj-lt"/>
                <a:ea typeface="Open Sans" panose="020B0606030504020204" pitchFamily="34" charset="0"/>
                <a:cs typeface="Open Sans" panose="020B0606030504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56495" y="5845181"/>
            <a:ext cx="4215505"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pPr lvl="0"/>
            <a:r>
              <a:rPr lang="en-GB" dirty="0" smtClean="0"/>
              <a:t>Subtitle here two lines max</a:t>
            </a:r>
          </a:p>
        </p:txBody>
      </p:sp>
      <p:sp>
        <p:nvSpPr>
          <p:cNvPr id="5" name="Text Placeholder 4"/>
          <p:cNvSpPr>
            <a:spLocks noGrp="1"/>
          </p:cNvSpPr>
          <p:nvPr>
            <p:ph type="body" sz="quarter" idx="10" hasCustomPrompt="1"/>
          </p:nvPr>
        </p:nvSpPr>
        <p:spPr>
          <a:xfrm>
            <a:off x="356494" y="6362700"/>
            <a:ext cx="4215506"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noProof="0" dirty="0" smtClean="0"/>
              <a:t>Author, legal entity or date</a:t>
            </a:r>
            <a:endParaRPr lang="en-GB" noProof="0" dirty="0"/>
          </a:p>
        </p:txBody>
      </p:sp>
      <p:sp>
        <p:nvSpPr>
          <p:cNvPr id="16" name="SD_ART_Logo"/>
          <p:cNvSpPr/>
          <p:nvPr/>
        </p:nvSpPr>
        <p:spPr>
          <a:xfrm>
            <a:off x="356579" y="464400"/>
            <a:ext cx="17145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smtClean="0">
              <a:solidFill>
                <a:srgbClr val="FFFFFF"/>
              </a:solidFill>
            </a:endParaRPr>
          </a:p>
        </p:txBody>
      </p:sp>
      <p:pic>
        <p:nvPicPr>
          <p:cNvPr id="6"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579" y="464400"/>
            <a:ext cx="1714500" cy="751510"/>
          </a:xfrm>
          <a:prstGeom prst="rect">
            <a:avLst/>
          </a:prstGeom>
        </p:spPr>
      </p:pic>
      <p:sp>
        <p:nvSpPr>
          <p:cNvPr id="4" name="Footer Placeholder 3" hidden="1"/>
          <p:cNvSpPr>
            <a:spLocks noGrp="1"/>
          </p:cNvSpPr>
          <p:nvPr>
            <p:ph type="ftr" sz="quarter" idx="11"/>
          </p:nvPr>
        </p:nvSpPr>
        <p:spPr/>
        <p:txBody>
          <a:bodyPr/>
          <a:lstStyle>
            <a:lvl1pPr>
              <a:defRPr>
                <a:solidFill>
                  <a:schemeClr val="bg1"/>
                </a:solidFill>
              </a:defRPr>
            </a:lvl1p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231646459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Ref idx="1001">
        <a:schemeClr val="bg1"/>
      </p:bgRef>
    </p:bg>
    <p:spTree>
      <p:nvGrpSpPr>
        <p:cNvPr id="1" name=""/>
        <p:cNvGrpSpPr/>
        <p:nvPr/>
      </p:nvGrpSpPr>
      <p:grpSpPr>
        <a:xfrm>
          <a:off x="0" y="0"/>
          <a:ext cx="0" cy="0"/>
          <a:chOff x="0" y="0"/>
          <a:chExt cx="0" cy="0"/>
        </a:xfrm>
      </p:grpSpPr>
      <p:sp>
        <p:nvSpPr>
          <p:cNvPr id="7" name="Colored background"/>
          <p:cNvSpPr/>
          <p:nvPr/>
        </p:nvSpPr>
        <p:spPr bwMode="gray">
          <a:xfrm>
            <a:off x="0" y="0"/>
            <a:ext cx="9142200" cy="6858000"/>
          </a:xfrm>
          <a:prstGeom prst="rect">
            <a:avLst/>
          </a:prstGeom>
          <a:solidFill>
            <a:srgbClr val="86BC25"/>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2" name="Title 1"/>
          <p:cNvSpPr>
            <a:spLocks noGrp="1"/>
          </p:cNvSpPr>
          <p:nvPr>
            <p:ph type="title"/>
          </p:nvPr>
        </p:nvSpPr>
        <p:spPr bwMode="gray">
          <a:xfrm>
            <a:off x="352425" y="1700214"/>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52425" y="3423545"/>
            <a:ext cx="7813676"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14" name="TextBox 13"/>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4" name="Footer Placeholder 3" hidden="1"/>
          <p:cNvSpPr>
            <a:spLocks noGrp="1"/>
          </p:cNvSpPr>
          <p:nvPr>
            <p:ph type="ftr" sz="quarter" idx="10"/>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52745432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Ref idx="1001">
        <a:schemeClr val="bg1"/>
      </p:bgRef>
    </p:bg>
    <p:spTree>
      <p:nvGrpSpPr>
        <p:cNvPr id="1" name=""/>
        <p:cNvGrpSpPr/>
        <p:nvPr/>
      </p:nvGrpSpPr>
      <p:grpSpPr>
        <a:xfrm>
          <a:off x="0" y="0"/>
          <a:ext cx="0" cy="0"/>
          <a:chOff x="0" y="0"/>
          <a:chExt cx="0" cy="0"/>
        </a:xfrm>
      </p:grpSpPr>
      <p:sp>
        <p:nvSpPr>
          <p:cNvPr id="7" name="Colored background"/>
          <p:cNvSpPr/>
          <p:nvPr/>
        </p:nvSpPr>
        <p:spPr bwMode="gray">
          <a:xfrm>
            <a:off x="0" y="0"/>
            <a:ext cx="9142200" cy="6858000"/>
          </a:xfrm>
          <a:prstGeom prst="rect">
            <a:avLst/>
          </a:prstGeom>
          <a:solidFill>
            <a:srgbClr val="046A38"/>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0"/>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150601353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Ref idx="1001">
        <a:schemeClr val="bg1"/>
      </p:bgRef>
    </p:bg>
    <p:spTree>
      <p:nvGrpSpPr>
        <p:cNvPr id="1" name=""/>
        <p:cNvGrpSpPr/>
        <p:nvPr/>
      </p:nvGrpSpPr>
      <p:grpSpPr>
        <a:xfrm>
          <a:off x="0" y="0"/>
          <a:ext cx="0" cy="0"/>
          <a:chOff x="0" y="0"/>
          <a:chExt cx="0" cy="0"/>
        </a:xfrm>
      </p:grpSpPr>
      <p:sp>
        <p:nvSpPr>
          <p:cNvPr id="10" name="Colored background"/>
          <p:cNvSpPr/>
          <p:nvPr/>
        </p:nvSpPr>
        <p:spPr bwMode="gray">
          <a:xfrm>
            <a:off x="0" y="0"/>
            <a:ext cx="9142200" cy="6858000"/>
          </a:xfrm>
          <a:prstGeom prst="rect">
            <a:avLst/>
          </a:prstGeom>
          <a:solidFill>
            <a:srgbClr val="62B5E5"/>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2"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9" name="TextBox 8"/>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4" name="Footer Placeholder 3" hidden="1"/>
          <p:cNvSpPr>
            <a:spLocks noGrp="1"/>
          </p:cNvSpPr>
          <p:nvPr>
            <p:ph type="ftr" sz="quarter" idx="10"/>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390427343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Ref idx="1001">
        <a:schemeClr val="bg1"/>
      </p:bgRef>
    </p:bg>
    <p:spTree>
      <p:nvGrpSpPr>
        <p:cNvPr id="1" name=""/>
        <p:cNvGrpSpPr/>
        <p:nvPr/>
      </p:nvGrpSpPr>
      <p:grpSpPr>
        <a:xfrm>
          <a:off x="0" y="0"/>
          <a:ext cx="0" cy="0"/>
          <a:chOff x="0" y="0"/>
          <a:chExt cx="0" cy="0"/>
        </a:xfrm>
      </p:grpSpPr>
      <p:sp>
        <p:nvSpPr>
          <p:cNvPr id="7" name="Colored background"/>
          <p:cNvSpPr/>
          <p:nvPr/>
        </p:nvSpPr>
        <p:spPr bwMode="gray">
          <a:xfrm>
            <a:off x="0" y="0"/>
            <a:ext cx="9142200" cy="6858000"/>
          </a:xfrm>
          <a:prstGeom prst="rect">
            <a:avLst/>
          </a:prstGeom>
          <a:solidFill>
            <a:srgbClr val="012169"/>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0"/>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98344145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Ref idx="1001">
        <a:schemeClr val="bg1"/>
      </p:bgRef>
    </p:bg>
    <p:spTree>
      <p:nvGrpSpPr>
        <p:cNvPr id="1" name=""/>
        <p:cNvGrpSpPr/>
        <p:nvPr/>
      </p:nvGrpSpPr>
      <p:grpSpPr>
        <a:xfrm>
          <a:off x="0" y="0"/>
          <a:ext cx="0" cy="0"/>
          <a:chOff x="0" y="0"/>
          <a:chExt cx="0" cy="0"/>
        </a:xfrm>
      </p:grpSpPr>
      <p:sp>
        <p:nvSpPr>
          <p:cNvPr id="4" name="Colored background"/>
          <p:cNvSpPr/>
          <p:nvPr userDrawn="1"/>
        </p:nvSpPr>
        <p:spPr bwMode="gray">
          <a:xfrm>
            <a:off x="0" y="0"/>
            <a:ext cx="9144000" cy="6858000"/>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Footer Placeholder 5"/>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210457412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Ref idx="1001">
        <a:schemeClr val="bg1"/>
      </p:bgRef>
    </p:bg>
    <p:spTree>
      <p:nvGrpSpPr>
        <p:cNvPr id="1" name=""/>
        <p:cNvGrpSpPr/>
        <p:nvPr/>
      </p:nvGrpSpPr>
      <p:grpSpPr>
        <a:xfrm>
          <a:off x="0" y="0"/>
          <a:ext cx="0" cy="0"/>
          <a:chOff x="0" y="0"/>
          <a:chExt cx="0" cy="0"/>
        </a:xfrm>
      </p:grpSpPr>
      <p:sp>
        <p:nvSpPr>
          <p:cNvPr id="7" name="Colored background"/>
          <p:cNvSpPr/>
          <p:nvPr/>
        </p:nvSpPr>
        <p:spPr bwMode="gray">
          <a:xfrm>
            <a:off x="0" y="0"/>
            <a:ext cx="9142200" cy="6858000"/>
          </a:xfrm>
          <a:prstGeom prst="rect">
            <a:avLst/>
          </a:prstGeom>
          <a:solidFill>
            <a:srgbClr val="000000"/>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0"/>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311122808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6"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52425" y="3429000"/>
            <a:ext cx="7905750"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noProof="0" dirty="0" smtClean="0"/>
              <a:t>Click to edit Master text styles</a:t>
            </a:r>
          </a:p>
        </p:txBody>
      </p:sp>
      <p:sp>
        <p:nvSpPr>
          <p:cNvPr id="4" name="Footer Placeholder 3" hidden="1"/>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9231232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Ref idx="1001">
        <a:schemeClr val="bg1"/>
      </p:bgRef>
    </p:bg>
    <p:spTree>
      <p:nvGrpSpPr>
        <p:cNvPr id="1" name=""/>
        <p:cNvGrpSpPr/>
        <p:nvPr/>
      </p:nvGrpSpPr>
      <p:grpSpPr>
        <a:xfrm>
          <a:off x="0" y="0"/>
          <a:ext cx="0" cy="0"/>
          <a:chOff x="0" y="0"/>
          <a:chExt cx="0" cy="0"/>
        </a:xfrm>
      </p:grpSpPr>
      <p:sp>
        <p:nvSpPr>
          <p:cNvPr id="6" name="Colored background"/>
          <p:cNvSpPr/>
          <p:nvPr/>
        </p:nvSpPr>
        <p:spPr bwMode="gray">
          <a:xfrm>
            <a:off x="0" y="0"/>
            <a:ext cx="9142200" cy="6858000"/>
          </a:xfrm>
          <a:prstGeom prst="rect">
            <a:avLst/>
          </a:prstGeom>
          <a:solidFill>
            <a:srgbClr val="046A38"/>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4"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4" name="TextBox 13"/>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1"/>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1612170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Ref idx="1001">
        <a:schemeClr val="bg1"/>
      </p:bgRef>
    </p:bg>
    <p:spTree>
      <p:nvGrpSpPr>
        <p:cNvPr id="1" name=""/>
        <p:cNvGrpSpPr/>
        <p:nvPr/>
      </p:nvGrpSpPr>
      <p:grpSpPr>
        <a:xfrm>
          <a:off x="0" y="0"/>
          <a:ext cx="0" cy="0"/>
          <a:chOff x="0" y="0"/>
          <a:chExt cx="0" cy="0"/>
        </a:xfrm>
      </p:grpSpPr>
      <p:sp>
        <p:nvSpPr>
          <p:cNvPr id="6" name="Colored background"/>
          <p:cNvSpPr/>
          <p:nvPr/>
        </p:nvSpPr>
        <p:spPr bwMode="gray">
          <a:xfrm>
            <a:off x="0" y="0"/>
            <a:ext cx="9142200" cy="6858000"/>
          </a:xfrm>
          <a:prstGeom prst="rect">
            <a:avLst/>
          </a:prstGeom>
          <a:solidFill>
            <a:srgbClr val="012169"/>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3"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6" name="TextBox 15"/>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1"/>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3180946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Key statement teal">
    <p:bg>
      <p:bgRef idx="1001">
        <a:schemeClr val="bg1"/>
      </p:bgRef>
    </p:bg>
    <p:spTree>
      <p:nvGrpSpPr>
        <p:cNvPr id="1" name=""/>
        <p:cNvGrpSpPr/>
        <p:nvPr/>
      </p:nvGrpSpPr>
      <p:grpSpPr>
        <a:xfrm>
          <a:off x="0" y="0"/>
          <a:ext cx="0" cy="0"/>
          <a:chOff x="0" y="0"/>
          <a:chExt cx="0" cy="0"/>
        </a:xfrm>
      </p:grpSpPr>
      <p:sp>
        <p:nvSpPr>
          <p:cNvPr id="6" name="Colored background"/>
          <p:cNvSpPr/>
          <p:nvPr/>
        </p:nvSpPr>
        <p:spPr bwMode="gray">
          <a:xfrm>
            <a:off x="0" y="0"/>
            <a:ext cx="9142200" cy="6858000"/>
          </a:xfrm>
          <a:prstGeom prst="rect">
            <a:avLst/>
          </a:prstGeom>
          <a:solidFill>
            <a:srgbClr val="0097A9"/>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7"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0" name="TextBox 19"/>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1"/>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2301978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Key statement black">
    <p:bg>
      <p:bgRef idx="1001">
        <a:schemeClr val="bg1"/>
      </p:bgRef>
    </p:bg>
    <p:spTree>
      <p:nvGrpSpPr>
        <p:cNvPr id="1" name=""/>
        <p:cNvGrpSpPr/>
        <p:nvPr/>
      </p:nvGrpSpPr>
      <p:grpSpPr>
        <a:xfrm>
          <a:off x="0" y="0"/>
          <a:ext cx="0" cy="0"/>
          <a:chOff x="0" y="0"/>
          <a:chExt cx="0" cy="0"/>
        </a:xfrm>
      </p:grpSpPr>
      <p:sp>
        <p:nvSpPr>
          <p:cNvPr id="6" name="Colored background"/>
          <p:cNvSpPr/>
          <p:nvPr/>
        </p:nvSpPr>
        <p:spPr bwMode="gray">
          <a:xfrm>
            <a:off x="0" y="0"/>
            <a:ext cx="9142200" cy="6858000"/>
          </a:xfrm>
          <a:prstGeom prst="rect">
            <a:avLst/>
          </a:prstGeom>
          <a:solidFill>
            <a:srgbClr val="000000"/>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13"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6" name="TextBox 15"/>
          <p:cNvSpPr txBox="1"/>
          <p:nvPr/>
        </p:nvSpPr>
        <p:spPr>
          <a:xfrm>
            <a:off x="8560594"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2" name="Footer Placeholder 1" hidden="1"/>
          <p:cNvSpPr>
            <a:spLocks noGrp="1"/>
          </p:cNvSpPr>
          <p:nvPr>
            <p:ph type="ftr" sz="quarter" idx="11"/>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1368511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52425"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hidden="1"/>
          <p:cNvSpPr>
            <a:spLocks noGrp="1"/>
          </p:cNvSpPr>
          <p:nvPr>
            <p:ph type="ftr" sz="quarter" idx="11"/>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324539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4" name="Content Placeholder 3"/>
          <p:cNvSpPr>
            <a:spLocks noGrp="1"/>
          </p:cNvSpPr>
          <p:nvPr>
            <p:ph sz="quarter" idx="10"/>
          </p:nvPr>
        </p:nvSpPr>
        <p:spPr>
          <a:xfrm>
            <a:off x="352426" y="1665291"/>
            <a:ext cx="7011590" cy="4633910"/>
          </a:xfrm>
          <a:prstGeom prst="rect">
            <a:avLst/>
          </a:prstGeom>
        </p:spPr>
        <p:txBody>
          <a:bodyPr/>
          <a:lstStyle>
            <a:lvl1pPr>
              <a:tabLst>
                <a:tab pos="6729245" algn="r"/>
              </a:tabLst>
              <a:defRPr/>
            </a:lvl1pPr>
            <a:lvl2pPr>
              <a:tabLst>
                <a:tab pos="6729245" algn="r"/>
              </a:tabLst>
              <a:defRPr/>
            </a:lvl2pPr>
            <a:lvl3pPr>
              <a:tabLst>
                <a:tab pos="6729245" algn="r"/>
              </a:tabLst>
              <a:defRPr/>
            </a:lvl3pPr>
            <a:lvl4pPr>
              <a:tabLst>
                <a:tab pos="6729245" algn="r"/>
              </a:tabLst>
              <a:defRPr/>
            </a:lvl4pPr>
            <a:lvl5pPr>
              <a:tabLst>
                <a:tab pos="5029074" algn="r"/>
              </a:tabLst>
              <a:defRPr baseline="0"/>
            </a:lvl5pPr>
            <a:lvl6pPr marL="356391" indent="0">
              <a:buNone/>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38524019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5" name="Picture Placeholder 9"/>
          <p:cNvSpPr>
            <a:spLocks noGrp="1"/>
          </p:cNvSpPr>
          <p:nvPr>
            <p:ph type="pic" sz="quarter" idx="15"/>
          </p:nvPr>
        </p:nvSpPr>
        <p:spPr>
          <a:xfrm>
            <a:off x="4203651" y="1700213"/>
            <a:ext cx="4587925" cy="4598988"/>
          </a:xfrm>
        </p:spPr>
        <p:txBody>
          <a:bodyPr/>
          <a:lstStyle/>
          <a:p>
            <a:r>
              <a:rPr lang="en-GB" noProof="0" dirty="0" smtClean="0"/>
              <a:t>Click icon to add picture</a:t>
            </a:r>
            <a:endParaRPr lang="en-GB" noProof="0" dirty="0"/>
          </a:p>
        </p:txBody>
      </p:sp>
      <p:sp>
        <p:nvSpPr>
          <p:cNvPr id="6" name="Content Placeholder 3"/>
          <p:cNvSpPr>
            <a:spLocks noGrp="1"/>
          </p:cNvSpPr>
          <p:nvPr>
            <p:ph sz="quarter" idx="10"/>
          </p:nvPr>
        </p:nvSpPr>
        <p:spPr>
          <a:xfrm>
            <a:off x="352426" y="1665290"/>
            <a:ext cx="3250247" cy="4633911"/>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6"/>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92926851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4"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14" name="Text Placeholder 18"/>
          <p:cNvSpPr>
            <a:spLocks noGrp="1"/>
          </p:cNvSpPr>
          <p:nvPr>
            <p:ph idx="1"/>
          </p:nvPr>
        </p:nvSpPr>
        <p:spPr>
          <a:xfrm>
            <a:off x="352425" y="1665290"/>
            <a:ext cx="8439150" cy="463391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0037942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97648263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52425" y="1665818"/>
            <a:ext cx="8439150" cy="463338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406334631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52425" y="1676403"/>
            <a:ext cx="8439150" cy="462279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06864366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8"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8" name="Text Placeholder 8"/>
          <p:cNvSpPr>
            <a:spLocks noGrp="1"/>
          </p:cNvSpPr>
          <p:nvPr>
            <p:ph type="body" sz="quarter" idx="18"/>
          </p:nvPr>
        </p:nvSpPr>
        <p:spPr>
          <a:xfrm>
            <a:off x="351000" y="1684869"/>
            <a:ext cx="8439150" cy="357187"/>
          </a:xfrm>
        </p:spPr>
        <p:txBody>
          <a:bodyPr/>
          <a:lstStyle/>
          <a:p>
            <a:pPr lvl="0"/>
            <a:r>
              <a:rPr lang="en-GB" noProof="0" dirty="0" smtClean="0"/>
              <a:t>Click to edit Master text styles</a:t>
            </a:r>
          </a:p>
        </p:txBody>
      </p:sp>
      <p:sp>
        <p:nvSpPr>
          <p:cNvPr id="19"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GB" noProof="0" dirty="0" smtClean="0"/>
              <a:t>Click to edit Master text styles</a:t>
            </a:r>
          </a:p>
        </p:txBody>
      </p:sp>
      <p:sp>
        <p:nvSpPr>
          <p:cNvPr id="17" name="Chart Placeholder 3"/>
          <p:cNvSpPr>
            <a:spLocks noGrp="1"/>
          </p:cNvSpPr>
          <p:nvPr>
            <p:ph type="chart" sz="quarter" idx="15"/>
          </p:nvPr>
        </p:nvSpPr>
        <p:spPr>
          <a:xfrm>
            <a:off x="351000" y="2036656"/>
            <a:ext cx="8439150" cy="3946134"/>
          </a:xfrm>
          <a:prstGeom prst="rect">
            <a:avLst/>
          </a:prstGeom>
        </p:spPr>
        <p:txBody>
          <a:bodyPr/>
          <a:lstStyle/>
          <a:p>
            <a:r>
              <a:rPr lang="en-GB" noProof="0" dirty="0" smtClean="0"/>
              <a:t>Click icon to add chart</a:t>
            </a:r>
            <a:endParaRPr lang="en-GB" noProof="0" dirty="0"/>
          </a:p>
        </p:txBody>
      </p:sp>
      <p:sp>
        <p:nvSpPr>
          <p:cNvPr id="2" name="Footer Placeholder 1" hidden="1"/>
          <p:cNvSpPr>
            <a:spLocks noGrp="1"/>
          </p:cNvSpPr>
          <p:nvPr>
            <p:ph type="ftr" sz="quarter" idx="2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00550279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8" name="Text Placeholder 8"/>
          <p:cNvSpPr>
            <a:spLocks noGrp="1"/>
          </p:cNvSpPr>
          <p:nvPr>
            <p:ph type="body" sz="quarter" idx="18"/>
          </p:nvPr>
        </p:nvSpPr>
        <p:spPr>
          <a:xfrm>
            <a:off x="351000" y="1665289"/>
            <a:ext cx="2700000" cy="392112"/>
          </a:xfrm>
        </p:spPr>
        <p:txBody>
          <a:bodyPr/>
          <a:lstStyle/>
          <a:p>
            <a:pPr lvl="0"/>
            <a:r>
              <a:rPr lang="en-GB" noProof="0" dirty="0" smtClean="0"/>
              <a:t>Click to edit Master text styles</a:t>
            </a:r>
          </a:p>
        </p:txBody>
      </p:sp>
      <p:sp>
        <p:nvSpPr>
          <p:cNvPr id="17" name="Chart Placeholder 3"/>
          <p:cNvSpPr>
            <a:spLocks noGrp="1"/>
          </p:cNvSpPr>
          <p:nvPr>
            <p:ph type="chart" sz="quarter" idx="15"/>
          </p:nvPr>
        </p:nvSpPr>
        <p:spPr>
          <a:xfrm>
            <a:off x="351000" y="2052000"/>
            <a:ext cx="2700000" cy="3930791"/>
          </a:xfrm>
          <a:prstGeom prst="rect">
            <a:avLst/>
          </a:prstGeom>
        </p:spPr>
        <p:txBody>
          <a:bodyPr/>
          <a:lstStyle/>
          <a:p>
            <a:r>
              <a:rPr lang="en-GB" noProof="0" dirty="0" smtClean="0"/>
              <a:t>Click icon to add chart</a:t>
            </a:r>
            <a:endParaRPr lang="en-GB" noProof="0" dirty="0"/>
          </a:p>
        </p:txBody>
      </p:sp>
      <p:sp>
        <p:nvSpPr>
          <p:cNvPr id="7" name="Chart Placeholder 3"/>
          <p:cNvSpPr>
            <a:spLocks noGrp="1"/>
          </p:cNvSpPr>
          <p:nvPr>
            <p:ph type="chart" sz="quarter" idx="19"/>
          </p:nvPr>
        </p:nvSpPr>
        <p:spPr>
          <a:xfrm>
            <a:off x="3222000" y="2051999"/>
            <a:ext cx="2700000" cy="3930791"/>
          </a:xfrm>
          <a:prstGeom prst="rect">
            <a:avLst/>
          </a:prstGeom>
        </p:spPr>
        <p:txBody>
          <a:bodyPr/>
          <a:lstStyle/>
          <a:p>
            <a:r>
              <a:rPr lang="en-GB" noProof="0" dirty="0" smtClean="0"/>
              <a:t>Click icon to add chart</a:t>
            </a:r>
            <a:endParaRPr lang="en-GB" noProof="0" dirty="0"/>
          </a:p>
        </p:txBody>
      </p:sp>
      <p:sp>
        <p:nvSpPr>
          <p:cNvPr id="8" name="Text Placeholder 8"/>
          <p:cNvSpPr>
            <a:spLocks noGrp="1"/>
          </p:cNvSpPr>
          <p:nvPr>
            <p:ph type="body" sz="quarter" idx="20"/>
          </p:nvPr>
        </p:nvSpPr>
        <p:spPr>
          <a:xfrm>
            <a:off x="3222002" y="1665288"/>
            <a:ext cx="2700000" cy="392112"/>
          </a:xfrm>
        </p:spPr>
        <p:txBody>
          <a:bodyPr/>
          <a:lstStyle/>
          <a:p>
            <a:pPr lvl="0"/>
            <a:r>
              <a:rPr lang="en-GB" noProof="0" dirty="0" smtClean="0"/>
              <a:t>Click to edit Master text styles</a:t>
            </a:r>
          </a:p>
        </p:txBody>
      </p:sp>
      <p:sp>
        <p:nvSpPr>
          <p:cNvPr id="9" name="Chart Placeholder 3"/>
          <p:cNvSpPr>
            <a:spLocks noGrp="1"/>
          </p:cNvSpPr>
          <p:nvPr>
            <p:ph type="chart" sz="quarter" idx="21"/>
          </p:nvPr>
        </p:nvSpPr>
        <p:spPr>
          <a:xfrm>
            <a:off x="6065220" y="2052000"/>
            <a:ext cx="2700000" cy="3930791"/>
          </a:xfrm>
          <a:prstGeom prst="rect">
            <a:avLst/>
          </a:prstGeom>
        </p:spPr>
        <p:txBody>
          <a:bodyPr/>
          <a:lstStyle/>
          <a:p>
            <a:r>
              <a:rPr lang="en-GB" noProof="0" dirty="0" smtClean="0"/>
              <a:t>Click icon to add chart</a:t>
            </a:r>
            <a:endParaRPr lang="en-GB" noProof="0" dirty="0"/>
          </a:p>
        </p:txBody>
      </p:sp>
      <p:sp>
        <p:nvSpPr>
          <p:cNvPr id="10" name="Text Placeholder 8"/>
          <p:cNvSpPr>
            <a:spLocks noGrp="1"/>
          </p:cNvSpPr>
          <p:nvPr>
            <p:ph type="body" sz="quarter" idx="22"/>
          </p:nvPr>
        </p:nvSpPr>
        <p:spPr>
          <a:xfrm>
            <a:off x="6065219" y="1659145"/>
            <a:ext cx="2700000" cy="398256"/>
          </a:xfrm>
        </p:spPr>
        <p:txBody>
          <a:bodyPr/>
          <a:lstStyle/>
          <a:p>
            <a:pPr lvl="0"/>
            <a:r>
              <a:rPr lang="en-GB" noProof="0" dirty="0" smtClean="0"/>
              <a:t>Click to edit Master text styles</a:t>
            </a:r>
          </a:p>
        </p:txBody>
      </p:sp>
      <p:sp>
        <p:nvSpPr>
          <p:cNvPr id="11"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GB" noProof="0" dirty="0" smtClean="0"/>
              <a:t>Click to edit Master text styles</a:t>
            </a:r>
          </a:p>
        </p:txBody>
      </p:sp>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3"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79029866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351000" y="1665289"/>
            <a:ext cx="3996000" cy="4622507"/>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Content Placeholder 3"/>
          <p:cNvSpPr>
            <a:spLocks noGrp="1"/>
          </p:cNvSpPr>
          <p:nvPr>
            <p:ph sz="quarter" idx="20"/>
          </p:nvPr>
        </p:nvSpPr>
        <p:spPr>
          <a:xfrm>
            <a:off x="4795575" y="1656001"/>
            <a:ext cx="3996000" cy="4631795"/>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1"/>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5633546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35242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750"/>
            </a:lvl6pPr>
            <a:lvl7pPr>
              <a:defRPr sz="750"/>
            </a:lvl7pPr>
            <a:lvl8pPr>
              <a:defRPr sz="750"/>
            </a:lvl8pPr>
            <a:lvl9pPr>
              <a:defRPr sz="75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3"/>
          <p:cNvSpPr>
            <a:spLocks noGrp="1"/>
          </p:cNvSpPr>
          <p:nvPr>
            <p:ph sz="quarter" idx="20"/>
          </p:nvPr>
        </p:nvSpPr>
        <p:spPr>
          <a:xfrm>
            <a:off x="479557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750"/>
            </a:lvl6pPr>
            <a:lvl7pPr>
              <a:defRPr sz="750"/>
            </a:lvl7pPr>
            <a:lvl8pPr>
              <a:defRPr sz="750"/>
            </a:lvl8pPr>
            <a:lvl9pPr>
              <a:defRPr sz="75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1"/>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04394980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52425" y="1665288"/>
            <a:ext cx="4110300" cy="4317502"/>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vl6pPr marL="356391" indent="0">
              <a:buNone/>
              <a:defRPr/>
            </a:lvl6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Chart Placeholder 2"/>
          <p:cNvSpPr>
            <a:spLocks noGrp="1"/>
          </p:cNvSpPr>
          <p:nvPr>
            <p:ph type="chart" sz="quarter" idx="21"/>
          </p:nvPr>
        </p:nvSpPr>
        <p:spPr>
          <a:xfrm>
            <a:off x="4679688" y="2125014"/>
            <a:ext cx="4111887" cy="3857777"/>
          </a:xfrm>
        </p:spPr>
        <p:txBody>
          <a:bodyPr>
            <a:noAutofit/>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679688" y="1655764"/>
            <a:ext cx="4111887" cy="420687"/>
          </a:xfrm>
        </p:spPr>
        <p:txBody>
          <a:bodyPr>
            <a:noAutofit/>
          </a:bodyPr>
          <a:lstStyle/>
          <a:p>
            <a:pPr lvl="0"/>
            <a:r>
              <a:rPr lang="en-GB" noProof="0" dirty="0" smtClean="0"/>
              <a:t>Click to edit Master text styles</a:t>
            </a:r>
          </a:p>
        </p:txBody>
      </p:sp>
      <p:sp>
        <p:nvSpPr>
          <p:cNvPr id="9"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GB" noProof="0" dirty="0" smtClean="0"/>
              <a:t>Click to edit Master text styles</a:t>
            </a:r>
          </a:p>
        </p:txBody>
      </p:sp>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2"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401373930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79688" y="2125014"/>
            <a:ext cx="4111887" cy="3857777"/>
          </a:xfrm>
        </p:spPr>
        <p:txBody>
          <a:bodyPr>
            <a:noAutofit/>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679689" y="1654029"/>
            <a:ext cx="4111887" cy="420687"/>
          </a:xfrm>
        </p:spPr>
        <p:txBody>
          <a:bodyPr>
            <a:noAutofit/>
          </a:bodyPr>
          <a:lstStyle/>
          <a:p>
            <a:pPr lvl="0"/>
            <a:r>
              <a:rPr lang="en-GB" noProof="0" dirty="0" smtClean="0"/>
              <a:t>Click to edit Master text styles</a:t>
            </a:r>
          </a:p>
        </p:txBody>
      </p:sp>
      <p:sp>
        <p:nvSpPr>
          <p:cNvPr id="9" name="Chart Placeholder 2"/>
          <p:cNvSpPr>
            <a:spLocks noGrp="1"/>
          </p:cNvSpPr>
          <p:nvPr>
            <p:ph type="chart" sz="quarter" idx="24"/>
          </p:nvPr>
        </p:nvSpPr>
        <p:spPr>
          <a:xfrm>
            <a:off x="352425" y="2125014"/>
            <a:ext cx="4111888" cy="3857777"/>
          </a:xfrm>
        </p:spPr>
        <p:txBody>
          <a:bodyPr>
            <a:noAutofit/>
          </a:bodyPr>
          <a:lstStyle/>
          <a:p>
            <a:r>
              <a:rPr lang="en-GB" noProof="0" dirty="0" smtClean="0"/>
              <a:t>Click icon to add chart</a:t>
            </a:r>
            <a:endParaRPr lang="en-GB" noProof="0" dirty="0"/>
          </a:p>
        </p:txBody>
      </p:sp>
      <p:sp>
        <p:nvSpPr>
          <p:cNvPr id="12" name="Text Placeholder 5"/>
          <p:cNvSpPr>
            <a:spLocks noGrp="1"/>
          </p:cNvSpPr>
          <p:nvPr>
            <p:ph type="body" sz="quarter" idx="25"/>
          </p:nvPr>
        </p:nvSpPr>
        <p:spPr>
          <a:xfrm>
            <a:off x="352424" y="1665289"/>
            <a:ext cx="4111888" cy="409427"/>
          </a:xfrm>
        </p:spPr>
        <p:txBody>
          <a:bodyPr>
            <a:noAutofit/>
          </a:bodyPr>
          <a:lstStyle/>
          <a:p>
            <a:pPr lvl="0"/>
            <a:r>
              <a:rPr lang="en-GB" noProof="0" dirty="0" smtClean="0"/>
              <a:t>Click to edit Master text styles</a:t>
            </a:r>
          </a:p>
        </p:txBody>
      </p:sp>
      <p:sp>
        <p:nvSpPr>
          <p:cNvPr id="14"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GB" noProof="0" dirty="0" smtClean="0"/>
              <a:t>Click to edit Master text styles</a:t>
            </a:r>
          </a:p>
        </p:txBody>
      </p:sp>
      <p:sp>
        <p:nvSpPr>
          <p:cNvPr id="1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6"/>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62504049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352425" y="1665289"/>
            <a:ext cx="3323893" cy="4633913"/>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Content Placeholder 3"/>
          <p:cNvSpPr>
            <a:spLocks noGrp="1"/>
          </p:cNvSpPr>
          <p:nvPr>
            <p:ph sz="quarter" idx="16"/>
          </p:nvPr>
        </p:nvSpPr>
        <p:spPr>
          <a:xfrm>
            <a:off x="4111575" y="1700214"/>
            <a:ext cx="4680000" cy="4598989"/>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7"/>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73534414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591338" y="1626100"/>
            <a:ext cx="3200237" cy="4673101"/>
          </a:xfrm>
          <a:prstGeom prst="rect">
            <a:avLst/>
          </a:prstGeom>
        </p:spPr>
        <p:txBody>
          <a:bodyPr>
            <a:noAutofit/>
          </a:bodyPr>
          <a:lstStyle>
            <a:lvl1pPr>
              <a:tabLst>
                <a:tab pos="5029074" algn="r"/>
              </a:tabLst>
              <a:defRPr sz="1800">
                <a:solidFill>
                  <a:schemeClr val="accent3"/>
                </a:solidFill>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p:txBody>
      </p:sp>
      <p:sp>
        <p:nvSpPr>
          <p:cNvPr id="8" name="Content Placeholder 3"/>
          <p:cNvSpPr>
            <a:spLocks noGrp="1"/>
          </p:cNvSpPr>
          <p:nvPr>
            <p:ph sz="quarter" idx="16"/>
          </p:nvPr>
        </p:nvSpPr>
        <p:spPr>
          <a:xfrm>
            <a:off x="352425" y="1665288"/>
            <a:ext cx="4995650" cy="4633913"/>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7"/>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72986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65402145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366557" y="1700213"/>
            <a:ext cx="1998000" cy="1260000"/>
          </a:xfrm>
        </p:spPr>
        <p:txBody>
          <a:bodyPr lIns="0" tIns="0" rIns="0" bIns="0">
            <a:noAutofit/>
          </a:bodyPr>
          <a:lstStyle/>
          <a:p>
            <a:r>
              <a:rPr lang="en-GB" noProof="0" dirty="0" smtClean="0"/>
              <a:t>Click icon to add picture</a:t>
            </a:r>
            <a:endParaRPr lang="en-GB" noProof="0" dirty="0"/>
          </a:p>
        </p:txBody>
      </p:sp>
      <p:sp>
        <p:nvSpPr>
          <p:cNvPr id="5" name="Picture Placeholder 6"/>
          <p:cNvSpPr>
            <a:spLocks noGrp="1"/>
          </p:cNvSpPr>
          <p:nvPr>
            <p:ph type="pic" sz="quarter" idx="14"/>
          </p:nvPr>
        </p:nvSpPr>
        <p:spPr>
          <a:xfrm>
            <a:off x="2505780" y="1700212"/>
            <a:ext cx="1998000" cy="1260000"/>
          </a:xfrm>
        </p:spPr>
        <p:txBody>
          <a:bodyPr lIns="0" tIns="0" rIns="0" bIns="0">
            <a:noAutofit/>
          </a:bodyPr>
          <a:lstStyle/>
          <a:p>
            <a:r>
              <a:rPr lang="en-GB" noProof="0" dirty="0" smtClean="0"/>
              <a:t>Click icon to add picture</a:t>
            </a:r>
            <a:endParaRPr lang="en-GB" noProof="0" dirty="0"/>
          </a:p>
        </p:txBody>
      </p:sp>
      <p:sp>
        <p:nvSpPr>
          <p:cNvPr id="6" name="Picture Placeholder 6"/>
          <p:cNvSpPr>
            <a:spLocks noGrp="1"/>
          </p:cNvSpPr>
          <p:nvPr>
            <p:ph type="pic" sz="quarter" idx="15"/>
          </p:nvPr>
        </p:nvSpPr>
        <p:spPr>
          <a:xfrm>
            <a:off x="4645004" y="1700212"/>
            <a:ext cx="1998000" cy="1260000"/>
          </a:xfrm>
        </p:spPr>
        <p:txBody>
          <a:bodyPr lIns="0" tIns="0" rIns="0" bIns="0">
            <a:noAutofit/>
          </a:bodyPr>
          <a:lstStyle/>
          <a:p>
            <a:r>
              <a:rPr lang="en-GB" noProof="0" dirty="0" smtClean="0"/>
              <a:t>Click icon to add picture</a:t>
            </a:r>
            <a:endParaRPr lang="en-GB" noProof="0" dirty="0"/>
          </a:p>
        </p:txBody>
      </p:sp>
      <p:sp>
        <p:nvSpPr>
          <p:cNvPr id="7" name="Picture Placeholder 6"/>
          <p:cNvSpPr>
            <a:spLocks noGrp="1"/>
          </p:cNvSpPr>
          <p:nvPr>
            <p:ph type="pic" sz="quarter" idx="16"/>
          </p:nvPr>
        </p:nvSpPr>
        <p:spPr>
          <a:xfrm>
            <a:off x="6784227" y="1700212"/>
            <a:ext cx="1998000" cy="1260000"/>
          </a:xfrm>
        </p:spPr>
        <p:txBody>
          <a:bodyPr lIns="0" tIns="0" rIns="0" bIns="0">
            <a:noAutofit/>
          </a:bodyPr>
          <a:lstStyle/>
          <a:p>
            <a:r>
              <a:rPr lang="en-GB" noProof="0" dirty="0" smtClean="0"/>
              <a:t>Click icon to add picture</a:t>
            </a:r>
            <a:endParaRPr lang="en-GB" noProof="0" dirty="0"/>
          </a:p>
        </p:txBody>
      </p:sp>
      <p:sp>
        <p:nvSpPr>
          <p:cNvPr id="9" name="Text Placeholder 8"/>
          <p:cNvSpPr>
            <a:spLocks noGrp="1"/>
          </p:cNvSpPr>
          <p:nvPr>
            <p:ph type="body" sz="quarter" idx="17"/>
          </p:nvPr>
        </p:nvSpPr>
        <p:spPr>
          <a:xfrm>
            <a:off x="361772" y="3076573"/>
            <a:ext cx="1980000" cy="322262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180005" indent="0">
              <a:spcAft>
                <a:spcPts val="0"/>
              </a:spcAft>
              <a:buFont typeface="Verdana" panose="020B0604030504040204" pitchFamily="34" charset="0"/>
              <a:buNone/>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 name="Text Placeholder 8"/>
          <p:cNvSpPr>
            <a:spLocks noGrp="1"/>
          </p:cNvSpPr>
          <p:nvPr>
            <p:ph type="body" sz="quarter" idx="18"/>
          </p:nvPr>
        </p:nvSpPr>
        <p:spPr>
          <a:xfrm>
            <a:off x="4655408" y="3079742"/>
            <a:ext cx="1980000" cy="322262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ext Placeholder 8"/>
          <p:cNvSpPr>
            <a:spLocks noGrp="1"/>
          </p:cNvSpPr>
          <p:nvPr>
            <p:ph type="body" sz="quarter" idx="19"/>
          </p:nvPr>
        </p:nvSpPr>
        <p:spPr>
          <a:xfrm>
            <a:off x="2508590" y="3076573"/>
            <a:ext cx="1980000" cy="322262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ext Placeholder 8"/>
          <p:cNvSpPr>
            <a:spLocks noGrp="1"/>
          </p:cNvSpPr>
          <p:nvPr>
            <p:ph type="body" sz="quarter" idx="20"/>
          </p:nvPr>
        </p:nvSpPr>
        <p:spPr>
          <a:xfrm>
            <a:off x="6802227" y="3079742"/>
            <a:ext cx="1980000" cy="322262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4" name="Text Placeholder 8"/>
          <p:cNvSpPr>
            <a:spLocks noGrp="1"/>
          </p:cNvSpPr>
          <p:nvPr>
            <p:ph type="body" sz="quarter" idx="21"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2"/>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403555140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35758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5" name="Rectangle 4"/>
          <p:cNvSpPr/>
          <p:nvPr/>
        </p:nvSpPr>
        <p:spPr>
          <a:xfrm>
            <a:off x="463867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6" name="Rectangle 5"/>
          <p:cNvSpPr/>
          <p:nvPr/>
        </p:nvSpPr>
        <p:spPr>
          <a:xfrm>
            <a:off x="35242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7" name="Rectangle 6"/>
          <p:cNvSpPr/>
          <p:nvPr/>
        </p:nvSpPr>
        <p:spPr>
          <a:xfrm>
            <a:off x="463867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8" name="Picture Placeholder 11"/>
          <p:cNvSpPr>
            <a:spLocks noGrp="1"/>
          </p:cNvSpPr>
          <p:nvPr>
            <p:ph type="pic" sz="quarter" idx="25"/>
          </p:nvPr>
        </p:nvSpPr>
        <p:spPr>
          <a:xfrm>
            <a:off x="357585" y="1880213"/>
            <a:ext cx="1587600" cy="1591200"/>
          </a:xfrm>
        </p:spPr>
        <p:txBody>
          <a:bodyPr/>
          <a:lstStyle>
            <a:lvl1pPr algn="ctr">
              <a:defRPr/>
            </a:lvl1pPr>
          </a:lstStyle>
          <a:p>
            <a:r>
              <a:rPr lang="en-GB" noProof="0" dirty="0" smtClean="0"/>
              <a:t>Click icon to add picture</a:t>
            </a:r>
            <a:endParaRPr lang="en-GB" noProof="0" dirty="0"/>
          </a:p>
        </p:txBody>
      </p:sp>
      <p:sp>
        <p:nvSpPr>
          <p:cNvPr id="9" name="Picture Placeholder 11"/>
          <p:cNvSpPr>
            <a:spLocks noGrp="1"/>
          </p:cNvSpPr>
          <p:nvPr>
            <p:ph type="pic" sz="quarter" idx="27"/>
          </p:nvPr>
        </p:nvSpPr>
        <p:spPr>
          <a:xfrm>
            <a:off x="4653073" y="1880212"/>
            <a:ext cx="1587600" cy="1591200"/>
          </a:xfrm>
        </p:spPr>
        <p:txBody>
          <a:bodyPr/>
          <a:lstStyle>
            <a:lvl1pPr algn="ctr">
              <a:defRPr/>
            </a:lvl1pPr>
          </a:lstStyle>
          <a:p>
            <a:r>
              <a:rPr lang="en-GB" noProof="0" dirty="0" smtClean="0"/>
              <a:t>Click icon to add picture</a:t>
            </a:r>
            <a:endParaRPr lang="en-GB" noProof="0" dirty="0"/>
          </a:p>
        </p:txBody>
      </p:sp>
      <p:sp>
        <p:nvSpPr>
          <p:cNvPr id="10" name="Picture Placeholder 11"/>
          <p:cNvSpPr>
            <a:spLocks noGrp="1"/>
          </p:cNvSpPr>
          <p:nvPr>
            <p:ph type="pic" sz="quarter" idx="29"/>
          </p:nvPr>
        </p:nvSpPr>
        <p:spPr>
          <a:xfrm>
            <a:off x="361334" y="4256211"/>
            <a:ext cx="1587600" cy="1591200"/>
          </a:xfrm>
        </p:spPr>
        <p:txBody>
          <a:bodyPr/>
          <a:lstStyle>
            <a:lvl1pPr algn="ctr">
              <a:defRPr/>
            </a:lvl1pPr>
          </a:lstStyle>
          <a:p>
            <a:r>
              <a:rPr lang="en-GB" noProof="0" dirty="0" smtClean="0"/>
              <a:t>Click icon to add picture</a:t>
            </a:r>
            <a:endParaRPr lang="en-GB" noProof="0" dirty="0"/>
          </a:p>
        </p:txBody>
      </p:sp>
      <p:sp>
        <p:nvSpPr>
          <p:cNvPr id="11" name="Picture Placeholder 11"/>
          <p:cNvSpPr>
            <a:spLocks noGrp="1"/>
          </p:cNvSpPr>
          <p:nvPr>
            <p:ph type="pic" sz="quarter" idx="31"/>
          </p:nvPr>
        </p:nvSpPr>
        <p:spPr>
          <a:xfrm>
            <a:off x="4653073" y="4256211"/>
            <a:ext cx="1587600" cy="1591200"/>
          </a:xfrm>
        </p:spPr>
        <p:txBody>
          <a:bodyPr/>
          <a:lstStyle>
            <a:lvl1pPr algn="ctr">
              <a:defRPr/>
            </a:lvl1pPr>
          </a:lstStyle>
          <a:p>
            <a:r>
              <a:rPr lang="en-GB" noProof="0" dirty="0" smtClean="0"/>
              <a:t>Click icon to add picture</a:t>
            </a:r>
            <a:endParaRPr lang="en-GB" noProof="0" dirty="0"/>
          </a:p>
        </p:txBody>
      </p:sp>
      <p:sp>
        <p:nvSpPr>
          <p:cNvPr id="13" name="Text Placeholder 12"/>
          <p:cNvSpPr>
            <a:spLocks noGrp="1"/>
          </p:cNvSpPr>
          <p:nvPr>
            <p:ph type="body" sz="quarter" idx="32"/>
          </p:nvPr>
        </p:nvSpPr>
        <p:spPr>
          <a:xfrm>
            <a:off x="2130585" y="1880213"/>
            <a:ext cx="2379600" cy="1944000"/>
          </a:xfrm>
        </p:spPr>
        <p:txBody>
          <a:bodyPr/>
          <a:lstStyle>
            <a:lvl1pPr>
              <a:spcAft>
                <a:spcPts val="0"/>
              </a:spcAft>
              <a:defRPr b="1"/>
            </a:lvl1pPr>
            <a:lvl2pPr>
              <a:spcAft>
                <a:spcPts val="0"/>
              </a:spcAft>
              <a:defRPr b="0"/>
            </a:lvl2pPr>
            <a:lvl3pPr marL="0" indent="0">
              <a:buNone/>
              <a:defRPr/>
            </a:lvl3pPr>
          </a:lstStyle>
          <a:p>
            <a:pPr lvl="0"/>
            <a:r>
              <a:rPr lang="en-GB" noProof="0" dirty="0" smtClean="0"/>
              <a:t>Click to edit Master text styles</a:t>
            </a:r>
          </a:p>
          <a:p>
            <a:pPr lvl="1"/>
            <a:r>
              <a:rPr lang="en-GB" noProof="0" dirty="0" smtClean="0"/>
              <a:t>Second level</a:t>
            </a:r>
          </a:p>
        </p:txBody>
      </p:sp>
      <p:sp>
        <p:nvSpPr>
          <p:cNvPr id="14" name="Text Placeholder 12"/>
          <p:cNvSpPr>
            <a:spLocks noGrp="1"/>
          </p:cNvSpPr>
          <p:nvPr>
            <p:ph type="body" sz="quarter" idx="33"/>
          </p:nvPr>
        </p:nvSpPr>
        <p:spPr>
          <a:xfrm>
            <a:off x="6413007" y="1880213"/>
            <a:ext cx="2378268"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5" name="Text Placeholder 12"/>
          <p:cNvSpPr>
            <a:spLocks noGrp="1"/>
          </p:cNvSpPr>
          <p:nvPr>
            <p:ph type="body" sz="quarter" idx="34"/>
          </p:nvPr>
        </p:nvSpPr>
        <p:spPr>
          <a:xfrm>
            <a:off x="2101913" y="4256213"/>
            <a:ext cx="23796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6" name="Text Placeholder 12"/>
          <p:cNvSpPr>
            <a:spLocks noGrp="1"/>
          </p:cNvSpPr>
          <p:nvPr>
            <p:ph type="body" sz="quarter" idx="35"/>
          </p:nvPr>
        </p:nvSpPr>
        <p:spPr>
          <a:xfrm>
            <a:off x="6411675" y="4256212"/>
            <a:ext cx="23796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36"/>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89067714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picture &amp;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52425" y="1700213"/>
            <a:ext cx="2720579" cy="2052830"/>
          </a:xfrm>
        </p:spPr>
        <p:txBody>
          <a:bodyPr/>
          <a:lstStyle/>
          <a:p>
            <a:r>
              <a:rPr lang="en-GB" noProof="0" dirty="0" smtClean="0"/>
              <a:t>Click icon to add picture</a:t>
            </a:r>
            <a:endParaRPr lang="en-GB" noProof="0" dirty="0"/>
          </a:p>
        </p:txBody>
      </p:sp>
      <p:sp>
        <p:nvSpPr>
          <p:cNvPr id="5" name="Picture Placeholder 7"/>
          <p:cNvSpPr>
            <a:spLocks noGrp="1"/>
          </p:cNvSpPr>
          <p:nvPr>
            <p:ph type="pic" sz="quarter" idx="14"/>
          </p:nvPr>
        </p:nvSpPr>
        <p:spPr>
          <a:xfrm>
            <a:off x="6062088" y="1700214"/>
            <a:ext cx="2729487" cy="2059099"/>
          </a:xfrm>
        </p:spPr>
        <p:txBody>
          <a:bodyPr/>
          <a:lstStyle/>
          <a:p>
            <a:r>
              <a:rPr lang="en-GB" noProof="0" dirty="0" smtClean="0"/>
              <a:t>Click icon to add picture</a:t>
            </a:r>
            <a:endParaRPr lang="en-GB" noProof="0" dirty="0"/>
          </a:p>
        </p:txBody>
      </p:sp>
      <p:sp>
        <p:nvSpPr>
          <p:cNvPr id="6" name="Picture Placeholder 7"/>
          <p:cNvSpPr>
            <a:spLocks noGrp="1"/>
          </p:cNvSpPr>
          <p:nvPr>
            <p:ph type="pic" sz="quarter" idx="15"/>
          </p:nvPr>
        </p:nvSpPr>
        <p:spPr>
          <a:xfrm>
            <a:off x="3213141" y="1700213"/>
            <a:ext cx="2727722" cy="2057767"/>
          </a:xfrm>
        </p:spPr>
        <p:txBody>
          <a:bodyPr/>
          <a:lstStyle/>
          <a:p>
            <a:r>
              <a:rPr lang="en-GB" noProof="0" dirty="0" smtClean="0"/>
              <a:t>Click icon to add picture</a:t>
            </a:r>
            <a:endParaRPr lang="en-GB" noProof="0" dirty="0"/>
          </a:p>
        </p:txBody>
      </p:sp>
      <p:sp>
        <p:nvSpPr>
          <p:cNvPr id="9" name="Text Placeholder 18"/>
          <p:cNvSpPr>
            <a:spLocks noGrp="1"/>
          </p:cNvSpPr>
          <p:nvPr>
            <p:ph idx="1" hasCustomPrompt="1"/>
          </p:nvPr>
        </p:nvSpPr>
        <p:spPr>
          <a:xfrm>
            <a:off x="352425" y="3832225"/>
            <a:ext cx="2720579" cy="218144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ext Placeholder 18"/>
          <p:cNvSpPr>
            <a:spLocks noGrp="1"/>
          </p:cNvSpPr>
          <p:nvPr>
            <p:ph idx="16" hasCustomPrompt="1"/>
          </p:nvPr>
        </p:nvSpPr>
        <p:spPr>
          <a:xfrm>
            <a:off x="3208735" y="3832224"/>
            <a:ext cx="2727722" cy="2186686"/>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4" name="Text Placeholder 18"/>
          <p:cNvSpPr>
            <a:spLocks noGrp="1"/>
          </p:cNvSpPr>
          <p:nvPr>
            <p:ph idx="17" hasCustomPrompt="1"/>
          </p:nvPr>
        </p:nvSpPr>
        <p:spPr>
          <a:xfrm>
            <a:off x="6062088" y="3832225"/>
            <a:ext cx="2729487" cy="218810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1" name="Text Placeholder 8"/>
          <p:cNvSpPr>
            <a:spLocks noGrp="1"/>
          </p:cNvSpPr>
          <p:nvPr>
            <p:ph type="body" sz="quarter" idx="18"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9"/>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81265586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4"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07015076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14" name="Text Placeholder 8"/>
          <p:cNvSpPr>
            <a:spLocks noGrp="1"/>
          </p:cNvSpPr>
          <p:nvPr>
            <p:ph type="body" sz="quarter" idx="17"/>
          </p:nvPr>
        </p:nvSpPr>
        <p:spPr>
          <a:xfrm>
            <a:off x="352424" y="1857893"/>
            <a:ext cx="4158000" cy="1695451"/>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179996" indent="0">
              <a:spcAft>
                <a:spcPts val="1000"/>
              </a:spcAft>
              <a:buFont typeface="Verdana" panose="020B0604030504040204" pitchFamily="34" charset="0"/>
              <a:buNone/>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2" name="Content Placeholder 9"/>
          <p:cNvSpPr>
            <a:spLocks noGrp="1"/>
          </p:cNvSpPr>
          <p:nvPr>
            <p:ph sz="quarter" idx="22" hasCustomPrompt="1"/>
          </p:nvPr>
        </p:nvSpPr>
        <p:spPr>
          <a:xfrm>
            <a:off x="3551096" y="1857891"/>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15" name="Text Placeholder 8"/>
          <p:cNvSpPr>
            <a:spLocks noGrp="1"/>
          </p:cNvSpPr>
          <p:nvPr>
            <p:ph type="body" sz="quarter" idx="21"/>
          </p:nvPr>
        </p:nvSpPr>
        <p:spPr>
          <a:xfrm>
            <a:off x="4633097" y="1857893"/>
            <a:ext cx="4158000" cy="1695451"/>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Content Placeholder 10"/>
          <p:cNvSpPr>
            <a:spLocks noGrp="1"/>
          </p:cNvSpPr>
          <p:nvPr>
            <p:ph sz="quarter" idx="23" hasCustomPrompt="1"/>
          </p:nvPr>
        </p:nvSpPr>
        <p:spPr>
          <a:xfrm>
            <a:off x="7838536" y="1857891"/>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17" name="Rectangle 16"/>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18" name="Rectangle 17"/>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2" name="Footer Placeholder 1" hidden="1"/>
          <p:cNvSpPr>
            <a:spLocks noGrp="1"/>
          </p:cNvSpPr>
          <p:nvPr>
            <p:ph type="ftr" sz="quarter" idx="2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17327156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8" name="Text Placeholder 8"/>
          <p:cNvSpPr>
            <a:spLocks noGrp="1"/>
          </p:cNvSpPr>
          <p:nvPr>
            <p:ph type="body" sz="quarter" idx="17"/>
          </p:nvPr>
        </p:nvSpPr>
        <p:spPr>
          <a:xfrm>
            <a:off x="352424" y="1857893"/>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6" name="Content Placeholder 9"/>
          <p:cNvSpPr>
            <a:spLocks noGrp="1"/>
          </p:cNvSpPr>
          <p:nvPr>
            <p:ph sz="quarter" idx="26" hasCustomPrompt="1"/>
          </p:nvPr>
        </p:nvSpPr>
        <p:spPr>
          <a:xfrm>
            <a:off x="3551096" y="1857891"/>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9" name="Text Placeholder 8"/>
          <p:cNvSpPr>
            <a:spLocks noGrp="1"/>
          </p:cNvSpPr>
          <p:nvPr>
            <p:ph type="body" sz="quarter" idx="21"/>
          </p:nvPr>
        </p:nvSpPr>
        <p:spPr>
          <a:xfrm>
            <a:off x="4633097" y="1857893"/>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0" name="Content Placeholder 10"/>
          <p:cNvSpPr>
            <a:spLocks noGrp="1"/>
          </p:cNvSpPr>
          <p:nvPr>
            <p:ph sz="quarter" idx="27" hasCustomPrompt="1"/>
          </p:nvPr>
        </p:nvSpPr>
        <p:spPr>
          <a:xfrm>
            <a:off x="7838536" y="1857891"/>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10" name="Text Placeholder 8"/>
          <p:cNvSpPr>
            <a:spLocks noGrp="1"/>
          </p:cNvSpPr>
          <p:nvPr>
            <p:ph type="body" sz="quarter" idx="22"/>
          </p:nvPr>
        </p:nvSpPr>
        <p:spPr>
          <a:xfrm>
            <a:off x="352424" y="4249682"/>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1" name="Content Placeholder 11"/>
          <p:cNvSpPr>
            <a:spLocks noGrp="1"/>
          </p:cNvSpPr>
          <p:nvPr>
            <p:ph sz="quarter" idx="28" hasCustomPrompt="1"/>
          </p:nvPr>
        </p:nvSpPr>
        <p:spPr>
          <a:xfrm>
            <a:off x="3556837" y="4248208"/>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11" name="Text Placeholder 8"/>
          <p:cNvSpPr>
            <a:spLocks noGrp="1"/>
          </p:cNvSpPr>
          <p:nvPr>
            <p:ph type="body" sz="quarter" idx="23"/>
          </p:nvPr>
        </p:nvSpPr>
        <p:spPr>
          <a:xfrm>
            <a:off x="4633095" y="4249682"/>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2" name="Content Placeholder 12"/>
          <p:cNvSpPr>
            <a:spLocks noGrp="1"/>
          </p:cNvSpPr>
          <p:nvPr>
            <p:ph sz="quarter" idx="29" hasCustomPrompt="1"/>
          </p:nvPr>
        </p:nvSpPr>
        <p:spPr>
          <a:xfrm>
            <a:off x="7838536" y="4248208"/>
            <a:ext cx="953039" cy="720000"/>
          </a:xfrm>
        </p:spPr>
        <p:txBody>
          <a:bodyPr>
            <a:noAutofit/>
          </a:bodyPr>
          <a:lstStyle>
            <a:lvl1pPr algn="ctr">
              <a:defRPr sz="675" baseline="0"/>
            </a:lvl1pPr>
          </a:lstStyle>
          <a:p>
            <a:pPr lvl="0"/>
            <a:r>
              <a:rPr lang="en-GB" dirty="0" smtClean="0"/>
              <a:t>Click here, go to INSERT tab and choose Pictures to insert Co-brand Logo</a:t>
            </a:r>
          </a:p>
        </p:txBody>
      </p:sp>
      <p:sp>
        <p:nvSpPr>
          <p:cNvPr id="4" name="Rectangle 3"/>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GB" sz="1100" dirty="0">
              <a:solidFill>
                <a:srgbClr val="FFFFFF"/>
              </a:solidFill>
            </a:endParaRPr>
          </a:p>
        </p:txBody>
      </p:sp>
      <p:sp>
        <p:nvSpPr>
          <p:cNvPr id="5" name="Rectangle 4"/>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GB" sz="1100" dirty="0">
              <a:solidFill>
                <a:srgbClr val="FFFFFF"/>
              </a:solidFill>
            </a:endParaRPr>
          </a:p>
        </p:txBody>
      </p:sp>
      <p:sp>
        <p:nvSpPr>
          <p:cNvPr id="12" name="Rectangle 11"/>
          <p:cNvSpPr/>
          <p:nvPr/>
        </p:nvSpPr>
        <p:spPr>
          <a:xfrm>
            <a:off x="352424"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GB" sz="1100" dirty="0">
              <a:solidFill>
                <a:srgbClr val="FFFFFF"/>
              </a:solidFill>
            </a:endParaRPr>
          </a:p>
        </p:txBody>
      </p:sp>
      <p:sp>
        <p:nvSpPr>
          <p:cNvPr id="13" name="Rectangle 12"/>
          <p:cNvSpPr/>
          <p:nvPr/>
        </p:nvSpPr>
        <p:spPr>
          <a:xfrm>
            <a:off x="4625847"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GB" sz="1100" dirty="0">
              <a:solidFill>
                <a:srgbClr val="FFFFFF"/>
              </a:solidFill>
            </a:endParaRPr>
          </a:p>
        </p:txBody>
      </p:sp>
      <p:sp>
        <p:nvSpPr>
          <p:cNvPr id="2" name="Footer Placeholder 1" hidden="1"/>
          <p:cNvSpPr>
            <a:spLocks noGrp="1"/>
          </p:cNvSpPr>
          <p:nvPr>
            <p:ph type="ftr" sz="quarter" idx="30"/>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200479546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3208735" y="1705968"/>
            <a:ext cx="272772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5" name="Rectangle 4"/>
          <p:cNvSpPr/>
          <p:nvPr/>
        </p:nvSpPr>
        <p:spPr>
          <a:xfrm>
            <a:off x="352425" y="1705968"/>
            <a:ext cx="272057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6" name="Rectangle 5"/>
          <p:cNvSpPr/>
          <p:nvPr/>
        </p:nvSpPr>
        <p:spPr>
          <a:xfrm>
            <a:off x="6078132" y="1705968"/>
            <a:ext cx="272176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7" name="Text Placeholder 8"/>
          <p:cNvSpPr>
            <a:spLocks noGrp="1"/>
          </p:cNvSpPr>
          <p:nvPr>
            <p:ph type="body" sz="quarter" idx="17"/>
          </p:nvPr>
        </p:nvSpPr>
        <p:spPr>
          <a:xfrm>
            <a:off x="3208735" y="1851441"/>
            <a:ext cx="2727722" cy="3845755"/>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8"/>
          <p:cNvSpPr>
            <a:spLocks noGrp="1"/>
          </p:cNvSpPr>
          <p:nvPr>
            <p:ph type="body" sz="quarter" idx="18"/>
          </p:nvPr>
        </p:nvSpPr>
        <p:spPr>
          <a:xfrm>
            <a:off x="352425" y="1851441"/>
            <a:ext cx="2720579" cy="3845755"/>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19"/>
          </p:nvPr>
        </p:nvSpPr>
        <p:spPr>
          <a:xfrm>
            <a:off x="6069807" y="1851441"/>
            <a:ext cx="2721769" cy="3845755"/>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2"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11"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0"/>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86908561"/>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52425" y="2556000"/>
            <a:ext cx="1944000" cy="3394800"/>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47575" y="2556000"/>
            <a:ext cx="1944000" cy="3394800"/>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17475" y="2556000"/>
            <a:ext cx="1944000" cy="3394800"/>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82525" y="2556000"/>
            <a:ext cx="1944000" cy="3394800"/>
          </a:xfrm>
        </p:spPr>
        <p:txBody>
          <a:bodyPr/>
          <a:lstStyle>
            <a:lvl1pPr>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1"/>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98643264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4 column icon green">
    <p:bg>
      <p:bgRef idx="1001">
        <a:schemeClr val="bg1"/>
      </p:bgRef>
    </p:bg>
    <p:spTree>
      <p:nvGrpSpPr>
        <p:cNvPr id="1" name=""/>
        <p:cNvGrpSpPr/>
        <p:nvPr/>
      </p:nvGrpSpPr>
      <p:grpSpPr>
        <a:xfrm>
          <a:off x="0" y="0"/>
          <a:ext cx="0" cy="0"/>
          <a:chOff x="0" y="0"/>
          <a:chExt cx="0" cy="0"/>
        </a:xfrm>
      </p:grpSpPr>
      <p:sp>
        <p:nvSpPr>
          <p:cNvPr id="11" name="Colored background"/>
          <p:cNvSpPr/>
          <p:nvPr/>
        </p:nvSpPr>
        <p:spPr bwMode="gray">
          <a:xfrm>
            <a:off x="0" y="0"/>
            <a:ext cx="9142200" cy="6858000"/>
          </a:xfrm>
          <a:prstGeom prst="rect">
            <a:avLst/>
          </a:prstGeom>
          <a:solidFill>
            <a:srgbClr val="046A38"/>
          </a:soli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GB" sz="1200" b="1" dirty="0" smtClean="0">
              <a:solidFill>
                <a:srgbClr val="FFFFFF"/>
              </a:solidFill>
            </a:endParaRPr>
          </a:p>
        </p:txBody>
      </p:sp>
      <p:sp>
        <p:nvSpPr>
          <p:cNvPr id="4" name="Text Placeholder 8"/>
          <p:cNvSpPr>
            <a:spLocks noGrp="1"/>
          </p:cNvSpPr>
          <p:nvPr>
            <p:ph type="body" sz="quarter" idx="17"/>
          </p:nvPr>
        </p:nvSpPr>
        <p:spPr>
          <a:xfrm>
            <a:off x="352427"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396" indent="-176396">
              <a:spcAft>
                <a:spcPts val="1000"/>
              </a:spcAft>
              <a:buFont typeface="Arial" panose="020B0604020202020204" pitchFamily="34" charset="0"/>
              <a:buChar char="•"/>
              <a:defRPr>
                <a:solidFill>
                  <a:schemeClr val="tx1"/>
                </a:solidFill>
              </a:defRPr>
            </a:lvl4pPr>
            <a:lvl5pPr marL="356391" indent="-176396">
              <a:spcAft>
                <a:spcPts val="1000"/>
              </a:spcAft>
              <a:defRPr baseline="0">
                <a:solidFill>
                  <a:schemeClr val="tx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47575"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396" indent="-176396">
              <a:spcAft>
                <a:spcPts val="1000"/>
              </a:spcAft>
              <a:buFont typeface="Arial" panose="020B0604020202020204" pitchFamily="34" charset="0"/>
              <a:buChar char="•"/>
              <a:defRPr>
                <a:solidFill>
                  <a:schemeClr val="tx1"/>
                </a:solidFill>
              </a:defRPr>
            </a:lvl4pPr>
            <a:lvl5pPr marL="356391" indent="-176396">
              <a:spcAft>
                <a:spcPts val="1000"/>
              </a:spcAft>
              <a:defRPr baseline="0">
                <a:solidFill>
                  <a:schemeClr val="tx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17476"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396" indent="-176396">
              <a:spcAft>
                <a:spcPts val="1000"/>
              </a:spcAft>
              <a:buFont typeface="Arial" panose="020B0604020202020204" pitchFamily="34" charset="0"/>
              <a:buChar char="•"/>
              <a:defRPr>
                <a:solidFill>
                  <a:schemeClr val="tx1"/>
                </a:solidFill>
              </a:defRPr>
            </a:lvl4pPr>
            <a:lvl5pPr marL="356391" indent="-176396">
              <a:spcAft>
                <a:spcPts val="1000"/>
              </a:spcAft>
              <a:defRPr baseline="0">
                <a:solidFill>
                  <a:schemeClr val="tx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82525"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396" indent="-176396">
              <a:spcAft>
                <a:spcPts val="1000"/>
              </a:spcAft>
              <a:buFont typeface="Arial" panose="020B0604020202020204" pitchFamily="34" charset="0"/>
              <a:buChar char="•"/>
              <a:defRPr>
                <a:solidFill>
                  <a:schemeClr val="tx1"/>
                </a:solidFill>
              </a:defRPr>
            </a:lvl4pPr>
            <a:lvl5pPr marL="356391" indent="-176396">
              <a:spcAft>
                <a:spcPts val="1000"/>
              </a:spcAft>
              <a:defRPr baseline="0">
                <a:solidFill>
                  <a:schemeClr val="tx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Box 14"/>
          <p:cNvSpPr txBox="1"/>
          <p:nvPr/>
        </p:nvSpPr>
        <p:spPr>
          <a:xfrm>
            <a:off x="8536784" y="6477002"/>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FFFFFF"/>
                </a:solidFill>
              </a:rPr>
              <a:pPr algn="r">
                <a:spcBef>
                  <a:spcPts val="600"/>
                </a:spcBef>
                <a:buSzPct val="100000"/>
                <a:buFont typeface="Arial"/>
                <a:buNone/>
              </a:pPr>
              <a:t>‹#›</a:t>
            </a:fld>
            <a:endParaRPr lang="en-GB" sz="488" dirty="0">
              <a:solidFill>
                <a:srgbClr val="FFFFFF"/>
              </a:solidFill>
            </a:endParaRPr>
          </a:p>
        </p:txBody>
      </p:sp>
      <p:sp>
        <p:nvSpPr>
          <p:cNvPr id="1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solidFill>
                  <a:schemeClr val="tx1"/>
                </a:solidFill>
              </a:defRPr>
            </a:lvl1p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chemeClr val="tx1"/>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21"/>
          </p:nvPr>
        </p:nvSpPr>
        <p:spPr/>
        <p:txBody>
          <a:body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35245855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350837" y="1665818"/>
            <a:ext cx="4153298" cy="463338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GB" noProof="0" dirty="0" smtClean="0"/>
              <a:t>Click to add subtitle</a:t>
            </a:r>
            <a:endParaRPr lang="en-GB" noProof="0" dirty="0"/>
          </a:p>
        </p:txBody>
      </p:sp>
      <p:sp>
        <p:nvSpPr>
          <p:cNvPr id="2" name="Footer Placeholder 1" hidden="1"/>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3236437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27237144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GB" noProof="0" dirty="0" smtClean="0"/>
              <a:t>Click to edit Master title style</a:t>
            </a:r>
            <a:endParaRPr lang="en-GB" noProof="0" dirty="0"/>
          </a:p>
        </p:txBody>
      </p:sp>
      <p:sp>
        <p:nvSpPr>
          <p:cNvPr id="2" name="Footer Placeholder 1" hidden="1"/>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6457012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om">
    <p:spTree>
      <p:nvGrpSpPr>
        <p:cNvPr id="1" name=""/>
        <p:cNvGrpSpPr/>
        <p:nvPr/>
      </p:nvGrpSpPr>
      <p:grpSpPr>
        <a:xfrm>
          <a:off x="0" y="0"/>
          <a:ext cx="0" cy="0"/>
          <a:chOff x="0" y="0"/>
          <a:chExt cx="0" cy="0"/>
        </a:xfrm>
      </p:grpSpPr>
      <p:sp>
        <p:nvSpPr>
          <p:cNvPr id="2" name="Footer Placeholder 1" hidden="1"/>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16624944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7051948" y="4102100"/>
            <a:ext cx="1739627" cy="1725448"/>
          </a:xfrm>
        </p:spPr>
        <p:txBody>
          <a:bodyPr anchor="ctr" anchorCtr="0"/>
          <a:lstStyle>
            <a:lvl1pPr algn="ctr">
              <a:defRPr sz="900"/>
            </a:lvl1pPr>
          </a:lstStyle>
          <a:p>
            <a:r>
              <a:rPr lang="en-GB" sz="900" noProof="0" dirty="0" smtClean="0"/>
              <a:t>Insert sponsorship mark here</a:t>
            </a:r>
            <a:endParaRPr lang="en-GB" noProof="0" dirty="0"/>
          </a:p>
        </p:txBody>
      </p:sp>
      <p:sp>
        <p:nvSpPr>
          <p:cNvPr id="22" name="SD_InternalExternal"/>
          <p:cNvSpPr>
            <a:spLocks/>
          </p:cNvSpPr>
          <p:nvPr/>
        </p:nvSpPr>
        <p:spPr bwMode="auto">
          <a:xfrm>
            <a:off x="355768" y="3429001"/>
            <a:ext cx="6417173" cy="2870201"/>
          </a:xfrm>
          <a:prstGeom prst="rect">
            <a:avLst/>
          </a:prstGeom>
          <a:noFill/>
          <a:ln w="9525">
            <a:noFill/>
            <a:miter lim="800000"/>
            <a:headEnd/>
            <a:tailEnd/>
          </a:ln>
        </p:spPr>
        <p:txBody>
          <a:bodyPr lIns="0" tIns="0" rIns="0" bIns="0" anchor="b"/>
          <a:lstStyle/>
          <a:p>
            <a:pPr defTabSz="764381">
              <a:buClr>
                <a:srgbClr val="000000"/>
              </a:buClr>
              <a:buSzPct val="80000"/>
              <a:buFont typeface="Wingdings" pitchFamily="2" charset="2"/>
              <a:buNone/>
            </a:pPr>
            <a:r>
              <a:rPr lang="en-GB" sz="675" noProof="1" smtClean="0">
                <a:solidFill>
                  <a:srgbClr val="000000"/>
                </a:solidFill>
              </a:rPr>
              <a:t>Deloitte refers to one or more of Deloitte Touche Tohmatsu Limited (“DTTL”), a UK private company limited by guarantee, and its network of member firms, each of which is a legally separate and independent entity. Please see www.deloitte.co.uk/about for a detailed description of the legal structure of DTTL and its member firms.
Deloitte MCS Limited is a subsidiary of Deloitte LLP, the United Kingdom member firm of DTTL.
This publication has been written in general terms and therefore cannot be relied on to cover specific situations; application of the principles set out will depend upon the particular circumstances involved and we recommend that you obtain professional advice before acting or refraining from acting on any of the contents of this publication. Deloitte MCS Limited would be pleased to advise readers on how to apply the principles set out in this publication to their specific circumstances. Deloitte MCS Limited accepts no duty of care or liability for any loss occasioned to any person acting or refraining from action as a result of any material in this publication.
© 2016 Deloitte MCS Limited. All rights reserved.
Registered office: Hill House, 1 Little New Street, London EC4A 3TR, United Kingdom. Registered in England No 3311052.</a:t>
            </a:r>
          </a:p>
        </p:txBody>
      </p:sp>
      <p:sp>
        <p:nvSpPr>
          <p:cNvPr id="8" name="Text Placeholder 7"/>
          <p:cNvSpPr>
            <a:spLocks noGrp="1"/>
          </p:cNvSpPr>
          <p:nvPr>
            <p:ph type="body" sz="quarter" idx="15"/>
          </p:nvPr>
        </p:nvSpPr>
        <p:spPr>
          <a:xfrm>
            <a:off x="7051949" y="5935480"/>
            <a:ext cx="1739626" cy="363723"/>
          </a:xfrm>
        </p:spPr>
        <p:txBody>
          <a:bodyPr anchor="b" anchorCtr="0"/>
          <a:lstStyle>
            <a:lvl1pPr>
              <a:lnSpc>
                <a:spcPct val="100000"/>
              </a:lnSpc>
              <a:defRPr sz="950"/>
            </a:lvl1pPr>
          </a:lstStyle>
          <a:p>
            <a:pPr lvl="0"/>
            <a:r>
              <a:rPr lang="en-GB" noProof="0" dirty="0" smtClean="0"/>
              <a:t>Click to edit Master text styles</a:t>
            </a:r>
          </a:p>
        </p:txBody>
      </p:sp>
      <p:sp>
        <p:nvSpPr>
          <p:cNvPr id="20" name="SD_ART_Logo"/>
          <p:cNvSpPr/>
          <p:nvPr/>
        </p:nvSpPr>
        <p:spPr>
          <a:xfrm>
            <a:off x="356579" y="464400"/>
            <a:ext cx="17145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smtClean="0">
              <a:solidFill>
                <a:srgbClr val="FFFFFF"/>
              </a:solidFill>
            </a:endParaRPr>
          </a:p>
        </p:txBody>
      </p:sp>
      <p:pic>
        <p:nvPicPr>
          <p:cNvPr id="4"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579" y="464400"/>
            <a:ext cx="1714500" cy="751510"/>
          </a:xfrm>
          <a:prstGeom prst="rect">
            <a:avLst/>
          </a:prstGeom>
        </p:spPr>
      </p:pic>
      <p:sp>
        <p:nvSpPr>
          <p:cNvPr id="2" name="Footer Placeholder 1" hidden="1"/>
          <p:cNvSpPr>
            <a:spLocks noGrp="1"/>
          </p:cNvSpPr>
          <p:nvPr>
            <p:ph type="ftr" sz="quarter" idx="16"/>
          </p:nvPr>
        </p:nvSpPr>
        <p:spPr/>
        <p:txBody>
          <a:bodyPr/>
          <a:lstStyle>
            <a:lvl1pPr>
              <a:defRPr>
                <a:solidFill>
                  <a:schemeClr val="bg1"/>
                </a:solidFill>
              </a:defRPr>
            </a:lvl1pPr>
          </a:lstStyle>
          <a:p>
            <a:r>
              <a:rPr lang="en-GB" smtClean="0">
                <a:solidFill>
                  <a:srgbClr val="FFFFFF"/>
                </a:solidFill>
              </a:rPr>
              <a:t>© 2016 Deloitte MCS Limited. All rights reserved.</a:t>
            </a:r>
            <a:endParaRPr lang="en-GB" dirty="0">
              <a:solidFill>
                <a:srgbClr val="FFFFFF"/>
              </a:solidFill>
            </a:endParaRPr>
          </a:p>
        </p:txBody>
      </p:sp>
    </p:spTree>
    <p:extLst>
      <p:ext uri="{BB962C8B-B14F-4D97-AF65-F5344CB8AC3E}">
        <p14:creationId xmlns:p14="http://schemas.microsoft.com/office/powerpoint/2010/main" val="33684128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9" name="Subtitle 2"/>
          <p:cNvSpPr>
            <a:spLocks noGrp="1"/>
          </p:cNvSpPr>
          <p:nvPr>
            <p:ph type="body" sz="quarter" idx="13"/>
          </p:nvPr>
        </p:nvSpPr>
        <p:spPr>
          <a:xfrm>
            <a:off x="370113" y="755778"/>
            <a:ext cx="8388000" cy="1042989"/>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20" name="Text Placeholder 3"/>
          <p:cNvSpPr>
            <a:spLocks noGrp="1"/>
          </p:cNvSpPr>
          <p:nvPr>
            <p:ph type="body" sz="quarter" idx="14"/>
          </p:nvPr>
        </p:nvSpPr>
        <p:spPr>
          <a:xfrm>
            <a:off x="370800" y="1804987"/>
            <a:ext cx="8388000" cy="4537075"/>
          </a:xfrm>
        </p:spPr>
        <p:txBody>
          <a:bodyPr/>
          <a:lstStyle>
            <a:lvl1pPr marL="0" indent="0">
              <a:buFont typeface="Arial" panose="020B0604020202020204" pitchFamily="34" charset="0"/>
              <a:buChar char="​"/>
              <a:defRPr/>
            </a:lvl1pPr>
            <a:lvl2pPr marL="266700" indent="-266700">
              <a:buFont typeface="Arial" pitchFamily="34" charset="0"/>
              <a:buChar char="•"/>
              <a:defRPr/>
            </a:lvl2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10"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39965382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noProof="0" dirty="0" smtClean="0"/>
              <a:t>Click to edit Master title style</a:t>
            </a:r>
            <a:endParaRPr lang="en-GB" noProof="0" dirty="0"/>
          </a:p>
        </p:txBody>
      </p:sp>
      <p:sp>
        <p:nvSpPr>
          <p:cNvPr id="5"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3" name="Footer Placeholder 2"/>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
        <p:nvSpPr>
          <p:cNvPr id="4" name="Slide Number Placeholder 3"/>
          <p:cNvSpPr>
            <a:spLocks noGrp="1"/>
          </p:cNvSpPr>
          <p:nvPr>
            <p:ph type="sldNum" sz="quarter" idx="11"/>
          </p:nvPr>
        </p:nvSpPr>
        <p:spPr>
          <a:xfrm>
            <a:off x="360000" y="6598800"/>
            <a:ext cx="360000" cy="126000"/>
          </a:xfrm>
          <a:prstGeom prst="rect">
            <a:avLst/>
          </a:prstGeom>
        </p:spPr>
        <p:txBody>
          <a:bodyPr/>
          <a:lstStyle/>
          <a:p>
            <a:fld id="{C2D1CC95-88A6-41E8-A04C-A97115B51713}"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3567867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SD_LAN_pePresentationTitle"/>
          <p:cNvSpPr>
            <a:spLocks noGrp="1"/>
          </p:cNvSpPr>
          <p:nvPr>
            <p:ph type="ctrTitle" hasCustomPrompt="1"/>
          </p:nvPr>
        </p:nvSpPr>
        <p:spPr>
          <a:xfrm>
            <a:off x="371475" y="1807795"/>
            <a:ext cx="2628000" cy="861774"/>
          </a:xfrm>
        </p:spPr>
        <p:txBody>
          <a:bodyPr anchor="b" anchorCtr="0">
            <a:noAutofit/>
          </a:bodyPr>
          <a:lstStyle>
            <a:lvl1pPr>
              <a:defRPr sz="2800">
                <a:solidFill>
                  <a:schemeClr val="accent1"/>
                </a:solidFill>
              </a:defRPr>
            </a:lvl1pPr>
          </a:lstStyle>
          <a:p>
            <a:r>
              <a:rPr lang="en-GB" dirty="0" smtClean="0"/>
              <a:t>Presentation title runs here</a:t>
            </a:r>
            <a:endParaRPr lang="en-GB" dirty="0"/>
          </a:p>
        </p:txBody>
      </p:sp>
      <p:sp>
        <p:nvSpPr>
          <p:cNvPr id="11" name="SD_LAN_pePresentationSubtitle"/>
          <p:cNvSpPr>
            <a:spLocks noGrp="1"/>
          </p:cNvSpPr>
          <p:nvPr>
            <p:ph type="body" sz="quarter" idx="10" hasCustomPrompt="1"/>
          </p:nvPr>
        </p:nvSpPr>
        <p:spPr>
          <a:xfrm>
            <a:off x="371475" y="2663186"/>
            <a:ext cx="2628000" cy="1701917"/>
          </a:xfrm>
        </p:spPr>
        <p:txBody>
          <a:bodyPr>
            <a:noAutofit/>
          </a:bodyPr>
          <a:lstStyle>
            <a:lvl1pPr marL="0" indent="0">
              <a:spcBef>
                <a:spcPts val="0"/>
              </a:spcBef>
              <a:buNone/>
              <a:defRPr sz="2800">
                <a:solidFill>
                  <a:schemeClr val="accent2"/>
                </a:solidFill>
              </a:defRPr>
            </a:lvl1pPr>
          </a:lstStyle>
          <a:p>
            <a:pPr lvl="0"/>
            <a:r>
              <a:rPr lang="en-GB" dirty="0" smtClean="0"/>
              <a:t>Subtitle here two lines max</a:t>
            </a:r>
          </a:p>
        </p:txBody>
      </p:sp>
      <p:sp>
        <p:nvSpPr>
          <p:cNvPr id="6" name="SD_OFF_Competencies"/>
          <p:cNvSpPr/>
          <p:nvPr userDrawn="1"/>
        </p:nvSpPr>
        <p:spPr>
          <a:xfrm>
            <a:off x="371128" y="6487244"/>
            <a:ext cx="2630292" cy="344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endParaRPr lang="en-GB" sz="1000" dirty="0" smtClean="0">
              <a:solidFill>
                <a:srgbClr val="575757"/>
              </a:solidFill>
            </a:endParaRPr>
          </a:p>
        </p:txBody>
      </p:sp>
    </p:spTree>
    <p:extLst>
      <p:ext uri="{BB962C8B-B14F-4D97-AF65-F5344CB8AC3E}">
        <p14:creationId xmlns:p14="http://schemas.microsoft.com/office/powerpoint/2010/main" val="242812969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6863"/>
            <a:ext cx="8388000" cy="1521137"/>
          </a:xfrm>
          <a:prstGeom prst="rect">
            <a:avLst/>
          </a:prstGeom>
        </p:spPr>
        <p:txBody>
          <a:bodyPr vert="horz" lIns="0" tIns="0" rIns="0" bIns="0" rtlCol="0" anchor="t" anchorCtr="0">
            <a:noAutofit/>
          </a:bodyPr>
          <a:lstStyle/>
          <a:p>
            <a:r>
              <a:rPr lang="en-GB" dirty="0" smtClean="0"/>
              <a:t>Click to edit Master title style</a:t>
            </a:r>
            <a:endParaRPr lang="en-GB" dirty="0"/>
          </a:p>
        </p:txBody>
      </p:sp>
      <p:sp>
        <p:nvSpPr>
          <p:cNvPr id="20" name="Text Placeholder 2"/>
          <p:cNvSpPr>
            <a:spLocks noGrp="1"/>
          </p:cNvSpPr>
          <p:nvPr>
            <p:ph type="body" sz="quarter" idx="14"/>
          </p:nvPr>
        </p:nvSpPr>
        <p:spPr>
          <a:xfrm>
            <a:off x="370800" y="1805668"/>
            <a:ext cx="8388000" cy="4536396"/>
          </a:xfrm>
        </p:spPr>
        <p:txBody>
          <a:bodyPr/>
          <a:lstStyle>
            <a:lvl1pPr marL="0" indent="0" algn="l">
              <a:buFont typeface="Arial" panose="020B0604020202020204" pitchFamily="34" charset="0"/>
              <a:buChar char="​"/>
              <a:defRPr/>
            </a:lvl1pPr>
            <a:lvl2pPr marL="266700" indent="-266700">
              <a:buFont typeface="Arial" pitchFamily="34" charset="0"/>
              <a:buChar char="•"/>
              <a:defRPr/>
            </a:lvl2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277233478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9"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20" name="Text Placeholder 3"/>
          <p:cNvSpPr>
            <a:spLocks noGrp="1"/>
          </p:cNvSpPr>
          <p:nvPr>
            <p:ph type="body" sz="quarter" idx="14"/>
          </p:nvPr>
        </p:nvSpPr>
        <p:spPr>
          <a:xfrm>
            <a:off x="370800" y="1804987"/>
            <a:ext cx="4122000" cy="4537075"/>
          </a:xfrm>
        </p:spPr>
        <p:txBody>
          <a:bodyPr/>
          <a:lstStyle>
            <a:lvl4pPr marL="539750" indent="-273050">
              <a:defRPr/>
            </a:lvl4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Content Placeholder 4"/>
          <p:cNvSpPr>
            <a:spLocks noGrp="1"/>
          </p:cNvSpPr>
          <p:nvPr>
            <p:ph sz="quarter" idx="16"/>
          </p:nvPr>
        </p:nvSpPr>
        <p:spPr>
          <a:xfrm>
            <a:off x="4637087" y="1808163"/>
            <a:ext cx="4122000" cy="45360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12"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20211534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17"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3" name="Content Placeholder 3"/>
          <p:cNvSpPr>
            <a:spLocks noGrp="1"/>
          </p:cNvSpPr>
          <p:nvPr>
            <p:ph idx="1"/>
          </p:nvPr>
        </p:nvSpPr>
        <p:spPr>
          <a:xfrm>
            <a:off x="370113" y="1804987"/>
            <a:ext cx="8388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10"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388159149"/>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noProof="0" dirty="0" smtClean="0"/>
              <a:t>Click to edit Master title style</a:t>
            </a:r>
            <a:endParaRPr lang="en-GB" noProof="0" dirty="0"/>
          </a:p>
        </p:txBody>
      </p:sp>
      <p:sp>
        <p:nvSpPr>
          <p:cNvPr id="5"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10" name="Content Placeholder 3"/>
          <p:cNvSpPr>
            <a:spLocks noGrp="1"/>
          </p:cNvSpPr>
          <p:nvPr>
            <p:ph idx="1"/>
          </p:nvPr>
        </p:nvSpPr>
        <p:spPr>
          <a:xfrm>
            <a:off x="370113" y="1804987"/>
            <a:ext cx="4122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Content Placeholder 4"/>
          <p:cNvSpPr>
            <a:spLocks noGrp="1"/>
          </p:cNvSpPr>
          <p:nvPr>
            <p:ph idx="14"/>
          </p:nvPr>
        </p:nvSpPr>
        <p:spPr>
          <a:xfrm>
            <a:off x="4637087" y="1804987"/>
            <a:ext cx="4121025"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Footer Placeholder 2"/>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
        <p:nvSpPr>
          <p:cNvPr id="4" name="Slide Number Placeholder 3"/>
          <p:cNvSpPr>
            <a:spLocks noGrp="1"/>
          </p:cNvSpPr>
          <p:nvPr>
            <p:ph type="sldNum" sz="quarter" idx="11"/>
          </p:nvPr>
        </p:nvSpPr>
        <p:spPr>
          <a:xfrm>
            <a:off x="360000" y="6598800"/>
            <a:ext cx="360000" cy="126000"/>
          </a:xfrm>
          <a:prstGeom prst="rect">
            <a:avLst/>
          </a:prstGeom>
        </p:spPr>
        <p:txBody>
          <a:bodyPr/>
          <a:lstStyle/>
          <a:p>
            <a:fld id="{C2D1CC95-88A6-41E8-A04C-A97115B51713}"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744788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93697899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noProof="0" dirty="0" smtClean="0"/>
              <a:t>Click to edit Master title style</a:t>
            </a:r>
            <a:endParaRPr lang="en-GB" noProof="0" dirty="0"/>
          </a:p>
        </p:txBody>
      </p:sp>
      <p:sp>
        <p:nvSpPr>
          <p:cNvPr id="5"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11" name="Content Placeholder 3"/>
          <p:cNvSpPr>
            <a:spLocks noGrp="1"/>
          </p:cNvSpPr>
          <p:nvPr>
            <p:ph idx="1"/>
          </p:nvPr>
        </p:nvSpPr>
        <p:spPr>
          <a:xfrm>
            <a:off x="370113" y="1804987"/>
            <a:ext cx="2700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2" name="Content Placeholder 4"/>
          <p:cNvSpPr>
            <a:spLocks noGrp="1"/>
          </p:cNvSpPr>
          <p:nvPr>
            <p:ph idx="14"/>
          </p:nvPr>
        </p:nvSpPr>
        <p:spPr>
          <a:xfrm>
            <a:off x="3214175" y="1804987"/>
            <a:ext cx="2700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3" name="Content Placeholder 5"/>
          <p:cNvSpPr>
            <a:spLocks noGrp="1"/>
          </p:cNvSpPr>
          <p:nvPr>
            <p:ph idx="15"/>
          </p:nvPr>
        </p:nvSpPr>
        <p:spPr>
          <a:xfrm>
            <a:off x="6058238" y="1804987"/>
            <a:ext cx="2700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Footer Placeholder 2"/>
          <p:cNvSpPr>
            <a:spLocks noGrp="1"/>
          </p:cNvSpPr>
          <p:nvPr>
            <p:ph type="ftr" sz="quarter" idx="10"/>
          </p:nvPr>
        </p:nvSpPr>
        <p:spPr/>
        <p:txBody>
          <a:bodyPr/>
          <a:lstStyle/>
          <a:p>
            <a:r>
              <a:rPr lang="en-GB" smtClean="0">
                <a:solidFill>
                  <a:srgbClr val="000000"/>
                </a:solidFill>
              </a:rPr>
              <a:t>© 2016 Deloitte MCS Limited. All rights reserved.</a:t>
            </a:r>
            <a:endParaRPr lang="en-GB" dirty="0">
              <a:solidFill>
                <a:srgbClr val="000000"/>
              </a:solidFill>
            </a:endParaRPr>
          </a:p>
        </p:txBody>
      </p:sp>
      <p:sp>
        <p:nvSpPr>
          <p:cNvPr id="4" name="Slide Number Placeholder 3"/>
          <p:cNvSpPr>
            <a:spLocks noGrp="1"/>
          </p:cNvSpPr>
          <p:nvPr>
            <p:ph type="sldNum" sz="quarter" idx="11"/>
          </p:nvPr>
        </p:nvSpPr>
        <p:spPr>
          <a:xfrm>
            <a:off x="360000" y="6598800"/>
            <a:ext cx="360000" cy="126000"/>
          </a:xfrm>
          <a:prstGeom prst="rect">
            <a:avLst/>
          </a:prstGeom>
        </p:spPr>
        <p:txBody>
          <a:bodyPr/>
          <a:lstStyle/>
          <a:p>
            <a:fld id="{C2D1CC95-88A6-41E8-A04C-A97115B51713}"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64197101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17" name="Subtitle 2"/>
          <p:cNvSpPr>
            <a:spLocks noGrp="1"/>
          </p:cNvSpPr>
          <p:nvPr>
            <p:ph type="body" sz="quarter" idx="13"/>
          </p:nvPr>
        </p:nvSpPr>
        <p:spPr>
          <a:xfrm>
            <a:off x="370113" y="756000"/>
            <a:ext cx="8388000" cy="1042988"/>
          </a:xfrm>
        </p:spPr>
        <p:txBody>
          <a:bodyPr>
            <a:no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9" name="Text Placeholder 3"/>
          <p:cNvSpPr>
            <a:spLocks noGrp="1"/>
          </p:cNvSpPr>
          <p:nvPr>
            <p:ph type="body" sz="quarter" idx="14"/>
          </p:nvPr>
        </p:nvSpPr>
        <p:spPr>
          <a:xfrm>
            <a:off x="371788" y="1803600"/>
            <a:ext cx="4122000" cy="357187"/>
          </a:xfrm>
          <a:solidFill>
            <a:schemeClr val="accent3"/>
          </a:solidFill>
        </p:spPr>
        <p:txBody>
          <a:bodyPr anchor="ctr" anchorCtr="0"/>
          <a:lstStyle>
            <a:lvl1pPr marL="87313" indent="0">
              <a:buNone/>
              <a:defRPr>
                <a:solidFill>
                  <a:schemeClr val="bg1"/>
                </a:solidFill>
              </a:defRPr>
            </a:lvl1pPr>
          </a:lstStyle>
          <a:p>
            <a:pPr lvl="0"/>
            <a:r>
              <a:rPr lang="en-GB" dirty="0" smtClean="0"/>
              <a:t>Click to edit Master text styles</a:t>
            </a:r>
          </a:p>
        </p:txBody>
      </p:sp>
      <p:sp>
        <p:nvSpPr>
          <p:cNvPr id="3" name="Content Placeholder 4"/>
          <p:cNvSpPr>
            <a:spLocks noGrp="1"/>
          </p:cNvSpPr>
          <p:nvPr>
            <p:ph idx="1"/>
          </p:nvPr>
        </p:nvSpPr>
        <p:spPr>
          <a:xfrm>
            <a:off x="371787" y="2232000"/>
            <a:ext cx="4122000" cy="1800000"/>
          </a:xfrm>
        </p:spPr>
        <p:txBody>
          <a:bodyPr/>
          <a:lstStyle>
            <a:lvl1pPr marL="0" indent="0">
              <a:spcBef>
                <a:spcPts val="600"/>
              </a:spcBef>
              <a:buFont typeface="Arial" panose="020B0604020202020204" pitchFamily="34" charset="0"/>
              <a:buChar char="​"/>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Text Placeholder 5"/>
          <p:cNvSpPr>
            <a:spLocks noGrp="1"/>
          </p:cNvSpPr>
          <p:nvPr>
            <p:ph type="body" sz="quarter" idx="16"/>
          </p:nvPr>
        </p:nvSpPr>
        <p:spPr>
          <a:xfrm>
            <a:off x="371788" y="4114800"/>
            <a:ext cx="4122000" cy="357187"/>
          </a:xfrm>
          <a:solidFill>
            <a:schemeClr val="accent3"/>
          </a:solidFill>
        </p:spPr>
        <p:txBody>
          <a:bodyPr anchor="ctr" anchorCtr="0"/>
          <a:lstStyle>
            <a:lvl1pPr marL="87313" indent="0">
              <a:buNone/>
              <a:defRPr>
                <a:solidFill>
                  <a:schemeClr val="bg1"/>
                </a:solidFill>
              </a:defRPr>
            </a:lvl1pPr>
          </a:lstStyle>
          <a:p>
            <a:pPr lvl="0"/>
            <a:r>
              <a:rPr lang="en-GB" dirty="0" smtClean="0"/>
              <a:t>Click to edit Master text styles</a:t>
            </a:r>
          </a:p>
        </p:txBody>
      </p:sp>
      <p:sp>
        <p:nvSpPr>
          <p:cNvPr id="10" name="Content Placeholder 6"/>
          <p:cNvSpPr>
            <a:spLocks noGrp="1"/>
          </p:cNvSpPr>
          <p:nvPr>
            <p:ph idx="15"/>
          </p:nvPr>
        </p:nvSpPr>
        <p:spPr>
          <a:xfrm>
            <a:off x="371787" y="4543200"/>
            <a:ext cx="4122000" cy="1800000"/>
          </a:xfrm>
        </p:spPr>
        <p:txBody>
          <a:bodyPr/>
          <a:lstStyle>
            <a:lvl1pPr marL="0" indent="0">
              <a:spcBef>
                <a:spcPts val="600"/>
              </a:spcBef>
              <a:buFont typeface="Arial" panose="020B0604020202020204" pitchFamily="34" charset="0"/>
              <a:buChar char="​"/>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3" name="Text Placeholder 7"/>
          <p:cNvSpPr>
            <a:spLocks noGrp="1"/>
          </p:cNvSpPr>
          <p:nvPr>
            <p:ph type="body" sz="quarter" idx="18"/>
          </p:nvPr>
        </p:nvSpPr>
        <p:spPr>
          <a:xfrm>
            <a:off x="4637089" y="1803600"/>
            <a:ext cx="4121712" cy="357187"/>
          </a:xfrm>
          <a:solidFill>
            <a:schemeClr val="accent3"/>
          </a:solidFill>
        </p:spPr>
        <p:txBody>
          <a:bodyPr anchor="ctr" anchorCtr="0"/>
          <a:lstStyle>
            <a:lvl1pPr marL="87313" indent="0">
              <a:buNone/>
              <a:defRPr>
                <a:solidFill>
                  <a:schemeClr val="bg1"/>
                </a:solidFill>
              </a:defRPr>
            </a:lvl1pPr>
          </a:lstStyle>
          <a:p>
            <a:pPr lvl="0"/>
            <a:r>
              <a:rPr lang="en-GB" dirty="0" smtClean="0"/>
              <a:t>Click to edit Master text styles</a:t>
            </a:r>
          </a:p>
        </p:txBody>
      </p:sp>
      <p:sp>
        <p:nvSpPr>
          <p:cNvPr id="12" name="Content Placeholder 8"/>
          <p:cNvSpPr>
            <a:spLocks noGrp="1"/>
          </p:cNvSpPr>
          <p:nvPr>
            <p:ph idx="17"/>
          </p:nvPr>
        </p:nvSpPr>
        <p:spPr>
          <a:xfrm>
            <a:off x="4636801" y="2232000"/>
            <a:ext cx="4121438" cy="1800000"/>
          </a:xfrm>
        </p:spPr>
        <p:txBody>
          <a:bodyPr/>
          <a:lstStyle>
            <a:lvl1pPr marL="0" indent="0">
              <a:spcBef>
                <a:spcPts val="600"/>
              </a:spcBef>
              <a:buFont typeface="Arial" panose="020B0604020202020204" pitchFamily="34" charset="0"/>
              <a:buChar char="​"/>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5" name="Text Placeholder 9"/>
          <p:cNvSpPr>
            <a:spLocks noGrp="1"/>
          </p:cNvSpPr>
          <p:nvPr>
            <p:ph type="body" sz="quarter" idx="20"/>
          </p:nvPr>
        </p:nvSpPr>
        <p:spPr>
          <a:xfrm>
            <a:off x="4636800" y="4114800"/>
            <a:ext cx="4122000" cy="357187"/>
          </a:xfrm>
          <a:solidFill>
            <a:schemeClr val="accent3"/>
          </a:solidFill>
        </p:spPr>
        <p:txBody>
          <a:bodyPr anchor="ctr" anchorCtr="0"/>
          <a:lstStyle>
            <a:lvl1pPr marL="87313" indent="0">
              <a:buNone/>
              <a:defRPr>
                <a:solidFill>
                  <a:schemeClr val="bg1"/>
                </a:solidFill>
              </a:defRPr>
            </a:lvl1pPr>
          </a:lstStyle>
          <a:p>
            <a:pPr lvl="0"/>
            <a:r>
              <a:rPr lang="en-GB" dirty="0" smtClean="0"/>
              <a:t>Click to edit Master text styles</a:t>
            </a:r>
          </a:p>
        </p:txBody>
      </p:sp>
      <p:sp>
        <p:nvSpPr>
          <p:cNvPr id="14" name="Content Placeholder 10"/>
          <p:cNvSpPr>
            <a:spLocks noGrp="1"/>
          </p:cNvSpPr>
          <p:nvPr>
            <p:ph idx="19"/>
          </p:nvPr>
        </p:nvSpPr>
        <p:spPr>
          <a:xfrm>
            <a:off x="4636800" y="4543200"/>
            <a:ext cx="4122000" cy="1800000"/>
          </a:xfrm>
        </p:spPr>
        <p:txBody>
          <a:bodyPr/>
          <a:lstStyle>
            <a:lvl1pPr marL="0" indent="0">
              <a:spcBef>
                <a:spcPts val="600"/>
              </a:spcBef>
              <a:buFont typeface="Arial" panose="020B0604020202020204" pitchFamily="34" charset="0"/>
              <a:buChar char="​"/>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20"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258863776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2" name="Title 1"/>
          <p:cNvSpPr>
            <a:spLocks noGrp="1"/>
          </p:cNvSpPr>
          <p:nvPr>
            <p:ph type="title"/>
          </p:nvPr>
        </p:nvSpPr>
        <p:spPr>
          <a:xfrm>
            <a:off x="370113" y="296863"/>
            <a:ext cx="4124100" cy="456389"/>
          </a:xfrm>
        </p:spPr>
        <p:txBody>
          <a:bodyPr/>
          <a:lstStyle/>
          <a:p>
            <a:r>
              <a:rPr lang="en-GB" noProof="0" dirty="0" smtClean="0"/>
              <a:t>Click to edit Master title style</a:t>
            </a:r>
            <a:endParaRPr lang="en-GB" noProof="0" dirty="0"/>
          </a:p>
        </p:txBody>
      </p:sp>
      <p:sp>
        <p:nvSpPr>
          <p:cNvPr id="17" name="Subtitle 2"/>
          <p:cNvSpPr>
            <a:spLocks noGrp="1"/>
          </p:cNvSpPr>
          <p:nvPr>
            <p:ph type="body" sz="quarter" idx="13"/>
          </p:nvPr>
        </p:nvSpPr>
        <p:spPr>
          <a:xfrm>
            <a:off x="370113" y="756000"/>
            <a:ext cx="4124100" cy="923330"/>
          </a:xfrm>
        </p:spPr>
        <p:txBody>
          <a:bodyPr wrap="square">
            <a:spAutoFit/>
          </a:bodyPr>
          <a:lstStyle>
            <a:lvl1pPr marL="0" indent="0">
              <a:spcBef>
                <a:spcPts val="0"/>
              </a:spcBef>
              <a:buNone/>
              <a:defRPr sz="3000" b="0">
                <a:solidFill>
                  <a:schemeClr val="accent5"/>
                </a:solidFill>
              </a:defRPr>
            </a:lvl1pPr>
          </a:lstStyle>
          <a:p>
            <a:pPr lvl="0"/>
            <a:r>
              <a:rPr lang="en-GB" dirty="0" smtClean="0"/>
              <a:t>Click to edit Master text styles</a:t>
            </a:r>
          </a:p>
        </p:txBody>
      </p:sp>
      <p:sp>
        <p:nvSpPr>
          <p:cNvPr id="3" name="Content Placeholder 3"/>
          <p:cNvSpPr>
            <a:spLocks noGrp="1"/>
          </p:cNvSpPr>
          <p:nvPr>
            <p:ph idx="1"/>
          </p:nvPr>
        </p:nvSpPr>
        <p:spPr>
          <a:xfrm>
            <a:off x="370113" y="1804988"/>
            <a:ext cx="4122000" cy="4537075"/>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10"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425281669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17" name="Title Placeholder 1"/>
          <p:cNvSpPr>
            <a:spLocks noGrp="1"/>
          </p:cNvSpPr>
          <p:nvPr>
            <p:ph type="body" sz="quarter" idx="13"/>
          </p:nvPr>
        </p:nvSpPr>
        <p:spPr>
          <a:xfrm>
            <a:off x="566710" y="756033"/>
            <a:ext cx="4619916" cy="923330"/>
          </a:xfrm>
        </p:spPr>
        <p:txBody>
          <a:bodyPr anchor="b" anchorCtr="0">
            <a:noAutofit/>
          </a:bodyPr>
          <a:lstStyle>
            <a:lvl1pPr marL="0" indent="0">
              <a:spcBef>
                <a:spcPts val="0"/>
              </a:spcBef>
              <a:buNone/>
              <a:defRPr sz="3000" b="0">
                <a:solidFill>
                  <a:schemeClr val="accent3"/>
                </a:solidFill>
                <a:latin typeface="+mj-lt"/>
              </a:defRPr>
            </a:lvl1pPr>
          </a:lstStyle>
          <a:p>
            <a:pPr lvl="0"/>
            <a:r>
              <a:rPr lang="en-GB" dirty="0" smtClean="0"/>
              <a:t>Click to edit Master text styles</a:t>
            </a:r>
          </a:p>
        </p:txBody>
      </p:sp>
      <p:sp>
        <p:nvSpPr>
          <p:cNvPr id="3" name="Content Placeholder 2"/>
          <p:cNvSpPr>
            <a:spLocks noGrp="1"/>
          </p:cNvSpPr>
          <p:nvPr>
            <p:ph idx="1"/>
          </p:nvPr>
        </p:nvSpPr>
        <p:spPr>
          <a:xfrm>
            <a:off x="566710" y="1803600"/>
            <a:ext cx="4619657" cy="4176000"/>
          </a:xfrm>
        </p:spPr>
        <p:txBody>
          <a:bodyPr/>
          <a:lstStyle>
            <a:lvl1pPr marL="0" indent="0">
              <a:buFont typeface="Arial" panose="020B0604020202020204" pitchFamily="34" charset="0"/>
              <a:buChar char="​"/>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24676434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6046863"/>
          </a:xfrm>
        </p:spPr>
        <p:txBody>
          <a:bodyPr>
            <a:noAutofit/>
          </a:bodyPr>
          <a:lstStyle>
            <a:lvl1pPr marL="0" indent="0">
              <a:spcBef>
                <a:spcPts val="0"/>
              </a:spcBef>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GB" dirty="0" smtClean="0"/>
              <a:t>Click to edit Master text styles</a:t>
            </a:r>
          </a:p>
        </p:txBody>
      </p:sp>
      <p:sp>
        <p:nvSpPr>
          <p:cNvPr id="6"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7"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335564249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6046863"/>
          </a:xfrm>
        </p:spPr>
        <p:txBody>
          <a:bodyPr>
            <a:noAutofit/>
          </a:bodyPr>
          <a:lstStyle>
            <a:lvl1pPr marL="0" indent="0">
              <a:spcBef>
                <a:spcPts val="0"/>
              </a:spcBef>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GB" dirty="0" smtClean="0"/>
              <a:t>Click to edit Master text styles</a:t>
            </a:r>
          </a:p>
        </p:txBody>
      </p:sp>
      <p:sp>
        <p:nvSpPr>
          <p:cNvPr id="6"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7"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340086444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6046863"/>
          </a:xfrm>
        </p:spPr>
        <p:txBody>
          <a:bodyPr>
            <a:noAutofit/>
          </a:bodyPr>
          <a:lstStyle>
            <a:lvl1pPr marL="0" indent="0">
              <a:spcBef>
                <a:spcPts val="0"/>
              </a:spcBef>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GB" dirty="0" smtClean="0"/>
              <a:t>Click to edit Master text styles</a:t>
            </a:r>
          </a:p>
        </p:txBody>
      </p:sp>
      <p:sp>
        <p:nvSpPr>
          <p:cNvPr id="6"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7"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331684779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Autofit/>
          </a:bodyPr>
          <a:lstStyle>
            <a:lvl1pPr>
              <a:defRPr sz="3000">
                <a:solidFill>
                  <a:schemeClr val="accent3"/>
                </a:solidFill>
              </a:defRPr>
            </a:lvl1pPr>
          </a:lstStyle>
          <a:p>
            <a:r>
              <a:rPr lang="en-GB" dirty="0" smtClean="0"/>
              <a:t>Click to edit Master title style</a:t>
            </a:r>
            <a:endParaRPr lang="en-GB" dirty="0"/>
          </a:p>
        </p:txBody>
      </p:sp>
      <p:sp>
        <p:nvSpPr>
          <p:cNvPr id="3" name="Content Placeholder 2"/>
          <p:cNvSpPr>
            <a:spLocks noGrp="1"/>
          </p:cNvSpPr>
          <p:nvPr>
            <p:ph idx="1"/>
          </p:nvPr>
        </p:nvSpPr>
        <p:spPr>
          <a:xfrm>
            <a:off x="370113" y="1804988"/>
            <a:ext cx="8388000" cy="4537075"/>
          </a:xfrm>
        </p:spPr>
        <p:txBody>
          <a:bodyPr>
            <a:noAutofit/>
          </a:bodyPr>
          <a:lstStyle>
            <a:lvl1pPr marL="0" indent="0">
              <a:spcBef>
                <a:spcPts val="1800"/>
              </a:spcBef>
              <a:spcAft>
                <a:spcPts val="0"/>
              </a:spcAft>
              <a:buFont typeface="Arial" panose="020B0604020202020204" pitchFamily="34" charset="0"/>
              <a:buChar char="​"/>
              <a:defRPr sz="1800" b="0">
                <a:solidFill>
                  <a:schemeClr val="bg1"/>
                </a:solidFill>
              </a:defRPr>
            </a:lvl1pPr>
            <a:lvl2pPr marL="268288" indent="-268288">
              <a:spcBef>
                <a:spcPts val="600"/>
              </a:spcBef>
              <a:spcAft>
                <a:spcPts val="0"/>
              </a:spcAft>
              <a:buFont typeface="Arial" pitchFamily="34" charset="0"/>
              <a:buChar char="•"/>
              <a:tabLst/>
              <a:defRPr sz="1800" b="0">
                <a:solidFill>
                  <a:schemeClr val="bg1"/>
                </a:solidFill>
              </a:defRPr>
            </a:lvl2pPr>
            <a:lvl3pPr marL="274638" indent="-274638">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50" indent="-266700">
              <a:spcBef>
                <a:spcPts val="600"/>
              </a:spcBef>
              <a:spcAft>
                <a:spcPts val="0"/>
              </a:spcAft>
              <a:buFont typeface="Arial" pitchFamily="34" charset="0"/>
              <a:buChar char="−"/>
              <a:defRPr sz="1800" b="0">
                <a:solidFill>
                  <a:schemeClr val="bg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25369159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Autofit/>
          </a:bodyPr>
          <a:lstStyle>
            <a:lvl1pPr>
              <a:defRPr sz="3000">
                <a:solidFill>
                  <a:schemeClr val="accent2"/>
                </a:solidFill>
              </a:defRPr>
            </a:lvl1pPr>
          </a:lstStyle>
          <a:p>
            <a:r>
              <a:rPr lang="en-GB" dirty="0" smtClean="0"/>
              <a:t>Click to edit Master title style</a:t>
            </a:r>
            <a:endParaRPr lang="en-GB" dirty="0"/>
          </a:p>
        </p:txBody>
      </p:sp>
      <p:sp>
        <p:nvSpPr>
          <p:cNvPr id="3" name="Content Placeholder 2"/>
          <p:cNvSpPr>
            <a:spLocks noGrp="1"/>
          </p:cNvSpPr>
          <p:nvPr>
            <p:ph idx="1"/>
          </p:nvPr>
        </p:nvSpPr>
        <p:spPr>
          <a:xfrm>
            <a:off x="370113" y="1803600"/>
            <a:ext cx="8388000" cy="4345990"/>
          </a:xfrm>
        </p:spPr>
        <p:txBody>
          <a:bodyPr>
            <a:noAutofit/>
          </a:bodyPr>
          <a:lstStyle>
            <a:lvl1pPr marL="0" indent="0">
              <a:spcBef>
                <a:spcPts val="1800"/>
              </a:spcBef>
              <a:spcAft>
                <a:spcPts val="0"/>
              </a:spcAft>
              <a:buFont typeface="Arial" panose="020B0604020202020204" pitchFamily="34" charset="0"/>
              <a:buChar char="​"/>
              <a:defRPr sz="1800" b="0">
                <a:solidFill>
                  <a:schemeClr val="tx2"/>
                </a:solidFill>
              </a:defRPr>
            </a:lvl1pPr>
            <a:lvl2pPr marL="268288" indent="-268288">
              <a:spcBef>
                <a:spcPts val="600"/>
              </a:spcBef>
              <a:spcAft>
                <a:spcPts val="0"/>
              </a:spcAft>
              <a:buFont typeface="Arial" pitchFamily="34" charset="0"/>
              <a:buChar char="•"/>
              <a:tabLst/>
              <a:defRPr sz="1800" b="0">
                <a:solidFill>
                  <a:schemeClr val="tx2"/>
                </a:solidFill>
              </a:defRPr>
            </a:lvl2pPr>
            <a:lvl3pPr marL="274638" indent="-274638">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50" indent="-266700">
              <a:spcBef>
                <a:spcPts val="600"/>
              </a:spcBef>
              <a:spcAft>
                <a:spcPts val="0"/>
              </a:spcAft>
              <a:buFont typeface="Arial" pitchFamily="34" charset="0"/>
              <a:buChar char="−"/>
              <a:defRPr sz="1800" b="0">
                <a:solidFill>
                  <a:schemeClr val="tx2"/>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10"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81246946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753200"/>
            <a:ext cx="8401027" cy="973133"/>
          </a:xfrm>
        </p:spPr>
        <p:txBody>
          <a:bodyPr anchor="b" anchorCtr="0">
            <a:noAutofit/>
          </a:bodyPr>
          <a:lstStyle>
            <a:lvl1pPr algn="l">
              <a:defRPr sz="6000" b="0" cap="none" baseline="0">
                <a:solidFill>
                  <a:schemeClr val="accent1"/>
                </a:solidFill>
              </a:defRPr>
            </a:lvl1pPr>
          </a:lstStyle>
          <a:p>
            <a:r>
              <a:rPr lang="en-GB" dirty="0" smtClean="0"/>
              <a:t>Click to edit Master title style</a:t>
            </a:r>
            <a:endParaRPr lang="en-GB" dirty="0"/>
          </a:p>
        </p:txBody>
      </p:sp>
      <p:sp>
        <p:nvSpPr>
          <p:cNvPr id="6" name="Text Placeholder 2"/>
          <p:cNvSpPr>
            <a:spLocks noGrp="1"/>
          </p:cNvSpPr>
          <p:nvPr>
            <p:ph type="body" sz="quarter" idx="10"/>
          </p:nvPr>
        </p:nvSpPr>
        <p:spPr>
          <a:xfrm>
            <a:off x="357188" y="2787770"/>
            <a:ext cx="8401050" cy="3200080"/>
          </a:xfrm>
        </p:spPr>
        <p:txBody>
          <a:bodyPr>
            <a:noAutofit/>
          </a:bodyPr>
          <a:lstStyle>
            <a:lvl1pPr marL="0" indent="0">
              <a:spcBef>
                <a:spcPts val="0"/>
              </a:spcBef>
              <a:buNone/>
              <a:defRPr sz="6000">
                <a:solidFill>
                  <a:schemeClr val="bg1"/>
                </a:solidFill>
              </a:defRPr>
            </a:lvl1pPr>
          </a:lstStyle>
          <a:p>
            <a:pPr lvl="0"/>
            <a:r>
              <a:rPr lang="en-GB" dirty="0" smtClean="0"/>
              <a:t>Click to edit Master text styles</a:t>
            </a:r>
          </a:p>
        </p:txBody>
      </p:sp>
      <p:sp>
        <p:nvSpPr>
          <p:cNvPr id="7" name="Footer Placeholder 3"/>
          <p:cNvSpPr>
            <a:spLocks noGrp="1"/>
          </p:cNvSpPr>
          <p:nvPr>
            <p:ph type="ftr" sz="quarter" idx="11"/>
          </p:nvPr>
        </p:nvSpPr>
        <p:spPr>
          <a:xfrm>
            <a:off x="720000" y="6597650"/>
            <a:ext cx="3774213"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r>
              <a:rPr lang="en-GB" smtClean="0"/>
              <a:t>© 2016 Deloitte MCS Limited. All rights reserved.</a:t>
            </a:r>
            <a:endParaRPr lang="en-GB" dirty="0"/>
          </a:p>
        </p:txBody>
      </p:sp>
      <p:sp>
        <p:nvSpPr>
          <p:cNvPr id="9" name="Slide Number Placeholder 4"/>
          <p:cNvSpPr>
            <a:spLocks noGrp="1"/>
          </p:cNvSpPr>
          <p:nvPr>
            <p:ph type="sldNum" sz="quarter" idx="12"/>
          </p:nvPr>
        </p:nvSpPr>
        <p:spPr>
          <a:xfrm>
            <a:off x="358775" y="6597650"/>
            <a:ext cx="360000" cy="126000"/>
          </a:xfrm>
          <a:prstGeom prst="rect">
            <a:avLst/>
          </a:prstGeom>
        </p:spPr>
        <p:txBody>
          <a:bodyPr lIns="0" tIns="0" rIns="0" bIns="0"/>
          <a:lstStyle>
            <a:lvl1pPr>
              <a:defRPr sz="800">
                <a:solidFill>
                  <a:srgbClr val="FFFFFF"/>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10442962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slideLayout" Target="../slideLayouts/slideLayout83.xml"/><Relationship Id="rId47" Type="http://schemas.openxmlformats.org/officeDocument/2006/relationships/slideLayout" Target="../slideLayouts/slideLayout88.xml"/><Relationship Id="rId50" Type="http://schemas.openxmlformats.org/officeDocument/2006/relationships/slideLayout" Target="../slideLayouts/slideLayout91.xml"/><Relationship Id="rId55" Type="http://schemas.openxmlformats.org/officeDocument/2006/relationships/slideLayout" Target="../slideLayouts/slideLayout96.xml"/><Relationship Id="rId63" Type="http://schemas.openxmlformats.org/officeDocument/2006/relationships/theme" Target="../theme/theme2.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45" Type="http://schemas.openxmlformats.org/officeDocument/2006/relationships/slideLayout" Target="../slideLayouts/slideLayout86.xml"/><Relationship Id="rId53" Type="http://schemas.openxmlformats.org/officeDocument/2006/relationships/slideLayout" Target="../slideLayouts/slideLayout94.xml"/><Relationship Id="rId58" Type="http://schemas.openxmlformats.org/officeDocument/2006/relationships/slideLayout" Target="../slideLayouts/slideLayout99.xml"/><Relationship Id="rId66" Type="http://schemas.openxmlformats.org/officeDocument/2006/relationships/oleObject" Target="../embeddings/oleObject2.bin"/><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49" Type="http://schemas.openxmlformats.org/officeDocument/2006/relationships/slideLayout" Target="../slideLayouts/slideLayout90.xml"/><Relationship Id="rId57" Type="http://schemas.openxmlformats.org/officeDocument/2006/relationships/slideLayout" Target="../slideLayouts/slideLayout98.xml"/><Relationship Id="rId61" Type="http://schemas.openxmlformats.org/officeDocument/2006/relationships/slideLayout" Target="../slideLayouts/slideLayout10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slideLayout" Target="../slideLayouts/slideLayout85.xml"/><Relationship Id="rId52" Type="http://schemas.openxmlformats.org/officeDocument/2006/relationships/slideLayout" Target="../slideLayouts/slideLayout93.xml"/><Relationship Id="rId60" Type="http://schemas.openxmlformats.org/officeDocument/2006/relationships/slideLayout" Target="../slideLayouts/slideLayout101.xml"/><Relationship Id="rId65" Type="http://schemas.openxmlformats.org/officeDocument/2006/relationships/tags" Target="../tags/tag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slideLayout" Target="../slideLayouts/slideLayout84.xml"/><Relationship Id="rId48" Type="http://schemas.openxmlformats.org/officeDocument/2006/relationships/slideLayout" Target="../slideLayouts/slideLayout89.xml"/><Relationship Id="rId56" Type="http://schemas.openxmlformats.org/officeDocument/2006/relationships/slideLayout" Target="../slideLayouts/slideLayout97.xml"/><Relationship Id="rId64" Type="http://schemas.openxmlformats.org/officeDocument/2006/relationships/vmlDrawing" Target="../drawings/vmlDrawing2.vml"/><Relationship Id="rId8" Type="http://schemas.openxmlformats.org/officeDocument/2006/relationships/slideLayout" Target="../slideLayouts/slideLayout49.xml"/><Relationship Id="rId51" Type="http://schemas.openxmlformats.org/officeDocument/2006/relationships/slideLayout" Target="../slideLayouts/slideLayout92.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 Id="rId46" Type="http://schemas.openxmlformats.org/officeDocument/2006/relationships/slideLayout" Target="../slideLayouts/slideLayout87.xml"/><Relationship Id="rId59" Type="http://schemas.openxmlformats.org/officeDocument/2006/relationships/slideLayout" Target="../slideLayouts/slideLayout100.xml"/><Relationship Id="rId67" Type="http://schemas.openxmlformats.org/officeDocument/2006/relationships/image" Target="../media/image1.emf"/><Relationship Id="rId20" Type="http://schemas.openxmlformats.org/officeDocument/2006/relationships/slideLayout" Target="../slideLayouts/slideLayout61.xml"/><Relationship Id="rId41" Type="http://schemas.openxmlformats.org/officeDocument/2006/relationships/slideLayout" Target="../slideLayouts/slideLayout82.xml"/><Relationship Id="rId54" Type="http://schemas.openxmlformats.org/officeDocument/2006/relationships/slideLayout" Target="../slideLayouts/slideLayout95.xml"/><Relationship Id="rId62"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662488" y="6477000"/>
            <a:ext cx="3761320" cy="244475"/>
          </a:xfrm>
          <a:prstGeom prst="rect">
            <a:avLst/>
          </a:prstGeom>
        </p:spPr>
        <p:txBody>
          <a:bodyPr vert="horz" lIns="0" tIns="0" rIns="0" bIns="0" rtlCol="0" anchor="t" anchorCtr="0"/>
          <a:lstStyle>
            <a:lvl1pPr algn="r">
              <a:defRPr sz="650">
                <a:solidFill>
                  <a:schemeClr val="tx1"/>
                </a:solidFill>
              </a:defRPr>
            </a:lvl1pPr>
          </a:lstStyle>
          <a:p>
            <a:endParaRPr lang="en-GB" dirty="0"/>
          </a:p>
        </p:txBody>
      </p:sp>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941833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58" r:id="rId2"/>
    <p:sldLayoutId id="2147483759" r:id="rId3"/>
    <p:sldLayoutId id="2147483760"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sldNum="0" hdr="0" ftr="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5"/>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096" name="think-cell Slide" r:id="rId66" imgW="270" imgH="270" progId="TCLayout.ActiveDocument.1">
                  <p:embed/>
                </p:oleObj>
              </mc:Choice>
              <mc:Fallback>
                <p:oleObj name="think-cell Slide" r:id="rId66" imgW="270" imgH="270" progId="TCLayout.ActiveDocument.1">
                  <p:embed/>
                  <p:pic>
                    <p:nvPicPr>
                      <p:cNvPr id="0" name=""/>
                      <p:cNvPicPr/>
                      <p:nvPr/>
                    </p:nvPicPr>
                    <p:blipFill>
                      <a:blip r:embed="rId67"/>
                      <a:stretch>
                        <a:fillRect/>
                      </a:stretch>
                    </p:blipFill>
                    <p:spPr>
                      <a:xfrm>
                        <a:off x="1589" y="1590"/>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52425" y="402587"/>
            <a:ext cx="8439150" cy="692151"/>
          </a:xfrm>
          <a:prstGeom prst="rect">
            <a:avLst/>
          </a:prstGeom>
        </p:spPr>
        <p:txBody>
          <a:bodyPr vert="horz" lIns="0" tIns="0" rIns="0" bIns="0" rtlCol="0" anchor="t" anchorCtr="0">
            <a:noAutofit/>
          </a:bodyPr>
          <a:lstStyle/>
          <a:p>
            <a:r>
              <a:rPr lang="en-GB" noProof="0" dirty="0" err="1" smtClean="0"/>
              <a:t>Klik</a:t>
            </a:r>
            <a:r>
              <a:rPr lang="en-GB" noProof="0" dirty="0" smtClean="0"/>
              <a:t> for at </a:t>
            </a:r>
            <a:r>
              <a:rPr lang="en-GB" noProof="0" dirty="0" err="1" smtClean="0"/>
              <a:t>redigere</a:t>
            </a:r>
            <a:r>
              <a:rPr lang="en-GB" noProof="0" dirty="0" smtClean="0"/>
              <a:t> </a:t>
            </a:r>
            <a:r>
              <a:rPr lang="en-GB" noProof="0" dirty="0" err="1" smtClean="0"/>
              <a:t>i</a:t>
            </a:r>
            <a:r>
              <a:rPr lang="en-GB" noProof="0" dirty="0" smtClean="0"/>
              <a:t> master</a:t>
            </a:r>
            <a:endParaRPr lang="en-GB" noProof="0" dirty="0"/>
          </a:p>
        </p:txBody>
      </p:sp>
      <p:sp>
        <p:nvSpPr>
          <p:cNvPr id="19" name="Text Placeholder 18"/>
          <p:cNvSpPr>
            <a:spLocks noGrp="1"/>
          </p:cNvSpPr>
          <p:nvPr>
            <p:ph type="body" idx="1"/>
          </p:nvPr>
        </p:nvSpPr>
        <p:spPr>
          <a:xfrm>
            <a:off x="352425" y="1665290"/>
            <a:ext cx="8439150" cy="4633911"/>
          </a:xfrm>
          <a:prstGeom prst="rect">
            <a:avLst/>
          </a:prstGeom>
        </p:spPr>
        <p:txBody>
          <a:bodyPr vert="horz" lIns="0" tIns="0" rIns="0" bIns="0" rtlCol="0">
            <a:noAutofit/>
          </a:bodyPr>
          <a:lstStyle/>
          <a:p>
            <a:pPr lvl="0"/>
            <a:r>
              <a:rPr lang="en-GB" noProof="0" dirty="0" err="1" smtClean="0"/>
              <a:t>Klik</a:t>
            </a:r>
            <a:r>
              <a:rPr lang="en-GB" noProof="0" dirty="0" smtClean="0"/>
              <a:t> for at </a:t>
            </a:r>
            <a:r>
              <a:rPr lang="en-GB" noProof="0" dirty="0" err="1" smtClean="0"/>
              <a:t>redigere</a:t>
            </a:r>
            <a:r>
              <a:rPr lang="en-GB" noProof="0" dirty="0" smtClean="0"/>
              <a:t> </a:t>
            </a:r>
            <a:r>
              <a:rPr lang="en-GB" noProof="0" dirty="0" err="1" smtClean="0"/>
              <a:t>i</a:t>
            </a:r>
            <a:r>
              <a:rPr lang="en-GB" noProof="0" dirty="0" smtClean="0"/>
              <a:t> master</a:t>
            </a:r>
          </a:p>
          <a:p>
            <a:pPr lvl="1"/>
            <a:r>
              <a:rPr lang="en-GB" noProof="0" dirty="0" err="1" smtClean="0"/>
              <a:t>Andet</a:t>
            </a:r>
            <a:r>
              <a:rPr lang="en-GB" noProof="0" dirty="0" smtClean="0"/>
              <a:t> </a:t>
            </a:r>
            <a:r>
              <a:rPr lang="en-GB" noProof="0" dirty="0" err="1" smtClean="0"/>
              <a:t>niveau</a:t>
            </a:r>
            <a:endParaRPr lang="en-GB" noProof="0" dirty="0" smtClean="0"/>
          </a:p>
          <a:p>
            <a:pPr lvl="2"/>
            <a:r>
              <a:rPr lang="en-GB" noProof="0" dirty="0" err="1" smtClean="0"/>
              <a:t>Tredje</a:t>
            </a:r>
            <a:r>
              <a:rPr lang="en-GB" noProof="0" dirty="0" smtClean="0"/>
              <a:t> </a:t>
            </a:r>
            <a:r>
              <a:rPr lang="en-GB" noProof="0" dirty="0" err="1" smtClean="0"/>
              <a:t>niveau</a:t>
            </a:r>
            <a:endParaRPr lang="en-GB" noProof="0" dirty="0" smtClean="0"/>
          </a:p>
          <a:p>
            <a:pPr lvl="3"/>
            <a:r>
              <a:rPr lang="en-GB" noProof="0" dirty="0" err="1" smtClean="0"/>
              <a:t>Fjerde</a:t>
            </a:r>
            <a:r>
              <a:rPr lang="en-GB" noProof="0" dirty="0" smtClean="0"/>
              <a:t> </a:t>
            </a:r>
            <a:r>
              <a:rPr lang="en-GB" noProof="0" dirty="0" err="1" smtClean="0"/>
              <a:t>niveau</a:t>
            </a:r>
            <a:endParaRPr lang="en-GB" noProof="0" dirty="0" smtClean="0"/>
          </a:p>
          <a:p>
            <a:pPr lvl="4"/>
            <a:r>
              <a:rPr lang="en-GB" noProof="0" dirty="0" err="1" smtClean="0"/>
              <a:t>Femte</a:t>
            </a:r>
            <a:r>
              <a:rPr lang="en-GB" noProof="0" dirty="0" smtClean="0"/>
              <a:t> </a:t>
            </a:r>
            <a:r>
              <a:rPr lang="en-GB" noProof="0" dirty="0" err="1" smtClean="0"/>
              <a:t>niveau</a:t>
            </a:r>
            <a:endParaRPr lang="en-GB" noProof="0" dirty="0" smtClean="0"/>
          </a:p>
        </p:txBody>
      </p:sp>
      <p:sp>
        <p:nvSpPr>
          <p:cNvPr id="12" name="TextBox 11"/>
          <p:cNvSpPr txBox="1"/>
          <p:nvPr/>
        </p:nvSpPr>
        <p:spPr>
          <a:xfrm>
            <a:off x="8558215" y="6477001"/>
            <a:ext cx="230981" cy="75085"/>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488" smtClean="0">
                <a:solidFill>
                  <a:srgbClr val="000000"/>
                </a:solidFill>
              </a:rPr>
              <a:pPr algn="r">
                <a:spcBef>
                  <a:spcPts val="600"/>
                </a:spcBef>
                <a:buSzPct val="100000"/>
                <a:buFont typeface="Arial"/>
                <a:buNone/>
              </a:pPr>
              <a:t>‹#›</a:t>
            </a:fld>
            <a:endParaRPr lang="en-GB" sz="488" dirty="0">
              <a:solidFill>
                <a:srgbClr val="000000"/>
              </a:solidFill>
            </a:endParaRPr>
          </a:p>
        </p:txBody>
      </p:sp>
      <p:sp>
        <p:nvSpPr>
          <p:cNvPr id="3" name="Footer Placeholder 2"/>
          <p:cNvSpPr>
            <a:spLocks noGrp="1"/>
          </p:cNvSpPr>
          <p:nvPr>
            <p:ph type="ftr" sz="quarter" idx="3"/>
          </p:nvPr>
        </p:nvSpPr>
        <p:spPr>
          <a:xfrm>
            <a:off x="4638675" y="6476999"/>
            <a:ext cx="3402545" cy="244476"/>
          </a:xfrm>
          <a:prstGeom prst="rect">
            <a:avLst/>
          </a:prstGeom>
        </p:spPr>
        <p:txBody>
          <a:bodyPr vert="horz" lIns="0" tIns="0" rIns="0" bIns="0" rtlCol="0" anchor="t" anchorCtr="0"/>
          <a:lstStyle>
            <a:lvl1pPr algn="r">
              <a:defRPr sz="488">
                <a:solidFill>
                  <a:schemeClr val="tx1"/>
                </a:solidFill>
              </a:defRPr>
            </a:lvl1p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315189939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795" r:id="rId34"/>
    <p:sldLayoutId id="2147483796" r:id="rId35"/>
    <p:sldLayoutId id="2147483797" r:id="rId36"/>
    <p:sldLayoutId id="2147483798" r:id="rId37"/>
    <p:sldLayoutId id="2147483799" r:id="rId38"/>
    <p:sldLayoutId id="2147483800" r:id="rId39"/>
    <p:sldLayoutId id="2147483801" r:id="rId40"/>
    <p:sldLayoutId id="2147483802" r:id="rId41"/>
    <p:sldLayoutId id="2147483803" r:id="rId42"/>
    <p:sldLayoutId id="2147483804"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820" r:id="rId58"/>
    <p:sldLayoutId id="2147483821" r:id="rId59"/>
    <p:sldLayoutId id="2147483822" r:id="rId60"/>
    <p:sldLayoutId id="2147483823" r:id="rId61"/>
    <p:sldLayoutId id="2147483824" r:id="rId62"/>
  </p:sldLayoutIdLst>
  <p:transition>
    <p:fade/>
  </p:transition>
  <p:hf sldNum="0" hdr="0" dt="0"/>
  <p:txStyles>
    <p:titleStyle>
      <a:lvl1pPr algn="l" defTabSz="914378" rtl="0" eaLnBrk="1" latinLnBrk="0" hangingPunct="1">
        <a:spcBef>
          <a:spcPct val="0"/>
        </a:spcBef>
        <a:buNone/>
        <a:defRPr sz="1500" kern="1200">
          <a:solidFill>
            <a:schemeClr val="tx1"/>
          </a:solidFill>
          <a:latin typeface="+mj-lt"/>
          <a:ea typeface="+mj-ea"/>
          <a:cs typeface="+mj-cs"/>
        </a:defRPr>
      </a:lvl1pPr>
    </p:titleStyle>
    <p:bodyStyle>
      <a:lvl1pPr marL="0" indent="0" algn="l" defTabSz="914378" rtl="0" eaLnBrk="1" latinLnBrk="0" hangingPunct="1">
        <a:spcBef>
          <a:spcPts val="0"/>
        </a:spcBef>
        <a:spcAft>
          <a:spcPts val="1000"/>
        </a:spcAft>
        <a:buClrTx/>
        <a:buSzPct val="100000"/>
        <a:buFont typeface="Arial" panose="020B0604020202020204" pitchFamily="34" charset="0"/>
        <a:buChar char="​"/>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panose="020B0604020202020204" pitchFamily="34" charset="0"/>
        <a:buChar char="​"/>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9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9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9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hyperlink" Target="https://www.programmableweb.com/news/guidelines-creating-restful-api/how-to/2014/07/11" TargetMode="External"/><Relationship Id="rId3" Type="http://schemas.openxmlformats.org/officeDocument/2006/relationships/hyperlink" Target="https://www.programmableweb.com/" TargetMode="External"/><Relationship Id="rId7" Type="http://schemas.openxmlformats.org/officeDocument/2006/relationships/hyperlink" Target="https://www.programmableweb.com/news/microsoft-publishes-rest-api-guidelines-2.3/brief/2016/07/21"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hyperlink" Target="https://apis.guru/api-doc/" TargetMode="External"/><Relationship Id="rId5" Type="http://schemas.openxmlformats.org/officeDocument/2006/relationships/hyperlink" Target="https://any-api.com/" TargetMode="External"/><Relationship Id="rId4" Type="http://schemas.openxmlformats.org/officeDocument/2006/relationships/hyperlink" Target="http://apis.i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API Assessment Framework</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4"/>
          </p:nvPr>
        </p:nvSpPr>
        <p:spPr/>
        <p:txBody>
          <a:bodyPr/>
          <a:lstStyle/>
          <a:p>
            <a:endParaRPr lang="en-GB" dirty="0"/>
          </a:p>
        </p:txBody>
      </p:sp>
    </p:spTree>
    <p:extLst>
      <p:ext uri="{BB962C8B-B14F-4D97-AF65-F5344CB8AC3E}">
        <p14:creationId xmlns:p14="http://schemas.microsoft.com/office/powerpoint/2010/main" val="35001116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a:t>Business and IT evaluation criteria (1 of 2)</a:t>
            </a:r>
          </a:p>
        </p:txBody>
      </p:sp>
      <p:sp>
        <p:nvSpPr>
          <p:cNvPr id="3" name="Text Placeholder 2"/>
          <p:cNvSpPr>
            <a:spLocks noGrp="1"/>
          </p:cNvSpPr>
          <p:nvPr>
            <p:ph type="body" sz="quarter" idx="13"/>
          </p:nvPr>
        </p:nvSpPr>
        <p:spPr/>
        <p:txBody>
          <a:bodyPr/>
          <a:lstStyle/>
          <a:p>
            <a:r>
              <a:rPr lang="en-GB" sz="1400" dirty="0"/>
              <a:t>4 Business and 10 IT assessment criteria have been selected to assess each </a:t>
            </a:r>
            <a:r>
              <a:rPr lang="en-GB" sz="1400" dirty="0" smtClean="0"/>
              <a:t>application</a:t>
            </a:r>
            <a:endParaRPr lang="en-GB" sz="1400" dirty="0"/>
          </a:p>
        </p:txBody>
      </p:sp>
      <p:sp>
        <p:nvSpPr>
          <p:cNvPr id="7" name="Oval 6"/>
          <p:cNvSpPr/>
          <p:nvPr/>
        </p:nvSpPr>
        <p:spPr>
          <a:xfrm>
            <a:off x="107504" y="2292851"/>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a:t>
            </a:r>
            <a:endParaRPr lang="en-GB" sz="900" dirty="0">
              <a:solidFill>
                <a:srgbClr val="FFFFFF"/>
              </a:solidFill>
              <a:latin typeface="Arial" panose="020B0604020202020204" pitchFamily="34" charset="0"/>
              <a:cs typeface="Arial" panose="020B0604020202020204" pitchFamily="34" charset="0"/>
            </a:endParaRPr>
          </a:p>
        </p:txBody>
      </p:sp>
      <p:sp>
        <p:nvSpPr>
          <p:cNvPr id="8" name="Oval 7"/>
          <p:cNvSpPr/>
          <p:nvPr/>
        </p:nvSpPr>
        <p:spPr>
          <a:xfrm>
            <a:off x="107504" y="3009715"/>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2</a:t>
            </a:r>
          </a:p>
        </p:txBody>
      </p:sp>
      <p:sp>
        <p:nvSpPr>
          <p:cNvPr id="9" name="Oval 8"/>
          <p:cNvSpPr/>
          <p:nvPr/>
        </p:nvSpPr>
        <p:spPr>
          <a:xfrm>
            <a:off x="107504" y="3678399"/>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3</a:t>
            </a:r>
          </a:p>
        </p:txBody>
      </p:sp>
      <p:sp>
        <p:nvSpPr>
          <p:cNvPr id="10" name="Oval 9"/>
          <p:cNvSpPr/>
          <p:nvPr/>
        </p:nvSpPr>
        <p:spPr>
          <a:xfrm>
            <a:off x="107504" y="4232537"/>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4</a:t>
            </a:r>
          </a:p>
        </p:txBody>
      </p:sp>
      <p:sp>
        <p:nvSpPr>
          <p:cNvPr id="11" name="Oval 10"/>
          <p:cNvSpPr/>
          <p:nvPr/>
        </p:nvSpPr>
        <p:spPr>
          <a:xfrm>
            <a:off x="107504" y="4926237"/>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5</a:t>
            </a:r>
          </a:p>
        </p:txBody>
      </p:sp>
      <p:sp>
        <p:nvSpPr>
          <p:cNvPr id="12" name="Oval 11"/>
          <p:cNvSpPr/>
          <p:nvPr/>
        </p:nvSpPr>
        <p:spPr>
          <a:xfrm>
            <a:off x="107504" y="5459146"/>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6</a:t>
            </a:r>
          </a:p>
        </p:txBody>
      </p:sp>
      <p:sp>
        <p:nvSpPr>
          <p:cNvPr id="13" name="Oval 12"/>
          <p:cNvSpPr/>
          <p:nvPr/>
        </p:nvSpPr>
        <p:spPr>
          <a:xfrm>
            <a:off x="107504" y="5869786"/>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7</a:t>
            </a:r>
            <a:endParaRPr lang="en-GB" sz="900" dirty="0">
              <a:solidFill>
                <a:srgbClr val="FFFFFF"/>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nvPr>
        </p:nvGraphicFramePr>
        <p:xfrm>
          <a:off x="377030" y="1412775"/>
          <a:ext cx="8496000" cy="4830896"/>
        </p:xfrm>
        <a:graphic>
          <a:graphicData uri="http://schemas.openxmlformats.org/drawingml/2006/table">
            <a:tbl>
              <a:tblPr>
                <a:tableStyleId>{5C22544A-7EE6-4342-B048-85BDC9FD1C3A}</a:tableStyleId>
              </a:tblPr>
              <a:tblGrid>
                <a:gridCol w="1530000"/>
                <a:gridCol w="1393200"/>
                <a:gridCol w="1393200"/>
                <a:gridCol w="1393200"/>
                <a:gridCol w="1393200"/>
                <a:gridCol w="1393200"/>
              </a:tblGrid>
              <a:tr h="216000">
                <a:tc rowSpan="2">
                  <a:txBody>
                    <a:bodyPr/>
                    <a:lstStyle/>
                    <a:p>
                      <a:pPr algn="ctr" fontAlgn="ctr"/>
                      <a:r>
                        <a:rPr lang="en-GB" sz="800" b="0" u="none" strike="noStrike" dirty="0" smtClean="0">
                          <a:solidFill>
                            <a:schemeClr val="bg1"/>
                          </a:solidFill>
                          <a:effectLst/>
                          <a:latin typeface="+mj-lt"/>
                          <a:cs typeface="Arial" panose="020B0604020202020204" pitchFamily="34" charset="0"/>
                        </a:rPr>
                        <a:t>Criteria</a:t>
                      </a:r>
                      <a:endParaRPr lang="en-GB" sz="800" b="0" i="0" u="none" strike="noStrike" dirty="0">
                        <a:solidFill>
                          <a:schemeClr val="bg1"/>
                        </a:solidFill>
                        <a:effectLst/>
                        <a:latin typeface="+mj-lt"/>
                        <a:cs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5"/>
                    </a:solidFill>
                  </a:tcPr>
                </a:tc>
                <a:tc gridSpan="5">
                  <a:txBody>
                    <a:bodyPr/>
                    <a:lstStyle/>
                    <a:p>
                      <a:pPr algn="ctr" fontAlgn="b"/>
                      <a:r>
                        <a:rPr lang="en-GB" sz="800" b="0" u="none" strike="noStrike" dirty="0" smtClean="0">
                          <a:solidFill>
                            <a:schemeClr val="bg1"/>
                          </a:solidFill>
                          <a:effectLst/>
                          <a:latin typeface="+mj-lt"/>
                          <a:cs typeface="Arial" panose="020B0604020202020204" pitchFamily="34" charset="0"/>
                        </a:rPr>
                        <a:t>Rating Definition</a:t>
                      </a:r>
                      <a:endParaRPr lang="en-GB" sz="800" b="0" i="0" u="none" strike="noStrike" dirty="0">
                        <a:solidFill>
                          <a:schemeClr val="bg1"/>
                        </a:solidFill>
                        <a:effectLst/>
                        <a:latin typeface="+mj-lt"/>
                        <a:cs typeface="Arial" panose="020B0604020202020204" pitchFamily="34" charset="0"/>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vMerge="1">
                  <a:txBody>
                    <a:bodyPr/>
                    <a:lstStyle/>
                    <a:p>
                      <a:endParaRPr lang="en-GB"/>
                    </a:p>
                  </a:txBody>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1</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2</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3</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4</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5</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r>
              <a:tr h="252789">
                <a:tc gridSpan="6">
                  <a:txBody>
                    <a:bodyPr/>
                    <a:lstStyle/>
                    <a:p>
                      <a:pPr algn="l" fontAlgn="ctr">
                        <a:spcBef>
                          <a:spcPts val="600"/>
                        </a:spcBef>
                        <a:spcAft>
                          <a:spcPts val="600"/>
                        </a:spcAft>
                      </a:pPr>
                      <a:r>
                        <a:rPr lang="en-GB" sz="800" b="0" i="0" u="none" strike="noStrike" dirty="0" smtClean="0">
                          <a:solidFill>
                            <a:schemeClr val="bg1"/>
                          </a:solidFill>
                          <a:effectLst/>
                          <a:latin typeface="+mj-lt"/>
                          <a:cs typeface="Arial" panose="020B0604020202020204" pitchFamily="34" charset="0"/>
                        </a:rPr>
                        <a:t>Business Value</a:t>
                      </a:r>
                      <a:endParaRPr lang="en-GB" sz="800" b="0" i="0" u="none" strike="noStrike" dirty="0">
                        <a:solidFill>
                          <a:schemeClr val="bg1"/>
                        </a:solidFill>
                        <a:effectLst/>
                        <a:latin typeface="+mj-lt"/>
                        <a:cs typeface="Arial" panose="020B0604020202020204" pitchFamily="34" charset="0"/>
                      </a:endParaRPr>
                    </a:p>
                  </a:txBody>
                  <a:tcPr marL="7157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algn="l" fontAlgn="ctr"/>
                      <a:endParaRPr lang="en-GB" sz="900" b="1" i="0" u="none" strike="noStrike" dirty="0">
                        <a:solidFill>
                          <a:schemeClr val="bg1"/>
                        </a:solidFill>
                        <a:effectLst/>
                        <a:latin typeface="+mn-lt"/>
                      </a:endParaRPr>
                    </a:p>
                  </a:txBody>
                  <a:tcPr marL="75926" marR="0" marT="0" marB="0"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5990">
                <a:tc>
                  <a:txBody>
                    <a:bodyPr/>
                    <a:lstStyle/>
                    <a:p>
                      <a:pPr algn="l" fontAlgn="ctr"/>
                      <a:r>
                        <a:rPr lang="en-US" sz="800" b="0" i="0" u="none" strike="noStrike" dirty="0" smtClean="0">
                          <a:solidFill>
                            <a:schemeClr val="tx1"/>
                          </a:solidFill>
                          <a:effectLst/>
                          <a:latin typeface="+mj-lt"/>
                          <a:cs typeface="Arial" panose="020B0604020202020204" pitchFamily="34" charset="0"/>
                        </a:rPr>
                        <a:t>How</a:t>
                      </a:r>
                      <a:r>
                        <a:rPr lang="en-US" sz="800" b="0" i="0" u="none" strike="noStrike" baseline="0" dirty="0" smtClean="0">
                          <a:solidFill>
                            <a:schemeClr val="tx1"/>
                          </a:solidFill>
                          <a:effectLst/>
                          <a:latin typeface="+mj-lt"/>
                          <a:cs typeface="Arial" panose="020B0604020202020204" pitchFamily="34" charset="0"/>
                        </a:rPr>
                        <a:t> well does the application support the achievement of the High Level Business Objectives</a:t>
                      </a: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smtClean="0">
                          <a:solidFill>
                            <a:schemeClr val="tx1"/>
                          </a:solidFill>
                          <a:effectLst/>
                          <a:latin typeface="+mj-lt"/>
                          <a:cs typeface="Arial" panose="020B0604020202020204" pitchFamily="34" charset="0"/>
                        </a:rPr>
                        <a:t>Application does not contribute</a:t>
                      </a:r>
                      <a:r>
                        <a:rPr lang="en-US" sz="800" b="0" i="0" u="none" strike="noStrike" baseline="0" dirty="0" smtClean="0">
                          <a:solidFill>
                            <a:schemeClr val="tx1"/>
                          </a:solidFill>
                          <a:effectLst/>
                          <a:latin typeface="+mj-lt"/>
                          <a:cs typeface="Arial" panose="020B0604020202020204" pitchFamily="34" charset="0"/>
                        </a:rPr>
                        <a:t> to the</a:t>
                      </a:r>
                      <a:r>
                        <a:rPr lang="en-US" sz="800" b="0" i="0" u="none" strike="noStrike" dirty="0" smtClean="0">
                          <a:solidFill>
                            <a:schemeClr val="tx1"/>
                          </a:solidFill>
                          <a:effectLst/>
                          <a:latin typeface="+mj-lt"/>
                          <a:cs typeface="Arial" panose="020B0604020202020204" pitchFamily="34" charset="0"/>
                        </a:rPr>
                        <a:t> achievement of the High Level Business Objectives</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856772"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j-lt"/>
                          <a:cs typeface="Arial" panose="020B0604020202020204" pitchFamily="34" charset="0"/>
                        </a:rPr>
                        <a:t>Application contributes</a:t>
                      </a:r>
                      <a:r>
                        <a:rPr lang="en-US" sz="800" b="0" i="0" u="none" strike="noStrike" baseline="0" dirty="0" smtClean="0">
                          <a:solidFill>
                            <a:schemeClr val="tx1"/>
                          </a:solidFill>
                          <a:effectLst/>
                          <a:latin typeface="+mj-lt"/>
                          <a:cs typeface="Arial" panose="020B0604020202020204" pitchFamily="34" charset="0"/>
                        </a:rPr>
                        <a:t> little to the achievement of the High Level Business Objective but is not required</a:t>
                      </a:r>
                      <a:endParaRPr lang="en-US" sz="800" b="0" i="0" u="none" strike="noStrike" dirty="0" smtClean="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smtClean="0">
                          <a:solidFill>
                            <a:schemeClr val="tx1"/>
                          </a:solidFill>
                          <a:effectLst/>
                          <a:latin typeface="+mj-lt"/>
                          <a:cs typeface="Arial" panose="020B0604020202020204" pitchFamily="34" charset="0"/>
                        </a:rPr>
                        <a:t>Application contributes</a:t>
                      </a:r>
                      <a:r>
                        <a:rPr lang="en-US" sz="800" b="0" i="0" u="none" strike="noStrike" baseline="0" dirty="0" smtClean="0">
                          <a:solidFill>
                            <a:schemeClr val="tx1"/>
                          </a:solidFill>
                          <a:effectLst/>
                          <a:latin typeface="+mj-lt"/>
                          <a:cs typeface="Arial" panose="020B0604020202020204" pitchFamily="34" charset="0"/>
                        </a:rPr>
                        <a:t> to the achievement of the business objective, but it is not required</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856772"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j-lt"/>
                          <a:cs typeface="Arial" panose="020B0604020202020204" pitchFamily="34" charset="0"/>
                        </a:rPr>
                        <a:t>Application</a:t>
                      </a:r>
                      <a:r>
                        <a:rPr lang="en-US" sz="800" b="0" i="0" u="none" strike="noStrike" baseline="0" dirty="0" smtClean="0">
                          <a:solidFill>
                            <a:schemeClr val="tx1"/>
                          </a:solidFill>
                          <a:effectLst/>
                          <a:latin typeface="+mj-lt"/>
                          <a:cs typeface="Arial" panose="020B0604020202020204" pitchFamily="34" charset="0"/>
                        </a:rPr>
                        <a:t> significantly </a:t>
                      </a:r>
                      <a:r>
                        <a:rPr lang="en-US" sz="800" b="0" i="0" u="none" strike="noStrike" dirty="0" smtClean="0">
                          <a:solidFill>
                            <a:schemeClr val="tx1"/>
                          </a:solidFill>
                          <a:effectLst/>
                          <a:latin typeface="+mj-lt"/>
                          <a:cs typeface="Arial" panose="020B0604020202020204" pitchFamily="34" charset="0"/>
                        </a:rPr>
                        <a:t>contributes</a:t>
                      </a:r>
                      <a:r>
                        <a:rPr lang="en-US" sz="800" b="0" i="0" u="none" strike="noStrike" baseline="0" dirty="0" smtClean="0">
                          <a:solidFill>
                            <a:schemeClr val="tx1"/>
                          </a:solidFill>
                          <a:effectLst/>
                          <a:latin typeface="+mj-lt"/>
                          <a:cs typeface="Arial" panose="020B0604020202020204" pitchFamily="34" charset="0"/>
                        </a:rPr>
                        <a:t> to the achievement of the business objective, but it is not required</a:t>
                      </a:r>
                      <a:endParaRPr lang="en-US" sz="800" b="0" i="0" u="none" strike="noStrike" dirty="0" smtClean="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Application is </a:t>
                      </a:r>
                      <a:r>
                        <a:rPr lang="en-US" sz="800" b="0" i="0" u="none" strike="noStrike" dirty="0" smtClean="0">
                          <a:solidFill>
                            <a:schemeClr val="tx1"/>
                          </a:solidFill>
                          <a:effectLst/>
                          <a:latin typeface="+mj-lt"/>
                          <a:cs typeface="Arial" panose="020B0604020202020204" pitchFamily="34" charset="0"/>
                        </a:rPr>
                        <a:t>required for </a:t>
                      </a:r>
                      <a:r>
                        <a:rPr lang="en-US" sz="800" b="0" i="0" u="none" strike="noStrike" dirty="0">
                          <a:solidFill>
                            <a:schemeClr val="tx1"/>
                          </a:solidFill>
                          <a:effectLst/>
                          <a:latin typeface="+mj-lt"/>
                          <a:cs typeface="Arial" panose="020B0604020202020204" pitchFamily="34" charset="0"/>
                        </a:rPr>
                        <a:t>the achievement of </a:t>
                      </a:r>
                      <a:r>
                        <a:rPr lang="en-US" sz="800" b="0" i="0" u="none" strike="noStrike" dirty="0" smtClean="0">
                          <a:solidFill>
                            <a:schemeClr val="tx1"/>
                          </a:solidFill>
                          <a:effectLst/>
                          <a:latin typeface="+mj-lt"/>
                          <a:cs typeface="Arial" panose="020B0604020202020204" pitchFamily="34" charset="0"/>
                        </a:rPr>
                        <a:t>the High Level Business Objectives</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74717">
                <a:tc>
                  <a:txBody>
                    <a:bodyPr/>
                    <a:lstStyle/>
                    <a:p>
                      <a:pPr algn="l" fontAlgn="ctr"/>
                      <a:r>
                        <a:rPr lang="en-US" sz="800" b="0" i="0" u="none" strike="noStrike" dirty="0" smtClean="0">
                          <a:solidFill>
                            <a:schemeClr val="tx1"/>
                          </a:solidFill>
                          <a:effectLst/>
                          <a:latin typeface="+mj-lt"/>
                          <a:cs typeface="Arial" panose="020B0604020202020204" pitchFamily="34" charset="0"/>
                        </a:rPr>
                        <a:t>How</a:t>
                      </a:r>
                      <a:r>
                        <a:rPr lang="en-US" sz="800" b="0" i="0" u="none" strike="noStrike" baseline="0" dirty="0" smtClean="0">
                          <a:solidFill>
                            <a:schemeClr val="tx1"/>
                          </a:solidFill>
                          <a:effectLst/>
                          <a:latin typeface="+mj-lt"/>
                          <a:cs typeface="Arial" panose="020B0604020202020204" pitchFamily="34" charset="0"/>
                        </a:rPr>
                        <a:t> important is the application to the operation of the business</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The application has </a:t>
                      </a:r>
                      <a:r>
                        <a:rPr lang="en-US" sz="800" b="0" i="0" u="none" strike="noStrike" dirty="0" smtClean="0">
                          <a:solidFill>
                            <a:schemeClr val="tx1"/>
                          </a:solidFill>
                          <a:effectLst/>
                          <a:latin typeface="+mj-lt"/>
                          <a:cs typeface="Arial" panose="020B0604020202020204" pitchFamily="34" charset="0"/>
                        </a:rPr>
                        <a:t>no </a:t>
                      </a:r>
                      <a:r>
                        <a:rPr lang="en-US" sz="800" b="0" i="0" u="none" strike="noStrike" dirty="0">
                          <a:solidFill>
                            <a:schemeClr val="tx1"/>
                          </a:solidFill>
                          <a:effectLst/>
                          <a:latin typeface="+mj-lt"/>
                          <a:cs typeface="Arial" panose="020B0604020202020204" pitchFamily="34" charset="0"/>
                        </a:rPr>
                        <a:t>impact on business </a:t>
                      </a:r>
                      <a:r>
                        <a:rPr lang="en-US" sz="800" b="0" i="0" u="none" strike="noStrike" dirty="0" smtClean="0">
                          <a:solidFill>
                            <a:schemeClr val="tx1"/>
                          </a:solidFill>
                          <a:effectLst/>
                          <a:latin typeface="+mj-lt"/>
                          <a:cs typeface="Arial" panose="020B0604020202020204" pitchFamily="34" charset="0"/>
                        </a:rPr>
                        <a:t>operations.</a:t>
                      </a:r>
                      <a:r>
                        <a:rPr lang="en-US" sz="800" b="0" i="0" u="none" strike="noStrike" baseline="0" dirty="0" smtClean="0">
                          <a:solidFill>
                            <a:schemeClr val="tx1"/>
                          </a:solidFill>
                          <a:effectLst/>
                          <a:latin typeface="+mj-lt"/>
                          <a:cs typeface="Arial" panose="020B0604020202020204" pitchFamily="34" charset="0"/>
                        </a:rPr>
                        <a:t>  A simple workaround can be put in place permanently.</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The application has </a:t>
                      </a:r>
                      <a:r>
                        <a:rPr lang="en-US" sz="800" b="0" i="0" u="none" strike="noStrike" dirty="0" smtClean="0">
                          <a:solidFill>
                            <a:schemeClr val="tx1"/>
                          </a:solidFill>
                          <a:effectLst/>
                          <a:latin typeface="+mj-lt"/>
                          <a:cs typeface="Arial" panose="020B0604020202020204" pitchFamily="34" charset="0"/>
                        </a:rPr>
                        <a:t>an impact </a:t>
                      </a:r>
                      <a:r>
                        <a:rPr lang="en-US" sz="800" b="0" i="0" u="none" strike="noStrike" dirty="0">
                          <a:solidFill>
                            <a:schemeClr val="tx1"/>
                          </a:solidFill>
                          <a:effectLst/>
                          <a:latin typeface="+mj-lt"/>
                          <a:cs typeface="Arial" panose="020B0604020202020204" pitchFamily="34" charset="0"/>
                        </a:rPr>
                        <a:t>on a </a:t>
                      </a:r>
                      <a:r>
                        <a:rPr lang="en-US" sz="800" b="0" i="0" u="none" strike="noStrike" dirty="0" smtClean="0">
                          <a:solidFill>
                            <a:schemeClr val="tx1"/>
                          </a:solidFill>
                          <a:effectLst/>
                          <a:latin typeface="+mj-lt"/>
                          <a:cs typeface="Arial" panose="020B0604020202020204" pitchFamily="34" charset="0"/>
                        </a:rPr>
                        <a:t>single </a:t>
                      </a:r>
                      <a:r>
                        <a:rPr lang="en-US" sz="800" b="0" i="0" u="none" strike="noStrike" dirty="0">
                          <a:solidFill>
                            <a:schemeClr val="tx1"/>
                          </a:solidFill>
                          <a:effectLst/>
                          <a:latin typeface="+mj-lt"/>
                          <a:cs typeface="Arial" panose="020B0604020202020204" pitchFamily="34" charset="0"/>
                        </a:rPr>
                        <a:t>business </a:t>
                      </a:r>
                      <a:r>
                        <a:rPr lang="en-US" sz="800" b="0" i="0" u="none" strike="noStrike" dirty="0" smtClean="0">
                          <a:solidFill>
                            <a:schemeClr val="tx1"/>
                          </a:solidFill>
                          <a:effectLst/>
                          <a:latin typeface="+mj-lt"/>
                          <a:cs typeface="Arial" panose="020B0604020202020204" pitchFamily="34" charset="0"/>
                        </a:rPr>
                        <a:t>operations.  A workaround can be put</a:t>
                      </a:r>
                      <a:r>
                        <a:rPr lang="en-US" sz="800" b="0" i="0" u="none" strike="noStrike" baseline="0" dirty="0" smtClean="0">
                          <a:solidFill>
                            <a:schemeClr val="tx1"/>
                          </a:solidFill>
                          <a:effectLst/>
                          <a:latin typeface="+mj-lt"/>
                          <a:cs typeface="Arial" panose="020B0604020202020204" pitchFamily="34" charset="0"/>
                        </a:rPr>
                        <a:t> in place permanently.</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The application has a noticeable impact on several business </a:t>
                      </a:r>
                      <a:r>
                        <a:rPr lang="en-US" sz="800" b="0" i="0" u="none" strike="noStrike" dirty="0" smtClean="0">
                          <a:solidFill>
                            <a:schemeClr val="tx1"/>
                          </a:solidFill>
                          <a:effectLst/>
                          <a:latin typeface="+mj-lt"/>
                          <a:cs typeface="Arial" panose="020B0604020202020204" pitchFamily="34" charset="0"/>
                        </a:rPr>
                        <a:t>operations.  A temporary workaround can be put in place.</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The application has a considerable impact on </a:t>
                      </a:r>
                      <a:r>
                        <a:rPr lang="en-US" sz="800" b="0" i="0" u="none" strike="noStrike" dirty="0" smtClean="0">
                          <a:solidFill>
                            <a:schemeClr val="tx1"/>
                          </a:solidFill>
                          <a:effectLst/>
                          <a:latin typeface="+mj-lt"/>
                          <a:cs typeface="Arial" panose="020B0604020202020204" pitchFamily="34" charset="0"/>
                        </a:rPr>
                        <a:t>several business operations.  No workaround is possible.</a:t>
                      </a:r>
                      <a:endParaRPr lang="en-US" sz="800" b="0" i="0" u="none" strike="noStrike" dirty="0">
                        <a:solidFill>
                          <a:schemeClr val="tx1"/>
                        </a:solidFill>
                        <a:effectLst/>
                        <a:latin typeface="+mj-lt"/>
                        <a:cs typeface="Arial" panose="020B0604020202020204" pitchFamily="34" charset="0"/>
                      </a:endParaRP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Business operations cannot be executed without the application.  Considerable damage </a:t>
                      </a:r>
                      <a:r>
                        <a:rPr lang="en-US" sz="800" b="0" i="0" u="none" strike="noStrike" dirty="0" smtClean="0">
                          <a:solidFill>
                            <a:schemeClr val="tx1"/>
                          </a:solidFill>
                          <a:effectLst/>
                          <a:latin typeface="+mj-lt"/>
                          <a:cs typeface="Arial" panose="020B0604020202020204" pitchFamily="34" charset="0"/>
                        </a:rPr>
                        <a:t>or </a:t>
                      </a:r>
                      <a:r>
                        <a:rPr lang="en-US" sz="800" b="0" i="0" u="none" strike="noStrike" dirty="0">
                          <a:solidFill>
                            <a:schemeClr val="tx1"/>
                          </a:solidFill>
                          <a:effectLst/>
                          <a:latin typeface="+mj-lt"/>
                          <a:cs typeface="Arial" panose="020B0604020202020204" pitchFamily="34" charset="0"/>
                        </a:rPr>
                        <a:t>financial loss would result if unavailable. </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85458">
                <a:tc>
                  <a:txBody>
                    <a:bodyPr/>
                    <a:lstStyle/>
                    <a:p>
                      <a:pPr algn="l" fontAlgn="ctr"/>
                      <a:r>
                        <a:rPr lang="en-US" sz="800" b="0" i="0" u="none" strike="noStrike" dirty="0" smtClean="0">
                          <a:solidFill>
                            <a:schemeClr val="tx1"/>
                          </a:solidFill>
                          <a:effectLst/>
                          <a:latin typeface="+mj-lt"/>
                          <a:cs typeface="Arial" panose="020B0604020202020204" pitchFamily="34" charset="0"/>
                        </a:rPr>
                        <a:t>How well does the application meet the currently</a:t>
                      </a:r>
                      <a:r>
                        <a:rPr lang="en-US" sz="800" b="0" i="0" u="none" strike="noStrike" baseline="0" dirty="0" smtClean="0">
                          <a:solidFill>
                            <a:schemeClr val="tx1"/>
                          </a:solidFill>
                          <a:effectLst/>
                          <a:latin typeface="+mj-lt"/>
                          <a:cs typeface="Arial" panose="020B0604020202020204" pitchFamily="34" charset="0"/>
                        </a:rPr>
                        <a:t> known business requirements</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Does not </a:t>
                      </a:r>
                      <a:r>
                        <a:rPr lang="en-US" sz="800" b="0" i="0" u="none" strike="noStrike" dirty="0" smtClean="0">
                          <a:solidFill>
                            <a:schemeClr val="tx1"/>
                          </a:solidFill>
                          <a:effectLst/>
                          <a:latin typeface="+mj-lt"/>
                          <a:cs typeface="Arial" panose="020B0604020202020204" pitchFamily="34" charset="0"/>
                        </a:rPr>
                        <a:t>support </a:t>
                      </a:r>
                      <a:r>
                        <a:rPr lang="en-US" sz="800" b="0" i="0" u="none" strike="noStrike" dirty="0">
                          <a:solidFill>
                            <a:schemeClr val="tx1"/>
                          </a:solidFill>
                          <a:effectLst/>
                          <a:latin typeface="+mj-lt"/>
                          <a:cs typeface="Arial" panose="020B0604020202020204" pitchFamily="34" charset="0"/>
                        </a:rPr>
                        <a:t>business  capability requirements</a:t>
                      </a: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Supports a minimal number of business  capability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Supports some, but not all, business  capability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Supports a majority, but not all business  capability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Fully supports business  capability requirements</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77975">
                <a:tc>
                  <a:txBody>
                    <a:bodyPr/>
                    <a:lstStyle/>
                    <a:p>
                      <a:pPr algn="l" fontAlgn="ctr"/>
                      <a:r>
                        <a:rPr lang="en-US" sz="800" b="0" i="0" u="none" strike="noStrike" dirty="0" smtClean="0">
                          <a:solidFill>
                            <a:schemeClr val="tx1"/>
                          </a:solidFill>
                          <a:effectLst/>
                          <a:latin typeface="+mj-lt"/>
                          <a:cs typeface="Arial" panose="020B0604020202020204" pitchFamily="34" charset="0"/>
                        </a:rPr>
                        <a:t>How well does the application meet the future </a:t>
                      </a:r>
                      <a:r>
                        <a:rPr lang="en-US" sz="800" b="0" i="0" u="none" strike="noStrike" baseline="0" dirty="0" smtClean="0">
                          <a:solidFill>
                            <a:schemeClr val="tx1"/>
                          </a:solidFill>
                          <a:effectLst/>
                          <a:latin typeface="+mj-lt"/>
                          <a:cs typeface="Arial" panose="020B0604020202020204" pitchFamily="34" charset="0"/>
                        </a:rPr>
                        <a:t>business requirements</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Does not meet known future requirements</a:t>
                      </a: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Meets a minimal set of known  future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Meets some but not all known future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Meets a majority of known future requirements</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Meets known future requirements</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252000">
                <a:tc gridSpan="6">
                  <a:txBody>
                    <a:bodyPr/>
                    <a:lstStyle/>
                    <a:p>
                      <a:pPr marL="0" algn="l" defTabSz="914400" rtl="0" eaLnBrk="1" fontAlgn="ctr" latinLnBrk="0" hangingPunct="1"/>
                      <a:r>
                        <a:rPr lang="en-GB" sz="800" b="0" u="none" strike="noStrike" kern="1200" dirty="0" smtClean="0">
                          <a:solidFill>
                            <a:schemeClr val="bg1"/>
                          </a:solidFill>
                          <a:effectLst/>
                          <a:latin typeface="+mj-lt"/>
                          <a:ea typeface="+mn-ea"/>
                          <a:cs typeface="Arial" panose="020B0604020202020204" pitchFamily="34" charset="0"/>
                        </a:rPr>
                        <a:t>IT Condition</a:t>
                      </a:r>
                      <a:endParaRPr lang="en-GB" sz="800" b="0" u="none" strike="noStrike" kern="1200" dirty="0">
                        <a:solidFill>
                          <a:schemeClr val="bg1"/>
                        </a:solidFill>
                        <a:effectLst/>
                        <a:latin typeface="+mj-lt"/>
                        <a:ea typeface="+mn-ea"/>
                        <a:cs typeface="Arial" panose="020B0604020202020204" pitchFamily="34" charset="0"/>
                      </a:endParaRPr>
                    </a:p>
                  </a:txBody>
                  <a:tcPr marL="43097" marR="43097" marT="43097" marB="43097"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marL="0" algn="l" defTabSz="914400" rtl="0" eaLnBrk="1" fontAlgn="ctr" latinLnBrk="0" hangingPunct="1"/>
                      <a:endParaRPr lang="en-GB" sz="900" b="1" u="none" strike="noStrike" kern="1200" dirty="0">
                        <a:solidFill>
                          <a:schemeClr val="bg1"/>
                        </a:solidFill>
                        <a:effectLst/>
                        <a:latin typeface="+mn-lt"/>
                        <a:ea typeface="+mn-ea"/>
                        <a:cs typeface="+mn-cs"/>
                      </a:endParaRPr>
                    </a:p>
                  </a:txBody>
                  <a:tcPr marL="45720" marR="45720"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l" fontAlgn="ctr"/>
                      <a:endParaRPr lang="en-GB" sz="700" b="1" i="0" u="none" strike="noStrike" dirty="0">
                        <a:solidFill>
                          <a:schemeClr val="bg1"/>
                        </a:solidFill>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pPr algn="l" fontAlgn="ctr"/>
                      <a:endParaRPr lang="en-GB" sz="700" b="1" i="0" u="none" strike="noStrike" dirty="0">
                        <a:solidFill>
                          <a:schemeClr val="bg1"/>
                        </a:solidFill>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GB" sz="700" b="1" u="none" strike="noStrike" kern="1200" dirty="0">
                        <a:solidFill>
                          <a:schemeClr val="bg1"/>
                        </a:solidFill>
                        <a:effectLst/>
                        <a:latin typeface="+mn-lt"/>
                        <a:ea typeface="+mn-ea"/>
                        <a:cs typeface="+mn-cs"/>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GB" sz="700" b="1" u="none" strike="noStrike" kern="1200" dirty="0">
                        <a:solidFill>
                          <a:schemeClr val="bg1"/>
                        </a:solidFill>
                        <a:effectLst/>
                        <a:latin typeface="+mn-lt"/>
                        <a:ea typeface="+mn-ea"/>
                        <a:cs typeface="+mn-cs"/>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510533">
                <a:tc>
                  <a:txBody>
                    <a:bodyPr/>
                    <a:lstStyle/>
                    <a:p>
                      <a:pPr algn="l" fontAlgn="ctr"/>
                      <a:r>
                        <a:rPr lang="en-US" sz="800" b="0" i="0" u="none" strike="noStrike" dirty="0" smtClean="0">
                          <a:solidFill>
                            <a:schemeClr val="tx1"/>
                          </a:solidFill>
                          <a:effectLst/>
                          <a:latin typeface="+mj-lt"/>
                          <a:cs typeface="Arial" panose="020B0604020202020204" pitchFamily="34" charset="0"/>
                        </a:rPr>
                        <a:t>Availability</a:t>
                      </a:r>
                      <a:r>
                        <a:rPr lang="en-US" sz="800" b="0" i="0" u="none" strike="noStrike" baseline="0" dirty="0" smtClean="0">
                          <a:solidFill>
                            <a:schemeClr val="tx1"/>
                          </a:solidFill>
                          <a:effectLst/>
                          <a:latin typeface="+mj-lt"/>
                          <a:cs typeface="Arial" panose="020B0604020202020204" pitchFamily="34" charset="0"/>
                        </a:rPr>
                        <a:t> </a:t>
                      </a:r>
                    </a:p>
                    <a:p>
                      <a:pPr algn="l" fontAlgn="ctr"/>
                      <a:r>
                        <a:rPr lang="en-US" sz="800" b="0" i="0" u="none" strike="noStrike" baseline="0" dirty="0" smtClean="0">
                          <a:solidFill>
                            <a:schemeClr val="tx1"/>
                          </a:solidFill>
                          <a:effectLst/>
                          <a:latin typeface="+mj-lt"/>
                          <a:cs typeface="Arial" panose="020B0604020202020204" pitchFamily="34" charset="0"/>
                        </a:rPr>
                        <a:t>(operational stability)</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Very Low</a:t>
                      </a:r>
                      <a:br>
                        <a:rPr lang="en-US" sz="800" b="0" i="0" u="none" strike="noStrike" dirty="0">
                          <a:solidFill>
                            <a:schemeClr val="tx1"/>
                          </a:solidFill>
                          <a:effectLst/>
                          <a:latin typeface="+mj-lt"/>
                          <a:cs typeface="Arial" panose="020B0604020202020204" pitchFamily="34" charset="0"/>
                        </a:rPr>
                      </a:br>
                      <a:r>
                        <a:rPr lang="en-US" sz="800" b="0" i="0" u="none" strike="noStrike" dirty="0">
                          <a:solidFill>
                            <a:schemeClr val="tx1"/>
                          </a:solidFill>
                          <a:effectLst/>
                          <a:latin typeface="+mj-lt"/>
                          <a:cs typeface="Arial" panose="020B0604020202020204" pitchFamily="34" charset="0"/>
                        </a:rPr>
                        <a:t>Inconsistent availability. Unplanned outage almost every week</a:t>
                      </a: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Low</a:t>
                      </a:r>
                      <a:br>
                        <a:rPr lang="en-US" sz="800" b="0" i="0" u="none" strike="noStrike" dirty="0">
                          <a:solidFill>
                            <a:schemeClr val="tx1"/>
                          </a:solidFill>
                          <a:effectLst/>
                          <a:latin typeface="+mj-lt"/>
                          <a:cs typeface="Arial" panose="020B0604020202020204" pitchFamily="34" charset="0"/>
                        </a:rPr>
                      </a:br>
                      <a:r>
                        <a:rPr lang="en-US" sz="800" b="0" i="0" u="none" strike="noStrike" dirty="0">
                          <a:solidFill>
                            <a:schemeClr val="tx1"/>
                          </a:solidFill>
                          <a:effectLst/>
                          <a:latin typeface="+mj-lt"/>
                          <a:cs typeface="Arial" panose="020B0604020202020204" pitchFamily="34" charset="0"/>
                        </a:rPr>
                        <a:t>Unplanned outage almost every month</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Medium</a:t>
                      </a:r>
                      <a:br>
                        <a:rPr lang="en-US" sz="800" b="0" i="0" u="none" strike="noStrike" dirty="0">
                          <a:solidFill>
                            <a:schemeClr val="tx1"/>
                          </a:solidFill>
                          <a:effectLst/>
                          <a:latin typeface="+mj-lt"/>
                          <a:cs typeface="Arial" panose="020B0604020202020204" pitchFamily="34" charset="0"/>
                        </a:rPr>
                      </a:br>
                      <a:r>
                        <a:rPr lang="en-US" sz="800" b="0" i="0" u="none" strike="noStrike" dirty="0">
                          <a:solidFill>
                            <a:schemeClr val="tx1"/>
                          </a:solidFill>
                          <a:effectLst/>
                          <a:latin typeface="+mj-lt"/>
                          <a:cs typeface="Arial" panose="020B0604020202020204" pitchFamily="34" charset="0"/>
                        </a:rPr>
                        <a:t>Unplanned outages happens every quarter ( 1 to 3 outages / quarter)</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High.</a:t>
                      </a:r>
                      <a:br>
                        <a:rPr lang="en-US" sz="800" b="0" i="0" u="none" strike="noStrike" dirty="0">
                          <a:solidFill>
                            <a:schemeClr val="tx1"/>
                          </a:solidFill>
                          <a:effectLst/>
                          <a:latin typeface="+mj-lt"/>
                          <a:cs typeface="Arial" panose="020B0604020202020204" pitchFamily="34" charset="0"/>
                        </a:rPr>
                      </a:br>
                      <a:r>
                        <a:rPr lang="en-US" sz="800" b="0" i="0" u="none" strike="noStrike" dirty="0">
                          <a:solidFill>
                            <a:schemeClr val="tx1"/>
                          </a:solidFill>
                          <a:effectLst/>
                          <a:latin typeface="+mj-lt"/>
                          <a:cs typeface="Arial" panose="020B0604020202020204" pitchFamily="34" charset="0"/>
                        </a:rPr>
                        <a:t>Very rare unplanned </a:t>
                      </a:r>
                      <a:r>
                        <a:rPr lang="en-US" sz="800" b="0" i="0" u="none" strike="noStrike" dirty="0" smtClean="0">
                          <a:solidFill>
                            <a:schemeClr val="tx1"/>
                          </a:solidFill>
                          <a:effectLst/>
                          <a:latin typeface="+mj-lt"/>
                          <a:cs typeface="Arial" panose="020B0604020202020204" pitchFamily="34" charset="0"/>
                        </a:rPr>
                        <a:t>outages </a:t>
                      </a:r>
                      <a:r>
                        <a:rPr lang="en-US" sz="800" b="0" i="0" u="none" strike="noStrike" dirty="0">
                          <a:solidFill>
                            <a:schemeClr val="tx1"/>
                          </a:solidFill>
                          <a:effectLst/>
                          <a:latin typeface="+mj-lt"/>
                          <a:cs typeface="Arial" panose="020B0604020202020204" pitchFamily="34" charset="0"/>
                        </a:rPr>
                        <a:t>(&lt; 1 outage per quarter)</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smtClean="0">
                          <a:solidFill>
                            <a:schemeClr val="tx1"/>
                          </a:solidFill>
                          <a:effectLst/>
                          <a:latin typeface="+mj-lt"/>
                          <a:cs typeface="Arial" panose="020B0604020202020204" pitchFamily="34" charset="0"/>
                        </a:rPr>
                        <a:t>Always </a:t>
                      </a:r>
                      <a:r>
                        <a:rPr lang="en-US" sz="800" b="0" i="0" u="none" strike="noStrike" dirty="0">
                          <a:solidFill>
                            <a:schemeClr val="tx1"/>
                          </a:solidFill>
                          <a:effectLst/>
                          <a:latin typeface="+mj-lt"/>
                          <a:cs typeface="Arial" panose="020B0604020202020204" pitchFamily="34" charset="0"/>
                        </a:rPr>
                        <a:t>available.</a:t>
                      </a:r>
                      <a:br>
                        <a:rPr lang="en-US" sz="800" b="0" i="0" u="none" strike="noStrike" dirty="0">
                          <a:solidFill>
                            <a:schemeClr val="tx1"/>
                          </a:solidFill>
                          <a:effectLst/>
                          <a:latin typeface="+mj-lt"/>
                          <a:cs typeface="Arial" panose="020B0604020202020204" pitchFamily="34" charset="0"/>
                        </a:rPr>
                      </a:br>
                      <a:r>
                        <a:rPr lang="en-US" sz="800" b="0" i="0" u="none" strike="noStrike" dirty="0">
                          <a:solidFill>
                            <a:schemeClr val="tx1"/>
                          </a:solidFill>
                          <a:effectLst/>
                          <a:latin typeface="+mj-lt"/>
                          <a:cs typeface="Arial" panose="020B0604020202020204" pitchFamily="34" charset="0"/>
                        </a:rPr>
                        <a:t>No unplanned outages</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49430">
                <a:tc>
                  <a:txBody>
                    <a:bodyPr/>
                    <a:lstStyle/>
                    <a:p>
                      <a:pPr algn="l" fontAlgn="ctr"/>
                      <a:r>
                        <a:rPr lang="en-US" sz="800" b="0" i="0" u="none" strike="noStrike" dirty="0">
                          <a:solidFill>
                            <a:schemeClr val="tx1"/>
                          </a:solidFill>
                          <a:effectLst/>
                          <a:latin typeface="+mj-lt"/>
                          <a:cs typeface="Arial" panose="020B0604020202020204" pitchFamily="34" charset="0"/>
                        </a:rPr>
                        <a:t>Support </a:t>
                      </a:r>
                      <a:r>
                        <a:rPr lang="en-US" sz="800" b="0" i="0" u="none" strike="noStrike" dirty="0" smtClean="0">
                          <a:solidFill>
                            <a:schemeClr val="tx1"/>
                          </a:solidFill>
                          <a:effectLst/>
                          <a:latin typeface="+mj-lt"/>
                          <a:cs typeface="Arial" panose="020B0604020202020204" pitchFamily="34" charset="0"/>
                        </a:rPr>
                        <a:t>Volume</a:t>
                      </a:r>
                    </a:p>
                    <a:p>
                      <a:pPr algn="l" fontAlgn="ctr"/>
                      <a:r>
                        <a:rPr lang="en-US" sz="800" b="0" i="0" u="none" strike="noStrike" dirty="0" smtClean="0">
                          <a:solidFill>
                            <a:schemeClr val="tx1"/>
                          </a:solidFill>
                          <a:effectLst/>
                          <a:latin typeface="+mj-lt"/>
                          <a:cs typeface="Arial" panose="020B0604020202020204" pitchFamily="34" charset="0"/>
                        </a:rPr>
                        <a:t>(e.g. # of tickets)</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&gt;10 </a:t>
                      </a:r>
                      <a:r>
                        <a:rPr lang="en-US" sz="800" b="0" i="0" u="none" strike="noStrike" dirty="0" smtClean="0">
                          <a:solidFill>
                            <a:schemeClr val="tx1"/>
                          </a:solidFill>
                          <a:effectLst/>
                          <a:latin typeface="+mj-lt"/>
                          <a:cs typeface="Arial" panose="020B0604020202020204" pitchFamily="34" charset="0"/>
                        </a:rPr>
                        <a:t>incidents </a:t>
                      </a:r>
                      <a:r>
                        <a:rPr lang="en-US" sz="800" b="0" i="0" u="none" strike="noStrike" dirty="0">
                          <a:solidFill>
                            <a:schemeClr val="tx1"/>
                          </a:solidFill>
                          <a:effectLst/>
                          <a:latin typeface="+mj-lt"/>
                          <a:cs typeface="Arial" panose="020B0604020202020204" pitchFamily="34" charset="0"/>
                        </a:rPr>
                        <a:t>per month</a:t>
                      </a: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Between 5 and 10 </a:t>
                      </a:r>
                      <a:r>
                        <a:rPr lang="en-US" sz="800" b="0" i="0" u="none" strike="noStrike" dirty="0" smtClean="0">
                          <a:solidFill>
                            <a:schemeClr val="tx1"/>
                          </a:solidFill>
                          <a:effectLst/>
                          <a:latin typeface="+mj-lt"/>
                          <a:cs typeface="Arial" panose="020B0604020202020204" pitchFamily="34" charset="0"/>
                        </a:rPr>
                        <a:t>incidents </a:t>
                      </a:r>
                      <a:r>
                        <a:rPr lang="en-US" sz="800" b="0" i="0" u="none" strike="noStrike" dirty="0">
                          <a:solidFill>
                            <a:schemeClr val="tx1"/>
                          </a:solidFill>
                          <a:effectLst/>
                          <a:latin typeface="+mj-lt"/>
                          <a:cs typeface="Arial" panose="020B0604020202020204" pitchFamily="34" charset="0"/>
                        </a:rPr>
                        <a:t>per month</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5 </a:t>
                      </a:r>
                      <a:r>
                        <a:rPr lang="en-US" sz="800" b="0" i="0" u="none" strike="noStrike" dirty="0" smtClean="0">
                          <a:solidFill>
                            <a:schemeClr val="tx1"/>
                          </a:solidFill>
                          <a:effectLst/>
                          <a:latin typeface="+mj-lt"/>
                          <a:cs typeface="Arial" panose="020B0604020202020204" pitchFamily="34" charset="0"/>
                        </a:rPr>
                        <a:t>incidents </a:t>
                      </a:r>
                      <a:r>
                        <a:rPr lang="en-US" sz="800" b="0" i="0" u="none" strike="noStrike" dirty="0">
                          <a:solidFill>
                            <a:schemeClr val="tx1"/>
                          </a:solidFill>
                          <a:effectLst/>
                          <a:latin typeface="+mj-lt"/>
                          <a:cs typeface="Arial" panose="020B0604020202020204" pitchFamily="34" charset="0"/>
                        </a:rPr>
                        <a:t>per month</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Between 1 and 5 </a:t>
                      </a:r>
                      <a:r>
                        <a:rPr lang="en-US" sz="800" b="0" i="0" u="none" strike="noStrike" dirty="0" smtClean="0">
                          <a:solidFill>
                            <a:schemeClr val="tx1"/>
                          </a:solidFill>
                          <a:effectLst/>
                          <a:latin typeface="+mj-lt"/>
                          <a:cs typeface="Arial" panose="020B0604020202020204" pitchFamily="34" charset="0"/>
                        </a:rPr>
                        <a:t>incidents </a:t>
                      </a:r>
                      <a:r>
                        <a:rPr lang="en-US" sz="800" b="0" i="0" u="none" strike="noStrike" dirty="0">
                          <a:solidFill>
                            <a:schemeClr val="tx1"/>
                          </a:solidFill>
                          <a:effectLst/>
                          <a:latin typeface="+mj-lt"/>
                          <a:cs typeface="Arial" panose="020B0604020202020204" pitchFamily="34" charset="0"/>
                        </a:rPr>
                        <a:t>per month</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&lt;1 </a:t>
                      </a:r>
                      <a:r>
                        <a:rPr lang="en-US" sz="800" b="0" i="0" u="none" strike="noStrike" dirty="0" smtClean="0">
                          <a:solidFill>
                            <a:schemeClr val="tx1"/>
                          </a:solidFill>
                          <a:effectLst/>
                          <a:latin typeface="+mj-lt"/>
                          <a:cs typeface="Arial" panose="020B0604020202020204" pitchFamily="34" charset="0"/>
                        </a:rPr>
                        <a:t>incident </a:t>
                      </a:r>
                      <a:r>
                        <a:rPr lang="en-US" sz="800" b="0" i="0" u="none" strike="noStrike" dirty="0">
                          <a:solidFill>
                            <a:schemeClr val="tx1"/>
                          </a:solidFill>
                          <a:effectLst/>
                          <a:latin typeface="+mj-lt"/>
                          <a:cs typeface="Arial" panose="020B0604020202020204" pitchFamily="34" charset="0"/>
                        </a:rPr>
                        <a:t>per month</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60004">
                <a:tc>
                  <a:txBody>
                    <a:bodyPr/>
                    <a:lstStyle/>
                    <a:p>
                      <a:pPr algn="l" fontAlgn="ctr"/>
                      <a:r>
                        <a:rPr lang="en-US" sz="800" b="0" i="0" u="none" strike="noStrike" dirty="0" smtClean="0">
                          <a:solidFill>
                            <a:schemeClr val="tx1"/>
                          </a:solidFill>
                          <a:effectLst/>
                          <a:latin typeface="+mj-lt"/>
                          <a:cs typeface="Arial" panose="020B0604020202020204" pitchFamily="34" charset="0"/>
                        </a:rPr>
                        <a:t>Scalability</a:t>
                      </a:r>
                    </a:p>
                    <a:p>
                      <a:pPr algn="l" fontAlgn="ctr"/>
                      <a:r>
                        <a:rPr lang="en-US" sz="800" b="0" i="0" u="none" strike="noStrike" dirty="0" smtClean="0">
                          <a:solidFill>
                            <a:schemeClr val="tx1"/>
                          </a:solidFill>
                          <a:effectLst/>
                          <a:latin typeface="+mj-lt"/>
                          <a:cs typeface="Arial" panose="020B0604020202020204" pitchFamily="34" charset="0"/>
                        </a:rPr>
                        <a:t>(ability</a:t>
                      </a:r>
                      <a:r>
                        <a:rPr lang="en-US" sz="800" b="0" i="0" u="none" strike="noStrike" baseline="0" dirty="0" smtClean="0">
                          <a:solidFill>
                            <a:schemeClr val="tx1"/>
                          </a:solidFill>
                          <a:effectLst/>
                          <a:latin typeface="+mj-lt"/>
                          <a:cs typeface="Arial" panose="020B0604020202020204" pitchFamily="34" charset="0"/>
                        </a:rPr>
                        <a:t> to handle volume of data or transactions)</a:t>
                      </a:r>
                      <a:endParaRPr lang="en-US" sz="800" b="0" i="0" u="none" strike="noStrike" dirty="0">
                        <a:solidFill>
                          <a:schemeClr val="tx1"/>
                        </a:solidFill>
                        <a:effectLst/>
                        <a:latin typeface="+mj-lt"/>
                        <a:cs typeface="Arial" panose="020B0604020202020204" pitchFamily="34" charset="0"/>
                      </a:endParaRPr>
                    </a:p>
                  </a:txBody>
                  <a:tcPr marL="43097" marR="43097" marT="43097" marB="430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Not at all. Already reaching limitations</a:t>
                      </a:r>
                    </a:p>
                  </a:txBody>
                  <a:tcPr marL="8979" marR="8979" marT="8979" marB="0"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Limited scalability opportunity; will reach limitations fairly soon</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Somehow scalable. Will reach limitations in the short-term</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Scalable and appropriate for long term</a:t>
                      </a:r>
                    </a:p>
                  </a:txBody>
                  <a:tcPr marL="8979" marR="8979" marT="8979" marB="0"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cs typeface="Arial" panose="020B0604020202020204" pitchFamily="34" charset="0"/>
                        </a:rPr>
                        <a:t>Highly scalable. No anticipated limitations</a:t>
                      </a:r>
                    </a:p>
                  </a:txBody>
                  <a:tcPr marL="8979" marR="8979" marT="8979" marB="0"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4" name="Footer Placeholder 3"/>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9775302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a:t>Business and IT evaluation criteria </a:t>
            </a:r>
            <a:r>
              <a:rPr lang="en-GB" sz="2000" dirty="0" smtClean="0"/>
              <a:t>(2 </a:t>
            </a:r>
            <a:r>
              <a:rPr lang="en-GB" sz="2000" dirty="0"/>
              <a:t>of 2)</a:t>
            </a:r>
          </a:p>
        </p:txBody>
      </p:sp>
      <p:sp>
        <p:nvSpPr>
          <p:cNvPr id="3" name="Text Placeholder 2"/>
          <p:cNvSpPr>
            <a:spLocks noGrp="1"/>
          </p:cNvSpPr>
          <p:nvPr>
            <p:ph type="body" sz="quarter" idx="13"/>
          </p:nvPr>
        </p:nvSpPr>
        <p:spPr/>
        <p:txBody>
          <a:bodyPr/>
          <a:lstStyle/>
          <a:p>
            <a:r>
              <a:rPr lang="en-GB" sz="1400" dirty="0"/>
              <a:t>4 Business and 10 IT assessment criteria have been selected to assess each </a:t>
            </a:r>
            <a:r>
              <a:rPr lang="en-GB" sz="1400" dirty="0" smtClean="0"/>
              <a:t>application</a:t>
            </a:r>
            <a:endParaRPr lang="en-GB" sz="1400" dirty="0"/>
          </a:p>
        </p:txBody>
      </p:sp>
      <p:graphicFrame>
        <p:nvGraphicFramePr>
          <p:cNvPr id="14" name="Table 13"/>
          <p:cNvGraphicFramePr>
            <a:graphicFrameLocks noGrp="1"/>
          </p:cNvGraphicFramePr>
          <p:nvPr>
            <p:extLst/>
          </p:nvPr>
        </p:nvGraphicFramePr>
        <p:xfrm>
          <a:off x="377030" y="1412775"/>
          <a:ext cx="8495990" cy="4933652"/>
        </p:xfrm>
        <a:graphic>
          <a:graphicData uri="http://schemas.openxmlformats.org/drawingml/2006/table">
            <a:tbl>
              <a:tblPr>
                <a:tableStyleId>{5C22544A-7EE6-4342-B048-85BDC9FD1C3A}</a:tableStyleId>
              </a:tblPr>
              <a:tblGrid>
                <a:gridCol w="1530680"/>
                <a:gridCol w="1393062"/>
                <a:gridCol w="1393062"/>
                <a:gridCol w="1393062"/>
                <a:gridCol w="1393062"/>
                <a:gridCol w="1393062"/>
              </a:tblGrid>
              <a:tr h="214339">
                <a:tc rowSpan="2">
                  <a:txBody>
                    <a:bodyPr/>
                    <a:lstStyle/>
                    <a:p>
                      <a:pPr algn="ctr" fontAlgn="ctr"/>
                      <a:r>
                        <a:rPr lang="en-GB" sz="800" b="0" u="none" strike="noStrike" dirty="0" smtClean="0">
                          <a:solidFill>
                            <a:schemeClr val="bg1"/>
                          </a:solidFill>
                          <a:effectLst/>
                          <a:latin typeface="+mj-lt"/>
                          <a:cs typeface="Arial" panose="020B0604020202020204" pitchFamily="34" charset="0"/>
                        </a:rPr>
                        <a:t>Criteria</a:t>
                      </a:r>
                      <a:endParaRPr lang="en-GB" sz="800" b="0" i="0" u="none" strike="noStrike" dirty="0">
                        <a:solidFill>
                          <a:schemeClr val="bg1"/>
                        </a:solidFill>
                        <a:effectLst/>
                        <a:latin typeface="+mj-lt"/>
                        <a:cs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5"/>
                    </a:solidFill>
                  </a:tcPr>
                </a:tc>
                <a:tc gridSpan="5">
                  <a:txBody>
                    <a:bodyPr/>
                    <a:lstStyle/>
                    <a:p>
                      <a:pPr algn="ctr" fontAlgn="b"/>
                      <a:r>
                        <a:rPr lang="en-GB" sz="800" b="0" u="none" strike="noStrike" dirty="0" smtClean="0">
                          <a:solidFill>
                            <a:schemeClr val="bg1"/>
                          </a:solidFill>
                          <a:effectLst/>
                          <a:latin typeface="+mj-lt"/>
                          <a:cs typeface="Arial" panose="020B0604020202020204" pitchFamily="34" charset="0"/>
                        </a:rPr>
                        <a:t>Rating Definition</a:t>
                      </a:r>
                      <a:endParaRPr lang="en-GB" sz="800" b="0" i="0" u="none" strike="noStrike" dirty="0">
                        <a:solidFill>
                          <a:schemeClr val="bg1"/>
                        </a:solidFill>
                        <a:effectLst/>
                        <a:latin typeface="+mj-lt"/>
                        <a:cs typeface="Arial" panose="020B0604020202020204" pitchFamily="34" charset="0"/>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4339">
                <a:tc vMerge="1">
                  <a:txBody>
                    <a:bodyPr/>
                    <a:lstStyle/>
                    <a:p>
                      <a:endParaRPr lang="en-GB"/>
                    </a:p>
                  </a:txBody>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1</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2</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3</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4</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b"/>
                      <a:r>
                        <a:rPr lang="en-GB" sz="800" b="0" u="none" strike="noStrike" dirty="0" smtClean="0">
                          <a:solidFill>
                            <a:schemeClr val="tx1"/>
                          </a:solidFill>
                          <a:effectLst/>
                          <a:latin typeface="+mj-lt"/>
                          <a:cs typeface="Arial" panose="020B0604020202020204" pitchFamily="34" charset="0"/>
                        </a:rPr>
                        <a:t>Score 5</a:t>
                      </a:r>
                      <a:endParaRPr lang="en-GB" sz="800" b="0" i="0" u="none" strike="noStrike" dirty="0">
                        <a:solidFill>
                          <a:schemeClr val="tx1"/>
                        </a:solidFill>
                        <a:effectLst/>
                        <a:latin typeface="+mj-lt"/>
                        <a:cs typeface="Arial" panose="020B0604020202020204" pitchFamily="34" charset="0"/>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r>
              <a:tr h="250062">
                <a:tc gridSpan="6">
                  <a:txBody>
                    <a:bodyPr/>
                    <a:lstStyle/>
                    <a:p>
                      <a:pPr algn="l" fontAlgn="ctr">
                        <a:spcBef>
                          <a:spcPts val="600"/>
                        </a:spcBef>
                        <a:spcAft>
                          <a:spcPts val="600"/>
                        </a:spcAft>
                      </a:pPr>
                      <a:r>
                        <a:rPr lang="en-GB" sz="800" b="0" i="0" u="none" strike="noStrike" dirty="0" smtClean="0">
                          <a:solidFill>
                            <a:schemeClr val="bg1"/>
                          </a:solidFill>
                          <a:effectLst/>
                          <a:latin typeface="+mj-lt"/>
                          <a:cs typeface="Arial" panose="020B0604020202020204" pitchFamily="34" charset="0"/>
                        </a:rPr>
                        <a:t>IT Condition (Continued)</a:t>
                      </a:r>
                      <a:endParaRPr lang="en-GB" sz="800" b="0" i="0" u="none" strike="noStrike" dirty="0">
                        <a:solidFill>
                          <a:schemeClr val="bg1"/>
                        </a:solidFill>
                        <a:effectLst/>
                        <a:latin typeface="+mj-lt"/>
                        <a:cs typeface="Arial" panose="020B0604020202020204" pitchFamily="34" charset="0"/>
                      </a:endParaRPr>
                    </a:p>
                  </a:txBody>
                  <a:tcPr marL="71736"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algn="l" fontAlgn="ctr"/>
                      <a:endParaRPr lang="en-GB" sz="900" b="1" i="0" u="none" strike="noStrike" dirty="0">
                        <a:solidFill>
                          <a:schemeClr val="bg1"/>
                        </a:solidFill>
                        <a:effectLst/>
                        <a:latin typeface="+mn-lt"/>
                      </a:endParaRPr>
                    </a:p>
                  </a:txBody>
                  <a:tcPr marL="75926" marR="0" marT="0" marB="0"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ctr"/>
                      <a:endParaRPr lang="en-GB" sz="700" b="0" i="0" u="none" strike="noStrike" dirty="0">
                        <a:effectLst/>
                        <a:latin typeface="+mn-lt"/>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3340">
                <a:tc>
                  <a:txBody>
                    <a:bodyPr/>
                    <a:lstStyle/>
                    <a:p>
                      <a:pPr algn="l" fontAlgn="ctr"/>
                      <a:r>
                        <a:rPr lang="en-US" sz="800" b="0" i="0" u="none" strike="noStrike" dirty="0">
                          <a:solidFill>
                            <a:schemeClr val="tx1"/>
                          </a:solidFill>
                          <a:effectLst/>
                          <a:latin typeface="+mj-lt"/>
                          <a:cs typeface="Arial" panose="020B0604020202020204" pitchFamily="34" charset="0"/>
                        </a:rPr>
                        <a:t>Adaptability / Extensibility</a:t>
                      </a: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Cost prohibitive</a:t>
                      </a:r>
                      <a:r>
                        <a:rPr lang="en-GB" sz="800" b="0" i="0" u="none" strike="noStrike" baseline="0" noProof="0" dirty="0" smtClean="0">
                          <a:solidFill>
                            <a:schemeClr val="tx1"/>
                          </a:solidFill>
                          <a:effectLst/>
                          <a:latin typeface="+mj-lt"/>
                          <a:cs typeface="Arial" panose="020B0604020202020204" pitchFamily="34" charset="0"/>
                        </a:rPr>
                        <a:t> to</a:t>
                      </a:r>
                      <a:r>
                        <a:rPr lang="en-GB" sz="800" b="0" i="0" u="none" strike="noStrike" noProof="0" dirty="0" smtClean="0">
                          <a:solidFill>
                            <a:schemeClr val="tx1"/>
                          </a:solidFill>
                          <a:effectLst/>
                          <a:latin typeface="+mj-lt"/>
                          <a:cs typeface="Arial" panose="020B0604020202020204" pitchFamily="34" charset="0"/>
                        </a:rPr>
                        <a:t> modify</a:t>
                      </a:r>
                      <a:r>
                        <a:rPr lang="en-GB" sz="800" b="0" i="0" u="none" strike="noStrike" baseline="0" noProof="0" dirty="0" smtClean="0">
                          <a:solidFill>
                            <a:schemeClr val="tx1"/>
                          </a:solidFill>
                          <a:effectLst/>
                          <a:latin typeface="+mj-lt"/>
                          <a:cs typeface="Arial" panose="020B0604020202020204" pitchFamily="34" charset="0"/>
                        </a:rPr>
                        <a:t> application to meet new business need.  No ROI </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Very difficult and expensive to modify application to meet new business need</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Able to modify</a:t>
                      </a:r>
                      <a:r>
                        <a:rPr lang="en-GB" sz="800" b="0" i="0" u="none" strike="noStrike" baseline="0" noProof="0" dirty="0" smtClean="0">
                          <a:solidFill>
                            <a:schemeClr val="tx1"/>
                          </a:solidFill>
                          <a:effectLst/>
                          <a:latin typeface="+mj-lt"/>
                          <a:cs typeface="Arial" panose="020B0604020202020204" pitchFamily="34" charset="0"/>
                        </a:rPr>
                        <a:t> application to meet new business need.</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Able to configure application without modification to meet new business need</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Additional</a:t>
                      </a:r>
                      <a:r>
                        <a:rPr lang="en-GB" sz="800" b="0" i="0" u="none" strike="noStrike" baseline="0" noProof="0" dirty="0" smtClean="0">
                          <a:solidFill>
                            <a:schemeClr val="tx1"/>
                          </a:solidFill>
                          <a:effectLst/>
                          <a:latin typeface="+mj-lt"/>
                          <a:cs typeface="Arial" panose="020B0604020202020204" pitchFamily="34" charset="0"/>
                        </a:rPr>
                        <a:t> business need handled without modification or configuration</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690643">
                <a:tc>
                  <a:txBody>
                    <a:bodyPr/>
                    <a:lstStyle/>
                    <a:p>
                      <a:pPr algn="l" fontAlgn="ctr"/>
                      <a:r>
                        <a:rPr lang="en-US" sz="800" b="0" i="0" u="none" strike="noStrike" dirty="0" smtClean="0">
                          <a:solidFill>
                            <a:schemeClr val="tx1"/>
                          </a:solidFill>
                          <a:effectLst/>
                          <a:latin typeface="+mj-lt"/>
                          <a:cs typeface="Arial" panose="020B0604020202020204" pitchFamily="34" charset="0"/>
                        </a:rPr>
                        <a:t>Integration</a:t>
                      </a:r>
                      <a:r>
                        <a:rPr lang="en-US" sz="800" b="0" i="0" u="none" strike="noStrike" baseline="0" dirty="0" smtClean="0">
                          <a:solidFill>
                            <a:schemeClr val="tx1"/>
                          </a:solidFill>
                          <a:effectLst/>
                          <a:latin typeface="+mj-lt"/>
                          <a:cs typeface="Arial" panose="020B0604020202020204" pitchFamily="34" charset="0"/>
                        </a:rPr>
                        <a:t> Capability</a:t>
                      </a:r>
                      <a:endParaRPr lang="en-US" sz="800" b="0" i="0" u="none" strike="noStrike" dirty="0">
                        <a:solidFill>
                          <a:schemeClr val="tx1"/>
                        </a:solidFill>
                        <a:effectLst/>
                        <a:latin typeface="+mj-lt"/>
                        <a:cs typeface="Arial" panose="020B0604020202020204" pitchFamily="34" charset="0"/>
                      </a:endParaRP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Lot of custom integration,</a:t>
                      </a:r>
                      <a:r>
                        <a:rPr lang="en-GB" sz="800" b="0" i="0" u="none" strike="noStrike" baseline="0" noProof="0" dirty="0" smtClean="0">
                          <a:solidFill>
                            <a:schemeClr val="tx1"/>
                          </a:solidFill>
                          <a:effectLst/>
                          <a:latin typeface="+mj-lt"/>
                          <a:cs typeface="Arial" panose="020B0604020202020204" pitchFamily="34" charset="0"/>
                        </a:rPr>
                        <a:t> and very batch driven approach, with no error handling capability</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kern="1200" noProof="0" dirty="0" smtClean="0">
                          <a:solidFill>
                            <a:schemeClr val="tx1"/>
                          </a:solidFill>
                          <a:effectLst/>
                          <a:latin typeface="+mn-lt"/>
                          <a:ea typeface="+mn-ea"/>
                          <a:cs typeface="Arial" panose="020B0604020202020204" pitchFamily="34" charset="0"/>
                        </a:rPr>
                        <a:t>Lot of custom integration,</a:t>
                      </a:r>
                      <a:r>
                        <a:rPr lang="en-GB" sz="800" b="0" i="0" u="none" strike="noStrike" kern="1200" baseline="0" noProof="0" dirty="0" smtClean="0">
                          <a:solidFill>
                            <a:schemeClr val="tx1"/>
                          </a:solidFill>
                          <a:effectLst/>
                          <a:latin typeface="+mn-lt"/>
                          <a:ea typeface="+mn-ea"/>
                          <a:cs typeface="Arial" panose="020B0604020202020204" pitchFamily="34" charset="0"/>
                        </a:rPr>
                        <a:t> and very batch driven approach</a:t>
                      </a:r>
                      <a:r>
                        <a:rPr lang="en-GB" sz="800" b="0" i="0" u="none" strike="noStrike" noProof="0" dirty="0" smtClean="0">
                          <a:solidFill>
                            <a:schemeClr val="tx1"/>
                          </a:solidFill>
                          <a:effectLst/>
                          <a:latin typeface="+mj-lt"/>
                          <a:cs typeface="Arial" panose="020B0604020202020204" pitchFamily="34" charset="0"/>
                        </a:rPr>
                        <a:t>, but with some basic error handling capability</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Limited</a:t>
                      </a:r>
                      <a:r>
                        <a:rPr lang="en-GB" sz="800" b="0" i="0" u="none" strike="noStrike" baseline="0" noProof="0" dirty="0" smtClean="0">
                          <a:solidFill>
                            <a:schemeClr val="tx1"/>
                          </a:solidFill>
                          <a:effectLst/>
                          <a:latin typeface="+mj-lt"/>
                          <a:cs typeface="Arial" panose="020B0604020202020204" pitchFamily="34" charset="0"/>
                        </a:rPr>
                        <a:t> standardisation for integration, and can provide some level of near real-time integration</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Some level of standardisation for integration, and can support near real-time</a:t>
                      </a:r>
                      <a:r>
                        <a:rPr lang="en-GB" sz="800" b="0" i="0" u="none" strike="noStrike" baseline="0" noProof="0" dirty="0" smtClean="0">
                          <a:solidFill>
                            <a:schemeClr val="tx1"/>
                          </a:solidFill>
                          <a:effectLst/>
                          <a:latin typeface="+mj-lt"/>
                          <a:cs typeface="Arial" panose="020B0604020202020204" pitchFamily="34" charset="0"/>
                        </a:rPr>
                        <a:t> integration</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Using standard and robust integration mechanism, and can support multiple</a:t>
                      </a:r>
                      <a:r>
                        <a:rPr lang="en-GB" sz="800" b="0" i="0" u="none" strike="noStrike" baseline="0" noProof="0" dirty="0" smtClean="0">
                          <a:solidFill>
                            <a:schemeClr val="tx1"/>
                          </a:solidFill>
                          <a:effectLst/>
                          <a:latin typeface="+mj-lt"/>
                          <a:cs typeface="Arial" panose="020B0604020202020204" pitchFamily="34" charset="0"/>
                        </a:rPr>
                        <a:t> </a:t>
                      </a:r>
                      <a:r>
                        <a:rPr lang="en-GB" sz="800" b="0" i="0" u="none" strike="noStrike" noProof="0" dirty="0" smtClean="0">
                          <a:solidFill>
                            <a:schemeClr val="tx1"/>
                          </a:solidFill>
                          <a:effectLst/>
                          <a:latin typeface="+mj-lt"/>
                          <a:cs typeface="Arial" panose="020B0604020202020204" pitchFamily="34" charset="0"/>
                        </a:rPr>
                        <a:t>integration methods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83340">
                <a:tc>
                  <a:txBody>
                    <a:bodyPr/>
                    <a:lstStyle/>
                    <a:p>
                      <a:pPr algn="l" fontAlgn="ctr"/>
                      <a:r>
                        <a:rPr lang="en-US" sz="800" b="0" i="0" u="none" strike="noStrike" dirty="0">
                          <a:solidFill>
                            <a:schemeClr val="tx1"/>
                          </a:solidFill>
                          <a:effectLst/>
                          <a:latin typeface="+mj-lt"/>
                          <a:cs typeface="Arial" panose="020B0604020202020204" pitchFamily="34" charset="0"/>
                        </a:rPr>
                        <a:t>Adherence to Enterprise Architecture </a:t>
                      </a:r>
                      <a:r>
                        <a:rPr lang="en-US" sz="800" b="0" i="0" u="none" strike="noStrike" dirty="0" smtClean="0">
                          <a:solidFill>
                            <a:schemeClr val="tx1"/>
                          </a:solidFill>
                          <a:effectLst/>
                          <a:latin typeface="+mj-lt"/>
                          <a:cs typeface="Arial" panose="020B0604020202020204" pitchFamily="34" charset="0"/>
                        </a:rPr>
                        <a:t>known and documented Standards</a:t>
                      </a:r>
                      <a:endParaRPr lang="en-US" sz="800" b="0" i="0" u="none" strike="noStrike" dirty="0">
                        <a:solidFill>
                          <a:schemeClr val="tx1"/>
                        </a:solidFill>
                        <a:effectLst/>
                        <a:latin typeface="+mj-lt"/>
                        <a:cs typeface="Arial" panose="020B0604020202020204" pitchFamily="34" charset="0"/>
                      </a:endParaRP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Application alignment to Corporate technology standards is unknown</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The application is not aligned with current Corporate technology standards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The application is aligned with a minimal number of current Corporate technology standards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The application is aligned with the majority of current Corporate technology standards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The application is fully aligned with current Corporate technology standards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690643">
                <a:tc>
                  <a:txBody>
                    <a:bodyPr/>
                    <a:lstStyle/>
                    <a:p>
                      <a:pPr algn="l" fontAlgn="ctr"/>
                      <a:r>
                        <a:rPr lang="en-US" sz="800" b="0" i="0" u="none" strike="noStrike" dirty="0">
                          <a:solidFill>
                            <a:schemeClr val="tx1"/>
                          </a:solidFill>
                          <a:effectLst/>
                          <a:latin typeface="+mj-lt"/>
                          <a:cs typeface="Arial" panose="020B0604020202020204" pitchFamily="34" charset="0"/>
                        </a:rPr>
                        <a:t>Vendor Support </a:t>
                      </a:r>
                      <a:r>
                        <a:rPr lang="en-US" sz="800" b="0" i="0" u="none" strike="noStrike" dirty="0" smtClean="0">
                          <a:solidFill>
                            <a:schemeClr val="tx1"/>
                          </a:solidFill>
                          <a:effectLst/>
                          <a:latin typeface="+mj-lt"/>
                          <a:cs typeface="Arial" panose="020B0604020202020204" pitchFamily="34" charset="0"/>
                        </a:rPr>
                        <a:t>– Package</a:t>
                      </a:r>
                      <a:r>
                        <a:rPr lang="en-US" sz="800" b="0" i="0" u="none" strike="noStrike" baseline="0" dirty="0" smtClean="0">
                          <a:solidFill>
                            <a:schemeClr val="tx1"/>
                          </a:solidFill>
                          <a:effectLst/>
                          <a:latin typeface="+mj-lt"/>
                          <a:cs typeface="Arial" panose="020B0604020202020204" pitchFamily="34" charset="0"/>
                        </a:rPr>
                        <a:t> Application</a:t>
                      </a:r>
                      <a:endParaRPr lang="en-US" sz="800" b="0" i="0" u="none" strike="noStrike" dirty="0">
                        <a:solidFill>
                          <a:schemeClr val="tx1"/>
                        </a:solidFill>
                        <a:effectLst/>
                        <a:latin typeface="+mj-lt"/>
                        <a:cs typeface="Arial" panose="020B0604020202020204" pitchFamily="34" charset="0"/>
                      </a:endParaRP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Vendor does not support the Department's version of the application</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Regular vendor support ended. Vendor is charging extra fees to provide extended support</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Regular vendor support ended. Vendor is providing extended support free of charge</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Current  version of the application is nearing the end of its support life cycle</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Current version of the application is relatively new and supported by Vendor for foreseeable future </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690643">
                <a:tc>
                  <a:txBody>
                    <a:bodyPr/>
                    <a:lstStyle/>
                    <a:p>
                      <a:pPr algn="l" fontAlgn="ctr"/>
                      <a:r>
                        <a:rPr lang="en-US" sz="800" b="0" i="0" u="none" strike="noStrike" dirty="0">
                          <a:solidFill>
                            <a:schemeClr val="tx1"/>
                          </a:solidFill>
                          <a:effectLst/>
                          <a:latin typeface="+mj-lt"/>
                          <a:cs typeface="Arial" panose="020B0604020202020204" pitchFamily="34" charset="0"/>
                        </a:rPr>
                        <a:t>Vendor Support </a:t>
                      </a:r>
                      <a:r>
                        <a:rPr lang="en-US" sz="800" b="0" i="0" u="none" strike="noStrike" dirty="0" smtClean="0">
                          <a:solidFill>
                            <a:schemeClr val="tx1"/>
                          </a:solidFill>
                          <a:effectLst/>
                          <a:latin typeface="+mj-lt"/>
                          <a:cs typeface="Arial" panose="020B0604020202020204" pitchFamily="34" charset="0"/>
                        </a:rPr>
                        <a:t>– App</a:t>
                      </a:r>
                      <a:r>
                        <a:rPr lang="en-US" sz="800" b="0" i="0" u="none" strike="noStrike" baseline="0" dirty="0" smtClean="0">
                          <a:solidFill>
                            <a:schemeClr val="tx1"/>
                          </a:solidFill>
                          <a:effectLst/>
                          <a:latin typeface="+mj-lt"/>
                          <a:cs typeface="Arial" panose="020B0604020202020204" pitchFamily="34" charset="0"/>
                        </a:rPr>
                        <a:t> SW stack (Web Browser, OS, DBMS, App/Web Server, Dev Framework, Middleware)</a:t>
                      </a:r>
                      <a:endParaRPr lang="en-US" sz="800" b="0" i="0" u="none" strike="noStrike" dirty="0">
                        <a:solidFill>
                          <a:schemeClr val="tx1"/>
                        </a:solidFill>
                        <a:effectLst/>
                        <a:latin typeface="+mj-lt"/>
                        <a:cs typeface="Arial" panose="020B0604020202020204" pitchFamily="34" charset="0"/>
                      </a:endParaRP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Vendor does not support the Department's version of the application</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Regular Vendor support ended. Vendor is charging extra fees to provide extended support</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Regular Vendor support ended. Vendor is providing extended support free of charge</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Current version of the application is nearing the end of its support life cycle</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GB" sz="800" b="0" noProof="0" dirty="0" smtClean="0">
                          <a:solidFill>
                            <a:schemeClr val="tx1"/>
                          </a:solidFill>
                          <a:effectLst/>
                          <a:latin typeface="+mj-lt"/>
                          <a:ea typeface="Calibri" panose="020F0502020204030204" pitchFamily="34" charset="0"/>
                          <a:cs typeface="Arial" panose="020B0604020202020204" pitchFamily="34" charset="0"/>
                        </a:rPr>
                        <a:t>Current version of the application is relatively new and supported by Vendor for foreseeable future </a:t>
                      </a:r>
                      <a:endParaRPr lang="en-GB" sz="800" b="0" noProof="0" dirty="0">
                        <a:solidFill>
                          <a:schemeClr val="tx1"/>
                        </a:solidFill>
                        <a:effectLst/>
                        <a:latin typeface="+mj-lt"/>
                        <a:ea typeface="Calibri" panose="020F0502020204030204" pitchFamily="34" charset="0"/>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00125">
                <a:tc>
                  <a:txBody>
                    <a:bodyPr/>
                    <a:lstStyle/>
                    <a:p>
                      <a:pPr algn="l" fontAlgn="ctr"/>
                      <a:r>
                        <a:rPr lang="en-US" sz="800" b="0" i="0" u="none" strike="noStrike" dirty="0">
                          <a:solidFill>
                            <a:schemeClr val="tx1"/>
                          </a:solidFill>
                          <a:effectLst/>
                          <a:latin typeface="+mj-lt"/>
                          <a:cs typeface="Arial" panose="020B0604020202020204" pitchFamily="34" charset="0"/>
                        </a:rPr>
                        <a:t>Security Current State</a:t>
                      </a: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Does not meet security policy; high exposure for security risk</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Hardly meets security policy; major gaps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Partially meets security policy; manageable exposure for security risk</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Meets most of security policy; few gaps</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Fully meets security policy; little or no security exposure</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00125">
                <a:tc>
                  <a:txBody>
                    <a:bodyPr/>
                    <a:lstStyle/>
                    <a:p>
                      <a:pPr algn="l" fontAlgn="ctr"/>
                      <a:r>
                        <a:rPr lang="en-US" sz="800" b="0" i="0" u="none" strike="noStrike" dirty="0">
                          <a:solidFill>
                            <a:schemeClr val="tx1"/>
                          </a:solidFill>
                          <a:effectLst/>
                          <a:latin typeface="+mj-lt"/>
                          <a:cs typeface="Arial" panose="020B0604020202020204" pitchFamily="34" charset="0"/>
                        </a:rPr>
                        <a:t>Dependence on Specialized/ Limited Technical Knowledge</a:t>
                      </a:r>
                    </a:p>
                  </a:txBody>
                  <a:tcPr marL="43197" marR="43197" marT="43197" marB="43197"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lumMod val="20000"/>
                        <a:lumOff val="80000"/>
                      </a:schemeClr>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Outdated skill set,</a:t>
                      </a:r>
                      <a:r>
                        <a:rPr lang="en-GB" sz="800" b="0" i="0" u="none" strike="noStrike" baseline="0" noProof="0" dirty="0" smtClean="0">
                          <a:solidFill>
                            <a:schemeClr val="tx1"/>
                          </a:solidFill>
                          <a:effectLst/>
                          <a:latin typeface="+mj-lt"/>
                          <a:cs typeface="Arial" panose="020B0604020202020204" pitchFamily="34" charset="0"/>
                        </a:rPr>
                        <a:t> unavailable in the market</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L w="3175" cap="flat" cmpd="sng" algn="ctr">
                      <a:solidFill>
                        <a:schemeClr val="bg1"/>
                      </a:solidFill>
                      <a:prstDash val="solid"/>
                      <a:round/>
                      <a:headEnd type="none" w="med" len="med"/>
                      <a:tailEnd type="none" w="med" len="med"/>
                    </a:lnL>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Unique or</a:t>
                      </a:r>
                      <a:r>
                        <a:rPr lang="en-GB" sz="800" b="0" i="0" u="none" strike="noStrike" baseline="0" noProof="0" dirty="0" smtClean="0">
                          <a:solidFill>
                            <a:schemeClr val="tx1"/>
                          </a:solidFill>
                          <a:effectLst/>
                          <a:latin typeface="+mj-lt"/>
                          <a:cs typeface="Arial" panose="020B0604020202020204" pitchFamily="34" charset="0"/>
                        </a:rPr>
                        <a:t> specialized skillset, difficult to find in the market</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Unique or</a:t>
                      </a:r>
                      <a:r>
                        <a:rPr lang="en-GB" sz="800" b="0" i="0" u="none" strike="noStrike" baseline="0" noProof="0" dirty="0" smtClean="0">
                          <a:solidFill>
                            <a:schemeClr val="tx1"/>
                          </a:solidFill>
                          <a:effectLst/>
                          <a:latin typeface="+mj-lt"/>
                          <a:cs typeface="Arial" panose="020B0604020202020204" pitchFamily="34" charset="0"/>
                        </a:rPr>
                        <a:t> specialized skillset, available in the market</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Common skillset readily available in the market</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GB" sz="800" b="0" i="0" u="none" strike="noStrike" noProof="0" dirty="0" smtClean="0">
                          <a:solidFill>
                            <a:schemeClr val="tx1"/>
                          </a:solidFill>
                          <a:effectLst/>
                          <a:latin typeface="+mj-lt"/>
                          <a:cs typeface="Arial" panose="020B0604020202020204" pitchFamily="34" charset="0"/>
                        </a:rPr>
                        <a:t>Common skillset readily available both internally and in the market</a:t>
                      </a:r>
                      <a:endParaRPr lang="en-GB" sz="800" b="0" i="0" u="none" strike="noStrike" noProof="0" dirty="0">
                        <a:solidFill>
                          <a:schemeClr val="tx1"/>
                        </a:solidFill>
                        <a:effectLst/>
                        <a:latin typeface="+mj-lt"/>
                        <a:cs typeface="Arial" panose="020B0604020202020204" pitchFamily="34" charset="0"/>
                      </a:endParaRPr>
                    </a:p>
                  </a:txBody>
                  <a:tcPr marL="43197" marR="43197" marT="43197" marB="43197" anchor="ctr">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5" name="Oval 14"/>
          <p:cNvSpPr/>
          <p:nvPr/>
        </p:nvSpPr>
        <p:spPr>
          <a:xfrm>
            <a:off x="110974" y="2295221"/>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FFFFFF"/>
                </a:solidFill>
                <a:latin typeface="Arial" panose="020B0604020202020204" pitchFamily="34" charset="0"/>
                <a:cs typeface="Arial" panose="020B0604020202020204" pitchFamily="34" charset="0"/>
              </a:rPr>
              <a:t>8</a:t>
            </a:r>
          </a:p>
        </p:txBody>
      </p:sp>
      <p:sp>
        <p:nvSpPr>
          <p:cNvPr id="16" name="Oval 15"/>
          <p:cNvSpPr/>
          <p:nvPr/>
        </p:nvSpPr>
        <p:spPr>
          <a:xfrm>
            <a:off x="110974" y="2915274"/>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9</a:t>
            </a:r>
            <a:endParaRPr lang="en-GB" sz="900" dirty="0">
              <a:solidFill>
                <a:srgbClr val="FFFFFF"/>
              </a:solidFill>
              <a:latin typeface="Arial" panose="020B0604020202020204" pitchFamily="34" charset="0"/>
              <a:cs typeface="Arial" panose="020B0604020202020204" pitchFamily="34" charset="0"/>
            </a:endParaRPr>
          </a:p>
        </p:txBody>
      </p:sp>
      <p:sp>
        <p:nvSpPr>
          <p:cNvPr id="17" name="Oval 16"/>
          <p:cNvSpPr/>
          <p:nvPr/>
        </p:nvSpPr>
        <p:spPr>
          <a:xfrm>
            <a:off x="110974" y="3539108"/>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10</a:t>
            </a:r>
            <a:endParaRPr lang="en-GB" sz="900" dirty="0">
              <a:solidFill>
                <a:srgbClr val="FFFFFF"/>
              </a:solidFill>
              <a:latin typeface="Arial" panose="020B0604020202020204" pitchFamily="34" charset="0"/>
              <a:cs typeface="Arial" panose="020B0604020202020204" pitchFamily="34" charset="0"/>
            </a:endParaRPr>
          </a:p>
        </p:txBody>
      </p:sp>
      <p:sp>
        <p:nvSpPr>
          <p:cNvPr id="18" name="Oval 17"/>
          <p:cNvSpPr/>
          <p:nvPr/>
        </p:nvSpPr>
        <p:spPr>
          <a:xfrm>
            <a:off x="110974" y="4174845"/>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11</a:t>
            </a:r>
            <a:endParaRPr lang="en-GB" sz="900" dirty="0">
              <a:solidFill>
                <a:srgbClr val="FFFFFF"/>
              </a:solidFill>
              <a:latin typeface="Arial" panose="020B0604020202020204" pitchFamily="34" charset="0"/>
              <a:cs typeface="Arial" panose="020B0604020202020204" pitchFamily="34" charset="0"/>
            </a:endParaRPr>
          </a:p>
        </p:txBody>
      </p:sp>
      <p:sp>
        <p:nvSpPr>
          <p:cNvPr id="19" name="Oval 18"/>
          <p:cNvSpPr/>
          <p:nvPr/>
        </p:nvSpPr>
        <p:spPr>
          <a:xfrm>
            <a:off x="110974" y="4861158"/>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12</a:t>
            </a:r>
            <a:endParaRPr lang="en-GB" sz="900" dirty="0">
              <a:solidFill>
                <a:srgbClr val="FFFFFF"/>
              </a:solidFill>
              <a:latin typeface="Arial" panose="020B0604020202020204" pitchFamily="34" charset="0"/>
              <a:cs typeface="Arial" panose="020B0604020202020204" pitchFamily="34" charset="0"/>
            </a:endParaRPr>
          </a:p>
        </p:txBody>
      </p:sp>
      <p:sp>
        <p:nvSpPr>
          <p:cNvPr id="20" name="Oval 19"/>
          <p:cNvSpPr/>
          <p:nvPr/>
        </p:nvSpPr>
        <p:spPr>
          <a:xfrm>
            <a:off x="110974" y="5477069"/>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13</a:t>
            </a:r>
            <a:endParaRPr lang="en-GB" sz="900" dirty="0">
              <a:solidFill>
                <a:srgbClr val="FFFFFF"/>
              </a:solidFill>
              <a:latin typeface="Arial" panose="020B0604020202020204" pitchFamily="34" charset="0"/>
              <a:cs typeface="Arial" panose="020B0604020202020204" pitchFamily="34" charset="0"/>
            </a:endParaRPr>
          </a:p>
        </p:txBody>
      </p:sp>
      <p:sp>
        <p:nvSpPr>
          <p:cNvPr id="21" name="Oval 20"/>
          <p:cNvSpPr/>
          <p:nvPr/>
        </p:nvSpPr>
        <p:spPr>
          <a:xfrm>
            <a:off x="110974" y="5977440"/>
            <a:ext cx="229091" cy="229091"/>
          </a:xfrm>
          <a:prstGeom prst="ellipse">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smtClean="0">
                <a:solidFill>
                  <a:srgbClr val="FFFFFF"/>
                </a:solidFill>
                <a:latin typeface="Arial" panose="020B0604020202020204" pitchFamily="34" charset="0"/>
                <a:cs typeface="Arial" panose="020B0604020202020204" pitchFamily="34" charset="0"/>
              </a:rPr>
              <a:t>14</a:t>
            </a:r>
            <a:endParaRPr lang="en-GB" sz="900" dirty="0">
              <a:solidFill>
                <a:srgbClr val="FFFFFF"/>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Tree>
    <p:extLst>
      <p:ext uri="{BB962C8B-B14F-4D97-AF65-F5344CB8AC3E}">
        <p14:creationId xmlns:p14="http://schemas.microsoft.com/office/powerpoint/2010/main" val="11861624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6394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Outline</a:t>
            </a:r>
            <a:endParaRPr lang="en-GB" noProof="0" dirty="0"/>
          </a:p>
        </p:txBody>
      </p:sp>
      <p:sp>
        <p:nvSpPr>
          <p:cNvPr id="2" name="Text Placeholder 1"/>
          <p:cNvSpPr>
            <a:spLocks noGrp="1"/>
          </p:cNvSpPr>
          <p:nvPr>
            <p:ph type="body" sz="quarter" idx="13"/>
          </p:nvPr>
        </p:nvSpPr>
        <p:spPr/>
        <p:txBody>
          <a:bodyPr/>
          <a:lstStyle/>
          <a:p>
            <a:r>
              <a:rPr lang="en-GB" sz="1800" dirty="0" smtClean="0"/>
              <a:t>There are 3 key stages in the journey from a client’s API ignorance to API proficiency</a:t>
            </a:r>
            <a:endParaRPr lang="en-GB" sz="1800" noProof="0" dirty="0"/>
          </a:p>
        </p:txBody>
      </p:sp>
      <p:sp>
        <p:nvSpPr>
          <p:cNvPr id="35" name="Pentagon 34"/>
          <p:cNvSpPr/>
          <p:nvPr/>
        </p:nvSpPr>
        <p:spPr bwMode="gray">
          <a:xfrm>
            <a:off x="376238" y="1861640"/>
            <a:ext cx="2824162" cy="504000"/>
          </a:xfrm>
          <a:prstGeom prst="homePlate">
            <a:avLst/>
          </a:prstGeom>
          <a:gradFill flip="none" rotWithShape="1">
            <a:gsLst>
              <a:gs pos="0">
                <a:schemeClr val="accent3">
                  <a:lumMod val="20000"/>
                  <a:lumOff val="80000"/>
                </a:schemeClr>
              </a:gs>
              <a:gs pos="100000">
                <a:schemeClr val="accent3">
                  <a:lumMod val="40000"/>
                  <a:lumOff val="60000"/>
                </a:schemeClr>
              </a:gs>
            </a:gsLst>
            <a:lin ang="0" scaled="1"/>
            <a:tileRect/>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Understanding your client’s API landscape</a:t>
            </a:r>
          </a:p>
        </p:txBody>
      </p:sp>
      <p:sp>
        <p:nvSpPr>
          <p:cNvPr id="36" name="Chevron 35"/>
          <p:cNvSpPr/>
          <p:nvPr/>
        </p:nvSpPr>
        <p:spPr bwMode="gray">
          <a:xfrm>
            <a:off x="3200400" y="1861640"/>
            <a:ext cx="2794000" cy="504000"/>
          </a:xfrm>
          <a:prstGeom prst="chevron">
            <a:avLst/>
          </a:prstGeom>
          <a:gradFill>
            <a:gsLst>
              <a:gs pos="2000">
                <a:schemeClr val="accent3">
                  <a:lumMod val="40000"/>
                  <a:lumOff val="60000"/>
                </a:schemeClr>
              </a:gs>
              <a:gs pos="100000">
                <a:schemeClr val="accent3"/>
              </a:gs>
            </a:gsLst>
            <a:lin ang="0" scaled="1"/>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Identify duplication, gaps and promote reuse</a:t>
            </a:r>
          </a:p>
        </p:txBody>
      </p:sp>
      <p:sp>
        <p:nvSpPr>
          <p:cNvPr id="47" name="Rectangle 46"/>
          <p:cNvSpPr/>
          <p:nvPr/>
        </p:nvSpPr>
        <p:spPr bwMode="gray">
          <a:xfrm>
            <a:off x="376238" y="2926675"/>
            <a:ext cx="2386666" cy="37313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Build your API library</a:t>
            </a:r>
            <a:endParaRPr lang="en-GB" sz="1200" noProof="0" dirty="0" smtClean="0">
              <a:solidFill>
                <a:schemeClr val="tx1">
                  <a:lumMod val="85000"/>
                  <a:lumOff val="15000"/>
                </a:schemeClr>
              </a:solidFill>
            </a:endParaRPr>
          </a:p>
        </p:txBody>
      </p:sp>
      <p:sp>
        <p:nvSpPr>
          <p:cNvPr id="52" name="Chevron 51"/>
          <p:cNvSpPr/>
          <p:nvPr/>
        </p:nvSpPr>
        <p:spPr bwMode="gray">
          <a:xfrm>
            <a:off x="5994400" y="1861640"/>
            <a:ext cx="2753600" cy="504000"/>
          </a:xfrm>
          <a:custGeom>
            <a:avLst/>
            <a:gdLst>
              <a:gd name="connsiteX0" fmla="*/ 0 w 2753600"/>
              <a:gd name="connsiteY0" fmla="*/ 0 h 504000"/>
              <a:gd name="connsiteX1" fmla="*/ 2501600 w 2753600"/>
              <a:gd name="connsiteY1" fmla="*/ 0 h 504000"/>
              <a:gd name="connsiteX2" fmla="*/ 2753600 w 2753600"/>
              <a:gd name="connsiteY2" fmla="*/ 252000 h 504000"/>
              <a:gd name="connsiteX3" fmla="*/ 2501600 w 2753600"/>
              <a:gd name="connsiteY3" fmla="*/ 504000 h 504000"/>
              <a:gd name="connsiteX4" fmla="*/ 0 w 2753600"/>
              <a:gd name="connsiteY4" fmla="*/ 504000 h 504000"/>
              <a:gd name="connsiteX5" fmla="*/ 252000 w 2753600"/>
              <a:gd name="connsiteY5" fmla="*/ 252000 h 504000"/>
              <a:gd name="connsiteX6" fmla="*/ 0 w 2753600"/>
              <a:gd name="connsiteY6" fmla="*/ 0 h 504000"/>
              <a:gd name="connsiteX0" fmla="*/ 0 w 2501600"/>
              <a:gd name="connsiteY0" fmla="*/ 0 h 504000"/>
              <a:gd name="connsiteX1" fmla="*/ 2501600 w 2501600"/>
              <a:gd name="connsiteY1" fmla="*/ 0 h 504000"/>
              <a:gd name="connsiteX2" fmla="*/ 2501600 w 2501600"/>
              <a:gd name="connsiteY2" fmla="*/ 504000 h 504000"/>
              <a:gd name="connsiteX3" fmla="*/ 0 w 2501600"/>
              <a:gd name="connsiteY3" fmla="*/ 504000 h 504000"/>
              <a:gd name="connsiteX4" fmla="*/ 252000 w 2501600"/>
              <a:gd name="connsiteY4" fmla="*/ 252000 h 504000"/>
              <a:gd name="connsiteX5" fmla="*/ 0 w 2501600"/>
              <a:gd name="connsiteY5"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1600" h="504000">
                <a:moveTo>
                  <a:pt x="0" y="0"/>
                </a:moveTo>
                <a:lnTo>
                  <a:pt x="2501600" y="0"/>
                </a:lnTo>
                <a:lnTo>
                  <a:pt x="2501600" y="504000"/>
                </a:lnTo>
                <a:lnTo>
                  <a:pt x="0" y="504000"/>
                </a:lnTo>
                <a:lnTo>
                  <a:pt x="252000" y="252000"/>
                </a:lnTo>
                <a:lnTo>
                  <a:pt x="0" y="0"/>
                </a:lnTo>
                <a:close/>
              </a:path>
            </a:pathLst>
          </a:custGeom>
          <a:gradFill>
            <a:gsLst>
              <a:gs pos="0">
                <a:schemeClr val="accent3"/>
              </a:gs>
              <a:gs pos="100000">
                <a:schemeClr val="accent3">
                  <a:lumMod val="50000"/>
                </a:schemeClr>
              </a:gs>
            </a:gsLst>
            <a:lin ang="0" scaled="1"/>
          </a:gradFill>
          <a:ln w="19050" algn="ctr">
            <a:noFill/>
            <a:miter lim="800000"/>
            <a:headEnd/>
            <a:tailEnd/>
          </a:ln>
        </p:spPr>
        <p:txBody>
          <a:bodyPr wrap="square" lIns="3960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3</a:t>
            </a:r>
            <a:r>
              <a:rPr lang="en-GB" sz="1200" b="1" baseline="30000" noProof="0" dirty="0" smtClean="0">
                <a:solidFill>
                  <a:schemeClr val="tx1">
                    <a:lumMod val="85000"/>
                    <a:lumOff val="15000"/>
                  </a:schemeClr>
                </a:solidFill>
              </a:rPr>
              <a:t>rd</a:t>
            </a:r>
            <a:r>
              <a:rPr lang="en-GB" sz="1200" b="1" noProof="0" dirty="0" smtClean="0">
                <a:solidFill>
                  <a:schemeClr val="tx1">
                    <a:lumMod val="85000"/>
                    <a:lumOff val="15000"/>
                  </a:schemeClr>
                </a:solidFill>
              </a:rPr>
              <a:t> Party API Assessment</a:t>
            </a:r>
          </a:p>
        </p:txBody>
      </p:sp>
      <p:sp>
        <p:nvSpPr>
          <p:cNvPr id="53" name="Rectangle 52"/>
          <p:cNvSpPr/>
          <p:nvPr/>
        </p:nvSpPr>
        <p:spPr bwMode="gray">
          <a:xfrm>
            <a:off x="3368786" y="3784693"/>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areas of duplication</a:t>
            </a:r>
            <a:endParaRPr lang="en-GB" sz="1200" noProof="0" dirty="0" smtClean="0">
              <a:solidFill>
                <a:schemeClr val="tx1">
                  <a:lumMod val="85000"/>
                  <a:lumOff val="15000"/>
                </a:schemeClr>
              </a:solidFill>
            </a:endParaRPr>
          </a:p>
        </p:txBody>
      </p:sp>
      <p:sp>
        <p:nvSpPr>
          <p:cNvPr id="54" name="Rectangle 53"/>
          <p:cNvSpPr/>
          <p:nvPr/>
        </p:nvSpPr>
        <p:spPr bwMode="gray">
          <a:xfrm>
            <a:off x="3368786" y="2926675"/>
            <a:ext cx="2386666" cy="504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Decommission sub-standard APIs</a:t>
            </a:r>
            <a:endParaRPr lang="en-GB" sz="1200" noProof="0" dirty="0" smtClean="0">
              <a:solidFill>
                <a:schemeClr val="tx1">
                  <a:lumMod val="85000"/>
                  <a:lumOff val="15000"/>
                </a:schemeClr>
              </a:solidFill>
            </a:endParaRPr>
          </a:p>
        </p:txBody>
      </p:sp>
      <p:sp>
        <p:nvSpPr>
          <p:cNvPr id="55" name="Rectangle 54"/>
          <p:cNvSpPr/>
          <p:nvPr/>
        </p:nvSpPr>
        <p:spPr bwMode="gray">
          <a:xfrm>
            <a:off x="376238" y="4623091"/>
            <a:ext cx="2386666" cy="37313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Categorise APIs (by functionality, ??)</a:t>
            </a:r>
            <a:endParaRPr lang="en-GB" sz="1200" noProof="0" dirty="0" smtClean="0">
              <a:solidFill>
                <a:schemeClr val="tx1">
                  <a:lumMod val="85000"/>
                  <a:lumOff val="15000"/>
                </a:schemeClr>
              </a:solidFill>
            </a:endParaRPr>
          </a:p>
        </p:txBody>
      </p:sp>
      <p:sp>
        <p:nvSpPr>
          <p:cNvPr id="58" name="Rectangle 57"/>
          <p:cNvSpPr/>
          <p:nvPr/>
        </p:nvSpPr>
        <p:spPr bwMode="gray">
          <a:xfrm>
            <a:off x="376238" y="3691447"/>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Assess API quality against best practices</a:t>
            </a:r>
            <a:endParaRPr lang="en-GB" sz="1200" noProof="0" dirty="0" smtClean="0">
              <a:solidFill>
                <a:schemeClr val="tx1">
                  <a:lumMod val="85000"/>
                  <a:lumOff val="15000"/>
                </a:schemeClr>
              </a:solidFill>
            </a:endParaRPr>
          </a:p>
        </p:txBody>
      </p:sp>
      <p:sp>
        <p:nvSpPr>
          <p:cNvPr id="64" name="Rectangle 63"/>
          <p:cNvSpPr/>
          <p:nvPr/>
        </p:nvSpPr>
        <p:spPr bwMode="gray">
          <a:xfrm>
            <a:off x="3368786" y="485871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gaps</a:t>
            </a:r>
            <a:endParaRPr lang="en-GB" sz="1200" noProof="0" dirty="0" smtClean="0">
              <a:solidFill>
                <a:schemeClr val="tx1">
                  <a:lumMod val="85000"/>
                  <a:lumOff val="15000"/>
                </a:schemeClr>
              </a:solidFill>
            </a:endParaRPr>
          </a:p>
        </p:txBody>
      </p:sp>
      <p:sp>
        <p:nvSpPr>
          <p:cNvPr id="65" name="Rectangle 64"/>
          <p:cNvSpPr/>
          <p:nvPr/>
        </p:nvSpPr>
        <p:spPr bwMode="gray">
          <a:xfrm>
            <a:off x="3368786" y="5752730"/>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to identify opportunities for reuse to fill gaps</a:t>
            </a:r>
            <a:endParaRPr lang="en-GB" sz="1200" noProof="0" dirty="0" smtClean="0">
              <a:solidFill>
                <a:schemeClr val="tx1">
                  <a:lumMod val="85000"/>
                  <a:lumOff val="15000"/>
                </a:schemeClr>
              </a:solidFill>
            </a:endParaRPr>
          </a:p>
        </p:txBody>
      </p:sp>
      <p:sp>
        <p:nvSpPr>
          <p:cNvPr id="66" name="Rectangle 65"/>
          <p:cNvSpPr/>
          <p:nvPr/>
        </p:nvSpPr>
        <p:spPr bwMode="gray">
          <a:xfrm>
            <a:off x="6361334" y="2926675"/>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Use 3</a:t>
            </a:r>
            <a:r>
              <a:rPr lang="en-GB" sz="1200" baseline="30000" noProof="0" dirty="0" smtClean="0">
                <a:solidFill>
                  <a:schemeClr val="tx1">
                    <a:lumMod val="85000"/>
                    <a:lumOff val="15000"/>
                  </a:schemeClr>
                </a:solidFill>
              </a:rPr>
              <a:t>rd</a:t>
            </a:r>
            <a:r>
              <a:rPr lang="en-GB" sz="1200" noProof="0" dirty="0" smtClean="0">
                <a:solidFill>
                  <a:schemeClr val="tx1">
                    <a:lumMod val="85000"/>
                    <a:lumOff val="15000"/>
                  </a:schemeClr>
                </a:solidFill>
              </a:rPr>
              <a:t> Party API library to identify APIs suitable to close gap</a:t>
            </a:r>
          </a:p>
        </p:txBody>
      </p:sp>
      <p:sp>
        <p:nvSpPr>
          <p:cNvPr id="70" name="Rectangle 69"/>
          <p:cNvSpPr/>
          <p:nvPr/>
        </p:nvSpPr>
        <p:spPr bwMode="gray">
          <a:xfrm>
            <a:off x="6361334" y="411685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Assess APIs to select the most compatible</a:t>
            </a:r>
          </a:p>
        </p:txBody>
      </p:sp>
      <p:sp>
        <p:nvSpPr>
          <p:cNvPr id="10" name="Chevron 9"/>
          <p:cNvSpPr/>
          <p:nvPr/>
        </p:nvSpPr>
        <p:spPr bwMode="gray">
          <a:xfrm rot="5400000">
            <a:off x="577391" y="3237341"/>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1" name="Chevron 70"/>
          <p:cNvSpPr/>
          <p:nvPr/>
        </p:nvSpPr>
        <p:spPr bwMode="gray">
          <a:xfrm rot="5400000">
            <a:off x="577391" y="4168983"/>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2" name="Chevron 71"/>
          <p:cNvSpPr/>
          <p:nvPr/>
        </p:nvSpPr>
        <p:spPr bwMode="gray">
          <a:xfrm rot="5400000">
            <a:off x="3564610" y="3349399"/>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3" name="Chevron 72"/>
          <p:cNvSpPr/>
          <p:nvPr/>
        </p:nvSpPr>
        <p:spPr bwMode="gray">
          <a:xfrm rot="5400000">
            <a:off x="3564610" y="4423417"/>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4" name="Chevron 73"/>
          <p:cNvSpPr/>
          <p:nvPr/>
        </p:nvSpPr>
        <p:spPr bwMode="gray">
          <a:xfrm rot="5400000">
            <a:off x="3564610" y="5317435"/>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80" name="Chevron 79"/>
          <p:cNvSpPr/>
          <p:nvPr/>
        </p:nvSpPr>
        <p:spPr bwMode="gray">
          <a:xfrm rot="5400000">
            <a:off x="6551828" y="3623478"/>
            <a:ext cx="318416" cy="51656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30" name="Straight Connector 29"/>
          <p:cNvCxnSpPr>
            <a:stCxn id="81" idx="1"/>
          </p:cNvCxnSpPr>
          <p:nvPr/>
        </p:nvCxnSpPr>
        <p:spPr>
          <a:xfrm>
            <a:off x="376238" y="1572104"/>
            <a:ext cx="0" cy="596785"/>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gray">
          <a:xfrm>
            <a:off x="376238" y="1464104"/>
            <a:ext cx="1008000" cy="216000"/>
          </a:xfrm>
          <a:prstGeom prst="rect">
            <a:avLst/>
          </a:prstGeom>
          <a:noFill/>
          <a:ln w="12700" algn="ctr">
            <a:solidFill>
              <a:schemeClr val="accent3">
                <a:lumMod val="20000"/>
                <a:lumOff val="8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solidFill>
              </a:rPr>
              <a:t>API ignorant</a:t>
            </a:r>
            <a:endParaRPr lang="en-GB" sz="1000" noProof="0" dirty="0" smtClean="0">
              <a:solidFill>
                <a:schemeClr val="accent3"/>
              </a:solidFill>
            </a:endParaRPr>
          </a:p>
        </p:txBody>
      </p:sp>
      <p:sp>
        <p:nvSpPr>
          <p:cNvPr id="83" name="Rectangle 82"/>
          <p:cNvSpPr/>
          <p:nvPr/>
        </p:nvSpPr>
        <p:spPr bwMode="gray">
          <a:xfrm>
            <a:off x="7672251" y="1464104"/>
            <a:ext cx="1066611" cy="216000"/>
          </a:xfrm>
          <a:prstGeom prst="rect">
            <a:avLst/>
          </a:prstGeom>
          <a:noFill/>
          <a:ln w="12700" algn="ctr">
            <a:solidFill>
              <a:schemeClr val="accent3">
                <a:lumMod val="5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lumMod val="50000"/>
                  </a:schemeClr>
                </a:solidFill>
              </a:rPr>
              <a:t>API proficient</a:t>
            </a:r>
            <a:endParaRPr lang="en-GB" sz="1000" noProof="0" dirty="0" smtClean="0">
              <a:solidFill>
                <a:schemeClr val="accent3">
                  <a:lumMod val="50000"/>
                </a:schemeClr>
              </a:solidFill>
            </a:endParaRPr>
          </a:p>
        </p:txBody>
      </p:sp>
      <p:cxnSp>
        <p:nvCxnSpPr>
          <p:cNvPr id="34" name="Straight Connector 33"/>
          <p:cNvCxnSpPr>
            <a:endCxn id="83" idx="3"/>
          </p:cNvCxnSpPr>
          <p:nvPr/>
        </p:nvCxnSpPr>
        <p:spPr>
          <a:xfrm flipV="1">
            <a:off x="8738862" y="1572104"/>
            <a:ext cx="0" cy="655281"/>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932"/>
          <p:cNvGrpSpPr>
            <a:grpSpLocks noChangeAspect="1"/>
          </p:cNvGrpSpPr>
          <p:nvPr/>
        </p:nvGrpSpPr>
        <p:grpSpPr bwMode="auto">
          <a:xfrm>
            <a:off x="7183111" y="1401026"/>
            <a:ext cx="367041" cy="367041"/>
            <a:chOff x="5795" y="3560"/>
            <a:chExt cx="340" cy="340"/>
          </a:xfrm>
          <a:solidFill>
            <a:schemeClr val="accent4"/>
          </a:solidFill>
        </p:grpSpPr>
        <p:sp>
          <p:nvSpPr>
            <p:cNvPr id="86"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2" name="Group 487"/>
          <p:cNvGrpSpPr>
            <a:grpSpLocks noChangeAspect="1"/>
          </p:cNvGrpSpPr>
          <p:nvPr/>
        </p:nvGrpSpPr>
        <p:grpSpPr bwMode="auto">
          <a:xfrm>
            <a:off x="1504770" y="1392371"/>
            <a:ext cx="370106" cy="370106"/>
            <a:chOff x="6566" y="1944"/>
            <a:chExt cx="341" cy="341"/>
          </a:xfrm>
          <a:solidFill>
            <a:schemeClr val="accent3"/>
          </a:solidFill>
        </p:grpSpPr>
        <p:sp>
          <p:nvSpPr>
            <p:cNvPr id="93" name="Freeform 488"/>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489"/>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490"/>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6" name="Group 217"/>
          <p:cNvGrpSpPr>
            <a:grpSpLocks noChangeAspect="1"/>
          </p:cNvGrpSpPr>
          <p:nvPr/>
        </p:nvGrpSpPr>
        <p:grpSpPr bwMode="auto">
          <a:xfrm>
            <a:off x="6434138" y="2506749"/>
            <a:ext cx="369676" cy="369676"/>
            <a:chOff x="5807" y="746"/>
            <a:chExt cx="340" cy="340"/>
          </a:xfrm>
          <a:solidFill>
            <a:schemeClr val="accent3"/>
          </a:solidFill>
        </p:grpSpPr>
        <p:sp>
          <p:nvSpPr>
            <p:cNvPr id="97" name="Freeform 218"/>
            <p:cNvSpPr>
              <a:spLocks noEditPoints="1"/>
            </p:cNvSpPr>
            <p:nvPr/>
          </p:nvSpPr>
          <p:spPr bwMode="auto">
            <a:xfrm>
              <a:off x="5892" y="824"/>
              <a:ext cx="170" cy="184"/>
            </a:xfrm>
            <a:custGeom>
              <a:avLst/>
              <a:gdLst>
                <a:gd name="T0" fmla="*/ 256 w 256"/>
                <a:gd name="T1" fmla="*/ 138 h 277"/>
                <a:gd name="T2" fmla="*/ 128 w 256"/>
                <a:gd name="T3" fmla="*/ 266 h 277"/>
                <a:gd name="T4" fmla="*/ 53 w 256"/>
                <a:gd name="T5" fmla="*/ 242 h 277"/>
                <a:gd name="T6" fmla="*/ 53 w 256"/>
                <a:gd name="T7" fmla="*/ 266 h 277"/>
                <a:gd name="T8" fmla="*/ 43 w 256"/>
                <a:gd name="T9" fmla="*/ 277 h 277"/>
                <a:gd name="T10" fmla="*/ 32 w 256"/>
                <a:gd name="T11" fmla="*/ 266 h 277"/>
                <a:gd name="T12" fmla="*/ 32 w 256"/>
                <a:gd name="T13" fmla="*/ 213 h 277"/>
                <a:gd name="T14" fmla="*/ 43 w 256"/>
                <a:gd name="T15" fmla="*/ 202 h 277"/>
                <a:gd name="T16" fmla="*/ 96 w 256"/>
                <a:gd name="T17" fmla="*/ 202 h 277"/>
                <a:gd name="T18" fmla="*/ 107 w 256"/>
                <a:gd name="T19" fmla="*/ 213 h 277"/>
                <a:gd name="T20" fmla="*/ 96 w 256"/>
                <a:gd name="T21" fmla="*/ 224 h 277"/>
                <a:gd name="T22" fmla="*/ 64 w 256"/>
                <a:gd name="T23" fmla="*/ 224 h 277"/>
                <a:gd name="T24" fmla="*/ 128 w 256"/>
                <a:gd name="T25" fmla="*/ 245 h 277"/>
                <a:gd name="T26" fmla="*/ 235 w 256"/>
                <a:gd name="T27" fmla="*/ 138 h 277"/>
                <a:gd name="T28" fmla="*/ 245 w 256"/>
                <a:gd name="T29" fmla="*/ 128 h 277"/>
                <a:gd name="T30" fmla="*/ 256 w 256"/>
                <a:gd name="T31" fmla="*/ 138 h 277"/>
                <a:gd name="T32" fmla="*/ 128 w 256"/>
                <a:gd name="T33" fmla="*/ 32 h 277"/>
                <a:gd name="T34" fmla="*/ 192 w 256"/>
                <a:gd name="T35" fmla="*/ 53 h 277"/>
                <a:gd name="T36" fmla="*/ 160 w 256"/>
                <a:gd name="T37" fmla="*/ 53 h 277"/>
                <a:gd name="T38" fmla="*/ 149 w 256"/>
                <a:gd name="T39" fmla="*/ 64 h 277"/>
                <a:gd name="T40" fmla="*/ 160 w 256"/>
                <a:gd name="T41" fmla="*/ 74 h 277"/>
                <a:gd name="T42" fmla="*/ 213 w 256"/>
                <a:gd name="T43" fmla="*/ 74 h 277"/>
                <a:gd name="T44" fmla="*/ 224 w 256"/>
                <a:gd name="T45" fmla="*/ 64 h 277"/>
                <a:gd name="T46" fmla="*/ 224 w 256"/>
                <a:gd name="T47" fmla="*/ 10 h 277"/>
                <a:gd name="T48" fmla="*/ 213 w 256"/>
                <a:gd name="T49" fmla="*/ 0 h 277"/>
                <a:gd name="T50" fmla="*/ 203 w 256"/>
                <a:gd name="T51" fmla="*/ 10 h 277"/>
                <a:gd name="T52" fmla="*/ 203 w 256"/>
                <a:gd name="T53" fmla="*/ 35 h 277"/>
                <a:gd name="T54" fmla="*/ 128 w 256"/>
                <a:gd name="T55" fmla="*/ 10 h 277"/>
                <a:gd name="T56" fmla="*/ 0 w 256"/>
                <a:gd name="T57" fmla="*/ 138 h 277"/>
                <a:gd name="T58" fmla="*/ 11 w 256"/>
                <a:gd name="T59" fmla="*/ 149 h 277"/>
                <a:gd name="T60" fmla="*/ 21 w 256"/>
                <a:gd name="T61" fmla="*/ 138 h 277"/>
                <a:gd name="T62" fmla="*/ 128 w 256"/>
                <a:gd name="T63" fmla="*/ 3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77">
                  <a:moveTo>
                    <a:pt x="256" y="138"/>
                  </a:moveTo>
                  <a:cubicBezTo>
                    <a:pt x="256" y="209"/>
                    <a:pt x="199" y="266"/>
                    <a:pt x="128" y="266"/>
                  </a:cubicBezTo>
                  <a:cubicBezTo>
                    <a:pt x="101" y="266"/>
                    <a:pt x="75" y="258"/>
                    <a:pt x="53" y="242"/>
                  </a:cubicBezTo>
                  <a:cubicBezTo>
                    <a:pt x="53" y="266"/>
                    <a:pt x="53" y="266"/>
                    <a:pt x="53" y="266"/>
                  </a:cubicBezTo>
                  <a:cubicBezTo>
                    <a:pt x="53" y="272"/>
                    <a:pt x="49" y="277"/>
                    <a:pt x="43" y="277"/>
                  </a:cubicBezTo>
                  <a:cubicBezTo>
                    <a:pt x="37" y="277"/>
                    <a:pt x="32" y="272"/>
                    <a:pt x="32" y="266"/>
                  </a:cubicBezTo>
                  <a:cubicBezTo>
                    <a:pt x="32" y="213"/>
                    <a:pt x="32" y="213"/>
                    <a:pt x="32" y="213"/>
                  </a:cubicBezTo>
                  <a:cubicBezTo>
                    <a:pt x="32" y="207"/>
                    <a:pt x="37" y="202"/>
                    <a:pt x="43" y="202"/>
                  </a:cubicBezTo>
                  <a:cubicBezTo>
                    <a:pt x="96" y="202"/>
                    <a:pt x="96" y="202"/>
                    <a:pt x="96" y="202"/>
                  </a:cubicBezTo>
                  <a:cubicBezTo>
                    <a:pt x="102" y="202"/>
                    <a:pt x="107" y="207"/>
                    <a:pt x="107" y="213"/>
                  </a:cubicBezTo>
                  <a:cubicBezTo>
                    <a:pt x="107" y="219"/>
                    <a:pt x="102" y="224"/>
                    <a:pt x="96" y="224"/>
                  </a:cubicBezTo>
                  <a:cubicBezTo>
                    <a:pt x="64" y="224"/>
                    <a:pt x="64" y="224"/>
                    <a:pt x="64" y="224"/>
                  </a:cubicBezTo>
                  <a:cubicBezTo>
                    <a:pt x="82" y="237"/>
                    <a:pt x="105" y="245"/>
                    <a:pt x="128" y="245"/>
                  </a:cubicBezTo>
                  <a:cubicBezTo>
                    <a:pt x="187" y="245"/>
                    <a:pt x="235" y="197"/>
                    <a:pt x="235" y="138"/>
                  </a:cubicBezTo>
                  <a:cubicBezTo>
                    <a:pt x="235" y="132"/>
                    <a:pt x="239" y="128"/>
                    <a:pt x="245" y="128"/>
                  </a:cubicBezTo>
                  <a:cubicBezTo>
                    <a:pt x="251" y="128"/>
                    <a:pt x="256" y="132"/>
                    <a:pt x="256" y="138"/>
                  </a:cubicBezTo>
                  <a:close/>
                  <a:moveTo>
                    <a:pt x="128" y="32"/>
                  </a:moveTo>
                  <a:cubicBezTo>
                    <a:pt x="151" y="32"/>
                    <a:pt x="174" y="39"/>
                    <a:pt x="192" y="53"/>
                  </a:cubicBezTo>
                  <a:cubicBezTo>
                    <a:pt x="160" y="53"/>
                    <a:pt x="160" y="53"/>
                    <a:pt x="160" y="53"/>
                  </a:cubicBezTo>
                  <a:cubicBezTo>
                    <a:pt x="154" y="53"/>
                    <a:pt x="149" y="58"/>
                    <a:pt x="149" y="64"/>
                  </a:cubicBezTo>
                  <a:cubicBezTo>
                    <a:pt x="149" y="70"/>
                    <a:pt x="154" y="74"/>
                    <a:pt x="160" y="74"/>
                  </a:cubicBezTo>
                  <a:cubicBezTo>
                    <a:pt x="213" y="74"/>
                    <a:pt x="213" y="74"/>
                    <a:pt x="213" y="74"/>
                  </a:cubicBezTo>
                  <a:cubicBezTo>
                    <a:pt x="219" y="74"/>
                    <a:pt x="224" y="70"/>
                    <a:pt x="224" y="64"/>
                  </a:cubicBezTo>
                  <a:cubicBezTo>
                    <a:pt x="224" y="10"/>
                    <a:pt x="224" y="10"/>
                    <a:pt x="224" y="10"/>
                  </a:cubicBezTo>
                  <a:cubicBezTo>
                    <a:pt x="224" y="4"/>
                    <a:pt x="219" y="0"/>
                    <a:pt x="213" y="0"/>
                  </a:cubicBezTo>
                  <a:cubicBezTo>
                    <a:pt x="207" y="0"/>
                    <a:pt x="203" y="4"/>
                    <a:pt x="203" y="10"/>
                  </a:cubicBezTo>
                  <a:cubicBezTo>
                    <a:pt x="203" y="35"/>
                    <a:pt x="203" y="35"/>
                    <a:pt x="203" y="35"/>
                  </a:cubicBezTo>
                  <a:cubicBezTo>
                    <a:pt x="181" y="19"/>
                    <a:pt x="155" y="10"/>
                    <a:pt x="128" y="10"/>
                  </a:cubicBezTo>
                  <a:cubicBezTo>
                    <a:pt x="57" y="10"/>
                    <a:pt x="0" y="68"/>
                    <a:pt x="0" y="138"/>
                  </a:cubicBezTo>
                  <a:cubicBezTo>
                    <a:pt x="0" y="144"/>
                    <a:pt x="5" y="149"/>
                    <a:pt x="11" y="149"/>
                  </a:cubicBezTo>
                  <a:cubicBezTo>
                    <a:pt x="17" y="149"/>
                    <a:pt x="21" y="144"/>
                    <a:pt x="21" y="138"/>
                  </a:cubicBezTo>
                  <a:cubicBezTo>
                    <a:pt x="21" y="80"/>
                    <a:pt x="69" y="32"/>
                    <a:pt x="128"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219"/>
            <p:cNvSpPr>
              <a:spLocks noEditPoints="1"/>
            </p:cNvSpPr>
            <p:nvPr/>
          </p:nvSpPr>
          <p:spPr bwMode="auto">
            <a:xfrm>
              <a:off x="5807" y="746"/>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9" name="Rectangle 98"/>
          <p:cNvSpPr/>
          <p:nvPr/>
        </p:nvSpPr>
        <p:spPr bwMode="gray">
          <a:xfrm>
            <a:off x="6803814" y="2543683"/>
            <a:ext cx="1401742" cy="33274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noProof="0" dirty="0" smtClean="0">
                <a:solidFill>
                  <a:schemeClr val="tx1">
                    <a:lumMod val="85000"/>
                    <a:lumOff val="15000"/>
                  </a:schemeClr>
                </a:solidFill>
              </a:rPr>
              <a:t>Continuously refresh 3</a:t>
            </a:r>
            <a:r>
              <a:rPr lang="en-GB" sz="900" baseline="30000" noProof="0" dirty="0" smtClean="0">
                <a:solidFill>
                  <a:schemeClr val="tx1">
                    <a:lumMod val="85000"/>
                    <a:lumOff val="15000"/>
                  </a:schemeClr>
                </a:solidFill>
              </a:rPr>
              <a:t>rd</a:t>
            </a:r>
            <a:r>
              <a:rPr lang="en-GB" sz="900" noProof="0" dirty="0" smtClean="0">
                <a:solidFill>
                  <a:schemeClr val="tx1">
                    <a:lumMod val="85000"/>
                    <a:lumOff val="15000"/>
                  </a:schemeClr>
                </a:solidFill>
              </a:rPr>
              <a:t> Party API library</a:t>
            </a:r>
          </a:p>
        </p:txBody>
      </p:sp>
    </p:spTree>
    <p:extLst>
      <p:ext uri="{BB962C8B-B14F-4D97-AF65-F5344CB8AC3E}">
        <p14:creationId xmlns:p14="http://schemas.microsoft.com/office/powerpoint/2010/main" val="1825646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Outline</a:t>
            </a:r>
            <a:endParaRPr lang="en-GB" noProof="0" dirty="0"/>
          </a:p>
        </p:txBody>
      </p:sp>
      <p:sp>
        <p:nvSpPr>
          <p:cNvPr id="2" name="Text Placeholder 1"/>
          <p:cNvSpPr>
            <a:spLocks noGrp="1"/>
          </p:cNvSpPr>
          <p:nvPr>
            <p:ph type="body" sz="quarter" idx="13"/>
          </p:nvPr>
        </p:nvSpPr>
        <p:spPr/>
        <p:txBody>
          <a:bodyPr/>
          <a:lstStyle/>
          <a:p>
            <a:r>
              <a:rPr lang="en-GB" sz="1800" dirty="0" smtClean="0"/>
              <a:t>There are 3 key stages in the journey from a client’s API ignorance to API proficiency</a:t>
            </a:r>
            <a:endParaRPr lang="en-GB" sz="1800" noProof="0" dirty="0"/>
          </a:p>
        </p:txBody>
      </p:sp>
      <p:sp>
        <p:nvSpPr>
          <p:cNvPr id="35" name="Pentagon 34"/>
          <p:cNvSpPr/>
          <p:nvPr/>
        </p:nvSpPr>
        <p:spPr bwMode="gray">
          <a:xfrm>
            <a:off x="376238" y="1861640"/>
            <a:ext cx="2824162" cy="504000"/>
          </a:xfrm>
          <a:prstGeom prst="homePlate">
            <a:avLst/>
          </a:prstGeom>
          <a:gradFill flip="none" rotWithShape="1">
            <a:gsLst>
              <a:gs pos="0">
                <a:schemeClr val="accent3">
                  <a:lumMod val="20000"/>
                  <a:lumOff val="80000"/>
                </a:schemeClr>
              </a:gs>
              <a:gs pos="100000">
                <a:schemeClr val="accent3">
                  <a:lumMod val="40000"/>
                  <a:lumOff val="60000"/>
                </a:schemeClr>
              </a:gs>
            </a:gsLst>
            <a:lin ang="0" scaled="1"/>
            <a:tileRect/>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Understanding your client’s API landscape</a:t>
            </a:r>
          </a:p>
        </p:txBody>
      </p:sp>
      <p:sp>
        <p:nvSpPr>
          <p:cNvPr id="36" name="Chevron 35"/>
          <p:cNvSpPr/>
          <p:nvPr/>
        </p:nvSpPr>
        <p:spPr bwMode="gray">
          <a:xfrm>
            <a:off x="3200400" y="1861640"/>
            <a:ext cx="2794000" cy="504000"/>
          </a:xfrm>
          <a:prstGeom prst="chevron">
            <a:avLst/>
          </a:prstGeom>
          <a:gradFill>
            <a:gsLst>
              <a:gs pos="2000">
                <a:schemeClr val="accent3">
                  <a:lumMod val="40000"/>
                  <a:lumOff val="60000"/>
                </a:schemeClr>
              </a:gs>
              <a:gs pos="100000">
                <a:schemeClr val="accent3"/>
              </a:gs>
            </a:gsLst>
            <a:lin ang="0" scaled="1"/>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Identify duplication, gaps and promote reuse</a:t>
            </a:r>
          </a:p>
        </p:txBody>
      </p:sp>
      <p:sp>
        <p:nvSpPr>
          <p:cNvPr id="47" name="Rectangle 46"/>
          <p:cNvSpPr/>
          <p:nvPr/>
        </p:nvSpPr>
        <p:spPr bwMode="gray">
          <a:xfrm>
            <a:off x="376238" y="2926675"/>
            <a:ext cx="2386666" cy="37313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Build your API library</a:t>
            </a:r>
            <a:endParaRPr lang="en-GB" sz="1200" noProof="0" dirty="0" smtClean="0">
              <a:solidFill>
                <a:schemeClr val="tx1">
                  <a:lumMod val="85000"/>
                  <a:lumOff val="15000"/>
                </a:schemeClr>
              </a:solidFill>
            </a:endParaRPr>
          </a:p>
        </p:txBody>
      </p:sp>
      <p:sp>
        <p:nvSpPr>
          <p:cNvPr id="52" name="Chevron 51"/>
          <p:cNvSpPr/>
          <p:nvPr/>
        </p:nvSpPr>
        <p:spPr bwMode="gray">
          <a:xfrm>
            <a:off x="5994400" y="1861640"/>
            <a:ext cx="2753600" cy="504000"/>
          </a:xfrm>
          <a:custGeom>
            <a:avLst/>
            <a:gdLst>
              <a:gd name="connsiteX0" fmla="*/ 0 w 2753600"/>
              <a:gd name="connsiteY0" fmla="*/ 0 h 504000"/>
              <a:gd name="connsiteX1" fmla="*/ 2501600 w 2753600"/>
              <a:gd name="connsiteY1" fmla="*/ 0 h 504000"/>
              <a:gd name="connsiteX2" fmla="*/ 2753600 w 2753600"/>
              <a:gd name="connsiteY2" fmla="*/ 252000 h 504000"/>
              <a:gd name="connsiteX3" fmla="*/ 2501600 w 2753600"/>
              <a:gd name="connsiteY3" fmla="*/ 504000 h 504000"/>
              <a:gd name="connsiteX4" fmla="*/ 0 w 2753600"/>
              <a:gd name="connsiteY4" fmla="*/ 504000 h 504000"/>
              <a:gd name="connsiteX5" fmla="*/ 252000 w 2753600"/>
              <a:gd name="connsiteY5" fmla="*/ 252000 h 504000"/>
              <a:gd name="connsiteX6" fmla="*/ 0 w 2753600"/>
              <a:gd name="connsiteY6" fmla="*/ 0 h 504000"/>
              <a:gd name="connsiteX0" fmla="*/ 0 w 2501600"/>
              <a:gd name="connsiteY0" fmla="*/ 0 h 504000"/>
              <a:gd name="connsiteX1" fmla="*/ 2501600 w 2501600"/>
              <a:gd name="connsiteY1" fmla="*/ 0 h 504000"/>
              <a:gd name="connsiteX2" fmla="*/ 2501600 w 2501600"/>
              <a:gd name="connsiteY2" fmla="*/ 504000 h 504000"/>
              <a:gd name="connsiteX3" fmla="*/ 0 w 2501600"/>
              <a:gd name="connsiteY3" fmla="*/ 504000 h 504000"/>
              <a:gd name="connsiteX4" fmla="*/ 252000 w 2501600"/>
              <a:gd name="connsiteY4" fmla="*/ 252000 h 504000"/>
              <a:gd name="connsiteX5" fmla="*/ 0 w 2501600"/>
              <a:gd name="connsiteY5"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1600" h="504000">
                <a:moveTo>
                  <a:pt x="0" y="0"/>
                </a:moveTo>
                <a:lnTo>
                  <a:pt x="2501600" y="0"/>
                </a:lnTo>
                <a:lnTo>
                  <a:pt x="2501600" y="504000"/>
                </a:lnTo>
                <a:lnTo>
                  <a:pt x="0" y="504000"/>
                </a:lnTo>
                <a:lnTo>
                  <a:pt x="252000" y="252000"/>
                </a:lnTo>
                <a:lnTo>
                  <a:pt x="0" y="0"/>
                </a:lnTo>
                <a:close/>
              </a:path>
            </a:pathLst>
          </a:custGeom>
          <a:gradFill>
            <a:gsLst>
              <a:gs pos="0">
                <a:schemeClr val="accent3"/>
              </a:gs>
              <a:gs pos="100000">
                <a:schemeClr val="accent3">
                  <a:lumMod val="50000"/>
                </a:schemeClr>
              </a:gs>
            </a:gsLst>
            <a:lin ang="0" scaled="1"/>
          </a:gradFill>
          <a:ln w="19050" algn="ctr">
            <a:noFill/>
            <a:miter lim="800000"/>
            <a:headEnd/>
            <a:tailEnd/>
          </a:ln>
        </p:spPr>
        <p:txBody>
          <a:bodyPr wrap="square" lIns="3960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3</a:t>
            </a:r>
            <a:r>
              <a:rPr lang="en-GB" sz="1200" b="1" baseline="30000" noProof="0" dirty="0" smtClean="0">
                <a:solidFill>
                  <a:schemeClr val="tx1">
                    <a:lumMod val="85000"/>
                    <a:lumOff val="15000"/>
                  </a:schemeClr>
                </a:solidFill>
              </a:rPr>
              <a:t>rd</a:t>
            </a:r>
            <a:r>
              <a:rPr lang="en-GB" sz="1200" b="1" noProof="0" dirty="0" smtClean="0">
                <a:solidFill>
                  <a:schemeClr val="tx1">
                    <a:lumMod val="85000"/>
                    <a:lumOff val="15000"/>
                  </a:schemeClr>
                </a:solidFill>
              </a:rPr>
              <a:t> Party API Assessment</a:t>
            </a:r>
          </a:p>
        </p:txBody>
      </p:sp>
      <p:sp>
        <p:nvSpPr>
          <p:cNvPr id="53" name="Rectangle 52"/>
          <p:cNvSpPr/>
          <p:nvPr/>
        </p:nvSpPr>
        <p:spPr bwMode="gray">
          <a:xfrm>
            <a:off x="3368786" y="3784693"/>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areas of duplication</a:t>
            </a:r>
            <a:endParaRPr lang="en-GB" sz="1200" noProof="0" dirty="0" smtClean="0">
              <a:solidFill>
                <a:schemeClr val="tx1">
                  <a:lumMod val="85000"/>
                  <a:lumOff val="15000"/>
                </a:schemeClr>
              </a:solidFill>
            </a:endParaRPr>
          </a:p>
        </p:txBody>
      </p:sp>
      <p:sp>
        <p:nvSpPr>
          <p:cNvPr id="54" name="Rectangle 53"/>
          <p:cNvSpPr/>
          <p:nvPr/>
        </p:nvSpPr>
        <p:spPr bwMode="gray">
          <a:xfrm>
            <a:off x="3368786" y="2926675"/>
            <a:ext cx="2386666" cy="504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Decommission sub-standard APIs</a:t>
            </a:r>
            <a:endParaRPr lang="en-GB" sz="1200" noProof="0" dirty="0" smtClean="0">
              <a:solidFill>
                <a:schemeClr val="tx1">
                  <a:lumMod val="85000"/>
                  <a:lumOff val="15000"/>
                </a:schemeClr>
              </a:solidFill>
            </a:endParaRPr>
          </a:p>
        </p:txBody>
      </p:sp>
      <p:sp>
        <p:nvSpPr>
          <p:cNvPr id="55" name="Rectangle 54"/>
          <p:cNvSpPr/>
          <p:nvPr/>
        </p:nvSpPr>
        <p:spPr bwMode="gray">
          <a:xfrm>
            <a:off x="376238" y="462309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Categorise APIs (by functionality, 4Rs?)</a:t>
            </a:r>
            <a:endParaRPr lang="en-GB" sz="1200" noProof="0" dirty="0" smtClean="0">
              <a:solidFill>
                <a:schemeClr val="tx1">
                  <a:lumMod val="85000"/>
                  <a:lumOff val="15000"/>
                </a:schemeClr>
              </a:solidFill>
            </a:endParaRPr>
          </a:p>
        </p:txBody>
      </p:sp>
      <p:sp>
        <p:nvSpPr>
          <p:cNvPr id="58" name="Rectangle 57"/>
          <p:cNvSpPr/>
          <p:nvPr/>
        </p:nvSpPr>
        <p:spPr bwMode="gray">
          <a:xfrm>
            <a:off x="376238" y="3691447"/>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Assess API quality against best practices</a:t>
            </a:r>
            <a:endParaRPr lang="en-GB" sz="1200" noProof="0" dirty="0" smtClean="0">
              <a:solidFill>
                <a:schemeClr val="tx1">
                  <a:lumMod val="85000"/>
                  <a:lumOff val="15000"/>
                </a:schemeClr>
              </a:solidFill>
            </a:endParaRPr>
          </a:p>
        </p:txBody>
      </p:sp>
      <p:sp>
        <p:nvSpPr>
          <p:cNvPr id="64" name="Rectangle 63"/>
          <p:cNvSpPr/>
          <p:nvPr/>
        </p:nvSpPr>
        <p:spPr bwMode="gray">
          <a:xfrm>
            <a:off x="3368786" y="485871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gaps</a:t>
            </a:r>
            <a:endParaRPr lang="en-GB" sz="1200" noProof="0" dirty="0" smtClean="0">
              <a:solidFill>
                <a:schemeClr val="tx1">
                  <a:lumMod val="85000"/>
                  <a:lumOff val="15000"/>
                </a:schemeClr>
              </a:solidFill>
            </a:endParaRPr>
          </a:p>
        </p:txBody>
      </p:sp>
      <p:sp>
        <p:nvSpPr>
          <p:cNvPr id="65" name="Rectangle 64"/>
          <p:cNvSpPr/>
          <p:nvPr/>
        </p:nvSpPr>
        <p:spPr bwMode="gray">
          <a:xfrm>
            <a:off x="3368786" y="5752730"/>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to identify opportunities for reuse to fill gaps</a:t>
            </a:r>
            <a:endParaRPr lang="en-GB" sz="1200" noProof="0" dirty="0" smtClean="0">
              <a:solidFill>
                <a:schemeClr val="tx1">
                  <a:lumMod val="85000"/>
                  <a:lumOff val="15000"/>
                </a:schemeClr>
              </a:solidFill>
            </a:endParaRPr>
          </a:p>
        </p:txBody>
      </p:sp>
      <p:sp>
        <p:nvSpPr>
          <p:cNvPr id="66" name="Rectangle 65"/>
          <p:cNvSpPr/>
          <p:nvPr/>
        </p:nvSpPr>
        <p:spPr bwMode="gray">
          <a:xfrm>
            <a:off x="6361334" y="2926675"/>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Use 3</a:t>
            </a:r>
            <a:r>
              <a:rPr lang="en-GB" sz="1200" baseline="30000" noProof="0" dirty="0" smtClean="0">
                <a:solidFill>
                  <a:schemeClr val="tx1">
                    <a:lumMod val="85000"/>
                    <a:lumOff val="15000"/>
                  </a:schemeClr>
                </a:solidFill>
              </a:rPr>
              <a:t>rd</a:t>
            </a:r>
            <a:r>
              <a:rPr lang="en-GB" sz="1200" noProof="0" dirty="0" smtClean="0">
                <a:solidFill>
                  <a:schemeClr val="tx1">
                    <a:lumMod val="85000"/>
                    <a:lumOff val="15000"/>
                  </a:schemeClr>
                </a:solidFill>
              </a:rPr>
              <a:t> Party API library to identify APIs suitable to close gap</a:t>
            </a:r>
          </a:p>
        </p:txBody>
      </p:sp>
      <p:sp>
        <p:nvSpPr>
          <p:cNvPr id="70" name="Rectangle 69"/>
          <p:cNvSpPr/>
          <p:nvPr/>
        </p:nvSpPr>
        <p:spPr bwMode="gray">
          <a:xfrm>
            <a:off x="6361334" y="411685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Assess APIs to select the most compatible</a:t>
            </a:r>
          </a:p>
        </p:txBody>
      </p:sp>
      <p:sp>
        <p:nvSpPr>
          <p:cNvPr id="10" name="Chevron 9"/>
          <p:cNvSpPr/>
          <p:nvPr/>
        </p:nvSpPr>
        <p:spPr bwMode="gray">
          <a:xfrm rot="5400000">
            <a:off x="577391" y="3237341"/>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15" name="Straight Arrow Connector 14"/>
          <p:cNvCxnSpPr>
            <a:stCxn id="51" idx="1"/>
          </p:cNvCxnSpPr>
          <p:nvPr/>
        </p:nvCxnSpPr>
        <p:spPr>
          <a:xfrm flipH="1" flipV="1">
            <a:off x="2206736" y="3111891"/>
            <a:ext cx="364670" cy="81504"/>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71" name="Chevron 70"/>
          <p:cNvSpPr/>
          <p:nvPr/>
        </p:nvSpPr>
        <p:spPr bwMode="gray">
          <a:xfrm rot="5400000">
            <a:off x="577391" y="4168983"/>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2" name="Chevron 71"/>
          <p:cNvSpPr/>
          <p:nvPr/>
        </p:nvSpPr>
        <p:spPr bwMode="gray">
          <a:xfrm rot="5400000">
            <a:off x="3564610" y="3349399"/>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3" name="Chevron 72"/>
          <p:cNvSpPr/>
          <p:nvPr/>
        </p:nvSpPr>
        <p:spPr bwMode="gray">
          <a:xfrm rot="5400000">
            <a:off x="3564610" y="4423417"/>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4" name="Chevron 73"/>
          <p:cNvSpPr/>
          <p:nvPr/>
        </p:nvSpPr>
        <p:spPr bwMode="gray">
          <a:xfrm rot="5400000">
            <a:off x="3564610" y="5317435"/>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80" name="Chevron 79"/>
          <p:cNvSpPr/>
          <p:nvPr/>
        </p:nvSpPr>
        <p:spPr bwMode="gray">
          <a:xfrm rot="5400000">
            <a:off x="6551828" y="3623478"/>
            <a:ext cx="318416" cy="51656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30" name="Straight Connector 29"/>
          <p:cNvCxnSpPr>
            <a:stCxn id="81" idx="1"/>
          </p:cNvCxnSpPr>
          <p:nvPr/>
        </p:nvCxnSpPr>
        <p:spPr>
          <a:xfrm>
            <a:off x="376238" y="1572104"/>
            <a:ext cx="0" cy="596785"/>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gray">
          <a:xfrm>
            <a:off x="376238" y="1464104"/>
            <a:ext cx="1008000" cy="216000"/>
          </a:xfrm>
          <a:prstGeom prst="rect">
            <a:avLst/>
          </a:prstGeom>
          <a:noFill/>
          <a:ln w="12700" algn="ctr">
            <a:solidFill>
              <a:schemeClr val="accent3">
                <a:lumMod val="20000"/>
                <a:lumOff val="8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solidFill>
              </a:rPr>
              <a:t>API ignorant</a:t>
            </a:r>
            <a:endParaRPr lang="en-GB" sz="1000" noProof="0" dirty="0" smtClean="0">
              <a:solidFill>
                <a:schemeClr val="accent3"/>
              </a:solidFill>
            </a:endParaRPr>
          </a:p>
        </p:txBody>
      </p:sp>
      <p:sp>
        <p:nvSpPr>
          <p:cNvPr id="83" name="Rectangle 82"/>
          <p:cNvSpPr/>
          <p:nvPr/>
        </p:nvSpPr>
        <p:spPr bwMode="gray">
          <a:xfrm>
            <a:off x="7672251" y="1464104"/>
            <a:ext cx="1066611" cy="216000"/>
          </a:xfrm>
          <a:prstGeom prst="rect">
            <a:avLst/>
          </a:prstGeom>
          <a:noFill/>
          <a:ln w="12700" algn="ctr">
            <a:solidFill>
              <a:schemeClr val="accent3">
                <a:lumMod val="5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lumMod val="50000"/>
                  </a:schemeClr>
                </a:solidFill>
              </a:rPr>
              <a:t>API proficient</a:t>
            </a:r>
            <a:endParaRPr lang="en-GB" sz="1000" noProof="0" dirty="0" smtClean="0">
              <a:solidFill>
                <a:schemeClr val="accent3">
                  <a:lumMod val="50000"/>
                </a:schemeClr>
              </a:solidFill>
            </a:endParaRPr>
          </a:p>
        </p:txBody>
      </p:sp>
      <p:cxnSp>
        <p:nvCxnSpPr>
          <p:cNvPr id="34" name="Straight Connector 33"/>
          <p:cNvCxnSpPr>
            <a:endCxn id="83" idx="3"/>
          </p:cNvCxnSpPr>
          <p:nvPr/>
        </p:nvCxnSpPr>
        <p:spPr>
          <a:xfrm flipV="1">
            <a:off x="8738862" y="1572104"/>
            <a:ext cx="0" cy="655281"/>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932"/>
          <p:cNvGrpSpPr>
            <a:grpSpLocks noChangeAspect="1"/>
          </p:cNvGrpSpPr>
          <p:nvPr/>
        </p:nvGrpSpPr>
        <p:grpSpPr bwMode="auto">
          <a:xfrm>
            <a:off x="7183111" y="1401026"/>
            <a:ext cx="367041" cy="367041"/>
            <a:chOff x="5795" y="3560"/>
            <a:chExt cx="340" cy="340"/>
          </a:xfrm>
          <a:solidFill>
            <a:schemeClr val="accent4"/>
          </a:solidFill>
        </p:grpSpPr>
        <p:sp>
          <p:nvSpPr>
            <p:cNvPr id="86"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2" name="Group 487"/>
          <p:cNvGrpSpPr>
            <a:grpSpLocks noChangeAspect="1"/>
          </p:cNvGrpSpPr>
          <p:nvPr/>
        </p:nvGrpSpPr>
        <p:grpSpPr bwMode="auto">
          <a:xfrm>
            <a:off x="1504770" y="1392371"/>
            <a:ext cx="370106" cy="370106"/>
            <a:chOff x="6566" y="1944"/>
            <a:chExt cx="341" cy="341"/>
          </a:xfrm>
          <a:solidFill>
            <a:schemeClr val="accent3"/>
          </a:solidFill>
        </p:grpSpPr>
        <p:sp>
          <p:nvSpPr>
            <p:cNvPr id="93" name="Freeform 488"/>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489"/>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490"/>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6" name="Group 217"/>
          <p:cNvGrpSpPr>
            <a:grpSpLocks noChangeAspect="1"/>
          </p:cNvGrpSpPr>
          <p:nvPr/>
        </p:nvGrpSpPr>
        <p:grpSpPr bwMode="auto">
          <a:xfrm>
            <a:off x="6434138" y="2506749"/>
            <a:ext cx="369676" cy="369676"/>
            <a:chOff x="5807" y="746"/>
            <a:chExt cx="340" cy="340"/>
          </a:xfrm>
          <a:solidFill>
            <a:schemeClr val="accent3"/>
          </a:solidFill>
        </p:grpSpPr>
        <p:sp>
          <p:nvSpPr>
            <p:cNvPr id="97" name="Freeform 218"/>
            <p:cNvSpPr>
              <a:spLocks noEditPoints="1"/>
            </p:cNvSpPr>
            <p:nvPr/>
          </p:nvSpPr>
          <p:spPr bwMode="auto">
            <a:xfrm>
              <a:off x="5892" y="824"/>
              <a:ext cx="170" cy="184"/>
            </a:xfrm>
            <a:custGeom>
              <a:avLst/>
              <a:gdLst>
                <a:gd name="T0" fmla="*/ 256 w 256"/>
                <a:gd name="T1" fmla="*/ 138 h 277"/>
                <a:gd name="T2" fmla="*/ 128 w 256"/>
                <a:gd name="T3" fmla="*/ 266 h 277"/>
                <a:gd name="T4" fmla="*/ 53 w 256"/>
                <a:gd name="T5" fmla="*/ 242 h 277"/>
                <a:gd name="T6" fmla="*/ 53 w 256"/>
                <a:gd name="T7" fmla="*/ 266 h 277"/>
                <a:gd name="T8" fmla="*/ 43 w 256"/>
                <a:gd name="T9" fmla="*/ 277 h 277"/>
                <a:gd name="T10" fmla="*/ 32 w 256"/>
                <a:gd name="T11" fmla="*/ 266 h 277"/>
                <a:gd name="T12" fmla="*/ 32 w 256"/>
                <a:gd name="T13" fmla="*/ 213 h 277"/>
                <a:gd name="T14" fmla="*/ 43 w 256"/>
                <a:gd name="T15" fmla="*/ 202 h 277"/>
                <a:gd name="T16" fmla="*/ 96 w 256"/>
                <a:gd name="T17" fmla="*/ 202 h 277"/>
                <a:gd name="T18" fmla="*/ 107 w 256"/>
                <a:gd name="T19" fmla="*/ 213 h 277"/>
                <a:gd name="T20" fmla="*/ 96 w 256"/>
                <a:gd name="T21" fmla="*/ 224 h 277"/>
                <a:gd name="T22" fmla="*/ 64 w 256"/>
                <a:gd name="T23" fmla="*/ 224 h 277"/>
                <a:gd name="T24" fmla="*/ 128 w 256"/>
                <a:gd name="T25" fmla="*/ 245 h 277"/>
                <a:gd name="T26" fmla="*/ 235 w 256"/>
                <a:gd name="T27" fmla="*/ 138 h 277"/>
                <a:gd name="T28" fmla="*/ 245 w 256"/>
                <a:gd name="T29" fmla="*/ 128 h 277"/>
                <a:gd name="T30" fmla="*/ 256 w 256"/>
                <a:gd name="T31" fmla="*/ 138 h 277"/>
                <a:gd name="T32" fmla="*/ 128 w 256"/>
                <a:gd name="T33" fmla="*/ 32 h 277"/>
                <a:gd name="T34" fmla="*/ 192 w 256"/>
                <a:gd name="T35" fmla="*/ 53 h 277"/>
                <a:gd name="T36" fmla="*/ 160 w 256"/>
                <a:gd name="T37" fmla="*/ 53 h 277"/>
                <a:gd name="T38" fmla="*/ 149 w 256"/>
                <a:gd name="T39" fmla="*/ 64 h 277"/>
                <a:gd name="T40" fmla="*/ 160 w 256"/>
                <a:gd name="T41" fmla="*/ 74 h 277"/>
                <a:gd name="T42" fmla="*/ 213 w 256"/>
                <a:gd name="T43" fmla="*/ 74 h 277"/>
                <a:gd name="T44" fmla="*/ 224 w 256"/>
                <a:gd name="T45" fmla="*/ 64 h 277"/>
                <a:gd name="T46" fmla="*/ 224 w 256"/>
                <a:gd name="T47" fmla="*/ 10 h 277"/>
                <a:gd name="T48" fmla="*/ 213 w 256"/>
                <a:gd name="T49" fmla="*/ 0 h 277"/>
                <a:gd name="T50" fmla="*/ 203 w 256"/>
                <a:gd name="T51" fmla="*/ 10 h 277"/>
                <a:gd name="T52" fmla="*/ 203 w 256"/>
                <a:gd name="T53" fmla="*/ 35 h 277"/>
                <a:gd name="T54" fmla="*/ 128 w 256"/>
                <a:gd name="T55" fmla="*/ 10 h 277"/>
                <a:gd name="T56" fmla="*/ 0 w 256"/>
                <a:gd name="T57" fmla="*/ 138 h 277"/>
                <a:gd name="T58" fmla="*/ 11 w 256"/>
                <a:gd name="T59" fmla="*/ 149 h 277"/>
                <a:gd name="T60" fmla="*/ 21 w 256"/>
                <a:gd name="T61" fmla="*/ 138 h 277"/>
                <a:gd name="T62" fmla="*/ 128 w 256"/>
                <a:gd name="T63" fmla="*/ 3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77">
                  <a:moveTo>
                    <a:pt x="256" y="138"/>
                  </a:moveTo>
                  <a:cubicBezTo>
                    <a:pt x="256" y="209"/>
                    <a:pt x="199" y="266"/>
                    <a:pt x="128" y="266"/>
                  </a:cubicBezTo>
                  <a:cubicBezTo>
                    <a:pt x="101" y="266"/>
                    <a:pt x="75" y="258"/>
                    <a:pt x="53" y="242"/>
                  </a:cubicBezTo>
                  <a:cubicBezTo>
                    <a:pt x="53" y="266"/>
                    <a:pt x="53" y="266"/>
                    <a:pt x="53" y="266"/>
                  </a:cubicBezTo>
                  <a:cubicBezTo>
                    <a:pt x="53" y="272"/>
                    <a:pt x="49" y="277"/>
                    <a:pt x="43" y="277"/>
                  </a:cubicBezTo>
                  <a:cubicBezTo>
                    <a:pt x="37" y="277"/>
                    <a:pt x="32" y="272"/>
                    <a:pt x="32" y="266"/>
                  </a:cubicBezTo>
                  <a:cubicBezTo>
                    <a:pt x="32" y="213"/>
                    <a:pt x="32" y="213"/>
                    <a:pt x="32" y="213"/>
                  </a:cubicBezTo>
                  <a:cubicBezTo>
                    <a:pt x="32" y="207"/>
                    <a:pt x="37" y="202"/>
                    <a:pt x="43" y="202"/>
                  </a:cubicBezTo>
                  <a:cubicBezTo>
                    <a:pt x="96" y="202"/>
                    <a:pt x="96" y="202"/>
                    <a:pt x="96" y="202"/>
                  </a:cubicBezTo>
                  <a:cubicBezTo>
                    <a:pt x="102" y="202"/>
                    <a:pt x="107" y="207"/>
                    <a:pt x="107" y="213"/>
                  </a:cubicBezTo>
                  <a:cubicBezTo>
                    <a:pt x="107" y="219"/>
                    <a:pt x="102" y="224"/>
                    <a:pt x="96" y="224"/>
                  </a:cubicBezTo>
                  <a:cubicBezTo>
                    <a:pt x="64" y="224"/>
                    <a:pt x="64" y="224"/>
                    <a:pt x="64" y="224"/>
                  </a:cubicBezTo>
                  <a:cubicBezTo>
                    <a:pt x="82" y="237"/>
                    <a:pt x="105" y="245"/>
                    <a:pt x="128" y="245"/>
                  </a:cubicBezTo>
                  <a:cubicBezTo>
                    <a:pt x="187" y="245"/>
                    <a:pt x="235" y="197"/>
                    <a:pt x="235" y="138"/>
                  </a:cubicBezTo>
                  <a:cubicBezTo>
                    <a:pt x="235" y="132"/>
                    <a:pt x="239" y="128"/>
                    <a:pt x="245" y="128"/>
                  </a:cubicBezTo>
                  <a:cubicBezTo>
                    <a:pt x="251" y="128"/>
                    <a:pt x="256" y="132"/>
                    <a:pt x="256" y="138"/>
                  </a:cubicBezTo>
                  <a:close/>
                  <a:moveTo>
                    <a:pt x="128" y="32"/>
                  </a:moveTo>
                  <a:cubicBezTo>
                    <a:pt x="151" y="32"/>
                    <a:pt x="174" y="39"/>
                    <a:pt x="192" y="53"/>
                  </a:cubicBezTo>
                  <a:cubicBezTo>
                    <a:pt x="160" y="53"/>
                    <a:pt x="160" y="53"/>
                    <a:pt x="160" y="53"/>
                  </a:cubicBezTo>
                  <a:cubicBezTo>
                    <a:pt x="154" y="53"/>
                    <a:pt x="149" y="58"/>
                    <a:pt x="149" y="64"/>
                  </a:cubicBezTo>
                  <a:cubicBezTo>
                    <a:pt x="149" y="70"/>
                    <a:pt x="154" y="74"/>
                    <a:pt x="160" y="74"/>
                  </a:cubicBezTo>
                  <a:cubicBezTo>
                    <a:pt x="213" y="74"/>
                    <a:pt x="213" y="74"/>
                    <a:pt x="213" y="74"/>
                  </a:cubicBezTo>
                  <a:cubicBezTo>
                    <a:pt x="219" y="74"/>
                    <a:pt x="224" y="70"/>
                    <a:pt x="224" y="64"/>
                  </a:cubicBezTo>
                  <a:cubicBezTo>
                    <a:pt x="224" y="10"/>
                    <a:pt x="224" y="10"/>
                    <a:pt x="224" y="10"/>
                  </a:cubicBezTo>
                  <a:cubicBezTo>
                    <a:pt x="224" y="4"/>
                    <a:pt x="219" y="0"/>
                    <a:pt x="213" y="0"/>
                  </a:cubicBezTo>
                  <a:cubicBezTo>
                    <a:pt x="207" y="0"/>
                    <a:pt x="203" y="4"/>
                    <a:pt x="203" y="10"/>
                  </a:cubicBezTo>
                  <a:cubicBezTo>
                    <a:pt x="203" y="35"/>
                    <a:pt x="203" y="35"/>
                    <a:pt x="203" y="35"/>
                  </a:cubicBezTo>
                  <a:cubicBezTo>
                    <a:pt x="181" y="19"/>
                    <a:pt x="155" y="10"/>
                    <a:pt x="128" y="10"/>
                  </a:cubicBezTo>
                  <a:cubicBezTo>
                    <a:pt x="57" y="10"/>
                    <a:pt x="0" y="68"/>
                    <a:pt x="0" y="138"/>
                  </a:cubicBezTo>
                  <a:cubicBezTo>
                    <a:pt x="0" y="144"/>
                    <a:pt x="5" y="149"/>
                    <a:pt x="11" y="149"/>
                  </a:cubicBezTo>
                  <a:cubicBezTo>
                    <a:pt x="17" y="149"/>
                    <a:pt x="21" y="144"/>
                    <a:pt x="21" y="138"/>
                  </a:cubicBezTo>
                  <a:cubicBezTo>
                    <a:pt x="21" y="80"/>
                    <a:pt x="69" y="32"/>
                    <a:pt x="128"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219"/>
            <p:cNvSpPr>
              <a:spLocks noEditPoints="1"/>
            </p:cNvSpPr>
            <p:nvPr/>
          </p:nvSpPr>
          <p:spPr bwMode="auto">
            <a:xfrm>
              <a:off x="5807" y="746"/>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9" name="Rectangle 98"/>
          <p:cNvSpPr/>
          <p:nvPr/>
        </p:nvSpPr>
        <p:spPr bwMode="gray">
          <a:xfrm>
            <a:off x="6803814" y="2543683"/>
            <a:ext cx="1401742" cy="33274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noProof="0" dirty="0" smtClean="0">
                <a:solidFill>
                  <a:schemeClr val="tx1">
                    <a:lumMod val="85000"/>
                    <a:lumOff val="15000"/>
                  </a:schemeClr>
                </a:solidFill>
              </a:rPr>
              <a:t>Continuously refresh 3</a:t>
            </a:r>
            <a:r>
              <a:rPr lang="en-GB" sz="900" baseline="30000" noProof="0" dirty="0" smtClean="0">
                <a:solidFill>
                  <a:schemeClr val="tx1">
                    <a:lumMod val="85000"/>
                    <a:lumOff val="15000"/>
                  </a:schemeClr>
                </a:solidFill>
              </a:rPr>
              <a:t>rd</a:t>
            </a:r>
            <a:r>
              <a:rPr lang="en-GB" sz="900" noProof="0" dirty="0" smtClean="0">
                <a:solidFill>
                  <a:schemeClr val="tx1">
                    <a:lumMod val="85000"/>
                    <a:lumOff val="15000"/>
                  </a:schemeClr>
                </a:solidFill>
              </a:rPr>
              <a:t> Party API library</a:t>
            </a:r>
          </a:p>
        </p:txBody>
      </p:sp>
      <p:sp>
        <p:nvSpPr>
          <p:cNvPr id="14" name="Rectangle 13"/>
          <p:cNvSpPr/>
          <p:nvPr/>
        </p:nvSpPr>
        <p:spPr bwMode="gray">
          <a:xfrm>
            <a:off x="3194774" y="1206500"/>
            <a:ext cx="5553226" cy="5266230"/>
          </a:xfrm>
          <a:prstGeom prst="rect">
            <a:avLst/>
          </a:prstGeom>
          <a:solidFill>
            <a:srgbClr val="FFFFFF">
              <a:alpha val="89804"/>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51" name="Rectangle 50"/>
          <p:cNvSpPr/>
          <p:nvPr/>
        </p:nvSpPr>
        <p:spPr bwMode="gray">
          <a:xfrm>
            <a:off x="2571406" y="2948245"/>
            <a:ext cx="1242013" cy="490300"/>
          </a:xfrm>
          <a:prstGeom prst="rect">
            <a:avLst/>
          </a:prstGeom>
          <a:solidFill>
            <a:schemeClr val="accent3">
              <a:alpha val="50196"/>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Client’s need a tool to help them achieve this</a:t>
            </a:r>
          </a:p>
        </p:txBody>
      </p:sp>
      <p:cxnSp>
        <p:nvCxnSpPr>
          <p:cNvPr id="40" name="Straight Arrow Connector 39"/>
          <p:cNvCxnSpPr>
            <a:stCxn id="39" idx="1"/>
            <a:endCxn id="58" idx="3"/>
          </p:cNvCxnSpPr>
          <p:nvPr/>
        </p:nvCxnSpPr>
        <p:spPr>
          <a:xfrm flipH="1">
            <a:off x="2762904" y="3824271"/>
            <a:ext cx="703233" cy="137176"/>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2206737" y="5076526"/>
            <a:ext cx="655384" cy="153456"/>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853309" y="4916941"/>
            <a:ext cx="5209667" cy="1680395"/>
            <a:chOff x="2976605" y="4610996"/>
            <a:chExt cx="5209667" cy="1680395"/>
          </a:xfrm>
        </p:grpSpPr>
        <p:sp>
          <p:nvSpPr>
            <p:cNvPr id="23" name="Rectangle 22"/>
            <p:cNvSpPr/>
            <p:nvPr/>
          </p:nvSpPr>
          <p:spPr bwMode="gray">
            <a:xfrm>
              <a:off x="2976605" y="4610996"/>
              <a:ext cx="5209667" cy="1680395"/>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grpSp>
          <p:nvGrpSpPr>
            <p:cNvPr id="20" name="Group 19"/>
            <p:cNvGrpSpPr/>
            <p:nvPr/>
          </p:nvGrpSpPr>
          <p:grpSpPr>
            <a:xfrm>
              <a:off x="3114520" y="4725753"/>
              <a:ext cx="4942648" cy="1432726"/>
              <a:chOff x="140638" y="3744544"/>
              <a:chExt cx="8842223" cy="2563097"/>
            </a:xfrm>
          </p:grpSpPr>
          <p:grpSp>
            <p:nvGrpSpPr>
              <p:cNvPr id="56" name="Group 55"/>
              <p:cNvGrpSpPr/>
              <p:nvPr/>
            </p:nvGrpSpPr>
            <p:grpSpPr>
              <a:xfrm>
                <a:off x="3303703" y="3857625"/>
                <a:ext cx="2613444" cy="2450016"/>
                <a:chOff x="774527" y="2466704"/>
                <a:chExt cx="3162266" cy="2695018"/>
              </a:xfrm>
            </p:grpSpPr>
            <p:sp>
              <p:nvSpPr>
                <p:cNvPr id="57" name="TextBox 50"/>
                <p:cNvSpPr txBox="1">
                  <a:spLocks noChangeArrowheads="1"/>
                </p:cNvSpPr>
                <p:nvPr/>
              </p:nvSpPr>
              <p:spPr bwMode="auto">
                <a:xfrm>
                  <a:off x="1220453" y="4889175"/>
                  <a:ext cx="2542084" cy="272547"/>
                </a:xfrm>
                <a:prstGeom prst="rect">
                  <a:avLst/>
                </a:prstGeom>
                <a:noFill/>
                <a:ln w="9525">
                  <a:noFill/>
                  <a:miter lim="800000"/>
                  <a:headEnd/>
                  <a:tailEnd/>
                </a:ln>
              </p:spPr>
              <p:txBody>
                <a:bodyPr>
                  <a:spAutoFit/>
                </a:bodyPr>
                <a:lstStyle/>
                <a:p>
                  <a:pPr algn="ctr"/>
                  <a:r>
                    <a:rPr lang="en-GB" sz="300" b="1" dirty="0" smtClean="0">
                      <a:solidFill>
                        <a:schemeClr val="tx1">
                          <a:lumMod val="50000"/>
                          <a:lumOff val="50000"/>
                        </a:schemeClr>
                      </a:solidFill>
                      <a:latin typeface="+mj-lt"/>
                      <a:cs typeface="Arial" panose="020B0604020202020204" pitchFamily="34" charset="0"/>
                    </a:rPr>
                    <a:t>Business Value</a:t>
                  </a:r>
                  <a:endParaRPr lang="en-GB" sz="300" b="1" dirty="0">
                    <a:solidFill>
                      <a:schemeClr val="tx1">
                        <a:lumMod val="50000"/>
                        <a:lumOff val="50000"/>
                      </a:schemeClr>
                    </a:solidFill>
                    <a:latin typeface="+mj-lt"/>
                    <a:cs typeface="Arial" panose="020B0604020202020204" pitchFamily="34" charset="0"/>
                  </a:endParaRPr>
                </a:p>
              </p:txBody>
            </p:sp>
            <p:sp>
              <p:nvSpPr>
                <p:cNvPr id="59" name="TextBox 58"/>
                <p:cNvSpPr txBox="1">
                  <a:spLocks noChangeArrowheads="1"/>
                </p:cNvSpPr>
                <p:nvPr/>
              </p:nvSpPr>
              <p:spPr bwMode="auto">
                <a:xfrm>
                  <a:off x="1164075" y="4779870"/>
                  <a:ext cx="396001" cy="242265"/>
                </a:xfrm>
                <a:prstGeom prst="rect">
                  <a:avLst/>
                </a:prstGeom>
                <a:noFill/>
                <a:ln w="9525">
                  <a:noFill/>
                  <a:miter lim="800000"/>
                  <a:headEnd/>
                  <a:tailEnd/>
                </a:ln>
              </p:spPr>
              <p:txBody>
                <a:bodyPr lIns="0" rIns="0">
                  <a:spAutoFit/>
                </a:bodyPr>
                <a:lstStyle/>
                <a:p>
                  <a:pPr algn="ctr"/>
                  <a:r>
                    <a:rPr lang="en-GB" sz="200" b="1" dirty="0">
                      <a:solidFill>
                        <a:schemeClr val="tx1">
                          <a:lumMod val="50000"/>
                          <a:lumOff val="50000"/>
                        </a:schemeClr>
                      </a:solidFill>
                      <a:latin typeface="+mj-lt"/>
                      <a:cs typeface="Arial" panose="020B0604020202020204" pitchFamily="34" charset="0"/>
                    </a:rPr>
                    <a:t>L</a:t>
                  </a:r>
                  <a:r>
                    <a:rPr lang="en-GB" sz="200" b="1" dirty="0" smtClean="0">
                      <a:solidFill>
                        <a:schemeClr val="tx1">
                          <a:lumMod val="50000"/>
                          <a:lumOff val="50000"/>
                        </a:schemeClr>
                      </a:solidFill>
                      <a:latin typeface="+mj-lt"/>
                      <a:cs typeface="Arial" panose="020B0604020202020204" pitchFamily="34" charset="0"/>
                    </a:rPr>
                    <a:t>ow</a:t>
                  </a:r>
                  <a:endParaRPr lang="en-GB" sz="200" b="1" dirty="0">
                    <a:solidFill>
                      <a:schemeClr val="tx1">
                        <a:lumMod val="50000"/>
                        <a:lumOff val="50000"/>
                      </a:schemeClr>
                    </a:solidFill>
                    <a:latin typeface="+mj-lt"/>
                    <a:cs typeface="Arial" panose="020B0604020202020204" pitchFamily="34" charset="0"/>
                  </a:endParaRPr>
                </a:p>
              </p:txBody>
            </p:sp>
            <p:sp>
              <p:nvSpPr>
                <p:cNvPr id="60" name="TextBox 59"/>
                <p:cNvSpPr txBox="1">
                  <a:spLocks noChangeArrowheads="1"/>
                </p:cNvSpPr>
                <p:nvPr/>
              </p:nvSpPr>
              <p:spPr bwMode="auto">
                <a:xfrm>
                  <a:off x="3488341" y="4779870"/>
                  <a:ext cx="448452" cy="242265"/>
                </a:xfrm>
                <a:prstGeom prst="rect">
                  <a:avLst/>
                </a:prstGeom>
                <a:noFill/>
                <a:ln w="9525">
                  <a:noFill/>
                  <a:miter lim="800000"/>
                  <a:headEnd/>
                  <a:tailEnd/>
                </a:ln>
              </p:spPr>
              <p:txBody>
                <a:bodyPr lIns="0" rIns="0">
                  <a:spAutoFit/>
                </a:bodyPr>
                <a:lstStyle/>
                <a:p>
                  <a:pPr algn="ctr"/>
                  <a:r>
                    <a:rPr lang="en-GB" sz="200" b="1" dirty="0" smtClean="0">
                      <a:solidFill>
                        <a:schemeClr val="tx1">
                          <a:lumMod val="50000"/>
                          <a:lumOff val="50000"/>
                        </a:schemeClr>
                      </a:solidFill>
                      <a:latin typeface="+mj-lt"/>
                      <a:cs typeface="Arial" panose="020B0604020202020204" pitchFamily="34" charset="0"/>
                    </a:rPr>
                    <a:t>High</a:t>
                  </a:r>
                  <a:endParaRPr lang="en-GB" sz="200" b="1" dirty="0">
                    <a:solidFill>
                      <a:schemeClr val="tx1">
                        <a:lumMod val="50000"/>
                        <a:lumOff val="50000"/>
                      </a:schemeClr>
                    </a:solidFill>
                    <a:latin typeface="+mj-lt"/>
                    <a:cs typeface="Arial" panose="020B0604020202020204" pitchFamily="34" charset="0"/>
                  </a:endParaRPr>
                </a:p>
              </p:txBody>
            </p:sp>
            <p:sp>
              <p:nvSpPr>
                <p:cNvPr id="61" name="TextBox 44"/>
                <p:cNvSpPr txBox="1">
                  <a:spLocks noChangeArrowheads="1"/>
                </p:cNvSpPr>
                <p:nvPr/>
              </p:nvSpPr>
              <p:spPr bwMode="auto">
                <a:xfrm rot="16200000">
                  <a:off x="-80106" y="3516527"/>
                  <a:ext cx="2009067" cy="299801"/>
                </a:xfrm>
                <a:prstGeom prst="rect">
                  <a:avLst/>
                </a:prstGeom>
                <a:noFill/>
                <a:ln w="9525">
                  <a:noFill/>
                  <a:miter lim="800000"/>
                  <a:headEnd/>
                  <a:tailEnd/>
                </a:ln>
              </p:spPr>
              <p:txBody>
                <a:bodyPr>
                  <a:spAutoFit/>
                </a:bodyPr>
                <a:lstStyle/>
                <a:p>
                  <a:pPr algn="ctr"/>
                  <a:r>
                    <a:rPr lang="en-GB" sz="300" b="1" dirty="0" smtClean="0">
                      <a:solidFill>
                        <a:schemeClr val="tx1">
                          <a:lumMod val="50000"/>
                          <a:lumOff val="50000"/>
                        </a:schemeClr>
                      </a:solidFill>
                      <a:latin typeface="+mj-lt"/>
                      <a:cs typeface="Arial" panose="020B0604020202020204" pitchFamily="34" charset="0"/>
                    </a:rPr>
                    <a:t>IT Condition</a:t>
                  </a:r>
                  <a:endParaRPr lang="en-GB" sz="300" b="1" dirty="0">
                    <a:solidFill>
                      <a:schemeClr val="tx1">
                        <a:lumMod val="50000"/>
                        <a:lumOff val="50000"/>
                      </a:schemeClr>
                    </a:solidFill>
                    <a:latin typeface="+mj-lt"/>
                    <a:cs typeface="Arial" panose="020B0604020202020204" pitchFamily="34" charset="0"/>
                  </a:endParaRPr>
                </a:p>
              </p:txBody>
            </p:sp>
            <p:sp>
              <p:nvSpPr>
                <p:cNvPr id="62" name="TextBox 45"/>
                <p:cNvSpPr txBox="1">
                  <a:spLocks noChangeArrowheads="1"/>
                </p:cNvSpPr>
                <p:nvPr/>
              </p:nvSpPr>
              <p:spPr bwMode="auto">
                <a:xfrm>
                  <a:off x="804033" y="4614584"/>
                  <a:ext cx="377982" cy="242265"/>
                </a:xfrm>
                <a:prstGeom prst="rect">
                  <a:avLst/>
                </a:prstGeom>
                <a:noFill/>
                <a:ln w="9525">
                  <a:noFill/>
                  <a:miter lim="800000"/>
                  <a:headEnd/>
                  <a:tailEnd/>
                </a:ln>
              </p:spPr>
              <p:txBody>
                <a:bodyPr lIns="0" rIns="0">
                  <a:spAutoFit/>
                </a:bodyPr>
                <a:lstStyle/>
                <a:p>
                  <a:pPr algn="ctr"/>
                  <a:r>
                    <a:rPr lang="en-GB" sz="200" b="1" dirty="0" smtClean="0">
                      <a:solidFill>
                        <a:schemeClr val="tx1">
                          <a:lumMod val="50000"/>
                          <a:lumOff val="50000"/>
                        </a:schemeClr>
                      </a:solidFill>
                      <a:latin typeface="+mj-lt"/>
                      <a:cs typeface="Arial" panose="020B0604020202020204" pitchFamily="34" charset="0"/>
                    </a:rPr>
                    <a:t>Low</a:t>
                  </a:r>
                  <a:endParaRPr lang="en-GB" sz="200" b="1" dirty="0">
                    <a:solidFill>
                      <a:schemeClr val="tx1">
                        <a:lumMod val="50000"/>
                        <a:lumOff val="50000"/>
                      </a:schemeClr>
                    </a:solidFill>
                    <a:latin typeface="+mj-lt"/>
                    <a:cs typeface="Arial" panose="020B0604020202020204" pitchFamily="34" charset="0"/>
                  </a:endParaRPr>
                </a:p>
              </p:txBody>
            </p:sp>
            <p:sp>
              <p:nvSpPr>
                <p:cNvPr id="63" name="TextBox 46"/>
                <p:cNvSpPr txBox="1">
                  <a:spLocks noChangeArrowheads="1"/>
                </p:cNvSpPr>
                <p:nvPr/>
              </p:nvSpPr>
              <p:spPr bwMode="auto">
                <a:xfrm>
                  <a:off x="804033" y="2604238"/>
                  <a:ext cx="369014" cy="242265"/>
                </a:xfrm>
                <a:prstGeom prst="rect">
                  <a:avLst/>
                </a:prstGeom>
                <a:noFill/>
                <a:ln w="9525">
                  <a:noFill/>
                  <a:miter lim="800000"/>
                  <a:headEnd/>
                  <a:tailEnd/>
                </a:ln>
              </p:spPr>
              <p:txBody>
                <a:bodyPr lIns="0" rIns="0">
                  <a:spAutoFit/>
                </a:bodyPr>
                <a:lstStyle/>
                <a:p>
                  <a:pPr algn="ctr"/>
                  <a:r>
                    <a:rPr lang="en-GB" sz="200" b="1" dirty="0" smtClean="0">
                      <a:solidFill>
                        <a:schemeClr val="tx1">
                          <a:lumMod val="50000"/>
                          <a:lumOff val="50000"/>
                        </a:schemeClr>
                      </a:solidFill>
                      <a:latin typeface="+mj-lt"/>
                      <a:cs typeface="Arial" panose="020B0604020202020204" pitchFamily="34" charset="0"/>
                    </a:rPr>
                    <a:t>High</a:t>
                  </a:r>
                  <a:endParaRPr lang="en-GB" sz="200" b="1" dirty="0">
                    <a:solidFill>
                      <a:schemeClr val="tx1">
                        <a:lumMod val="50000"/>
                        <a:lumOff val="50000"/>
                      </a:schemeClr>
                    </a:solidFill>
                    <a:latin typeface="+mj-lt"/>
                    <a:cs typeface="Arial" panose="020B0604020202020204" pitchFamily="34" charset="0"/>
                  </a:endParaRPr>
                </a:p>
              </p:txBody>
            </p:sp>
            <p:grpSp>
              <p:nvGrpSpPr>
                <p:cNvPr id="67" name="Group 66"/>
                <p:cNvGrpSpPr/>
                <p:nvPr/>
              </p:nvGrpSpPr>
              <p:grpSpPr>
                <a:xfrm>
                  <a:off x="1192460" y="2613978"/>
                  <a:ext cx="2482555" cy="2085915"/>
                  <a:chOff x="1220453" y="3295925"/>
                  <a:chExt cx="1644597" cy="1381837"/>
                </a:xfrm>
              </p:grpSpPr>
              <p:sp>
                <p:nvSpPr>
                  <p:cNvPr id="75" name="Rectangle 3"/>
                  <p:cNvSpPr/>
                  <p:nvPr/>
                </p:nvSpPr>
                <p:spPr bwMode="auto">
                  <a:xfrm>
                    <a:off x="1220453" y="3996114"/>
                    <a:ext cx="814902" cy="681648"/>
                  </a:xfrm>
                  <a:prstGeom prst="rect">
                    <a:avLst/>
                  </a:prstGeom>
                  <a:solidFill>
                    <a:srgbClr val="FF7D7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26000" rIns="36000" anchor="ctr"/>
                  <a:lstStyle/>
                  <a:p>
                    <a:pPr algn="ctr">
                      <a:defRPr/>
                    </a:pPr>
                    <a:r>
                      <a:rPr lang="en-GB" sz="400" b="1" dirty="0" smtClean="0">
                        <a:solidFill>
                          <a:schemeClr val="bg1"/>
                        </a:solidFill>
                        <a:latin typeface="+mj-lt"/>
                        <a:cs typeface="Arial" panose="020B0604020202020204" pitchFamily="34" charset="0"/>
                      </a:rPr>
                      <a:t>Replace / Retire</a:t>
                    </a:r>
                    <a:endParaRPr lang="en-GB" sz="400" b="1" dirty="0">
                      <a:solidFill>
                        <a:schemeClr val="bg1"/>
                      </a:solidFill>
                      <a:latin typeface="+mj-lt"/>
                      <a:cs typeface="Arial" panose="020B0604020202020204" pitchFamily="34" charset="0"/>
                    </a:endParaRPr>
                  </a:p>
                </p:txBody>
              </p:sp>
              <p:sp>
                <p:nvSpPr>
                  <p:cNvPr id="76" name="Rectangle 75"/>
                  <p:cNvSpPr/>
                  <p:nvPr/>
                </p:nvSpPr>
                <p:spPr bwMode="auto">
                  <a:xfrm>
                    <a:off x="2054111" y="3295925"/>
                    <a:ext cx="810939" cy="681647"/>
                  </a:xfrm>
                  <a:prstGeom prst="rect">
                    <a:avLst/>
                  </a:prstGeom>
                  <a:solidFill>
                    <a:srgbClr val="C3E08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defRPr/>
                    </a:pPr>
                    <a:r>
                      <a:rPr lang="en-GB" sz="400" b="1" dirty="0">
                        <a:solidFill>
                          <a:schemeClr val="tx1">
                            <a:lumMod val="50000"/>
                            <a:lumOff val="50000"/>
                          </a:schemeClr>
                        </a:solidFill>
                        <a:latin typeface="+mj-lt"/>
                        <a:cs typeface="Arial" panose="020B0604020202020204" pitchFamily="34" charset="0"/>
                      </a:rPr>
                      <a:t>Retain</a:t>
                    </a:r>
                  </a:p>
                </p:txBody>
              </p:sp>
              <p:sp>
                <p:nvSpPr>
                  <p:cNvPr id="77" name="Rectangle 76"/>
                  <p:cNvSpPr/>
                  <p:nvPr/>
                </p:nvSpPr>
                <p:spPr bwMode="auto">
                  <a:xfrm>
                    <a:off x="2054110" y="3996114"/>
                    <a:ext cx="810940" cy="681647"/>
                  </a:xfrm>
                  <a:prstGeom prst="rect">
                    <a:avLst/>
                  </a:prstGeom>
                  <a:solidFill>
                    <a:srgbClr val="FF99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r>
                      <a:rPr lang="en-GB" sz="400" b="1" dirty="0" smtClean="0">
                        <a:solidFill>
                          <a:schemeClr val="bg1"/>
                        </a:solidFill>
                        <a:latin typeface="+mj-lt"/>
                        <a:cs typeface="Arial" panose="020B0604020202020204" pitchFamily="34" charset="0"/>
                      </a:rPr>
                      <a:t>Re-Platform</a:t>
                    </a:r>
                    <a:endParaRPr lang="en-GB" sz="400" b="1" dirty="0">
                      <a:solidFill>
                        <a:schemeClr val="bg1"/>
                      </a:solidFill>
                      <a:latin typeface="+mj-lt"/>
                      <a:cs typeface="Arial" panose="020B0604020202020204" pitchFamily="34" charset="0"/>
                    </a:endParaRPr>
                  </a:p>
                </p:txBody>
              </p:sp>
              <p:sp>
                <p:nvSpPr>
                  <p:cNvPr id="78" name="Rectangle 77"/>
                  <p:cNvSpPr/>
                  <p:nvPr/>
                </p:nvSpPr>
                <p:spPr bwMode="auto">
                  <a:xfrm>
                    <a:off x="1220453" y="3295925"/>
                    <a:ext cx="814902" cy="681647"/>
                  </a:xfrm>
                  <a:prstGeom prst="rect">
                    <a:avLst/>
                  </a:prstGeom>
                  <a:solidFill>
                    <a:srgbClr val="FF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r>
                      <a:rPr lang="en-GB" sz="400" b="1" dirty="0" smtClean="0">
                        <a:solidFill>
                          <a:schemeClr val="bg1"/>
                        </a:solidFill>
                        <a:latin typeface="+mj-lt"/>
                        <a:cs typeface="Arial" panose="020B0604020202020204" pitchFamily="34" charset="0"/>
                      </a:rPr>
                      <a:t>Redesign</a:t>
                    </a:r>
                    <a:endParaRPr lang="en-GB" sz="400" b="1" dirty="0">
                      <a:solidFill>
                        <a:schemeClr val="bg1"/>
                      </a:solidFill>
                      <a:latin typeface="+mj-lt"/>
                      <a:cs typeface="Arial" panose="020B0604020202020204" pitchFamily="34" charset="0"/>
                    </a:endParaRPr>
                  </a:p>
                </p:txBody>
              </p:sp>
            </p:grpSp>
            <p:cxnSp>
              <p:nvCxnSpPr>
                <p:cNvPr id="68" name="Straight Arrow Connector 67"/>
                <p:cNvCxnSpPr/>
                <p:nvPr/>
              </p:nvCxnSpPr>
              <p:spPr>
                <a:xfrm>
                  <a:off x="1137319" y="4744259"/>
                  <a:ext cx="271078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1146391" y="2466704"/>
                  <a:ext cx="0" cy="228517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79" name="Rectangle 78"/>
              <p:cNvSpPr/>
              <p:nvPr/>
            </p:nvSpPr>
            <p:spPr>
              <a:xfrm>
                <a:off x="6743392" y="3827133"/>
                <a:ext cx="2239469" cy="1156263"/>
              </a:xfrm>
              <a:prstGeom prst="rect">
                <a:avLst/>
              </a:prstGeom>
            </p:spPr>
            <p:txBody>
              <a:bodyPr wrap="square" anchor="ctr">
                <a:spAutoFit/>
              </a:bodyPr>
              <a:lstStyle/>
              <a:p>
                <a:pPr lvl="0"/>
                <a:r>
                  <a:rPr lang="en-GB" sz="600" b="1" dirty="0">
                    <a:latin typeface="+mj-lt"/>
                    <a:cs typeface="Arial" panose="020B0604020202020204" pitchFamily="34" charset="0"/>
                  </a:rPr>
                  <a:t>Retain</a:t>
                </a:r>
                <a:r>
                  <a:rPr lang="en-GB" sz="600" dirty="0">
                    <a:latin typeface="+mj-lt"/>
                    <a:cs typeface="Arial" panose="020B0604020202020204" pitchFamily="34" charset="0"/>
                  </a:rPr>
                  <a:t>: Applications are in good technical condition and deliver relatively high business value. These applications require no special attention.</a:t>
                </a:r>
              </a:p>
            </p:txBody>
          </p:sp>
          <p:sp>
            <p:nvSpPr>
              <p:cNvPr id="82" name="Rectangle 81"/>
              <p:cNvSpPr/>
              <p:nvPr/>
            </p:nvSpPr>
            <p:spPr>
              <a:xfrm>
                <a:off x="6743392" y="5047960"/>
                <a:ext cx="2239469" cy="1156263"/>
              </a:xfrm>
              <a:prstGeom prst="rect">
                <a:avLst/>
              </a:prstGeom>
            </p:spPr>
            <p:txBody>
              <a:bodyPr wrap="square" anchor="ctr">
                <a:spAutoFit/>
              </a:bodyPr>
              <a:lstStyle/>
              <a:p>
                <a:pPr lvl="0"/>
                <a:r>
                  <a:rPr lang="en-GB" sz="600" b="1" dirty="0">
                    <a:latin typeface="+mj-lt"/>
                    <a:cs typeface="Arial" panose="020B0604020202020204" pitchFamily="34" charset="0"/>
                  </a:rPr>
                  <a:t>Re-Platform</a:t>
                </a:r>
                <a:r>
                  <a:rPr lang="en-GB" sz="600" dirty="0">
                    <a:latin typeface="+mj-lt"/>
                    <a:cs typeface="Arial" panose="020B0604020202020204" pitchFamily="34" charset="0"/>
                  </a:rPr>
                  <a:t>: Applications are not in good technical condition, but have substantial business value. Retool or upgrade to improve IT condition.</a:t>
                </a:r>
              </a:p>
            </p:txBody>
          </p:sp>
          <p:sp>
            <p:nvSpPr>
              <p:cNvPr id="84" name="Rectangle 83"/>
              <p:cNvSpPr/>
              <p:nvPr/>
            </p:nvSpPr>
            <p:spPr>
              <a:xfrm>
                <a:off x="140640" y="3744544"/>
                <a:ext cx="2239469" cy="1321444"/>
              </a:xfrm>
              <a:prstGeom prst="rect">
                <a:avLst/>
              </a:prstGeom>
            </p:spPr>
            <p:txBody>
              <a:bodyPr wrap="square" anchor="ctr">
                <a:spAutoFit/>
              </a:bodyPr>
              <a:lstStyle/>
              <a:p>
                <a:pPr lvl="0" algn="r"/>
                <a:r>
                  <a:rPr lang="en-GB" sz="600" b="1" dirty="0">
                    <a:latin typeface="+mj-lt"/>
                    <a:cs typeface="Arial" panose="020B0604020202020204" pitchFamily="34" charset="0"/>
                  </a:rPr>
                  <a:t>Redesign</a:t>
                </a:r>
                <a:r>
                  <a:rPr lang="en-GB" sz="600" dirty="0">
                    <a:latin typeface="+mj-lt"/>
                    <a:cs typeface="Arial" panose="020B0604020202020204" pitchFamily="34" charset="0"/>
                  </a:rPr>
                  <a:t>: Applications are not delivering great value to the business but are in good technical condition. They should be redesigned to meet the business requirements.</a:t>
                </a:r>
              </a:p>
            </p:txBody>
          </p:sp>
          <p:sp>
            <p:nvSpPr>
              <p:cNvPr id="88" name="Rectangle 87"/>
              <p:cNvSpPr/>
              <p:nvPr/>
            </p:nvSpPr>
            <p:spPr>
              <a:xfrm>
                <a:off x="140638" y="4965369"/>
                <a:ext cx="2239469" cy="1321444"/>
              </a:xfrm>
              <a:prstGeom prst="rect">
                <a:avLst/>
              </a:prstGeom>
            </p:spPr>
            <p:txBody>
              <a:bodyPr wrap="square" anchor="ctr">
                <a:spAutoFit/>
              </a:bodyPr>
              <a:lstStyle/>
              <a:p>
                <a:pPr lvl="0" algn="r"/>
                <a:r>
                  <a:rPr lang="en-GB" sz="600" b="1" dirty="0">
                    <a:latin typeface="+mj-lt"/>
                    <a:cs typeface="Arial" panose="020B0604020202020204" pitchFamily="34" charset="0"/>
                  </a:rPr>
                  <a:t>Replace / Retire</a:t>
                </a:r>
                <a:r>
                  <a:rPr lang="en-GB" sz="600" dirty="0">
                    <a:latin typeface="+mj-lt"/>
                    <a:cs typeface="Arial" panose="020B0604020202020204" pitchFamily="34" charset="0"/>
                  </a:rPr>
                  <a:t>: Applications provide sub-par business value and are in poor technical condition. If they support a key business capability they should be replaced.</a:t>
                </a:r>
              </a:p>
            </p:txBody>
          </p:sp>
          <p:grpSp>
            <p:nvGrpSpPr>
              <p:cNvPr id="89" name="Group 510"/>
              <p:cNvGrpSpPr>
                <a:grpSpLocks/>
              </p:cNvGrpSpPr>
              <p:nvPr/>
            </p:nvGrpSpPr>
            <p:grpSpPr bwMode="auto">
              <a:xfrm>
                <a:off x="2474673" y="5320093"/>
                <a:ext cx="612000" cy="612000"/>
                <a:chOff x="4155" y="3088"/>
                <a:chExt cx="341" cy="340"/>
              </a:xfrm>
              <a:solidFill>
                <a:schemeClr val="accent5"/>
              </a:solidFill>
            </p:grpSpPr>
            <p:sp>
              <p:nvSpPr>
                <p:cNvPr id="90" name="Freeform 511"/>
                <p:cNvSpPr>
                  <a:spLocks noEditPoints="1"/>
                </p:cNvSpPr>
                <p:nvPr/>
              </p:nvSpPr>
              <p:spPr bwMode="auto">
                <a:xfrm>
                  <a:off x="4254" y="3152"/>
                  <a:ext cx="142" cy="212"/>
                </a:xfrm>
                <a:custGeom>
                  <a:avLst/>
                  <a:gdLst>
                    <a:gd name="T0" fmla="*/ 11 w 213"/>
                    <a:gd name="T1" fmla="*/ 64 h 320"/>
                    <a:gd name="T2" fmla="*/ 203 w 213"/>
                    <a:gd name="T3" fmla="*/ 64 h 320"/>
                    <a:gd name="T4" fmla="*/ 213 w 213"/>
                    <a:gd name="T5" fmla="*/ 53 h 320"/>
                    <a:gd name="T6" fmla="*/ 203 w 213"/>
                    <a:gd name="T7" fmla="*/ 42 h 320"/>
                    <a:gd name="T8" fmla="*/ 167 w 213"/>
                    <a:gd name="T9" fmla="*/ 42 h 320"/>
                    <a:gd name="T10" fmla="*/ 107 w 213"/>
                    <a:gd name="T11" fmla="*/ 0 h 320"/>
                    <a:gd name="T12" fmla="*/ 48 w 213"/>
                    <a:gd name="T13" fmla="*/ 38 h 320"/>
                    <a:gd name="T14" fmla="*/ 48 w 213"/>
                    <a:gd name="T15" fmla="*/ 38 h 320"/>
                    <a:gd name="T16" fmla="*/ 46 w 213"/>
                    <a:gd name="T17" fmla="*/ 42 h 320"/>
                    <a:gd name="T18" fmla="*/ 11 w 213"/>
                    <a:gd name="T19" fmla="*/ 42 h 320"/>
                    <a:gd name="T20" fmla="*/ 0 w 213"/>
                    <a:gd name="T21" fmla="*/ 53 h 320"/>
                    <a:gd name="T22" fmla="*/ 11 w 213"/>
                    <a:gd name="T23" fmla="*/ 64 h 320"/>
                    <a:gd name="T24" fmla="*/ 107 w 213"/>
                    <a:gd name="T25" fmla="*/ 21 h 320"/>
                    <a:gd name="T26" fmla="*/ 144 w 213"/>
                    <a:gd name="T27" fmla="*/ 42 h 320"/>
                    <a:gd name="T28" fmla="*/ 70 w 213"/>
                    <a:gd name="T29" fmla="*/ 42 h 320"/>
                    <a:gd name="T30" fmla="*/ 107 w 213"/>
                    <a:gd name="T31" fmla="*/ 21 h 320"/>
                    <a:gd name="T32" fmla="*/ 203 w 213"/>
                    <a:gd name="T33" fmla="*/ 85 h 320"/>
                    <a:gd name="T34" fmla="*/ 192 w 213"/>
                    <a:gd name="T35" fmla="*/ 85 h 320"/>
                    <a:gd name="T36" fmla="*/ 21 w 213"/>
                    <a:gd name="T37" fmla="*/ 85 h 320"/>
                    <a:gd name="T38" fmla="*/ 11 w 213"/>
                    <a:gd name="T39" fmla="*/ 85 h 320"/>
                    <a:gd name="T40" fmla="*/ 0 w 213"/>
                    <a:gd name="T41" fmla="*/ 96 h 320"/>
                    <a:gd name="T42" fmla="*/ 11 w 213"/>
                    <a:gd name="T43" fmla="*/ 106 h 320"/>
                    <a:gd name="T44" fmla="*/ 11 w 213"/>
                    <a:gd name="T45" fmla="*/ 309 h 320"/>
                    <a:gd name="T46" fmla="*/ 21 w 213"/>
                    <a:gd name="T47" fmla="*/ 320 h 320"/>
                    <a:gd name="T48" fmla="*/ 192 w 213"/>
                    <a:gd name="T49" fmla="*/ 320 h 320"/>
                    <a:gd name="T50" fmla="*/ 203 w 213"/>
                    <a:gd name="T51" fmla="*/ 309 h 320"/>
                    <a:gd name="T52" fmla="*/ 203 w 213"/>
                    <a:gd name="T53" fmla="*/ 106 h 320"/>
                    <a:gd name="T54" fmla="*/ 213 w 213"/>
                    <a:gd name="T55" fmla="*/ 96 h 320"/>
                    <a:gd name="T56" fmla="*/ 203 w 213"/>
                    <a:gd name="T57" fmla="*/ 85 h 320"/>
                    <a:gd name="T58" fmla="*/ 181 w 213"/>
                    <a:gd name="T59" fmla="*/ 298 h 320"/>
                    <a:gd name="T60" fmla="*/ 32 w 213"/>
                    <a:gd name="T61" fmla="*/ 298 h 320"/>
                    <a:gd name="T62" fmla="*/ 32 w 213"/>
                    <a:gd name="T63" fmla="*/ 106 h 320"/>
                    <a:gd name="T64" fmla="*/ 181 w 213"/>
                    <a:gd name="T65" fmla="*/ 106 h 320"/>
                    <a:gd name="T66" fmla="*/ 181 w 213"/>
                    <a:gd name="T67" fmla="*/ 298 h 320"/>
                    <a:gd name="T68" fmla="*/ 53 w 213"/>
                    <a:gd name="T69" fmla="*/ 266 h 320"/>
                    <a:gd name="T70" fmla="*/ 53 w 213"/>
                    <a:gd name="T71" fmla="*/ 138 h 320"/>
                    <a:gd name="T72" fmla="*/ 64 w 213"/>
                    <a:gd name="T73" fmla="*/ 128 h 320"/>
                    <a:gd name="T74" fmla="*/ 75 w 213"/>
                    <a:gd name="T75" fmla="*/ 138 h 320"/>
                    <a:gd name="T76" fmla="*/ 75 w 213"/>
                    <a:gd name="T77" fmla="*/ 266 h 320"/>
                    <a:gd name="T78" fmla="*/ 64 w 213"/>
                    <a:gd name="T79" fmla="*/ 277 h 320"/>
                    <a:gd name="T80" fmla="*/ 53 w 213"/>
                    <a:gd name="T81" fmla="*/ 266 h 320"/>
                    <a:gd name="T82" fmla="*/ 96 w 213"/>
                    <a:gd name="T83" fmla="*/ 266 h 320"/>
                    <a:gd name="T84" fmla="*/ 96 w 213"/>
                    <a:gd name="T85" fmla="*/ 138 h 320"/>
                    <a:gd name="T86" fmla="*/ 107 w 213"/>
                    <a:gd name="T87" fmla="*/ 128 h 320"/>
                    <a:gd name="T88" fmla="*/ 117 w 213"/>
                    <a:gd name="T89" fmla="*/ 138 h 320"/>
                    <a:gd name="T90" fmla="*/ 117 w 213"/>
                    <a:gd name="T91" fmla="*/ 266 h 320"/>
                    <a:gd name="T92" fmla="*/ 107 w 213"/>
                    <a:gd name="T93" fmla="*/ 277 h 320"/>
                    <a:gd name="T94" fmla="*/ 96 w 213"/>
                    <a:gd name="T95" fmla="*/ 266 h 320"/>
                    <a:gd name="T96" fmla="*/ 139 w 213"/>
                    <a:gd name="T97" fmla="*/ 266 h 320"/>
                    <a:gd name="T98" fmla="*/ 139 w 213"/>
                    <a:gd name="T99" fmla="*/ 138 h 320"/>
                    <a:gd name="T100" fmla="*/ 149 w 213"/>
                    <a:gd name="T101" fmla="*/ 128 h 320"/>
                    <a:gd name="T102" fmla="*/ 160 w 213"/>
                    <a:gd name="T103" fmla="*/ 138 h 320"/>
                    <a:gd name="T104" fmla="*/ 160 w 213"/>
                    <a:gd name="T105" fmla="*/ 266 h 320"/>
                    <a:gd name="T106" fmla="*/ 149 w 213"/>
                    <a:gd name="T107" fmla="*/ 277 h 320"/>
                    <a:gd name="T108" fmla="*/ 139 w 213"/>
                    <a:gd name="T109"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3" h="320">
                      <a:moveTo>
                        <a:pt x="11" y="64"/>
                      </a:moveTo>
                      <a:cubicBezTo>
                        <a:pt x="203" y="64"/>
                        <a:pt x="203" y="64"/>
                        <a:pt x="203" y="64"/>
                      </a:cubicBezTo>
                      <a:cubicBezTo>
                        <a:pt x="209" y="64"/>
                        <a:pt x="213" y="59"/>
                        <a:pt x="213" y="53"/>
                      </a:cubicBezTo>
                      <a:cubicBezTo>
                        <a:pt x="213" y="47"/>
                        <a:pt x="209" y="42"/>
                        <a:pt x="203" y="42"/>
                      </a:cubicBezTo>
                      <a:cubicBezTo>
                        <a:pt x="167" y="42"/>
                        <a:pt x="167" y="42"/>
                        <a:pt x="167" y="42"/>
                      </a:cubicBezTo>
                      <a:cubicBezTo>
                        <a:pt x="158" y="17"/>
                        <a:pt x="134" y="0"/>
                        <a:pt x="107" y="0"/>
                      </a:cubicBezTo>
                      <a:cubicBezTo>
                        <a:pt x="81" y="0"/>
                        <a:pt x="58" y="15"/>
                        <a:pt x="48" y="38"/>
                      </a:cubicBezTo>
                      <a:cubicBezTo>
                        <a:pt x="48" y="38"/>
                        <a:pt x="48" y="38"/>
                        <a:pt x="48" y="38"/>
                      </a:cubicBezTo>
                      <a:cubicBezTo>
                        <a:pt x="47" y="39"/>
                        <a:pt x="47" y="41"/>
                        <a:pt x="46" y="42"/>
                      </a:cubicBezTo>
                      <a:cubicBezTo>
                        <a:pt x="11" y="42"/>
                        <a:pt x="11" y="42"/>
                        <a:pt x="11" y="42"/>
                      </a:cubicBezTo>
                      <a:cubicBezTo>
                        <a:pt x="5" y="42"/>
                        <a:pt x="0" y="47"/>
                        <a:pt x="0" y="53"/>
                      </a:cubicBezTo>
                      <a:cubicBezTo>
                        <a:pt x="0" y="59"/>
                        <a:pt x="5" y="64"/>
                        <a:pt x="11" y="64"/>
                      </a:cubicBezTo>
                      <a:close/>
                      <a:moveTo>
                        <a:pt x="107" y="21"/>
                      </a:moveTo>
                      <a:cubicBezTo>
                        <a:pt x="122" y="21"/>
                        <a:pt x="136" y="29"/>
                        <a:pt x="144" y="42"/>
                      </a:cubicBezTo>
                      <a:cubicBezTo>
                        <a:pt x="70" y="42"/>
                        <a:pt x="70" y="42"/>
                        <a:pt x="70" y="42"/>
                      </a:cubicBezTo>
                      <a:cubicBezTo>
                        <a:pt x="77" y="29"/>
                        <a:pt x="91" y="21"/>
                        <a:pt x="107" y="21"/>
                      </a:cubicBezTo>
                      <a:close/>
                      <a:moveTo>
                        <a:pt x="203" y="85"/>
                      </a:moveTo>
                      <a:cubicBezTo>
                        <a:pt x="192" y="85"/>
                        <a:pt x="192" y="85"/>
                        <a:pt x="192" y="85"/>
                      </a:cubicBezTo>
                      <a:cubicBezTo>
                        <a:pt x="21" y="85"/>
                        <a:pt x="21" y="85"/>
                        <a:pt x="21" y="85"/>
                      </a:cubicBezTo>
                      <a:cubicBezTo>
                        <a:pt x="11" y="85"/>
                        <a:pt x="11" y="85"/>
                        <a:pt x="11" y="85"/>
                      </a:cubicBezTo>
                      <a:cubicBezTo>
                        <a:pt x="5" y="85"/>
                        <a:pt x="0" y="90"/>
                        <a:pt x="0" y="96"/>
                      </a:cubicBezTo>
                      <a:cubicBezTo>
                        <a:pt x="0" y="102"/>
                        <a:pt x="5" y="106"/>
                        <a:pt x="11" y="106"/>
                      </a:cubicBezTo>
                      <a:cubicBezTo>
                        <a:pt x="11" y="309"/>
                        <a:pt x="11" y="309"/>
                        <a:pt x="11" y="309"/>
                      </a:cubicBezTo>
                      <a:cubicBezTo>
                        <a:pt x="11" y="315"/>
                        <a:pt x="15" y="320"/>
                        <a:pt x="21" y="320"/>
                      </a:cubicBezTo>
                      <a:cubicBezTo>
                        <a:pt x="192" y="320"/>
                        <a:pt x="192" y="320"/>
                        <a:pt x="192" y="320"/>
                      </a:cubicBezTo>
                      <a:cubicBezTo>
                        <a:pt x="198" y="320"/>
                        <a:pt x="203" y="315"/>
                        <a:pt x="203" y="309"/>
                      </a:cubicBezTo>
                      <a:cubicBezTo>
                        <a:pt x="203" y="106"/>
                        <a:pt x="203" y="106"/>
                        <a:pt x="203" y="106"/>
                      </a:cubicBezTo>
                      <a:cubicBezTo>
                        <a:pt x="209" y="106"/>
                        <a:pt x="213" y="102"/>
                        <a:pt x="213" y="96"/>
                      </a:cubicBezTo>
                      <a:cubicBezTo>
                        <a:pt x="213" y="90"/>
                        <a:pt x="209" y="85"/>
                        <a:pt x="203" y="85"/>
                      </a:cubicBezTo>
                      <a:close/>
                      <a:moveTo>
                        <a:pt x="181" y="298"/>
                      </a:moveTo>
                      <a:cubicBezTo>
                        <a:pt x="32" y="298"/>
                        <a:pt x="32" y="298"/>
                        <a:pt x="32" y="298"/>
                      </a:cubicBezTo>
                      <a:cubicBezTo>
                        <a:pt x="32" y="106"/>
                        <a:pt x="32" y="106"/>
                        <a:pt x="32" y="106"/>
                      </a:cubicBezTo>
                      <a:cubicBezTo>
                        <a:pt x="181" y="106"/>
                        <a:pt x="181" y="106"/>
                        <a:pt x="181" y="106"/>
                      </a:cubicBezTo>
                      <a:lnTo>
                        <a:pt x="181" y="298"/>
                      </a:lnTo>
                      <a:close/>
                      <a:moveTo>
                        <a:pt x="53" y="266"/>
                      </a:moveTo>
                      <a:cubicBezTo>
                        <a:pt x="53" y="138"/>
                        <a:pt x="53" y="138"/>
                        <a:pt x="53" y="138"/>
                      </a:cubicBezTo>
                      <a:cubicBezTo>
                        <a:pt x="53" y="132"/>
                        <a:pt x="58" y="128"/>
                        <a:pt x="64" y="128"/>
                      </a:cubicBezTo>
                      <a:cubicBezTo>
                        <a:pt x="70" y="128"/>
                        <a:pt x="75" y="132"/>
                        <a:pt x="75" y="138"/>
                      </a:cubicBezTo>
                      <a:cubicBezTo>
                        <a:pt x="75" y="266"/>
                        <a:pt x="75" y="266"/>
                        <a:pt x="75" y="266"/>
                      </a:cubicBezTo>
                      <a:cubicBezTo>
                        <a:pt x="75" y="272"/>
                        <a:pt x="70" y="277"/>
                        <a:pt x="64" y="277"/>
                      </a:cubicBezTo>
                      <a:cubicBezTo>
                        <a:pt x="58" y="277"/>
                        <a:pt x="53" y="272"/>
                        <a:pt x="53" y="266"/>
                      </a:cubicBezTo>
                      <a:close/>
                      <a:moveTo>
                        <a:pt x="96" y="266"/>
                      </a:moveTo>
                      <a:cubicBezTo>
                        <a:pt x="96" y="138"/>
                        <a:pt x="96" y="138"/>
                        <a:pt x="96" y="138"/>
                      </a:cubicBezTo>
                      <a:cubicBezTo>
                        <a:pt x="96" y="132"/>
                        <a:pt x="101" y="128"/>
                        <a:pt x="107" y="128"/>
                      </a:cubicBezTo>
                      <a:cubicBezTo>
                        <a:pt x="113" y="128"/>
                        <a:pt x="117" y="132"/>
                        <a:pt x="117" y="138"/>
                      </a:cubicBezTo>
                      <a:cubicBezTo>
                        <a:pt x="117" y="266"/>
                        <a:pt x="117" y="266"/>
                        <a:pt x="117" y="266"/>
                      </a:cubicBezTo>
                      <a:cubicBezTo>
                        <a:pt x="117" y="272"/>
                        <a:pt x="113" y="277"/>
                        <a:pt x="107" y="277"/>
                      </a:cubicBezTo>
                      <a:cubicBezTo>
                        <a:pt x="101" y="277"/>
                        <a:pt x="96" y="272"/>
                        <a:pt x="96" y="266"/>
                      </a:cubicBezTo>
                      <a:close/>
                      <a:moveTo>
                        <a:pt x="139" y="266"/>
                      </a:moveTo>
                      <a:cubicBezTo>
                        <a:pt x="139" y="138"/>
                        <a:pt x="139" y="138"/>
                        <a:pt x="139" y="138"/>
                      </a:cubicBezTo>
                      <a:cubicBezTo>
                        <a:pt x="139" y="132"/>
                        <a:pt x="143" y="128"/>
                        <a:pt x="149" y="128"/>
                      </a:cubicBezTo>
                      <a:cubicBezTo>
                        <a:pt x="155" y="128"/>
                        <a:pt x="160" y="132"/>
                        <a:pt x="160" y="138"/>
                      </a:cubicBezTo>
                      <a:cubicBezTo>
                        <a:pt x="160" y="266"/>
                        <a:pt x="160" y="266"/>
                        <a:pt x="160" y="266"/>
                      </a:cubicBezTo>
                      <a:cubicBezTo>
                        <a:pt x="160" y="272"/>
                        <a:pt x="155" y="277"/>
                        <a:pt x="149" y="277"/>
                      </a:cubicBezTo>
                      <a:cubicBezTo>
                        <a:pt x="143" y="277"/>
                        <a:pt x="139" y="272"/>
                        <a:pt x="139"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sp>
              <p:nvSpPr>
                <p:cNvPr id="91" name="Freeform 512"/>
                <p:cNvSpPr>
                  <a:spLocks noEditPoints="1"/>
                </p:cNvSpPr>
                <p:nvPr/>
              </p:nvSpPr>
              <p:spPr bwMode="auto">
                <a:xfrm>
                  <a:off x="4155" y="308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grpSp>
          <p:grpSp>
            <p:nvGrpSpPr>
              <p:cNvPr id="100" name="Group 8"/>
              <p:cNvGrpSpPr>
                <a:grpSpLocks/>
              </p:cNvGrpSpPr>
              <p:nvPr/>
            </p:nvGrpSpPr>
            <p:grpSpPr bwMode="auto">
              <a:xfrm>
                <a:off x="5948884" y="5320093"/>
                <a:ext cx="612000" cy="612000"/>
                <a:chOff x="4229" y="1872"/>
                <a:chExt cx="340" cy="340"/>
              </a:xfrm>
              <a:solidFill>
                <a:schemeClr val="accent5"/>
              </a:solidFill>
            </p:grpSpPr>
            <p:sp>
              <p:nvSpPr>
                <p:cNvPr id="101" name="Freeform 9"/>
                <p:cNvSpPr>
                  <a:spLocks noEditPoints="1"/>
                </p:cNvSpPr>
                <p:nvPr/>
              </p:nvSpPr>
              <p:spPr bwMode="auto">
                <a:xfrm>
                  <a:off x="4292" y="1949"/>
                  <a:ext cx="214" cy="185"/>
                </a:xfrm>
                <a:custGeom>
                  <a:avLst/>
                  <a:gdLst>
                    <a:gd name="T0" fmla="*/ 97 w 322"/>
                    <a:gd name="T1" fmla="*/ 236 h 279"/>
                    <a:gd name="T2" fmla="*/ 89 w 322"/>
                    <a:gd name="T3" fmla="*/ 233 h 279"/>
                    <a:gd name="T4" fmla="*/ 4 w 322"/>
                    <a:gd name="T5" fmla="*/ 148 h 279"/>
                    <a:gd name="T6" fmla="*/ 4 w 322"/>
                    <a:gd name="T7" fmla="*/ 132 h 279"/>
                    <a:gd name="T8" fmla="*/ 89 w 322"/>
                    <a:gd name="T9" fmla="*/ 47 h 279"/>
                    <a:gd name="T10" fmla="*/ 104 w 322"/>
                    <a:gd name="T11" fmla="*/ 47 h 279"/>
                    <a:gd name="T12" fmla="*/ 104 w 322"/>
                    <a:gd name="T13" fmla="*/ 62 h 279"/>
                    <a:gd name="T14" fmla="*/ 26 w 322"/>
                    <a:gd name="T15" fmla="*/ 140 h 279"/>
                    <a:gd name="T16" fmla="*/ 104 w 322"/>
                    <a:gd name="T17" fmla="*/ 218 h 279"/>
                    <a:gd name="T18" fmla="*/ 104 w 322"/>
                    <a:gd name="T19" fmla="*/ 233 h 279"/>
                    <a:gd name="T20" fmla="*/ 97 w 322"/>
                    <a:gd name="T21" fmla="*/ 236 h 279"/>
                    <a:gd name="T22" fmla="*/ 232 w 322"/>
                    <a:gd name="T23" fmla="*/ 233 h 279"/>
                    <a:gd name="T24" fmla="*/ 318 w 322"/>
                    <a:gd name="T25" fmla="*/ 148 h 279"/>
                    <a:gd name="T26" fmla="*/ 318 w 322"/>
                    <a:gd name="T27" fmla="*/ 132 h 279"/>
                    <a:gd name="T28" fmla="*/ 232 w 322"/>
                    <a:gd name="T29" fmla="*/ 47 h 279"/>
                    <a:gd name="T30" fmla="*/ 217 w 322"/>
                    <a:gd name="T31" fmla="*/ 47 h 279"/>
                    <a:gd name="T32" fmla="*/ 217 w 322"/>
                    <a:gd name="T33" fmla="*/ 62 h 279"/>
                    <a:gd name="T34" fmla="*/ 295 w 322"/>
                    <a:gd name="T35" fmla="*/ 140 h 279"/>
                    <a:gd name="T36" fmla="*/ 217 w 322"/>
                    <a:gd name="T37" fmla="*/ 218 h 279"/>
                    <a:gd name="T38" fmla="*/ 217 w 322"/>
                    <a:gd name="T39" fmla="*/ 233 h 279"/>
                    <a:gd name="T40" fmla="*/ 225 w 322"/>
                    <a:gd name="T41" fmla="*/ 236 h 279"/>
                    <a:gd name="T42" fmla="*/ 232 w 322"/>
                    <a:gd name="T43" fmla="*/ 233 h 279"/>
                    <a:gd name="T44" fmla="*/ 146 w 322"/>
                    <a:gd name="T45" fmla="*/ 270 h 279"/>
                    <a:gd name="T46" fmla="*/ 197 w 322"/>
                    <a:gd name="T47" fmla="*/ 14 h 279"/>
                    <a:gd name="T48" fmla="*/ 188 w 322"/>
                    <a:gd name="T49" fmla="*/ 2 h 279"/>
                    <a:gd name="T50" fmla="*/ 176 w 322"/>
                    <a:gd name="T51" fmla="*/ 10 h 279"/>
                    <a:gd name="T52" fmla="*/ 125 w 322"/>
                    <a:gd name="T53" fmla="*/ 266 h 279"/>
                    <a:gd name="T54" fmla="*/ 133 w 322"/>
                    <a:gd name="T55" fmla="*/ 278 h 279"/>
                    <a:gd name="T56" fmla="*/ 135 w 322"/>
                    <a:gd name="T57" fmla="*/ 279 h 279"/>
                    <a:gd name="T58" fmla="*/ 146 w 322"/>
                    <a:gd name="T59" fmla="*/ 27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2" h="279">
                      <a:moveTo>
                        <a:pt x="97" y="236"/>
                      </a:moveTo>
                      <a:cubicBezTo>
                        <a:pt x="94" y="236"/>
                        <a:pt x="91" y="235"/>
                        <a:pt x="89" y="233"/>
                      </a:cubicBezTo>
                      <a:cubicBezTo>
                        <a:pt x="4" y="148"/>
                        <a:pt x="4" y="148"/>
                        <a:pt x="4" y="148"/>
                      </a:cubicBezTo>
                      <a:cubicBezTo>
                        <a:pt x="0" y="143"/>
                        <a:pt x="0" y="137"/>
                        <a:pt x="4" y="132"/>
                      </a:cubicBezTo>
                      <a:cubicBezTo>
                        <a:pt x="89" y="47"/>
                        <a:pt x="89" y="47"/>
                        <a:pt x="89" y="47"/>
                      </a:cubicBezTo>
                      <a:cubicBezTo>
                        <a:pt x="93" y="43"/>
                        <a:pt x="100" y="43"/>
                        <a:pt x="104" y="47"/>
                      </a:cubicBezTo>
                      <a:cubicBezTo>
                        <a:pt x="108" y="51"/>
                        <a:pt x="108" y="58"/>
                        <a:pt x="104" y="62"/>
                      </a:cubicBezTo>
                      <a:cubicBezTo>
                        <a:pt x="26" y="140"/>
                        <a:pt x="26" y="140"/>
                        <a:pt x="26" y="140"/>
                      </a:cubicBezTo>
                      <a:cubicBezTo>
                        <a:pt x="104" y="218"/>
                        <a:pt x="104" y="218"/>
                        <a:pt x="104" y="218"/>
                      </a:cubicBezTo>
                      <a:cubicBezTo>
                        <a:pt x="108" y="222"/>
                        <a:pt x="108" y="229"/>
                        <a:pt x="104" y="233"/>
                      </a:cubicBezTo>
                      <a:cubicBezTo>
                        <a:pt x="102" y="235"/>
                        <a:pt x="99" y="236"/>
                        <a:pt x="97" y="236"/>
                      </a:cubicBezTo>
                      <a:close/>
                      <a:moveTo>
                        <a:pt x="232" y="233"/>
                      </a:moveTo>
                      <a:cubicBezTo>
                        <a:pt x="318" y="148"/>
                        <a:pt x="318" y="148"/>
                        <a:pt x="318" y="148"/>
                      </a:cubicBezTo>
                      <a:cubicBezTo>
                        <a:pt x="322" y="143"/>
                        <a:pt x="322" y="137"/>
                        <a:pt x="318" y="132"/>
                      </a:cubicBezTo>
                      <a:cubicBezTo>
                        <a:pt x="232" y="47"/>
                        <a:pt x="232" y="47"/>
                        <a:pt x="232" y="47"/>
                      </a:cubicBezTo>
                      <a:cubicBezTo>
                        <a:pt x="228" y="43"/>
                        <a:pt x="221" y="43"/>
                        <a:pt x="217" y="47"/>
                      </a:cubicBezTo>
                      <a:cubicBezTo>
                        <a:pt x="213" y="51"/>
                        <a:pt x="213" y="58"/>
                        <a:pt x="217" y="62"/>
                      </a:cubicBezTo>
                      <a:cubicBezTo>
                        <a:pt x="295" y="140"/>
                        <a:pt x="295" y="140"/>
                        <a:pt x="295" y="140"/>
                      </a:cubicBezTo>
                      <a:cubicBezTo>
                        <a:pt x="217" y="218"/>
                        <a:pt x="217" y="218"/>
                        <a:pt x="217" y="218"/>
                      </a:cubicBezTo>
                      <a:cubicBezTo>
                        <a:pt x="213" y="222"/>
                        <a:pt x="213" y="229"/>
                        <a:pt x="217" y="233"/>
                      </a:cubicBezTo>
                      <a:cubicBezTo>
                        <a:pt x="219" y="235"/>
                        <a:pt x="222" y="236"/>
                        <a:pt x="225" y="236"/>
                      </a:cubicBezTo>
                      <a:cubicBezTo>
                        <a:pt x="227" y="236"/>
                        <a:pt x="230" y="235"/>
                        <a:pt x="232" y="233"/>
                      </a:cubicBezTo>
                      <a:close/>
                      <a:moveTo>
                        <a:pt x="146" y="270"/>
                      </a:moveTo>
                      <a:cubicBezTo>
                        <a:pt x="197" y="14"/>
                        <a:pt x="197" y="14"/>
                        <a:pt x="197" y="14"/>
                      </a:cubicBezTo>
                      <a:cubicBezTo>
                        <a:pt x="198" y="8"/>
                        <a:pt x="194" y="3"/>
                        <a:pt x="188" y="2"/>
                      </a:cubicBezTo>
                      <a:cubicBezTo>
                        <a:pt x="183" y="0"/>
                        <a:pt x="177" y="4"/>
                        <a:pt x="176" y="10"/>
                      </a:cubicBezTo>
                      <a:cubicBezTo>
                        <a:pt x="125" y="266"/>
                        <a:pt x="125" y="266"/>
                        <a:pt x="125" y="266"/>
                      </a:cubicBezTo>
                      <a:cubicBezTo>
                        <a:pt x="123" y="272"/>
                        <a:pt x="127" y="277"/>
                        <a:pt x="133" y="278"/>
                      </a:cubicBezTo>
                      <a:cubicBezTo>
                        <a:pt x="134" y="279"/>
                        <a:pt x="134" y="279"/>
                        <a:pt x="135" y="279"/>
                      </a:cubicBezTo>
                      <a:cubicBezTo>
                        <a:pt x="140" y="279"/>
                        <a:pt x="145" y="275"/>
                        <a:pt x="146" y="2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sp>
              <p:nvSpPr>
                <p:cNvPr id="102" name="Freeform 10"/>
                <p:cNvSpPr>
                  <a:spLocks noEditPoints="1"/>
                </p:cNvSpPr>
                <p:nvPr/>
              </p:nvSpPr>
              <p:spPr bwMode="auto">
                <a:xfrm>
                  <a:off x="4229" y="1872"/>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grpSp>
          <p:sp>
            <p:nvSpPr>
              <p:cNvPr id="103" name="Freeform 889"/>
              <p:cNvSpPr>
                <a:spLocks noEditPoints="1"/>
              </p:cNvSpPr>
              <p:nvPr/>
            </p:nvSpPr>
            <p:spPr bwMode="auto">
              <a:xfrm>
                <a:off x="5917146" y="4099267"/>
                <a:ext cx="643738" cy="612000"/>
              </a:xfrm>
              <a:custGeom>
                <a:avLst/>
                <a:gdLst>
                  <a:gd name="T0" fmla="*/ 281 w 562"/>
                  <a:gd name="T1" fmla="*/ 21 h 512"/>
                  <a:gd name="T2" fmla="*/ 447 w 562"/>
                  <a:gd name="T3" fmla="*/ 90 h 512"/>
                  <a:gd name="T4" fmla="*/ 447 w 562"/>
                  <a:gd name="T5" fmla="*/ 422 h 512"/>
                  <a:gd name="T6" fmla="*/ 281 w 562"/>
                  <a:gd name="T7" fmla="*/ 490 h 512"/>
                  <a:gd name="T8" fmla="*/ 115 w 562"/>
                  <a:gd name="T9" fmla="*/ 422 h 512"/>
                  <a:gd name="T10" fmla="*/ 115 w 562"/>
                  <a:gd name="T11" fmla="*/ 90 h 512"/>
                  <a:gd name="T12" fmla="*/ 281 w 562"/>
                  <a:gd name="T13" fmla="*/ 21 h 512"/>
                  <a:gd name="T14" fmla="*/ 281 w 562"/>
                  <a:gd name="T15" fmla="*/ 0 h 512"/>
                  <a:gd name="T16" fmla="*/ 100 w 562"/>
                  <a:gd name="T17" fmla="*/ 75 h 512"/>
                  <a:gd name="T18" fmla="*/ 100 w 562"/>
                  <a:gd name="T19" fmla="*/ 437 h 512"/>
                  <a:gd name="T20" fmla="*/ 281 w 562"/>
                  <a:gd name="T21" fmla="*/ 512 h 512"/>
                  <a:gd name="T22" fmla="*/ 462 w 562"/>
                  <a:gd name="T23" fmla="*/ 437 h 512"/>
                  <a:gd name="T24" fmla="*/ 462 w 562"/>
                  <a:gd name="T25" fmla="*/ 75 h 512"/>
                  <a:gd name="T26" fmla="*/ 281 w 562"/>
                  <a:gd name="T27" fmla="*/ 0 h 512"/>
                  <a:gd name="T28" fmla="*/ 409 w 562"/>
                  <a:gd name="T29" fmla="*/ 213 h 512"/>
                  <a:gd name="T30" fmla="*/ 302 w 562"/>
                  <a:gd name="T31" fmla="*/ 213 h 512"/>
                  <a:gd name="T32" fmla="*/ 403 w 562"/>
                  <a:gd name="T33" fmla="*/ 149 h 512"/>
                  <a:gd name="T34" fmla="*/ 414 w 562"/>
                  <a:gd name="T35" fmla="*/ 138 h 512"/>
                  <a:gd name="T36" fmla="*/ 403 w 562"/>
                  <a:gd name="T37" fmla="*/ 128 h 512"/>
                  <a:gd name="T38" fmla="*/ 280 w 562"/>
                  <a:gd name="T39" fmla="*/ 213 h 512"/>
                  <a:gd name="T40" fmla="*/ 246 w 562"/>
                  <a:gd name="T41" fmla="*/ 213 h 512"/>
                  <a:gd name="T42" fmla="*/ 232 w 562"/>
                  <a:gd name="T43" fmla="*/ 196 h 512"/>
                  <a:gd name="T44" fmla="*/ 224 w 562"/>
                  <a:gd name="T45" fmla="*/ 192 h 512"/>
                  <a:gd name="T46" fmla="*/ 153 w 562"/>
                  <a:gd name="T47" fmla="*/ 192 h 512"/>
                  <a:gd name="T48" fmla="*/ 142 w 562"/>
                  <a:gd name="T49" fmla="*/ 202 h 512"/>
                  <a:gd name="T50" fmla="*/ 142 w 562"/>
                  <a:gd name="T51" fmla="*/ 384 h 512"/>
                  <a:gd name="T52" fmla="*/ 153 w 562"/>
                  <a:gd name="T53" fmla="*/ 394 h 512"/>
                  <a:gd name="T54" fmla="*/ 409 w 562"/>
                  <a:gd name="T55" fmla="*/ 394 h 512"/>
                  <a:gd name="T56" fmla="*/ 419 w 562"/>
                  <a:gd name="T57" fmla="*/ 384 h 512"/>
                  <a:gd name="T58" fmla="*/ 419 w 562"/>
                  <a:gd name="T59" fmla="*/ 224 h 512"/>
                  <a:gd name="T60" fmla="*/ 409 w 562"/>
                  <a:gd name="T61" fmla="*/ 213 h 512"/>
                  <a:gd name="T62" fmla="*/ 398 w 562"/>
                  <a:gd name="T63" fmla="*/ 373 h 512"/>
                  <a:gd name="T64" fmla="*/ 163 w 562"/>
                  <a:gd name="T65" fmla="*/ 373 h 512"/>
                  <a:gd name="T66" fmla="*/ 163 w 562"/>
                  <a:gd name="T67" fmla="*/ 213 h 512"/>
                  <a:gd name="T68" fmla="*/ 219 w 562"/>
                  <a:gd name="T69" fmla="*/ 213 h 512"/>
                  <a:gd name="T70" fmla="*/ 233 w 562"/>
                  <a:gd name="T71" fmla="*/ 230 h 512"/>
                  <a:gd name="T72" fmla="*/ 241 w 562"/>
                  <a:gd name="T73" fmla="*/ 234 h 512"/>
                  <a:gd name="T74" fmla="*/ 275 w 562"/>
                  <a:gd name="T75" fmla="*/ 234 h 512"/>
                  <a:gd name="T76" fmla="*/ 270 w 562"/>
                  <a:gd name="T77" fmla="*/ 283 h 512"/>
                  <a:gd name="T78" fmla="*/ 246 w 562"/>
                  <a:gd name="T79" fmla="*/ 259 h 512"/>
                  <a:gd name="T80" fmla="*/ 230 w 562"/>
                  <a:gd name="T81" fmla="*/ 259 h 512"/>
                  <a:gd name="T82" fmla="*/ 230 w 562"/>
                  <a:gd name="T83" fmla="*/ 274 h 512"/>
                  <a:gd name="T84" fmla="*/ 273 w 562"/>
                  <a:gd name="T85" fmla="*/ 317 h 512"/>
                  <a:gd name="T86" fmla="*/ 281 w 562"/>
                  <a:gd name="T87" fmla="*/ 320 h 512"/>
                  <a:gd name="T88" fmla="*/ 288 w 562"/>
                  <a:gd name="T89" fmla="*/ 317 h 512"/>
                  <a:gd name="T90" fmla="*/ 331 w 562"/>
                  <a:gd name="T91" fmla="*/ 274 h 512"/>
                  <a:gd name="T92" fmla="*/ 331 w 562"/>
                  <a:gd name="T93" fmla="*/ 259 h 512"/>
                  <a:gd name="T94" fmla="*/ 316 w 562"/>
                  <a:gd name="T95" fmla="*/ 259 h 512"/>
                  <a:gd name="T96" fmla="*/ 291 w 562"/>
                  <a:gd name="T97" fmla="*/ 283 h 512"/>
                  <a:gd name="T98" fmla="*/ 296 w 562"/>
                  <a:gd name="T99" fmla="*/ 234 h 512"/>
                  <a:gd name="T100" fmla="*/ 398 w 562"/>
                  <a:gd name="T101" fmla="*/ 234 h 512"/>
                  <a:gd name="T102" fmla="*/ 398 w 562"/>
                  <a:gd name="T103"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12">
                    <a:moveTo>
                      <a:pt x="281" y="21"/>
                    </a:moveTo>
                    <a:cubicBezTo>
                      <a:pt x="343" y="21"/>
                      <a:pt x="402" y="45"/>
                      <a:pt x="447" y="90"/>
                    </a:cubicBezTo>
                    <a:cubicBezTo>
                      <a:pt x="538" y="181"/>
                      <a:pt x="538" y="330"/>
                      <a:pt x="447" y="422"/>
                    </a:cubicBezTo>
                    <a:cubicBezTo>
                      <a:pt x="402" y="466"/>
                      <a:pt x="343" y="490"/>
                      <a:pt x="281" y="490"/>
                    </a:cubicBezTo>
                    <a:cubicBezTo>
                      <a:pt x="218" y="490"/>
                      <a:pt x="159" y="466"/>
                      <a:pt x="115" y="422"/>
                    </a:cubicBezTo>
                    <a:cubicBezTo>
                      <a:pt x="23" y="330"/>
                      <a:pt x="23" y="181"/>
                      <a:pt x="115" y="90"/>
                    </a:cubicBezTo>
                    <a:cubicBezTo>
                      <a:pt x="159" y="45"/>
                      <a:pt x="218" y="21"/>
                      <a:pt x="281" y="21"/>
                    </a:cubicBezTo>
                    <a:moveTo>
                      <a:pt x="281" y="0"/>
                    </a:moveTo>
                    <a:cubicBezTo>
                      <a:pt x="215" y="0"/>
                      <a:pt x="150" y="25"/>
                      <a:pt x="100" y="75"/>
                    </a:cubicBezTo>
                    <a:cubicBezTo>
                      <a:pt x="0" y="175"/>
                      <a:pt x="0" y="337"/>
                      <a:pt x="100" y="437"/>
                    </a:cubicBezTo>
                    <a:cubicBezTo>
                      <a:pt x="150" y="487"/>
                      <a:pt x="215" y="512"/>
                      <a:pt x="281" y="512"/>
                    </a:cubicBezTo>
                    <a:cubicBezTo>
                      <a:pt x="346" y="512"/>
                      <a:pt x="412" y="487"/>
                      <a:pt x="462" y="437"/>
                    </a:cubicBezTo>
                    <a:cubicBezTo>
                      <a:pt x="562" y="337"/>
                      <a:pt x="562" y="175"/>
                      <a:pt x="462" y="75"/>
                    </a:cubicBezTo>
                    <a:cubicBezTo>
                      <a:pt x="412" y="25"/>
                      <a:pt x="346" y="0"/>
                      <a:pt x="281" y="0"/>
                    </a:cubicBezTo>
                    <a:close/>
                    <a:moveTo>
                      <a:pt x="409" y="213"/>
                    </a:move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6"/>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cubicBezTo>
                      <a:pt x="419" y="224"/>
                      <a:pt x="419" y="224"/>
                      <a:pt x="419" y="224"/>
                    </a:cubicBezTo>
                    <a:cubicBezTo>
                      <a:pt x="419" y="218"/>
                      <a:pt x="415" y="213"/>
                      <a:pt x="409" y="213"/>
                    </a:cubicBezTo>
                    <a:close/>
                    <a:moveTo>
                      <a:pt x="398" y="373"/>
                    </a:move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ubicBezTo>
                      <a:pt x="398" y="234"/>
                      <a:pt x="398" y="234"/>
                      <a:pt x="398" y="234"/>
                    </a:cubicBezTo>
                    <a:lnTo>
                      <a:pt x="398" y="373"/>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sz="1100"/>
              </a:p>
            </p:txBody>
          </p:sp>
          <p:grpSp>
            <p:nvGrpSpPr>
              <p:cNvPr id="104" name="Group 176"/>
              <p:cNvGrpSpPr>
                <a:grpSpLocks noChangeAspect="1"/>
              </p:cNvGrpSpPr>
              <p:nvPr/>
            </p:nvGrpSpPr>
            <p:grpSpPr bwMode="auto">
              <a:xfrm>
                <a:off x="2478233" y="4099267"/>
                <a:ext cx="610206" cy="612000"/>
                <a:chOff x="5821" y="411"/>
                <a:chExt cx="340" cy="341"/>
              </a:xfrm>
              <a:solidFill>
                <a:schemeClr val="accent5"/>
              </a:solidFill>
            </p:grpSpPr>
            <p:sp>
              <p:nvSpPr>
                <p:cNvPr id="105" name="Freeform 177"/>
                <p:cNvSpPr>
                  <a:spLocks noEditPoints="1"/>
                </p:cNvSpPr>
                <p:nvPr/>
              </p:nvSpPr>
              <p:spPr bwMode="auto">
                <a:xfrm>
                  <a:off x="5821" y="41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sp>
              <p:nvSpPr>
                <p:cNvPr id="106" name="Freeform 178"/>
                <p:cNvSpPr>
                  <a:spLocks/>
                </p:cNvSpPr>
                <p:nvPr/>
              </p:nvSpPr>
              <p:spPr bwMode="auto">
                <a:xfrm>
                  <a:off x="5884" y="563"/>
                  <a:ext cx="70" cy="89"/>
                </a:xfrm>
                <a:custGeom>
                  <a:avLst/>
                  <a:gdLst>
                    <a:gd name="T0" fmla="*/ 54 w 105"/>
                    <a:gd name="T1" fmla="*/ 134 h 134"/>
                    <a:gd name="T2" fmla="*/ 63 w 105"/>
                    <a:gd name="T3" fmla="*/ 130 h 134"/>
                    <a:gd name="T4" fmla="*/ 60 w 105"/>
                    <a:gd name="T5" fmla="*/ 115 h 134"/>
                    <a:gd name="T6" fmla="*/ 48 w 105"/>
                    <a:gd name="T7" fmla="*/ 99 h 134"/>
                    <a:gd name="T8" fmla="*/ 58 w 105"/>
                    <a:gd name="T9" fmla="*/ 91 h 134"/>
                    <a:gd name="T10" fmla="*/ 99 w 105"/>
                    <a:gd name="T11" fmla="*/ 35 h 134"/>
                    <a:gd name="T12" fmla="*/ 10 w 105"/>
                    <a:gd name="T13" fmla="*/ 6 h 134"/>
                    <a:gd name="T14" fmla="*/ 1 w 105"/>
                    <a:gd name="T15" fmla="*/ 18 h 134"/>
                    <a:gd name="T16" fmla="*/ 12 w 105"/>
                    <a:gd name="T17" fmla="*/ 28 h 134"/>
                    <a:gd name="T18" fmla="*/ 79 w 105"/>
                    <a:gd name="T19" fmla="*/ 41 h 134"/>
                    <a:gd name="T20" fmla="*/ 50 w 105"/>
                    <a:gd name="T21" fmla="*/ 71 h 134"/>
                    <a:gd name="T22" fmla="*/ 27 w 105"/>
                    <a:gd name="T23" fmla="*/ 98 h 134"/>
                    <a:gd name="T24" fmla="*/ 48 w 105"/>
                    <a:gd name="T25" fmla="*/ 132 h 134"/>
                    <a:gd name="T26" fmla="*/ 54 w 105"/>
                    <a:gd name="T2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34">
                      <a:moveTo>
                        <a:pt x="54" y="134"/>
                      </a:moveTo>
                      <a:cubicBezTo>
                        <a:pt x="57" y="134"/>
                        <a:pt x="61" y="133"/>
                        <a:pt x="63" y="130"/>
                      </a:cubicBezTo>
                      <a:cubicBezTo>
                        <a:pt x="66" y="125"/>
                        <a:pt x="65" y="118"/>
                        <a:pt x="60" y="115"/>
                      </a:cubicBezTo>
                      <a:cubicBezTo>
                        <a:pt x="56" y="112"/>
                        <a:pt x="48" y="104"/>
                        <a:pt x="48" y="99"/>
                      </a:cubicBezTo>
                      <a:cubicBezTo>
                        <a:pt x="48" y="97"/>
                        <a:pt x="52" y="94"/>
                        <a:pt x="58" y="91"/>
                      </a:cubicBezTo>
                      <a:cubicBezTo>
                        <a:pt x="88" y="77"/>
                        <a:pt x="105" y="55"/>
                        <a:pt x="99" y="35"/>
                      </a:cubicBezTo>
                      <a:cubicBezTo>
                        <a:pt x="96" y="22"/>
                        <a:pt x="80" y="0"/>
                        <a:pt x="10" y="6"/>
                      </a:cubicBezTo>
                      <a:cubicBezTo>
                        <a:pt x="5" y="7"/>
                        <a:pt x="0" y="12"/>
                        <a:pt x="1" y="18"/>
                      </a:cubicBezTo>
                      <a:cubicBezTo>
                        <a:pt x="1" y="24"/>
                        <a:pt x="6" y="28"/>
                        <a:pt x="12" y="28"/>
                      </a:cubicBezTo>
                      <a:cubicBezTo>
                        <a:pt x="61" y="23"/>
                        <a:pt x="77" y="34"/>
                        <a:pt x="79" y="41"/>
                      </a:cubicBezTo>
                      <a:cubicBezTo>
                        <a:pt x="81" y="48"/>
                        <a:pt x="70" y="62"/>
                        <a:pt x="50" y="71"/>
                      </a:cubicBezTo>
                      <a:cubicBezTo>
                        <a:pt x="35" y="78"/>
                        <a:pt x="28" y="87"/>
                        <a:pt x="27" y="98"/>
                      </a:cubicBezTo>
                      <a:cubicBezTo>
                        <a:pt x="25" y="116"/>
                        <a:pt x="46" y="131"/>
                        <a:pt x="48" y="132"/>
                      </a:cubicBezTo>
                      <a:cubicBezTo>
                        <a:pt x="50" y="134"/>
                        <a:pt x="52" y="134"/>
                        <a:pt x="54"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sp>
              <p:nvSpPr>
                <p:cNvPr id="107" name="Freeform 179"/>
                <p:cNvSpPr>
                  <a:spLocks noEditPoints="1"/>
                </p:cNvSpPr>
                <p:nvPr/>
              </p:nvSpPr>
              <p:spPr bwMode="auto">
                <a:xfrm>
                  <a:off x="5912" y="518"/>
                  <a:ext cx="185" cy="163"/>
                </a:xfrm>
                <a:custGeom>
                  <a:avLst/>
                  <a:gdLst>
                    <a:gd name="T0" fmla="*/ 279 w 279"/>
                    <a:gd name="T1" fmla="*/ 30 h 245"/>
                    <a:gd name="T2" fmla="*/ 270 w 279"/>
                    <a:gd name="T3" fmla="*/ 12 h 245"/>
                    <a:gd name="T4" fmla="*/ 231 w 279"/>
                    <a:gd name="T5" fmla="*/ 10 h 245"/>
                    <a:gd name="T6" fmla="*/ 93 w 279"/>
                    <a:gd name="T7" fmla="*/ 148 h 245"/>
                    <a:gd name="T8" fmla="*/ 45 w 279"/>
                    <a:gd name="T9" fmla="*/ 187 h 245"/>
                    <a:gd name="T10" fmla="*/ 13 w 279"/>
                    <a:gd name="T11" fmla="*/ 212 h 245"/>
                    <a:gd name="T12" fmla="*/ 2 w 279"/>
                    <a:gd name="T13" fmla="*/ 220 h 245"/>
                    <a:gd name="T14" fmla="*/ 8 w 279"/>
                    <a:gd name="T15" fmla="*/ 233 h 245"/>
                    <a:gd name="T16" fmla="*/ 75 w 279"/>
                    <a:gd name="T17" fmla="*/ 245 h 245"/>
                    <a:gd name="T18" fmla="*/ 118 w 279"/>
                    <a:gd name="T19" fmla="*/ 234 h 245"/>
                    <a:gd name="T20" fmla="*/ 140 w 279"/>
                    <a:gd name="T21" fmla="*/ 191 h 245"/>
                    <a:gd name="T22" fmla="*/ 140 w 279"/>
                    <a:gd name="T23" fmla="*/ 185 h 245"/>
                    <a:gd name="T24" fmla="*/ 272 w 279"/>
                    <a:gd name="T25" fmla="*/ 50 h 245"/>
                    <a:gd name="T26" fmla="*/ 279 w 279"/>
                    <a:gd name="T27" fmla="*/ 30 h 245"/>
                    <a:gd name="T28" fmla="*/ 106 w 279"/>
                    <a:gd name="T29" fmla="*/ 216 h 245"/>
                    <a:gd name="T30" fmla="*/ 48 w 279"/>
                    <a:gd name="T31" fmla="*/ 221 h 245"/>
                    <a:gd name="T32" fmla="*/ 65 w 279"/>
                    <a:gd name="T33" fmla="*/ 194 h 245"/>
                    <a:gd name="T34" fmla="*/ 97 w 279"/>
                    <a:gd name="T35" fmla="*/ 169 h 245"/>
                    <a:gd name="T36" fmla="*/ 113 w 279"/>
                    <a:gd name="T37" fmla="*/ 177 h 245"/>
                    <a:gd name="T38" fmla="*/ 119 w 279"/>
                    <a:gd name="T39" fmla="*/ 190 h 245"/>
                    <a:gd name="T40" fmla="*/ 106 w 279"/>
                    <a:gd name="T41" fmla="*/ 216 h 245"/>
                    <a:gd name="T42" fmla="*/ 256 w 279"/>
                    <a:gd name="T43" fmla="*/ 35 h 245"/>
                    <a:gd name="T44" fmla="*/ 130 w 279"/>
                    <a:gd name="T45" fmla="*/ 164 h 245"/>
                    <a:gd name="T46" fmla="*/ 129 w 279"/>
                    <a:gd name="T47" fmla="*/ 162 h 245"/>
                    <a:gd name="T48" fmla="*/ 117 w 279"/>
                    <a:gd name="T49" fmla="*/ 154 h 245"/>
                    <a:gd name="T50" fmla="*/ 246 w 279"/>
                    <a:gd name="T51" fmla="*/ 25 h 245"/>
                    <a:gd name="T52" fmla="*/ 255 w 279"/>
                    <a:gd name="T53" fmla="*/ 27 h 245"/>
                    <a:gd name="T54" fmla="*/ 257 w 279"/>
                    <a:gd name="T55" fmla="*/ 32 h 245"/>
                    <a:gd name="T56" fmla="*/ 256 w 279"/>
                    <a:gd name="T57" fmla="*/ 3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245">
                      <a:moveTo>
                        <a:pt x="279" y="30"/>
                      </a:moveTo>
                      <a:cubicBezTo>
                        <a:pt x="278" y="24"/>
                        <a:pt x="275" y="17"/>
                        <a:pt x="270" y="12"/>
                      </a:cubicBezTo>
                      <a:cubicBezTo>
                        <a:pt x="259" y="1"/>
                        <a:pt x="241" y="0"/>
                        <a:pt x="231" y="10"/>
                      </a:cubicBezTo>
                      <a:cubicBezTo>
                        <a:pt x="93" y="148"/>
                        <a:pt x="93" y="148"/>
                        <a:pt x="93" y="148"/>
                      </a:cubicBezTo>
                      <a:cubicBezTo>
                        <a:pt x="80" y="149"/>
                        <a:pt x="56" y="153"/>
                        <a:pt x="45" y="187"/>
                      </a:cubicBezTo>
                      <a:cubicBezTo>
                        <a:pt x="36" y="213"/>
                        <a:pt x="15" y="212"/>
                        <a:pt x="13" y="212"/>
                      </a:cubicBezTo>
                      <a:cubicBezTo>
                        <a:pt x="8" y="211"/>
                        <a:pt x="3" y="215"/>
                        <a:pt x="2" y="220"/>
                      </a:cubicBezTo>
                      <a:cubicBezTo>
                        <a:pt x="0" y="225"/>
                        <a:pt x="3" y="231"/>
                        <a:pt x="8" y="233"/>
                      </a:cubicBezTo>
                      <a:cubicBezTo>
                        <a:pt x="10" y="233"/>
                        <a:pt x="42" y="245"/>
                        <a:pt x="75" y="245"/>
                      </a:cubicBezTo>
                      <a:cubicBezTo>
                        <a:pt x="90" y="245"/>
                        <a:pt x="106" y="242"/>
                        <a:pt x="118" y="234"/>
                      </a:cubicBezTo>
                      <a:cubicBezTo>
                        <a:pt x="132" y="225"/>
                        <a:pt x="139" y="211"/>
                        <a:pt x="140" y="191"/>
                      </a:cubicBezTo>
                      <a:cubicBezTo>
                        <a:pt x="140" y="189"/>
                        <a:pt x="140" y="187"/>
                        <a:pt x="140" y="185"/>
                      </a:cubicBezTo>
                      <a:cubicBezTo>
                        <a:pt x="272" y="50"/>
                        <a:pt x="272" y="50"/>
                        <a:pt x="272" y="50"/>
                      </a:cubicBezTo>
                      <a:cubicBezTo>
                        <a:pt x="277" y="45"/>
                        <a:pt x="279" y="38"/>
                        <a:pt x="279" y="30"/>
                      </a:cubicBezTo>
                      <a:close/>
                      <a:moveTo>
                        <a:pt x="106" y="216"/>
                      </a:moveTo>
                      <a:cubicBezTo>
                        <a:pt x="92" y="226"/>
                        <a:pt x="68" y="225"/>
                        <a:pt x="48" y="221"/>
                      </a:cubicBezTo>
                      <a:cubicBezTo>
                        <a:pt x="55" y="215"/>
                        <a:pt x="61" y="206"/>
                        <a:pt x="65" y="194"/>
                      </a:cubicBezTo>
                      <a:cubicBezTo>
                        <a:pt x="72" y="173"/>
                        <a:pt x="85" y="170"/>
                        <a:pt x="97" y="169"/>
                      </a:cubicBezTo>
                      <a:cubicBezTo>
                        <a:pt x="102" y="169"/>
                        <a:pt x="109" y="172"/>
                        <a:pt x="113" y="177"/>
                      </a:cubicBezTo>
                      <a:cubicBezTo>
                        <a:pt x="117" y="181"/>
                        <a:pt x="119" y="185"/>
                        <a:pt x="119" y="190"/>
                      </a:cubicBezTo>
                      <a:cubicBezTo>
                        <a:pt x="118" y="203"/>
                        <a:pt x="114" y="211"/>
                        <a:pt x="106" y="216"/>
                      </a:cubicBezTo>
                      <a:close/>
                      <a:moveTo>
                        <a:pt x="256" y="35"/>
                      </a:moveTo>
                      <a:cubicBezTo>
                        <a:pt x="130" y="164"/>
                        <a:pt x="130" y="164"/>
                        <a:pt x="130" y="164"/>
                      </a:cubicBezTo>
                      <a:cubicBezTo>
                        <a:pt x="130" y="163"/>
                        <a:pt x="129" y="163"/>
                        <a:pt x="129" y="162"/>
                      </a:cubicBezTo>
                      <a:cubicBezTo>
                        <a:pt x="126" y="159"/>
                        <a:pt x="122" y="156"/>
                        <a:pt x="117" y="154"/>
                      </a:cubicBezTo>
                      <a:cubicBezTo>
                        <a:pt x="246" y="25"/>
                        <a:pt x="246" y="25"/>
                        <a:pt x="246" y="25"/>
                      </a:cubicBezTo>
                      <a:cubicBezTo>
                        <a:pt x="248" y="23"/>
                        <a:pt x="252" y="24"/>
                        <a:pt x="255" y="27"/>
                      </a:cubicBezTo>
                      <a:cubicBezTo>
                        <a:pt x="256" y="28"/>
                        <a:pt x="257" y="30"/>
                        <a:pt x="257" y="32"/>
                      </a:cubicBezTo>
                      <a:cubicBezTo>
                        <a:pt x="257" y="33"/>
                        <a:pt x="257" y="34"/>
                        <a:pt x="256"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100"/>
                </a:p>
              </p:txBody>
            </p:sp>
          </p:grpSp>
        </p:grpSp>
      </p:grpSp>
      <p:sp>
        <p:nvSpPr>
          <p:cNvPr id="27" name="Freeform 26"/>
          <p:cNvSpPr/>
          <p:nvPr/>
        </p:nvSpPr>
        <p:spPr bwMode="gray">
          <a:xfrm>
            <a:off x="6756399" y="3074960"/>
            <a:ext cx="366051" cy="1157287"/>
          </a:xfrm>
          <a:custGeom>
            <a:avLst/>
            <a:gdLst>
              <a:gd name="connsiteX0" fmla="*/ 0 w 381000"/>
              <a:gd name="connsiteY0" fmla="*/ 482600 h 1117600"/>
              <a:gd name="connsiteX1" fmla="*/ 355600 w 381000"/>
              <a:gd name="connsiteY1" fmla="*/ 0 h 1117600"/>
              <a:gd name="connsiteX2" fmla="*/ 381000 w 381000"/>
              <a:gd name="connsiteY2" fmla="*/ 1117600 h 1117600"/>
              <a:gd name="connsiteX3" fmla="*/ 0 w 381000"/>
              <a:gd name="connsiteY3" fmla="*/ 673100 h 1117600"/>
              <a:gd name="connsiteX4" fmla="*/ 0 w 381000"/>
              <a:gd name="connsiteY4" fmla="*/ 482600 h 1117600"/>
              <a:gd name="connsiteX0" fmla="*/ 0 w 381000"/>
              <a:gd name="connsiteY0" fmla="*/ 496887 h 1131887"/>
              <a:gd name="connsiteX1" fmla="*/ 380418 w 381000"/>
              <a:gd name="connsiteY1" fmla="*/ 0 h 1131887"/>
              <a:gd name="connsiteX2" fmla="*/ 381000 w 381000"/>
              <a:gd name="connsiteY2" fmla="*/ 1131887 h 1131887"/>
              <a:gd name="connsiteX3" fmla="*/ 0 w 381000"/>
              <a:gd name="connsiteY3" fmla="*/ 687387 h 1131887"/>
              <a:gd name="connsiteX4" fmla="*/ 0 w 381000"/>
              <a:gd name="connsiteY4" fmla="*/ 496887 h 1131887"/>
              <a:gd name="connsiteX0" fmla="*/ 0 w 381000"/>
              <a:gd name="connsiteY0" fmla="*/ 506412 h 1141412"/>
              <a:gd name="connsiteX1" fmla="*/ 380418 w 381000"/>
              <a:gd name="connsiteY1" fmla="*/ 0 h 1141412"/>
              <a:gd name="connsiteX2" fmla="*/ 381000 w 381000"/>
              <a:gd name="connsiteY2" fmla="*/ 1141412 h 1141412"/>
              <a:gd name="connsiteX3" fmla="*/ 0 w 381000"/>
              <a:gd name="connsiteY3" fmla="*/ 696912 h 1141412"/>
              <a:gd name="connsiteX4" fmla="*/ 0 w 381000"/>
              <a:gd name="connsiteY4" fmla="*/ 506412 h 1141412"/>
              <a:gd name="connsiteX0" fmla="*/ 0 w 381000"/>
              <a:gd name="connsiteY0" fmla="*/ 506412 h 1157287"/>
              <a:gd name="connsiteX1" fmla="*/ 380418 w 381000"/>
              <a:gd name="connsiteY1" fmla="*/ 0 h 1157287"/>
              <a:gd name="connsiteX2" fmla="*/ 381000 w 381000"/>
              <a:gd name="connsiteY2" fmla="*/ 1157287 h 1157287"/>
              <a:gd name="connsiteX3" fmla="*/ 0 w 381000"/>
              <a:gd name="connsiteY3" fmla="*/ 696912 h 1157287"/>
              <a:gd name="connsiteX4" fmla="*/ 0 w 381000"/>
              <a:gd name="connsiteY4" fmla="*/ 506412 h 1157287"/>
              <a:gd name="connsiteX0" fmla="*/ 0 w 387037"/>
              <a:gd name="connsiteY0" fmla="*/ 512762 h 1163637"/>
              <a:gd name="connsiteX1" fmla="*/ 387037 w 387037"/>
              <a:gd name="connsiteY1" fmla="*/ 0 h 1163637"/>
              <a:gd name="connsiteX2" fmla="*/ 381000 w 387037"/>
              <a:gd name="connsiteY2" fmla="*/ 1163637 h 1163637"/>
              <a:gd name="connsiteX3" fmla="*/ 0 w 387037"/>
              <a:gd name="connsiteY3" fmla="*/ 703262 h 1163637"/>
              <a:gd name="connsiteX4" fmla="*/ 0 w 387037"/>
              <a:gd name="connsiteY4" fmla="*/ 512762 h 1163637"/>
              <a:gd name="connsiteX0" fmla="*/ 0 w 381330"/>
              <a:gd name="connsiteY0" fmla="*/ 515937 h 1166812"/>
              <a:gd name="connsiteX1" fmla="*/ 377109 w 381330"/>
              <a:gd name="connsiteY1" fmla="*/ 0 h 1166812"/>
              <a:gd name="connsiteX2" fmla="*/ 381000 w 381330"/>
              <a:gd name="connsiteY2" fmla="*/ 1166812 h 1166812"/>
              <a:gd name="connsiteX3" fmla="*/ 0 w 381330"/>
              <a:gd name="connsiteY3" fmla="*/ 706437 h 1166812"/>
              <a:gd name="connsiteX4" fmla="*/ 0 w 381330"/>
              <a:gd name="connsiteY4" fmla="*/ 515937 h 1166812"/>
              <a:gd name="connsiteX0" fmla="*/ 0 w 383727"/>
              <a:gd name="connsiteY0" fmla="*/ 506412 h 1157287"/>
              <a:gd name="connsiteX1" fmla="*/ 383727 w 383727"/>
              <a:gd name="connsiteY1" fmla="*/ 0 h 1157287"/>
              <a:gd name="connsiteX2" fmla="*/ 381000 w 383727"/>
              <a:gd name="connsiteY2" fmla="*/ 1157287 h 1157287"/>
              <a:gd name="connsiteX3" fmla="*/ 0 w 383727"/>
              <a:gd name="connsiteY3" fmla="*/ 696912 h 1157287"/>
              <a:gd name="connsiteX4" fmla="*/ 0 w 383727"/>
              <a:gd name="connsiteY4" fmla="*/ 506412 h 1157287"/>
              <a:gd name="connsiteX0" fmla="*/ 0 w 381521"/>
              <a:gd name="connsiteY0" fmla="*/ 506412 h 1157287"/>
              <a:gd name="connsiteX1" fmla="*/ 380418 w 381521"/>
              <a:gd name="connsiteY1" fmla="*/ 0 h 1157287"/>
              <a:gd name="connsiteX2" fmla="*/ 381000 w 381521"/>
              <a:gd name="connsiteY2" fmla="*/ 1157287 h 1157287"/>
              <a:gd name="connsiteX3" fmla="*/ 0 w 381521"/>
              <a:gd name="connsiteY3" fmla="*/ 696912 h 1157287"/>
              <a:gd name="connsiteX4" fmla="*/ 0 w 381521"/>
              <a:gd name="connsiteY4" fmla="*/ 506412 h 115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21" h="1157287">
                <a:moveTo>
                  <a:pt x="0" y="506412"/>
                </a:moveTo>
                <a:lnTo>
                  <a:pt x="380418" y="0"/>
                </a:lnTo>
                <a:cubicBezTo>
                  <a:pt x="378406" y="387879"/>
                  <a:pt x="383012" y="769408"/>
                  <a:pt x="381000" y="1157287"/>
                </a:cubicBezTo>
                <a:lnTo>
                  <a:pt x="0" y="696912"/>
                </a:lnTo>
                <a:lnTo>
                  <a:pt x="0" y="506412"/>
                </a:lnTo>
                <a:close/>
              </a:path>
            </a:pathLst>
          </a:custGeom>
          <a:gradFill flip="none" rotWithShape="1">
            <a:gsLst>
              <a:gs pos="0">
                <a:schemeClr val="bg1">
                  <a:lumMod val="95000"/>
                </a:schemeClr>
              </a:gs>
              <a:gs pos="100000">
                <a:schemeClr val="bg1">
                  <a:lumMod val="65000"/>
                </a:schemeClr>
              </a:gs>
            </a:gsLst>
            <a:lin ang="0" scaled="1"/>
            <a:tileRect/>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39" name="Rectangle 38"/>
          <p:cNvSpPr/>
          <p:nvPr/>
        </p:nvSpPr>
        <p:spPr bwMode="gray">
          <a:xfrm>
            <a:off x="3466137" y="3552209"/>
            <a:ext cx="3334501" cy="544123"/>
          </a:xfrm>
          <a:prstGeom prst="rect">
            <a:avLst/>
          </a:prstGeom>
          <a:solidFill>
            <a:schemeClr val="accent3">
              <a:alpha val="50196"/>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b="1" dirty="0" smtClean="0">
                <a:solidFill>
                  <a:schemeClr val="tx1">
                    <a:lumMod val="85000"/>
                    <a:lumOff val="15000"/>
                  </a:schemeClr>
                </a:solidFill>
              </a:rPr>
              <a:t>Business fit: </a:t>
            </a:r>
            <a:r>
              <a:rPr lang="en-GB" sz="900" dirty="0" smtClean="0">
                <a:solidFill>
                  <a:schemeClr val="tx1">
                    <a:lumMod val="85000"/>
                    <a:lumOff val="15000"/>
                  </a:schemeClr>
                </a:solidFill>
              </a:rPr>
              <a:t>Use App rationalisation framework</a:t>
            </a:r>
          </a:p>
          <a:p>
            <a:pPr>
              <a:lnSpc>
                <a:spcPct val="106000"/>
              </a:lnSpc>
              <a:buFont typeface="Wingdings 2" pitchFamily="18" charset="2"/>
              <a:buNone/>
            </a:pPr>
            <a:r>
              <a:rPr lang="en-GB" sz="900" b="1" dirty="0" smtClean="0">
                <a:solidFill>
                  <a:schemeClr val="tx1">
                    <a:lumMod val="85000"/>
                    <a:lumOff val="15000"/>
                  </a:schemeClr>
                </a:solidFill>
              </a:rPr>
              <a:t>API specific: </a:t>
            </a:r>
            <a:r>
              <a:rPr lang="en-GB" sz="900" dirty="0" smtClean="0">
                <a:solidFill>
                  <a:schemeClr val="tx1">
                    <a:lumMod val="85000"/>
                    <a:lumOff val="15000"/>
                  </a:schemeClr>
                </a:solidFill>
              </a:rPr>
              <a:t>Use </a:t>
            </a:r>
            <a:r>
              <a:rPr lang="en-GB" sz="900" dirty="0" err="1" smtClean="0">
                <a:solidFill>
                  <a:schemeClr val="tx1">
                    <a:lumMod val="85000"/>
                    <a:lumOff val="15000"/>
                  </a:schemeClr>
                </a:solidFill>
              </a:rPr>
              <a:t>Mulesoft</a:t>
            </a:r>
            <a:r>
              <a:rPr lang="en-GB" sz="900" dirty="0" smtClean="0">
                <a:solidFill>
                  <a:schemeClr val="tx1">
                    <a:lumMod val="85000"/>
                    <a:lumOff val="15000"/>
                  </a:schemeClr>
                </a:solidFill>
              </a:rPr>
              <a:t> best practices</a:t>
            </a:r>
          </a:p>
          <a:p>
            <a:pPr>
              <a:lnSpc>
                <a:spcPct val="106000"/>
              </a:lnSpc>
              <a:buFont typeface="Wingdings 2" pitchFamily="18" charset="2"/>
              <a:buNone/>
            </a:pPr>
            <a:r>
              <a:rPr lang="en-GB" sz="900" b="1" dirty="0" smtClean="0">
                <a:solidFill>
                  <a:schemeClr val="tx1">
                    <a:lumMod val="85000"/>
                    <a:lumOff val="15000"/>
                  </a:schemeClr>
                </a:solidFill>
              </a:rPr>
              <a:t>Architecture:</a:t>
            </a:r>
            <a:r>
              <a:rPr lang="en-GB" sz="900" dirty="0" smtClean="0">
                <a:solidFill>
                  <a:schemeClr val="tx1">
                    <a:lumMod val="85000"/>
                    <a:lumOff val="15000"/>
                  </a:schemeClr>
                </a:solidFill>
              </a:rPr>
              <a:t> Use solution architecture domains</a:t>
            </a:r>
          </a:p>
        </p:txBody>
      </p:sp>
      <p:grpSp>
        <p:nvGrpSpPr>
          <p:cNvPr id="26" name="Group 25"/>
          <p:cNvGrpSpPr/>
          <p:nvPr/>
        </p:nvGrpSpPr>
        <p:grpSpPr>
          <a:xfrm>
            <a:off x="7121952" y="2997563"/>
            <a:ext cx="1669695" cy="1221328"/>
            <a:chOff x="376237" y="1389990"/>
            <a:chExt cx="2618395" cy="1915272"/>
          </a:xfrm>
        </p:grpSpPr>
        <p:sp>
          <p:nvSpPr>
            <p:cNvPr id="109" name="Rectangle 4"/>
            <p:cNvSpPr>
              <a:spLocks noChangeArrowheads="1"/>
            </p:cNvSpPr>
            <p:nvPr/>
          </p:nvSpPr>
          <p:spPr bwMode="gray">
            <a:xfrm>
              <a:off x="376237" y="1520298"/>
              <a:ext cx="2618395" cy="1784964"/>
            </a:xfrm>
            <a:prstGeom prst="rect">
              <a:avLst/>
            </a:prstGeom>
            <a:noFill/>
            <a:ln w="19050" algn="ctr">
              <a:solidFill>
                <a:schemeClr val="accent6"/>
              </a:solidFill>
              <a:miter lim="800000"/>
              <a:headEnd/>
              <a:tailEnd/>
            </a:ln>
          </p:spPr>
          <p:txBody>
            <a:bodyPr lIns="90000" tIns="162000" rIns="90000" bIns="90000" anchor="ctr"/>
            <a:lstStyle/>
            <a:p>
              <a:pPr marL="119063" indent="-119063" algn="l">
                <a:lnSpc>
                  <a:spcPct val="106000"/>
                </a:lnSpc>
                <a:spcBef>
                  <a:spcPct val="25000"/>
                </a:spcBef>
                <a:spcAft>
                  <a:spcPts val="200"/>
                </a:spcAft>
                <a:buClr>
                  <a:schemeClr val="tx1"/>
                </a:buClr>
                <a:buFontTx/>
                <a:buChar char="•"/>
              </a:pPr>
              <a:r>
                <a:rPr lang="en-GB" sz="600" b="0" dirty="0" smtClean="0">
                  <a:latin typeface="+mj-lt"/>
                  <a:cs typeface="Arial" panose="020B0604020202020204" pitchFamily="34" charset="0"/>
                </a:rPr>
                <a:t>Ability to meet </a:t>
              </a:r>
              <a:r>
                <a:rPr lang="en-GB" sz="600" b="1" dirty="0" smtClean="0">
                  <a:latin typeface="+mj-lt"/>
                  <a:cs typeface="Arial" panose="020B0604020202020204" pitchFamily="34" charset="0"/>
                </a:rPr>
                <a:t>current business requirements</a:t>
              </a:r>
            </a:p>
            <a:p>
              <a:pPr marL="119063" indent="-119063">
                <a:lnSpc>
                  <a:spcPct val="106000"/>
                </a:lnSpc>
                <a:spcBef>
                  <a:spcPct val="25000"/>
                </a:spcBef>
                <a:spcAft>
                  <a:spcPts val="200"/>
                </a:spcAft>
                <a:buClr>
                  <a:schemeClr val="tx1"/>
                </a:buClr>
                <a:buFontTx/>
                <a:buChar char="•"/>
              </a:pPr>
              <a:r>
                <a:rPr lang="en-GB" sz="600" dirty="0">
                  <a:cs typeface="Arial" panose="020B0604020202020204" pitchFamily="34" charset="0"/>
                </a:rPr>
                <a:t>Ability to meet </a:t>
              </a:r>
              <a:r>
                <a:rPr lang="en-GB" sz="600" b="1" dirty="0" smtClean="0">
                  <a:cs typeface="Arial" panose="020B0604020202020204" pitchFamily="34" charset="0"/>
                </a:rPr>
                <a:t>future business requirements</a:t>
              </a:r>
              <a:endParaRPr lang="en-GB" sz="600" b="1" dirty="0" smtClean="0">
                <a:latin typeface="+mj-lt"/>
                <a:cs typeface="Arial" panose="020B0604020202020204" pitchFamily="34" charset="0"/>
              </a:endParaRPr>
            </a:p>
            <a:p>
              <a:pPr marL="119063" indent="-119063" algn="l">
                <a:lnSpc>
                  <a:spcPct val="106000"/>
                </a:lnSpc>
                <a:spcBef>
                  <a:spcPct val="25000"/>
                </a:spcBef>
                <a:spcAft>
                  <a:spcPts val="200"/>
                </a:spcAft>
                <a:buClr>
                  <a:schemeClr val="tx1"/>
                </a:buClr>
                <a:buFontTx/>
                <a:buChar char="•"/>
              </a:pPr>
              <a:r>
                <a:rPr lang="en-GB" sz="600" b="0" dirty="0" smtClean="0">
                  <a:latin typeface="+mj-lt"/>
                  <a:cs typeface="Arial" panose="020B0604020202020204" pitchFamily="34" charset="0"/>
                </a:rPr>
                <a:t>Ability to meet </a:t>
              </a:r>
              <a:r>
                <a:rPr lang="en-GB" sz="600" b="1" dirty="0" smtClean="0">
                  <a:latin typeface="+mj-lt"/>
                  <a:cs typeface="Arial" panose="020B0604020202020204" pitchFamily="34" charset="0"/>
                </a:rPr>
                <a:t>current business objectives</a:t>
              </a:r>
            </a:p>
            <a:p>
              <a:pPr marL="119063" indent="-119063">
                <a:lnSpc>
                  <a:spcPct val="106000"/>
                </a:lnSpc>
                <a:spcBef>
                  <a:spcPct val="25000"/>
                </a:spcBef>
                <a:spcAft>
                  <a:spcPts val="200"/>
                </a:spcAft>
                <a:buClr>
                  <a:schemeClr val="tx1"/>
                </a:buClr>
                <a:buFontTx/>
                <a:buChar char="•"/>
              </a:pPr>
              <a:r>
                <a:rPr lang="en-GB" sz="600" dirty="0">
                  <a:cs typeface="Arial" panose="020B0604020202020204" pitchFamily="34" charset="0"/>
                </a:rPr>
                <a:t>Ability to meet </a:t>
              </a:r>
              <a:r>
                <a:rPr lang="en-GB" sz="600" b="1" dirty="0" smtClean="0">
                  <a:cs typeface="Arial" panose="020B0604020202020204" pitchFamily="34" charset="0"/>
                </a:rPr>
                <a:t>future business objectives</a:t>
              </a:r>
              <a:endParaRPr lang="en-GB" sz="600" b="1" dirty="0">
                <a:cs typeface="Arial" panose="020B0604020202020204" pitchFamily="34" charset="0"/>
              </a:endParaRPr>
            </a:p>
          </p:txBody>
        </p:sp>
        <p:sp>
          <p:nvSpPr>
            <p:cNvPr id="110" name="Text Box 5"/>
            <p:cNvSpPr txBox="1">
              <a:spLocks noChangeArrowheads="1"/>
            </p:cNvSpPr>
            <p:nvPr/>
          </p:nvSpPr>
          <p:spPr bwMode="gray">
            <a:xfrm>
              <a:off x="1115804" y="1389990"/>
              <a:ext cx="1139258" cy="298238"/>
            </a:xfrm>
            <a:prstGeom prst="rect">
              <a:avLst/>
            </a:prstGeom>
            <a:solidFill>
              <a:schemeClr val="bg1"/>
            </a:solidFill>
            <a:ln w="9525" algn="ctr">
              <a:noFill/>
              <a:miter lim="800000"/>
              <a:headEnd/>
              <a:tailEnd/>
            </a:ln>
          </p:spPr>
          <p:txBody>
            <a:bodyPr wrap="none">
              <a:spAutoFit/>
            </a:bodyPr>
            <a:lstStyle/>
            <a:p>
              <a:pPr marL="177800" indent="-177800" algn="ctr">
                <a:lnSpc>
                  <a:spcPct val="106000"/>
                </a:lnSpc>
                <a:spcBef>
                  <a:spcPct val="50000"/>
                </a:spcBef>
                <a:buClr>
                  <a:schemeClr val="tx1"/>
                </a:buClr>
                <a:buFont typeface="Wingdings 2" pitchFamily="18" charset="2"/>
                <a:buNone/>
              </a:pPr>
              <a:r>
                <a:rPr lang="en-GB" sz="600" b="1" dirty="0" smtClean="0">
                  <a:solidFill>
                    <a:schemeClr val="accent6"/>
                  </a:solidFill>
                  <a:latin typeface="+mj-lt"/>
                  <a:cs typeface="Arial" panose="020B0604020202020204" pitchFamily="34" charset="0"/>
                </a:rPr>
                <a:t>Business Fit </a:t>
              </a:r>
              <a:endParaRPr lang="en-GB" sz="600" b="1" dirty="0">
                <a:solidFill>
                  <a:schemeClr val="accent6"/>
                </a:solidFill>
                <a:latin typeface="+mj-lt"/>
                <a:cs typeface="Arial" panose="020B0604020202020204" pitchFamily="34" charset="0"/>
              </a:endParaRPr>
            </a:p>
          </p:txBody>
        </p:sp>
      </p:grpSp>
      <p:cxnSp>
        <p:nvCxnSpPr>
          <p:cNvPr id="31" name="Straight Arrow Connector 30"/>
          <p:cNvCxnSpPr>
            <a:stCxn id="32" idx="0"/>
          </p:cNvCxnSpPr>
          <p:nvPr/>
        </p:nvCxnSpPr>
        <p:spPr>
          <a:xfrm flipH="1" flipV="1">
            <a:off x="4733641" y="4054412"/>
            <a:ext cx="44413" cy="188048"/>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697699" y="4242460"/>
            <a:ext cx="4160710" cy="551303"/>
            <a:chOff x="4761302" y="2383135"/>
            <a:chExt cx="4160710" cy="551303"/>
          </a:xfrm>
        </p:grpSpPr>
        <p:grpSp>
          <p:nvGrpSpPr>
            <p:cNvPr id="113" name="Group 112"/>
            <p:cNvGrpSpPr/>
            <p:nvPr/>
          </p:nvGrpSpPr>
          <p:grpSpPr>
            <a:xfrm>
              <a:off x="4833608" y="2419225"/>
              <a:ext cx="3994645" cy="466273"/>
              <a:chOff x="1828845" y="5294586"/>
              <a:chExt cx="3994645" cy="466273"/>
            </a:xfrm>
          </p:grpSpPr>
          <p:grpSp>
            <p:nvGrpSpPr>
              <p:cNvPr id="114" name="Group 113"/>
              <p:cNvGrpSpPr/>
              <p:nvPr/>
            </p:nvGrpSpPr>
            <p:grpSpPr>
              <a:xfrm>
                <a:off x="1828845" y="5294586"/>
                <a:ext cx="532421" cy="466273"/>
                <a:chOff x="1115617" y="260647"/>
                <a:chExt cx="924060" cy="809255"/>
              </a:xfrm>
            </p:grpSpPr>
            <p:sp>
              <p:nvSpPr>
                <p:cNvPr id="179" name="Flowchart: Preparation 178"/>
                <p:cNvSpPr/>
                <p:nvPr/>
              </p:nvSpPr>
              <p:spPr>
                <a:xfrm rot="5400000">
                  <a:off x="1173019"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PROCESS &amp; ORG</a:t>
                  </a:r>
                </a:p>
              </p:txBody>
            </p:sp>
            <p:sp>
              <p:nvSpPr>
                <p:cNvPr id="180" name="Rounded Rectangle 179"/>
                <p:cNvSpPr/>
                <p:nvPr/>
              </p:nvSpPr>
              <p:spPr>
                <a:xfrm>
                  <a:off x="1335207" y="538553"/>
                  <a:ext cx="124370" cy="97470"/>
                </a:xfrm>
                <a:prstGeom prst="roundRect">
                  <a:avLst>
                    <a:gd name="adj" fmla="val 6534"/>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181" name="Rounded Rectangle 180"/>
                <p:cNvSpPr/>
                <p:nvPr/>
              </p:nvSpPr>
              <p:spPr>
                <a:xfrm>
                  <a:off x="1708966" y="455151"/>
                  <a:ext cx="124399" cy="89301"/>
                </a:xfrm>
                <a:prstGeom prst="roundRect">
                  <a:avLst>
                    <a:gd name="adj" fmla="val 9320"/>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182" name="Flowchart: Decision 181"/>
                <p:cNvSpPr/>
                <p:nvPr/>
              </p:nvSpPr>
              <p:spPr>
                <a:xfrm>
                  <a:off x="1505122" y="529411"/>
                  <a:ext cx="145045" cy="119438"/>
                </a:xfrm>
                <a:prstGeom prst="flowChartDecision">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srgbClr val="FFFFFF"/>
                    </a:solidFill>
                    <a:effectLst/>
                    <a:uLnTx/>
                    <a:uFillTx/>
                    <a:latin typeface="Arial"/>
                    <a:ea typeface="+mn-ea"/>
                    <a:cs typeface="+mn-cs"/>
                  </a:endParaRPr>
                </a:p>
              </p:txBody>
            </p:sp>
            <p:sp>
              <p:nvSpPr>
                <p:cNvPr id="183" name="Rounded Rectangle 182"/>
                <p:cNvSpPr/>
                <p:nvPr/>
              </p:nvSpPr>
              <p:spPr>
                <a:xfrm>
                  <a:off x="1708966" y="606353"/>
                  <a:ext cx="124399" cy="89301"/>
                </a:xfrm>
                <a:prstGeom prst="roundRect">
                  <a:avLst>
                    <a:gd name="adj" fmla="val 6981"/>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84" name="Straight Connector 183"/>
                <p:cNvCxnSpPr>
                  <a:stCxn id="180" idx="3"/>
                  <a:endCxn id="182" idx="1"/>
                </p:cNvCxnSpPr>
                <p:nvPr/>
              </p:nvCxnSpPr>
              <p:spPr>
                <a:xfrm>
                  <a:off x="1459577" y="587289"/>
                  <a:ext cx="45545" cy="1841"/>
                </a:xfrm>
                <a:prstGeom prst="line">
                  <a:avLst/>
                </a:prstGeom>
                <a:noFill/>
                <a:ln w="9525" cap="flat" cmpd="sng" algn="ctr">
                  <a:solidFill>
                    <a:srgbClr val="FFFFFF"/>
                  </a:solidFill>
                  <a:prstDash val="solid"/>
                </a:ln>
                <a:effectLst/>
              </p:spPr>
            </p:cxnSp>
            <p:grpSp>
              <p:nvGrpSpPr>
                <p:cNvPr id="185" name="Group 184"/>
                <p:cNvGrpSpPr/>
                <p:nvPr/>
              </p:nvGrpSpPr>
              <p:grpSpPr>
                <a:xfrm>
                  <a:off x="1650167" y="487164"/>
                  <a:ext cx="58801" cy="151201"/>
                  <a:chOff x="1280996" y="3749312"/>
                  <a:chExt cx="102436" cy="195674"/>
                </a:xfrm>
              </p:grpSpPr>
              <p:cxnSp>
                <p:nvCxnSpPr>
                  <p:cNvPr id="186" name="Elbow Connector 185"/>
                  <p:cNvCxnSpPr>
                    <a:stCxn id="182" idx="3"/>
                    <a:endCxn id="181" idx="1"/>
                  </p:cNvCxnSpPr>
                  <p:nvPr/>
                </p:nvCxnSpPr>
                <p:spPr>
                  <a:xfrm flipV="1">
                    <a:off x="1280996" y="3749312"/>
                    <a:ext cx="102432" cy="115602"/>
                  </a:xfrm>
                  <a:prstGeom prst="bentConnector3">
                    <a:avLst/>
                  </a:prstGeom>
                  <a:noFill/>
                  <a:ln w="9525" cap="flat" cmpd="sng" algn="ctr">
                    <a:solidFill>
                      <a:srgbClr val="FFFFFF"/>
                    </a:solidFill>
                    <a:prstDash val="solid"/>
                  </a:ln>
                  <a:effectLst/>
                </p:spPr>
              </p:cxnSp>
              <p:cxnSp>
                <p:nvCxnSpPr>
                  <p:cNvPr id="187" name="Elbow Connector 186"/>
                  <p:cNvCxnSpPr>
                    <a:stCxn id="182" idx="3"/>
                    <a:endCxn id="183" idx="1"/>
                  </p:cNvCxnSpPr>
                  <p:nvPr/>
                </p:nvCxnSpPr>
                <p:spPr>
                  <a:xfrm>
                    <a:off x="1281000" y="3864914"/>
                    <a:ext cx="102432" cy="80072"/>
                  </a:xfrm>
                  <a:prstGeom prst="bentConnector3">
                    <a:avLst/>
                  </a:prstGeom>
                  <a:noFill/>
                  <a:ln w="9525" cap="flat" cmpd="sng" algn="ctr">
                    <a:solidFill>
                      <a:srgbClr val="FFFFFF"/>
                    </a:solidFill>
                    <a:prstDash val="solid"/>
                  </a:ln>
                  <a:effectLst/>
                </p:spPr>
              </p:cxnSp>
            </p:grpSp>
          </p:grpSp>
          <p:grpSp>
            <p:nvGrpSpPr>
              <p:cNvPr id="115" name="Group 114"/>
              <p:cNvGrpSpPr/>
              <p:nvPr/>
            </p:nvGrpSpPr>
            <p:grpSpPr>
              <a:xfrm>
                <a:off x="2405882" y="5294586"/>
                <a:ext cx="532421" cy="466273"/>
                <a:chOff x="2243742" y="260648"/>
                <a:chExt cx="924060" cy="809255"/>
              </a:xfrm>
            </p:grpSpPr>
            <p:sp>
              <p:nvSpPr>
                <p:cNvPr id="166" name="Flowchart: Preparation 165"/>
                <p:cNvSpPr/>
                <p:nvPr/>
              </p:nvSpPr>
              <p:spPr>
                <a:xfrm rot="5400000">
                  <a:off x="2301144" y="203246"/>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APPLICATION</a:t>
                  </a:r>
                </a:p>
              </p:txBody>
            </p:sp>
            <p:sp>
              <p:nvSpPr>
                <p:cNvPr id="167" name="Rectangle 166"/>
                <p:cNvSpPr/>
                <p:nvPr/>
              </p:nvSpPr>
              <p:spPr>
                <a:xfrm>
                  <a:off x="2552882" y="478088"/>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8" name="Rectangle 167"/>
                <p:cNvSpPr/>
                <p:nvPr/>
              </p:nvSpPr>
              <p:spPr>
                <a:xfrm>
                  <a:off x="2530994" y="488413"/>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9" name="Rectangle 168"/>
                <p:cNvSpPr/>
                <p:nvPr/>
              </p:nvSpPr>
              <p:spPr>
                <a:xfrm>
                  <a:off x="2530994" y="519484"/>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0" name="Rectangle 169"/>
                <p:cNvSpPr/>
                <p:nvPr/>
              </p:nvSpPr>
              <p:spPr>
                <a:xfrm>
                  <a:off x="2770741" y="478088"/>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1" name="Rectangle 170"/>
                <p:cNvSpPr/>
                <p:nvPr/>
              </p:nvSpPr>
              <p:spPr>
                <a:xfrm>
                  <a:off x="2748853" y="488413"/>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2" name="Rectangle 171"/>
                <p:cNvSpPr/>
                <p:nvPr/>
              </p:nvSpPr>
              <p:spPr>
                <a:xfrm>
                  <a:off x="2748853" y="519484"/>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3" name="Rectangle 172"/>
                <p:cNvSpPr/>
                <p:nvPr/>
              </p:nvSpPr>
              <p:spPr>
                <a:xfrm>
                  <a:off x="2770741" y="609664"/>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4" name="Rectangle 173"/>
                <p:cNvSpPr/>
                <p:nvPr/>
              </p:nvSpPr>
              <p:spPr>
                <a:xfrm>
                  <a:off x="2748853" y="619989"/>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5" name="Rectangle 174"/>
                <p:cNvSpPr/>
                <p:nvPr/>
              </p:nvSpPr>
              <p:spPr>
                <a:xfrm>
                  <a:off x="2748853" y="651060"/>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6" name="Rectangle 175"/>
                <p:cNvSpPr/>
                <p:nvPr/>
              </p:nvSpPr>
              <p:spPr>
                <a:xfrm>
                  <a:off x="2552882" y="609664"/>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7" name="Rectangle 176"/>
                <p:cNvSpPr/>
                <p:nvPr/>
              </p:nvSpPr>
              <p:spPr>
                <a:xfrm>
                  <a:off x="2530994" y="619989"/>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8" name="Rectangle 177"/>
                <p:cNvSpPr/>
                <p:nvPr/>
              </p:nvSpPr>
              <p:spPr>
                <a:xfrm>
                  <a:off x="2530994" y="651060"/>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grpSp>
            <p:nvGrpSpPr>
              <p:cNvPr id="116" name="Group 115"/>
              <p:cNvGrpSpPr/>
              <p:nvPr/>
            </p:nvGrpSpPr>
            <p:grpSpPr>
              <a:xfrm>
                <a:off x="2982919" y="5294586"/>
                <a:ext cx="532421" cy="466273"/>
                <a:chOff x="3371867" y="260648"/>
                <a:chExt cx="924060" cy="809255"/>
              </a:xfrm>
            </p:grpSpPr>
            <p:sp>
              <p:nvSpPr>
                <p:cNvPr id="145" name="Flowchart: Preparation 144"/>
                <p:cNvSpPr/>
                <p:nvPr/>
              </p:nvSpPr>
              <p:spPr>
                <a:xfrm rot="5400000">
                  <a:off x="3429269" y="203246"/>
                  <a:ext cx="809255" cy="924060"/>
                </a:xfrm>
                <a:prstGeom prst="flowChartPreparation">
                  <a:avLst/>
                </a:prstGeom>
                <a:solidFill>
                  <a:srgbClr val="002776"/>
                </a:solidFill>
                <a:ln w="25400" cap="flat" cmpd="sng" algn="ctr">
                  <a:solidFill>
                    <a:srgbClr val="FFFFFF"/>
                  </a:solidFill>
                  <a:prstDash val="solid"/>
                </a:ln>
                <a:effectLst/>
              </p:spPr>
              <p:txBody>
                <a:bodyPr vert="vert270" lIns="0" rIns="36000" bIns="468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INFORMATION</a:t>
                  </a:r>
                </a:p>
              </p:txBody>
            </p:sp>
            <p:grpSp>
              <p:nvGrpSpPr>
                <p:cNvPr id="146" name="Group 145"/>
                <p:cNvGrpSpPr/>
                <p:nvPr/>
              </p:nvGrpSpPr>
              <p:grpSpPr>
                <a:xfrm>
                  <a:off x="4066686" y="536957"/>
                  <a:ext cx="154901" cy="89426"/>
                  <a:chOff x="3704885" y="3802159"/>
                  <a:chExt cx="222235" cy="138854"/>
                </a:xfrm>
              </p:grpSpPr>
              <p:sp>
                <p:nvSpPr>
                  <p:cNvPr id="163" name="Rectangle 162"/>
                  <p:cNvSpPr/>
                  <p:nvPr/>
                </p:nvSpPr>
                <p:spPr>
                  <a:xfrm>
                    <a:off x="3736288" y="3802159"/>
                    <a:ext cx="190832" cy="138854"/>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4" name="Rectangle 163"/>
                  <p:cNvSpPr/>
                  <p:nvPr/>
                </p:nvSpPr>
                <p:spPr>
                  <a:xfrm>
                    <a:off x="3704886" y="3818190"/>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5" name="Rectangle 164"/>
                  <p:cNvSpPr/>
                  <p:nvPr/>
                </p:nvSpPr>
                <p:spPr>
                  <a:xfrm>
                    <a:off x="3704885" y="3866435"/>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grpSp>
              <p:nvGrpSpPr>
                <p:cNvPr id="147" name="Group 146"/>
                <p:cNvGrpSpPr/>
                <p:nvPr/>
              </p:nvGrpSpPr>
              <p:grpSpPr>
                <a:xfrm>
                  <a:off x="3465060" y="536957"/>
                  <a:ext cx="154901" cy="89426"/>
                  <a:chOff x="2985492" y="3802159"/>
                  <a:chExt cx="222235" cy="138854"/>
                </a:xfrm>
              </p:grpSpPr>
              <p:sp>
                <p:nvSpPr>
                  <p:cNvPr id="160" name="Rectangle 159"/>
                  <p:cNvSpPr/>
                  <p:nvPr/>
                </p:nvSpPr>
                <p:spPr>
                  <a:xfrm>
                    <a:off x="3016895" y="3802159"/>
                    <a:ext cx="190832" cy="138854"/>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1" name="Rectangle 160"/>
                  <p:cNvSpPr/>
                  <p:nvPr/>
                </p:nvSpPr>
                <p:spPr>
                  <a:xfrm>
                    <a:off x="2985493" y="3818190"/>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2" name="Rectangle 161"/>
                  <p:cNvSpPr/>
                  <p:nvPr/>
                </p:nvSpPr>
                <p:spPr>
                  <a:xfrm>
                    <a:off x="2985492" y="3866435"/>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sp>
              <p:nvSpPr>
                <p:cNvPr id="148" name="Snip Single Corner Rectangle 147"/>
                <p:cNvSpPr/>
                <p:nvPr/>
              </p:nvSpPr>
              <p:spPr>
                <a:xfrm>
                  <a:off x="3755685" y="479553"/>
                  <a:ext cx="175245" cy="204235"/>
                </a:xfrm>
                <a:prstGeom prst="snip1Rect">
                  <a:avLst>
                    <a:gd name="adj" fmla="val 38889"/>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49" name="Straight Arrow Connector 148"/>
                <p:cNvCxnSpPr/>
                <p:nvPr/>
              </p:nvCxnSpPr>
              <p:spPr>
                <a:xfrm>
                  <a:off x="3646044" y="581670"/>
                  <a:ext cx="104331" cy="0"/>
                </a:xfrm>
                <a:prstGeom prst="straightConnector1">
                  <a:avLst/>
                </a:prstGeom>
                <a:noFill/>
                <a:ln w="9525" cap="flat" cmpd="sng" algn="ctr">
                  <a:solidFill>
                    <a:srgbClr val="FFFFFF"/>
                  </a:solidFill>
                  <a:prstDash val="sysDot"/>
                  <a:tailEnd type="triangle" w="sm" len="sm"/>
                </a:ln>
                <a:effectLst/>
              </p:spPr>
            </p:cxnSp>
            <p:cxnSp>
              <p:nvCxnSpPr>
                <p:cNvPr id="150" name="Straight Arrow Connector 149"/>
                <p:cNvCxnSpPr/>
                <p:nvPr/>
              </p:nvCxnSpPr>
              <p:spPr>
                <a:xfrm>
                  <a:off x="3930932" y="581670"/>
                  <a:ext cx="104331" cy="0"/>
                </a:xfrm>
                <a:prstGeom prst="straightConnector1">
                  <a:avLst/>
                </a:prstGeom>
                <a:noFill/>
                <a:ln w="9525" cap="flat" cmpd="sng" algn="ctr">
                  <a:solidFill>
                    <a:srgbClr val="FFFFFF"/>
                  </a:solidFill>
                  <a:prstDash val="sysDot"/>
                  <a:tailEnd type="triangle" w="sm" len="sm"/>
                </a:ln>
                <a:effectLst/>
              </p:spPr>
            </p:cxnSp>
            <p:sp>
              <p:nvSpPr>
                <p:cNvPr id="151" name="Folded Corner 150"/>
                <p:cNvSpPr/>
                <p:nvPr/>
              </p:nvSpPr>
              <p:spPr bwMode="auto">
                <a:xfrm rot="10800000" flipH="1">
                  <a:off x="3755685" y="466660"/>
                  <a:ext cx="184538" cy="219579"/>
                </a:xfrm>
                <a:prstGeom prst="foldedCorner">
                  <a:avLst>
                    <a:gd name="adj" fmla="val 41932"/>
                  </a:avLst>
                </a:prstGeom>
                <a:solidFill>
                  <a:srgbClr val="FFFFFF"/>
                </a:solidFill>
                <a:ln w="9525" cap="flat" cmpd="sng" algn="ctr">
                  <a:solidFill>
                    <a:srgbClr val="000000"/>
                  </a:solidFill>
                  <a:prstDash val="solid"/>
                </a:ln>
                <a:effectLst/>
              </p:spPr>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srgbClr val="000000">
                        <a:lumMod val="50000"/>
                      </a:srgbClr>
                    </a:solidFill>
                    <a:effectLst/>
                    <a:uLnTx/>
                    <a:uFillTx/>
                    <a:latin typeface="Arial"/>
                    <a:ea typeface="+mn-ea"/>
                    <a:cs typeface="+mn-cs"/>
                  </a:endParaRPr>
                </a:p>
              </p:txBody>
            </p:sp>
            <p:cxnSp>
              <p:nvCxnSpPr>
                <p:cNvPr id="152" name="Straight Connector 151"/>
                <p:cNvCxnSpPr/>
                <p:nvPr/>
              </p:nvCxnSpPr>
              <p:spPr bwMode="auto">
                <a:xfrm>
                  <a:off x="3785913" y="624785"/>
                  <a:ext cx="114175" cy="0"/>
                </a:xfrm>
                <a:prstGeom prst="line">
                  <a:avLst/>
                </a:prstGeom>
                <a:noFill/>
                <a:ln w="9525" cap="flat" cmpd="sng" algn="ctr">
                  <a:solidFill>
                    <a:srgbClr val="000000"/>
                  </a:solidFill>
                  <a:prstDash val="sysDot"/>
                </a:ln>
                <a:effectLst/>
              </p:spPr>
            </p:cxnSp>
            <p:cxnSp>
              <p:nvCxnSpPr>
                <p:cNvPr id="153" name="Straight Connector 152"/>
                <p:cNvCxnSpPr/>
                <p:nvPr/>
              </p:nvCxnSpPr>
              <p:spPr bwMode="auto">
                <a:xfrm>
                  <a:off x="3781245" y="641362"/>
                  <a:ext cx="29208" cy="0"/>
                </a:xfrm>
                <a:prstGeom prst="line">
                  <a:avLst/>
                </a:prstGeom>
                <a:noFill/>
                <a:ln w="9525" cap="flat" cmpd="sng" algn="ctr">
                  <a:solidFill>
                    <a:srgbClr val="000000"/>
                  </a:solidFill>
                  <a:prstDash val="sysDot"/>
                </a:ln>
                <a:effectLst/>
              </p:spPr>
            </p:cxnSp>
            <p:cxnSp>
              <p:nvCxnSpPr>
                <p:cNvPr id="154" name="Straight Connector 153"/>
                <p:cNvCxnSpPr/>
                <p:nvPr/>
              </p:nvCxnSpPr>
              <p:spPr bwMode="auto">
                <a:xfrm>
                  <a:off x="3786148" y="607318"/>
                  <a:ext cx="123468" cy="0"/>
                </a:xfrm>
                <a:prstGeom prst="line">
                  <a:avLst/>
                </a:prstGeom>
                <a:noFill/>
                <a:ln w="9525" cap="flat" cmpd="sng" algn="ctr">
                  <a:solidFill>
                    <a:srgbClr val="000000"/>
                  </a:solidFill>
                  <a:prstDash val="sysDash"/>
                </a:ln>
                <a:effectLst/>
              </p:spPr>
            </p:cxnSp>
            <p:cxnSp>
              <p:nvCxnSpPr>
                <p:cNvPr id="155" name="Straight Connector 154"/>
                <p:cNvCxnSpPr/>
                <p:nvPr/>
              </p:nvCxnSpPr>
              <p:spPr bwMode="auto">
                <a:xfrm>
                  <a:off x="3786219" y="591485"/>
                  <a:ext cx="108865" cy="0"/>
                </a:xfrm>
                <a:prstGeom prst="line">
                  <a:avLst/>
                </a:prstGeom>
                <a:noFill/>
                <a:ln w="9525" cap="flat" cmpd="sng" algn="ctr">
                  <a:solidFill>
                    <a:srgbClr val="000000"/>
                  </a:solidFill>
                  <a:prstDash val="sysDot"/>
                </a:ln>
                <a:effectLst/>
              </p:spPr>
            </p:cxnSp>
            <p:cxnSp>
              <p:nvCxnSpPr>
                <p:cNvPr id="156" name="Straight Connector 155"/>
                <p:cNvCxnSpPr/>
                <p:nvPr/>
              </p:nvCxnSpPr>
              <p:spPr bwMode="auto">
                <a:xfrm>
                  <a:off x="3780077" y="575328"/>
                  <a:ext cx="123469" cy="0"/>
                </a:xfrm>
                <a:prstGeom prst="line">
                  <a:avLst/>
                </a:prstGeom>
                <a:noFill/>
                <a:ln w="9525" cap="flat" cmpd="sng" algn="ctr">
                  <a:solidFill>
                    <a:srgbClr val="000000"/>
                  </a:solidFill>
                  <a:prstDash val="dashDot"/>
                </a:ln>
                <a:effectLst/>
              </p:spPr>
            </p:cxnSp>
            <p:cxnSp>
              <p:nvCxnSpPr>
                <p:cNvPr id="157" name="Straight Connector 156"/>
                <p:cNvCxnSpPr/>
                <p:nvPr/>
              </p:nvCxnSpPr>
              <p:spPr bwMode="auto">
                <a:xfrm>
                  <a:off x="3785579" y="557644"/>
                  <a:ext cx="123468" cy="0"/>
                </a:xfrm>
                <a:prstGeom prst="line">
                  <a:avLst/>
                </a:prstGeom>
                <a:noFill/>
                <a:ln w="9525" cap="flat" cmpd="sng" algn="ctr">
                  <a:solidFill>
                    <a:srgbClr val="000000"/>
                  </a:solidFill>
                  <a:prstDash val="sysDot"/>
                </a:ln>
                <a:effectLst/>
              </p:spPr>
            </p:cxnSp>
            <p:cxnSp>
              <p:nvCxnSpPr>
                <p:cNvPr id="158" name="Straight Connector 157"/>
                <p:cNvCxnSpPr/>
                <p:nvPr/>
              </p:nvCxnSpPr>
              <p:spPr bwMode="auto">
                <a:xfrm rot="21549194">
                  <a:off x="3768574" y="491846"/>
                  <a:ext cx="46467" cy="0"/>
                </a:xfrm>
                <a:prstGeom prst="line">
                  <a:avLst/>
                </a:prstGeom>
                <a:solidFill>
                  <a:srgbClr val="00A1DE">
                    <a:lumMod val="20000"/>
                    <a:lumOff val="80000"/>
                  </a:srgbClr>
                </a:solidFill>
                <a:ln w="9525" cap="flat" cmpd="sng" algn="ctr">
                  <a:solidFill>
                    <a:srgbClr val="002060"/>
                  </a:solidFill>
                  <a:prstDash val="sysDot"/>
                </a:ln>
                <a:effectLst/>
              </p:spPr>
            </p:cxnSp>
            <p:cxnSp>
              <p:nvCxnSpPr>
                <p:cNvPr id="159" name="Straight Connector 158"/>
                <p:cNvCxnSpPr/>
                <p:nvPr/>
              </p:nvCxnSpPr>
              <p:spPr bwMode="auto">
                <a:xfrm rot="21549194">
                  <a:off x="3874313" y="655483"/>
                  <a:ext cx="46466" cy="0"/>
                </a:xfrm>
                <a:prstGeom prst="line">
                  <a:avLst/>
                </a:prstGeom>
                <a:solidFill>
                  <a:srgbClr val="00A1DE">
                    <a:lumMod val="20000"/>
                    <a:lumOff val="80000"/>
                  </a:srgbClr>
                </a:solidFill>
                <a:ln w="9525" cap="flat" cmpd="sng" algn="ctr">
                  <a:solidFill>
                    <a:srgbClr val="000000"/>
                  </a:solidFill>
                  <a:prstDash val="sysDot"/>
                </a:ln>
                <a:effectLst/>
              </p:spPr>
            </p:cxnSp>
          </p:grpSp>
          <p:grpSp>
            <p:nvGrpSpPr>
              <p:cNvPr id="117" name="Group 116"/>
              <p:cNvGrpSpPr/>
              <p:nvPr/>
            </p:nvGrpSpPr>
            <p:grpSpPr>
              <a:xfrm>
                <a:off x="3559956" y="5294586"/>
                <a:ext cx="532421" cy="466273"/>
                <a:chOff x="4499992" y="260647"/>
                <a:chExt cx="924060" cy="809255"/>
              </a:xfrm>
            </p:grpSpPr>
            <p:sp>
              <p:nvSpPr>
                <p:cNvPr id="138" name="Flowchart: Preparation 137"/>
                <p:cNvSpPr/>
                <p:nvPr/>
              </p:nvSpPr>
              <p:spPr>
                <a:xfrm rot="5400000">
                  <a:off x="4557394"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INTEGRATION</a:t>
                  </a:r>
                </a:p>
              </p:txBody>
            </p:sp>
            <p:sp>
              <p:nvSpPr>
                <p:cNvPr id="139" name="Rectangle 138"/>
                <p:cNvSpPr/>
                <p:nvPr/>
              </p:nvSpPr>
              <p:spPr>
                <a:xfrm>
                  <a:off x="4770547" y="47475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40" name="Rectangle 139"/>
                <p:cNvSpPr/>
                <p:nvPr/>
              </p:nvSpPr>
              <p:spPr>
                <a:xfrm>
                  <a:off x="5089730" y="47475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41" name="Rectangle 140"/>
                <p:cNvSpPr/>
                <p:nvPr/>
              </p:nvSpPr>
              <p:spPr>
                <a:xfrm>
                  <a:off x="4930139" y="63191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42" name="Straight Arrow Connector 141"/>
                <p:cNvCxnSpPr>
                  <a:stCxn id="139" idx="3"/>
                </p:cNvCxnSpPr>
                <p:nvPr/>
              </p:nvCxnSpPr>
              <p:spPr>
                <a:xfrm>
                  <a:off x="4903559" y="519470"/>
                  <a:ext cx="172881" cy="339"/>
                </a:xfrm>
                <a:prstGeom prst="straightConnector1">
                  <a:avLst/>
                </a:prstGeom>
                <a:noFill/>
                <a:ln w="9525" cap="flat" cmpd="sng" algn="ctr">
                  <a:solidFill>
                    <a:srgbClr val="FFFFFF"/>
                  </a:solidFill>
                  <a:prstDash val="solid"/>
                  <a:tailEnd type="triangle" w="sm" len="sm"/>
                </a:ln>
                <a:effectLst/>
              </p:spPr>
            </p:cxnSp>
            <p:cxnSp>
              <p:nvCxnSpPr>
                <p:cNvPr id="143" name="Elbow Connector 142"/>
                <p:cNvCxnSpPr>
                  <a:stCxn id="140" idx="2"/>
                  <a:endCxn id="141" idx="3"/>
                </p:cNvCxnSpPr>
                <p:nvPr/>
              </p:nvCxnSpPr>
              <p:spPr>
                <a:xfrm rot="5400000">
                  <a:off x="5053471" y="573864"/>
                  <a:ext cx="112446" cy="93085"/>
                </a:xfrm>
                <a:prstGeom prst="bentConnector2">
                  <a:avLst/>
                </a:prstGeom>
                <a:noFill/>
                <a:ln w="9525" cap="flat" cmpd="sng" algn="ctr">
                  <a:solidFill>
                    <a:srgbClr val="FFFFFF"/>
                  </a:solidFill>
                  <a:prstDash val="solid"/>
                  <a:tailEnd type="triangle" w="sm" len="sm"/>
                </a:ln>
                <a:effectLst/>
              </p:spPr>
            </p:cxnSp>
            <p:cxnSp>
              <p:nvCxnSpPr>
                <p:cNvPr id="144" name="Elbow Connector 143"/>
                <p:cNvCxnSpPr>
                  <a:stCxn id="141" idx="1"/>
                  <a:endCxn id="139" idx="2"/>
                </p:cNvCxnSpPr>
                <p:nvPr/>
              </p:nvCxnSpPr>
              <p:spPr>
                <a:xfrm rot="10800000">
                  <a:off x="4837054" y="564184"/>
                  <a:ext cx="93085" cy="112446"/>
                </a:xfrm>
                <a:prstGeom prst="bentConnector2">
                  <a:avLst/>
                </a:prstGeom>
                <a:noFill/>
                <a:ln w="9525" cap="flat" cmpd="sng" algn="ctr">
                  <a:solidFill>
                    <a:srgbClr val="FFFFFF"/>
                  </a:solidFill>
                  <a:prstDash val="solid"/>
                  <a:tailEnd type="triangle" w="sm" len="sm"/>
                </a:ln>
                <a:effectLst/>
              </p:spPr>
            </p:cxnSp>
          </p:grpSp>
          <p:grpSp>
            <p:nvGrpSpPr>
              <p:cNvPr id="118" name="Group 117"/>
              <p:cNvGrpSpPr/>
              <p:nvPr/>
            </p:nvGrpSpPr>
            <p:grpSpPr>
              <a:xfrm>
                <a:off x="4714030" y="5294586"/>
                <a:ext cx="532421" cy="466273"/>
                <a:chOff x="6756242" y="260647"/>
                <a:chExt cx="924060" cy="809255"/>
              </a:xfrm>
            </p:grpSpPr>
            <p:sp>
              <p:nvSpPr>
                <p:cNvPr id="136" name="Flowchart: Preparation 135"/>
                <p:cNvSpPr/>
                <p:nvPr/>
              </p:nvSpPr>
              <p:spPr>
                <a:xfrm rot="5400000">
                  <a:off x="6813644"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OPERATIONS</a:t>
                  </a:r>
                </a:p>
              </p:txBody>
            </p:sp>
            <p:sp>
              <p:nvSpPr>
                <p:cNvPr id="137" name="Rounded Rectangular Callout 136"/>
                <p:cNvSpPr/>
                <p:nvPr/>
              </p:nvSpPr>
              <p:spPr>
                <a:xfrm>
                  <a:off x="7072480" y="497056"/>
                  <a:ext cx="291580" cy="180510"/>
                </a:xfrm>
                <a:prstGeom prst="wedgeRoundRectCallout">
                  <a:avLst>
                    <a:gd name="adj1" fmla="val 43334"/>
                    <a:gd name="adj2" fmla="val 74938"/>
                    <a:gd name="adj3" fmla="val 16667"/>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1" i="0" u="none" strike="noStrike" kern="1200" cap="none" spc="0" normalizeH="0" baseline="0" noProof="0" dirty="0" smtClean="0">
                      <a:ln>
                        <a:noFill/>
                      </a:ln>
                      <a:solidFill>
                        <a:srgbClr val="002060"/>
                      </a:solidFill>
                      <a:effectLst/>
                      <a:uLnTx/>
                      <a:uFillTx/>
                      <a:latin typeface="Arial Black" panose="020B0A04020102020204" pitchFamily="34" charset="0"/>
                      <a:ea typeface="+mn-ea"/>
                      <a:cs typeface="+mn-cs"/>
                    </a:rPr>
                    <a:t>!</a:t>
                  </a:r>
                </a:p>
              </p:txBody>
            </p:sp>
          </p:grpSp>
          <p:grpSp>
            <p:nvGrpSpPr>
              <p:cNvPr id="119" name="Group 118"/>
              <p:cNvGrpSpPr/>
              <p:nvPr/>
            </p:nvGrpSpPr>
            <p:grpSpPr>
              <a:xfrm>
                <a:off x="4136993" y="5294586"/>
                <a:ext cx="532421" cy="466273"/>
                <a:chOff x="5628117" y="260647"/>
                <a:chExt cx="924060" cy="809255"/>
              </a:xfrm>
            </p:grpSpPr>
            <p:sp>
              <p:nvSpPr>
                <p:cNvPr id="127" name="Flowchart: Preparation 126"/>
                <p:cNvSpPr/>
                <p:nvPr/>
              </p:nvSpPr>
              <p:spPr>
                <a:xfrm rot="5400000">
                  <a:off x="5685519"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INFRASTRUCTURE</a:t>
                  </a:r>
                </a:p>
              </p:txBody>
            </p:sp>
            <p:grpSp>
              <p:nvGrpSpPr>
                <p:cNvPr id="128" name="Group 127"/>
                <p:cNvGrpSpPr/>
                <p:nvPr/>
              </p:nvGrpSpPr>
              <p:grpSpPr>
                <a:xfrm>
                  <a:off x="6001044" y="440896"/>
                  <a:ext cx="178193" cy="259490"/>
                  <a:chOff x="-1981200" y="1279848"/>
                  <a:chExt cx="622300" cy="953897"/>
                </a:xfrm>
              </p:grpSpPr>
              <p:sp>
                <p:nvSpPr>
                  <p:cNvPr id="129" name="Rectangle 128"/>
                  <p:cNvSpPr/>
                  <p:nvPr/>
                </p:nvSpPr>
                <p:spPr>
                  <a:xfrm>
                    <a:off x="-1663700" y="1279848"/>
                    <a:ext cx="304800" cy="692779"/>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30" name="Straight Connector 129"/>
                  <p:cNvCxnSpPr/>
                  <p:nvPr/>
                </p:nvCxnSpPr>
                <p:spPr>
                  <a:xfrm flipV="1">
                    <a:off x="-1981200" y="1279848"/>
                    <a:ext cx="304800" cy="261118"/>
                  </a:xfrm>
                  <a:prstGeom prst="line">
                    <a:avLst/>
                  </a:prstGeom>
                  <a:noFill/>
                  <a:ln w="9525" cap="flat" cmpd="sng" algn="ctr">
                    <a:noFill/>
                    <a:prstDash val="solid"/>
                  </a:ln>
                  <a:effectLst/>
                </p:spPr>
              </p:cxnSp>
              <p:cxnSp>
                <p:nvCxnSpPr>
                  <p:cNvPr id="131" name="Straight Connector 130"/>
                  <p:cNvCxnSpPr/>
                  <p:nvPr/>
                </p:nvCxnSpPr>
                <p:spPr>
                  <a:xfrm flipV="1">
                    <a:off x="-1663700" y="1972627"/>
                    <a:ext cx="304800" cy="261118"/>
                  </a:xfrm>
                  <a:prstGeom prst="line">
                    <a:avLst/>
                  </a:prstGeom>
                  <a:noFill/>
                  <a:ln w="9525" cap="flat" cmpd="sng" algn="ctr">
                    <a:noFill/>
                    <a:prstDash val="solid"/>
                  </a:ln>
                  <a:effectLst/>
                </p:spPr>
              </p:cxnSp>
              <p:sp>
                <p:nvSpPr>
                  <p:cNvPr id="132" name="Rectangle 131"/>
                  <p:cNvSpPr/>
                  <p:nvPr/>
                </p:nvSpPr>
                <p:spPr>
                  <a:xfrm rot="2976903">
                    <a:off x="-1759973" y="1781497"/>
                    <a:ext cx="304801" cy="393492"/>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33" name="Rectangle 132"/>
                  <p:cNvSpPr/>
                  <p:nvPr/>
                </p:nvSpPr>
                <p:spPr>
                  <a:xfrm rot="2976903">
                    <a:off x="-1857498" y="1282514"/>
                    <a:ext cx="304801" cy="461171"/>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34" name="Rectangle 133"/>
                  <p:cNvSpPr/>
                  <p:nvPr/>
                </p:nvSpPr>
                <p:spPr>
                  <a:xfrm>
                    <a:off x="-1981200" y="1540966"/>
                    <a:ext cx="317500" cy="692779"/>
                  </a:xfrm>
                  <a:prstGeom prst="rect">
                    <a:avLst/>
                  </a:prstGeom>
                  <a:solidFill>
                    <a:srgbClr val="FFFFFF"/>
                  </a:solid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35" name="Straight Connector 134"/>
                  <p:cNvCxnSpPr/>
                  <p:nvPr/>
                </p:nvCxnSpPr>
                <p:spPr>
                  <a:xfrm flipV="1">
                    <a:off x="-1688501" y="1301709"/>
                    <a:ext cx="304799" cy="261117"/>
                  </a:xfrm>
                  <a:prstGeom prst="line">
                    <a:avLst/>
                  </a:prstGeom>
                  <a:noFill/>
                  <a:ln w="9525" cap="flat" cmpd="sng" algn="ctr">
                    <a:solidFill>
                      <a:srgbClr val="000000"/>
                    </a:solidFill>
                    <a:prstDash val="solid"/>
                  </a:ln>
                  <a:effectLst/>
                </p:spPr>
              </p:cxnSp>
            </p:grpSp>
          </p:grpSp>
          <p:grpSp>
            <p:nvGrpSpPr>
              <p:cNvPr id="120" name="Group 119"/>
              <p:cNvGrpSpPr/>
              <p:nvPr/>
            </p:nvGrpSpPr>
            <p:grpSpPr>
              <a:xfrm>
                <a:off x="5291069" y="5294586"/>
                <a:ext cx="532421" cy="466273"/>
                <a:chOff x="7884369" y="260648"/>
                <a:chExt cx="924060" cy="809255"/>
              </a:xfrm>
            </p:grpSpPr>
            <p:sp>
              <p:nvSpPr>
                <p:cNvPr id="121" name="Flowchart: Preparation 120"/>
                <p:cNvSpPr/>
                <p:nvPr/>
              </p:nvSpPr>
              <p:spPr>
                <a:xfrm rot="5400000">
                  <a:off x="7941771" y="203246"/>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SECURITY</a:t>
                  </a:r>
                </a:p>
              </p:txBody>
            </p:sp>
            <p:grpSp>
              <p:nvGrpSpPr>
                <p:cNvPr id="122" name="Group 121"/>
                <p:cNvGrpSpPr/>
                <p:nvPr/>
              </p:nvGrpSpPr>
              <p:grpSpPr>
                <a:xfrm>
                  <a:off x="8244408" y="476673"/>
                  <a:ext cx="211863" cy="216699"/>
                  <a:chOff x="-1704086" y="3100313"/>
                  <a:chExt cx="340738" cy="377190"/>
                </a:xfrm>
              </p:grpSpPr>
              <p:sp>
                <p:nvSpPr>
                  <p:cNvPr id="123" name="Rounded Rectangle 122"/>
                  <p:cNvSpPr/>
                  <p:nvPr/>
                </p:nvSpPr>
                <p:spPr>
                  <a:xfrm>
                    <a:off x="-1704086" y="3225653"/>
                    <a:ext cx="340738" cy="251850"/>
                  </a:xfrm>
                  <a:prstGeom prst="roundRect">
                    <a:avLst>
                      <a:gd name="adj" fmla="val 18751"/>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124" name="Rounded Rectangle 123"/>
                  <p:cNvSpPr/>
                  <p:nvPr/>
                </p:nvSpPr>
                <p:spPr>
                  <a:xfrm>
                    <a:off x="-1625243" y="3100313"/>
                    <a:ext cx="183051" cy="278619"/>
                  </a:xfrm>
                  <a:prstGeom prst="roundRect">
                    <a:avLst>
                      <a:gd name="adj" fmla="val 50000"/>
                    </a:avLst>
                  </a:prstGeom>
                  <a:noFill/>
                  <a:ln w="4127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5" name="Oval 124"/>
                  <p:cNvSpPr/>
                  <p:nvPr/>
                </p:nvSpPr>
                <p:spPr>
                  <a:xfrm>
                    <a:off x="-1557641" y="3305399"/>
                    <a:ext cx="50693" cy="49719"/>
                  </a:xfrm>
                  <a:prstGeom prst="ellipse">
                    <a:avLst/>
                  </a:prstGeom>
                  <a:solidFill>
                    <a:srgbClr val="002776"/>
                  </a:solidFill>
                  <a:ln w="25400"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26" name="Straight Connector 125"/>
                  <p:cNvCxnSpPr/>
                  <p:nvPr/>
                </p:nvCxnSpPr>
                <p:spPr>
                  <a:xfrm>
                    <a:off x="-1532294" y="3327874"/>
                    <a:ext cx="0" cy="96839"/>
                  </a:xfrm>
                  <a:prstGeom prst="line">
                    <a:avLst/>
                  </a:prstGeom>
                  <a:noFill/>
                  <a:ln w="22225" cap="rnd" cmpd="sng" algn="ctr">
                    <a:solidFill>
                      <a:srgbClr val="000000"/>
                    </a:solidFill>
                    <a:prstDash val="solid"/>
                  </a:ln>
                  <a:effectLst/>
                </p:spPr>
              </p:cxnSp>
            </p:grpSp>
          </p:grpSp>
        </p:grpSp>
        <p:sp>
          <p:nvSpPr>
            <p:cNvPr id="32" name="Rectangle 31"/>
            <p:cNvSpPr/>
            <p:nvPr/>
          </p:nvSpPr>
          <p:spPr bwMode="gray">
            <a:xfrm>
              <a:off x="4761302" y="2383135"/>
              <a:ext cx="4160710" cy="551303"/>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grpSp>
      <p:sp>
        <p:nvSpPr>
          <p:cNvPr id="192" name="Rectangle 191"/>
          <p:cNvSpPr/>
          <p:nvPr/>
        </p:nvSpPr>
        <p:spPr bwMode="gray">
          <a:xfrm>
            <a:off x="4684590" y="2295652"/>
            <a:ext cx="2062360" cy="1036994"/>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t"/>
          <a:lstStyle/>
          <a:p>
            <a:pPr>
              <a:lnSpc>
                <a:spcPct val="106000"/>
              </a:lnSpc>
              <a:buFont typeface="Wingdings 2" pitchFamily="18" charset="2"/>
              <a:buNone/>
            </a:pPr>
            <a:r>
              <a:rPr lang="en-GB" sz="800" b="1" dirty="0" smtClean="0">
                <a:solidFill>
                  <a:schemeClr val="tx1">
                    <a:lumMod val="85000"/>
                    <a:lumOff val="15000"/>
                  </a:schemeClr>
                </a:solidFill>
              </a:rPr>
              <a:t>6 constraints to REST APIs:</a:t>
            </a:r>
          </a:p>
          <a:p>
            <a:pPr marL="228600" indent="-228600">
              <a:lnSpc>
                <a:spcPct val="106000"/>
              </a:lnSpc>
              <a:buFont typeface="+mj-lt"/>
              <a:buAutoNum type="arabicPeriod"/>
            </a:pPr>
            <a:r>
              <a:rPr lang="en-GB" sz="800" dirty="0" smtClean="0">
                <a:solidFill>
                  <a:schemeClr val="tx1">
                    <a:lumMod val="85000"/>
                    <a:lumOff val="15000"/>
                  </a:schemeClr>
                </a:solidFill>
              </a:rPr>
              <a:t>Client-server</a:t>
            </a:r>
          </a:p>
          <a:p>
            <a:pPr marL="228600" indent="-228600">
              <a:lnSpc>
                <a:spcPct val="106000"/>
              </a:lnSpc>
              <a:buFont typeface="+mj-lt"/>
              <a:buAutoNum type="arabicPeriod"/>
            </a:pPr>
            <a:r>
              <a:rPr lang="en-GB" sz="800" dirty="0" smtClean="0">
                <a:solidFill>
                  <a:schemeClr val="tx1">
                    <a:lumMod val="85000"/>
                    <a:lumOff val="15000"/>
                  </a:schemeClr>
                </a:solidFill>
              </a:rPr>
              <a:t>Stateless</a:t>
            </a:r>
          </a:p>
          <a:p>
            <a:pPr marL="228600" indent="-228600">
              <a:lnSpc>
                <a:spcPct val="106000"/>
              </a:lnSpc>
              <a:buFont typeface="+mj-lt"/>
              <a:buAutoNum type="arabicPeriod"/>
            </a:pPr>
            <a:r>
              <a:rPr lang="en-GB" sz="800" dirty="0" smtClean="0">
                <a:solidFill>
                  <a:schemeClr val="tx1">
                    <a:lumMod val="85000"/>
                    <a:lumOff val="15000"/>
                  </a:schemeClr>
                </a:solidFill>
              </a:rPr>
              <a:t>Cache</a:t>
            </a:r>
          </a:p>
          <a:p>
            <a:pPr marL="228600" indent="-228600">
              <a:lnSpc>
                <a:spcPct val="106000"/>
              </a:lnSpc>
              <a:buFont typeface="+mj-lt"/>
              <a:buAutoNum type="arabicPeriod"/>
            </a:pPr>
            <a:r>
              <a:rPr lang="en-GB" sz="800" dirty="0" smtClean="0">
                <a:solidFill>
                  <a:schemeClr val="tx1">
                    <a:lumMod val="85000"/>
                    <a:lumOff val="15000"/>
                  </a:schemeClr>
                </a:solidFill>
              </a:rPr>
              <a:t>Uniform interface</a:t>
            </a:r>
          </a:p>
          <a:p>
            <a:pPr marL="228600" indent="-228600">
              <a:lnSpc>
                <a:spcPct val="106000"/>
              </a:lnSpc>
              <a:buFont typeface="+mj-lt"/>
              <a:buAutoNum type="arabicPeriod"/>
            </a:pPr>
            <a:r>
              <a:rPr lang="en-GB" sz="800" dirty="0" smtClean="0">
                <a:solidFill>
                  <a:schemeClr val="tx1">
                    <a:lumMod val="85000"/>
                    <a:lumOff val="15000"/>
                  </a:schemeClr>
                </a:solidFill>
              </a:rPr>
              <a:t>Layered system</a:t>
            </a:r>
          </a:p>
          <a:p>
            <a:pPr marL="228600" indent="-228600">
              <a:lnSpc>
                <a:spcPct val="106000"/>
              </a:lnSpc>
              <a:buFont typeface="+mj-lt"/>
              <a:buAutoNum type="arabicPeriod"/>
            </a:pPr>
            <a:r>
              <a:rPr lang="en-GB" sz="800" dirty="0" smtClean="0">
                <a:solidFill>
                  <a:schemeClr val="tx1">
                    <a:lumMod val="85000"/>
                    <a:lumOff val="15000"/>
                  </a:schemeClr>
                </a:solidFill>
              </a:rPr>
              <a:t>Code on demand</a:t>
            </a:r>
          </a:p>
        </p:txBody>
      </p:sp>
      <p:cxnSp>
        <p:nvCxnSpPr>
          <p:cNvPr id="193" name="Straight Arrow Connector 192"/>
          <p:cNvCxnSpPr>
            <a:stCxn id="192" idx="2"/>
          </p:cNvCxnSpPr>
          <p:nvPr/>
        </p:nvCxnSpPr>
        <p:spPr>
          <a:xfrm flipH="1">
            <a:off x="5627302" y="3332646"/>
            <a:ext cx="88468" cy="437823"/>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6456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Outline</a:t>
            </a:r>
            <a:endParaRPr lang="en-GB" noProof="0" dirty="0"/>
          </a:p>
        </p:txBody>
      </p:sp>
      <p:sp>
        <p:nvSpPr>
          <p:cNvPr id="2" name="Text Placeholder 1"/>
          <p:cNvSpPr>
            <a:spLocks noGrp="1"/>
          </p:cNvSpPr>
          <p:nvPr>
            <p:ph type="body" sz="quarter" idx="13"/>
          </p:nvPr>
        </p:nvSpPr>
        <p:spPr/>
        <p:txBody>
          <a:bodyPr/>
          <a:lstStyle/>
          <a:p>
            <a:r>
              <a:rPr lang="en-GB" sz="1800" dirty="0" smtClean="0"/>
              <a:t>There are 3 key stages in the journey from a client’s API ignorance to API proficiency</a:t>
            </a:r>
            <a:endParaRPr lang="en-GB" sz="1800" noProof="0" dirty="0"/>
          </a:p>
        </p:txBody>
      </p:sp>
      <p:sp>
        <p:nvSpPr>
          <p:cNvPr id="35" name="Pentagon 34"/>
          <p:cNvSpPr/>
          <p:nvPr/>
        </p:nvSpPr>
        <p:spPr bwMode="gray">
          <a:xfrm>
            <a:off x="376238" y="1861640"/>
            <a:ext cx="2824162" cy="504000"/>
          </a:xfrm>
          <a:prstGeom prst="homePlate">
            <a:avLst/>
          </a:prstGeom>
          <a:gradFill flip="none" rotWithShape="1">
            <a:gsLst>
              <a:gs pos="0">
                <a:schemeClr val="accent3">
                  <a:lumMod val="20000"/>
                  <a:lumOff val="80000"/>
                </a:schemeClr>
              </a:gs>
              <a:gs pos="100000">
                <a:schemeClr val="accent3">
                  <a:lumMod val="40000"/>
                  <a:lumOff val="60000"/>
                </a:schemeClr>
              </a:gs>
            </a:gsLst>
            <a:lin ang="0" scaled="1"/>
            <a:tileRect/>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Understanding your client’s API landscape</a:t>
            </a:r>
          </a:p>
        </p:txBody>
      </p:sp>
      <p:sp>
        <p:nvSpPr>
          <p:cNvPr id="36" name="Chevron 35"/>
          <p:cNvSpPr/>
          <p:nvPr/>
        </p:nvSpPr>
        <p:spPr bwMode="gray">
          <a:xfrm>
            <a:off x="3200400" y="1861640"/>
            <a:ext cx="2794000" cy="504000"/>
          </a:xfrm>
          <a:prstGeom prst="chevron">
            <a:avLst/>
          </a:prstGeom>
          <a:gradFill>
            <a:gsLst>
              <a:gs pos="2000">
                <a:schemeClr val="accent3">
                  <a:lumMod val="40000"/>
                  <a:lumOff val="60000"/>
                </a:schemeClr>
              </a:gs>
              <a:gs pos="100000">
                <a:schemeClr val="accent3"/>
              </a:gs>
            </a:gsLst>
            <a:lin ang="0" scaled="1"/>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Identify duplication, gaps and promote reuse</a:t>
            </a:r>
          </a:p>
        </p:txBody>
      </p:sp>
      <p:sp>
        <p:nvSpPr>
          <p:cNvPr id="47" name="Rectangle 46"/>
          <p:cNvSpPr/>
          <p:nvPr/>
        </p:nvSpPr>
        <p:spPr bwMode="gray">
          <a:xfrm>
            <a:off x="376238" y="2926675"/>
            <a:ext cx="2386666" cy="37313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Build your API library</a:t>
            </a:r>
            <a:endParaRPr lang="en-GB" sz="1200" noProof="0" dirty="0" smtClean="0">
              <a:solidFill>
                <a:schemeClr val="tx1">
                  <a:lumMod val="85000"/>
                  <a:lumOff val="15000"/>
                </a:schemeClr>
              </a:solidFill>
            </a:endParaRPr>
          </a:p>
        </p:txBody>
      </p:sp>
      <p:sp>
        <p:nvSpPr>
          <p:cNvPr id="52" name="Chevron 51"/>
          <p:cNvSpPr/>
          <p:nvPr/>
        </p:nvSpPr>
        <p:spPr bwMode="gray">
          <a:xfrm>
            <a:off x="5994400" y="1861640"/>
            <a:ext cx="2753600" cy="504000"/>
          </a:xfrm>
          <a:custGeom>
            <a:avLst/>
            <a:gdLst>
              <a:gd name="connsiteX0" fmla="*/ 0 w 2753600"/>
              <a:gd name="connsiteY0" fmla="*/ 0 h 504000"/>
              <a:gd name="connsiteX1" fmla="*/ 2501600 w 2753600"/>
              <a:gd name="connsiteY1" fmla="*/ 0 h 504000"/>
              <a:gd name="connsiteX2" fmla="*/ 2753600 w 2753600"/>
              <a:gd name="connsiteY2" fmla="*/ 252000 h 504000"/>
              <a:gd name="connsiteX3" fmla="*/ 2501600 w 2753600"/>
              <a:gd name="connsiteY3" fmla="*/ 504000 h 504000"/>
              <a:gd name="connsiteX4" fmla="*/ 0 w 2753600"/>
              <a:gd name="connsiteY4" fmla="*/ 504000 h 504000"/>
              <a:gd name="connsiteX5" fmla="*/ 252000 w 2753600"/>
              <a:gd name="connsiteY5" fmla="*/ 252000 h 504000"/>
              <a:gd name="connsiteX6" fmla="*/ 0 w 2753600"/>
              <a:gd name="connsiteY6" fmla="*/ 0 h 504000"/>
              <a:gd name="connsiteX0" fmla="*/ 0 w 2501600"/>
              <a:gd name="connsiteY0" fmla="*/ 0 h 504000"/>
              <a:gd name="connsiteX1" fmla="*/ 2501600 w 2501600"/>
              <a:gd name="connsiteY1" fmla="*/ 0 h 504000"/>
              <a:gd name="connsiteX2" fmla="*/ 2501600 w 2501600"/>
              <a:gd name="connsiteY2" fmla="*/ 504000 h 504000"/>
              <a:gd name="connsiteX3" fmla="*/ 0 w 2501600"/>
              <a:gd name="connsiteY3" fmla="*/ 504000 h 504000"/>
              <a:gd name="connsiteX4" fmla="*/ 252000 w 2501600"/>
              <a:gd name="connsiteY4" fmla="*/ 252000 h 504000"/>
              <a:gd name="connsiteX5" fmla="*/ 0 w 2501600"/>
              <a:gd name="connsiteY5"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1600" h="504000">
                <a:moveTo>
                  <a:pt x="0" y="0"/>
                </a:moveTo>
                <a:lnTo>
                  <a:pt x="2501600" y="0"/>
                </a:lnTo>
                <a:lnTo>
                  <a:pt x="2501600" y="504000"/>
                </a:lnTo>
                <a:lnTo>
                  <a:pt x="0" y="504000"/>
                </a:lnTo>
                <a:lnTo>
                  <a:pt x="252000" y="252000"/>
                </a:lnTo>
                <a:lnTo>
                  <a:pt x="0" y="0"/>
                </a:lnTo>
                <a:close/>
              </a:path>
            </a:pathLst>
          </a:custGeom>
          <a:gradFill>
            <a:gsLst>
              <a:gs pos="0">
                <a:schemeClr val="accent3"/>
              </a:gs>
              <a:gs pos="100000">
                <a:schemeClr val="accent3">
                  <a:lumMod val="50000"/>
                </a:schemeClr>
              </a:gs>
            </a:gsLst>
            <a:lin ang="0" scaled="1"/>
          </a:gradFill>
          <a:ln w="19050" algn="ctr">
            <a:noFill/>
            <a:miter lim="800000"/>
            <a:headEnd/>
            <a:tailEnd/>
          </a:ln>
        </p:spPr>
        <p:txBody>
          <a:bodyPr wrap="square" lIns="3960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3</a:t>
            </a:r>
            <a:r>
              <a:rPr lang="en-GB" sz="1200" b="1" baseline="30000" noProof="0" dirty="0" smtClean="0">
                <a:solidFill>
                  <a:schemeClr val="tx1">
                    <a:lumMod val="85000"/>
                    <a:lumOff val="15000"/>
                  </a:schemeClr>
                </a:solidFill>
              </a:rPr>
              <a:t>rd</a:t>
            </a:r>
            <a:r>
              <a:rPr lang="en-GB" sz="1200" b="1" noProof="0" dirty="0" smtClean="0">
                <a:solidFill>
                  <a:schemeClr val="tx1">
                    <a:lumMod val="85000"/>
                    <a:lumOff val="15000"/>
                  </a:schemeClr>
                </a:solidFill>
              </a:rPr>
              <a:t> Party API Assessment</a:t>
            </a:r>
          </a:p>
        </p:txBody>
      </p:sp>
      <p:sp>
        <p:nvSpPr>
          <p:cNvPr id="53" name="Rectangle 52"/>
          <p:cNvSpPr/>
          <p:nvPr/>
        </p:nvSpPr>
        <p:spPr bwMode="gray">
          <a:xfrm>
            <a:off x="3368786" y="3784693"/>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areas of duplication</a:t>
            </a:r>
            <a:endParaRPr lang="en-GB" sz="1200" noProof="0" dirty="0" smtClean="0">
              <a:solidFill>
                <a:schemeClr val="tx1">
                  <a:lumMod val="85000"/>
                  <a:lumOff val="15000"/>
                </a:schemeClr>
              </a:solidFill>
            </a:endParaRPr>
          </a:p>
        </p:txBody>
      </p:sp>
      <p:sp>
        <p:nvSpPr>
          <p:cNvPr id="54" name="Rectangle 53"/>
          <p:cNvSpPr/>
          <p:nvPr/>
        </p:nvSpPr>
        <p:spPr bwMode="gray">
          <a:xfrm>
            <a:off x="3368786" y="2926675"/>
            <a:ext cx="2386666" cy="504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Decommission sub-standard APIs</a:t>
            </a:r>
            <a:endParaRPr lang="en-GB" sz="1200" noProof="0" dirty="0" smtClean="0">
              <a:solidFill>
                <a:schemeClr val="tx1">
                  <a:lumMod val="85000"/>
                  <a:lumOff val="15000"/>
                </a:schemeClr>
              </a:solidFill>
            </a:endParaRPr>
          </a:p>
        </p:txBody>
      </p:sp>
      <p:sp>
        <p:nvSpPr>
          <p:cNvPr id="55" name="Rectangle 54"/>
          <p:cNvSpPr/>
          <p:nvPr/>
        </p:nvSpPr>
        <p:spPr bwMode="gray">
          <a:xfrm>
            <a:off x="376238" y="462309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Categorise APIs (by functionality, 4Rs?)</a:t>
            </a:r>
            <a:endParaRPr lang="en-GB" sz="1200" noProof="0" dirty="0" smtClean="0">
              <a:solidFill>
                <a:schemeClr val="tx1">
                  <a:lumMod val="85000"/>
                  <a:lumOff val="15000"/>
                </a:schemeClr>
              </a:solidFill>
            </a:endParaRPr>
          </a:p>
        </p:txBody>
      </p:sp>
      <p:sp>
        <p:nvSpPr>
          <p:cNvPr id="58" name="Rectangle 57"/>
          <p:cNvSpPr/>
          <p:nvPr/>
        </p:nvSpPr>
        <p:spPr bwMode="gray">
          <a:xfrm>
            <a:off x="376238" y="3691447"/>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Assess API quality against best practices</a:t>
            </a:r>
            <a:endParaRPr lang="en-GB" sz="1200" noProof="0" dirty="0" smtClean="0">
              <a:solidFill>
                <a:schemeClr val="tx1">
                  <a:lumMod val="85000"/>
                  <a:lumOff val="15000"/>
                </a:schemeClr>
              </a:solidFill>
            </a:endParaRPr>
          </a:p>
        </p:txBody>
      </p:sp>
      <p:sp>
        <p:nvSpPr>
          <p:cNvPr id="64" name="Rectangle 63"/>
          <p:cNvSpPr/>
          <p:nvPr/>
        </p:nvSpPr>
        <p:spPr bwMode="gray">
          <a:xfrm>
            <a:off x="3368786" y="485871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gaps</a:t>
            </a:r>
            <a:endParaRPr lang="en-GB" sz="1200" noProof="0" dirty="0" smtClean="0">
              <a:solidFill>
                <a:schemeClr val="tx1">
                  <a:lumMod val="85000"/>
                  <a:lumOff val="15000"/>
                </a:schemeClr>
              </a:solidFill>
            </a:endParaRPr>
          </a:p>
        </p:txBody>
      </p:sp>
      <p:sp>
        <p:nvSpPr>
          <p:cNvPr id="65" name="Rectangle 64"/>
          <p:cNvSpPr/>
          <p:nvPr/>
        </p:nvSpPr>
        <p:spPr bwMode="gray">
          <a:xfrm>
            <a:off x="3368786" y="5752730"/>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to identify opportunities for reuse to fill gaps</a:t>
            </a:r>
            <a:endParaRPr lang="en-GB" sz="1200" noProof="0" dirty="0" smtClean="0">
              <a:solidFill>
                <a:schemeClr val="tx1">
                  <a:lumMod val="85000"/>
                  <a:lumOff val="15000"/>
                </a:schemeClr>
              </a:solidFill>
            </a:endParaRPr>
          </a:p>
        </p:txBody>
      </p:sp>
      <p:sp>
        <p:nvSpPr>
          <p:cNvPr id="66" name="Rectangle 65"/>
          <p:cNvSpPr/>
          <p:nvPr/>
        </p:nvSpPr>
        <p:spPr bwMode="gray">
          <a:xfrm>
            <a:off x="6361334" y="2926675"/>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Use 3</a:t>
            </a:r>
            <a:r>
              <a:rPr lang="en-GB" sz="1200" baseline="30000" noProof="0" dirty="0" smtClean="0">
                <a:solidFill>
                  <a:schemeClr val="tx1">
                    <a:lumMod val="85000"/>
                    <a:lumOff val="15000"/>
                  </a:schemeClr>
                </a:solidFill>
              </a:rPr>
              <a:t>rd</a:t>
            </a:r>
            <a:r>
              <a:rPr lang="en-GB" sz="1200" noProof="0" dirty="0" smtClean="0">
                <a:solidFill>
                  <a:schemeClr val="tx1">
                    <a:lumMod val="85000"/>
                    <a:lumOff val="15000"/>
                  </a:schemeClr>
                </a:solidFill>
              </a:rPr>
              <a:t> Party API library to identify APIs suitable to close gap</a:t>
            </a:r>
          </a:p>
        </p:txBody>
      </p:sp>
      <p:sp>
        <p:nvSpPr>
          <p:cNvPr id="70" name="Rectangle 69"/>
          <p:cNvSpPr/>
          <p:nvPr/>
        </p:nvSpPr>
        <p:spPr bwMode="gray">
          <a:xfrm>
            <a:off x="6361334" y="411685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Assess APIs to select the most compatible</a:t>
            </a:r>
          </a:p>
        </p:txBody>
      </p:sp>
      <p:sp>
        <p:nvSpPr>
          <p:cNvPr id="10" name="Chevron 9"/>
          <p:cNvSpPr/>
          <p:nvPr/>
        </p:nvSpPr>
        <p:spPr bwMode="gray">
          <a:xfrm rot="5400000">
            <a:off x="577391" y="3237341"/>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1" name="Chevron 70"/>
          <p:cNvSpPr/>
          <p:nvPr/>
        </p:nvSpPr>
        <p:spPr bwMode="gray">
          <a:xfrm rot="5400000">
            <a:off x="577391" y="4168983"/>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2" name="Chevron 71"/>
          <p:cNvSpPr/>
          <p:nvPr/>
        </p:nvSpPr>
        <p:spPr bwMode="gray">
          <a:xfrm rot="5400000">
            <a:off x="3564610" y="3349399"/>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3" name="Chevron 72"/>
          <p:cNvSpPr/>
          <p:nvPr/>
        </p:nvSpPr>
        <p:spPr bwMode="gray">
          <a:xfrm rot="5400000">
            <a:off x="3564610" y="4423417"/>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4" name="Chevron 73"/>
          <p:cNvSpPr/>
          <p:nvPr/>
        </p:nvSpPr>
        <p:spPr bwMode="gray">
          <a:xfrm rot="5400000">
            <a:off x="3564610" y="5317435"/>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80" name="Chevron 79"/>
          <p:cNvSpPr/>
          <p:nvPr/>
        </p:nvSpPr>
        <p:spPr bwMode="gray">
          <a:xfrm rot="5400000">
            <a:off x="6551828" y="3623478"/>
            <a:ext cx="318416" cy="51656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30" name="Straight Connector 29"/>
          <p:cNvCxnSpPr>
            <a:stCxn id="81" idx="1"/>
          </p:cNvCxnSpPr>
          <p:nvPr/>
        </p:nvCxnSpPr>
        <p:spPr>
          <a:xfrm>
            <a:off x="376238" y="1572104"/>
            <a:ext cx="0" cy="596785"/>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gray">
          <a:xfrm>
            <a:off x="376238" y="1464104"/>
            <a:ext cx="1008000" cy="216000"/>
          </a:xfrm>
          <a:prstGeom prst="rect">
            <a:avLst/>
          </a:prstGeom>
          <a:noFill/>
          <a:ln w="12700" algn="ctr">
            <a:solidFill>
              <a:schemeClr val="accent3">
                <a:lumMod val="20000"/>
                <a:lumOff val="8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solidFill>
              </a:rPr>
              <a:t>API ignorant</a:t>
            </a:r>
            <a:endParaRPr lang="en-GB" sz="1000" noProof="0" dirty="0" smtClean="0">
              <a:solidFill>
                <a:schemeClr val="accent3"/>
              </a:solidFill>
            </a:endParaRPr>
          </a:p>
        </p:txBody>
      </p:sp>
      <p:sp>
        <p:nvSpPr>
          <p:cNvPr id="83" name="Rectangle 82"/>
          <p:cNvSpPr/>
          <p:nvPr/>
        </p:nvSpPr>
        <p:spPr bwMode="gray">
          <a:xfrm>
            <a:off x="7672251" y="1464104"/>
            <a:ext cx="1066611" cy="216000"/>
          </a:xfrm>
          <a:prstGeom prst="rect">
            <a:avLst/>
          </a:prstGeom>
          <a:noFill/>
          <a:ln w="12700" algn="ctr">
            <a:solidFill>
              <a:schemeClr val="accent3">
                <a:lumMod val="5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lumMod val="50000"/>
                  </a:schemeClr>
                </a:solidFill>
              </a:rPr>
              <a:t>API proficient</a:t>
            </a:r>
            <a:endParaRPr lang="en-GB" sz="1000" noProof="0" dirty="0" smtClean="0">
              <a:solidFill>
                <a:schemeClr val="accent3">
                  <a:lumMod val="50000"/>
                </a:schemeClr>
              </a:solidFill>
            </a:endParaRPr>
          </a:p>
        </p:txBody>
      </p:sp>
      <p:cxnSp>
        <p:nvCxnSpPr>
          <p:cNvPr id="34" name="Straight Connector 33"/>
          <p:cNvCxnSpPr>
            <a:endCxn id="83" idx="3"/>
          </p:cNvCxnSpPr>
          <p:nvPr/>
        </p:nvCxnSpPr>
        <p:spPr>
          <a:xfrm flipV="1">
            <a:off x="8738862" y="1572104"/>
            <a:ext cx="0" cy="655281"/>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932"/>
          <p:cNvGrpSpPr>
            <a:grpSpLocks noChangeAspect="1"/>
          </p:cNvGrpSpPr>
          <p:nvPr/>
        </p:nvGrpSpPr>
        <p:grpSpPr bwMode="auto">
          <a:xfrm>
            <a:off x="7183111" y="1401026"/>
            <a:ext cx="367041" cy="367041"/>
            <a:chOff x="5795" y="3560"/>
            <a:chExt cx="340" cy="340"/>
          </a:xfrm>
          <a:solidFill>
            <a:schemeClr val="accent4"/>
          </a:solidFill>
        </p:grpSpPr>
        <p:sp>
          <p:nvSpPr>
            <p:cNvPr id="86"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2" name="Group 487"/>
          <p:cNvGrpSpPr>
            <a:grpSpLocks noChangeAspect="1"/>
          </p:cNvGrpSpPr>
          <p:nvPr/>
        </p:nvGrpSpPr>
        <p:grpSpPr bwMode="auto">
          <a:xfrm>
            <a:off x="1504770" y="1392371"/>
            <a:ext cx="370106" cy="370106"/>
            <a:chOff x="6566" y="1944"/>
            <a:chExt cx="341" cy="341"/>
          </a:xfrm>
          <a:solidFill>
            <a:schemeClr val="accent3"/>
          </a:solidFill>
        </p:grpSpPr>
        <p:sp>
          <p:nvSpPr>
            <p:cNvPr id="93" name="Freeform 488"/>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489"/>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490"/>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6" name="Group 217"/>
          <p:cNvGrpSpPr>
            <a:grpSpLocks noChangeAspect="1"/>
          </p:cNvGrpSpPr>
          <p:nvPr/>
        </p:nvGrpSpPr>
        <p:grpSpPr bwMode="auto">
          <a:xfrm>
            <a:off x="6434138" y="2506749"/>
            <a:ext cx="369676" cy="369676"/>
            <a:chOff x="5807" y="746"/>
            <a:chExt cx="340" cy="340"/>
          </a:xfrm>
          <a:solidFill>
            <a:schemeClr val="accent3"/>
          </a:solidFill>
        </p:grpSpPr>
        <p:sp>
          <p:nvSpPr>
            <p:cNvPr id="97" name="Freeform 218"/>
            <p:cNvSpPr>
              <a:spLocks noEditPoints="1"/>
            </p:cNvSpPr>
            <p:nvPr/>
          </p:nvSpPr>
          <p:spPr bwMode="auto">
            <a:xfrm>
              <a:off x="5892" y="824"/>
              <a:ext cx="170" cy="184"/>
            </a:xfrm>
            <a:custGeom>
              <a:avLst/>
              <a:gdLst>
                <a:gd name="T0" fmla="*/ 256 w 256"/>
                <a:gd name="T1" fmla="*/ 138 h 277"/>
                <a:gd name="T2" fmla="*/ 128 w 256"/>
                <a:gd name="T3" fmla="*/ 266 h 277"/>
                <a:gd name="T4" fmla="*/ 53 w 256"/>
                <a:gd name="T5" fmla="*/ 242 h 277"/>
                <a:gd name="T6" fmla="*/ 53 w 256"/>
                <a:gd name="T7" fmla="*/ 266 h 277"/>
                <a:gd name="T8" fmla="*/ 43 w 256"/>
                <a:gd name="T9" fmla="*/ 277 h 277"/>
                <a:gd name="T10" fmla="*/ 32 w 256"/>
                <a:gd name="T11" fmla="*/ 266 h 277"/>
                <a:gd name="T12" fmla="*/ 32 w 256"/>
                <a:gd name="T13" fmla="*/ 213 h 277"/>
                <a:gd name="T14" fmla="*/ 43 w 256"/>
                <a:gd name="T15" fmla="*/ 202 h 277"/>
                <a:gd name="T16" fmla="*/ 96 w 256"/>
                <a:gd name="T17" fmla="*/ 202 h 277"/>
                <a:gd name="T18" fmla="*/ 107 w 256"/>
                <a:gd name="T19" fmla="*/ 213 h 277"/>
                <a:gd name="T20" fmla="*/ 96 w 256"/>
                <a:gd name="T21" fmla="*/ 224 h 277"/>
                <a:gd name="T22" fmla="*/ 64 w 256"/>
                <a:gd name="T23" fmla="*/ 224 h 277"/>
                <a:gd name="T24" fmla="*/ 128 w 256"/>
                <a:gd name="T25" fmla="*/ 245 h 277"/>
                <a:gd name="T26" fmla="*/ 235 w 256"/>
                <a:gd name="T27" fmla="*/ 138 h 277"/>
                <a:gd name="T28" fmla="*/ 245 w 256"/>
                <a:gd name="T29" fmla="*/ 128 h 277"/>
                <a:gd name="T30" fmla="*/ 256 w 256"/>
                <a:gd name="T31" fmla="*/ 138 h 277"/>
                <a:gd name="T32" fmla="*/ 128 w 256"/>
                <a:gd name="T33" fmla="*/ 32 h 277"/>
                <a:gd name="T34" fmla="*/ 192 w 256"/>
                <a:gd name="T35" fmla="*/ 53 h 277"/>
                <a:gd name="T36" fmla="*/ 160 w 256"/>
                <a:gd name="T37" fmla="*/ 53 h 277"/>
                <a:gd name="T38" fmla="*/ 149 w 256"/>
                <a:gd name="T39" fmla="*/ 64 h 277"/>
                <a:gd name="T40" fmla="*/ 160 w 256"/>
                <a:gd name="T41" fmla="*/ 74 h 277"/>
                <a:gd name="T42" fmla="*/ 213 w 256"/>
                <a:gd name="T43" fmla="*/ 74 h 277"/>
                <a:gd name="T44" fmla="*/ 224 w 256"/>
                <a:gd name="T45" fmla="*/ 64 h 277"/>
                <a:gd name="T46" fmla="*/ 224 w 256"/>
                <a:gd name="T47" fmla="*/ 10 h 277"/>
                <a:gd name="T48" fmla="*/ 213 w 256"/>
                <a:gd name="T49" fmla="*/ 0 h 277"/>
                <a:gd name="T50" fmla="*/ 203 w 256"/>
                <a:gd name="T51" fmla="*/ 10 h 277"/>
                <a:gd name="T52" fmla="*/ 203 w 256"/>
                <a:gd name="T53" fmla="*/ 35 h 277"/>
                <a:gd name="T54" fmla="*/ 128 w 256"/>
                <a:gd name="T55" fmla="*/ 10 h 277"/>
                <a:gd name="T56" fmla="*/ 0 w 256"/>
                <a:gd name="T57" fmla="*/ 138 h 277"/>
                <a:gd name="T58" fmla="*/ 11 w 256"/>
                <a:gd name="T59" fmla="*/ 149 h 277"/>
                <a:gd name="T60" fmla="*/ 21 w 256"/>
                <a:gd name="T61" fmla="*/ 138 h 277"/>
                <a:gd name="T62" fmla="*/ 128 w 256"/>
                <a:gd name="T63" fmla="*/ 3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77">
                  <a:moveTo>
                    <a:pt x="256" y="138"/>
                  </a:moveTo>
                  <a:cubicBezTo>
                    <a:pt x="256" y="209"/>
                    <a:pt x="199" y="266"/>
                    <a:pt x="128" y="266"/>
                  </a:cubicBezTo>
                  <a:cubicBezTo>
                    <a:pt x="101" y="266"/>
                    <a:pt x="75" y="258"/>
                    <a:pt x="53" y="242"/>
                  </a:cubicBezTo>
                  <a:cubicBezTo>
                    <a:pt x="53" y="266"/>
                    <a:pt x="53" y="266"/>
                    <a:pt x="53" y="266"/>
                  </a:cubicBezTo>
                  <a:cubicBezTo>
                    <a:pt x="53" y="272"/>
                    <a:pt x="49" y="277"/>
                    <a:pt x="43" y="277"/>
                  </a:cubicBezTo>
                  <a:cubicBezTo>
                    <a:pt x="37" y="277"/>
                    <a:pt x="32" y="272"/>
                    <a:pt x="32" y="266"/>
                  </a:cubicBezTo>
                  <a:cubicBezTo>
                    <a:pt x="32" y="213"/>
                    <a:pt x="32" y="213"/>
                    <a:pt x="32" y="213"/>
                  </a:cubicBezTo>
                  <a:cubicBezTo>
                    <a:pt x="32" y="207"/>
                    <a:pt x="37" y="202"/>
                    <a:pt x="43" y="202"/>
                  </a:cubicBezTo>
                  <a:cubicBezTo>
                    <a:pt x="96" y="202"/>
                    <a:pt x="96" y="202"/>
                    <a:pt x="96" y="202"/>
                  </a:cubicBezTo>
                  <a:cubicBezTo>
                    <a:pt x="102" y="202"/>
                    <a:pt x="107" y="207"/>
                    <a:pt x="107" y="213"/>
                  </a:cubicBezTo>
                  <a:cubicBezTo>
                    <a:pt x="107" y="219"/>
                    <a:pt x="102" y="224"/>
                    <a:pt x="96" y="224"/>
                  </a:cubicBezTo>
                  <a:cubicBezTo>
                    <a:pt x="64" y="224"/>
                    <a:pt x="64" y="224"/>
                    <a:pt x="64" y="224"/>
                  </a:cubicBezTo>
                  <a:cubicBezTo>
                    <a:pt x="82" y="237"/>
                    <a:pt x="105" y="245"/>
                    <a:pt x="128" y="245"/>
                  </a:cubicBezTo>
                  <a:cubicBezTo>
                    <a:pt x="187" y="245"/>
                    <a:pt x="235" y="197"/>
                    <a:pt x="235" y="138"/>
                  </a:cubicBezTo>
                  <a:cubicBezTo>
                    <a:pt x="235" y="132"/>
                    <a:pt x="239" y="128"/>
                    <a:pt x="245" y="128"/>
                  </a:cubicBezTo>
                  <a:cubicBezTo>
                    <a:pt x="251" y="128"/>
                    <a:pt x="256" y="132"/>
                    <a:pt x="256" y="138"/>
                  </a:cubicBezTo>
                  <a:close/>
                  <a:moveTo>
                    <a:pt x="128" y="32"/>
                  </a:moveTo>
                  <a:cubicBezTo>
                    <a:pt x="151" y="32"/>
                    <a:pt x="174" y="39"/>
                    <a:pt x="192" y="53"/>
                  </a:cubicBezTo>
                  <a:cubicBezTo>
                    <a:pt x="160" y="53"/>
                    <a:pt x="160" y="53"/>
                    <a:pt x="160" y="53"/>
                  </a:cubicBezTo>
                  <a:cubicBezTo>
                    <a:pt x="154" y="53"/>
                    <a:pt x="149" y="58"/>
                    <a:pt x="149" y="64"/>
                  </a:cubicBezTo>
                  <a:cubicBezTo>
                    <a:pt x="149" y="70"/>
                    <a:pt x="154" y="74"/>
                    <a:pt x="160" y="74"/>
                  </a:cubicBezTo>
                  <a:cubicBezTo>
                    <a:pt x="213" y="74"/>
                    <a:pt x="213" y="74"/>
                    <a:pt x="213" y="74"/>
                  </a:cubicBezTo>
                  <a:cubicBezTo>
                    <a:pt x="219" y="74"/>
                    <a:pt x="224" y="70"/>
                    <a:pt x="224" y="64"/>
                  </a:cubicBezTo>
                  <a:cubicBezTo>
                    <a:pt x="224" y="10"/>
                    <a:pt x="224" y="10"/>
                    <a:pt x="224" y="10"/>
                  </a:cubicBezTo>
                  <a:cubicBezTo>
                    <a:pt x="224" y="4"/>
                    <a:pt x="219" y="0"/>
                    <a:pt x="213" y="0"/>
                  </a:cubicBezTo>
                  <a:cubicBezTo>
                    <a:pt x="207" y="0"/>
                    <a:pt x="203" y="4"/>
                    <a:pt x="203" y="10"/>
                  </a:cubicBezTo>
                  <a:cubicBezTo>
                    <a:pt x="203" y="35"/>
                    <a:pt x="203" y="35"/>
                    <a:pt x="203" y="35"/>
                  </a:cubicBezTo>
                  <a:cubicBezTo>
                    <a:pt x="181" y="19"/>
                    <a:pt x="155" y="10"/>
                    <a:pt x="128" y="10"/>
                  </a:cubicBezTo>
                  <a:cubicBezTo>
                    <a:pt x="57" y="10"/>
                    <a:pt x="0" y="68"/>
                    <a:pt x="0" y="138"/>
                  </a:cubicBezTo>
                  <a:cubicBezTo>
                    <a:pt x="0" y="144"/>
                    <a:pt x="5" y="149"/>
                    <a:pt x="11" y="149"/>
                  </a:cubicBezTo>
                  <a:cubicBezTo>
                    <a:pt x="17" y="149"/>
                    <a:pt x="21" y="144"/>
                    <a:pt x="21" y="138"/>
                  </a:cubicBezTo>
                  <a:cubicBezTo>
                    <a:pt x="21" y="80"/>
                    <a:pt x="69" y="32"/>
                    <a:pt x="128"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219"/>
            <p:cNvSpPr>
              <a:spLocks noEditPoints="1"/>
            </p:cNvSpPr>
            <p:nvPr/>
          </p:nvSpPr>
          <p:spPr bwMode="auto">
            <a:xfrm>
              <a:off x="5807" y="746"/>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9" name="Rectangle 98"/>
          <p:cNvSpPr/>
          <p:nvPr/>
        </p:nvSpPr>
        <p:spPr bwMode="gray">
          <a:xfrm>
            <a:off x="6803814" y="2543683"/>
            <a:ext cx="1401742" cy="33274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noProof="0" dirty="0" smtClean="0">
                <a:solidFill>
                  <a:schemeClr val="tx1">
                    <a:lumMod val="85000"/>
                    <a:lumOff val="15000"/>
                  </a:schemeClr>
                </a:solidFill>
              </a:rPr>
              <a:t>Continuously refresh 3</a:t>
            </a:r>
            <a:r>
              <a:rPr lang="en-GB" sz="900" baseline="30000" noProof="0" dirty="0" smtClean="0">
                <a:solidFill>
                  <a:schemeClr val="tx1">
                    <a:lumMod val="85000"/>
                    <a:lumOff val="15000"/>
                  </a:schemeClr>
                </a:solidFill>
              </a:rPr>
              <a:t>rd</a:t>
            </a:r>
            <a:r>
              <a:rPr lang="en-GB" sz="900" noProof="0" dirty="0" smtClean="0">
                <a:solidFill>
                  <a:schemeClr val="tx1">
                    <a:lumMod val="85000"/>
                    <a:lumOff val="15000"/>
                  </a:schemeClr>
                </a:solidFill>
              </a:rPr>
              <a:t> Party API library</a:t>
            </a:r>
          </a:p>
        </p:txBody>
      </p:sp>
      <p:sp>
        <p:nvSpPr>
          <p:cNvPr id="14" name="Rectangle 13"/>
          <p:cNvSpPr/>
          <p:nvPr/>
        </p:nvSpPr>
        <p:spPr bwMode="gray">
          <a:xfrm>
            <a:off x="5994400" y="1206500"/>
            <a:ext cx="2753600" cy="5266230"/>
          </a:xfrm>
          <a:prstGeom prst="rect">
            <a:avLst/>
          </a:prstGeom>
          <a:solidFill>
            <a:srgbClr val="FFFFFF">
              <a:alpha val="89804"/>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111" name="Rectangle 110"/>
          <p:cNvSpPr/>
          <p:nvPr/>
        </p:nvSpPr>
        <p:spPr bwMode="gray">
          <a:xfrm>
            <a:off x="380366" y="1206500"/>
            <a:ext cx="2810895" cy="5266230"/>
          </a:xfrm>
          <a:prstGeom prst="rect">
            <a:avLst/>
          </a:prstGeom>
          <a:solidFill>
            <a:srgbClr val="FFFFFF">
              <a:alpha val="89804"/>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112" name="Straight Arrow Connector 111"/>
          <p:cNvCxnSpPr>
            <a:stCxn id="113" idx="3"/>
            <a:endCxn id="54" idx="1"/>
          </p:cNvCxnSpPr>
          <p:nvPr/>
        </p:nvCxnSpPr>
        <p:spPr>
          <a:xfrm>
            <a:off x="2576794" y="3004359"/>
            <a:ext cx="791992" cy="174316"/>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bwMode="gray">
          <a:xfrm>
            <a:off x="376238" y="2802561"/>
            <a:ext cx="2200556" cy="403595"/>
          </a:xfrm>
          <a:prstGeom prst="rect">
            <a:avLst/>
          </a:prstGeom>
          <a:solidFill>
            <a:schemeClr val="accent3">
              <a:alpha val="50196"/>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Refers to “Replace/Retire” of 4R framework</a:t>
            </a:r>
          </a:p>
        </p:txBody>
      </p:sp>
      <p:cxnSp>
        <p:nvCxnSpPr>
          <p:cNvPr id="114" name="Straight Arrow Connector 113"/>
          <p:cNvCxnSpPr>
            <a:stCxn id="115" idx="3"/>
            <a:endCxn id="53" idx="1"/>
          </p:cNvCxnSpPr>
          <p:nvPr/>
        </p:nvCxnSpPr>
        <p:spPr>
          <a:xfrm>
            <a:off x="2576794" y="4059185"/>
            <a:ext cx="791992" cy="85508"/>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gray">
          <a:xfrm>
            <a:off x="376238" y="3857387"/>
            <a:ext cx="2200556" cy="403595"/>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Requires new framework material</a:t>
            </a:r>
          </a:p>
        </p:txBody>
      </p:sp>
      <p:cxnSp>
        <p:nvCxnSpPr>
          <p:cNvPr id="116" name="Straight Arrow Connector 115"/>
          <p:cNvCxnSpPr>
            <a:stCxn id="117" idx="3"/>
          </p:cNvCxnSpPr>
          <p:nvPr/>
        </p:nvCxnSpPr>
        <p:spPr>
          <a:xfrm>
            <a:off x="2576794" y="5077583"/>
            <a:ext cx="791992" cy="85508"/>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gray">
          <a:xfrm>
            <a:off x="376238" y="4875785"/>
            <a:ext cx="2200556" cy="403595"/>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Requires new framework material</a:t>
            </a:r>
          </a:p>
        </p:txBody>
      </p:sp>
      <p:cxnSp>
        <p:nvCxnSpPr>
          <p:cNvPr id="118" name="Straight Arrow Connector 117"/>
          <p:cNvCxnSpPr>
            <a:stCxn id="119" idx="3"/>
          </p:cNvCxnSpPr>
          <p:nvPr/>
        </p:nvCxnSpPr>
        <p:spPr>
          <a:xfrm>
            <a:off x="2576794" y="6055934"/>
            <a:ext cx="791992" cy="85508"/>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bwMode="gray">
          <a:xfrm>
            <a:off x="376238" y="5854136"/>
            <a:ext cx="2200556" cy="403595"/>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Requires new framework material</a:t>
            </a:r>
          </a:p>
        </p:txBody>
      </p:sp>
    </p:spTree>
    <p:extLst>
      <p:ext uri="{BB962C8B-B14F-4D97-AF65-F5344CB8AC3E}">
        <p14:creationId xmlns:p14="http://schemas.microsoft.com/office/powerpoint/2010/main" val="24869901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Outline</a:t>
            </a:r>
            <a:endParaRPr lang="en-GB" noProof="0" dirty="0"/>
          </a:p>
        </p:txBody>
      </p:sp>
      <p:sp>
        <p:nvSpPr>
          <p:cNvPr id="2" name="Text Placeholder 1"/>
          <p:cNvSpPr>
            <a:spLocks noGrp="1"/>
          </p:cNvSpPr>
          <p:nvPr>
            <p:ph type="body" sz="quarter" idx="13"/>
          </p:nvPr>
        </p:nvSpPr>
        <p:spPr/>
        <p:txBody>
          <a:bodyPr/>
          <a:lstStyle/>
          <a:p>
            <a:r>
              <a:rPr lang="en-GB" sz="1800" dirty="0" smtClean="0"/>
              <a:t>There are 3 key stages in the journey from a client’s API ignorance to API proficiency</a:t>
            </a:r>
            <a:endParaRPr lang="en-GB" sz="1800" noProof="0" dirty="0"/>
          </a:p>
        </p:txBody>
      </p:sp>
      <p:sp>
        <p:nvSpPr>
          <p:cNvPr id="35" name="Pentagon 34"/>
          <p:cNvSpPr/>
          <p:nvPr/>
        </p:nvSpPr>
        <p:spPr bwMode="gray">
          <a:xfrm>
            <a:off x="376238" y="1861640"/>
            <a:ext cx="2824162" cy="504000"/>
          </a:xfrm>
          <a:prstGeom prst="homePlate">
            <a:avLst/>
          </a:prstGeom>
          <a:gradFill flip="none" rotWithShape="1">
            <a:gsLst>
              <a:gs pos="0">
                <a:schemeClr val="accent3">
                  <a:lumMod val="20000"/>
                  <a:lumOff val="80000"/>
                </a:schemeClr>
              </a:gs>
              <a:gs pos="100000">
                <a:schemeClr val="accent3">
                  <a:lumMod val="40000"/>
                  <a:lumOff val="60000"/>
                </a:schemeClr>
              </a:gs>
            </a:gsLst>
            <a:lin ang="0" scaled="1"/>
            <a:tileRect/>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Understanding your client’s API landscape</a:t>
            </a:r>
          </a:p>
        </p:txBody>
      </p:sp>
      <p:sp>
        <p:nvSpPr>
          <p:cNvPr id="36" name="Chevron 35"/>
          <p:cNvSpPr/>
          <p:nvPr/>
        </p:nvSpPr>
        <p:spPr bwMode="gray">
          <a:xfrm>
            <a:off x="3200400" y="1861640"/>
            <a:ext cx="2794000" cy="504000"/>
          </a:xfrm>
          <a:prstGeom prst="chevron">
            <a:avLst/>
          </a:prstGeom>
          <a:gradFill>
            <a:gsLst>
              <a:gs pos="2000">
                <a:schemeClr val="accent3">
                  <a:lumMod val="40000"/>
                  <a:lumOff val="60000"/>
                </a:schemeClr>
              </a:gs>
              <a:gs pos="100000">
                <a:schemeClr val="accent3"/>
              </a:gs>
            </a:gsLst>
            <a:lin ang="0" scaled="1"/>
          </a:gra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Identify duplication, gaps and promote reuse</a:t>
            </a:r>
          </a:p>
        </p:txBody>
      </p:sp>
      <p:sp>
        <p:nvSpPr>
          <p:cNvPr id="47" name="Rectangle 46"/>
          <p:cNvSpPr/>
          <p:nvPr/>
        </p:nvSpPr>
        <p:spPr bwMode="gray">
          <a:xfrm>
            <a:off x="376238" y="2926675"/>
            <a:ext cx="2386666" cy="37313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Build your API library</a:t>
            </a:r>
            <a:endParaRPr lang="en-GB" sz="1200" noProof="0" dirty="0" smtClean="0">
              <a:solidFill>
                <a:schemeClr val="tx1">
                  <a:lumMod val="85000"/>
                  <a:lumOff val="15000"/>
                </a:schemeClr>
              </a:solidFill>
            </a:endParaRPr>
          </a:p>
        </p:txBody>
      </p:sp>
      <p:sp>
        <p:nvSpPr>
          <p:cNvPr id="52" name="Chevron 51"/>
          <p:cNvSpPr/>
          <p:nvPr/>
        </p:nvSpPr>
        <p:spPr bwMode="gray">
          <a:xfrm>
            <a:off x="5994400" y="1861640"/>
            <a:ext cx="2753600" cy="504000"/>
          </a:xfrm>
          <a:custGeom>
            <a:avLst/>
            <a:gdLst>
              <a:gd name="connsiteX0" fmla="*/ 0 w 2753600"/>
              <a:gd name="connsiteY0" fmla="*/ 0 h 504000"/>
              <a:gd name="connsiteX1" fmla="*/ 2501600 w 2753600"/>
              <a:gd name="connsiteY1" fmla="*/ 0 h 504000"/>
              <a:gd name="connsiteX2" fmla="*/ 2753600 w 2753600"/>
              <a:gd name="connsiteY2" fmla="*/ 252000 h 504000"/>
              <a:gd name="connsiteX3" fmla="*/ 2501600 w 2753600"/>
              <a:gd name="connsiteY3" fmla="*/ 504000 h 504000"/>
              <a:gd name="connsiteX4" fmla="*/ 0 w 2753600"/>
              <a:gd name="connsiteY4" fmla="*/ 504000 h 504000"/>
              <a:gd name="connsiteX5" fmla="*/ 252000 w 2753600"/>
              <a:gd name="connsiteY5" fmla="*/ 252000 h 504000"/>
              <a:gd name="connsiteX6" fmla="*/ 0 w 2753600"/>
              <a:gd name="connsiteY6" fmla="*/ 0 h 504000"/>
              <a:gd name="connsiteX0" fmla="*/ 0 w 2501600"/>
              <a:gd name="connsiteY0" fmla="*/ 0 h 504000"/>
              <a:gd name="connsiteX1" fmla="*/ 2501600 w 2501600"/>
              <a:gd name="connsiteY1" fmla="*/ 0 h 504000"/>
              <a:gd name="connsiteX2" fmla="*/ 2501600 w 2501600"/>
              <a:gd name="connsiteY2" fmla="*/ 504000 h 504000"/>
              <a:gd name="connsiteX3" fmla="*/ 0 w 2501600"/>
              <a:gd name="connsiteY3" fmla="*/ 504000 h 504000"/>
              <a:gd name="connsiteX4" fmla="*/ 252000 w 2501600"/>
              <a:gd name="connsiteY4" fmla="*/ 252000 h 504000"/>
              <a:gd name="connsiteX5" fmla="*/ 0 w 2501600"/>
              <a:gd name="connsiteY5"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1600" h="504000">
                <a:moveTo>
                  <a:pt x="0" y="0"/>
                </a:moveTo>
                <a:lnTo>
                  <a:pt x="2501600" y="0"/>
                </a:lnTo>
                <a:lnTo>
                  <a:pt x="2501600" y="504000"/>
                </a:lnTo>
                <a:lnTo>
                  <a:pt x="0" y="504000"/>
                </a:lnTo>
                <a:lnTo>
                  <a:pt x="252000" y="252000"/>
                </a:lnTo>
                <a:lnTo>
                  <a:pt x="0" y="0"/>
                </a:lnTo>
                <a:close/>
              </a:path>
            </a:pathLst>
          </a:custGeom>
          <a:gradFill>
            <a:gsLst>
              <a:gs pos="0">
                <a:schemeClr val="accent3"/>
              </a:gs>
              <a:gs pos="100000">
                <a:schemeClr val="accent3">
                  <a:lumMod val="50000"/>
                </a:schemeClr>
              </a:gs>
            </a:gsLst>
            <a:lin ang="0" scaled="1"/>
          </a:gradFill>
          <a:ln w="19050" algn="ctr">
            <a:noFill/>
            <a:miter lim="800000"/>
            <a:headEnd/>
            <a:tailEnd/>
          </a:ln>
        </p:spPr>
        <p:txBody>
          <a:bodyPr wrap="square" lIns="396000" tIns="88900" rIns="88900" bIns="88900" rtlCol="0" anchor="ctr"/>
          <a:lstStyle/>
          <a:p>
            <a:pPr>
              <a:lnSpc>
                <a:spcPct val="106000"/>
              </a:lnSpc>
              <a:buFont typeface="Wingdings 2" pitchFamily="18" charset="2"/>
              <a:buNone/>
            </a:pPr>
            <a:r>
              <a:rPr lang="en-GB" sz="1200" b="1" noProof="0" dirty="0" smtClean="0">
                <a:solidFill>
                  <a:schemeClr val="tx1">
                    <a:lumMod val="85000"/>
                    <a:lumOff val="15000"/>
                  </a:schemeClr>
                </a:solidFill>
              </a:rPr>
              <a:t>3</a:t>
            </a:r>
            <a:r>
              <a:rPr lang="en-GB" sz="1200" b="1" baseline="30000" noProof="0" dirty="0" smtClean="0">
                <a:solidFill>
                  <a:schemeClr val="tx1">
                    <a:lumMod val="85000"/>
                    <a:lumOff val="15000"/>
                  </a:schemeClr>
                </a:solidFill>
              </a:rPr>
              <a:t>rd</a:t>
            </a:r>
            <a:r>
              <a:rPr lang="en-GB" sz="1200" b="1" noProof="0" dirty="0" smtClean="0">
                <a:solidFill>
                  <a:schemeClr val="tx1">
                    <a:lumMod val="85000"/>
                    <a:lumOff val="15000"/>
                  </a:schemeClr>
                </a:solidFill>
              </a:rPr>
              <a:t> Party API Assessment</a:t>
            </a:r>
          </a:p>
        </p:txBody>
      </p:sp>
      <p:sp>
        <p:nvSpPr>
          <p:cNvPr id="53" name="Rectangle 52"/>
          <p:cNvSpPr/>
          <p:nvPr/>
        </p:nvSpPr>
        <p:spPr bwMode="gray">
          <a:xfrm>
            <a:off x="3368786" y="3784693"/>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areas of duplication</a:t>
            </a:r>
            <a:endParaRPr lang="en-GB" sz="1200" noProof="0" dirty="0" smtClean="0">
              <a:solidFill>
                <a:schemeClr val="tx1">
                  <a:lumMod val="85000"/>
                  <a:lumOff val="15000"/>
                </a:schemeClr>
              </a:solidFill>
            </a:endParaRPr>
          </a:p>
        </p:txBody>
      </p:sp>
      <p:sp>
        <p:nvSpPr>
          <p:cNvPr id="54" name="Rectangle 53"/>
          <p:cNvSpPr/>
          <p:nvPr/>
        </p:nvSpPr>
        <p:spPr bwMode="gray">
          <a:xfrm>
            <a:off x="3368786" y="2926675"/>
            <a:ext cx="2386666" cy="504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Decommission sub-standard APIs</a:t>
            </a:r>
            <a:endParaRPr lang="en-GB" sz="1200" noProof="0" dirty="0" smtClean="0">
              <a:solidFill>
                <a:schemeClr val="tx1">
                  <a:lumMod val="85000"/>
                  <a:lumOff val="15000"/>
                </a:schemeClr>
              </a:solidFill>
            </a:endParaRPr>
          </a:p>
        </p:txBody>
      </p:sp>
      <p:sp>
        <p:nvSpPr>
          <p:cNvPr id="55" name="Rectangle 54"/>
          <p:cNvSpPr/>
          <p:nvPr/>
        </p:nvSpPr>
        <p:spPr bwMode="gray">
          <a:xfrm>
            <a:off x="376238" y="462309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Categorise APIs (by functionality, 4Rs?)</a:t>
            </a:r>
            <a:endParaRPr lang="en-GB" sz="1200" noProof="0" dirty="0" smtClean="0">
              <a:solidFill>
                <a:schemeClr val="tx1">
                  <a:lumMod val="85000"/>
                  <a:lumOff val="15000"/>
                </a:schemeClr>
              </a:solidFill>
            </a:endParaRPr>
          </a:p>
        </p:txBody>
      </p:sp>
      <p:sp>
        <p:nvSpPr>
          <p:cNvPr id="58" name="Rectangle 57"/>
          <p:cNvSpPr/>
          <p:nvPr/>
        </p:nvSpPr>
        <p:spPr bwMode="gray">
          <a:xfrm>
            <a:off x="376238" y="3691447"/>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Assess API quality against best practices</a:t>
            </a:r>
            <a:endParaRPr lang="en-GB" sz="1200" noProof="0" dirty="0" smtClean="0">
              <a:solidFill>
                <a:schemeClr val="tx1">
                  <a:lumMod val="85000"/>
                  <a:lumOff val="15000"/>
                </a:schemeClr>
              </a:solidFill>
            </a:endParaRPr>
          </a:p>
        </p:txBody>
      </p:sp>
      <p:sp>
        <p:nvSpPr>
          <p:cNvPr id="64" name="Rectangle 63"/>
          <p:cNvSpPr/>
          <p:nvPr/>
        </p:nvSpPr>
        <p:spPr bwMode="gray">
          <a:xfrm>
            <a:off x="3368786" y="485871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by category to identify gaps</a:t>
            </a:r>
            <a:endParaRPr lang="en-GB" sz="1200" noProof="0" dirty="0" smtClean="0">
              <a:solidFill>
                <a:schemeClr val="tx1">
                  <a:lumMod val="85000"/>
                  <a:lumOff val="15000"/>
                </a:schemeClr>
              </a:solidFill>
            </a:endParaRPr>
          </a:p>
        </p:txBody>
      </p:sp>
      <p:sp>
        <p:nvSpPr>
          <p:cNvPr id="65" name="Rectangle 64"/>
          <p:cNvSpPr/>
          <p:nvPr/>
        </p:nvSpPr>
        <p:spPr bwMode="gray">
          <a:xfrm>
            <a:off x="3368786" y="5752730"/>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dirty="0" smtClean="0">
                <a:solidFill>
                  <a:schemeClr val="tx1">
                    <a:lumMod val="85000"/>
                    <a:lumOff val="15000"/>
                  </a:schemeClr>
                </a:solidFill>
              </a:rPr>
              <a:t>Analyse the API library to identify opportunities for reuse to fill gaps</a:t>
            </a:r>
            <a:endParaRPr lang="en-GB" sz="1200" noProof="0" dirty="0" smtClean="0">
              <a:solidFill>
                <a:schemeClr val="tx1">
                  <a:lumMod val="85000"/>
                  <a:lumOff val="15000"/>
                </a:schemeClr>
              </a:solidFill>
            </a:endParaRPr>
          </a:p>
        </p:txBody>
      </p:sp>
      <p:sp>
        <p:nvSpPr>
          <p:cNvPr id="66" name="Rectangle 65"/>
          <p:cNvSpPr/>
          <p:nvPr/>
        </p:nvSpPr>
        <p:spPr bwMode="gray">
          <a:xfrm>
            <a:off x="6361334" y="2926675"/>
            <a:ext cx="2386666" cy="72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Use 3</a:t>
            </a:r>
            <a:r>
              <a:rPr lang="en-GB" sz="1200" baseline="30000" noProof="0" dirty="0" smtClean="0">
                <a:solidFill>
                  <a:schemeClr val="tx1">
                    <a:lumMod val="85000"/>
                    <a:lumOff val="15000"/>
                  </a:schemeClr>
                </a:solidFill>
              </a:rPr>
              <a:t>rd</a:t>
            </a:r>
            <a:r>
              <a:rPr lang="en-GB" sz="1200" noProof="0" dirty="0" smtClean="0">
                <a:solidFill>
                  <a:schemeClr val="tx1">
                    <a:lumMod val="85000"/>
                    <a:lumOff val="15000"/>
                  </a:schemeClr>
                </a:solidFill>
              </a:rPr>
              <a:t> Party API library to identify </a:t>
            </a:r>
            <a:r>
              <a:rPr lang="en-GB" sz="1200" dirty="0">
                <a:solidFill>
                  <a:schemeClr val="tx1">
                    <a:lumMod val="85000"/>
                    <a:lumOff val="15000"/>
                  </a:schemeClr>
                </a:solidFill>
              </a:rPr>
              <a:t>suitable APIs </a:t>
            </a:r>
            <a:r>
              <a:rPr lang="en-GB" sz="1200" noProof="0" dirty="0" smtClean="0">
                <a:solidFill>
                  <a:schemeClr val="tx1">
                    <a:lumMod val="85000"/>
                    <a:lumOff val="15000"/>
                  </a:schemeClr>
                </a:solidFill>
              </a:rPr>
              <a:t>to close gap</a:t>
            </a:r>
          </a:p>
        </p:txBody>
      </p:sp>
      <p:sp>
        <p:nvSpPr>
          <p:cNvPr id="70" name="Rectangle 69"/>
          <p:cNvSpPr/>
          <p:nvPr/>
        </p:nvSpPr>
        <p:spPr bwMode="gray">
          <a:xfrm>
            <a:off x="6361334" y="4116851"/>
            <a:ext cx="2386666" cy="540000"/>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pPr>
            <a:r>
              <a:rPr lang="en-GB" sz="1200" noProof="0" dirty="0" smtClean="0">
                <a:solidFill>
                  <a:schemeClr val="tx1">
                    <a:lumMod val="85000"/>
                    <a:lumOff val="15000"/>
                  </a:schemeClr>
                </a:solidFill>
              </a:rPr>
              <a:t>Assess APIs to select the most compatible</a:t>
            </a:r>
          </a:p>
        </p:txBody>
      </p:sp>
      <p:sp>
        <p:nvSpPr>
          <p:cNvPr id="10" name="Chevron 9"/>
          <p:cNvSpPr/>
          <p:nvPr/>
        </p:nvSpPr>
        <p:spPr bwMode="gray">
          <a:xfrm rot="5400000">
            <a:off x="577391" y="3237341"/>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1" name="Chevron 70"/>
          <p:cNvSpPr/>
          <p:nvPr/>
        </p:nvSpPr>
        <p:spPr bwMode="gray">
          <a:xfrm rot="5400000">
            <a:off x="577391" y="4168983"/>
            <a:ext cx="318416" cy="516569"/>
          </a:xfrm>
          <a:prstGeom prst="chevron">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2" name="Chevron 71"/>
          <p:cNvSpPr/>
          <p:nvPr/>
        </p:nvSpPr>
        <p:spPr bwMode="gray">
          <a:xfrm rot="5400000">
            <a:off x="3564610" y="3349399"/>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3" name="Chevron 72"/>
          <p:cNvSpPr/>
          <p:nvPr/>
        </p:nvSpPr>
        <p:spPr bwMode="gray">
          <a:xfrm rot="5400000">
            <a:off x="3564610" y="4423417"/>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74" name="Chevron 73"/>
          <p:cNvSpPr/>
          <p:nvPr/>
        </p:nvSpPr>
        <p:spPr bwMode="gray">
          <a:xfrm rot="5400000">
            <a:off x="3564610" y="5317435"/>
            <a:ext cx="318416" cy="516569"/>
          </a:xfrm>
          <a:prstGeom prst="chevron">
            <a:avLst/>
          </a:prstGeom>
          <a:solidFill>
            <a:schemeClr val="accent3">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80" name="Chevron 79"/>
          <p:cNvSpPr/>
          <p:nvPr/>
        </p:nvSpPr>
        <p:spPr bwMode="gray">
          <a:xfrm rot="5400000">
            <a:off x="6551828" y="3623478"/>
            <a:ext cx="318416" cy="51656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30" name="Straight Connector 29"/>
          <p:cNvCxnSpPr>
            <a:stCxn id="81" idx="1"/>
          </p:cNvCxnSpPr>
          <p:nvPr/>
        </p:nvCxnSpPr>
        <p:spPr>
          <a:xfrm>
            <a:off x="376238" y="1572104"/>
            <a:ext cx="0" cy="596785"/>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gray">
          <a:xfrm>
            <a:off x="376238" y="1464104"/>
            <a:ext cx="1008000" cy="216000"/>
          </a:xfrm>
          <a:prstGeom prst="rect">
            <a:avLst/>
          </a:prstGeom>
          <a:noFill/>
          <a:ln w="12700" algn="ctr">
            <a:solidFill>
              <a:schemeClr val="accent3">
                <a:lumMod val="20000"/>
                <a:lumOff val="8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solidFill>
              </a:rPr>
              <a:t>API ignorant</a:t>
            </a:r>
            <a:endParaRPr lang="en-GB" sz="1000" noProof="0" dirty="0" smtClean="0">
              <a:solidFill>
                <a:schemeClr val="accent3"/>
              </a:solidFill>
            </a:endParaRPr>
          </a:p>
        </p:txBody>
      </p:sp>
      <p:sp>
        <p:nvSpPr>
          <p:cNvPr id="83" name="Rectangle 82"/>
          <p:cNvSpPr/>
          <p:nvPr/>
        </p:nvSpPr>
        <p:spPr bwMode="gray">
          <a:xfrm>
            <a:off x="7672251" y="1464104"/>
            <a:ext cx="1066611" cy="216000"/>
          </a:xfrm>
          <a:prstGeom prst="rect">
            <a:avLst/>
          </a:prstGeom>
          <a:noFill/>
          <a:ln w="12700" algn="ctr">
            <a:solidFill>
              <a:schemeClr val="accent3">
                <a:lumMod val="50000"/>
              </a:schemeClr>
            </a:solidFill>
            <a:miter lim="800000"/>
            <a:headEnd/>
            <a:tailEnd/>
          </a:ln>
        </p:spPr>
        <p:txBody>
          <a:bodyPr wrap="square" lIns="88900" tIns="88900" rIns="88900" bIns="88900" rtlCol="0" anchor="ctr"/>
          <a:lstStyle/>
          <a:p>
            <a:pPr>
              <a:lnSpc>
                <a:spcPct val="106000"/>
              </a:lnSpc>
              <a:buFont typeface="Wingdings 2" pitchFamily="18" charset="2"/>
              <a:buNone/>
            </a:pPr>
            <a:r>
              <a:rPr lang="en-GB" sz="1000" dirty="0" smtClean="0">
                <a:solidFill>
                  <a:schemeClr val="accent3">
                    <a:lumMod val="50000"/>
                  </a:schemeClr>
                </a:solidFill>
              </a:rPr>
              <a:t>API proficient</a:t>
            </a:r>
            <a:endParaRPr lang="en-GB" sz="1000" noProof="0" dirty="0" smtClean="0">
              <a:solidFill>
                <a:schemeClr val="accent3">
                  <a:lumMod val="50000"/>
                </a:schemeClr>
              </a:solidFill>
            </a:endParaRPr>
          </a:p>
        </p:txBody>
      </p:sp>
      <p:cxnSp>
        <p:nvCxnSpPr>
          <p:cNvPr id="34" name="Straight Connector 33"/>
          <p:cNvCxnSpPr>
            <a:endCxn id="83" idx="3"/>
          </p:cNvCxnSpPr>
          <p:nvPr/>
        </p:nvCxnSpPr>
        <p:spPr>
          <a:xfrm flipV="1">
            <a:off x="8738862" y="1572104"/>
            <a:ext cx="0" cy="655281"/>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932"/>
          <p:cNvGrpSpPr>
            <a:grpSpLocks noChangeAspect="1"/>
          </p:cNvGrpSpPr>
          <p:nvPr/>
        </p:nvGrpSpPr>
        <p:grpSpPr bwMode="auto">
          <a:xfrm>
            <a:off x="7183111" y="1401026"/>
            <a:ext cx="367041" cy="367041"/>
            <a:chOff x="5795" y="3560"/>
            <a:chExt cx="340" cy="340"/>
          </a:xfrm>
          <a:solidFill>
            <a:schemeClr val="accent4"/>
          </a:solidFill>
        </p:grpSpPr>
        <p:sp>
          <p:nvSpPr>
            <p:cNvPr id="86"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2" name="Group 487"/>
          <p:cNvGrpSpPr>
            <a:grpSpLocks noChangeAspect="1"/>
          </p:cNvGrpSpPr>
          <p:nvPr/>
        </p:nvGrpSpPr>
        <p:grpSpPr bwMode="auto">
          <a:xfrm>
            <a:off x="1504770" y="1392371"/>
            <a:ext cx="370106" cy="370106"/>
            <a:chOff x="6566" y="1944"/>
            <a:chExt cx="341" cy="341"/>
          </a:xfrm>
          <a:solidFill>
            <a:schemeClr val="accent3"/>
          </a:solidFill>
        </p:grpSpPr>
        <p:sp>
          <p:nvSpPr>
            <p:cNvPr id="93" name="Freeform 488"/>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489"/>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490"/>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6" name="Group 217"/>
          <p:cNvGrpSpPr>
            <a:grpSpLocks noChangeAspect="1"/>
          </p:cNvGrpSpPr>
          <p:nvPr/>
        </p:nvGrpSpPr>
        <p:grpSpPr bwMode="auto">
          <a:xfrm>
            <a:off x="6434138" y="2506749"/>
            <a:ext cx="369676" cy="369676"/>
            <a:chOff x="5807" y="746"/>
            <a:chExt cx="340" cy="340"/>
          </a:xfrm>
          <a:solidFill>
            <a:schemeClr val="accent3"/>
          </a:solidFill>
        </p:grpSpPr>
        <p:sp>
          <p:nvSpPr>
            <p:cNvPr id="97" name="Freeform 218"/>
            <p:cNvSpPr>
              <a:spLocks noEditPoints="1"/>
            </p:cNvSpPr>
            <p:nvPr/>
          </p:nvSpPr>
          <p:spPr bwMode="auto">
            <a:xfrm>
              <a:off x="5892" y="824"/>
              <a:ext cx="170" cy="184"/>
            </a:xfrm>
            <a:custGeom>
              <a:avLst/>
              <a:gdLst>
                <a:gd name="T0" fmla="*/ 256 w 256"/>
                <a:gd name="T1" fmla="*/ 138 h 277"/>
                <a:gd name="T2" fmla="*/ 128 w 256"/>
                <a:gd name="T3" fmla="*/ 266 h 277"/>
                <a:gd name="T4" fmla="*/ 53 w 256"/>
                <a:gd name="T5" fmla="*/ 242 h 277"/>
                <a:gd name="T6" fmla="*/ 53 w 256"/>
                <a:gd name="T7" fmla="*/ 266 h 277"/>
                <a:gd name="T8" fmla="*/ 43 w 256"/>
                <a:gd name="T9" fmla="*/ 277 h 277"/>
                <a:gd name="T10" fmla="*/ 32 w 256"/>
                <a:gd name="T11" fmla="*/ 266 h 277"/>
                <a:gd name="T12" fmla="*/ 32 w 256"/>
                <a:gd name="T13" fmla="*/ 213 h 277"/>
                <a:gd name="T14" fmla="*/ 43 w 256"/>
                <a:gd name="T15" fmla="*/ 202 h 277"/>
                <a:gd name="T16" fmla="*/ 96 w 256"/>
                <a:gd name="T17" fmla="*/ 202 h 277"/>
                <a:gd name="T18" fmla="*/ 107 w 256"/>
                <a:gd name="T19" fmla="*/ 213 h 277"/>
                <a:gd name="T20" fmla="*/ 96 w 256"/>
                <a:gd name="T21" fmla="*/ 224 h 277"/>
                <a:gd name="T22" fmla="*/ 64 w 256"/>
                <a:gd name="T23" fmla="*/ 224 h 277"/>
                <a:gd name="T24" fmla="*/ 128 w 256"/>
                <a:gd name="T25" fmla="*/ 245 h 277"/>
                <a:gd name="T26" fmla="*/ 235 w 256"/>
                <a:gd name="T27" fmla="*/ 138 h 277"/>
                <a:gd name="T28" fmla="*/ 245 w 256"/>
                <a:gd name="T29" fmla="*/ 128 h 277"/>
                <a:gd name="T30" fmla="*/ 256 w 256"/>
                <a:gd name="T31" fmla="*/ 138 h 277"/>
                <a:gd name="T32" fmla="*/ 128 w 256"/>
                <a:gd name="T33" fmla="*/ 32 h 277"/>
                <a:gd name="T34" fmla="*/ 192 w 256"/>
                <a:gd name="T35" fmla="*/ 53 h 277"/>
                <a:gd name="T36" fmla="*/ 160 w 256"/>
                <a:gd name="T37" fmla="*/ 53 h 277"/>
                <a:gd name="T38" fmla="*/ 149 w 256"/>
                <a:gd name="T39" fmla="*/ 64 h 277"/>
                <a:gd name="T40" fmla="*/ 160 w 256"/>
                <a:gd name="T41" fmla="*/ 74 h 277"/>
                <a:gd name="T42" fmla="*/ 213 w 256"/>
                <a:gd name="T43" fmla="*/ 74 h 277"/>
                <a:gd name="T44" fmla="*/ 224 w 256"/>
                <a:gd name="T45" fmla="*/ 64 h 277"/>
                <a:gd name="T46" fmla="*/ 224 w 256"/>
                <a:gd name="T47" fmla="*/ 10 h 277"/>
                <a:gd name="T48" fmla="*/ 213 w 256"/>
                <a:gd name="T49" fmla="*/ 0 h 277"/>
                <a:gd name="T50" fmla="*/ 203 w 256"/>
                <a:gd name="T51" fmla="*/ 10 h 277"/>
                <a:gd name="T52" fmla="*/ 203 w 256"/>
                <a:gd name="T53" fmla="*/ 35 h 277"/>
                <a:gd name="T54" fmla="*/ 128 w 256"/>
                <a:gd name="T55" fmla="*/ 10 h 277"/>
                <a:gd name="T56" fmla="*/ 0 w 256"/>
                <a:gd name="T57" fmla="*/ 138 h 277"/>
                <a:gd name="T58" fmla="*/ 11 w 256"/>
                <a:gd name="T59" fmla="*/ 149 h 277"/>
                <a:gd name="T60" fmla="*/ 21 w 256"/>
                <a:gd name="T61" fmla="*/ 138 h 277"/>
                <a:gd name="T62" fmla="*/ 128 w 256"/>
                <a:gd name="T63" fmla="*/ 3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77">
                  <a:moveTo>
                    <a:pt x="256" y="138"/>
                  </a:moveTo>
                  <a:cubicBezTo>
                    <a:pt x="256" y="209"/>
                    <a:pt x="199" y="266"/>
                    <a:pt x="128" y="266"/>
                  </a:cubicBezTo>
                  <a:cubicBezTo>
                    <a:pt x="101" y="266"/>
                    <a:pt x="75" y="258"/>
                    <a:pt x="53" y="242"/>
                  </a:cubicBezTo>
                  <a:cubicBezTo>
                    <a:pt x="53" y="266"/>
                    <a:pt x="53" y="266"/>
                    <a:pt x="53" y="266"/>
                  </a:cubicBezTo>
                  <a:cubicBezTo>
                    <a:pt x="53" y="272"/>
                    <a:pt x="49" y="277"/>
                    <a:pt x="43" y="277"/>
                  </a:cubicBezTo>
                  <a:cubicBezTo>
                    <a:pt x="37" y="277"/>
                    <a:pt x="32" y="272"/>
                    <a:pt x="32" y="266"/>
                  </a:cubicBezTo>
                  <a:cubicBezTo>
                    <a:pt x="32" y="213"/>
                    <a:pt x="32" y="213"/>
                    <a:pt x="32" y="213"/>
                  </a:cubicBezTo>
                  <a:cubicBezTo>
                    <a:pt x="32" y="207"/>
                    <a:pt x="37" y="202"/>
                    <a:pt x="43" y="202"/>
                  </a:cubicBezTo>
                  <a:cubicBezTo>
                    <a:pt x="96" y="202"/>
                    <a:pt x="96" y="202"/>
                    <a:pt x="96" y="202"/>
                  </a:cubicBezTo>
                  <a:cubicBezTo>
                    <a:pt x="102" y="202"/>
                    <a:pt x="107" y="207"/>
                    <a:pt x="107" y="213"/>
                  </a:cubicBezTo>
                  <a:cubicBezTo>
                    <a:pt x="107" y="219"/>
                    <a:pt x="102" y="224"/>
                    <a:pt x="96" y="224"/>
                  </a:cubicBezTo>
                  <a:cubicBezTo>
                    <a:pt x="64" y="224"/>
                    <a:pt x="64" y="224"/>
                    <a:pt x="64" y="224"/>
                  </a:cubicBezTo>
                  <a:cubicBezTo>
                    <a:pt x="82" y="237"/>
                    <a:pt x="105" y="245"/>
                    <a:pt x="128" y="245"/>
                  </a:cubicBezTo>
                  <a:cubicBezTo>
                    <a:pt x="187" y="245"/>
                    <a:pt x="235" y="197"/>
                    <a:pt x="235" y="138"/>
                  </a:cubicBezTo>
                  <a:cubicBezTo>
                    <a:pt x="235" y="132"/>
                    <a:pt x="239" y="128"/>
                    <a:pt x="245" y="128"/>
                  </a:cubicBezTo>
                  <a:cubicBezTo>
                    <a:pt x="251" y="128"/>
                    <a:pt x="256" y="132"/>
                    <a:pt x="256" y="138"/>
                  </a:cubicBezTo>
                  <a:close/>
                  <a:moveTo>
                    <a:pt x="128" y="32"/>
                  </a:moveTo>
                  <a:cubicBezTo>
                    <a:pt x="151" y="32"/>
                    <a:pt x="174" y="39"/>
                    <a:pt x="192" y="53"/>
                  </a:cubicBezTo>
                  <a:cubicBezTo>
                    <a:pt x="160" y="53"/>
                    <a:pt x="160" y="53"/>
                    <a:pt x="160" y="53"/>
                  </a:cubicBezTo>
                  <a:cubicBezTo>
                    <a:pt x="154" y="53"/>
                    <a:pt x="149" y="58"/>
                    <a:pt x="149" y="64"/>
                  </a:cubicBezTo>
                  <a:cubicBezTo>
                    <a:pt x="149" y="70"/>
                    <a:pt x="154" y="74"/>
                    <a:pt x="160" y="74"/>
                  </a:cubicBezTo>
                  <a:cubicBezTo>
                    <a:pt x="213" y="74"/>
                    <a:pt x="213" y="74"/>
                    <a:pt x="213" y="74"/>
                  </a:cubicBezTo>
                  <a:cubicBezTo>
                    <a:pt x="219" y="74"/>
                    <a:pt x="224" y="70"/>
                    <a:pt x="224" y="64"/>
                  </a:cubicBezTo>
                  <a:cubicBezTo>
                    <a:pt x="224" y="10"/>
                    <a:pt x="224" y="10"/>
                    <a:pt x="224" y="10"/>
                  </a:cubicBezTo>
                  <a:cubicBezTo>
                    <a:pt x="224" y="4"/>
                    <a:pt x="219" y="0"/>
                    <a:pt x="213" y="0"/>
                  </a:cubicBezTo>
                  <a:cubicBezTo>
                    <a:pt x="207" y="0"/>
                    <a:pt x="203" y="4"/>
                    <a:pt x="203" y="10"/>
                  </a:cubicBezTo>
                  <a:cubicBezTo>
                    <a:pt x="203" y="35"/>
                    <a:pt x="203" y="35"/>
                    <a:pt x="203" y="35"/>
                  </a:cubicBezTo>
                  <a:cubicBezTo>
                    <a:pt x="181" y="19"/>
                    <a:pt x="155" y="10"/>
                    <a:pt x="128" y="10"/>
                  </a:cubicBezTo>
                  <a:cubicBezTo>
                    <a:pt x="57" y="10"/>
                    <a:pt x="0" y="68"/>
                    <a:pt x="0" y="138"/>
                  </a:cubicBezTo>
                  <a:cubicBezTo>
                    <a:pt x="0" y="144"/>
                    <a:pt x="5" y="149"/>
                    <a:pt x="11" y="149"/>
                  </a:cubicBezTo>
                  <a:cubicBezTo>
                    <a:pt x="17" y="149"/>
                    <a:pt x="21" y="144"/>
                    <a:pt x="21" y="138"/>
                  </a:cubicBezTo>
                  <a:cubicBezTo>
                    <a:pt x="21" y="80"/>
                    <a:pt x="69" y="32"/>
                    <a:pt x="128"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219"/>
            <p:cNvSpPr>
              <a:spLocks noEditPoints="1"/>
            </p:cNvSpPr>
            <p:nvPr/>
          </p:nvSpPr>
          <p:spPr bwMode="auto">
            <a:xfrm>
              <a:off x="5807" y="746"/>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9" name="Rectangle 98"/>
          <p:cNvSpPr/>
          <p:nvPr/>
        </p:nvSpPr>
        <p:spPr bwMode="gray">
          <a:xfrm>
            <a:off x="6803814" y="2543683"/>
            <a:ext cx="1401742" cy="332742"/>
          </a:xfrm>
          <a:prstGeom prst="rect">
            <a:avLst/>
          </a:prstGeom>
          <a:no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noProof="0" dirty="0" smtClean="0">
                <a:solidFill>
                  <a:schemeClr val="tx1">
                    <a:lumMod val="85000"/>
                    <a:lumOff val="15000"/>
                  </a:schemeClr>
                </a:solidFill>
              </a:rPr>
              <a:t>Continuously refresh 3</a:t>
            </a:r>
            <a:r>
              <a:rPr lang="en-GB" sz="900" baseline="30000" noProof="0" dirty="0" smtClean="0">
                <a:solidFill>
                  <a:schemeClr val="tx1">
                    <a:lumMod val="85000"/>
                    <a:lumOff val="15000"/>
                  </a:schemeClr>
                </a:solidFill>
              </a:rPr>
              <a:t>rd</a:t>
            </a:r>
            <a:r>
              <a:rPr lang="en-GB" sz="900" noProof="0" dirty="0" smtClean="0">
                <a:solidFill>
                  <a:schemeClr val="tx1">
                    <a:lumMod val="85000"/>
                    <a:lumOff val="15000"/>
                  </a:schemeClr>
                </a:solidFill>
              </a:rPr>
              <a:t> Party API library</a:t>
            </a:r>
          </a:p>
        </p:txBody>
      </p:sp>
      <p:sp>
        <p:nvSpPr>
          <p:cNvPr id="111" name="Rectangle 110"/>
          <p:cNvSpPr/>
          <p:nvPr/>
        </p:nvSpPr>
        <p:spPr bwMode="gray">
          <a:xfrm>
            <a:off x="380366" y="1206500"/>
            <a:ext cx="5614033" cy="5266230"/>
          </a:xfrm>
          <a:prstGeom prst="rect">
            <a:avLst/>
          </a:prstGeom>
          <a:solidFill>
            <a:srgbClr val="FFFFFF">
              <a:alpha val="89804"/>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cxnSp>
        <p:nvCxnSpPr>
          <p:cNvPr id="42" name="Straight Arrow Connector 41"/>
          <p:cNvCxnSpPr>
            <a:stCxn id="43" idx="3"/>
            <a:endCxn id="70" idx="1"/>
          </p:cNvCxnSpPr>
          <p:nvPr/>
        </p:nvCxnSpPr>
        <p:spPr>
          <a:xfrm>
            <a:off x="5862651" y="4370436"/>
            <a:ext cx="498683" cy="16415"/>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bwMode="gray">
          <a:xfrm flipH="1">
            <a:off x="2193320" y="3646675"/>
            <a:ext cx="366051" cy="1157287"/>
          </a:xfrm>
          <a:custGeom>
            <a:avLst/>
            <a:gdLst>
              <a:gd name="connsiteX0" fmla="*/ 0 w 381000"/>
              <a:gd name="connsiteY0" fmla="*/ 482600 h 1117600"/>
              <a:gd name="connsiteX1" fmla="*/ 355600 w 381000"/>
              <a:gd name="connsiteY1" fmla="*/ 0 h 1117600"/>
              <a:gd name="connsiteX2" fmla="*/ 381000 w 381000"/>
              <a:gd name="connsiteY2" fmla="*/ 1117600 h 1117600"/>
              <a:gd name="connsiteX3" fmla="*/ 0 w 381000"/>
              <a:gd name="connsiteY3" fmla="*/ 673100 h 1117600"/>
              <a:gd name="connsiteX4" fmla="*/ 0 w 381000"/>
              <a:gd name="connsiteY4" fmla="*/ 482600 h 1117600"/>
              <a:gd name="connsiteX0" fmla="*/ 0 w 381000"/>
              <a:gd name="connsiteY0" fmla="*/ 496887 h 1131887"/>
              <a:gd name="connsiteX1" fmla="*/ 380418 w 381000"/>
              <a:gd name="connsiteY1" fmla="*/ 0 h 1131887"/>
              <a:gd name="connsiteX2" fmla="*/ 381000 w 381000"/>
              <a:gd name="connsiteY2" fmla="*/ 1131887 h 1131887"/>
              <a:gd name="connsiteX3" fmla="*/ 0 w 381000"/>
              <a:gd name="connsiteY3" fmla="*/ 687387 h 1131887"/>
              <a:gd name="connsiteX4" fmla="*/ 0 w 381000"/>
              <a:gd name="connsiteY4" fmla="*/ 496887 h 1131887"/>
              <a:gd name="connsiteX0" fmla="*/ 0 w 381000"/>
              <a:gd name="connsiteY0" fmla="*/ 506412 h 1141412"/>
              <a:gd name="connsiteX1" fmla="*/ 380418 w 381000"/>
              <a:gd name="connsiteY1" fmla="*/ 0 h 1141412"/>
              <a:gd name="connsiteX2" fmla="*/ 381000 w 381000"/>
              <a:gd name="connsiteY2" fmla="*/ 1141412 h 1141412"/>
              <a:gd name="connsiteX3" fmla="*/ 0 w 381000"/>
              <a:gd name="connsiteY3" fmla="*/ 696912 h 1141412"/>
              <a:gd name="connsiteX4" fmla="*/ 0 w 381000"/>
              <a:gd name="connsiteY4" fmla="*/ 506412 h 1141412"/>
              <a:gd name="connsiteX0" fmla="*/ 0 w 381000"/>
              <a:gd name="connsiteY0" fmla="*/ 506412 h 1157287"/>
              <a:gd name="connsiteX1" fmla="*/ 380418 w 381000"/>
              <a:gd name="connsiteY1" fmla="*/ 0 h 1157287"/>
              <a:gd name="connsiteX2" fmla="*/ 381000 w 381000"/>
              <a:gd name="connsiteY2" fmla="*/ 1157287 h 1157287"/>
              <a:gd name="connsiteX3" fmla="*/ 0 w 381000"/>
              <a:gd name="connsiteY3" fmla="*/ 696912 h 1157287"/>
              <a:gd name="connsiteX4" fmla="*/ 0 w 381000"/>
              <a:gd name="connsiteY4" fmla="*/ 506412 h 1157287"/>
              <a:gd name="connsiteX0" fmla="*/ 0 w 387037"/>
              <a:gd name="connsiteY0" fmla="*/ 512762 h 1163637"/>
              <a:gd name="connsiteX1" fmla="*/ 387037 w 387037"/>
              <a:gd name="connsiteY1" fmla="*/ 0 h 1163637"/>
              <a:gd name="connsiteX2" fmla="*/ 381000 w 387037"/>
              <a:gd name="connsiteY2" fmla="*/ 1163637 h 1163637"/>
              <a:gd name="connsiteX3" fmla="*/ 0 w 387037"/>
              <a:gd name="connsiteY3" fmla="*/ 703262 h 1163637"/>
              <a:gd name="connsiteX4" fmla="*/ 0 w 387037"/>
              <a:gd name="connsiteY4" fmla="*/ 512762 h 1163637"/>
              <a:gd name="connsiteX0" fmla="*/ 0 w 381330"/>
              <a:gd name="connsiteY0" fmla="*/ 515937 h 1166812"/>
              <a:gd name="connsiteX1" fmla="*/ 377109 w 381330"/>
              <a:gd name="connsiteY1" fmla="*/ 0 h 1166812"/>
              <a:gd name="connsiteX2" fmla="*/ 381000 w 381330"/>
              <a:gd name="connsiteY2" fmla="*/ 1166812 h 1166812"/>
              <a:gd name="connsiteX3" fmla="*/ 0 w 381330"/>
              <a:gd name="connsiteY3" fmla="*/ 706437 h 1166812"/>
              <a:gd name="connsiteX4" fmla="*/ 0 w 381330"/>
              <a:gd name="connsiteY4" fmla="*/ 515937 h 1166812"/>
              <a:gd name="connsiteX0" fmla="*/ 0 w 383727"/>
              <a:gd name="connsiteY0" fmla="*/ 506412 h 1157287"/>
              <a:gd name="connsiteX1" fmla="*/ 383727 w 383727"/>
              <a:gd name="connsiteY1" fmla="*/ 0 h 1157287"/>
              <a:gd name="connsiteX2" fmla="*/ 381000 w 383727"/>
              <a:gd name="connsiteY2" fmla="*/ 1157287 h 1157287"/>
              <a:gd name="connsiteX3" fmla="*/ 0 w 383727"/>
              <a:gd name="connsiteY3" fmla="*/ 696912 h 1157287"/>
              <a:gd name="connsiteX4" fmla="*/ 0 w 383727"/>
              <a:gd name="connsiteY4" fmla="*/ 506412 h 1157287"/>
              <a:gd name="connsiteX0" fmla="*/ 0 w 381521"/>
              <a:gd name="connsiteY0" fmla="*/ 506412 h 1157287"/>
              <a:gd name="connsiteX1" fmla="*/ 380418 w 381521"/>
              <a:gd name="connsiteY1" fmla="*/ 0 h 1157287"/>
              <a:gd name="connsiteX2" fmla="*/ 381000 w 381521"/>
              <a:gd name="connsiteY2" fmla="*/ 1157287 h 1157287"/>
              <a:gd name="connsiteX3" fmla="*/ 0 w 381521"/>
              <a:gd name="connsiteY3" fmla="*/ 696912 h 1157287"/>
              <a:gd name="connsiteX4" fmla="*/ 0 w 381521"/>
              <a:gd name="connsiteY4" fmla="*/ 506412 h 115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21" h="1157287">
                <a:moveTo>
                  <a:pt x="0" y="506412"/>
                </a:moveTo>
                <a:lnTo>
                  <a:pt x="380418" y="0"/>
                </a:lnTo>
                <a:cubicBezTo>
                  <a:pt x="378406" y="387879"/>
                  <a:pt x="383012" y="769408"/>
                  <a:pt x="381000" y="1157287"/>
                </a:cubicBezTo>
                <a:lnTo>
                  <a:pt x="0" y="696912"/>
                </a:lnTo>
                <a:lnTo>
                  <a:pt x="0" y="506412"/>
                </a:lnTo>
                <a:close/>
              </a:path>
            </a:pathLst>
          </a:custGeom>
          <a:gradFill flip="none" rotWithShape="1">
            <a:gsLst>
              <a:gs pos="0">
                <a:schemeClr val="bg1">
                  <a:lumMod val="95000"/>
                </a:schemeClr>
              </a:gs>
              <a:gs pos="100000">
                <a:schemeClr val="bg1">
                  <a:lumMod val="65000"/>
                </a:schemeClr>
              </a:gs>
            </a:gsLst>
            <a:lin ang="0" scaled="1"/>
            <a:tileRect/>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grpSp>
        <p:nvGrpSpPr>
          <p:cNvPr id="48" name="Group 47"/>
          <p:cNvGrpSpPr/>
          <p:nvPr/>
        </p:nvGrpSpPr>
        <p:grpSpPr>
          <a:xfrm>
            <a:off x="525512" y="3565989"/>
            <a:ext cx="1669695" cy="1221328"/>
            <a:chOff x="376237" y="1389990"/>
            <a:chExt cx="2618395" cy="1915272"/>
          </a:xfrm>
        </p:grpSpPr>
        <p:sp>
          <p:nvSpPr>
            <p:cNvPr id="49" name="Rectangle 4"/>
            <p:cNvSpPr>
              <a:spLocks noChangeArrowheads="1"/>
            </p:cNvSpPr>
            <p:nvPr/>
          </p:nvSpPr>
          <p:spPr bwMode="gray">
            <a:xfrm>
              <a:off x="376237" y="1520298"/>
              <a:ext cx="2618395" cy="1784964"/>
            </a:xfrm>
            <a:prstGeom prst="rect">
              <a:avLst/>
            </a:prstGeom>
            <a:noFill/>
            <a:ln w="19050" algn="ctr">
              <a:solidFill>
                <a:schemeClr val="accent6"/>
              </a:solidFill>
              <a:miter lim="800000"/>
              <a:headEnd/>
              <a:tailEnd/>
            </a:ln>
          </p:spPr>
          <p:txBody>
            <a:bodyPr lIns="90000" tIns="162000" rIns="90000" bIns="90000" anchor="ctr"/>
            <a:lstStyle/>
            <a:p>
              <a:pPr marL="119063" indent="-119063" algn="l">
                <a:lnSpc>
                  <a:spcPct val="106000"/>
                </a:lnSpc>
                <a:spcBef>
                  <a:spcPct val="25000"/>
                </a:spcBef>
                <a:spcAft>
                  <a:spcPts val="200"/>
                </a:spcAft>
                <a:buClr>
                  <a:schemeClr val="tx1"/>
                </a:buClr>
                <a:buFontTx/>
                <a:buChar char="•"/>
              </a:pPr>
              <a:r>
                <a:rPr lang="en-GB" sz="600" b="0" dirty="0" smtClean="0">
                  <a:latin typeface="+mj-lt"/>
                  <a:cs typeface="Arial" panose="020B0604020202020204" pitchFamily="34" charset="0"/>
                </a:rPr>
                <a:t>Ability to meet </a:t>
              </a:r>
              <a:r>
                <a:rPr lang="en-GB" sz="600" b="1" dirty="0" smtClean="0">
                  <a:latin typeface="+mj-lt"/>
                  <a:cs typeface="Arial" panose="020B0604020202020204" pitchFamily="34" charset="0"/>
                </a:rPr>
                <a:t>current business requirements</a:t>
              </a:r>
            </a:p>
            <a:p>
              <a:pPr marL="119063" indent="-119063">
                <a:lnSpc>
                  <a:spcPct val="106000"/>
                </a:lnSpc>
                <a:spcBef>
                  <a:spcPct val="25000"/>
                </a:spcBef>
                <a:spcAft>
                  <a:spcPts val="200"/>
                </a:spcAft>
                <a:buClr>
                  <a:schemeClr val="tx1"/>
                </a:buClr>
                <a:buFontTx/>
                <a:buChar char="•"/>
              </a:pPr>
              <a:r>
                <a:rPr lang="en-GB" sz="600" dirty="0">
                  <a:cs typeface="Arial" panose="020B0604020202020204" pitchFamily="34" charset="0"/>
                </a:rPr>
                <a:t>Ability to meet </a:t>
              </a:r>
              <a:r>
                <a:rPr lang="en-GB" sz="600" b="1" dirty="0" smtClean="0">
                  <a:cs typeface="Arial" panose="020B0604020202020204" pitchFamily="34" charset="0"/>
                </a:rPr>
                <a:t>future business requirements</a:t>
              </a:r>
              <a:endParaRPr lang="en-GB" sz="600" b="1" dirty="0" smtClean="0">
                <a:latin typeface="+mj-lt"/>
                <a:cs typeface="Arial" panose="020B0604020202020204" pitchFamily="34" charset="0"/>
              </a:endParaRPr>
            </a:p>
            <a:p>
              <a:pPr marL="119063" indent="-119063" algn="l">
                <a:lnSpc>
                  <a:spcPct val="106000"/>
                </a:lnSpc>
                <a:spcBef>
                  <a:spcPct val="25000"/>
                </a:spcBef>
                <a:spcAft>
                  <a:spcPts val="200"/>
                </a:spcAft>
                <a:buClr>
                  <a:schemeClr val="tx1"/>
                </a:buClr>
                <a:buFontTx/>
                <a:buChar char="•"/>
              </a:pPr>
              <a:r>
                <a:rPr lang="en-GB" sz="600" b="0" dirty="0" smtClean="0">
                  <a:latin typeface="+mj-lt"/>
                  <a:cs typeface="Arial" panose="020B0604020202020204" pitchFamily="34" charset="0"/>
                </a:rPr>
                <a:t>Ability to meet </a:t>
              </a:r>
              <a:r>
                <a:rPr lang="en-GB" sz="600" b="1" dirty="0" smtClean="0">
                  <a:latin typeface="+mj-lt"/>
                  <a:cs typeface="Arial" panose="020B0604020202020204" pitchFamily="34" charset="0"/>
                </a:rPr>
                <a:t>current business objectives</a:t>
              </a:r>
            </a:p>
            <a:p>
              <a:pPr marL="119063" indent="-119063">
                <a:lnSpc>
                  <a:spcPct val="106000"/>
                </a:lnSpc>
                <a:spcBef>
                  <a:spcPct val="25000"/>
                </a:spcBef>
                <a:spcAft>
                  <a:spcPts val="200"/>
                </a:spcAft>
                <a:buClr>
                  <a:schemeClr val="tx1"/>
                </a:buClr>
                <a:buFontTx/>
                <a:buChar char="•"/>
              </a:pPr>
              <a:r>
                <a:rPr lang="en-GB" sz="600" dirty="0">
                  <a:cs typeface="Arial" panose="020B0604020202020204" pitchFamily="34" charset="0"/>
                </a:rPr>
                <a:t>Ability to meet </a:t>
              </a:r>
              <a:r>
                <a:rPr lang="en-GB" sz="600" b="1" dirty="0" smtClean="0">
                  <a:cs typeface="Arial" panose="020B0604020202020204" pitchFamily="34" charset="0"/>
                </a:rPr>
                <a:t>future business objectives</a:t>
              </a:r>
              <a:endParaRPr lang="en-GB" sz="600" b="1" dirty="0">
                <a:cs typeface="Arial" panose="020B0604020202020204" pitchFamily="34" charset="0"/>
              </a:endParaRPr>
            </a:p>
          </p:txBody>
        </p:sp>
        <p:sp>
          <p:nvSpPr>
            <p:cNvPr id="50" name="Text Box 5"/>
            <p:cNvSpPr txBox="1">
              <a:spLocks noChangeArrowheads="1"/>
            </p:cNvSpPr>
            <p:nvPr/>
          </p:nvSpPr>
          <p:spPr bwMode="gray">
            <a:xfrm>
              <a:off x="1115804" y="1389990"/>
              <a:ext cx="1139258" cy="298238"/>
            </a:xfrm>
            <a:prstGeom prst="rect">
              <a:avLst/>
            </a:prstGeom>
            <a:solidFill>
              <a:schemeClr val="bg1"/>
            </a:solidFill>
            <a:ln w="9525" algn="ctr">
              <a:noFill/>
              <a:miter lim="800000"/>
              <a:headEnd/>
              <a:tailEnd/>
            </a:ln>
          </p:spPr>
          <p:txBody>
            <a:bodyPr wrap="none">
              <a:spAutoFit/>
            </a:bodyPr>
            <a:lstStyle/>
            <a:p>
              <a:pPr marL="177800" indent="-177800" algn="ctr">
                <a:lnSpc>
                  <a:spcPct val="106000"/>
                </a:lnSpc>
                <a:spcBef>
                  <a:spcPct val="50000"/>
                </a:spcBef>
                <a:buClr>
                  <a:schemeClr val="tx1"/>
                </a:buClr>
                <a:buFont typeface="Wingdings 2" pitchFamily="18" charset="2"/>
                <a:buNone/>
              </a:pPr>
              <a:r>
                <a:rPr lang="en-GB" sz="600" b="1" dirty="0" smtClean="0">
                  <a:solidFill>
                    <a:schemeClr val="accent6"/>
                  </a:solidFill>
                  <a:latin typeface="+mj-lt"/>
                  <a:cs typeface="Arial" panose="020B0604020202020204" pitchFamily="34" charset="0"/>
                </a:rPr>
                <a:t>Business Fit </a:t>
              </a:r>
              <a:endParaRPr lang="en-GB" sz="600" b="1" dirty="0">
                <a:solidFill>
                  <a:schemeClr val="accent6"/>
                </a:solidFill>
                <a:latin typeface="+mj-lt"/>
                <a:cs typeface="Arial" panose="020B0604020202020204" pitchFamily="34" charset="0"/>
              </a:endParaRPr>
            </a:p>
          </p:txBody>
        </p:sp>
      </p:grpSp>
      <p:cxnSp>
        <p:nvCxnSpPr>
          <p:cNvPr id="51" name="Straight Arrow Connector 50"/>
          <p:cNvCxnSpPr>
            <a:stCxn id="56" idx="3"/>
            <a:endCxn id="66" idx="1"/>
          </p:cNvCxnSpPr>
          <p:nvPr/>
        </p:nvCxnSpPr>
        <p:spPr>
          <a:xfrm>
            <a:off x="5439906" y="3178475"/>
            <a:ext cx="921428" cy="10820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gray">
          <a:xfrm>
            <a:off x="3239350" y="2976677"/>
            <a:ext cx="2200556" cy="403595"/>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Requires further research</a:t>
            </a:r>
          </a:p>
        </p:txBody>
      </p:sp>
      <p:sp>
        <p:nvSpPr>
          <p:cNvPr id="43" name="Rectangle 42"/>
          <p:cNvSpPr/>
          <p:nvPr/>
        </p:nvSpPr>
        <p:spPr bwMode="gray">
          <a:xfrm>
            <a:off x="2528150" y="4098374"/>
            <a:ext cx="3334501" cy="544123"/>
          </a:xfrm>
          <a:prstGeom prst="rect">
            <a:avLst/>
          </a:prstGeom>
          <a:solidFill>
            <a:schemeClr val="accent3">
              <a:alpha val="50196"/>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b="1" dirty="0" smtClean="0">
                <a:solidFill>
                  <a:schemeClr val="tx1">
                    <a:lumMod val="85000"/>
                    <a:lumOff val="15000"/>
                  </a:schemeClr>
                </a:solidFill>
              </a:rPr>
              <a:t>Business fit: </a:t>
            </a:r>
            <a:r>
              <a:rPr lang="en-GB" sz="900" dirty="0" smtClean="0">
                <a:solidFill>
                  <a:schemeClr val="tx1">
                    <a:lumMod val="85000"/>
                    <a:lumOff val="15000"/>
                  </a:schemeClr>
                </a:solidFill>
              </a:rPr>
              <a:t>Use App rationalisation framework</a:t>
            </a:r>
          </a:p>
          <a:p>
            <a:pPr>
              <a:lnSpc>
                <a:spcPct val="106000"/>
              </a:lnSpc>
              <a:buFont typeface="Wingdings 2" pitchFamily="18" charset="2"/>
              <a:buNone/>
            </a:pPr>
            <a:r>
              <a:rPr lang="en-GB" sz="900" b="1" dirty="0" smtClean="0">
                <a:solidFill>
                  <a:schemeClr val="tx1">
                    <a:lumMod val="85000"/>
                    <a:lumOff val="15000"/>
                  </a:schemeClr>
                </a:solidFill>
              </a:rPr>
              <a:t>API specific: </a:t>
            </a:r>
            <a:r>
              <a:rPr lang="en-GB" sz="900" dirty="0" smtClean="0">
                <a:solidFill>
                  <a:schemeClr val="tx1">
                    <a:lumMod val="85000"/>
                    <a:lumOff val="15000"/>
                  </a:schemeClr>
                </a:solidFill>
              </a:rPr>
              <a:t>Use </a:t>
            </a:r>
            <a:r>
              <a:rPr lang="en-GB" sz="900" dirty="0" err="1" smtClean="0">
                <a:solidFill>
                  <a:schemeClr val="tx1">
                    <a:lumMod val="85000"/>
                    <a:lumOff val="15000"/>
                  </a:schemeClr>
                </a:solidFill>
              </a:rPr>
              <a:t>Mulesoft</a:t>
            </a:r>
            <a:r>
              <a:rPr lang="en-GB" sz="900" dirty="0" smtClean="0">
                <a:solidFill>
                  <a:schemeClr val="tx1">
                    <a:lumMod val="85000"/>
                    <a:lumOff val="15000"/>
                  </a:schemeClr>
                </a:solidFill>
              </a:rPr>
              <a:t> best practices</a:t>
            </a:r>
          </a:p>
          <a:p>
            <a:pPr>
              <a:lnSpc>
                <a:spcPct val="106000"/>
              </a:lnSpc>
              <a:buFont typeface="Wingdings 2" pitchFamily="18" charset="2"/>
              <a:buNone/>
            </a:pPr>
            <a:r>
              <a:rPr lang="en-GB" sz="900" b="1" dirty="0" smtClean="0">
                <a:solidFill>
                  <a:schemeClr val="tx1">
                    <a:lumMod val="85000"/>
                    <a:lumOff val="15000"/>
                  </a:schemeClr>
                </a:solidFill>
              </a:rPr>
              <a:t>Architecture: </a:t>
            </a:r>
            <a:r>
              <a:rPr lang="en-GB" sz="900" dirty="0" smtClean="0">
                <a:solidFill>
                  <a:schemeClr val="tx1">
                    <a:lumMod val="85000"/>
                    <a:lumOff val="15000"/>
                  </a:schemeClr>
                </a:solidFill>
              </a:rPr>
              <a:t>Use solution architecture domains</a:t>
            </a:r>
          </a:p>
        </p:txBody>
      </p:sp>
      <p:grpSp>
        <p:nvGrpSpPr>
          <p:cNvPr id="15" name="Group 14"/>
          <p:cNvGrpSpPr/>
          <p:nvPr/>
        </p:nvGrpSpPr>
        <p:grpSpPr>
          <a:xfrm>
            <a:off x="525512" y="5286958"/>
            <a:ext cx="4160710" cy="551303"/>
            <a:chOff x="411401" y="5286958"/>
            <a:chExt cx="4160710" cy="551303"/>
          </a:xfrm>
        </p:grpSpPr>
        <p:grpSp>
          <p:nvGrpSpPr>
            <p:cNvPr id="11" name="Group 10"/>
            <p:cNvGrpSpPr/>
            <p:nvPr/>
          </p:nvGrpSpPr>
          <p:grpSpPr>
            <a:xfrm>
              <a:off x="478314" y="5324924"/>
              <a:ext cx="3994645" cy="466273"/>
              <a:chOff x="1828845" y="5294586"/>
              <a:chExt cx="3994645" cy="466273"/>
            </a:xfrm>
          </p:grpSpPr>
          <p:grpSp>
            <p:nvGrpSpPr>
              <p:cNvPr id="155" name="Group 154"/>
              <p:cNvGrpSpPr/>
              <p:nvPr/>
            </p:nvGrpSpPr>
            <p:grpSpPr>
              <a:xfrm>
                <a:off x="1828845" y="5294586"/>
                <a:ext cx="532421" cy="466273"/>
                <a:chOff x="1115617" y="260647"/>
                <a:chExt cx="924060" cy="809255"/>
              </a:xfrm>
            </p:grpSpPr>
            <p:sp>
              <p:nvSpPr>
                <p:cNvPr id="220" name="Flowchart: Preparation 219"/>
                <p:cNvSpPr/>
                <p:nvPr/>
              </p:nvSpPr>
              <p:spPr>
                <a:xfrm rot="5400000">
                  <a:off x="1173019"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PROCESS &amp; ORG</a:t>
                  </a:r>
                </a:p>
              </p:txBody>
            </p:sp>
            <p:sp>
              <p:nvSpPr>
                <p:cNvPr id="221" name="Rounded Rectangle 220"/>
                <p:cNvSpPr/>
                <p:nvPr/>
              </p:nvSpPr>
              <p:spPr>
                <a:xfrm>
                  <a:off x="1335207" y="538553"/>
                  <a:ext cx="124370" cy="97470"/>
                </a:xfrm>
                <a:prstGeom prst="roundRect">
                  <a:avLst>
                    <a:gd name="adj" fmla="val 6534"/>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222" name="Rounded Rectangle 221"/>
                <p:cNvSpPr/>
                <p:nvPr/>
              </p:nvSpPr>
              <p:spPr>
                <a:xfrm>
                  <a:off x="1708966" y="455151"/>
                  <a:ext cx="124399" cy="89301"/>
                </a:xfrm>
                <a:prstGeom prst="roundRect">
                  <a:avLst>
                    <a:gd name="adj" fmla="val 9320"/>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223" name="Flowchart: Decision 222"/>
                <p:cNvSpPr/>
                <p:nvPr/>
              </p:nvSpPr>
              <p:spPr>
                <a:xfrm>
                  <a:off x="1505122" y="529411"/>
                  <a:ext cx="145045" cy="119438"/>
                </a:xfrm>
                <a:prstGeom prst="flowChartDecision">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srgbClr val="FFFFFF"/>
                    </a:solidFill>
                    <a:effectLst/>
                    <a:uLnTx/>
                    <a:uFillTx/>
                    <a:latin typeface="Arial"/>
                    <a:ea typeface="+mn-ea"/>
                    <a:cs typeface="+mn-cs"/>
                  </a:endParaRPr>
                </a:p>
              </p:txBody>
            </p:sp>
            <p:sp>
              <p:nvSpPr>
                <p:cNvPr id="224" name="Rounded Rectangle 223"/>
                <p:cNvSpPr/>
                <p:nvPr/>
              </p:nvSpPr>
              <p:spPr>
                <a:xfrm>
                  <a:off x="1708966" y="606353"/>
                  <a:ext cx="124399" cy="89301"/>
                </a:xfrm>
                <a:prstGeom prst="roundRect">
                  <a:avLst>
                    <a:gd name="adj" fmla="val 6981"/>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225" name="Straight Connector 224"/>
                <p:cNvCxnSpPr>
                  <a:stCxn id="221" idx="3"/>
                  <a:endCxn id="223" idx="1"/>
                </p:cNvCxnSpPr>
                <p:nvPr/>
              </p:nvCxnSpPr>
              <p:spPr>
                <a:xfrm>
                  <a:off x="1459577" y="587289"/>
                  <a:ext cx="45545" cy="1841"/>
                </a:xfrm>
                <a:prstGeom prst="line">
                  <a:avLst/>
                </a:prstGeom>
                <a:noFill/>
                <a:ln w="9525" cap="flat" cmpd="sng" algn="ctr">
                  <a:solidFill>
                    <a:srgbClr val="FFFFFF"/>
                  </a:solidFill>
                  <a:prstDash val="solid"/>
                </a:ln>
                <a:effectLst/>
              </p:spPr>
            </p:cxnSp>
            <p:grpSp>
              <p:nvGrpSpPr>
                <p:cNvPr id="226" name="Group 225"/>
                <p:cNvGrpSpPr/>
                <p:nvPr/>
              </p:nvGrpSpPr>
              <p:grpSpPr>
                <a:xfrm>
                  <a:off x="1650167" y="487164"/>
                  <a:ext cx="58801" cy="151201"/>
                  <a:chOff x="1280996" y="3749312"/>
                  <a:chExt cx="102436" cy="195674"/>
                </a:xfrm>
              </p:grpSpPr>
              <p:cxnSp>
                <p:nvCxnSpPr>
                  <p:cNvPr id="227" name="Elbow Connector 226"/>
                  <p:cNvCxnSpPr>
                    <a:stCxn id="223" idx="3"/>
                    <a:endCxn id="222" idx="1"/>
                  </p:cNvCxnSpPr>
                  <p:nvPr/>
                </p:nvCxnSpPr>
                <p:spPr>
                  <a:xfrm flipV="1">
                    <a:off x="1280996" y="3749312"/>
                    <a:ext cx="102432" cy="115602"/>
                  </a:xfrm>
                  <a:prstGeom prst="bentConnector3">
                    <a:avLst/>
                  </a:prstGeom>
                  <a:noFill/>
                  <a:ln w="9525" cap="flat" cmpd="sng" algn="ctr">
                    <a:solidFill>
                      <a:srgbClr val="FFFFFF"/>
                    </a:solidFill>
                    <a:prstDash val="solid"/>
                  </a:ln>
                  <a:effectLst/>
                </p:spPr>
              </p:cxnSp>
              <p:cxnSp>
                <p:nvCxnSpPr>
                  <p:cNvPr id="228" name="Elbow Connector 227"/>
                  <p:cNvCxnSpPr>
                    <a:stCxn id="223" idx="3"/>
                    <a:endCxn id="224" idx="1"/>
                  </p:cNvCxnSpPr>
                  <p:nvPr/>
                </p:nvCxnSpPr>
                <p:spPr>
                  <a:xfrm>
                    <a:off x="1281000" y="3864914"/>
                    <a:ext cx="102432" cy="80072"/>
                  </a:xfrm>
                  <a:prstGeom prst="bentConnector3">
                    <a:avLst/>
                  </a:prstGeom>
                  <a:noFill/>
                  <a:ln w="9525" cap="flat" cmpd="sng" algn="ctr">
                    <a:solidFill>
                      <a:srgbClr val="FFFFFF"/>
                    </a:solidFill>
                    <a:prstDash val="solid"/>
                  </a:ln>
                  <a:effectLst/>
                </p:spPr>
              </p:cxnSp>
            </p:grpSp>
          </p:grpSp>
          <p:grpSp>
            <p:nvGrpSpPr>
              <p:cNvPr id="156" name="Group 155"/>
              <p:cNvGrpSpPr/>
              <p:nvPr/>
            </p:nvGrpSpPr>
            <p:grpSpPr>
              <a:xfrm>
                <a:off x="2405882" y="5294586"/>
                <a:ext cx="532421" cy="466273"/>
                <a:chOff x="2243742" y="260648"/>
                <a:chExt cx="924060" cy="809255"/>
              </a:xfrm>
            </p:grpSpPr>
            <p:sp>
              <p:nvSpPr>
                <p:cNvPr id="207" name="Flowchart: Preparation 206"/>
                <p:cNvSpPr/>
                <p:nvPr/>
              </p:nvSpPr>
              <p:spPr>
                <a:xfrm rot="5400000">
                  <a:off x="2301144" y="203246"/>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APPLICATION</a:t>
                  </a:r>
                </a:p>
              </p:txBody>
            </p:sp>
            <p:sp>
              <p:nvSpPr>
                <p:cNvPr id="208" name="Rectangle 207"/>
                <p:cNvSpPr/>
                <p:nvPr/>
              </p:nvSpPr>
              <p:spPr>
                <a:xfrm>
                  <a:off x="2552882" y="478088"/>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09" name="Rectangle 208"/>
                <p:cNvSpPr/>
                <p:nvPr/>
              </p:nvSpPr>
              <p:spPr>
                <a:xfrm>
                  <a:off x="2530994" y="488413"/>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0" name="Rectangle 209"/>
                <p:cNvSpPr/>
                <p:nvPr/>
              </p:nvSpPr>
              <p:spPr>
                <a:xfrm>
                  <a:off x="2530994" y="519484"/>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1" name="Rectangle 210"/>
                <p:cNvSpPr/>
                <p:nvPr/>
              </p:nvSpPr>
              <p:spPr>
                <a:xfrm>
                  <a:off x="2770741" y="478088"/>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2" name="Rectangle 211"/>
                <p:cNvSpPr/>
                <p:nvPr/>
              </p:nvSpPr>
              <p:spPr>
                <a:xfrm>
                  <a:off x="2748853" y="488413"/>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3" name="Rectangle 212"/>
                <p:cNvSpPr/>
                <p:nvPr/>
              </p:nvSpPr>
              <p:spPr>
                <a:xfrm>
                  <a:off x="2748853" y="519484"/>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4" name="Rectangle 213"/>
                <p:cNvSpPr/>
                <p:nvPr/>
              </p:nvSpPr>
              <p:spPr>
                <a:xfrm>
                  <a:off x="2770741" y="609664"/>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5" name="Rectangle 214"/>
                <p:cNvSpPr/>
                <p:nvPr/>
              </p:nvSpPr>
              <p:spPr>
                <a:xfrm>
                  <a:off x="2748853" y="619989"/>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6" name="Rectangle 215"/>
                <p:cNvSpPr/>
                <p:nvPr/>
              </p:nvSpPr>
              <p:spPr>
                <a:xfrm>
                  <a:off x="2748853" y="651060"/>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7" name="Rectangle 216"/>
                <p:cNvSpPr/>
                <p:nvPr/>
              </p:nvSpPr>
              <p:spPr>
                <a:xfrm>
                  <a:off x="2552882" y="609664"/>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8" name="Rectangle 217"/>
                <p:cNvSpPr/>
                <p:nvPr/>
              </p:nvSpPr>
              <p:spPr>
                <a:xfrm>
                  <a:off x="2530994" y="619989"/>
                  <a:ext cx="44907" cy="22112"/>
                </a:xfrm>
                <a:prstGeom prst="rect">
                  <a:avLst/>
                </a:prstGeom>
                <a:solidFill>
                  <a:srgbClr val="FFFFFF">
                    <a:lumMod val="50000"/>
                  </a:srgbClr>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19" name="Rectangle 218"/>
                <p:cNvSpPr/>
                <p:nvPr/>
              </p:nvSpPr>
              <p:spPr>
                <a:xfrm>
                  <a:off x="2530994" y="651060"/>
                  <a:ext cx="44907" cy="22112"/>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grpSp>
            <p:nvGrpSpPr>
              <p:cNvPr id="157" name="Group 156"/>
              <p:cNvGrpSpPr/>
              <p:nvPr/>
            </p:nvGrpSpPr>
            <p:grpSpPr>
              <a:xfrm>
                <a:off x="2982919" y="5294586"/>
                <a:ext cx="532421" cy="466273"/>
                <a:chOff x="3371867" y="260648"/>
                <a:chExt cx="924060" cy="809255"/>
              </a:xfrm>
            </p:grpSpPr>
            <p:sp>
              <p:nvSpPr>
                <p:cNvPr id="186" name="Flowchart: Preparation 185"/>
                <p:cNvSpPr/>
                <p:nvPr/>
              </p:nvSpPr>
              <p:spPr>
                <a:xfrm rot="5400000">
                  <a:off x="3429269" y="203246"/>
                  <a:ext cx="809255" cy="924060"/>
                </a:xfrm>
                <a:prstGeom prst="flowChartPreparation">
                  <a:avLst/>
                </a:prstGeom>
                <a:solidFill>
                  <a:srgbClr val="002776"/>
                </a:solidFill>
                <a:ln w="25400" cap="flat" cmpd="sng" algn="ctr">
                  <a:solidFill>
                    <a:srgbClr val="FFFFFF"/>
                  </a:solidFill>
                  <a:prstDash val="solid"/>
                </a:ln>
                <a:effectLst/>
              </p:spPr>
              <p:txBody>
                <a:bodyPr vert="vert270" lIns="0" rIns="36000" bIns="468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INFORMATION</a:t>
                  </a:r>
                </a:p>
              </p:txBody>
            </p:sp>
            <p:grpSp>
              <p:nvGrpSpPr>
                <p:cNvPr id="187" name="Group 186"/>
                <p:cNvGrpSpPr/>
                <p:nvPr/>
              </p:nvGrpSpPr>
              <p:grpSpPr>
                <a:xfrm>
                  <a:off x="4066686" y="536957"/>
                  <a:ext cx="154901" cy="89426"/>
                  <a:chOff x="3704885" y="3802159"/>
                  <a:chExt cx="222235" cy="138854"/>
                </a:xfrm>
              </p:grpSpPr>
              <p:sp>
                <p:nvSpPr>
                  <p:cNvPr id="204" name="Rectangle 203"/>
                  <p:cNvSpPr/>
                  <p:nvPr/>
                </p:nvSpPr>
                <p:spPr>
                  <a:xfrm>
                    <a:off x="3736288" y="3802159"/>
                    <a:ext cx="190832" cy="138854"/>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05" name="Rectangle 204"/>
                  <p:cNvSpPr/>
                  <p:nvPr/>
                </p:nvSpPr>
                <p:spPr>
                  <a:xfrm>
                    <a:off x="3704886" y="3818190"/>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06" name="Rectangle 205"/>
                  <p:cNvSpPr/>
                  <p:nvPr/>
                </p:nvSpPr>
                <p:spPr>
                  <a:xfrm>
                    <a:off x="3704885" y="3866435"/>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grpSp>
              <p:nvGrpSpPr>
                <p:cNvPr id="188" name="Group 187"/>
                <p:cNvGrpSpPr/>
                <p:nvPr/>
              </p:nvGrpSpPr>
              <p:grpSpPr>
                <a:xfrm>
                  <a:off x="3465060" y="536957"/>
                  <a:ext cx="154901" cy="89426"/>
                  <a:chOff x="2985492" y="3802159"/>
                  <a:chExt cx="222235" cy="138854"/>
                </a:xfrm>
              </p:grpSpPr>
              <p:sp>
                <p:nvSpPr>
                  <p:cNvPr id="201" name="Rectangle 200"/>
                  <p:cNvSpPr/>
                  <p:nvPr/>
                </p:nvSpPr>
                <p:spPr>
                  <a:xfrm>
                    <a:off x="3016895" y="3802159"/>
                    <a:ext cx="190832" cy="138854"/>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02" name="Rectangle 201"/>
                  <p:cNvSpPr/>
                  <p:nvPr/>
                </p:nvSpPr>
                <p:spPr>
                  <a:xfrm>
                    <a:off x="2985493" y="3818190"/>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203" name="Rectangle 202"/>
                  <p:cNvSpPr/>
                  <p:nvPr/>
                </p:nvSpPr>
                <p:spPr>
                  <a:xfrm>
                    <a:off x="2985492" y="3866435"/>
                    <a:ext cx="64428" cy="34334"/>
                  </a:xfrm>
                  <a:prstGeom prst="rect">
                    <a:avLst/>
                  </a:prstGeom>
                  <a:solidFill>
                    <a:srgbClr val="FFFFFF"/>
                  </a:solidFill>
                  <a:ln w="9525" cap="sq" cmpd="sng" algn="ctr">
                    <a:solidFill>
                      <a:srgbClr val="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grpSp>
            <p:sp>
              <p:nvSpPr>
                <p:cNvPr id="189" name="Snip Single Corner Rectangle 188"/>
                <p:cNvSpPr/>
                <p:nvPr/>
              </p:nvSpPr>
              <p:spPr>
                <a:xfrm>
                  <a:off x="3755685" y="479553"/>
                  <a:ext cx="175245" cy="204235"/>
                </a:xfrm>
                <a:prstGeom prst="snip1Rect">
                  <a:avLst>
                    <a:gd name="adj" fmla="val 38889"/>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90" name="Straight Arrow Connector 189"/>
                <p:cNvCxnSpPr/>
                <p:nvPr/>
              </p:nvCxnSpPr>
              <p:spPr>
                <a:xfrm>
                  <a:off x="3646044" y="581670"/>
                  <a:ext cx="104331" cy="0"/>
                </a:xfrm>
                <a:prstGeom prst="straightConnector1">
                  <a:avLst/>
                </a:prstGeom>
                <a:noFill/>
                <a:ln w="9525" cap="flat" cmpd="sng" algn="ctr">
                  <a:solidFill>
                    <a:srgbClr val="FFFFFF"/>
                  </a:solidFill>
                  <a:prstDash val="sysDot"/>
                  <a:tailEnd type="triangle" w="sm" len="sm"/>
                </a:ln>
                <a:effectLst/>
              </p:spPr>
            </p:cxnSp>
            <p:cxnSp>
              <p:nvCxnSpPr>
                <p:cNvPr id="191" name="Straight Arrow Connector 190"/>
                <p:cNvCxnSpPr/>
                <p:nvPr/>
              </p:nvCxnSpPr>
              <p:spPr>
                <a:xfrm>
                  <a:off x="3930932" y="581670"/>
                  <a:ext cx="104331" cy="0"/>
                </a:xfrm>
                <a:prstGeom prst="straightConnector1">
                  <a:avLst/>
                </a:prstGeom>
                <a:noFill/>
                <a:ln w="9525" cap="flat" cmpd="sng" algn="ctr">
                  <a:solidFill>
                    <a:srgbClr val="FFFFFF"/>
                  </a:solidFill>
                  <a:prstDash val="sysDot"/>
                  <a:tailEnd type="triangle" w="sm" len="sm"/>
                </a:ln>
                <a:effectLst/>
              </p:spPr>
            </p:cxnSp>
            <p:sp>
              <p:nvSpPr>
                <p:cNvPr id="192" name="Folded Corner 191"/>
                <p:cNvSpPr/>
                <p:nvPr/>
              </p:nvSpPr>
              <p:spPr bwMode="auto">
                <a:xfrm rot="10800000" flipH="1">
                  <a:off x="3755685" y="466660"/>
                  <a:ext cx="184538" cy="219579"/>
                </a:xfrm>
                <a:prstGeom prst="foldedCorner">
                  <a:avLst>
                    <a:gd name="adj" fmla="val 41932"/>
                  </a:avLst>
                </a:prstGeom>
                <a:solidFill>
                  <a:srgbClr val="FFFFFF"/>
                </a:solidFill>
                <a:ln w="9525" cap="flat" cmpd="sng" algn="ctr">
                  <a:solidFill>
                    <a:srgbClr val="000000"/>
                  </a:solidFill>
                  <a:prstDash val="solid"/>
                </a:ln>
                <a:effectLst/>
              </p:spPr>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srgbClr val="000000">
                        <a:lumMod val="50000"/>
                      </a:srgbClr>
                    </a:solidFill>
                    <a:effectLst/>
                    <a:uLnTx/>
                    <a:uFillTx/>
                    <a:latin typeface="Arial"/>
                    <a:ea typeface="+mn-ea"/>
                    <a:cs typeface="+mn-cs"/>
                  </a:endParaRPr>
                </a:p>
              </p:txBody>
            </p:sp>
            <p:cxnSp>
              <p:nvCxnSpPr>
                <p:cNvPr id="193" name="Straight Connector 192"/>
                <p:cNvCxnSpPr/>
                <p:nvPr/>
              </p:nvCxnSpPr>
              <p:spPr bwMode="auto">
                <a:xfrm>
                  <a:off x="3785913" y="624785"/>
                  <a:ext cx="114175" cy="0"/>
                </a:xfrm>
                <a:prstGeom prst="line">
                  <a:avLst/>
                </a:prstGeom>
                <a:noFill/>
                <a:ln w="9525" cap="flat" cmpd="sng" algn="ctr">
                  <a:solidFill>
                    <a:srgbClr val="000000"/>
                  </a:solidFill>
                  <a:prstDash val="sysDot"/>
                </a:ln>
                <a:effectLst/>
              </p:spPr>
            </p:cxnSp>
            <p:cxnSp>
              <p:nvCxnSpPr>
                <p:cNvPr id="194" name="Straight Connector 193"/>
                <p:cNvCxnSpPr/>
                <p:nvPr/>
              </p:nvCxnSpPr>
              <p:spPr bwMode="auto">
                <a:xfrm>
                  <a:off x="3781245" y="641362"/>
                  <a:ext cx="29208" cy="0"/>
                </a:xfrm>
                <a:prstGeom prst="line">
                  <a:avLst/>
                </a:prstGeom>
                <a:noFill/>
                <a:ln w="9525" cap="flat" cmpd="sng" algn="ctr">
                  <a:solidFill>
                    <a:srgbClr val="000000"/>
                  </a:solidFill>
                  <a:prstDash val="sysDot"/>
                </a:ln>
                <a:effectLst/>
              </p:spPr>
            </p:cxnSp>
            <p:cxnSp>
              <p:nvCxnSpPr>
                <p:cNvPr id="195" name="Straight Connector 194"/>
                <p:cNvCxnSpPr/>
                <p:nvPr/>
              </p:nvCxnSpPr>
              <p:spPr bwMode="auto">
                <a:xfrm>
                  <a:off x="3786148" y="607318"/>
                  <a:ext cx="123468" cy="0"/>
                </a:xfrm>
                <a:prstGeom prst="line">
                  <a:avLst/>
                </a:prstGeom>
                <a:noFill/>
                <a:ln w="9525" cap="flat" cmpd="sng" algn="ctr">
                  <a:solidFill>
                    <a:srgbClr val="000000"/>
                  </a:solidFill>
                  <a:prstDash val="sysDash"/>
                </a:ln>
                <a:effectLst/>
              </p:spPr>
            </p:cxnSp>
            <p:cxnSp>
              <p:nvCxnSpPr>
                <p:cNvPr id="196" name="Straight Connector 195"/>
                <p:cNvCxnSpPr/>
                <p:nvPr/>
              </p:nvCxnSpPr>
              <p:spPr bwMode="auto">
                <a:xfrm>
                  <a:off x="3786219" y="591485"/>
                  <a:ext cx="108865" cy="0"/>
                </a:xfrm>
                <a:prstGeom prst="line">
                  <a:avLst/>
                </a:prstGeom>
                <a:noFill/>
                <a:ln w="9525" cap="flat" cmpd="sng" algn="ctr">
                  <a:solidFill>
                    <a:srgbClr val="000000"/>
                  </a:solidFill>
                  <a:prstDash val="sysDot"/>
                </a:ln>
                <a:effectLst/>
              </p:spPr>
            </p:cxnSp>
            <p:cxnSp>
              <p:nvCxnSpPr>
                <p:cNvPr id="197" name="Straight Connector 196"/>
                <p:cNvCxnSpPr/>
                <p:nvPr/>
              </p:nvCxnSpPr>
              <p:spPr bwMode="auto">
                <a:xfrm>
                  <a:off x="3780077" y="575328"/>
                  <a:ext cx="123469" cy="0"/>
                </a:xfrm>
                <a:prstGeom prst="line">
                  <a:avLst/>
                </a:prstGeom>
                <a:noFill/>
                <a:ln w="9525" cap="flat" cmpd="sng" algn="ctr">
                  <a:solidFill>
                    <a:srgbClr val="000000"/>
                  </a:solidFill>
                  <a:prstDash val="dashDot"/>
                </a:ln>
                <a:effectLst/>
              </p:spPr>
            </p:cxnSp>
            <p:cxnSp>
              <p:nvCxnSpPr>
                <p:cNvPr id="198" name="Straight Connector 197"/>
                <p:cNvCxnSpPr/>
                <p:nvPr/>
              </p:nvCxnSpPr>
              <p:spPr bwMode="auto">
                <a:xfrm>
                  <a:off x="3785579" y="557644"/>
                  <a:ext cx="123468" cy="0"/>
                </a:xfrm>
                <a:prstGeom prst="line">
                  <a:avLst/>
                </a:prstGeom>
                <a:noFill/>
                <a:ln w="9525" cap="flat" cmpd="sng" algn="ctr">
                  <a:solidFill>
                    <a:srgbClr val="000000"/>
                  </a:solidFill>
                  <a:prstDash val="sysDot"/>
                </a:ln>
                <a:effectLst/>
              </p:spPr>
            </p:cxnSp>
            <p:cxnSp>
              <p:nvCxnSpPr>
                <p:cNvPr id="199" name="Straight Connector 198"/>
                <p:cNvCxnSpPr/>
                <p:nvPr/>
              </p:nvCxnSpPr>
              <p:spPr bwMode="auto">
                <a:xfrm rot="21549194">
                  <a:off x="3768574" y="491846"/>
                  <a:ext cx="46467" cy="0"/>
                </a:xfrm>
                <a:prstGeom prst="line">
                  <a:avLst/>
                </a:prstGeom>
                <a:solidFill>
                  <a:srgbClr val="00A1DE">
                    <a:lumMod val="20000"/>
                    <a:lumOff val="80000"/>
                  </a:srgbClr>
                </a:solidFill>
                <a:ln w="9525" cap="flat" cmpd="sng" algn="ctr">
                  <a:solidFill>
                    <a:srgbClr val="002060"/>
                  </a:solidFill>
                  <a:prstDash val="sysDot"/>
                </a:ln>
                <a:effectLst/>
              </p:spPr>
            </p:cxnSp>
            <p:cxnSp>
              <p:nvCxnSpPr>
                <p:cNvPr id="200" name="Straight Connector 199"/>
                <p:cNvCxnSpPr/>
                <p:nvPr/>
              </p:nvCxnSpPr>
              <p:spPr bwMode="auto">
                <a:xfrm rot="21549194">
                  <a:off x="3874313" y="655483"/>
                  <a:ext cx="46466" cy="0"/>
                </a:xfrm>
                <a:prstGeom prst="line">
                  <a:avLst/>
                </a:prstGeom>
                <a:solidFill>
                  <a:srgbClr val="00A1DE">
                    <a:lumMod val="20000"/>
                    <a:lumOff val="80000"/>
                  </a:srgbClr>
                </a:solidFill>
                <a:ln w="9525" cap="flat" cmpd="sng" algn="ctr">
                  <a:solidFill>
                    <a:srgbClr val="000000"/>
                  </a:solidFill>
                  <a:prstDash val="sysDot"/>
                </a:ln>
                <a:effectLst/>
              </p:spPr>
            </p:cxnSp>
          </p:grpSp>
          <p:grpSp>
            <p:nvGrpSpPr>
              <p:cNvPr id="158" name="Group 157"/>
              <p:cNvGrpSpPr/>
              <p:nvPr/>
            </p:nvGrpSpPr>
            <p:grpSpPr>
              <a:xfrm>
                <a:off x="3559956" y="5294586"/>
                <a:ext cx="532421" cy="466273"/>
                <a:chOff x="4499992" y="260647"/>
                <a:chExt cx="924060" cy="809255"/>
              </a:xfrm>
            </p:grpSpPr>
            <p:sp>
              <p:nvSpPr>
                <p:cNvPr id="179" name="Flowchart: Preparation 178"/>
                <p:cNvSpPr/>
                <p:nvPr/>
              </p:nvSpPr>
              <p:spPr>
                <a:xfrm rot="5400000">
                  <a:off x="4557394"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INTEGRATION</a:t>
                  </a:r>
                </a:p>
              </p:txBody>
            </p:sp>
            <p:sp>
              <p:nvSpPr>
                <p:cNvPr id="180" name="Rectangle 179"/>
                <p:cNvSpPr/>
                <p:nvPr/>
              </p:nvSpPr>
              <p:spPr>
                <a:xfrm>
                  <a:off x="4770547" y="47475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81" name="Rectangle 180"/>
                <p:cNvSpPr/>
                <p:nvPr/>
              </p:nvSpPr>
              <p:spPr>
                <a:xfrm>
                  <a:off x="5089730" y="47475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82" name="Rectangle 181"/>
                <p:cNvSpPr/>
                <p:nvPr/>
              </p:nvSpPr>
              <p:spPr>
                <a:xfrm>
                  <a:off x="4930139" y="631917"/>
                  <a:ext cx="133012" cy="89426"/>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83" name="Straight Arrow Connector 182"/>
                <p:cNvCxnSpPr>
                  <a:stCxn id="180" idx="3"/>
                </p:cNvCxnSpPr>
                <p:nvPr/>
              </p:nvCxnSpPr>
              <p:spPr>
                <a:xfrm>
                  <a:off x="4903559" y="519470"/>
                  <a:ext cx="172881" cy="339"/>
                </a:xfrm>
                <a:prstGeom prst="straightConnector1">
                  <a:avLst/>
                </a:prstGeom>
                <a:noFill/>
                <a:ln w="9525" cap="flat" cmpd="sng" algn="ctr">
                  <a:solidFill>
                    <a:srgbClr val="FFFFFF"/>
                  </a:solidFill>
                  <a:prstDash val="solid"/>
                  <a:tailEnd type="triangle" w="sm" len="sm"/>
                </a:ln>
                <a:effectLst/>
              </p:spPr>
            </p:cxnSp>
            <p:cxnSp>
              <p:nvCxnSpPr>
                <p:cNvPr id="184" name="Elbow Connector 183"/>
                <p:cNvCxnSpPr>
                  <a:stCxn id="181" idx="2"/>
                  <a:endCxn id="182" idx="3"/>
                </p:cNvCxnSpPr>
                <p:nvPr/>
              </p:nvCxnSpPr>
              <p:spPr>
                <a:xfrm rot="5400000">
                  <a:off x="5053471" y="573864"/>
                  <a:ext cx="112446" cy="93085"/>
                </a:xfrm>
                <a:prstGeom prst="bentConnector2">
                  <a:avLst/>
                </a:prstGeom>
                <a:noFill/>
                <a:ln w="9525" cap="flat" cmpd="sng" algn="ctr">
                  <a:solidFill>
                    <a:srgbClr val="FFFFFF"/>
                  </a:solidFill>
                  <a:prstDash val="solid"/>
                  <a:tailEnd type="triangle" w="sm" len="sm"/>
                </a:ln>
                <a:effectLst/>
              </p:spPr>
            </p:cxnSp>
            <p:cxnSp>
              <p:nvCxnSpPr>
                <p:cNvPr id="185" name="Elbow Connector 184"/>
                <p:cNvCxnSpPr>
                  <a:stCxn id="182" idx="1"/>
                  <a:endCxn id="180" idx="2"/>
                </p:cNvCxnSpPr>
                <p:nvPr/>
              </p:nvCxnSpPr>
              <p:spPr>
                <a:xfrm rot="10800000">
                  <a:off x="4837054" y="564184"/>
                  <a:ext cx="93085" cy="112446"/>
                </a:xfrm>
                <a:prstGeom prst="bentConnector2">
                  <a:avLst/>
                </a:prstGeom>
                <a:noFill/>
                <a:ln w="9525" cap="flat" cmpd="sng" algn="ctr">
                  <a:solidFill>
                    <a:srgbClr val="FFFFFF"/>
                  </a:solidFill>
                  <a:prstDash val="solid"/>
                  <a:tailEnd type="triangle" w="sm" len="sm"/>
                </a:ln>
                <a:effectLst/>
              </p:spPr>
            </p:cxnSp>
          </p:grpSp>
          <p:grpSp>
            <p:nvGrpSpPr>
              <p:cNvPr id="159" name="Group 158"/>
              <p:cNvGrpSpPr/>
              <p:nvPr/>
            </p:nvGrpSpPr>
            <p:grpSpPr>
              <a:xfrm>
                <a:off x="4714030" y="5294586"/>
                <a:ext cx="532421" cy="466273"/>
                <a:chOff x="6756242" y="260647"/>
                <a:chExt cx="924060" cy="809255"/>
              </a:xfrm>
            </p:grpSpPr>
            <p:sp>
              <p:nvSpPr>
                <p:cNvPr id="177" name="Flowchart: Preparation 176"/>
                <p:cNvSpPr/>
                <p:nvPr/>
              </p:nvSpPr>
              <p:spPr>
                <a:xfrm rot="5400000">
                  <a:off x="6813644"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OPERATIONS</a:t>
                  </a:r>
                </a:p>
              </p:txBody>
            </p:sp>
            <p:sp>
              <p:nvSpPr>
                <p:cNvPr id="178" name="Rounded Rectangular Callout 177"/>
                <p:cNvSpPr/>
                <p:nvPr/>
              </p:nvSpPr>
              <p:spPr>
                <a:xfrm>
                  <a:off x="7072480" y="497056"/>
                  <a:ext cx="291580" cy="180510"/>
                </a:xfrm>
                <a:prstGeom prst="wedgeRoundRectCallout">
                  <a:avLst>
                    <a:gd name="adj1" fmla="val 43334"/>
                    <a:gd name="adj2" fmla="val 74938"/>
                    <a:gd name="adj3" fmla="val 16667"/>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1" i="0" u="none" strike="noStrike" kern="1200" cap="none" spc="0" normalizeH="0" baseline="0" noProof="0" dirty="0" smtClean="0">
                      <a:ln>
                        <a:noFill/>
                      </a:ln>
                      <a:solidFill>
                        <a:srgbClr val="002060"/>
                      </a:solidFill>
                      <a:effectLst/>
                      <a:uLnTx/>
                      <a:uFillTx/>
                      <a:latin typeface="Arial Black" panose="020B0A04020102020204" pitchFamily="34" charset="0"/>
                      <a:ea typeface="+mn-ea"/>
                      <a:cs typeface="+mn-cs"/>
                    </a:rPr>
                    <a:t>!</a:t>
                  </a:r>
                </a:p>
              </p:txBody>
            </p:sp>
          </p:grpSp>
          <p:grpSp>
            <p:nvGrpSpPr>
              <p:cNvPr id="160" name="Group 159"/>
              <p:cNvGrpSpPr/>
              <p:nvPr/>
            </p:nvGrpSpPr>
            <p:grpSpPr>
              <a:xfrm>
                <a:off x="4136993" y="5294586"/>
                <a:ext cx="532421" cy="466273"/>
                <a:chOff x="5628117" y="260647"/>
                <a:chExt cx="924060" cy="809255"/>
              </a:xfrm>
            </p:grpSpPr>
            <p:sp>
              <p:nvSpPr>
                <p:cNvPr id="168" name="Flowchart: Preparation 167"/>
                <p:cNvSpPr/>
                <p:nvPr/>
              </p:nvSpPr>
              <p:spPr>
                <a:xfrm rot="5400000">
                  <a:off x="5685519" y="203245"/>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INFRASTRUCTURE</a:t>
                  </a:r>
                </a:p>
              </p:txBody>
            </p:sp>
            <p:grpSp>
              <p:nvGrpSpPr>
                <p:cNvPr id="169" name="Group 168"/>
                <p:cNvGrpSpPr/>
                <p:nvPr/>
              </p:nvGrpSpPr>
              <p:grpSpPr>
                <a:xfrm>
                  <a:off x="6001044" y="440896"/>
                  <a:ext cx="178193" cy="259490"/>
                  <a:chOff x="-1981200" y="1279848"/>
                  <a:chExt cx="622300" cy="953897"/>
                </a:xfrm>
              </p:grpSpPr>
              <p:sp>
                <p:nvSpPr>
                  <p:cNvPr id="170" name="Rectangle 169"/>
                  <p:cNvSpPr/>
                  <p:nvPr/>
                </p:nvSpPr>
                <p:spPr>
                  <a:xfrm>
                    <a:off x="-1663700" y="1279848"/>
                    <a:ext cx="304800" cy="692779"/>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71" name="Straight Connector 170"/>
                  <p:cNvCxnSpPr/>
                  <p:nvPr/>
                </p:nvCxnSpPr>
                <p:spPr>
                  <a:xfrm flipV="1">
                    <a:off x="-1981200" y="1279848"/>
                    <a:ext cx="304800" cy="261118"/>
                  </a:xfrm>
                  <a:prstGeom prst="line">
                    <a:avLst/>
                  </a:prstGeom>
                  <a:noFill/>
                  <a:ln w="9525" cap="flat" cmpd="sng" algn="ctr">
                    <a:noFill/>
                    <a:prstDash val="solid"/>
                  </a:ln>
                  <a:effectLst/>
                </p:spPr>
              </p:cxnSp>
              <p:cxnSp>
                <p:nvCxnSpPr>
                  <p:cNvPr id="172" name="Straight Connector 171"/>
                  <p:cNvCxnSpPr/>
                  <p:nvPr/>
                </p:nvCxnSpPr>
                <p:spPr>
                  <a:xfrm flipV="1">
                    <a:off x="-1663700" y="1972627"/>
                    <a:ext cx="304800" cy="261118"/>
                  </a:xfrm>
                  <a:prstGeom prst="line">
                    <a:avLst/>
                  </a:prstGeom>
                  <a:noFill/>
                  <a:ln w="9525" cap="flat" cmpd="sng" algn="ctr">
                    <a:noFill/>
                    <a:prstDash val="solid"/>
                  </a:ln>
                  <a:effectLst/>
                </p:spPr>
              </p:cxnSp>
              <p:sp>
                <p:nvSpPr>
                  <p:cNvPr id="173" name="Rectangle 172"/>
                  <p:cNvSpPr/>
                  <p:nvPr/>
                </p:nvSpPr>
                <p:spPr>
                  <a:xfrm rot="2976903">
                    <a:off x="-1759973" y="1781497"/>
                    <a:ext cx="304801" cy="393492"/>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4" name="Rectangle 173"/>
                  <p:cNvSpPr/>
                  <p:nvPr/>
                </p:nvSpPr>
                <p:spPr>
                  <a:xfrm rot="2976903">
                    <a:off x="-1857498" y="1282514"/>
                    <a:ext cx="304801" cy="461171"/>
                  </a:xfrm>
                  <a:prstGeom prst="rect">
                    <a:avLst/>
                  </a:prstGeom>
                  <a:solidFill>
                    <a:srgbClr val="FFFFF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75" name="Rectangle 174"/>
                  <p:cNvSpPr/>
                  <p:nvPr/>
                </p:nvSpPr>
                <p:spPr>
                  <a:xfrm>
                    <a:off x="-1981200" y="1540966"/>
                    <a:ext cx="317500" cy="692779"/>
                  </a:xfrm>
                  <a:prstGeom prst="rect">
                    <a:avLst/>
                  </a:prstGeom>
                  <a:solidFill>
                    <a:srgbClr val="FFFFFF"/>
                  </a:solid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76" name="Straight Connector 175"/>
                  <p:cNvCxnSpPr/>
                  <p:nvPr/>
                </p:nvCxnSpPr>
                <p:spPr>
                  <a:xfrm flipV="1">
                    <a:off x="-1688501" y="1301709"/>
                    <a:ext cx="304799" cy="261117"/>
                  </a:xfrm>
                  <a:prstGeom prst="line">
                    <a:avLst/>
                  </a:prstGeom>
                  <a:noFill/>
                  <a:ln w="9525" cap="flat" cmpd="sng" algn="ctr">
                    <a:solidFill>
                      <a:srgbClr val="000000"/>
                    </a:solidFill>
                    <a:prstDash val="solid"/>
                  </a:ln>
                  <a:effectLst/>
                </p:spPr>
              </p:cxnSp>
            </p:grpSp>
          </p:grpSp>
          <p:grpSp>
            <p:nvGrpSpPr>
              <p:cNvPr id="161" name="Group 160"/>
              <p:cNvGrpSpPr/>
              <p:nvPr/>
            </p:nvGrpSpPr>
            <p:grpSpPr>
              <a:xfrm>
                <a:off x="5291069" y="5294586"/>
                <a:ext cx="532421" cy="466273"/>
                <a:chOff x="7884369" y="260648"/>
                <a:chExt cx="924060" cy="809255"/>
              </a:xfrm>
            </p:grpSpPr>
            <p:sp>
              <p:nvSpPr>
                <p:cNvPr id="162" name="Flowchart: Preparation 161"/>
                <p:cNvSpPr/>
                <p:nvPr/>
              </p:nvSpPr>
              <p:spPr>
                <a:xfrm rot="5400000">
                  <a:off x="7941771" y="203246"/>
                  <a:ext cx="809255" cy="924060"/>
                </a:xfrm>
                <a:prstGeom prst="flowChartPreparation">
                  <a:avLst/>
                </a:prstGeom>
                <a:solidFill>
                  <a:srgbClr val="002776"/>
                </a:solidFill>
                <a:ln w="25400" cap="flat" cmpd="sng" algn="ctr">
                  <a:solidFill>
                    <a:srgbClr val="FFFFFF"/>
                  </a:solidFill>
                  <a:prstDash val="solid"/>
                </a:ln>
                <a:effectLst/>
              </p:spPr>
              <p:txBody>
                <a:bodyPr vert="vert270" rIns="3600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dirty="0" smtClean="0">
                      <a:ln>
                        <a:noFill/>
                      </a:ln>
                      <a:solidFill>
                        <a:srgbClr val="FFFFFF"/>
                      </a:solidFill>
                      <a:effectLst/>
                      <a:uLnTx/>
                      <a:uFillTx/>
                      <a:latin typeface="Arial"/>
                      <a:ea typeface="+mn-ea"/>
                      <a:cs typeface="+mn-cs"/>
                    </a:rPr>
                    <a:t>SECURITY</a:t>
                  </a:r>
                </a:p>
              </p:txBody>
            </p:sp>
            <p:grpSp>
              <p:nvGrpSpPr>
                <p:cNvPr id="163" name="Group 162"/>
                <p:cNvGrpSpPr/>
                <p:nvPr/>
              </p:nvGrpSpPr>
              <p:grpSpPr>
                <a:xfrm>
                  <a:off x="8244408" y="476673"/>
                  <a:ext cx="211863" cy="216699"/>
                  <a:chOff x="-1704086" y="3100313"/>
                  <a:chExt cx="340738" cy="377190"/>
                </a:xfrm>
              </p:grpSpPr>
              <p:sp>
                <p:nvSpPr>
                  <p:cNvPr id="164" name="Rounded Rectangle 163"/>
                  <p:cNvSpPr/>
                  <p:nvPr/>
                </p:nvSpPr>
                <p:spPr>
                  <a:xfrm>
                    <a:off x="-1704086" y="3225653"/>
                    <a:ext cx="340738" cy="251850"/>
                  </a:xfrm>
                  <a:prstGeom prst="roundRect">
                    <a:avLst>
                      <a:gd name="adj" fmla="val 18751"/>
                    </a:avLst>
                  </a:prstGeom>
                  <a:solidFill>
                    <a:srgbClr val="FFFFFF"/>
                  </a:solidFill>
                  <a:ln w="9525" cap="flat" cmpd="sng" algn="ctr">
                    <a:solidFill>
                      <a:srgbClr val="FFFFFF"/>
                    </a:solidFill>
                    <a:prstDash val="solid"/>
                  </a:ln>
                  <a:effectLst/>
                </p:spPr>
                <p:txBody>
                  <a:bodyPr lIns="0" tIns="36000" rIns="0" bIns="36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000000"/>
                      </a:solidFill>
                      <a:effectLst/>
                      <a:uLnTx/>
                      <a:uFillTx/>
                      <a:latin typeface="Arial"/>
                      <a:ea typeface="+mn-ea"/>
                      <a:cs typeface="+mn-cs"/>
                    </a:endParaRPr>
                  </a:p>
                </p:txBody>
              </p:sp>
              <p:sp>
                <p:nvSpPr>
                  <p:cNvPr id="165" name="Rounded Rectangle 164"/>
                  <p:cNvSpPr/>
                  <p:nvPr/>
                </p:nvSpPr>
                <p:spPr>
                  <a:xfrm>
                    <a:off x="-1625243" y="3100313"/>
                    <a:ext cx="183051" cy="278619"/>
                  </a:xfrm>
                  <a:prstGeom prst="roundRect">
                    <a:avLst>
                      <a:gd name="adj" fmla="val 50000"/>
                    </a:avLst>
                  </a:prstGeom>
                  <a:noFill/>
                  <a:ln w="4127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Oval 165"/>
                  <p:cNvSpPr/>
                  <p:nvPr/>
                </p:nvSpPr>
                <p:spPr>
                  <a:xfrm>
                    <a:off x="-1557641" y="3305399"/>
                    <a:ext cx="50693" cy="49719"/>
                  </a:xfrm>
                  <a:prstGeom prst="ellipse">
                    <a:avLst/>
                  </a:prstGeom>
                  <a:solidFill>
                    <a:srgbClr val="002776"/>
                  </a:solidFill>
                  <a:ln w="25400"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dirty="0" smtClean="0">
                      <a:ln>
                        <a:noFill/>
                      </a:ln>
                      <a:solidFill>
                        <a:srgbClr val="FFFFFF"/>
                      </a:solidFill>
                      <a:effectLst/>
                      <a:uLnTx/>
                      <a:uFillTx/>
                      <a:latin typeface="Arial"/>
                      <a:ea typeface="+mn-ea"/>
                      <a:cs typeface="+mn-cs"/>
                    </a:endParaRPr>
                  </a:p>
                </p:txBody>
              </p:sp>
              <p:cxnSp>
                <p:nvCxnSpPr>
                  <p:cNvPr id="167" name="Straight Connector 166"/>
                  <p:cNvCxnSpPr/>
                  <p:nvPr/>
                </p:nvCxnSpPr>
                <p:spPr>
                  <a:xfrm>
                    <a:off x="-1532294" y="3327874"/>
                    <a:ext cx="0" cy="96839"/>
                  </a:xfrm>
                  <a:prstGeom prst="line">
                    <a:avLst/>
                  </a:prstGeom>
                  <a:noFill/>
                  <a:ln w="22225" cap="rnd" cmpd="sng" algn="ctr">
                    <a:solidFill>
                      <a:srgbClr val="000000"/>
                    </a:solidFill>
                    <a:prstDash val="solid"/>
                  </a:ln>
                  <a:effectLst/>
                </p:spPr>
              </p:cxnSp>
            </p:grpSp>
          </p:grpSp>
        </p:grpSp>
        <p:sp>
          <p:nvSpPr>
            <p:cNvPr id="230" name="Rectangle 229"/>
            <p:cNvSpPr/>
            <p:nvPr/>
          </p:nvSpPr>
          <p:spPr bwMode="gray">
            <a:xfrm>
              <a:off x="411401" y="5286958"/>
              <a:ext cx="4160710" cy="551303"/>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grpSp>
      <p:cxnSp>
        <p:nvCxnSpPr>
          <p:cNvPr id="231" name="Straight Arrow Connector 230"/>
          <p:cNvCxnSpPr>
            <a:stCxn id="230" idx="0"/>
          </p:cNvCxnSpPr>
          <p:nvPr/>
        </p:nvCxnSpPr>
        <p:spPr>
          <a:xfrm flipV="1">
            <a:off x="2605867" y="4623091"/>
            <a:ext cx="294706" cy="663867"/>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bwMode="gray">
          <a:xfrm>
            <a:off x="4917247" y="5113416"/>
            <a:ext cx="2062360" cy="1036994"/>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t"/>
          <a:lstStyle/>
          <a:p>
            <a:pPr>
              <a:lnSpc>
                <a:spcPct val="106000"/>
              </a:lnSpc>
              <a:buFont typeface="Wingdings 2" pitchFamily="18" charset="2"/>
              <a:buNone/>
            </a:pPr>
            <a:r>
              <a:rPr lang="en-GB" sz="800" b="1" dirty="0" smtClean="0">
                <a:solidFill>
                  <a:schemeClr val="tx1">
                    <a:lumMod val="85000"/>
                    <a:lumOff val="15000"/>
                  </a:schemeClr>
                </a:solidFill>
              </a:rPr>
              <a:t>6 constraints to REST APIs:</a:t>
            </a:r>
          </a:p>
          <a:p>
            <a:pPr marL="228600" indent="-228600">
              <a:lnSpc>
                <a:spcPct val="106000"/>
              </a:lnSpc>
              <a:buFont typeface="+mj-lt"/>
              <a:buAutoNum type="arabicPeriod"/>
            </a:pPr>
            <a:r>
              <a:rPr lang="en-GB" sz="800" dirty="0" smtClean="0">
                <a:solidFill>
                  <a:schemeClr val="tx1">
                    <a:lumMod val="85000"/>
                    <a:lumOff val="15000"/>
                  </a:schemeClr>
                </a:solidFill>
              </a:rPr>
              <a:t>Client-server</a:t>
            </a:r>
          </a:p>
          <a:p>
            <a:pPr marL="228600" indent="-228600">
              <a:lnSpc>
                <a:spcPct val="106000"/>
              </a:lnSpc>
              <a:buFont typeface="+mj-lt"/>
              <a:buAutoNum type="arabicPeriod"/>
            </a:pPr>
            <a:r>
              <a:rPr lang="en-GB" sz="800" dirty="0" smtClean="0">
                <a:solidFill>
                  <a:schemeClr val="tx1">
                    <a:lumMod val="85000"/>
                    <a:lumOff val="15000"/>
                  </a:schemeClr>
                </a:solidFill>
              </a:rPr>
              <a:t>Stateless</a:t>
            </a:r>
          </a:p>
          <a:p>
            <a:pPr marL="228600" indent="-228600">
              <a:lnSpc>
                <a:spcPct val="106000"/>
              </a:lnSpc>
              <a:buFont typeface="+mj-lt"/>
              <a:buAutoNum type="arabicPeriod"/>
            </a:pPr>
            <a:r>
              <a:rPr lang="en-GB" sz="800" dirty="0" smtClean="0">
                <a:solidFill>
                  <a:schemeClr val="tx1">
                    <a:lumMod val="85000"/>
                    <a:lumOff val="15000"/>
                  </a:schemeClr>
                </a:solidFill>
              </a:rPr>
              <a:t>Cache</a:t>
            </a:r>
          </a:p>
          <a:p>
            <a:pPr marL="228600" indent="-228600">
              <a:lnSpc>
                <a:spcPct val="106000"/>
              </a:lnSpc>
              <a:buFont typeface="+mj-lt"/>
              <a:buAutoNum type="arabicPeriod"/>
            </a:pPr>
            <a:r>
              <a:rPr lang="en-GB" sz="800" dirty="0" smtClean="0">
                <a:solidFill>
                  <a:schemeClr val="tx1">
                    <a:lumMod val="85000"/>
                    <a:lumOff val="15000"/>
                  </a:schemeClr>
                </a:solidFill>
              </a:rPr>
              <a:t>Uniform interface</a:t>
            </a:r>
          </a:p>
          <a:p>
            <a:pPr marL="228600" indent="-228600">
              <a:lnSpc>
                <a:spcPct val="106000"/>
              </a:lnSpc>
              <a:buFont typeface="+mj-lt"/>
              <a:buAutoNum type="arabicPeriod"/>
            </a:pPr>
            <a:r>
              <a:rPr lang="en-GB" sz="800" dirty="0" smtClean="0">
                <a:solidFill>
                  <a:schemeClr val="tx1">
                    <a:lumMod val="85000"/>
                    <a:lumOff val="15000"/>
                  </a:schemeClr>
                </a:solidFill>
              </a:rPr>
              <a:t>Layered system</a:t>
            </a:r>
          </a:p>
          <a:p>
            <a:pPr marL="228600" indent="-228600">
              <a:lnSpc>
                <a:spcPct val="106000"/>
              </a:lnSpc>
              <a:buFont typeface="+mj-lt"/>
              <a:buAutoNum type="arabicPeriod"/>
            </a:pPr>
            <a:r>
              <a:rPr lang="en-GB" sz="800" dirty="0" smtClean="0">
                <a:solidFill>
                  <a:schemeClr val="tx1">
                    <a:lumMod val="85000"/>
                    <a:lumOff val="15000"/>
                  </a:schemeClr>
                </a:solidFill>
              </a:rPr>
              <a:t>Code on demand</a:t>
            </a:r>
          </a:p>
        </p:txBody>
      </p:sp>
      <p:cxnSp>
        <p:nvCxnSpPr>
          <p:cNvPr id="233" name="Straight Arrow Connector 232"/>
          <p:cNvCxnSpPr>
            <a:stCxn id="232" idx="0"/>
          </p:cNvCxnSpPr>
          <p:nvPr/>
        </p:nvCxnSpPr>
        <p:spPr>
          <a:xfrm flipH="1" flipV="1">
            <a:off x="5079361" y="4386851"/>
            <a:ext cx="869066" cy="726565"/>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bwMode="gray">
          <a:xfrm>
            <a:off x="1073397" y="1807178"/>
            <a:ext cx="4551549" cy="1116916"/>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solidFill>
                  <a:schemeClr val="tx1">
                    <a:lumMod val="85000"/>
                    <a:lumOff val="15000"/>
                  </a:schemeClr>
                </a:solidFill>
              </a:rPr>
              <a:t>API Directories and Search Engines</a:t>
            </a:r>
          </a:p>
          <a:p>
            <a:pPr>
              <a:lnSpc>
                <a:spcPct val="106000"/>
              </a:lnSpc>
              <a:buFont typeface="Wingdings 2" pitchFamily="18" charset="2"/>
              <a:buNone/>
            </a:pPr>
            <a:endParaRPr lang="en-GB" sz="900" dirty="0" smtClean="0">
              <a:solidFill>
                <a:schemeClr val="tx1">
                  <a:lumMod val="85000"/>
                  <a:lumOff val="15000"/>
                </a:schemeClr>
              </a:solidFill>
              <a:hlinkClick r:id="rId3"/>
            </a:endParaRPr>
          </a:p>
          <a:p>
            <a:pPr>
              <a:lnSpc>
                <a:spcPct val="106000"/>
              </a:lnSpc>
              <a:buFont typeface="Wingdings 2" pitchFamily="18" charset="2"/>
              <a:buNone/>
            </a:pPr>
            <a:r>
              <a:rPr lang="en-GB" sz="900" dirty="0" smtClean="0">
                <a:solidFill>
                  <a:schemeClr val="tx1">
                    <a:lumMod val="85000"/>
                    <a:lumOff val="15000"/>
                  </a:schemeClr>
                </a:solidFill>
                <a:hlinkClick r:id="rId3"/>
              </a:rPr>
              <a:t>https</a:t>
            </a:r>
            <a:r>
              <a:rPr lang="en-GB" sz="900" dirty="0">
                <a:solidFill>
                  <a:schemeClr val="tx1">
                    <a:lumMod val="85000"/>
                    <a:lumOff val="15000"/>
                  </a:schemeClr>
                </a:solidFill>
                <a:hlinkClick r:id="rId3"/>
              </a:rPr>
              <a:t>://</a:t>
            </a:r>
            <a:r>
              <a:rPr lang="en-GB" sz="900" dirty="0" smtClean="0">
                <a:solidFill>
                  <a:schemeClr val="tx1">
                    <a:lumMod val="85000"/>
                    <a:lumOff val="15000"/>
                  </a:schemeClr>
                </a:solidFill>
                <a:hlinkClick r:id="rId3"/>
              </a:rPr>
              <a:t>www.programmableweb.com/</a:t>
            </a:r>
            <a:endParaRPr lang="en-GB" sz="900" dirty="0" smtClean="0">
              <a:solidFill>
                <a:schemeClr val="tx1">
                  <a:lumMod val="85000"/>
                  <a:lumOff val="15000"/>
                </a:schemeClr>
              </a:solidFill>
            </a:endParaRPr>
          </a:p>
          <a:p>
            <a:pPr>
              <a:lnSpc>
                <a:spcPct val="106000"/>
              </a:lnSpc>
              <a:buFont typeface="Wingdings 2" pitchFamily="18" charset="2"/>
              <a:buNone/>
            </a:pPr>
            <a:r>
              <a:rPr lang="en-GB" sz="900" dirty="0">
                <a:solidFill>
                  <a:schemeClr val="tx1">
                    <a:lumMod val="85000"/>
                    <a:lumOff val="15000"/>
                  </a:schemeClr>
                </a:solidFill>
                <a:hlinkClick r:id="rId4"/>
              </a:rPr>
              <a:t>http://apis.io</a:t>
            </a:r>
            <a:r>
              <a:rPr lang="en-GB" sz="900" dirty="0" smtClean="0">
                <a:solidFill>
                  <a:schemeClr val="tx1">
                    <a:lumMod val="85000"/>
                    <a:lumOff val="15000"/>
                  </a:schemeClr>
                </a:solidFill>
                <a:hlinkClick r:id="rId4"/>
              </a:rPr>
              <a:t>/</a:t>
            </a:r>
            <a:endParaRPr lang="en-GB" sz="900" dirty="0" smtClean="0">
              <a:solidFill>
                <a:schemeClr val="tx1">
                  <a:lumMod val="85000"/>
                  <a:lumOff val="15000"/>
                </a:schemeClr>
              </a:solidFill>
            </a:endParaRPr>
          </a:p>
          <a:p>
            <a:pPr>
              <a:lnSpc>
                <a:spcPct val="106000"/>
              </a:lnSpc>
              <a:buFont typeface="Wingdings 2" pitchFamily="18" charset="2"/>
              <a:buNone/>
            </a:pPr>
            <a:r>
              <a:rPr lang="en-GB" sz="900" dirty="0">
                <a:solidFill>
                  <a:schemeClr val="tx1">
                    <a:lumMod val="85000"/>
                    <a:lumOff val="15000"/>
                  </a:schemeClr>
                </a:solidFill>
                <a:hlinkClick r:id="rId5"/>
              </a:rPr>
              <a:t>https://any-api.com</a:t>
            </a:r>
            <a:r>
              <a:rPr lang="en-GB" sz="900" dirty="0" smtClean="0">
                <a:solidFill>
                  <a:schemeClr val="tx1">
                    <a:lumMod val="85000"/>
                    <a:lumOff val="15000"/>
                  </a:schemeClr>
                </a:solidFill>
                <a:hlinkClick r:id="rId5"/>
              </a:rPr>
              <a:t>/</a:t>
            </a:r>
            <a:endParaRPr lang="en-GB" sz="900" dirty="0" smtClean="0">
              <a:solidFill>
                <a:schemeClr val="tx1">
                  <a:lumMod val="85000"/>
                  <a:lumOff val="15000"/>
                </a:schemeClr>
              </a:solidFill>
            </a:endParaRPr>
          </a:p>
          <a:p>
            <a:pPr>
              <a:lnSpc>
                <a:spcPct val="106000"/>
              </a:lnSpc>
              <a:buFont typeface="Wingdings 2" pitchFamily="18" charset="2"/>
              <a:buNone/>
            </a:pPr>
            <a:r>
              <a:rPr lang="en-GB" sz="900" dirty="0">
                <a:solidFill>
                  <a:schemeClr val="tx1">
                    <a:lumMod val="85000"/>
                    <a:lumOff val="15000"/>
                  </a:schemeClr>
                </a:solidFill>
                <a:hlinkClick r:id="rId6"/>
              </a:rPr>
              <a:t>https://apis.guru/api-doc</a:t>
            </a:r>
            <a:r>
              <a:rPr lang="en-GB" sz="900" dirty="0" smtClean="0">
                <a:solidFill>
                  <a:schemeClr val="tx1">
                    <a:lumMod val="85000"/>
                    <a:lumOff val="15000"/>
                  </a:schemeClr>
                </a:solidFill>
                <a:hlinkClick r:id="rId6"/>
              </a:rPr>
              <a:t>/</a:t>
            </a:r>
            <a:endParaRPr lang="en-GB" sz="900" dirty="0" smtClean="0">
              <a:solidFill>
                <a:schemeClr val="tx1">
                  <a:lumMod val="85000"/>
                  <a:lumOff val="15000"/>
                </a:schemeClr>
              </a:solidFill>
            </a:endParaRPr>
          </a:p>
          <a:p>
            <a:pPr>
              <a:lnSpc>
                <a:spcPct val="106000"/>
              </a:lnSpc>
              <a:buFont typeface="Wingdings 2" pitchFamily="18" charset="2"/>
              <a:buNone/>
            </a:pPr>
            <a:endParaRPr lang="en-GB" sz="900" dirty="0" smtClean="0">
              <a:solidFill>
                <a:schemeClr val="tx1">
                  <a:lumMod val="85000"/>
                  <a:lumOff val="15000"/>
                </a:schemeClr>
              </a:solidFill>
            </a:endParaRPr>
          </a:p>
        </p:txBody>
      </p:sp>
      <p:sp>
        <p:nvSpPr>
          <p:cNvPr id="128" name="Rectangle 127"/>
          <p:cNvSpPr/>
          <p:nvPr/>
        </p:nvSpPr>
        <p:spPr bwMode="gray">
          <a:xfrm>
            <a:off x="7045685" y="4818618"/>
            <a:ext cx="4551549" cy="1116916"/>
          </a:xfrm>
          <a:prstGeom prst="rect">
            <a:avLst/>
          </a:prstGeom>
          <a:solidFill>
            <a:srgbClr val="FFC000">
              <a:alpha val="50196"/>
            </a:srgb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GB" sz="900" dirty="0" smtClean="0"/>
              <a:t>RESTful API guidelines</a:t>
            </a:r>
            <a:endParaRPr lang="en-GB" sz="900" dirty="0" smtClean="0">
              <a:hlinkClick r:id="rId7"/>
            </a:endParaRPr>
          </a:p>
          <a:p>
            <a:pPr>
              <a:lnSpc>
                <a:spcPct val="106000"/>
              </a:lnSpc>
              <a:buFont typeface="Wingdings 2" pitchFamily="18" charset="2"/>
              <a:buNone/>
            </a:pPr>
            <a:endParaRPr lang="en-GB" sz="900" dirty="0" smtClean="0">
              <a:solidFill>
                <a:schemeClr val="tx1">
                  <a:lumMod val="85000"/>
                  <a:lumOff val="15000"/>
                </a:schemeClr>
              </a:solidFill>
              <a:hlinkClick r:id="rId7"/>
            </a:endParaRPr>
          </a:p>
          <a:p>
            <a:pPr>
              <a:lnSpc>
                <a:spcPct val="106000"/>
              </a:lnSpc>
              <a:buFont typeface="Wingdings 2" pitchFamily="18" charset="2"/>
              <a:buNone/>
            </a:pPr>
            <a:r>
              <a:rPr lang="en-GB" sz="900" dirty="0" smtClean="0">
                <a:solidFill>
                  <a:schemeClr val="tx1">
                    <a:lumMod val="85000"/>
                    <a:lumOff val="15000"/>
                  </a:schemeClr>
                </a:solidFill>
                <a:hlinkClick r:id="rId7"/>
              </a:rPr>
              <a:t>https</a:t>
            </a:r>
            <a:r>
              <a:rPr lang="en-GB" sz="900" dirty="0">
                <a:solidFill>
                  <a:schemeClr val="tx1">
                    <a:lumMod val="85000"/>
                    <a:lumOff val="15000"/>
                  </a:schemeClr>
                </a:solidFill>
                <a:hlinkClick r:id="rId7"/>
              </a:rPr>
              <a:t>://</a:t>
            </a:r>
            <a:r>
              <a:rPr lang="en-GB" sz="900" dirty="0" smtClean="0">
                <a:solidFill>
                  <a:schemeClr val="tx1">
                    <a:lumMod val="85000"/>
                    <a:lumOff val="15000"/>
                  </a:schemeClr>
                </a:solidFill>
                <a:hlinkClick r:id="rId7"/>
              </a:rPr>
              <a:t>www.programmableweb.com/news/microsoft-publishes-rest-api-guidelines-2.3/brief/2016/07/21</a:t>
            </a:r>
            <a:endParaRPr lang="en-GB" sz="900" dirty="0" smtClean="0">
              <a:solidFill>
                <a:schemeClr val="tx1">
                  <a:lumMod val="85000"/>
                  <a:lumOff val="15000"/>
                </a:schemeClr>
              </a:solidFill>
            </a:endParaRPr>
          </a:p>
          <a:p>
            <a:pPr>
              <a:lnSpc>
                <a:spcPct val="106000"/>
              </a:lnSpc>
              <a:buFont typeface="Wingdings 2" pitchFamily="18" charset="2"/>
              <a:buNone/>
            </a:pPr>
            <a:r>
              <a:rPr lang="en-GB" sz="900" dirty="0">
                <a:solidFill>
                  <a:schemeClr val="tx1">
                    <a:lumMod val="85000"/>
                    <a:lumOff val="15000"/>
                  </a:schemeClr>
                </a:solidFill>
                <a:hlinkClick r:id="rId8"/>
              </a:rPr>
              <a:t>https://</a:t>
            </a:r>
            <a:r>
              <a:rPr lang="en-GB" sz="900" dirty="0" smtClean="0">
                <a:solidFill>
                  <a:schemeClr val="tx1">
                    <a:lumMod val="85000"/>
                    <a:lumOff val="15000"/>
                  </a:schemeClr>
                </a:solidFill>
                <a:hlinkClick r:id="rId8"/>
              </a:rPr>
              <a:t>www.programmableweb.com/news/guidelines-creating-restful-api/how-to/2014/07/11</a:t>
            </a:r>
            <a:endParaRPr lang="en-GB" sz="900" dirty="0" smtClean="0">
              <a:solidFill>
                <a:schemeClr val="tx1">
                  <a:lumMod val="85000"/>
                  <a:lumOff val="15000"/>
                </a:schemeClr>
              </a:solidFill>
            </a:endParaRPr>
          </a:p>
          <a:p>
            <a:pPr>
              <a:lnSpc>
                <a:spcPct val="106000"/>
              </a:lnSpc>
              <a:buFont typeface="Wingdings 2" pitchFamily="18" charset="2"/>
              <a:buNone/>
            </a:pPr>
            <a:endParaRPr lang="en-GB" sz="900" dirty="0" smtClean="0">
              <a:solidFill>
                <a:schemeClr val="tx1">
                  <a:lumMod val="85000"/>
                  <a:lumOff val="15000"/>
                </a:schemeClr>
              </a:solidFill>
            </a:endParaRPr>
          </a:p>
        </p:txBody>
      </p:sp>
    </p:spTree>
    <p:extLst>
      <p:ext uri="{BB962C8B-B14F-4D97-AF65-F5344CB8AC3E}">
        <p14:creationId xmlns:p14="http://schemas.microsoft.com/office/powerpoint/2010/main" val="88545027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REST API constraints</a:t>
            </a:r>
            <a:endParaRPr lang="en-GB" noProof="0" dirty="0"/>
          </a:p>
        </p:txBody>
      </p:sp>
      <p:sp>
        <p:nvSpPr>
          <p:cNvPr id="2" name="Text Placeholder 1"/>
          <p:cNvSpPr>
            <a:spLocks noGrp="1"/>
          </p:cNvSpPr>
          <p:nvPr>
            <p:ph type="body" sz="quarter" idx="13"/>
          </p:nvPr>
        </p:nvSpPr>
        <p:spPr/>
        <p:txBody>
          <a:bodyPr/>
          <a:lstStyle/>
          <a:p>
            <a:r>
              <a:rPr lang="en-GB" sz="1800" dirty="0" smtClean="0"/>
              <a:t>There are 6 constraints to consider when creating a REST API</a:t>
            </a:r>
            <a:endParaRPr lang="en-GB" sz="1800" noProof="0" dirty="0"/>
          </a:p>
        </p:txBody>
      </p:sp>
      <p:sp>
        <p:nvSpPr>
          <p:cNvPr id="232" name="Rectangle 231"/>
          <p:cNvSpPr/>
          <p:nvPr/>
        </p:nvSpPr>
        <p:spPr bwMode="gray">
          <a:xfrm>
            <a:off x="376238" y="1742956"/>
            <a:ext cx="8371762" cy="4607044"/>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t"/>
          <a:lstStyle/>
          <a:p>
            <a:pPr>
              <a:lnSpc>
                <a:spcPct val="106000"/>
              </a:lnSpc>
              <a:buFont typeface="Wingdings 2" pitchFamily="18" charset="2"/>
              <a:buNone/>
            </a:pPr>
            <a:r>
              <a:rPr lang="en-GB" sz="1050" b="1" dirty="0" smtClean="0">
                <a:solidFill>
                  <a:schemeClr val="tx1">
                    <a:lumMod val="85000"/>
                    <a:lumOff val="15000"/>
                  </a:schemeClr>
                </a:solidFill>
              </a:rPr>
              <a:t>6 constraints to REST APIs:</a:t>
            </a:r>
          </a:p>
          <a:p>
            <a:pPr>
              <a:lnSpc>
                <a:spcPct val="106000"/>
              </a:lnSpc>
              <a:buFont typeface="Wingdings 2" pitchFamily="18" charset="2"/>
              <a:buNone/>
            </a:pPr>
            <a:endParaRPr lang="en-GB" sz="1050" b="1" dirty="0" smtClean="0">
              <a:solidFill>
                <a:schemeClr val="tx1">
                  <a:lumMod val="85000"/>
                  <a:lumOff val="15000"/>
                </a:schemeClr>
              </a:solidFill>
            </a:endParaRPr>
          </a:p>
          <a:p>
            <a:pPr marL="228600" indent="-228600">
              <a:lnSpc>
                <a:spcPct val="106000"/>
              </a:lnSpc>
              <a:buFont typeface="+mj-lt"/>
              <a:buAutoNum type="arabicPeriod"/>
            </a:pPr>
            <a:r>
              <a:rPr lang="en-GB" sz="1050" dirty="0" smtClean="0">
                <a:solidFill>
                  <a:schemeClr val="tx1">
                    <a:lumMod val="85000"/>
                    <a:lumOff val="15000"/>
                  </a:schemeClr>
                </a:solidFill>
              </a:rPr>
              <a:t>Client-server</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Client and server should be separate and independent</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A change to client should not affect data structure or database design of the server application and vice versa</a:t>
            </a:r>
          </a:p>
          <a:p>
            <a:pPr marL="228600" indent="-228600">
              <a:lnSpc>
                <a:spcPct val="106000"/>
              </a:lnSpc>
              <a:buFont typeface="+mj-lt"/>
              <a:buAutoNum type="arabicPeriod"/>
            </a:pPr>
            <a:r>
              <a:rPr lang="en-GB" sz="1050" dirty="0" smtClean="0">
                <a:solidFill>
                  <a:schemeClr val="tx1">
                    <a:lumMod val="85000"/>
                    <a:lumOff val="15000"/>
                  </a:schemeClr>
                </a:solidFill>
              </a:rPr>
              <a:t>Stateless</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Calls can be made independently of each other</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Each call contains all necessary data to complete successfully</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No reliance on data stored on server or session information, only rely on data provided in the call</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(State is stored on the client not the server)</a:t>
            </a:r>
          </a:p>
          <a:p>
            <a:pPr marL="228600" indent="-228600">
              <a:lnSpc>
                <a:spcPct val="106000"/>
              </a:lnSpc>
              <a:buFont typeface="+mj-lt"/>
              <a:buAutoNum type="arabicPeriod"/>
            </a:pPr>
            <a:r>
              <a:rPr lang="en-GB" sz="1050" dirty="0" smtClean="0">
                <a:solidFill>
                  <a:schemeClr val="tx1">
                    <a:lumMod val="85000"/>
                    <a:lumOff val="15000"/>
                  </a:schemeClr>
                </a:solidFill>
              </a:rPr>
              <a:t>Cache</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Stateless APIs can lead to large loads and therefore encourages storage of cacheable data</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Response should indicate the amount of time data can be stored</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This constraint reduces number of interactions with the API and reduces internal server usage</a:t>
            </a:r>
          </a:p>
          <a:p>
            <a:pPr marL="228600" indent="-228600">
              <a:lnSpc>
                <a:spcPct val="106000"/>
              </a:lnSpc>
              <a:buFont typeface="+mj-lt"/>
              <a:buAutoNum type="arabicPeriod"/>
            </a:pPr>
            <a:r>
              <a:rPr lang="en-GB" sz="1050" dirty="0" smtClean="0">
                <a:solidFill>
                  <a:schemeClr val="tx1">
                    <a:lumMod val="85000"/>
                    <a:lumOff val="15000"/>
                  </a:schemeClr>
                </a:solidFill>
              </a:rPr>
              <a:t>Uniform interface</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Should allow evolution of application to be independent of API</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Provides standardised communication between client and server independent of architecture</a:t>
            </a:r>
          </a:p>
          <a:p>
            <a:pPr marL="228600" indent="-228600">
              <a:lnSpc>
                <a:spcPct val="106000"/>
              </a:lnSpc>
              <a:buFont typeface="+mj-lt"/>
              <a:buAutoNum type="arabicPeriod"/>
            </a:pPr>
            <a:r>
              <a:rPr lang="en-GB" sz="1050" dirty="0" smtClean="0">
                <a:solidFill>
                  <a:schemeClr val="tx1">
                    <a:lumMod val="85000"/>
                    <a:lumOff val="15000"/>
                  </a:schemeClr>
                </a:solidFill>
              </a:rPr>
              <a:t>Layered system</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Each layer interacts with each other but has specific functionality and responsibility</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Enables more scalability and modularity, load balancing and routing, encapsulation of legacy systems and share less commonly accessed functionality</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Layered system has security benefits, allowing you to stop attacks at several layers before reaching the server architecture</a:t>
            </a:r>
          </a:p>
          <a:p>
            <a:pPr marL="228600" indent="-228600">
              <a:lnSpc>
                <a:spcPct val="106000"/>
              </a:lnSpc>
              <a:buFont typeface="+mj-lt"/>
              <a:buAutoNum type="arabicPeriod"/>
            </a:pPr>
            <a:r>
              <a:rPr lang="en-GB" sz="1050" dirty="0" smtClean="0">
                <a:solidFill>
                  <a:schemeClr val="tx1">
                    <a:lumMod val="85000"/>
                    <a:lumOff val="15000"/>
                  </a:schemeClr>
                </a:solidFill>
              </a:rPr>
              <a:t>Code on demand</a:t>
            </a: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Allows code or applets to be transmitted via the API to be used within the application</a:t>
            </a:r>
            <a:endParaRPr lang="en-GB" sz="1050" dirty="0">
              <a:solidFill>
                <a:schemeClr val="tx1">
                  <a:lumMod val="85000"/>
                  <a:lumOff val="15000"/>
                </a:schemeClr>
              </a:solidFill>
            </a:endParaRPr>
          </a:p>
          <a:p>
            <a:pPr marL="685800" lvl="1" indent="-228600">
              <a:lnSpc>
                <a:spcPct val="106000"/>
              </a:lnSpc>
              <a:buFont typeface="Arial" panose="020B0604020202020204" pitchFamily="34" charset="0"/>
              <a:buChar char="•"/>
            </a:pPr>
            <a:r>
              <a:rPr lang="en-GB" sz="1050" dirty="0" smtClean="0">
                <a:solidFill>
                  <a:schemeClr val="tx1">
                    <a:lumMod val="85000"/>
                    <a:lumOff val="15000"/>
                  </a:schemeClr>
                </a:solidFill>
              </a:rPr>
              <a:t>(This is an optional constraint)</a:t>
            </a:r>
          </a:p>
        </p:txBody>
      </p:sp>
    </p:spTree>
    <p:extLst>
      <p:ext uri="{BB962C8B-B14F-4D97-AF65-F5344CB8AC3E}">
        <p14:creationId xmlns:p14="http://schemas.microsoft.com/office/powerpoint/2010/main" val="2636255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API Planning</a:t>
            </a:r>
            <a:endParaRPr lang="en-GB" noProof="0" dirty="0"/>
          </a:p>
        </p:txBody>
      </p:sp>
      <p:sp>
        <p:nvSpPr>
          <p:cNvPr id="2" name="Text Placeholder 1"/>
          <p:cNvSpPr>
            <a:spLocks noGrp="1"/>
          </p:cNvSpPr>
          <p:nvPr>
            <p:ph type="body" sz="quarter" idx="13"/>
          </p:nvPr>
        </p:nvSpPr>
        <p:spPr/>
        <p:txBody>
          <a:bodyPr/>
          <a:lstStyle/>
          <a:p>
            <a:r>
              <a:rPr lang="en-GB" sz="1800" dirty="0" smtClean="0"/>
              <a:t>There are 3 key stages in the journey from a client’s API ignorance to API proficiency</a:t>
            </a:r>
            <a:endParaRPr lang="en-GB" sz="1800" noProof="0" dirty="0"/>
          </a:p>
        </p:txBody>
      </p:sp>
      <p:sp>
        <p:nvSpPr>
          <p:cNvPr id="232" name="Rectangle 231"/>
          <p:cNvSpPr/>
          <p:nvPr/>
        </p:nvSpPr>
        <p:spPr bwMode="gray">
          <a:xfrm>
            <a:off x="376238" y="1742956"/>
            <a:ext cx="8371762" cy="4607044"/>
          </a:xfrm>
          <a:prstGeom prst="rect">
            <a:avLst/>
          </a:prstGeom>
          <a:noFill/>
          <a:ln w="19050" algn="ctr">
            <a:solidFill>
              <a:schemeClr val="tx1">
                <a:lumMod val="50000"/>
                <a:lumOff val="50000"/>
              </a:schemeClr>
            </a:solidFill>
            <a:miter lim="800000"/>
            <a:headEnd/>
            <a:tailEnd/>
          </a:ln>
        </p:spPr>
        <p:txBody>
          <a:bodyPr wrap="square" lIns="88900" tIns="88900" rIns="88900" bIns="88900" rtlCol="0" anchor="t"/>
          <a:lstStyle/>
          <a:p>
            <a:pPr>
              <a:lnSpc>
                <a:spcPct val="106000"/>
              </a:lnSpc>
              <a:buFont typeface="Wingdings 2" pitchFamily="18" charset="2"/>
              <a:buNone/>
            </a:pPr>
            <a:r>
              <a:rPr lang="en-GB" sz="1050" b="1" dirty="0" smtClean="0">
                <a:solidFill>
                  <a:schemeClr val="tx1">
                    <a:lumMod val="85000"/>
                    <a:lumOff val="15000"/>
                  </a:schemeClr>
                </a:solidFill>
              </a:rPr>
              <a:t>API Planning considerations:</a:t>
            </a:r>
          </a:p>
          <a:p>
            <a:pPr>
              <a:lnSpc>
                <a:spcPct val="106000"/>
              </a:lnSpc>
              <a:buFont typeface="Wingdings 2" pitchFamily="18" charset="2"/>
              <a:buNone/>
            </a:pPr>
            <a:endParaRPr lang="en-GB" sz="1050" b="1" dirty="0" smtClean="0">
              <a:solidFill>
                <a:schemeClr val="tx1">
                  <a:lumMod val="85000"/>
                  <a:lumOff val="15000"/>
                </a:schemeClr>
              </a:solidFill>
            </a:endParaRPr>
          </a:p>
          <a:p>
            <a:pPr marL="228600" indent="-228600">
              <a:lnSpc>
                <a:spcPct val="106000"/>
              </a:lnSpc>
              <a:buFont typeface="+mj-lt"/>
              <a:buAutoNum type="arabicPeriod"/>
            </a:pPr>
            <a:r>
              <a:rPr lang="en-GB" sz="1050" dirty="0" smtClean="0">
                <a:solidFill>
                  <a:schemeClr val="tx1">
                    <a:lumMod val="85000"/>
                    <a:lumOff val="15000"/>
                  </a:schemeClr>
                </a:solidFill>
              </a:rPr>
              <a:t>Who is the client?</a:t>
            </a:r>
          </a:p>
          <a:p>
            <a:pPr marL="228600" indent="-228600">
              <a:lnSpc>
                <a:spcPct val="106000"/>
              </a:lnSpc>
              <a:buFont typeface="+mj-lt"/>
              <a:buAutoNum type="arabicPeriod"/>
            </a:pPr>
            <a:r>
              <a:rPr lang="en-GB" sz="1050" dirty="0" smtClean="0">
                <a:solidFill>
                  <a:schemeClr val="tx1">
                    <a:lumMod val="85000"/>
                    <a:lumOff val="15000"/>
                  </a:schemeClr>
                </a:solidFill>
              </a:rPr>
              <a:t>What benefit does the client get from using the API? What are the use cases?</a:t>
            </a:r>
          </a:p>
          <a:p>
            <a:pPr marL="228600" indent="-228600">
              <a:lnSpc>
                <a:spcPct val="106000"/>
              </a:lnSpc>
              <a:buFont typeface="+mj-lt"/>
              <a:buAutoNum type="arabicPeriod"/>
            </a:pPr>
            <a:r>
              <a:rPr lang="en-GB" sz="1050" dirty="0" smtClean="0">
                <a:solidFill>
                  <a:schemeClr val="tx1">
                    <a:lumMod val="85000"/>
                    <a:lumOff val="15000"/>
                  </a:schemeClr>
                </a:solidFill>
              </a:rPr>
              <a:t>What actions does the client require to carry out in the API?</a:t>
            </a:r>
          </a:p>
          <a:p>
            <a:pPr marL="228600" indent="-228600">
              <a:lnSpc>
                <a:spcPct val="106000"/>
              </a:lnSpc>
              <a:buFont typeface="+mj-lt"/>
              <a:buAutoNum type="arabicPeriod"/>
            </a:pPr>
            <a:r>
              <a:rPr lang="en-GB" sz="1050" dirty="0" smtClean="0">
                <a:solidFill>
                  <a:schemeClr val="tx1">
                    <a:lumMod val="85000"/>
                    <a:lumOff val="15000"/>
                  </a:schemeClr>
                </a:solidFill>
              </a:rPr>
              <a:t>How and which existing service should the API interact with? (the interface should remain consistent while the application evolves)</a:t>
            </a:r>
          </a:p>
          <a:p>
            <a:pPr marL="228600" indent="-228600">
              <a:lnSpc>
                <a:spcPct val="106000"/>
              </a:lnSpc>
              <a:buFont typeface="+mj-lt"/>
              <a:buAutoNum type="arabicPeriod"/>
            </a:pPr>
            <a:r>
              <a:rPr lang="en-GB" sz="1050" dirty="0" smtClean="0">
                <a:solidFill>
                  <a:schemeClr val="tx1">
                    <a:lumMod val="85000"/>
                    <a:lumOff val="15000"/>
                  </a:schemeClr>
                </a:solidFill>
              </a:rPr>
              <a:t>How will you maintain and version the API?</a:t>
            </a:r>
          </a:p>
          <a:p>
            <a:pPr marL="228600" indent="-228600">
              <a:lnSpc>
                <a:spcPct val="106000"/>
              </a:lnSpc>
              <a:buFont typeface="+mj-lt"/>
              <a:buAutoNum type="arabicPeriod"/>
            </a:pPr>
            <a:r>
              <a:rPr lang="en-GB" sz="1050" dirty="0" smtClean="0">
                <a:solidFill>
                  <a:schemeClr val="tx1">
                    <a:lumMod val="85000"/>
                    <a:lumOff val="15000"/>
                  </a:schemeClr>
                </a:solidFill>
              </a:rPr>
              <a:t>How will you document the API?</a:t>
            </a:r>
          </a:p>
          <a:p>
            <a:pPr marL="228600" indent="-228600">
              <a:lnSpc>
                <a:spcPct val="106000"/>
              </a:lnSpc>
              <a:buFont typeface="+mj-lt"/>
              <a:buAutoNum type="arabicPeriod"/>
            </a:pPr>
            <a:r>
              <a:rPr lang="en-GB" sz="1050" dirty="0" smtClean="0">
                <a:solidFill>
                  <a:schemeClr val="tx1">
                    <a:lumMod val="85000"/>
                    <a:lumOff val="15000"/>
                  </a:schemeClr>
                </a:solidFill>
              </a:rPr>
              <a:t>How will developers interact with your API? What are the security measures to protect developers’ data?</a:t>
            </a:r>
          </a:p>
          <a:p>
            <a:pPr marL="228600" indent="-228600">
              <a:lnSpc>
                <a:spcPct val="106000"/>
              </a:lnSpc>
              <a:buFont typeface="+mj-lt"/>
              <a:buAutoNum type="arabicPeriod"/>
            </a:pPr>
            <a:r>
              <a:rPr lang="en-GB" sz="1050" dirty="0" smtClean="0">
                <a:solidFill>
                  <a:schemeClr val="tx1">
                    <a:lumMod val="85000"/>
                    <a:lumOff val="15000"/>
                  </a:schemeClr>
                </a:solidFill>
              </a:rPr>
              <a:t>How will API support be managed?</a:t>
            </a:r>
          </a:p>
          <a:p>
            <a:pPr marL="228600" indent="-228600">
              <a:lnSpc>
                <a:spcPct val="106000"/>
              </a:lnSpc>
              <a:buFont typeface="+mj-lt"/>
              <a:buAutoNum type="arabicPeriod"/>
            </a:pPr>
            <a:endParaRPr lang="en-GB" sz="1050" dirty="0" smtClean="0">
              <a:solidFill>
                <a:schemeClr val="tx1">
                  <a:lumMod val="85000"/>
                  <a:lumOff val="15000"/>
                </a:schemeClr>
              </a:solidFill>
            </a:endParaRPr>
          </a:p>
        </p:txBody>
      </p:sp>
    </p:spTree>
    <p:extLst>
      <p:ext uri="{BB962C8B-B14F-4D97-AF65-F5344CB8AC3E}">
        <p14:creationId xmlns:p14="http://schemas.microsoft.com/office/powerpoint/2010/main" val="29616381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3" name="Text Placeholder 2"/>
          <p:cNvSpPr>
            <a:spLocks noGrp="1"/>
          </p:cNvSpPr>
          <p:nvPr>
            <p:ph type="body" idx="1"/>
          </p:nvPr>
        </p:nvSpPr>
        <p:spPr/>
        <p:txBody>
          <a:bodyPr/>
          <a:lstStyle/>
          <a:p>
            <a:r>
              <a:rPr lang="en-GB" dirty="0"/>
              <a:t>Deloitte 4R Assessment Framework</a:t>
            </a:r>
          </a:p>
        </p:txBody>
      </p:sp>
    </p:spTree>
    <p:extLst>
      <p:ext uri="{BB962C8B-B14F-4D97-AF65-F5344CB8AC3E}">
        <p14:creationId xmlns:p14="http://schemas.microsoft.com/office/powerpoint/2010/main" val="16727346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2000" dirty="0"/>
              <a:t>Assessment Framework</a:t>
            </a:r>
          </a:p>
        </p:txBody>
      </p:sp>
      <p:sp>
        <p:nvSpPr>
          <p:cNvPr id="2" name="Text Placeholder 1"/>
          <p:cNvSpPr>
            <a:spLocks noGrp="1"/>
          </p:cNvSpPr>
          <p:nvPr>
            <p:ph type="body" sz="quarter" idx="13"/>
          </p:nvPr>
        </p:nvSpPr>
        <p:spPr/>
        <p:txBody>
          <a:bodyPr/>
          <a:lstStyle/>
          <a:p>
            <a:r>
              <a:rPr lang="en-GB" sz="1400" dirty="0"/>
              <a:t>14 criteria have been defined to assess the performance and value of each </a:t>
            </a:r>
            <a:r>
              <a:rPr lang="en-GB" sz="1400" dirty="0" smtClean="0"/>
              <a:t>application. Each </a:t>
            </a:r>
            <a:r>
              <a:rPr lang="en-GB" sz="1400" dirty="0"/>
              <a:t>factor was weighted by its relative importance in supporting the </a:t>
            </a:r>
            <a:r>
              <a:rPr lang="en-GB" sz="1400" dirty="0" smtClean="0"/>
              <a:t>business</a:t>
            </a:r>
            <a:endParaRPr lang="en-GB" sz="1400" dirty="0"/>
          </a:p>
        </p:txBody>
      </p:sp>
      <p:sp>
        <p:nvSpPr>
          <p:cNvPr id="3" name="Footer Placeholder 2"/>
          <p:cNvSpPr>
            <a:spLocks noGrp="1"/>
          </p:cNvSpPr>
          <p:nvPr>
            <p:ph type="ftr" sz="quarter" idx="14"/>
          </p:nvPr>
        </p:nvSpPr>
        <p:spPr/>
        <p:txBody>
          <a:bodyPr/>
          <a:lstStyle/>
          <a:p>
            <a:r>
              <a:rPr lang="en-GB" smtClean="0">
                <a:solidFill>
                  <a:srgbClr val="000000"/>
                </a:solidFill>
              </a:rPr>
              <a:t>© 2016 Deloitte MCS Limited. All rights reserved.</a:t>
            </a:r>
            <a:endParaRPr lang="en-GB" dirty="0">
              <a:solidFill>
                <a:srgbClr val="000000"/>
              </a:solidFill>
            </a:endParaRPr>
          </a:p>
        </p:txBody>
      </p:sp>
      <p:sp>
        <p:nvSpPr>
          <p:cNvPr id="40" name="Isosceles Triangle 39"/>
          <p:cNvSpPr/>
          <p:nvPr/>
        </p:nvSpPr>
        <p:spPr bwMode="auto">
          <a:xfrm rot="10800000">
            <a:off x="376236" y="3412989"/>
            <a:ext cx="8391524" cy="228600"/>
          </a:xfrm>
          <a:prstGeom prst="triangle">
            <a:avLst>
              <a:gd name="adj" fmla="val 50114"/>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eaLnBrk="0" fontAlgn="base" hangingPunct="0">
              <a:lnSpc>
                <a:spcPct val="106000"/>
              </a:lnSpc>
              <a:spcBef>
                <a:spcPct val="50000"/>
              </a:spcBef>
              <a:spcAft>
                <a:spcPct val="0"/>
              </a:spcAft>
              <a:buSzPct val="100000"/>
              <a:buFont typeface="Wingdings 2" pitchFamily="18" charset="2"/>
              <a:buNone/>
            </a:pPr>
            <a:endParaRPr lang="en-GB" sz="1000" dirty="0" smtClean="0">
              <a:solidFill>
                <a:srgbClr val="000000"/>
              </a:solidFill>
            </a:endParaRPr>
          </a:p>
        </p:txBody>
      </p:sp>
      <p:grpSp>
        <p:nvGrpSpPr>
          <p:cNvPr id="42" name="Group 41"/>
          <p:cNvGrpSpPr/>
          <p:nvPr/>
        </p:nvGrpSpPr>
        <p:grpSpPr>
          <a:xfrm>
            <a:off x="376237" y="1389990"/>
            <a:ext cx="8391525" cy="1915272"/>
            <a:chOff x="755374" y="1764296"/>
            <a:chExt cx="8254529" cy="1915272"/>
          </a:xfrm>
        </p:grpSpPr>
        <p:sp>
          <p:nvSpPr>
            <p:cNvPr id="43" name="Rectangle 4"/>
            <p:cNvSpPr>
              <a:spLocks noChangeArrowheads="1"/>
            </p:cNvSpPr>
            <p:nvPr/>
          </p:nvSpPr>
          <p:spPr bwMode="gray">
            <a:xfrm>
              <a:off x="755374" y="1894604"/>
              <a:ext cx="2575648" cy="1784964"/>
            </a:xfrm>
            <a:prstGeom prst="rect">
              <a:avLst/>
            </a:prstGeom>
            <a:noFill/>
            <a:ln w="19050" algn="ctr">
              <a:solidFill>
                <a:schemeClr val="accent6"/>
              </a:solidFill>
              <a:miter lim="800000"/>
              <a:headEnd/>
              <a:tailEnd/>
            </a:ln>
          </p:spPr>
          <p:txBody>
            <a:bodyPr lIns="90000" tIns="162000" rIns="90000" bIns="90000" anchor="ctr"/>
            <a:lstStyle/>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Ability to meet </a:t>
              </a:r>
              <a:r>
                <a:rPr lang="en-GB" sz="1000" b="1" dirty="0" smtClean="0">
                  <a:solidFill>
                    <a:srgbClr val="000000"/>
                  </a:solidFill>
                  <a:cs typeface="Arial" panose="020B0604020202020204" pitchFamily="34" charset="0"/>
                </a:rPr>
                <a:t>current business requirements</a:t>
              </a:r>
            </a:p>
            <a:p>
              <a:pPr marL="119063" indent="-119063">
                <a:lnSpc>
                  <a:spcPct val="106000"/>
                </a:lnSpc>
                <a:spcBef>
                  <a:spcPct val="25000"/>
                </a:spcBef>
                <a:spcAft>
                  <a:spcPts val="200"/>
                </a:spcAft>
                <a:buClr>
                  <a:srgbClr val="000000"/>
                </a:buClr>
                <a:buFontTx/>
                <a:buChar char="•"/>
              </a:pPr>
              <a:r>
                <a:rPr lang="en-GB" sz="1000" dirty="0">
                  <a:solidFill>
                    <a:srgbClr val="000000"/>
                  </a:solidFill>
                  <a:cs typeface="Arial" panose="020B0604020202020204" pitchFamily="34" charset="0"/>
                </a:rPr>
                <a:t>Ability to meet </a:t>
              </a:r>
              <a:r>
                <a:rPr lang="en-GB" sz="1000" b="1" dirty="0" smtClean="0">
                  <a:solidFill>
                    <a:srgbClr val="000000"/>
                  </a:solidFill>
                  <a:cs typeface="Arial" panose="020B0604020202020204" pitchFamily="34" charset="0"/>
                </a:rPr>
                <a:t>future business requirements</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Ability to meet </a:t>
              </a:r>
              <a:r>
                <a:rPr lang="en-GB" sz="1000" b="1" dirty="0" smtClean="0">
                  <a:solidFill>
                    <a:srgbClr val="000000"/>
                  </a:solidFill>
                  <a:cs typeface="Arial" panose="020B0604020202020204" pitchFamily="34" charset="0"/>
                </a:rPr>
                <a:t>current business objectives</a:t>
              </a:r>
            </a:p>
            <a:p>
              <a:pPr marL="119063" indent="-119063">
                <a:lnSpc>
                  <a:spcPct val="106000"/>
                </a:lnSpc>
                <a:spcBef>
                  <a:spcPct val="25000"/>
                </a:spcBef>
                <a:spcAft>
                  <a:spcPts val="200"/>
                </a:spcAft>
                <a:buClr>
                  <a:srgbClr val="000000"/>
                </a:buClr>
                <a:buFontTx/>
                <a:buChar char="•"/>
              </a:pPr>
              <a:r>
                <a:rPr lang="en-GB" sz="1000" dirty="0">
                  <a:solidFill>
                    <a:srgbClr val="000000"/>
                  </a:solidFill>
                  <a:cs typeface="Arial" panose="020B0604020202020204" pitchFamily="34" charset="0"/>
                </a:rPr>
                <a:t>Ability to meet </a:t>
              </a:r>
              <a:r>
                <a:rPr lang="en-GB" sz="1000" b="1" dirty="0" smtClean="0">
                  <a:solidFill>
                    <a:srgbClr val="000000"/>
                  </a:solidFill>
                  <a:cs typeface="Arial" panose="020B0604020202020204" pitchFamily="34" charset="0"/>
                </a:rPr>
                <a:t>future business objectives</a:t>
              </a:r>
              <a:endParaRPr lang="en-GB" sz="1000" b="1" dirty="0">
                <a:solidFill>
                  <a:srgbClr val="000000"/>
                </a:solidFill>
                <a:cs typeface="Arial" panose="020B0604020202020204" pitchFamily="34" charset="0"/>
              </a:endParaRPr>
            </a:p>
          </p:txBody>
        </p:sp>
        <p:sp>
          <p:nvSpPr>
            <p:cNvPr id="44" name="Text Box 5"/>
            <p:cNvSpPr txBox="1">
              <a:spLocks noChangeArrowheads="1"/>
            </p:cNvSpPr>
            <p:nvPr/>
          </p:nvSpPr>
          <p:spPr bwMode="gray">
            <a:xfrm>
              <a:off x="1506917" y="1764296"/>
              <a:ext cx="1072561" cy="241285"/>
            </a:xfrm>
            <a:prstGeom prst="rect">
              <a:avLst/>
            </a:prstGeom>
            <a:solidFill>
              <a:schemeClr val="bg1"/>
            </a:solidFill>
            <a:ln w="9525" algn="ctr">
              <a:noFill/>
              <a:miter lim="800000"/>
              <a:headEnd/>
              <a:tailEnd/>
            </a:ln>
          </p:spPr>
          <p:txBody>
            <a:bodyPr wrap="none">
              <a:spAutoFit/>
            </a:bodyPr>
            <a:lstStyle/>
            <a:p>
              <a:pPr marL="177800" indent="-177800" algn="ctr">
                <a:lnSpc>
                  <a:spcPct val="106000"/>
                </a:lnSpc>
                <a:spcBef>
                  <a:spcPct val="50000"/>
                </a:spcBef>
                <a:buClr>
                  <a:srgbClr val="000000"/>
                </a:buClr>
                <a:buFont typeface="Wingdings 2" pitchFamily="18" charset="2"/>
                <a:buNone/>
              </a:pPr>
              <a:r>
                <a:rPr lang="en-GB" sz="1000" b="1" dirty="0" smtClean="0">
                  <a:solidFill>
                    <a:srgbClr val="75787B"/>
                  </a:solidFill>
                  <a:cs typeface="Arial" panose="020B0604020202020204" pitchFamily="34" charset="0"/>
                </a:rPr>
                <a:t>Business Fit </a:t>
              </a:r>
              <a:endParaRPr lang="en-GB" sz="1000" b="1" dirty="0">
                <a:solidFill>
                  <a:srgbClr val="75787B"/>
                </a:solidFill>
                <a:cs typeface="Arial" panose="020B0604020202020204" pitchFamily="34" charset="0"/>
              </a:endParaRPr>
            </a:p>
          </p:txBody>
        </p:sp>
        <p:sp>
          <p:nvSpPr>
            <p:cNvPr id="45" name="Rectangle 4"/>
            <p:cNvSpPr>
              <a:spLocks noChangeArrowheads="1"/>
            </p:cNvSpPr>
            <p:nvPr/>
          </p:nvSpPr>
          <p:spPr bwMode="gray">
            <a:xfrm>
              <a:off x="3504245" y="1894604"/>
              <a:ext cx="5505658" cy="1784964"/>
            </a:xfrm>
            <a:prstGeom prst="rect">
              <a:avLst/>
            </a:prstGeom>
            <a:noFill/>
            <a:ln w="19050" algn="ctr">
              <a:solidFill>
                <a:schemeClr val="accent6"/>
              </a:solidFill>
              <a:miter lim="800000"/>
              <a:headEnd/>
              <a:tailEnd/>
            </a:ln>
          </p:spPr>
          <p:txBody>
            <a:bodyPr lIns="90000" tIns="162000" rIns="90000" bIns="90000" numCol="2"/>
            <a:lstStyle/>
            <a:p>
              <a:pPr marL="119063" indent="-119063">
                <a:lnSpc>
                  <a:spcPct val="106000"/>
                </a:lnSpc>
                <a:spcBef>
                  <a:spcPct val="25000"/>
                </a:spcBef>
                <a:spcAft>
                  <a:spcPts val="200"/>
                </a:spcAft>
                <a:buClr>
                  <a:srgbClr val="000000"/>
                </a:buClr>
                <a:buFontTx/>
                <a:buChar char="•"/>
              </a:pPr>
              <a:r>
                <a:rPr lang="en-GB" sz="1000" b="1" dirty="0" smtClean="0">
                  <a:solidFill>
                    <a:srgbClr val="000000"/>
                  </a:solidFill>
                  <a:cs typeface="Arial" panose="020B0604020202020204" pitchFamily="34" charset="0"/>
                </a:rPr>
                <a:t>Availability</a:t>
              </a:r>
              <a:r>
                <a:rPr lang="en-GB" sz="1000" dirty="0" smtClean="0">
                  <a:solidFill>
                    <a:srgbClr val="000000"/>
                  </a:solidFill>
                  <a:cs typeface="Arial" panose="020B0604020202020204" pitchFamily="34" charset="0"/>
                </a:rPr>
                <a:t> (Operational Stability)</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Volume of </a:t>
              </a:r>
              <a:r>
                <a:rPr lang="en-GB" sz="1000" b="1" dirty="0" smtClean="0">
                  <a:solidFill>
                    <a:srgbClr val="000000"/>
                  </a:solidFill>
                  <a:cs typeface="Arial" panose="020B0604020202020204" pitchFamily="34" charset="0"/>
                </a:rPr>
                <a:t>technical issues</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Effort required to </a:t>
              </a:r>
              <a:r>
                <a:rPr lang="en-GB" sz="1000" b="1" dirty="0" smtClean="0">
                  <a:solidFill>
                    <a:srgbClr val="000000"/>
                  </a:solidFill>
                  <a:cs typeface="Arial" panose="020B0604020202020204" pitchFamily="34" charset="0"/>
                </a:rPr>
                <a:t>modify </a:t>
              </a:r>
              <a:r>
                <a:rPr lang="en-GB" sz="1000" dirty="0" smtClean="0">
                  <a:solidFill>
                    <a:srgbClr val="000000"/>
                  </a:solidFill>
                  <a:cs typeface="Arial" panose="020B0604020202020204" pitchFamily="34" charset="0"/>
                </a:rPr>
                <a:t>/ </a:t>
              </a:r>
              <a:r>
                <a:rPr lang="en-GB" sz="1000" b="1" dirty="0" smtClean="0">
                  <a:solidFill>
                    <a:srgbClr val="000000"/>
                  </a:solidFill>
                  <a:cs typeface="Arial" panose="020B0604020202020204" pitchFamily="34" charset="0"/>
                </a:rPr>
                <a:t>extend</a:t>
              </a:r>
              <a:r>
                <a:rPr lang="en-GB" sz="1000" dirty="0" smtClean="0">
                  <a:solidFill>
                    <a:srgbClr val="000000"/>
                  </a:solidFill>
                  <a:cs typeface="Arial" panose="020B0604020202020204" pitchFamily="34" charset="0"/>
                </a:rPr>
                <a:t> the application</a:t>
              </a:r>
            </a:p>
            <a:p>
              <a:pPr marL="119063" indent="-119063">
                <a:lnSpc>
                  <a:spcPct val="106000"/>
                </a:lnSpc>
                <a:spcBef>
                  <a:spcPct val="25000"/>
                </a:spcBef>
                <a:spcAft>
                  <a:spcPts val="200"/>
                </a:spcAft>
                <a:buClr>
                  <a:srgbClr val="000000"/>
                </a:buClr>
                <a:buFontTx/>
                <a:buChar char="•"/>
              </a:pPr>
              <a:r>
                <a:rPr lang="en-GB" sz="1000" b="1" dirty="0" smtClean="0">
                  <a:solidFill>
                    <a:srgbClr val="000000"/>
                  </a:solidFill>
                  <a:cs typeface="Arial" panose="020B0604020202020204" pitchFamily="34" charset="0"/>
                </a:rPr>
                <a:t>Scalability</a:t>
              </a:r>
              <a:r>
                <a:rPr lang="en-GB" sz="1000" dirty="0" smtClean="0">
                  <a:solidFill>
                    <a:srgbClr val="000000"/>
                  </a:solidFill>
                  <a:cs typeface="Arial" panose="020B0604020202020204" pitchFamily="34" charset="0"/>
                </a:rPr>
                <a:t> to meet future capacity requirements</a:t>
              </a:r>
            </a:p>
            <a:p>
              <a:pPr marL="119063" indent="-119063">
                <a:lnSpc>
                  <a:spcPct val="106000"/>
                </a:lnSpc>
                <a:spcBef>
                  <a:spcPct val="25000"/>
                </a:spcBef>
                <a:spcAft>
                  <a:spcPts val="200"/>
                </a:spcAft>
                <a:buClr>
                  <a:srgbClr val="000000"/>
                </a:buClr>
                <a:buFontTx/>
                <a:buChar char="•"/>
              </a:pPr>
              <a:r>
                <a:rPr lang="en-GB" sz="1000" b="1" dirty="0" smtClean="0">
                  <a:solidFill>
                    <a:srgbClr val="000000"/>
                  </a:solidFill>
                  <a:cs typeface="Arial" panose="020B0604020202020204" pitchFamily="34" charset="0"/>
                </a:rPr>
                <a:t>Complexity</a:t>
              </a:r>
              <a:r>
                <a:rPr lang="en-GB" sz="1000" dirty="0" smtClean="0">
                  <a:solidFill>
                    <a:srgbClr val="000000"/>
                  </a:solidFill>
                  <a:cs typeface="Arial" panose="020B0604020202020204" pitchFamily="34" charset="0"/>
                </a:rPr>
                <a:t> of internal or external system integrations</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Ability to meet</a:t>
              </a:r>
              <a:r>
                <a:rPr lang="en-GB" sz="1000" b="1" dirty="0" smtClean="0">
                  <a:solidFill>
                    <a:srgbClr val="000000"/>
                  </a:solidFill>
                  <a:cs typeface="Arial" panose="020B0604020202020204" pitchFamily="34" charset="0"/>
                </a:rPr>
                <a:t> </a:t>
              </a:r>
              <a:r>
                <a:rPr lang="en-GB" sz="1000" dirty="0" smtClean="0">
                  <a:solidFill>
                    <a:srgbClr val="000000"/>
                  </a:solidFill>
                  <a:cs typeface="Arial" panose="020B0604020202020204" pitchFamily="34" charset="0"/>
                </a:rPr>
                <a:t>TfL and industry’s </a:t>
              </a:r>
              <a:r>
                <a:rPr lang="en-GB" sz="1000" b="1" dirty="0" smtClean="0">
                  <a:solidFill>
                    <a:srgbClr val="000000"/>
                  </a:solidFill>
                  <a:cs typeface="Arial" panose="020B0604020202020204" pitchFamily="34" charset="0"/>
                </a:rPr>
                <a:t>technology standard</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Ability to meet current </a:t>
              </a:r>
              <a:r>
                <a:rPr lang="en-GB" sz="1000" b="1" dirty="0" smtClean="0">
                  <a:solidFill>
                    <a:srgbClr val="000000"/>
                  </a:solidFill>
                  <a:cs typeface="Arial" panose="020B0604020202020204" pitchFamily="34" charset="0"/>
                </a:rPr>
                <a:t>security requirements</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Dependence on unique / </a:t>
              </a:r>
              <a:r>
                <a:rPr lang="en-GB" sz="1000" b="1" dirty="0" smtClean="0">
                  <a:solidFill>
                    <a:srgbClr val="000000"/>
                  </a:solidFill>
                  <a:cs typeface="Arial" panose="020B0604020202020204" pitchFamily="34" charset="0"/>
                </a:rPr>
                <a:t>specialised skill set</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Application </a:t>
              </a:r>
              <a:r>
                <a:rPr lang="en-GB" sz="1000" b="1" dirty="0" smtClean="0">
                  <a:solidFill>
                    <a:srgbClr val="000000"/>
                  </a:solidFill>
                  <a:cs typeface="Arial" panose="020B0604020202020204" pitchFamily="34" charset="0"/>
                </a:rPr>
                <a:t>support from vendors</a:t>
              </a:r>
            </a:p>
            <a:p>
              <a:pPr marL="119063" indent="-119063">
                <a:lnSpc>
                  <a:spcPct val="106000"/>
                </a:lnSpc>
                <a:spcBef>
                  <a:spcPct val="25000"/>
                </a:spcBef>
                <a:spcAft>
                  <a:spcPts val="200"/>
                </a:spcAft>
                <a:buClr>
                  <a:srgbClr val="000000"/>
                </a:buClr>
                <a:buFontTx/>
                <a:buChar char="•"/>
              </a:pPr>
              <a:r>
                <a:rPr lang="en-GB" sz="1000" dirty="0" smtClean="0">
                  <a:solidFill>
                    <a:srgbClr val="000000"/>
                  </a:solidFill>
                  <a:cs typeface="Arial" panose="020B0604020202020204" pitchFamily="34" charset="0"/>
                </a:rPr>
                <a:t>Stability of the </a:t>
              </a:r>
              <a:r>
                <a:rPr lang="en-GB" sz="1000" b="1" dirty="0" smtClean="0">
                  <a:solidFill>
                    <a:srgbClr val="000000"/>
                  </a:solidFill>
                  <a:cs typeface="Arial" panose="020B0604020202020204" pitchFamily="34" charset="0"/>
                </a:rPr>
                <a:t>technology stack</a:t>
              </a:r>
            </a:p>
          </p:txBody>
        </p:sp>
        <p:sp>
          <p:nvSpPr>
            <p:cNvPr id="46" name="Text Box 5"/>
            <p:cNvSpPr txBox="1">
              <a:spLocks noChangeArrowheads="1"/>
            </p:cNvSpPr>
            <p:nvPr/>
          </p:nvSpPr>
          <p:spPr bwMode="gray">
            <a:xfrm>
              <a:off x="5729466" y="1770099"/>
              <a:ext cx="1055217" cy="241285"/>
            </a:xfrm>
            <a:prstGeom prst="rect">
              <a:avLst/>
            </a:prstGeom>
            <a:solidFill>
              <a:schemeClr val="bg1"/>
            </a:solidFill>
            <a:ln w="9525" algn="ctr">
              <a:noFill/>
              <a:miter lim="800000"/>
              <a:headEnd/>
              <a:tailEnd/>
            </a:ln>
          </p:spPr>
          <p:txBody>
            <a:bodyPr wrap="none">
              <a:spAutoFit/>
            </a:bodyPr>
            <a:lstStyle/>
            <a:p>
              <a:pPr marL="177800" indent="-177800">
                <a:lnSpc>
                  <a:spcPct val="106000"/>
                </a:lnSpc>
                <a:spcBef>
                  <a:spcPct val="50000"/>
                </a:spcBef>
                <a:buClr>
                  <a:srgbClr val="000000"/>
                </a:buClr>
                <a:buFont typeface="Wingdings 2" pitchFamily="18" charset="2"/>
                <a:buNone/>
              </a:pPr>
              <a:r>
                <a:rPr lang="en-GB" sz="1000" b="1" dirty="0" smtClean="0">
                  <a:solidFill>
                    <a:srgbClr val="75787B"/>
                  </a:solidFill>
                  <a:cs typeface="Arial" panose="020B0604020202020204" pitchFamily="34" charset="0"/>
                </a:rPr>
                <a:t>IT Condition</a:t>
              </a:r>
              <a:endParaRPr lang="en-GB" sz="1000" b="1" dirty="0">
                <a:solidFill>
                  <a:srgbClr val="75787B"/>
                </a:solidFill>
                <a:cs typeface="Arial" panose="020B0604020202020204" pitchFamily="34" charset="0"/>
              </a:endParaRPr>
            </a:p>
          </p:txBody>
        </p:sp>
      </p:grpSp>
      <p:grpSp>
        <p:nvGrpSpPr>
          <p:cNvPr id="47" name="Group 46"/>
          <p:cNvGrpSpPr/>
          <p:nvPr/>
        </p:nvGrpSpPr>
        <p:grpSpPr>
          <a:xfrm>
            <a:off x="3327557" y="3857625"/>
            <a:ext cx="2589589" cy="2402301"/>
            <a:chOff x="803391" y="2466704"/>
            <a:chExt cx="3133402" cy="2642531"/>
          </a:xfrm>
        </p:grpSpPr>
        <p:sp>
          <p:nvSpPr>
            <p:cNvPr id="48" name="TextBox 50"/>
            <p:cNvSpPr txBox="1">
              <a:spLocks noChangeArrowheads="1"/>
            </p:cNvSpPr>
            <p:nvPr/>
          </p:nvSpPr>
          <p:spPr bwMode="auto">
            <a:xfrm>
              <a:off x="1220453" y="4889174"/>
              <a:ext cx="2542085" cy="220061"/>
            </a:xfrm>
            <a:prstGeom prst="rect">
              <a:avLst/>
            </a:prstGeom>
            <a:noFill/>
            <a:ln w="9525">
              <a:noFill/>
              <a:miter lim="800000"/>
              <a:headEnd/>
              <a:tailEnd/>
            </a:ln>
          </p:spPr>
          <p:txBody>
            <a:bodyPr>
              <a:spAutoFit/>
            </a:bodyPr>
            <a:lstStyle/>
            <a:p>
              <a:pPr algn="ctr"/>
              <a:r>
                <a:rPr lang="en-GB" sz="700" b="1" dirty="0" smtClean="0">
                  <a:solidFill>
                    <a:srgbClr val="000000">
                      <a:lumMod val="50000"/>
                      <a:lumOff val="50000"/>
                    </a:srgbClr>
                  </a:solidFill>
                  <a:cs typeface="Arial" panose="020B0604020202020204" pitchFamily="34" charset="0"/>
                </a:rPr>
                <a:t>Business Value</a:t>
              </a:r>
              <a:endParaRPr lang="en-GB" sz="700" b="1" dirty="0">
                <a:solidFill>
                  <a:srgbClr val="000000">
                    <a:lumMod val="50000"/>
                    <a:lumOff val="50000"/>
                  </a:srgbClr>
                </a:solidFill>
                <a:cs typeface="Arial" panose="020B0604020202020204" pitchFamily="34" charset="0"/>
              </a:endParaRPr>
            </a:p>
          </p:txBody>
        </p:sp>
        <p:sp>
          <p:nvSpPr>
            <p:cNvPr id="49" name="TextBox 48"/>
            <p:cNvSpPr txBox="1">
              <a:spLocks noChangeArrowheads="1"/>
            </p:cNvSpPr>
            <p:nvPr/>
          </p:nvSpPr>
          <p:spPr bwMode="auto">
            <a:xfrm>
              <a:off x="1164075" y="4779870"/>
              <a:ext cx="396000" cy="203133"/>
            </a:xfrm>
            <a:prstGeom prst="rect">
              <a:avLst/>
            </a:prstGeom>
            <a:noFill/>
            <a:ln w="9525">
              <a:noFill/>
              <a:miter lim="800000"/>
              <a:headEnd/>
              <a:tailEnd/>
            </a:ln>
          </p:spPr>
          <p:txBody>
            <a:bodyPr lIns="0" rIns="0">
              <a:spAutoFit/>
            </a:bodyPr>
            <a:lstStyle/>
            <a:p>
              <a:pPr algn="ctr"/>
              <a:r>
                <a:rPr lang="en-GB" sz="600" b="1" dirty="0">
                  <a:solidFill>
                    <a:srgbClr val="000000">
                      <a:lumMod val="50000"/>
                      <a:lumOff val="50000"/>
                    </a:srgbClr>
                  </a:solidFill>
                  <a:cs typeface="Arial" panose="020B0604020202020204" pitchFamily="34" charset="0"/>
                </a:rPr>
                <a:t>L</a:t>
              </a:r>
              <a:r>
                <a:rPr lang="en-GB" sz="600" b="1" dirty="0" smtClean="0">
                  <a:solidFill>
                    <a:srgbClr val="000000">
                      <a:lumMod val="50000"/>
                      <a:lumOff val="50000"/>
                    </a:srgbClr>
                  </a:solidFill>
                  <a:cs typeface="Arial" panose="020B0604020202020204" pitchFamily="34" charset="0"/>
                </a:rPr>
                <a:t>ow</a:t>
              </a:r>
              <a:endParaRPr lang="en-GB" sz="600" b="1" dirty="0">
                <a:solidFill>
                  <a:srgbClr val="000000">
                    <a:lumMod val="50000"/>
                    <a:lumOff val="50000"/>
                  </a:srgbClr>
                </a:solidFill>
                <a:cs typeface="Arial" panose="020B0604020202020204" pitchFamily="34" charset="0"/>
              </a:endParaRPr>
            </a:p>
          </p:txBody>
        </p:sp>
        <p:sp>
          <p:nvSpPr>
            <p:cNvPr id="50" name="TextBox 49"/>
            <p:cNvSpPr txBox="1">
              <a:spLocks noChangeArrowheads="1"/>
            </p:cNvSpPr>
            <p:nvPr/>
          </p:nvSpPr>
          <p:spPr bwMode="auto">
            <a:xfrm>
              <a:off x="3488341" y="4779870"/>
              <a:ext cx="448452" cy="203133"/>
            </a:xfrm>
            <a:prstGeom prst="rect">
              <a:avLst/>
            </a:prstGeom>
            <a:noFill/>
            <a:ln w="9525">
              <a:noFill/>
              <a:miter lim="800000"/>
              <a:headEnd/>
              <a:tailEnd/>
            </a:ln>
          </p:spPr>
          <p:txBody>
            <a:bodyPr lIns="0" rIns="0">
              <a:spAutoFit/>
            </a:bodyPr>
            <a:lstStyle/>
            <a:p>
              <a:pPr algn="ctr"/>
              <a:r>
                <a:rPr lang="en-GB" sz="600" b="1" dirty="0" smtClean="0">
                  <a:solidFill>
                    <a:srgbClr val="000000">
                      <a:lumMod val="50000"/>
                      <a:lumOff val="50000"/>
                    </a:srgbClr>
                  </a:solidFill>
                  <a:cs typeface="Arial" panose="020B0604020202020204" pitchFamily="34" charset="0"/>
                </a:rPr>
                <a:t>High</a:t>
              </a:r>
              <a:endParaRPr lang="en-GB" sz="600" b="1" dirty="0">
                <a:solidFill>
                  <a:srgbClr val="000000">
                    <a:lumMod val="50000"/>
                    <a:lumOff val="50000"/>
                  </a:srgbClr>
                </a:solidFill>
                <a:cs typeface="Arial" panose="020B0604020202020204" pitchFamily="34" charset="0"/>
              </a:endParaRPr>
            </a:p>
          </p:txBody>
        </p:sp>
        <p:sp>
          <p:nvSpPr>
            <p:cNvPr id="51" name="TextBox 44"/>
            <p:cNvSpPr txBox="1">
              <a:spLocks noChangeArrowheads="1"/>
            </p:cNvSpPr>
            <p:nvPr/>
          </p:nvSpPr>
          <p:spPr bwMode="auto">
            <a:xfrm rot="16200000">
              <a:off x="-80108" y="3545396"/>
              <a:ext cx="2009066" cy="242067"/>
            </a:xfrm>
            <a:prstGeom prst="rect">
              <a:avLst/>
            </a:prstGeom>
            <a:noFill/>
            <a:ln w="9525">
              <a:noFill/>
              <a:miter lim="800000"/>
              <a:headEnd/>
              <a:tailEnd/>
            </a:ln>
          </p:spPr>
          <p:txBody>
            <a:bodyPr>
              <a:spAutoFit/>
            </a:bodyPr>
            <a:lstStyle/>
            <a:p>
              <a:pPr algn="ctr"/>
              <a:r>
                <a:rPr lang="en-GB" sz="700" b="1" dirty="0" smtClean="0">
                  <a:solidFill>
                    <a:srgbClr val="000000">
                      <a:lumMod val="50000"/>
                      <a:lumOff val="50000"/>
                    </a:srgbClr>
                  </a:solidFill>
                  <a:cs typeface="Arial" panose="020B0604020202020204" pitchFamily="34" charset="0"/>
                </a:rPr>
                <a:t>IT Condition</a:t>
              </a:r>
              <a:endParaRPr lang="en-GB" sz="700" b="1" dirty="0">
                <a:solidFill>
                  <a:srgbClr val="000000">
                    <a:lumMod val="50000"/>
                    <a:lumOff val="50000"/>
                  </a:srgbClr>
                </a:solidFill>
                <a:cs typeface="Arial" panose="020B0604020202020204" pitchFamily="34" charset="0"/>
              </a:endParaRPr>
            </a:p>
          </p:txBody>
        </p:sp>
        <p:sp>
          <p:nvSpPr>
            <p:cNvPr id="52" name="TextBox 45"/>
            <p:cNvSpPr txBox="1">
              <a:spLocks noChangeArrowheads="1"/>
            </p:cNvSpPr>
            <p:nvPr/>
          </p:nvSpPr>
          <p:spPr bwMode="auto">
            <a:xfrm>
              <a:off x="804032" y="4614584"/>
              <a:ext cx="377982" cy="203133"/>
            </a:xfrm>
            <a:prstGeom prst="rect">
              <a:avLst/>
            </a:prstGeom>
            <a:noFill/>
            <a:ln w="9525">
              <a:noFill/>
              <a:miter lim="800000"/>
              <a:headEnd/>
              <a:tailEnd/>
            </a:ln>
          </p:spPr>
          <p:txBody>
            <a:bodyPr lIns="0" rIns="0">
              <a:spAutoFit/>
            </a:bodyPr>
            <a:lstStyle/>
            <a:p>
              <a:pPr algn="ctr"/>
              <a:r>
                <a:rPr lang="en-GB" sz="600" b="1" dirty="0" smtClean="0">
                  <a:solidFill>
                    <a:srgbClr val="000000">
                      <a:lumMod val="50000"/>
                      <a:lumOff val="50000"/>
                    </a:srgbClr>
                  </a:solidFill>
                  <a:cs typeface="Arial" panose="020B0604020202020204" pitchFamily="34" charset="0"/>
                </a:rPr>
                <a:t>Low</a:t>
              </a:r>
              <a:endParaRPr lang="en-GB" sz="600" b="1" dirty="0">
                <a:solidFill>
                  <a:srgbClr val="000000">
                    <a:lumMod val="50000"/>
                    <a:lumOff val="50000"/>
                  </a:srgbClr>
                </a:solidFill>
                <a:cs typeface="Arial" panose="020B0604020202020204" pitchFamily="34" charset="0"/>
              </a:endParaRPr>
            </a:p>
          </p:txBody>
        </p:sp>
        <p:sp>
          <p:nvSpPr>
            <p:cNvPr id="53" name="TextBox 46"/>
            <p:cNvSpPr txBox="1">
              <a:spLocks noChangeArrowheads="1"/>
            </p:cNvSpPr>
            <p:nvPr/>
          </p:nvSpPr>
          <p:spPr bwMode="auto">
            <a:xfrm>
              <a:off x="804032" y="2604237"/>
              <a:ext cx="369013" cy="203133"/>
            </a:xfrm>
            <a:prstGeom prst="rect">
              <a:avLst/>
            </a:prstGeom>
            <a:noFill/>
            <a:ln w="9525">
              <a:noFill/>
              <a:miter lim="800000"/>
              <a:headEnd/>
              <a:tailEnd/>
            </a:ln>
          </p:spPr>
          <p:txBody>
            <a:bodyPr lIns="0" rIns="0">
              <a:spAutoFit/>
            </a:bodyPr>
            <a:lstStyle/>
            <a:p>
              <a:pPr algn="ctr"/>
              <a:r>
                <a:rPr lang="en-GB" sz="600" b="1" dirty="0" smtClean="0">
                  <a:solidFill>
                    <a:srgbClr val="000000">
                      <a:lumMod val="50000"/>
                      <a:lumOff val="50000"/>
                    </a:srgbClr>
                  </a:solidFill>
                  <a:cs typeface="Arial" panose="020B0604020202020204" pitchFamily="34" charset="0"/>
                </a:rPr>
                <a:t>High</a:t>
              </a:r>
              <a:endParaRPr lang="en-GB" sz="600" b="1" dirty="0">
                <a:solidFill>
                  <a:srgbClr val="000000">
                    <a:lumMod val="50000"/>
                    <a:lumOff val="50000"/>
                  </a:srgbClr>
                </a:solidFill>
                <a:cs typeface="Arial" panose="020B0604020202020204" pitchFamily="34" charset="0"/>
              </a:endParaRPr>
            </a:p>
          </p:txBody>
        </p:sp>
        <p:grpSp>
          <p:nvGrpSpPr>
            <p:cNvPr id="54" name="Group 53"/>
            <p:cNvGrpSpPr/>
            <p:nvPr/>
          </p:nvGrpSpPr>
          <p:grpSpPr>
            <a:xfrm>
              <a:off x="1192460" y="2613978"/>
              <a:ext cx="2482555" cy="2085915"/>
              <a:chOff x="1220453" y="3295925"/>
              <a:chExt cx="1644597" cy="1381837"/>
            </a:xfrm>
          </p:grpSpPr>
          <p:sp>
            <p:nvSpPr>
              <p:cNvPr id="62" name="Rectangle 3"/>
              <p:cNvSpPr/>
              <p:nvPr/>
            </p:nvSpPr>
            <p:spPr bwMode="auto">
              <a:xfrm>
                <a:off x="1220453" y="3996114"/>
                <a:ext cx="814902" cy="681648"/>
              </a:xfrm>
              <a:prstGeom prst="rect">
                <a:avLst/>
              </a:prstGeom>
              <a:solidFill>
                <a:srgbClr val="FF7D7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26000" rIns="36000" anchor="ctr"/>
              <a:lstStyle/>
              <a:p>
                <a:pPr algn="ctr">
                  <a:defRPr/>
                </a:pPr>
                <a:r>
                  <a:rPr lang="en-GB" sz="800" b="1" dirty="0" smtClean="0">
                    <a:solidFill>
                      <a:srgbClr val="FFFFFF"/>
                    </a:solidFill>
                    <a:cs typeface="Arial" panose="020B0604020202020204" pitchFamily="34" charset="0"/>
                  </a:rPr>
                  <a:t>Replace / Retire</a:t>
                </a:r>
                <a:endParaRPr lang="en-GB" sz="800" b="1" dirty="0">
                  <a:solidFill>
                    <a:srgbClr val="FFFFFF"/>
                  </a:solidFill>
                  <a:cs typeface="Arial" panose="020B0604020202020204" pitchFamily="34" charset="0"/>
                </a:endParaRPr>
              </a:p>
            </p:txBody>
          </p:sp>
          <p:sp>
            <p:nvSpPr>
              <p:cNvPr id="63" name="Rectangle 62"/>
              <p:cNvSpPr/>
              <p:nvPr/>
            </p:nvSpPr>
            <p:spPr bwMode="auto">
              <a:xfrm>
                <a:off x="2054111" y="3295925"/>
                <a:ext cx="810939" cy="681647"/>
              </a:xfrm>
              <a:prstGeom prst="rect">
                <a:avLst/>
              </a:prstGeom>
              <a:solidFill>
                <a:srgbClr val="C3E08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defRPr/>
                </a:pPr>
                <a:r>
                  <a:rPr lang="en-GB" sz="800" b="1" dirty="0">
                    <a:solidFill>
                      <a:srgbClr val="000000">
                        <a:lumMod val="50000"/>
                        <a:lumOff val="50000"/>
                      </a:srgbClr>
                    </a:solidFill>
                    <a:cs typeface="Arial" panose="020B0604020202020204" pitchFamily="34" charset="0"/>
                  </a:rPr>
                  <a:t>Retain</a:t>
                </a:r>
              </a:p>
            </p:txBody>
          </p:sp>
          <p:sp>
            <p:nvSpPr>
              <p:cNvPr id="64" name="Rectangle 63"/>
              <p:cNvSpPr/>
              <p:nvPr/>
            </p:nvSpPr>
            <p:spPr bwMode="auto">
              <a:xfrm>
                <a:off x="2054110" y="3996114"/>
                <a:ext cx="810940" cy="681647"/>
              </a:xfrm>
              <a:prstGeom prst="rect">
                <a:avLst/>
              </a:prstGeom>
              <a:solidFill>
                <a:srgbClr val="FF99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r>
                  <a:rPr lang="en-GB" sz="800" b="1" dirty="0" smtClean="0">
                    <a:solidFill>
                      <a:srgbClr val="FFFFFF"/>
                    </a:solidFill>
                    <a:cs typeface="Arial" panose="020B0604020202020204" pitchFamily="34" charset="0"/>
                  </a:rPr>
                  <a:t>Re-Platform</a:t>
                </a:r>
                <a:endParaRPr lang="en-GB" sz="800" b="1" dirty="0">
                  <a:solidFill>
                    <a:srgbClr val="FFFFFF"/>
                  </a:solidFill>
                  <a:cs typeface="Arial" panose="020B0604020202020204" pitchFamily="34" charset="0"/>
                </a:endParaRPr>
              </a:p>
            </p:txBody>
          </p:sp>
          <p:sp>
            <p:nvSpPr>
              <p:cNvPr id="65" name="Rectangle 64"/>
              <p:cNvSpPr/>
              <p:nvPr/>
            </p:nvSpPr>
            <p:spPr bwMode="auto">
              <a:xfrm>
                <a:off x="1220453" y="3295925"/>
                <a:ext cx="814902" cy="681647"/>
              </a:xfrm>
              <a:prstGeom prst="rect">
                <a:avLst/>
              </a:prstGeom>
              <a:solidFill>
                <a:srgbClr val="FF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126000" anchor="ctr"/>
              <a:lstStyle/>
              <a:p>
                <a:pPr algn="ctr"/>
                <a:r>
                  <a:rPr lang="en-GB" sz="800" b="1" dirty="0" smtClean="0">
                    <a:solidFill>
                      <a:srgbClr val="FFFFFF"/>
                    </a:solidFill>
                    <a:cs typeface="Arial" panose="020B0604020202020204" pitchFamily="34" charset="0"/>
                  </a:rPr>
                  <a:t>Redesign</a:t>
                </a:r>
                <a:endParaRPr lang="en-GB" sz="800" b="1" dirty="0">
                  <a:solidFill>
                    <a:srgbClr val="FFFFFF"/>
                  </a:solidFill>
                  <a:cs typeface="Arial" panose="020B0604020202020204" pitchFamily="34" charset="0"/>
                </a:endParaRPr>
              </a:p>
            </p:txBody>
          </p:sp>
        </p:grpSp>
        <p:cxnSp>
          <p:nvCxnSpPr>
            <p:cNvPr id="55" name="Straight Arrow Connector 54"/>
            <p:cNvCxnSpPr/>
            <p:nvPr/>
          </p:nvCxnSpPr>
          <p:spPr>
            <a:xfrm>
              <a:off x="1137319" y="4744259"/>
              <a:ext cx="271078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1146391" y="2466704"/>
              <a:ext cx="0" cy="228517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66" name="Rectangle 65"/>
          <p:cNvSpPr/>
          <p:nvPr/>
        </p:nvSpPr>
        <p:spPr>
          <a:xfrm>
            <a:off x="6743392" y="3974380"/>
            <a:ext cx="2239469" cy="861774"/>
          </a:xfrm>
          <a:prstGeom prst="rect">
            <a:avLst/>
          </a:prstGeom>
        </p:spPr>
        <p:txBody>
          <a:bodyPr wrap="square" anchor="ctr">
            <a:spAutoFit/>
          </a:bodyPr>
          <a:lstStyle/>
          <a:p>
            <a:r>
              <a:rPr lang="en-GB" sz="1000" b="1" dirty="0">
                <a:solidFill>
                  <a:srgbClr val="000000"/>
                </a:solidFill>
                <a:cs typeface="Arial" panose="020B0604020202020204" pitchFamily="34" charset="0"/>
              </a:rPr>
              <a:t>Retain</a:t>
            </a:r>
            <a:r>
              <a:rPr lang="en-GB" sz="1000" dirty="0">
                <a:solidFill>
                  <a:srgbClr val="000000"/>
                </a:solidFill>
                <a:cs typeface="Arial" panose="020B0604020202020204" pitchFamily="34" charset="0"/>
              </a:rPr>
              <a:t>: Applications are in good technical condition and deliver relatively high business value. These applications require no special attention.</a:t>
            </a:r>
          </a:p>
        </p:txBody>
      </p:sp>
      <p:sp>
        <p:nvSpPr>
          <p:cNvPr id="67" name="Rectangle 66"/>
          <p:cNvSpPr/>
          <p:nvPr/>
        </p:nvSpPr>
        <p:spPr>
          <a:xfrm>
            <a:off x="6743392" y="5195206"/>
            <a:ext cx="2239469" cy="861774"/>
          </a:xfrm>
          <a:prstGeom prst="rect">
            <a:avLst/>
          </a:prstGeom>
        </p:spPr>
        <p:txBody>
          <a:bodyPr wrap="square" anchor="ctr">
            <a:spAutoFit/>
          </a:bodyPr>
          <a:lstStyle/>
          <a:p>
            <a:r>
              <a:rPr lang="en-GB" sz="1000" b="1" dirty="0">
                <a:solidFill>
                  <a:srgbClr val="000000"/>
                </a:solidFill>
                <a:cs typeface="Arial" panose="020B0604020202020204" pitchFamily="34" charset="0"/>
              </a:rPr>
              <a:t>Re-Platform</a:t>
            </a:r>
            <a:r>
              <a:rPr lang="en-GB" sz="1000" dirty="0">
                <a:solidFill>
                  <a:srgbClr val="000000"/>
                </a:solidFill>
                <a:cs typeface="Arial" panose="020B0604020202020204" pitchFamily="34" charset="0"/>
              </a:rPr>
              <a:t>: Applications are not in good technical condition, but have substantial business value. Retool or upgrade to improve IT condition.</a:t>
            </a:r>
          </a:p>
        </p:txBody>
      </p:sp>
      <p:sp>
        <p:nvSpPr>
          <p:cNvPr id="68" name="Rectangle 67"/>
          <p:cNvSpPr/>
          <p:nvPr/>
        </p:nvSpPr>
        <p:spPr>
          <a:xfrm>
            <a:off x="140639" y="3897436"/>
            <a:ext cx="2239469" cy="1015663"/>
          </a:xfrm>
          <a:prstGeom prst="rect">
            <a:avLst/>
          </a:prstGeom>
        </p:spPr>
        <p:txBody>
          <a:bodyPr wrap="square" anchor="ctr">
            <a:spAutoFit/>
          </a:bodyPr>
          <a:lstStyle/>
          <a:p>
            <a:pPr algn="r"/>
            <a:r>
              <a:rPr lang="en-GB" sz="1000" b="1" dirty="0">
                <a:solidFill>
                  <a:srgbClr val="000000"/>
                </a:solidFill>
                <a:cs typeface="Arial" panose="020B0604020202020204" pitchFamily="34" charset="0"/>
              </a:rPr>
              <a:t>Redesign</a:t>
            </a:r>
            <a:r>
              <a:rPr lang="en-GB" sz="1000" dirty="0">
                <a:solidFill>
                  <a:srgbClr val="000000"/>
                </a:solidFill>
                <a:cs typeface="Arial" panose="020B0604020202020204" pitchFamily="34" charset="0"/>
              </a:rPr>
              <a:t>: Applications are not delivering great value to the business but are in good technical condition. They should be redesigned to meet the business requirements.</a:t>
            </a:r>
          </a:p>
        </p:txBody>
      </p:sp>
      <p:sp>
        <p:nvSpPr>
          <p:cNvPr id="69" name="Rectangle 68"/>
          <p:cNvSpPr/>
          <p:nvPr/>
        </p:nvSpPr>
        <p:spPr>
          <a:xfrm>
            <a:off x="140638" y="5118262"/>
            <a:ext cx="2239469" cy="1015663"/>
          </a:xfrm>
          <a:prstGeom prst="rect">
            <a:avLst/>
          </a:prstGeom>
        </p:spPr>
        <p:txBody>
          <a:bodyPr wrap="square" anchor="ctr">
            <a:spAutoFit/>
          </a:bodyPr>
          <a:lstStyle/>
          <a:p>
            <a:pPr algn="r"/>
            <a:r>
              <a:rPr lang="en-GB" sz="1000" b="1" dirty="0">
                <a:solidFill>
                  <a:srgbClr val="000000"/>
                </a:solidFill>
                <a:cs typeface="Arial" panose="020B0604020202020204" pitchFamily="34" charset="0"/>
              </a:rPr>
              <a:t>Replace / Retire</a:t>
            </a:r>
            <a:r>
              <a:rPr lang="en-GB" sz="1000" dirty="0">
                <a:solidFill>
                  <a:srgbClr val="000000"/>
                </a:solidFill>
                <a:cs typeface="Arial" panose="020B0604020202020204" pitchFamily="34" charset="0"/>
              </a:rPr>
              <a:t>: Applications provide sub-par business value and are in poor technical condition. If they support a key business capability they should be replaced.</a:t>
            </a:r>
          </a:p>
        </p:txBody>
      </p:sp>
      <p:grpSp>
        <p:nvGrpSpPr>
          <p:cNvPr id="70" name="Group 510"/>
          <p:cNvGrpSpPr>
            <a:grpSpLocks/>
          </p:cNvGrpSpPr>
          <p:nvPr/>
        </p:nvGrpSpPr>
        <p:grpSpPr bwMode="auto">
          <a:xfrm>
            <a:off x="2474673" y="5320093"/>
            <a:ext cx="612000" cy="612000"/>
            <a:chOff x="4155" y="3088"/>
            <a:chExt cx="341" cy="340"/>
          </a:xfrm>
          <a:solidFill>
            <a:schemeClr val="accent5"/>
          </a:solidFill>
        </p:grpSpPr>
        <p:sp>
          <p:nvSpPr>
            <p:cNvPr id="71" name="Freeform 511"/>
            <p:cNvSpPr>
              <a:spLocks noEditPoints="1"/>
            </p:cNvSpPr>
            <p:nvPr/>
          </p:nvSpPr>
          <p:spPr bwMode="auto">
            <a:xfrm>
              <a:off x="4254" y="3152"/>
              <a:ext cx="142" cy="212"/>
            </a:xfrm>
            <a:custGeom>
              <a:avLst/>
              <a:gdLst>
                <a:gd name="T0" fmla="*/ 11 w 213"/>
                <a:gd name="T1" fmla="*/ 64 h 320"/>
                <a:gd name="T2" fmla="*/ 203 w 213"/>
                <a:gd name="T3" fmla="*/ 64 h 320"/>
                <a:gd name="T4" fmla="*/ 213 w 213"/>
                <a:gd name="T5" fmla="*/ 53 h 320"/>
                <a:gd name="T6" fmla="*/ 203 w 213"/>
                <a:gd name="T7" fmla="*/ 42 h 320"/>
                <a:gd name="T8" fmla="*/ 167 w 213"/>
                <a:gd name="T9" fmla="*/ 42 h 320"/>
                <a:gd name="T10" fmla="*/ 107 w 213"/>
                <a:gd name="T11" fmla="*/ 0 h 320"/>
                <a:gd name="T12" fmla="*/ 48 w 213"/>
                <a:gd name="T13" fmla="*/ 38 h 320"/>
                <a:gd name="T14" fmla="*/ 48 w 213"/>
                <a:gd name="T15" fmla="*/ 38 h 320"/>
                <a:gd name="T16" fmla="*/ 46 w 213"/>
                <a:gd name="T17" fmla="*/ 42 h 320"/>
                <a:gd name="T18" fmla="*/ 11 w 213"/>
                <a:gd name="T19" fmla="*/ 42 h 320"/>
                <a:gd name="T20" fmla="*/ 0 w 213"/>
                <a:gd name="T21" fmla="*/ 53 h 320"/>
                <a:gd name="T22" fmla="*/ 11 w 213"/>
                <a:gd name="T23" fmla="*/ 64 h 320"/>
                <a:gd name="T24" fmla="*/ 107 w 213"/>
                <a:gd name="T25" fmla="*/ 21 h 320"/>
                <a:gd name="T26" fmla="*/ 144 w 213"/>
                <a:gd name="T27" fmla="*/ 42 h 320"/>
                <a:gd name="T28" fmla="*/ 70 w 213"/>
                <a:gd name="T29" fmla="*/ 42 h 320"/>
                <a:gd name="T30" fmla="*/ 107 w 213"/>
                <a:gd name="T31" fmla="*/ 21 h 320"/>
                <a:gd name="T32" fmla="*/ 203 w 213"/>
                <a:gd name="T33" fmla="*/ 85 h 320"/>
                <a:gd name="T34" fmla="*/ 192 w 213"/>
                <a:gd name="T35" fmla="*/ 85 h 320"/>
                <a:gd name="T36" fmla="*/ 21 w 213"/>
                <a:gd name="T37" fmla="*/ 85 h 320"/>
                <a:gd name="T38" fmla="*/ 11 w 213"/>
                <a:gd name="T39" fmla="*/ 85 h 320"/>
                <a:gd name="T40" fmla="*/ 0 w 213"/>
                <a:gd name="T41" fmla="*/ 96 h 320"/>
                <a:gd name="T42" fmla="*/ 11 w 213"/>
                <a:gd name="T43" fmla="*/ 106 h 320"/>
                <a:gd name="T44" fmla="*/ 11 w 213"/>
                <a:gd name="T45" fmla="*/ 309 h 320"/>
                <a:gd name="T46" fmla="*/ 21 w 213"/>
                <a:gd name="T47" fmla="*/ 320 h 320"/>
                <a:gd name="T48" fmla="*/ 192 w 213"/>
                <a:gd name="T49" fmla="*/ 320 h 320"/>
                <a:gd name="T50" fmla="*/ 203 w 213"/>
                <a:gd name="T51" fmla="*/ 309 h 320"/>
                <a:gd name="T52" fmla="*/ 203 w 213"/>
                <a:gd name="T53" fmla="*/ 106 h 320"/>
                <a:gd name="T54" fmla="*/ 213 w 213"/>
                <a:gd name="T55" fmla="*/ 96 h 320"/>
                <a:gd name="T56" fmla="*/ 203 w 213"/>
                <a:gd name="T57" fmla="*/ 85 h 320"/>
                <a:gd name="T58" fmla="*/ 181 w 213"/>
                <a:gd name="T59" fmla="*/ 298 h 320"/>
                <a:gd name="T60" fmla="*/ 32 w 213"/>
                <a:gd name="T61" fmla="*/ 298 h 320"/>
                <a:gd name="T62" fmla="*/ 32 w 213"/>
                <a:gd name="T63" fmla="*/ 106 h 320"/>
                <a:gd name="T64" fmla="*/ 181 w 213"/>
                <a:gd name="T65" fmla="*/ 106 h 320"/>
                <a:gd name="T66" fmla="*/ 181 w 213"/>
                <a:gd name="T67" fmla="*/ 298 h 320"/>
                <a:gd name="T68" fmla="*/ 53 w 213"/>
                <a:gd name="T69" fmla="*/ 266 h 320"/>
                <a:gd name="T70" fmla="*/ 53 w 213"/>
                <a:gd name="T71" fmla="*/ 138 h 320"/>
                <a:gd name="T72" fmla="*/ 64 w 213"/>
                <a:gd name="T73" fmla="*/ 128 h 320"/>
                <a:gd name="T74" fmla="*/ 75 w 213"/>
                <a:gd name="T75" fmla="*/ 138 h 320"/>
                <a:gd name="T76" fmla="*/ 75 w 213"/>
                <a:gd name="T77" fmla="*/ 266 h 320"/>
                <a:gd name="T78" fmla="*/ 64 w 213"/>
                <a:gd name="T79" fmla="*/ 277 h 320"/>
                <a:gd name="T80" fmla="*/ 53 w 213"/>
                <a:gd name="T81" fmla="*/ 266 h 320"/>
                <a:gd name="T82" fmla="*/ 96 w 213"/>
                <a:gd name="T83" fmla="*/ 266 h 320"/>
                <a:gd name="T84" fmla="*/ 96 w 213"/>
                <a:gd name="T85" fmla="*/ 138 h 320"/>
                <a:gd name="T86" fmla="*/ 107 w 213"/>
                <a:gd name="T87" fmla="*/ 128 h 320"/>
                <a:gd name="T88" fmla="*/ 117 w 213"/>
                <a:gd name="T89" fmla="*/ 138 h 320"/>
                <a:gd name="T90" fmla="*/ 117 w 213"/>
                <a:gd name="T91" fmla="*/ 266 h 320"/>
                <a:gd name="T92" fmla="*/ 107 w 213"/>
                <a:gd name="T93" fmla="*/ 277 h 320"/>
                <a:gd name="T94" fmla="*/ 96 w 213"/>
                <a:gd name="T95" fmla="*/ 266 h 320"/>
                <a:gd name="T96" fmla="*/ 139 w 213"/>
                <a:gd name="T97" fmla="*/ 266 h 320"/>
                <a:gd name="T98" fmla="*/ 139 w 213"/>
                <a:gd name="T99" fmla="*/ 138 h 320"/>
                <a:gd name="T100" fmla="*/ 149 w 213"/>
                <a:gd name="T101" fmla="*/ 128 h 320"/>
                <a:gd name="T102" fmla="*/ 160 w 213"/>
                <a:gd name="T103" fmla="*/ 138 h 320"/>
                <a:gd name="T104" fmla="*/ 160 w 213"/>
                <a:gd name="T105" fmla="*/ 266 h 320"/>
                <a:gd name="T106" fmla="*/ 149 w 213"/>
                <a:gd name="T107" fmla="*/ 277 h 320"/>
                <a:gd name="T108" fmla="*/ 139 w 213"/>
                <a:gd name="T109"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3" h="320">
                  <a:moveTo>
                    <a:pt x="11" y="64"/>
                  </a:moveTo>
                  <a:cubicBezTo>
                    <a:pt x="203" y="64"/>
                    <a:pt x="203" y="64"/>
                    <a:pt x="203" y="64"/>
                  </a:cubicBezTo>
                  <a:cubicBezTo>
                    <a:pt x="209" y="64"/>
                    <a:pt x="213" y="59"/>
                    <a:pt x="213" y="53"/>
                  </a:cubicBezTo>
                  <a:cubicBezTo>
                    <a:pt x="213" y="47"/>
                    <a:pt x="209" y="42"/>
                    <a:pt x="203" y="42"/>
                  </a:cubicBezTo>
                  <a:cubicBezTo>
                    <a:pt x="167" y="42"/>
                    <a:pt x="167" y="42"/>
                    <a:pt x="167" y="42"/>
                  </a:cubicBezTo>
                  <a:cubicBezTo>
                    <a:pt x="158" y="17"/>
                    <a:pt x="134" y="0"/>
                    <a:pt x="107" y="0"/>
                  </a:cubicBezTo>
                  <a:cubicBezTo>
                    <a:pt x="81" y="0"/>
                    <a:pt x="58" y="15"/>
                    <a:pt x="48" y="38"/>
                  </a:cubicBezTo>
                  <a:cubicBezTo>
                    <a:pt x="48" y="38"/>
                    <a:pt x="48" y="38"/>
                    <a:pt x="48" y="38"/>
                  </a:cubicBezTo>
                  <a:cubicBezTo>
                    <a:pt x="47" y="39"/>
                    <a:pt x="47" y="41"/>
                    <a:pt x="46" y="42"/>
                  </a:cubicBezTo>
                  <a:cubicBezTo>
                    <a:pt x="11" y="42"/>
                    <a:pt x="11" y="42"/>
                    <a:pt x="11" y="42"/>
                  </a:cubicBezTo>
                  <a:cubicBezTo>
                    <a:pt x="5" y="42"/>
                    <a:pt x="0" y="47"/>
                    <a:pt x="0" y="53"/>
                  </a:cubicBezTo>
                  <a:cubicBezTo>
                    <a:pt x="0" y="59"/>
                    <a:pt x="5" y="64"/>
                    <a:pt x="11" y="64"/>
                  </a:cubicBezTo>
                  <a:close/>
                  <a:moveTo>
                    <a:pt x="107" y="21"/>
                  </a:moveTo>
                  <a:cubicBezTo>
                    <a:pt x="122" y="21"/>
                    <a:pt x="136" y="29"/>
                    <a:pt x="144" y="42"/>
                  </a:cubicBezTo>
                  <a:cubicBezTo>
                    <a:pt x="70" y="42"/>
                    <a:pt x="70" y="42"/>
                    <a:pt x="70" y="42"/>
                  </a:cubicBezTo>
                  <a:cubicBezTo>
                    <a:pt x="77" y="29"/>
                    <a:pt x="91" y="21"/>
                    <a:pt x="107" y="21"/>
                  </a:cubicBezTo>
                  <a:close/>
                  <a:moveTo>
                    <a:pt x="203" y="85"/>
                  </a:moveTo>
                  <a:cubicBezTo>
                    <a:pt x="192" y="85"/>
                    <a:pt x="192" y="85"/>
                    <a:pt x="192" y="85"/>
                  </a:cubicBezTo>
                  <a:cubicBezTo>
                    <a:pt x="21" y="85"/>
                    <a:pt x="21" y="85"/>
                    <a:pt x="21" y="85"/>
                  </a:cubicBezTo>
                  <a:cubicBezTo>
                    <a:pt x="11" y="85"/>
                    <a:pt x="11" y="85"/>
                    <a:pt x="11" y="85"/>
                  </a:cubicBezTo>
                  <a:cubicBezTo>
                    <a:pt x="5" y="85"/>
                    <a:pt x="0" y="90"/>
                    <a:pt x="0" y="96"/>
                  </a:cubicBezTo>
                  <a:cubicBezTo>
                    <a:pt x="0" y="102"/>
                    <a:pt x="5" y="106"/>
                    <a:pt x="11" y="106"/>
                  </a:cubicBezTo>
                  <a:cubicBezTo>
                    <a:pt x="11" y="309"/>
                    <a:pt x="11" y="309"/>
                    <a:pt x="11" y="309"/>
                  </a:cubicBezTo>
                  <a:cubicBezTo>
                    <a:pt x="11" y="315"/>
                    <a:pt x="15" y="320"/>
                    <a:pt x="21" y="320"/>
                  </a:cubicBezTo>
                  <a:cubicBezTo>
                    <a:pt x="192" y="320"/>
                    <a:pt x="192" y="320"/>
                    <a:pt x="192" y="320"/>
                  </a:cubicBezTo>
                  <a:cubicBezTo>
                    <a:pt x="198" y="320"/>
                    <a:pt x="203" y="315"/>
                    <a:pt x="203" y="309"/>
                  </a:cubicBezTo>
                  <a:cubicBezTo>
                    <a:pt x="203" y="106"/>
                    <a:pt x="203" y="106"/>
                    <a:pt x="203" y="106"/>
                  </a:cubicBezTo>
                  <a:cubicBezTo>
                    <a:pt x="209" y="106"/>
                    <a:pt x="213" y="102"/>
                    <a:pt x="213" y="96"/>
                  </a:cubicBezTo>
                  <a:cubicBezTo>
                    <a:pt x="213" y="90"/>
                    <a:pt x="209" y="85"/>
                    <a:pt x="203" y="85"/>
                  </a:cubicBezTo>
                  <a:close/>
                  <a:moveTo>
                    <a:pt x="181" y="298"/>
                  </a:moveTo>
                  <a:cubicBezTo>
                    <a:pt x="32" y="298"/>
                    <a:pt x="32" y="298"/>
                    <a:pt x="32" y="298"/>
                  </a:cubicBezTo>
                  <a:cubicBezTo>
                    <a:pt x="32" y="106"/>
                    <a:pt x="32" y="106"/>
                    <a:pt x="32" y="106"/>
                  </a:cubicBezTo>
                  <a:cubicBezTo>
                    <a:pt x="181" y="106"/>
                    <a:pt x="181" y="106"/>
                    <a:pt x="181" y="106"/>
                  </a:cubicBezTo>
                  <a:lnTo>
                    <a:pt x="181" y="298"/>
                  </a:lnTo>
                  <a:close/>
                  <a:moveTo>
                    <a:pt x="53" y="266"/>
                  </a:moveTo>
                  <a:cubicBezTo>
                    <a:pt x="53" y="138"/>
                    <a:pt x="53" y="138"/>
                    <a:pt x="53" y="138"/>
                  </a:cubicBezTo>
                  <a:cubicBezTo>
                    <a:pt x="53" y="132"/>
                    <a:pt x="58" y="128"/>
                    <a:pt x="64" y="128"/>
                  </a:cubicBezTo>
                  <a:cubicBezTo>
                    <a:pt x="70" y="128"/>
                    <a:pt x="75" y="132"/>
                    <a:pt x="75" y="138"/>
                  </a:cubicBezTo>
                  <a:cubicBezTo>
                    <a:pt x="75" y="266"/>
                    <a:pt x="75" y="266"/>
                    <a:pt x="75" y="266"/>
                  </a:cubicBezTo>
                  <a:cubicBezTo>
                    <a:pt x="75" y="272"/>
                    <a:pt x="70" y="277"/>
                    <a:pt x="64" y="277"/>
                  </a:cubicBezTo>
                  <a:cubicBezTo>
                    <a:pt x="58" y="277"/>
                    <a:pt x="53" y="272"/>
                    <a:pt x="53" y="266"/>
                  </a:cubicBezTo>
                  <a:close/>
                  <a:moveTo>
                    <a:pt x="96" y="266"/>
                  </a:moveTo>
                  <a:cubicBezTo>
                    <a:pt x="96" y="138"/>
                    <a:pt x="96" y="138"/>
                    <a:pt x="96" y="138"/>
                  </a:cubicBezTo>
                  <a:cubicBezTo>
                    <a:pt x="96" y="132"/>
                    <a:pt x="101" y="128"/>
                    <a:pt x="107" y="128"/>
                  </a:cubicBezTo>
                  <a:cubicBezTo>
                    <a:pt x="113" y="128"/>
                    <a:pt x="117" y="132"/>
                    <a:pt x="117" y="138"/>
                  </a:cubicBezTo>
                  <a:cubicBezTo>
                    <a:pt x="117" y="266"/>
                    <a:pt x="117" y="266"/>
                    <a:pt x="117" y="266"/>
                  </a:cubicBezTo>
                  <a:cubicBezTo>
                    <a:pt x="117" y="272"/>
                    <a:pt x="113" y="277"/>
                    <a:pt x="107" y="277"/>
                  </a:cubicBezTo>
                  <a:cubicBezTo>
                    <a:pt x="101" y="277"/>
                    <a:pt x="96" y="272"/>
                    <a:pt x="96" y="266"/>
                  </a:cubicBezTo>
                  <a:close/>
                  <a:moveTo>
                    <a:pt x="139" y="266"/>
                  </a:moveTo>
                  <a:cubicBezTo>
                    <a:pt x="139" y="138"/>
                    <a:pt x="139" y="138"/>
                    <a:pt x="139" y="138"/>
                  </a:cubicBezTo>
                  <a:cubicBezTo>
                    <a:pt x="139" y="132"/>
                    <a:pt x="143" y="128"/>
                    <a:pt x="149" y="128"/>
                  </a:cubicBezTo>
                  <a:cubicBezTo>
                    <a:pt x="155" y="128"/>
                    <a:pt x="160" y="132"/>
                    <a:pt x="160" y="138"/>
                  </a:cubicBezTo>
                  <a:cubicBezTo>
                    <a:pt x="160" y="266"/>
                    <a:pt x="160" y="266"/>
                    <a:pt x="160" y="266"/>
                  </a:cubicBezTo>
                  <a:cubicBezTo>
                    <a:pt x="160" y="272"/>
                    <a:pt x="155" y="277"/>
                    <a:pt x="149" y="277"/>
                  </a:cubicBezTo>
                  <a:cubicBezTo>
                    <a:pt x="143" y="277"/>
                    <a:pt x="139" y="272"/>
                    <a:pt x="139"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2" name="Freeform 512"/>
            <p:cNvSpPr>
              <a:spLocks noEditPoints="1"/>
            </p:cNvSpPr>
            <p:nvPr/>
          </p:nvSpPr>
          <p:spPr bwMode="auto">
            <a:xfrm>
              <a:off x="4155" y="308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73" name="Group 8"/>
          <p:cNvGrpSpPr>
            <a:grpSpLocks/>
          </p:cNvGrpSpPr>
          <p:nvPr/>
        </p:nvGrpSpPr>
        <p:grpSpPr bwMode="auto">
          <a:xfrm>
            <a:off x="5948884" y="5320093"/>
            <a:ext cx="612000" cy="612000"/>
            <a:chOff x="4229" y="1872"/>
            <a:chExt cx="340" cy="340"/>
          </a:xfrm>
          <a:solidFill>
            <a:schemeClr val="accent5"/>
          </a:solidFill>
        </p:grpSpPr>
        <p:sp>
          <p:nvSpPr>
            <p:cNvPr id="74" name="Freeform 9"/>
            <p:cNvSpPr>
              <a:spLocks noEditPoints="1"/>
            </p:cNvSpPr>
            <p:nvPr/>
          </p:nvSpPr>
          <p:spPr bwMode="auto">
            <a:xfrm>
              <a:off x="4292" y="1949"/>
              <a:ext cx="214" cy="185"/>
            </a:xfrm>
            <a:custGeom>
              <a:avLst/>
              <a:gdLst>
                <a:gd name="T0" fmla="*/ 97 w 322"/>
                <a:gd name="T1" fmla="*/ 236 h 279"/>
                <a:gd name="T2" fmla="*/ 89 w 322"/>
                <a:gd name="T3" fmla="*/ 233 h 279"/>
                <a:gd name="T4" fmla="*/ 4 w 322"/>
                <a:gd name="T5" fmla="*/ 148 h 279"/>
                <a:gd name="T6" fmla="*/ 4 w 322"/>
                <a:gd name="T7" fmla="*/ 132 h 279"/>
                <a:gd name="T8" fmla="*/ 89 w 322"/>
                <a:gd name="T9" fmla="*/ 47 h 279"/>
                <a:gd name="T10" fmla="*/ 104 w 322"/>
                <a:gd name="T11" fmla="*/ 47 h 279"/>
                <a:gd name="T12" fmla="*/ 104 w 322"/>
                <a:gd name="T13" fmla="*/ 62 h 279"/>
                <a:gd name="T14" fmla="*/ 26 w 322"/>
                <a:gd name="T15" fmla="*/ 140 h 279"/>
                <a:gd name="T16" fmla="*/ 104 w 322"/>
                <a:gd name="T17" fmla="*/ 218 h 279"/>
                <a:gd name="T18" fmla="*/ 104 w 322"/>
                <a:gd name="T19" fmla="*/ 233 h 279"/>
                <a:gd name="T20" fmla="*/ 97 w 322"/>
                <a:gd name="T21" fmla="*/ 236 h 279"/>
                <a:gd name="T22" fmla="*/ 232 w 322"/>
                <a:gd name="T23" fmla="*/ 233 h 279"/>
                <a:gd name="T24" fmla="*/ 318 w 322"/>
                <a:gd name="T25" fmla="*/ 148 h 279"/>
                <a:gd name="T26" fmla="*/ 318 w 322"/>
                <a:gd name="T27" fmla="*/ 132 h 279"/>
                <a:gd name="T28" fmla="*/ 232 w 322"/>
                <a:gd name="T29" fmla="*/ 47 h 279"/>
                <a:gd name="T30" fmla="*/ 217 w 322"/>
                <a:gd name="T31" fmla="*/ 47 h 279"/>
                <a:gd name="T32" fmla="*/ 217 w 322"/>
                <a:gd name="T33" fmla="*/ 62 h 279"/>
                <a:gd name="T34" fmla="*/ 295 w 322"/>
                <a:gd name="T35" fmla="*/ 140 h 279"/>
                <a:gd name="T36" fmla="*/ 217 w 322"/>
                <a:gd name="T37" fmla="*/ 218 h 279"/>
                <a:gd name="T38" fmla="*/ 217 w 322"/>
                <a:gd name="T39" fmla="*/ 233 h 279"/>
                <a:gd name="T40" fmla="*/ 225 w 322"/>
                <a:gd name="T41" fmla="*/ 236 h 279"/>
                <a:gd name="T42" fmla="*/ 232 w 322"/>
                <a:gd name="T43" fmla="*/ 233 h 279"/>
                <a:gd name="T44" fmla="*/ 146 w 322"/>
                <a:gd name="T45" fmla="*/ 270 h 279"/>
                <a:gd name="T46" fmla="*/ 197 w 322"/>
                <a:gd name="T47" fmla="*/ 14 h 279"/>
                <a:gd name="T48" fmla="*/ 188 w 322"/>
                <a:gd name="T49" fmla="*/ 2 h 279"/>
                <a:gd name="T50" fmla="*/ 176 w 322"/>
                <a:gd name="T51" fmla="*/ 10 h 279"/>
                <a:gd name="T52" fmla="*/ 125 w 322"/>
                <a:gd name="T53" fmla="*/ 266 h 279"/>
                <a:gd name="T54" fmla="*/ 133 w 322"/>
                <a:gd name="T55" fmla="*/ 278 h 279"/>
                <a:gd name="T56" fmla="*/ 135 w 322"/>
                <a:gd name="T57" fmla="*/ 279 h 279"/>
                <a:gd name="T58" fmla="*/ 146 w 322"/>
                <a:gd name="T59" fmla="*/ 27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2" h="279">
                  <a:moveTo>
                    <a:pt x="97" y="236"/>
                  </a:moveTo>
                  <a:cubicBezTo>
                    <a:pt x="94" y="236"/>
                    <a:pt x="91" y="235"/>
                    <a:pt x="89" y="233"/>
                  </a:cubicBezTo>
                  <a:cubicBezTo>
                    <a:pt x="4" y="148"/>
                    <a:pt x="4" y="148"/>
                    <a:pt x="4" y="148"/>
                  </a:cubicBezTo>
                  <a:cubicBezTo>
                    <a:pt x="0" y="143"/>
                    <a:pt x="0" y="137"/>
                    <a:pt x="4" y="132"/>
                  </a:cubicBezTo>
                  <a:cubicBezTo>
                    <a:pt x="89" y="47"/>
                    <a:pt x="89" y="47"/>
                    <a:pt x="89" y="47"/>
                  </a:cubicBezTo>
                  <a:cubicBezTo>
                    <a:pt x="93" y="43"/>
                    <a:pt x="100" y="43"/>
                    <a:pt x="104" y="47"/>
                  </a:cubicBezTo>
                  <a:cubicBezTo>
                    <a:pt x="108" y="51"/>
                    <a:pt x="108" y="58"/>
                    <a:pt x="104" y="62"/>
                  </a:cubicBezTo>
                  <a:cubicBezTo>
                    <a:pt x="26" y="140"/>
                    <a:pt x="26" y="140"/>
                    <a:pt x="26" y="140"/>
                  </a:cubicBezTo>
                  <a:cubicBezTo>
                    <a:pt x="104" y="218"/>
                    <a:pt x="104" y="218"/>
                    <a:pt x="104" y="218"/>
                  </a:cubicBezTo>
                  <a:cubicBezTo>
                    <a:pt x="108" y="222"/>
                    <a:pt x="108" y="229"/>
                    <a:pt x="104" y="233"/>
                  </a:cubicBezTo>
                  <a:cubicBezTo>
                    <a:pt x="102" y="235"/>
                    <a:pt x="99" y="236"/>
                    <a:pt x="97" y="236"/>
                  </a:cubicBezTo>
                  <a:close/>
                  <a:moveTo>
                    <a:pt x="232" y="233"/>
                  </a:moveTo>
                  <a:cubicBezTo>
                    <a:pt x="318" y="148"/>
                    <a:pt x="318" y="148"/>
                    <a:pt x="318" y="148"/>
                  </a:cubicBezTo>
                  <a:cubicBezTo>
                    <a:pt x="322" y="143"/>
                    <a:pt x="322" y="137"/>
                    <a:pt x="318" y="132"/>
                  </a:cubicBezTo>
                  <a:cubicBezTo>
                    <a:pt x="232" y="47"/>
                    <a:pt x="232" y="47"/>
                    <a:pt x="232" y="47"/>
                  </a:cubicBezTo>
                  <a:cubicBezTo>
                    <a:pt x="228" y="43"/>
                    <a:pt x="221" y="43"/>
                    <a:pt x="217" y="47"/>
                  </a:cubicBezTo>
                  <a:cubicBezTo>
                    <a:pt x="213" y="51"/>
                    <a:pt x="213" y="58"/>
                    <a:pt x="217" y="62"/>
                  </a:cubicBezTo>
                  <a:cubicBezTo>
                    <a:pt x="295" y="140"/>
                    <a:pt x="295" y="140"/>
                    <a:pt x="295" y="140"/>
                  </a:cubicBezTo>
                  <a:cubicBezTo>
                    <a:pt x="217" y="218"/>
                    <a:pt x="217" y="218"/>
                    <a:pt x="217" y="218"/>
                  </a:cubicBezTo>
                  <a:cubicBezTo>
                    <a:pt x="213" y="222"/>
                    <a:pt x="213" y="229"/>
                    <a:pt x="217" y="233"/>
                  </a:cubicBezTo>
                  <a:cubicBezTo>
                    <a:pt x="219" y="235"/>
                    <a:pt x="222" y="236"/>
                    <a:pt x="225" y="236"/>
                  </a:cubicBezTo>
                  <a:cubicBezTo>
                    <a:pt x="227" y="236"/>
                    <a:pt x="230" y="235"/>
                    <a:pt x="232" y="233"/>
                  </a:cubicBezTo>
                  <a:close/>
                  <a:moveTo>
                    <a:pt x="146" y="270"/>
                  </a:moveTo>
                  <a:cubicBezTo>
                    <a:pt x="197" y="14"/>
                    <a:pt x="197" y="14"/>
                    <a:pt x="197" y="14"/>
                  </a:cubicBezTo>
                  <a:cubicBezTo>
                    <a:pt x="198" y="8"/>
                    <a:pt x="194" y="3"/>
                    <a:pt x="188" y="2"/>
                  </a:cubicBezTo>
                  <a:cubicBezTo>
                    <a:pt x="183" y="0"/>
                    <a:pt x="177" y="4"/>
                    <a:pt x="176" y="10"/>
                  </a:cubicBezTo>
                  <a:cubicBezTo>
                    <a:pt x="125" y="266"/>
                    <a:pt x="125" y="266"/>
                    <a:pt x="125" y="266"/>
                  </a:cubicBezTo>
                  <a:cubicBezTo>
                    <a:pt x="123" y="272"/>
                    <a:pt x="127" y="277"/>
                    <a:pt x="133" y="278"/>
                  </a:cubicBezTo>
                  <a:cubicBezTo>
                    <a:pt x="134" y="279"/>
                    <a:pt x="134" y="279"/>
                    <a:pt x="135" y="279"/>
                  </a:cubicBezTo>
                  <a:cubicBezTo>
                    <a:pt x="140" y="279"/>
                    <a:pt x="145" y="275"/>
                    <a:pt x="146" y="2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10"/>
            <p:cNvSpPr>
              <a:spLocks noEditPoints="1"/>
            </p:cNvSpPr>
            <p:nvPr/>
          </p:nvSpPr>
          <p:spPr bwMode="auto">
            <a:xfrm>
              <a:off x="4229" y="1872"/>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6" name="Freeform 889"/>
          <p:cNvSpPr>
            <a:spLocks noEditPoints="1"/>
          </p:cNvSpPr>
          <p:nvPr/>
        </p:nvSpPr>
        <p:spPr bwMode="auto">
          <a:xfrm>
            <a:off x="5917146" y="4099267"/>
            <a:ext cx="643738" cy="612000"/>
          </a:xfrm>
          <a:custGeom>
            <a:avLst/>
            <a:gdLst>
              <a:gd name="T0" fmla="*/ 281 w 562"/>
              <a:gd name="T1" fmla="*/ 21 h 512"/>
              <a:gd name="T2" fmla="*/ 447 w 562"/>
              <a:gd name="T3" fmla="*/ 90 h 512"/>
              <a:gd name="T4" fmla="*/ 447 w 562"/>
              <a:gd name="T5" fmla="*/ 422 h 512"/>
              <a:gd name="T6" fmla="*/ 281 w 562"/>
              <a:gd name="T7" fmla="*/ 490 h 512"/>
              <a:gd name="T8" fmla="*/ 115 w 562"/>
              <a:gd name="T9" fmla="*/ 422 h 512"/>
              <a:gd name="T10" fmla="*/ 115 w 562"/>
              <a:gd name="T11" fmla="*/ 90 h 512"/>
              <a:gd name="T12" fmla="*/ 281 w 562"/>
              <a:gd name="T13" fmla="*/ 21 h 512"/>
              <a:gd name="T14" fmla="*/ 281 w 562"/>
              <a:gd name="T15" fmla="*/ 0 h 512"/>
              <a:gd name="T16" fmla="*/ 100 w 562"/>
              <a:gd name="T17" fmla="*/ 75 h 512"/>
              <a:gd name="T18" fmla="*/ 100 w 562"/>
              <a:gd name="T19" fmla="*/ 437 h 512"/>
              <a:gd name="T20" fmla="*/ 281 w 562"/>
              <a:gd name="T21" fmla="*/ 512 h 512"/>
              <a:gd name="T22" fmla="*/ 462 w 562"/>
              <a:gd name="T23" fmla="*/ 437 h 512"/>
              <a:gd name="T24" fmla="*/ 462 w 562"/>
              <a:gd name="T25" fmla="*/ 75 h 512"/>
              <a:gd name="T26" fmla="*/ 281 w 562"/>
              <a:gd name="T27" fmla="*/ 0 h 512"/>
              <a:gd name="T28" fmla="*/ 409 w 562"/>
              <a:gd name="T29" fmla="*/ 213 h 512"/>
              <a:gd name="T30" fmla="*/ 302 w 562"/>
              <a:gd name="T31" fmla="*/ 213 h 512"/>
              <a:gd name="T32" fmla="*/ 403 w 562"/>
              <a:gd name="T33" fmla="*/ 149 h 512"/>
              <a:gd name="T34" fmla="*/ 414 w 562"/>
              <a:gd name="T35" fmla="*/ 138 h 512"/>
              <a:gd name="T36" fmla="*/ 403 w 562"/>
              <a:gd name="T37" fmla="*/ 128 h 512"/>
              <a:gd name="T38" fmla="*/ 280 w 562"/>
              <a:gd name="T39" fmla="*/ 213 h 512"/>
              <a:gd name="T40" fmla="*/ 246 w 562"/>
              <a:gd name="T41" fmla="*/ 213 h 512"/>
              <a:gd name="T42" fmla="*/ 232 w 562"/>
              <a:gd name="T43" fmla="*/ 196 h 512"/>
              <a:gd name="T44" fmla="*/ 224 w 562"/>
              <a:gd name="T45" fmla="*/ 192 h 512"/>
              <a:gd name="T46" fmla="*/ 153 w 562"/>
              <a:gd name="T47" fmla="*/ 192 h 512"/>
              <a:gd name="T48" fmla="*/ 142 w 562"/>
              <a:gd name="T49" fmla="*/ 202 h 512"/>
              <a:gd name="T50" fmla="*/ 142 w 562"/>
              <a:gd name="T51" fmla="*/ 384 h 512"/>
              <a:gd name="T52" fmla="*/ 153 w 562"/>
              <a:gd name="T53" fmla="*/ 394 h 512"/>
              <a:gd name="T54" fmla="*/ 409 w 562"/>
              <a:gd name="T55" fmla="*/ 394 h 512"/>
              <a:gd name="T56" fmla="*/ 419 w 562"/>
              <a:gd name="T57" fmla="*/ 384 h 512"/>
              <a:gd name="T58" fmla="*/ 419 w 562"/>
              <a:gd name="T59" fmla="*/ 224 h 512"/>
              <a:gd name="T60" fmla="*/ 409 w 562"/>
              <a:gd name="T61" fmla="*/ 213 h 512"/>
              <a:gd name="T62" fmla="*/ 398 w 562"/>
              <a:gd name="T63" fmla="*/ 373 h 512"/>
              <a:gd name="T64" fmla="*/ 163 w 562"/>
              <a:gd name="T65" fmla="*/ 373 h 512"/>
              <a:gd name="T66" fmla="*/ 163 w 562"/>
              <a:gd name="T67" fmla="*/ 213 h 512"/>
              <a:gd name="T68" fmla="*/ 219 w 562"/>
              <a:gd name="T69" fmla="*/ 213 h 512"/>
              <a:gd name="T70" fmla="*/ 233 w 562"/>
              <a:gd name="T71" fmla="*/ 230 h 512"/>
              <a:gd name="T72" fmla="*/ 241 w 562"/>
              <a:gd name="T73" fmla="*/ 234 h 512"/>
              <a:gd name="T74" fmla="*/ 275 w 562"/>
              <a:gd name="T75" fmla="*/ 234 h 512"/>
              <a:gd name="T76" fmla="*/ 270 w 562"/>
              <a:gd name="T77" fmla="*/ 283 h 512"/>
              <a:gd name="T78" fmla="*/ 246 w 562"/>
              <a:gd name="T79" fmla="*/ 259 h 512"/>
              <a:gd name="T80" fmla="*/ 230 w 562"/>
              <a:gd name="T81" fmla="*/ 259 h 512"/>
              <a:gd name="T82" fmla="*/ 230 w 562"/>
              <a:gd name="T83" fmla="*/ 274 h 512"/>
              <a:gd name="T84" fmla="*/ 273 w 562"/>
              <a:gd name="T85" fmla="*/ 317 h 512"/>
              <a:gd name="T86" fmla="*/ 281 w 562"/>
              <a:gd name="T87" fmla="*/ 320 h 512"/>
              <a:gd name="T88" fmla="*/ 288 w 562"/>
              <a:gd name="T89" fmla="*/ 317 h 512"/>
              <a:gd name="T90" fmla="*/ 331 w 562"/>
              <a:gd name="T91" fmla="*/ 274 h 512"/>
              <a:gd name="T92" fmla="*/ 331 w 562"/>
              <a:gd name="T93" fmla="*/ 259 h 512"/>
              <a:gd name="T94" fmla="*/ 316 w 562"/>
              <a:gd name="T95" fmla="*/ 259 h 512"/>
              <a:gd name="T96" fmla="*/ 291 w 562"/>
              <a:gd name="T97" fmla="*/ 283 h 512"/>
              <a:gd name="T98" fmla="*/ 296 w 562"/>
              <a:gd name="T99" fmla="*/ 234 h 512"/>
              <a:gd name="T100" fmla="*/ 398 w 562"/>
              <a:gd name="T101" fmla="*/ 234 h 512"/>
              <a:gd name="T102" fmla="*/ 398 w 562"/>
              <a:gd name="T103"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12">
                <a:moveTo>
                  <a:pt x="281" y="21"/>
                </a:moveTo>
                <a:cubicBezTo>
                  <a:pt x="343" y="21"/>
                  <a:pt x="402" y="45"/>
                  <a:pt x="447" y="90"/>
                </a:cubicBezTo>
                <a:cubicBezTo>
                  <a:pt x="538" y="181"/>
                  <a:pt x="538" y="330"/>
                  <a:pt x="447" y="422"/>
                </a:cubicBezTo>
                <a:cubicBezTo>
                  <a:pt x="402" y="466"/>
                  <a:pt x="343" y="490"/>
                  <a:pt x="281" y="490"/>
                </a:cubicBezTo>
                <a:cubicBezTo>
                  <a:pt x="218" y="490"/>
                  <a:pt x="159" y="466"/>
                  <a:pt x="115" y="422"/>
                </a:cubicBezTo>
                <a:cubicBezTo>
                  <a:pt x="23" y="330"/>
                  <a:pt x="23" y="181"/>
                  <a:pt x="115" y="90"/>
                </a:cubicBezTo>
                <a:cubicBezTo>
                  <a:pt x="159" y="45"/>
                  <a:pt x="218" y="21"/>
                  <a:pt x="281" y="21"/>
                </a:cubicBezTo>
                <a:moveTo>
                  <a:pt x="281" y="0"/>
                </a:moveTo>
                <a:cubicBezTo>
                  <a:pt x="215" y="0"/>
                  <a:pt x="150" y="25"/>
                  <a:pt x="100" y="75"/>
                </a:cubicBezTo>
                <a:cubicBezTo>
                  <a:pt x="0" y="175"/>
                  <a:pt x="0" y="337"/>
                  <a:pt x="100" y="437"/>
                </a:cubicBezTo>
                <a:cubicBezTo>
                  <a:pt x="150" y="487"/>
                  <a:pt x="215" y="512"/>
                  <a:pt x="281" y="512"/>
                </a:cubicBezTo>
                <a:cubicBezTo>
                  <a:pt x="346" y="512"/>
                  <a:pt x="412" y="487"/>
                  <a:pt x="462" y="437"/>
                </a:cubicBezTo>
                <a:cubicBezTo>
                  <a:pt x="562" y="337"/>
                  <a:pt x="562" y="175"/>
                  <a:pt x="462" y="75"/>
                </a:cubicBezTo>
                <a:cubicBezTo>
                  <a:pt x="412" y="25"/>
                  <a:pt x="346" y="0"/>
                  <a:pt x="281" y="0"/>
                </a:cubicBezTo>
                <a:close/>
                <a:moveTo>
                  <a:pt x="409" y="213"/>
                </a:move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6"/>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cubicBezTo>
                  <a:pt x="419" y="224"/>
                  <a:pt x="419" y="224"/>
                  <a:pt x="419" y="224"/>
                </a:cubicBezTo>
                <a:cubicBezTo>
                  <a:pt x="419" y="218"/>
                  <a:pt x="415" y="213"/>
                  <a:pt x="409" y="213"/>
                </a:cubicBezTo>
                <a:close/>
                <a:moveTo>
                  <a:pt x="398" y="373"/>
                </a:move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ubicBezTo>
                  <a:pt x="398" y="234"/>
                  <a:pt x="398" y="234"/>
                  <a:pt x="398" y="234"/>
                </a:cubicBezTo>
                <a:lnTo>
                  <a:pt x="398" y="373"/>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77" name="Group 176"/>
          <p:cNvGrpSpPr>
            <a:grpSpLocks noChangeAspect="1"/>
          </p:cNvGrpSpPr>
          <p:nvPr/>
        </p:nvGrpSpPr>
        <p:grpSpPr bwMode="auto">
          <a:xfrm>
            <a:off x="2478233" y="4099267"/>
            <a:ext cx="610206" cy="612000"/>
            <a:chOff x="5821" y="411"/>
            <a:chExt cx="340" cy="341"/>
          </a:xfrm>
          <a:solidFill>
            <a:schemeClr val="accent5"/>
          </a:solidFill>
        </p:grpSpPr>
        <p:sp>
          <p:nvSpPr>
            <p:cNvPr id="78" name="Freeform 177"/>
            <p:cNvSpPr>
              <a:spLocks noEditPoints="1"/>
            </p:cNvSpPr>
            <p:nvPr/>
          </p:nvSpPr>
          <p:spPr bwMode="auto">
            <a:xfrm>
              <a:off x="5821" y="41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9" name="Freeform 178"/>
            <p:cNvSpPr>
              <a:spLocks/>
            </p:cNvSpPr>
            <p:nvPr/>
          </p:nvSpPr>
          <p:spPr bwMode="auto">
            <a:xfrm>
              <a:off x="5884" y="563"/>
              <a:ext cx="70" cy="89"/>
            </a:xfrm>
            <a:custGeom>
              <a:avLst/>
              <a:gdLst>
                <a:gd name="T0" fmla="*/ 54 w 105"/>
                <a:gd name="T1" fmla="*/ 134 h 134"/>
                <a:gd name="T2" fmla="*/ 63 w 105"/>
                <a:gd name="T3" fmla="*/ 130 h 134"/>
                <a:gd name="T4" fmla="*/ 60 w 105"/>
                <a:gd name="T5" fmla="*/ 115 h 134"/>
                <a:gd name="T6" fmla="*/ 48 w 105"/>
                <a:gd name="T7" fmla="*/ 99 h 134"/>
                <a:gd name="T8" fmla="*/ 58 w 105"/>
                <a:gd name="T9" fmla="*/ 91 h 134"/>
                <a:gd name="T10" fmla="*/ 99 w 105"/>
                <a:gd name="T11" fmla="*/ 35 h 134"/>
                <a:gd name="T12" fmla="*/ 10 w 105"/>
                <a:gd name="T13" fmla="*/ 6 h 134"/>
                <a:gd name="T14" fmla="*/ 1 w 105"/>
                <a:gd name="T15" fmla="*/ 18 h 134"/>
                <a:gd name="T16" fmla="*/ 12 w 105"/>
                <a:gd name="T17" fmla="*/ 28 h 134"/>
                <a:gd name="T18" fmla="*/ 79 w 105"/>
                <a:gd name="T19" fmla="*/ 41 h 134"/>
                <a:gd name="T20" fmla="*/ 50 w 105"/>
                <a:gd name="T21" fmla="*/ 71 h 134"/>
                <a:gd name="T22" fmla="*/ 27 w 105"/>
                <a:gd name="T23" fmla="*/ 98 h 134"/>
                <a:gd name="T24" fmla="*/ 48 w 105"/>
                <a:gd name="T25" fmla="*/ 132 h 134"/>
                <a:gd name="T26" fmla="*/ 54 w 105"/>
                <a:gd name="T2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34">
                  <a:moveTo>
                    <a:pt x="54" y="134"/>
                  </a:moveTo>
                  <a:cubicBezTo>
                    <a:pt x="57" y="134"/>
                    <a:pt x="61" y="133"/>
                    <a:pt x="63" y="130"/>
                  </a:cubicBezTo>
                  <a:cubicBezTo>
                    <a:pt x="66" y="125"/>
                    <a:pt x="65" y="118"/>
                    <a:pt x="60" y="115"/>
                  </a:cubicBezTo>
                  <a:cubicBezTo>
                    <a:pt x="56" y="112"/>
                    <a:pt x="48" y="104"/>
                    <a:pt x="48" y="99"/>
                  </a:cubicBezTo>
                  <a:cubicBezTo>
                    <a:pt x="48" y="97"/>
                    <a:pt x="52" y="94"/>
                    <a:pt x="58" y="91"/>
                  </a:cubicBezTo>
                  <a:cubicBezTo>
                    <a:pt x="88" y="77"/>
                    <a:pt x="105" y="55"/>
                    <a:pt x="99" y="35"/>
                  </a:cubicBezTo>
                  <a:cubicBezTo>
                    <a:pt x="96" y="22"/>
                    <a:pt x="80" y="0"/>
                    <a:pt x="10" y="6"/>
                  </a:cubicBezTo>
                  <a:cubicBezTo>
                    <a:pt x="5" y="7"/>
                    <a:pt x="0" y="12"/>
                    <a:pt x="1" y="18"/>
                  </a:cubicBezTo>
                  <a:cubicBezTo>
                    <a:pt x="1" y="24"/>
                    <a:pt x="6" y="28"/>
                    <a:pt x="12" y="28"/>
                  </a:cubicBezTo>
                  <a:cubicBezTo>
                    <a:pt x="61" y="23"/>
                    <a:pt x="77" y="34"/>
                    <a:pt x="79" y="41"/>
                  </a:cubicBezTo>
                  <a:cubicBezTo>
                    <a:pt x="81" y="48"/>
                    <a:pt x="70" y="62"/>
                    <a:pt x="50" y="71"/>
                  </a:cubicBezTo>
                  <a:cubicBezTo>
                    <a:pt x="35" y="78"/>
                    <a:pt x="28" y="87"/>
                    <a:pt x="27" y="98"/>
                  </a:cubicBezTo>
                  <a:cubicBezTo>
                    <a:pt x="25" y="116"/>
                    <a:pt x="46" y="131"/>
                    <a:pt x="48" y="132"/>
                  </a:cubicBezTo>
                  <a:cubicBezTo>
                    <a:pt x="50" y="134"/>
                    <a:pt x="52" y="134"/>
                    <a:pt x="54"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0" name="Freeform 179"/>
            <p:cNvSpPr>
              <a:spLocks noEditPoints="1"/>
            </p:cNvSpPr>
            <p:nvPr/>
          </p:nvSpPr>
          <p:spPr bwMode="auto">
            <a:xfrm>
              <a:off x="5912" y="518"/>
              <a:ext cx="185" cy="163"/>
            </a:xfrm>
            <a:custGeom>
              <a:avLst/>
              <a:gdLst>
                <a:gd name="T0" fmla="*/ 279 w 279"/>
                <a:gd name="T1" fmla="*/ 30 h 245"/>
                <a:gd name="T2" fmla="*/ 270 w 279"/>
                <a:gd name="T3" fmla="*/ 12 h 245"/>
                <a:gd name="T4" fmla="*/ 231 w 279"/>
                <a:gd name="T5" fmla="*/ 10 h 245"/>
                <a:gd name="T6" fmla="*/ 93 w 279"/>
                <a:gd name="T7" fmla="*/ 148 h 245"/>
                <a:gd name="T8" fmla="*/ 45 w 279"/>
                <a:gd name="T9" fmla="*/ 187 h 245"/>
                <a:gd name="T10" fmla="*/ 13 w 279"/>
                <a:gd name="T11" fmla="*/ 212 h 245"/>
                <a:gd name="T12" fmla="*/ 2 w 279"/>
                <a:gd name="T13" fmla="*/ 220 h 245"/>
                <a:gd name="T14" fmla="*/ 8 w 279"/>
                <a:gd name="T15" fmla="*/ 233 h 245"/>
                <a:gd name="T16" fmla="*/ 75 w 279"/>
                <a:gd name="T17" fmla="*/ 245 h 245"/>
                <a:gd name="T18" fmla="*/ 118 w 279"/>
                <a:gd name="T19" fmla="*/ 234 h 245"/>
                <a:gd name="T20" fmla="*/ 140 w 279"/>
                <a:gd name="T21" fmla="*/ 191 h 245"/>
                <a:gd name="T22" fmla="*/ 140 w 279"/>
                <a:gd name="T23" fmla="*/ 185 h 245"/>
                <a:gd name="T24" fmla="*/ 272 w 279"/>
                <a:gd name="T25" fmla="*/ 50 h 245"/>
                <a:gd name="T26" fmla="*/ 279 w 279"/>
                <a:gd name="T27" fmla="*/ 30 h 245"/>
                <a:gd name="T28" fmla="*/ 106 w 279"/>
                <a:gd name="T29" fmla="*/ 216 h 245"/>
                <a:gd name="T30" fmla="*/ 48 w 279"/>
                <a:gd name="T31" fmla="*/ 221 h 245"/>
                <a:gd name="T32" fmla="*/ 65 w 279"/>
                <a:gd name="T33" fmla="*/ 194 h 245"/>
                <a:gd name="T34" fmla="*/ 97 w 279"/>
                <a:gd name="T35" fmla="*/ 169 h 245"/>
                <a:gd name="T36" fmla="*/ 113 w 279"/>
                <a:gd name="T37" fmla="*/ 177 h 245"/>
                <a:gd name="T38" fmla="*/ 119 w 279"/>
                <a:gd name="T39" fmla="*/ 190 h 245"/>
                <a:gd name="T40" fmla="*/ 106 w 279"/>
                <a:gd name="T41" fmla="*/ 216 h 245"/>
                <a:gd name="T42" fmla="*/ 256 w 279"/>
                <a:gd name="T43" fmla="*/ 35 h 245"/>
                <a:gd name="T44" fmla="*/ 130 w 279"/>
                <a:gd name="T45" fmla="*/ 164 h 245"/>
                <a:gd name="T46" fmla="*/ 129 w 279"/>
                <a:gd name="T47" fmla="*/ 162 h 245"/>
                <a:gd name="T48" fmla="*/ 117 w 279"/>
                <a:gd name="T49" fmla="*/ 154 h 245"/>
                <a:gd name="T50" fmla="*/ 246 w 279"/>
                <a:gd name="T51" fmla="*/ 25 h 245"/>
                <a:gd name="T52" fmla="*/ 255 w 279"/>
                <a:gd name="T53" fmla="*/ 27 h 245"/>
                <a:gd name="T54" fmla="*/ 257 w 279"/>
                <a:gd name="T55" fmla="*/ 32 h 245"/>
                <a:gd name="T56" fmla="*/ 256 w 279"/>
                <a:gd name="T57" fmla="*/ 3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245">
                  <a:moveTo>
                    <a:pt x="279" y="30"/>
                  </a:moveTo>
                  <a:cubicBezTo>
                    <a:pt x="278" y="24"/>
                    <a:pt x="275" y="17"/>
                    <a:pt x="270" y="12"/>
                  </a:cubicBezTo>
                  <a:cubicBezTo>
                    <a:pt x="259" y="1"/>
                    <a:pt x="241" y="0"/>
                    <a:pt x="231" y="10"/>
                  </a:cubicBezTo>
                  <a:cubicBezTo>
                    <a:pt x="93" y="148"/>
                    <a:pt x="93" y="148"/>
                    <a:pt x="93" y="148"/>
                  </a:cubicBezTo>
                  <a:cubicBezTo>
                    <a:pt x="80" y="149"/>
                    <a:pt x="56" y="153"/>
                    <a:pt x="45" y="187"/>
                  </a:cubicBezTo>
                  <a:cubicBezTo>
                    <a:pt x="36" y="213"/>
                    <a:pt x="15" y="212"/>
                    <a:pt x="13" y="212"/>
                  </a:cubicBezTo>
                  <a:cubicBezTo>
                    <a:pt x="8" y="211"/>
                    <a:pt x="3" y="215"/>
                    <a:pt x="2" y="220"/>
                  </a:cubicBezTo>
                  <a:cubicBezTo>
                    <a:pt x="0" y="225"/>
                    <a:pt x="3" y="231"/>
                    <a:pt x="8" y="233"/>
                  </a:cubicBezTo>
                  <a:cubicBezTo>
                    <a:pt x="10" y="233"/>
                    <a:pt x="42" y="245"/>
                    <a:pt x="75" y="245"/>
                  </a:cubicBezTo>
                  <a:cubicBezTo>
                    <a:pt x="90" y="245"/>
                    <a:pt x="106" y="242"/>
                    <a:pt x="118" y="234"/>
                  </a:cubicBezTo>
                  <a:cubicBezTo>
                    <a:pt x="132" y="225"/>
                    <a:pt x="139" y="211"/>
                    <a:pt x="140" y="191"/>
                  </a:cubicBezTo>
                  <a:cubicBezTo>
                    <a:pt x="140" y="189"/>
                    <a:pt x="140" y="187"/>
                    <a:pt x="140" y="185"/>
                  </a:cubicBezTo>
                  <a:cubicBezTo>
                    <a:pt x="272" y="50"/>
                    <a:pt x="272" y="50"/>
                    <a:pt x="272" y="50"/>
                  </a:cubicBezTo>
                  <a:cubicBezTo>
                    <a:pt x="277" y="45"/>
                    <a:pt x="279" y="38"/>
                    <a:pt x="279" y="30"/>
                  </a:cubicBezTo>
                  <a:close/>
                  <a:moveTo>
                    <a:pt x="106" y="216"/>
                  </a:moveTo>
                  <a:cubicBezTo>
                    <a:pt x="92" y="226"/>
                    <a:pt x="68" y="225"/>
                    <a:pt x="48" y="221"/>
                  </a:cubicBezTo>
                  <a:cubicBezTo>
                    <a:pt x="55" y="215"/>
                    <a:pt x="61" y="206"/>
                    <a:pt x="65" y="194"/>
                  </a:cubicBezTo>
                  <a:cubicBezTo>
                    <a:pt x="72" y="173"/>
                    <a:pt x="85" y="170"/>
                    <a:pt x="97" y="169"/>
                  </a:cubicBezTo>
                  <a:cubicBezTo>
                    <a:pt x="102" y="169"/>
                    <a:pt x="109" y="172"/>
                    <a:pt x="113" y="177"/>
                  </a:cubicBezTo>
                  <a:cubicBezTo>
                    <a:pt x="117" y="181"/>
                    <a:pt x="119" y="185"/>
                    <a:pt x="119" y="190"/>
                  </a:cubicBezTo>
                  <a:cubicBezTo>
                    <a:pt x="118" y="203"/>
                    <a:pt x="114" y="211"/>
                    <a:pt x="106" y="216"/>
                  </a:cubicBezTo>
                  <a:close/>
                  <a:moveTo>
                    <a:pt x="256" y="35"/>
                  </a:moveTo>
                  <a:cubicBezTo>
                    <a:pt x="130" y="164"/>
                    <a:pt x="130" y="164"/>
                    <a:pt x="130" y="164"/>
                  </a:cubicBezTo>
                  <a:cubicBezTo>
                    <a:pt x="130" y="163"/>
                    <a:pt x="129" y="163"/>
                    <a:pt x="129" y="162"/>
                  </a:cubicBezTo>
                  <a:cubicBezTo>
                    <a:pt x="126" y="159"/>
                    <a:pt x="122" y="156"/>
                    <a:pt x="117" y="154"/>
                  </a:cubicBezTo>
                  <a:cubicBezTo>
                    <a:pt x="246" y="25"/>
                    <a:pt x="246" y="25"/>
                    <a:pt x="246" y="25"/>
                  </a:cubicBezTo>
                  <a:cubicBezTo>
                    <a:pt x="248" y="23"/>
                    <a:pt x="252" y="24"/>
                    <a:pt x="255" y="27"/>
                  </a:cubicBezTo>
                  <a:cubicBezTo>
                    <a:pt x="256" y="28"/>
                    <a:pt x="257" y="30"/>
                    <a:pt x="257" y="32"/>
                  </a:cubicBezTo>
                  <a:cubicBezTo>
                    <a:pt x="257" y="33"/>
                    <a:pt x="257" y="34"/>
                    <a:pt x="256"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405165962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smtClean="0">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6400" indent="-176400">
          <a:spcBef>
            <a:spcPts val="0"/>
          </a:spcBef>
          <a:spcAft>
            <a:spcPts val="1000"/>
          </a:spcAft>
          <a:buSzPct val="100000"/>
          <a:buFont typeface="Arial"/>
          <a:buChar char="•"/>
          <a:defRPr sz="1200" noProof="0" dirty="0" err="1" smtClean="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Lst>
  <a:extLst>
    <a:ext uri="{05A4C25C-085E-4340-85A3-A5531E510DB2}">
      <thm15:themeFamily xmlns:thm15="http://schemas.microsoft.com/office/thememl/2012/main" name="Presentation (4-3).potx" id="{81226782-3F4C-4FAE-ACB3-7A350325E9DA}" vid="{E3359E41-2FE4-49EA-92B0-D3F400C55B54}"/>
    </a:ext>
  </a:extLst>
</a:theme>
</file>

<file path=ppt/theme/theme2.xml><?xml version="1.0" encoding="utf-8"?>
<a:theme xmlns:a="http://schemas.openxmlformats.org/drawingml/2006/main" name="Deloitte">
  <a:themeElements>
    <a:clrScheme name="Deloitte">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smtClean="0">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smtClean="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id="{020FA619-153C-4BC1-AB41-D999AE5EF9C3}" vid="{04C754E3-B662-48D8-B304-73D035B01689}"/>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(4-3)</Template>
  <TotalTime>886</TotalTime>
  <Words>2347</Words>
  <Application>Microsoft Office PowerPoint</Application>
  <PresentationFormat>On-screen Show (4:3)</PresentationFormat>
  <Paragraphs>355</Paragraphs>
  <Slides>12</Slides>
  <Notes>12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2" baseType="lpstr">
      <vt:lpstr>Arial</vt:lpstr>
      <vt:lpstr>Arial Black</vt:lpstr>
      <vt:lpstr>Calibri</vt:lpstr>
      <vt:lpstr>Open Sans</vt:lpstr>
      <vt:lpstr>Verdana</vt:lpstr>
      <vt:lpstr>Wingdings</vt:lpstr>
      <vt:lpstr>Wingdings 2</vt:lpstr>
      <vt:lpstr>Deloitte_UK_Onscreen</vt:lpstr>
      <vt:lpstr>Deloitte</vt:lpstr>
      <vt:lpstr>think-cell Slide</vt:lpstr>
      <vt:lpstr>API Assessment Framework</vt:lpstr>
      <vt:lpstr>Outline</vt:lpstr>
      <vt:lpstr>Outline</vt:lpstr>
      <vt:lpstr>Outline</vt:lpstr>
      <vt:lpstr>Outline</vt:lpstr>
      <vt:lpstr>REST API constraints</vt:lpstr>
      <vt:lpstr>API Planning</vt:lpstr>
      <vt:lpstr>Appendix</vt:lpstr>
      <vt:lpstr>Assessment Framework</vt:lpstr>
      <vt:lpstr>Business and IT evaluation criteria (1 of 2)</vt:lpstr>
      <vt:lpstr>Business and IT evaluation criteria (2 of 2)</vt:lpstr>
      <vt:lpstr>PowerPoint Presentation</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Cognitive Upskilling</dc:title>
  <dc:creator>Tsoi, Anthony (UK - London)</dc:creator>
  <cp:lastModifiedBy>Tsoi, Anthony (UK - London)</cp:lastModifiedBy>
  <cp:revision>63</cp:revision>
  <dcterms:created xsi:type="dcterms:W3CDTF">2017-08-23T13:24:41Z</dcterms:created>
  <dcterms:modified xsi:type="dcterms:W3CDTF">2017-08-31T08:27:43Z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_TemplateTypeName">
    <vt:lpwstr>powerpoint</vt:lpwstr>
  </property>
  <property fmtid="{D5CDD505-2E9C-101B-9397-08002B2CF9AE}" pid="3" name="SD_DocumentLanguageString">
    <vt:lpwstr>English (United Kingdom)</vt:lpwstr>
  </property>
  <property fmtid="{D5CDD505-2E9C-101B-9397-08002B2CF9AE}" pid="4" name="SD_CtlText_Usersettings_Userprofile">
    <vt:lpwstr>Anthony Tsoi</vt:lpwstr>
  </property>
  <property fmtid="{D5CDD505-2E9C-101B-9397-08002B2CF9AE}" pid="5" name="SD_DocumentLanguage">
    <vt:lpwstr>en-GB</vt:lpwstr>
  </property>
  <property fmtid="{D5CDD505-2E9C-101B-9397-08002B2CF9AE}" pid="6" name="SD_InternalExternal">
    <vt:lpwstr>4</vt:lpwstr>
  </property>
  <property fmtid="{D5CDD505-2E9C-101B-9397-08002B2CF9AE}" pid="7" name="SD_CtlText_Generelt_InternExtern">
    <vt:lpwstr>4</vt:lpwstr>
  </property>
  <property fmtid="{D5CDD505-2E9C-101B-9397-08002B2CF9AE}" pid="8" name="SD_UserprofileName">
    <vt:lpwstr>Anthony Tsoi</vt:lpwstr>
  </property>
  <property fmtid="{D5CDD505-2E9C-101B-9397-08002B2CF9AE}" pid="9" name="SD_OFF_ID">
    <vt:lpwstr>10</vt:lpwstr>
  </property>
  <property fmtid="{D5CDD505-2E9C-101B-9397-08002B2CF9AE}" pid="10" name="CurrentOfficeID">
    <vt:lpwstr>10</vt:lpwstr>
  </property>
  <property fmtid="{D5CDD505-2E9C-101B-9397-08002B2CF9AE}" pid="11" name="SD_OFF_Office">
    <vt:lpwstr>Deloitte MCS Limited</vt:lpwstr>
  </property>
  <property fmtid="{D5CDD505-2E9C-101B-9397-08002B2CF9AE}" pid="12" name="SD_OFF_LegalName">
    <vt:lpwstr>Deloitte MCS Limited</vt:lpwstr>
  </property>
  <property fmtid="{D5CDD505-2E9C-101B-9397-08002B2CF9AE}" pid="13" name="SD_OFF_InternalText_DE">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4" name="SD_OFF_InternalText">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5" name="SD_OFF_InternalText_FR">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6" name="SD_OFF_InternalText_IT">
    <vt:lpwstr>This is an internal document which provides confidential advice and guidance to partners and staff of Deloitte MCS Limited. It is not to be copied or made available to any other party.
© %Date:yyyy% Deloitte MCS Limited. All rights reserved.</vt:lpwstr>
  </property>
  <property fmtid="{D5CDD505-2E9C-101B-9397-08002B2CF9AE}" pid="17" name="SD_OFF_ExternalWord_DE">
    <vt:lpwstr>Deloitte MCS Limited is registered in England and Wales with registered number 03311052 and its registered office at Hill House, 1 Little New Street, London, EC4A 3TR, United Kingdom. 
Deloitte MCS Limited is a subsidiary of Deloitte LLP, which is the Un</vt:lpwstr>
  </property>
  <property fmtid="{D5CDD505-2E9C-101B-9397-08002B2CF9AE}" pid="18" name="SD_OFF_ExternalWord">
    <vt:lpwstr>Deloitte MCS Limited is registered in England and Wales with registered number 03311052 and its registered office at Hill House, 1 Little New Street, London, EC4A 3TR, United Kingdom. 
Deloitte MCS Limited is a subsidiary of Deloitte LLP, which is the Un</vt:lpwstr>
  </property>
  <property fmtid="{D5CDD505-2E9C-101B-9397-08002B2CF9AE}" pid="19" name="SD_OFF_ExternalWord_FR">
    <vt:lpwstr>Deloitte MCS Limited is registered in England and Wales with registered number 03311052 and its registered office at Hill House, 1 Little New Street, London, EC4A 3TR, United Kingdom. 
Deloitte MCS Limited is a subsidiary of Deloitte LLP, which is the Un</vt:lpwstr>
  </property>
  <property fmtid="{D5CDD505-2E9C-101B-9397-08002B2CF9AE}" pid="20" name="SD_OFF_ExternalWord_IT">
    <vt:lpwstr>Deloitte MCS Limited is registered in England and Wales with registered number 03311052 and its registered office at Hill House, 1 Little New Street, London, EC4A 3TR, United Kingdom. 
Deloitte MCS Limited is a subsidiary of Deloitte LLP, which is the Un</vt:lpwstr>
  </property>
  <property fmtid="{D5CDD505-2E9C-101B-9397-08002B2CF9AE}" pid="21" name="SD_OFF_ExternalPowerPoint_DE">
    <vt:lpwstr>This publication has been written in general terms and we recommend that you obtain professional advice before acting or refraining from action on any of the contents of this publication. Deloitte MCS Limited accepts no liability for any loss occasioned t</vt:lpwstr>
  </property>
  <property fmtid="{D5CDD505-2E9C-101B-9397-08002B2CF9AE}" pid="22" name="SD_OFF_ExternalPowerPoint">
    <vt:lpwstr>This publication has been written in general terms and we recommend that you obtain professional advice before acting or refraining from action on any of the contents of this publication. Deloitte MCS Limited accepts no liability for any loss occasioned t</vt:lpwstr>
  </property>
  <property fmtid="{D5CDD505-2E9C-101B-9397-08002B2CF9AE}" pid="23" name="SD_OFF_ExternalPowerPoint_FR">
    <vt:lpwstr>This publication has been written in general terms and we recommend that you obtain professional advice before acting or refraining from action on any of the contents of this publication. Deloitte MCS Limited accepts no liability for any loss occasioned t</vt:lpwstr>
  </property>
  <property fmtid="{D5CDD505-2E9C-101B-9397-08002B2CF9AE}" pid="24" name="SD_OFF_ExternalPowerPoint_IT">
    <vt:lpwstr>This publication has been written in general terms and we recommend that you obtain professional advice before acting or refraining from action on any of the contents of this publication. Deloitte MCS Limited accepts no liability for any loss occasioned t</vt:lpwstr>
  </property>
  <property fmtid="{D5CDD505-2E9C-101B-9397-08002B2CF9AE}" pid="25" name="SD_OFF_ExternalReport_DE">
    <vt:lpwstr>This document is confidential and it is not to be copied or made available to any other party. Deloitte MCS Limited does not accept any liability for use of or reliance on the contents of this document by any person save by the intended recipient(s) to th</vt:lpwstr>
  </property>
  <property fmtid="{D5CDD505-2E9C-101B-9397-08002B2CF9AE}" pid="26" name="SD_OFF_ExternalReport">
    <vt:lpwstr>This document is confidential and it is not to be copied or made available to any other party. Deloitte MCS Limited does not accept any liability for use of or reliance on the contents of this document by any person save by the intended recipient(s) to th</vt:lpwstr>
  </property>
  <property fmtid="{D5CDD505-2E9C-101B-9397-08002B2CF9AE}" pid="27" name="SD_OFF_ExternalReport_FR">
    <vt:lpwstr>This document is confidential and it is not to be copied or made available to any other party. Deloitte MCS Limited does not accept any liability for use of or reliance on the contents of this document by any person save by the intended recipient(s) to th</vt:lpwstr>
  </property>
  <property fmtid="{D5CDD505-2E9C-101B-9397-08002B2CF9AE}" pid="28" name="SD_OFF_ExternalReport_IT">
    <vt:lpwstr>This document is confidential and it is not to be copied or made available to any other party. Deloitte MCS Limited does not accept any liability for use of or reliance on the contents of this document by any person save by the intended recipient(s) to th</vt:lpwstr>
  </property>
  <property fmtid="{D5CDD505-2E9C-101B-9397-08002B2CF9AE}" pid="29" name="SD_OFF_ExternalProposal_DE">
    <vt:lpwstr>Important notice
This document has been prepared by Deloitte MCS Limited for the sole purpose of enabling the parties to whom it is addressed to evaluate the capabilities of Deloitte MCS Limited to supply the proposed services.
The information contained</vt:lpwstr>
  </property>
  <property fmtid="{D5CDD505-2E9C-101B-9397-08002B2CF9AE}" pid="30" name="SD_OFF_ExternalProposal">
    <vt:lpwstr>Important notice
This document has been prepared by Deloitte MCS Limited for the sole purpose of enabling the parties to whom it is addressed to evaluate the capabilities of Deloitte MCS Limited to supply the proposed services.
The information contained</vt:lpwstr>
  </property>
  <property fmtid="{D5CDD505-2E9C-101B-9397-08002B2CF9AE}" pid="31" name="SD_OFF_ExternalProposal_FR">
    <vt:lpwstr>Important notice
This document has been prepared by Deloitte MCS Limited for the sole purpose of enabling the parties to whom it is addressed to evaluate the capabilities of Deloitte MCS Limited to supply the proposed services.
The information contained</vt:lpwstr>
  </property>
  <property fmtid="{D5CDD505-2E9C-101B-9397-08002B2CF9AE}" pid="32" name="SD_OFF_ExternalProposal_IT">
    <vt:lpwstr>Important notice
This document has been prepared by Deloitte MCS Limited for the sole purpose of enabling the parties to whom it is addressed to evaluate the capabilities of Deloitte MCS Limited to supply the proposed services.
The information contained</vt:lpwstr>
  </property>
  <property fmtid="{D5CDD505-2E9C-101B-9397-08002B2CF9AE}" pid="33" name="SD_OFF_ExternalProposalException_DE">
    <vt:lpwstr/>
  </property>
  <property fmtid="{D5CDD505-2E9C-101B-9397-08002B2CF9AE}" pid="34" name="SD_OFF_ExternalProposalException">
    <vt:lpwstr/>
  </property>
  <property fmtid="{D5CDD505-2E9C-101B-9397-08002B2CF9AE}" pid="35" name="SD_OFF_ExternalProposalException_FR">
    <vt:lpwstr/>
  </property>
  <property fmtid="{D5CDD505-2E9C-101B-9397-08002B2CF9AE}" pid="36" name="SD_OFF_ExternalProposalException_IT">
    <vt:lpwstr/>
  </property>
  <property fmtid="{D5CDD505-2E9C-101B-9397-08002B2CF9AE}" pid="37" name="SD_OFF_Competencies_DE">
    <vt:lpwstr/>
  </property>
  <property fmtid="{D5CDD505-2E9C-101B-9397-08002B2CF9AE}" pid="38" name="SD_OFF_Competencies">
    <vt:lpwstr/>
  </property>
  <property fmtid="{D5CDD505-2E9C-101B-9397-08002B2CF9AE}" pid="39" name="SD_OFF_Competencies_FR">
    <vt:lpwstr/>
  </property>
  <property fmtid="{D5CDD505-2E9C-101B-9397-08002B2CF9AE}" pid="40" name="SD_OFF_Competencies_IT">
    <vt:lpwstr/>
  </property>
  <property fmtid="{D5CDD505-2E9C-101B-9397-08002B2CF9AE}" pid="41" name="SD_OFF_WebAddress">
    <vt:lpwstr>www.deloitte.co.uk</vt:lpwstr>
  </property>
  <property fmtid="{D5CDD505-2E9C-101B-9397-08002B2CF9AE}" pid="42" name="SD_OFF_VATNumber">
    <vt:lpwstr>GB 728 0796 09</vt:lpwstr>
  </property>
  <property fmtid="{D5CDD505-2E9C-101B-9397-08002B2CF9AE}" pid="43" name="SD_OFF_Language">
    <vt:lpwstr/>
  </property>
  <property fmtid="{D5CDD505-2E9C-101B-9397-08002B2CF9AE}" pid="44" name="SD_OFF_Copyright">
    <vt:lpwstr>© %Date:yyyy% Deloitte MCS Limited. All rights reserved.</vt:lpwstr>
  </property>
  <property fmtid="{D5CDD505-2E9C-101B-9397-08002B2CF9AE}" pid="45" name="SD_OFF_Copyright_FR">
    <vt:lpwstr/>
  </property>
  <property fmtid="{D5CDD505-2E9C-101B-9397-08002B2CF9AE}" pid="46" name="SD_OFF_Copyright_IT">
    <vt:lpwstr/>
  </property>
  <property fmtid="{D5CDD505-2E9C-101B-9397-08002B2CF9AE}" pid="47" name="SD_OFF_Copyright_DE">
    <vt:lpwstr/>
  </property>
  <property fmtid="{D5CDD505-2E9C-101B-9397-08002B2CF9AE}" pid="48" name="SD_OFF_LogoName">
    <vt:lpwstr>Logo</vt:lpwstr>
  </property>
  <property fmtid="{D5CDD505-2E9C-101B-9397-08002B2CF9AE}" pid="49" name="SD_OFF_NewsletterLogoName">
    <vt:lpwstr>White_Logo</vt:lpwstr>
  </property>
  <property fmtid="{D5CDD505-2E9C-101B-9397-08002B2CF9AE}" pid="50" name="SD_OFF_ImageDefinition">
    <vt:lpwstr>Standard</vt:lpwstr>
  </property>
  <property fmtid="{D5CDD505-2E9C-101B-9397-08002B2CF9AE}" pid="51" name="SD_OFF_ArtworkDefinition">
    <vt:lpwstr>Standard</vt:lpwstr>
  </property>
  <property fmtid="{D5CDD505-2E9C-101B-9397-08002B2CF9AE}" pid="52" name="SD_OFF_CorporateMessage">
    <vt:lpwstr/>
  </property>
  <property fmtid="{D5CDD505-2E9C-101B-9397-08002B2CF9AE}" pid="53" name="SD_OFF_SocialMedia">
    <vt:lpwstr>UK</vt:lpwstr>
  </property>
  <property fmtid="{D5CDD505-2E9C-101B-9397-08002B2CF9AE}" pid="54" name="SD_OFF_DearBritish">
    <vt:lpwstr>Dear</vt:lpwstr>
  </property>
  <property fmtid="{D5CDD505-2E9C-101B-9397-08002B2CF9AE}" pid="55" name="SD_OFF_DDear">
    <vt:lpwstr>&lt;none&gt;</vt:lpwstr>
  </property>
  <property fmtid="{D5CDD505-2E9C-101B-9397-08002B2CF9AE}" pid="56" name="SD_OFF_DDear_IT">
    <vt:lpwstr>&lt;none&gt;</vt:lpwstr>
  </property>
  <property fmtid="{D5CDD505-2E9C-101B-9397-08002B2CF9AE}" pid="57" name="SD_OFF_DDear_DE">
    <vt:lpwstr>&lt;none&gt;</vt:lpwstr>
  </property>
  <property fmtid="{D5CDD505-2E9C-101B-9397-08002B2CF9AE}" pid="58" name="SD_OFF_DDear_FR">
    <vt:lpwstr>&lt;none&gt;</vt:lpwstr>
  </property>
  <property fmtid="{D5CDD505-2E9C-101B-9397-08002B2CF9AE}" pid="59" name="SD_OFF_ExceptionFilter">
    <vt:lpwstr>Normal</vt:lpwstr>
  </property>
  <property fmtid="{D5CDD505-2E9C-101B-9397-08002B2CF9AE}" pid="60" name="LastCompletedArtworkDefinition">
    <vt:lpwstr>Standard</vt:lpwstr>
  </property>
  <property fmtid="{D5CDD505-2E9C-101B-9397-08002B2CF9AE}" pid="61" name="SD_OFF_SD_OFF_ID">
    <vt:lpwstr>22</vt:lpwstr>
  </property>
  <property fmtid="{D5CDD505-2E9C-101B-9397-08002B2CF9AE}" pid="62" name="SD_OFF_SD_OFF_Address">
    <vt:lpwstr>London - Stonecutter</vt:lpwstr>
  </property>
  <property fmtid="{D5CDD505-2E9C-101B-9397-08002B2CF9AE}" pid="63" name="SD_OFF_SD_OFF_AddressName">
    <vt:lpwstr>Stonecutter Court
1 Stonecutter Street
London
EC4A 4TR</vt:lpwstr>
  </property>
  <property fmtid="{D5CDD505-2E9C-101B-9397-08002B2CF9AE}" pid="64" name="SD_OFF_SD_OFF_Country">
    <vt:lpwstr>United Kingdom</vt:lpwstr>
  </property>
  <property fmtid="{D5CDD505-2E9C-101B-9397-08002B2CF9AE}" pid="65" name="SD_OFF_SD_OFF_EmailAddressName">
    <vt:lpwstr>Stonecutter Court, 1 Stonecutter Street, London, EC4A 4TR</vt:lpwstr>
  </property>
  <property fmtid="{D5CDD505-2E9C-101B-9397-08002B2CF9AE}" pid="66" name="SD_OFF_SD_OFF_Phone">
    <vt:lpwstr>+44 (0)20 7936 3000</vt:lpwstr>
  </property>
  <property fmtid="{D5CDD505-2E9C-101B-9397-08002B2CF9AE}" pid="67" name="SD_OFF_SD_OFF_Fax">
    <vt:lpwstr>+44 (0)20 7583 1198</vt:lpwstr>
  </property>
  <property fmtid="{D5CDD505-2E9C-101B-9397-08002B2CF9AE}" pid="68" name="SD_USR_Name">
    <vt:lpwstr>Anthony Tsoi</vt:lpwstr>
  </property>
  <property fmtid="{D5CDD505-2E9C-101B-9397-08002B2CF9AE}" pid="69" name="SD_USR_Title">
    <vt:lpwstr>Analyst</vt:lpwstr>
  </property>
  <property fmtid="{D5CDD505-2E9C-101B-9397-08002B2CF9AE}" pid="70" name="SD_USR_DirectPhone">
    <vt:lpwstr>+44 2073 030 620</vt:lpwstr>
  </property>
  <property fmtid="{D5CDD505-2E9C-101B-9397-08002B2CF9AE}" pid="71" name="SD_USR_DirectFax">
    <vt:lpwstr/>
  </property>
  <property fmtid="{D5CDD505-2E9C-101B-9397-08002B2CF9AE}" pid="72" name="SD_USR_Mobile">
    <vt:lpwstr>+44 7824862977</vt:lpwstr>
  </property>
  <property fmtid="{D5CDD505-2E9C-101B-9397-08002B2CF9AE}" pid="73" name="SD_USR_Email">
    <vt:lpwstr>antsoi@deloitte.co.uk</vt:lpwstr>
  </property>
  <property fmtid="{D5CDD505-2E9C-101B-9397-08002B2CF9AE}" pid="74" name="SD_ADR_Address">
    <vt:lpwstr>London - Stonecutter</vt:lpwstr>
  </property>
  <property fmtid="{D5CDD505-2E9C-101B-9397-08002B2CF9AE}" pid="75" name="SD_USR_ServiceLine">
    <vt:lpwstr>Consulting</vt:lpwstr>
  </property>
  <property fmtid="{D5CDD505-2E9C-101B-9397-08002B2CF9AE}" pid="76" name="SD_OFF_OfficialName">
    <vt:lpwstr>Deloitte MCS Limited</vt:lpwstr>
  </property>
  <property fmtid="{D5CDD505-2E9C-101B-9397-08002B2CF9AE}" pid="77" name="SD_FLD_DisableMinutedTable">
    <vt:lpwstr>False</vt:lpwstr>
  </property>
  <property fmtid="{D5CDD505-2E9C-101B-9397-08002B2CF9AE}" pid="78" name="SD_USR_TeamFacebook">
    <vt:lpwstr>Please select... (if available)</vt:lpwstr>
  </property>
  <property fmtid="{D5CDD505-2E9C-101B-9397-08002B2CF9AE}" pid="79" name="SD_USR_TeamTwitter">
    <vt:lpwstr>Please select... (if available)</vt:lpwstr>
  </property>
  <property fmtid="{D5CDD505-2E9C-101B-9397-08002B2CF9AE}" pid="80" name="SD_USR_TeamBlogs">
    <vt:lpwstr>Please select... (if available)</vt:lpwstr>
  </property>
  <property fmtid="{D5CDD505-2E9C-101B-9397-08002B2CF9AE}" pid="81" name="SD_USR_TeamOther">
    <vt:lpwstr>Please select... (if available)</vt:lpwstr>
  </property>
  <property fmtid="{D5CDD505-2E9C-101B-9397-08002B2CF9AE}" pid="82" name="SD_USR_PersonalTwitter">
    <vt:lpwstr/>
  </property>
  <property fmtid="{D5CDD505-2E9C-101B-9397-08002B2CF9AE}" pid="83" name="SD_USR_PersonalLinkedIn">
    <vt:lpwstr/>
  </property>
  <property fmtid="{D5CDD505-2E9C-101B-9397-08002B2CF9AE}" pid="84" name="DocumentInfoFinished">
    <vt:lpwstr>True</vt:lpwstr>
  </property>
</Properties>
</file>