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466" r:id="rId2"/>
    <p:sldId id="433" r:id="rId3"/>
    <p:sldId id="460" r:id="rId4"/>
    <p:sldId id="463" r:id="rId5"/>
    <p:sldId id="435" r:id="rId6"/>
    <p:sldId id="436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64" r:id="rId19"/>
    <p:sldId id="461" r:id="rId20"/>
    <p:sldId id="458" r:id="rId21"/>
    <p:sldId id="465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th A. Pettijohn" initials="GAP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B2B2B2"/>
    <a:srgbClr val="DDDDDD"/>
    <a:srgbClr val="FFAA00"/>
    <a:srgbClr val="993388"/>
    <a:srgbClr val="FFFFCC"/>
    <a:srgbClr val="00AADD"/>
    <a:srgbClr val="969696"/>
    <a:srgbClr val="EE0066"/>
    <a:srgbClr val="000D1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0" autoAdjust="0"/>
    <p:restoredTop sz="86410" autoAdjust="0"/>
  </p:normalViewPr>
  <p:slideViewPr>
    <p:cSldViewPr snapToObjects="1">
      <p:cViewPr>
        <p:scale>
          <a:sx n="70" d="100"/>
          <a:sy n="70" d="100"/>
        </p:scale>
        <p:origin x="-79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8" d="100"/>
          <a:sy n="78" d="100"/>
        </p:scale>
        <p:origin x="-1428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3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t" anchorCtr="0" compatLnSpc="1">
            <a:prstTxWarp prst="textNoShape">
              <a:avLst/>
            </a:prstTxWarp>
          </a:bodyPr>
          <a:lstStyle>
            <a:lvl1pPr defTabSz="923833">
              <a:defRPr sz="1200"/>
            </a:lvl1pPr>
          </a:lstStyle>
          <a:p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803" y="0"/>
            <a:ext cx="298243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t" anchorCtr="0" compatLnSpc="1">
            <a:prstTxWarp prst="textNoShape">
              <a:avLst/>
            </a:prstTxWarp>
          </a:bodyPr>
          <a:lstStyle>
            <a:lvl1pPr algn="r" defTabSz="923833">
              <a:defRPr sz="1200"/>
            </a:lvl1pPr>
          </a:lstStyle>
          <a:p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21"/>
            <a:ext cx="298243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b" anchorCtr="0" compatLnSpc="1">
            <a:prstTxWarp prst="textNoShape">
              <a:avLst/>
            </a:prstTxWarp>
          </a:bodyPr>
          <a:lstStyle>
            <a:lvl1pPr defTabSz="923833">
              <a:defRPr sz="1200"/>
            </a:lvl1pPr>
          </a:lstStyle>
          <a:p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803" y="8830621"/>
            <a:ext cx="298243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b" anchorCtr="0" compatLnSpc="1">
            <a:prstTxWarp prst="textNoShape">
              <a:avLst/>
            </a:prstTxWarp>
          </a:bodyPr>
          <a:lstStyle>
            <a:lvl1pPr algn="r" defTabSz="923833">
              <a:defRPr sz="1200"/>
            </a:lvl1pPr>
          </a:lstStyle>
          <a:p>
            <a:fld id="{BC262DB5-AB47-4895-8FEC-C7BC36C55BBE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43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t" anchorCtr="0" compatLnSpc="1">
            <a:prstTxWarp prst="textNoShape">
              <a:avLst/>
            </a:prstTxWarp>
          </a:bodyPr>
          <a:lstStyle>
            <a:lvl1pPr defTabSz="923833">
              <a:defRPr sz="1200"/>
            </a:lvl1pPr>
          </a:lstStyle>
          <a:p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80" y="0"/>
            <a:ext cx="2982434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t" anchorCtr="0" compatLnSpc="1">
            <a:prstTxWarp prst="textNoShape">
              <a:avLst/>
            </a:prstTxWarp>
          </a:bodyPr>
          <a:lstStyle>
            <a:lvl1pPr algn="r" defTabSz="923833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74813" y="698500"/>
            <a:ext cx="3627437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47" y="3649413"/>
            <a:ext cx="5322061" cy="494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221"/>
            <a:ext cx="2982435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b" anchorCtr="0" compatLnSpc="1">
            <a:prstTxWarp prst="textNoShape">
              <a:avLst/>
            </a:prstTxWarp>
          </a:bodyPr>
          <a:lstStyle>
            <a:lvl1pPr defTabSz="923833">
              <a:defRPr sz="1200"/>
            </a:lvl1pPr>
          </a:lstStyle>
          <a:p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80" y="8832221"/>
            <a:ext cx="2982434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3" tIns="46146" rIns="92293" bIns="46146" numCol="1" anchor="b" anchorCtr="0" compatLnSpc="1">
            <a:prstTxWarp prst="textNoShape">
              <a:avLst/>
            </a:prstTxWarp>
          </a:bodyPr>
          <a:lstStyle>
            <a:lvl1pPr algn="r" defTabSz="923833">
              <a:defRPr sz="1200"/>
            </a:lvl1pPr>
          </a:lstStyle>
          <a:p>
            <a:fld id="{F0094AE4-41AF-42D0-B45A-588C50431834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E6607D-B146-4CF7-B975-34572ABFADAE}" type="slidenum">
              <a:rPr lang="en-US"/>
              <a:pPr/>
              <a:t>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74813" y="698500"/>
            <a:ext cx="3627437" cy="2720975"/>
          </a:xfrm>
          <a:ln/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E6607D-B146-4CF7-B975-34572ABFADAE}" type="slidenum">
              <a:rPr lang="en-US"/>
              <a:pPr/>
              <a:t>4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74813" y="698500"/>
            <a:ext cx="3627437" cy="2720975"/>
          </a:xfrm>
          <a:ln/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DB021F53-BA2F-44A1-82B8-78A6B2AF690E}" type="slidenum">
              <a:rPr lang="en-US" sz="800">
                <a:solidFill>
                  <a:srgbClr val="969696"/>
                </a:solidFill>
              </a:rPr>
              <a:pPr eaLnBrk="0" hangingPunct="0"/>
              <a:t>‹N°›</a:t>
            </a:fld>
            <a:endParaRPr lang="en-US" sz="800">
              <a:solidFill>
                <a:srgbClr val="969696"/>
              </a:solidFill>
            </a:endParaRP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 sz="2400"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buFont typeface="Arial" pitchFamily="34" charset="0"/>
              <a:buNone/>
              <a:defRPr sz="3200"/>
            </a:lvl1pPr>
            <a:lvl2pPr>
              <a:buClr>
                <a:schemeClr val="bg1"/>
              </a:buClr>
              <a:buFont typeface="Arial" pitchFamily="34" charset="0"/>
              <a:buChar char="•"/>
              <a:defRPr/>
            </a:lvl2pPr>
            <a:lvl3pPr>
              <a:buClr>
                <a:schemeClr val="bg1"/>
              </a:buClr>
              <a:buFont typeface="Arial" pitchFamily="34" charset="0"/>
              <a:buChar char="•"/>
              <a:defRPr/>
            </a:lvl3pPr>
            <a:lvl4pPr>
              <a:buClr>
                <a:schemeClr val="bg1"/>
              </a:buClr>
              <a:buFont typeface="Arial" pitchFamily="34" charset="0"/>
              <a:buChar char="•"/>
              <a:defRPr sz="2000"/>
            </a:lvl4pPr>
            <a:lvl5pPr>
              <a:buClr>
                <a:schemeClr val="bg1"/>
              </a:buClr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7000">
              <a:srgbClr val="000082"/>
            </a:gs>
            <a:gs pos="100000">
              <a:srgbClr val="0047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20561" name="Rectangle 17"/>
          <p:cNvSpPr>
            <a:spLocks noChangeArrowheads="1"/>
          </p:cNvSpPr>
          <p:nvPr userDrawn="1"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1720D251-738F-491C-822C-A8FCF1087A53}" type="slidenum">
              <a:rPr lang="en-US" sz="800">
                <a:solidFill>
                  <a:srgbClr val="969696"/>
                </a:solidFill>
              </a:rPr>
              <a:pPr eaLnBrk="0" hangingPunct="0"/>
              <a:t>‹N°›</a:t>
            </a:fld>
            <a:endParaRPr lang="en-US" sz="80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84163" indent="-1698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800">
          <a:solidFill>
            <a:schemeClr val="bg1"/>
          </a:solidFill>
          <a:latin typeface="+mn-lt"/>
        </a:defRPr>
      </a:lvl2pPr>
      <a:lvl3pPr marL="568325" indent="-1698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4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16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architech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itle 1"/>
          <p:cNvSpPr>
            <a:spLocks/>
          </p:cNvSpPr>
          <p:nvPr/>
        </p:nvSpPr>
        <p:spPr bwMode="auto">
          <a:xfrm>
            <a:off x="3124200" y="3733800"/>
            <a:ext cx="5715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>
                <a:solidFill>
                  <a:schemeClr val="bg1"/>
                </a:solidFill>
              </a:rPr>
              <a:t>Database </a:t>
            </a:r>
            <a:r>
              <a:rPr lang="en-US" sz="4400" b="1" dirty="0" smtClean="0">
                <a:solidFill>
                  <a:schemeClr val="bg1"/>
                </a:solidFill>
              </a:rPr>
              <a:t>Architechs</a:t>
            </a:r>
          </a:p>
          <a:p>
            <a:pPr eaLnBrk="0" hangingPunct="0"/>
            <a:r>
              <a:rPr lang="en-US" sz="3200" dirty="0" smtClean="0">
                <a:solidFill>
                  <a:schemeClr val="bg1"/>
                </a:solidFill>
                <a:ea typeface="ＭＳ Ｐゴシック" pitchFamily="34" charset="-128"/>
              </a:rPr>
              <a:t>Customer Data Hub methodology 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August 2009 – Master Data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age 3" descr="Logo DBA US - HD Gris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733800"/>
            <a:ext cx="2514600" cy="2514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32" name="Rectangle 128"/>
          <p:cNvSpPr>
            <a:spLocks noChangeAspect="1" noChangeArrowheads="1"/>
          </p:cNvSpPr>
          <p:nvPr/>
        </p:nvSpPr>
        <p:spPr bwMode="auto">
          <a:xfrm>
            <a:off x="381000" y="1495424"/>
            <a:ext cx="6431439" cy="4971574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6" name="Oval 42"/>
          <p:cNvSpPr>
            <a:spLocks noChangeAspect="1" noChangeArrowheads="1"/>
          </p:cNvSpPr>
          <p:nvPr/>
        </p:nvSpPr>
        <p:spPr bwMode="auto">
          <a:xfrm>
            <a:off x="568325" y="1633538"/>
            <a:ext cx="6054249" cy="45804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8" name="Oval 34"/>
          <p:cNvSpPr>
            <a:spLocks noChangeAspect="1" noChangeArrowheads="1"/>
          </p:cNvSpPr>
          <p:nvPr/>
        </p:nvSpPr>
        <p:spPr bwMode="auto">
          <a:xfrm>
            <a:off x="1300162" y="2193925"/>
            <a:ext cx="4452938" cy="333009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0"/>
            <a:ext cx="5243513" cy="762000"/>
          </a:xfrm>
        </p:spPr>
        <p:txBody>
          <a:bodyPr/>
          <a:lstStyle/>
          <a:p>
            <a:r>
              <a:rPr lang="en-US" dirty="0"/>
              <a:t>CDH Build Methodology</a:t>
            </a:r>
          </a:p>
        </p:txBody>
      </p:sp>
      <p:sp>
        <p:nvSpPr>
          <p:cNvPr id="200710" name="Line 6"/>
          <p:cNvSpPr>
            <a:spLocks noChangeAspect="1" noChangeShapeType="1"/>
          </p:cNvSpPr>
          <p:nvPr/>
        </p:nvSpPr>
        <p:spPr bwMode="auto">
          <a:xfrm flipV="1">
            <a:off x="4162424" y="3324224"/>
            <a:ext cx="876618" cy="1082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711" name="Line 7"/>
          <p:cNvSpPr>
            <a:spLocks noChangeAspect="1" noChangeShapeType="1"/>
          </p:cNvSpPr>
          <p:nvPr/>
        </p:nvSpPr>
        <p:spPr bwMode="auto">
          <a:xfrm>
            <a:off x="3867150" y="4214813"/>
            <a:ext cx="665322" cy="614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713" name="Line 9"/>
          <p:cNvSpPr>
            <a:spLocks noChangeAspect="1" noChangeShapeType="1"/>
          </p:cNvSpPr>
          <p:nvPr/>
        </p:nvSpPr>
        <p:spPr bwMode="auto">
          <a:xfrm flipV="1">
            <a:off x="3001963" y="4275138"/>
            <a:ext cx="167640" cy="7875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716" name="Line 12"/>
          <p:cNvSpPr>
            <a:spLocks noChangeAspect="1" noChangeShapeType="1"/>
          </p:cNvSpPr>
          <p:nvPr/>
        </p:nvSpPr>
        <p:spPr bwMode="auto">
          <a:xfrm flipV="1">
            <a:off x="3392488" y="2357438"/>
            <a:ext cx="118745" cy="562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717" name="Oval 13"/>
          <p:cNvSpPr>
            <a:spLocks noChangeAspect="1" noChangeArrowheads="1"/>
          </p:cNvSpPr>
          <p:nvPr/>
        </p:nvSpPr>
        <p:spPr bwMode="auto">
          <a:xfrm>
            <a:off x="1444625" y="2527299"/>
            <a:ext cx="663575" cy="375444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18" name="Oval 14"/>
          <p:cNvSpPr>
            <a:spLocks noChangeAspect="1" noChangeArrowheads="1"/>
          </p:cNvSpPr>
          <p:nvPr/>
        </p:nvSpPr>
        <p:spPr bwMode="auto">
          <a:xfrm>
            <a:off x="5002213" y="3152774"/>
            <a:ext cx="661828" cy="375444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19" name="Oval 15"/>
          <p:cNvSpPr>
            <a:spLocks noChangeAspect="1" noChangeArrowheads="1"/>
          </p:cNvSpPr>
          <p:nvPr/>
        </p:nvSpPr>
        <p:spPr bwMode="auto">
          <a:xfrm>
            <a:off x="1243013" y="4317999"/>
            <a:ext cx="663575" cy="375444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0" name="Oval 16"/>
          <p:cNvSpPr>
            <a:spLocks noChangeAspect="1" noChangeArrowheads="1"/>
          </p:cNvSpPr>
          <p:nvPr/>
        </p:nvSpPr>
        <p:spPr bwMode="auto">
          <a:xfrm>
            <a:off x="4471988" y="4735513"/>
            <a:ext cx="663575" cy="37544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1" name="Oval 17"/>
          <p:cNvSpPr>
            <a:spLocks noChangeAspect="1" noChangeArrowheads="1"/>
          </p:cNvSpPr>
          <p:nvPr/>
        </p:nvSpPr>
        <p:spPr bwMode="auto">
          <a:xfrm>
            <a:off x="2722563" y="5033963"/>
            <a:ext cx="661828" cy="37544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2" name="Oval 18"/>
          <p:cNvSpPr>
            <a:spLocks noChangeAspect="1" noChangeArrowheads="1"/>
          </p:cNvSpPr>
          <p:nvPr/>
        </p:nvSpPr>
        <p:spPr bwMode="auto">
          <a:xfrm>
            <a:off x="3321050" y="1987549"/>
            <a:ext cx="663575" cy="375444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3" name="Oval 19"/>
          <p:cNvSpPr>
            <a:spLocks noChangeAspect="1" noChangeArrowheads="1"/>
          </p:cNvSpPr>
          <p:nvPr/>
        </p:nvSpPr>
        <p:spPr bwMode="auto">
          <a:xfrm>
            <a:off x="2549525" y="2911475"/>
            <a:ext cx="1774190" cy="1500029"/>
          </a:xfrm>
          <a:prstGeom prst="ellipse">
            <a:avLst/>
          </a:prstGeom>
          <a:solidFill>
            <a:srgbClr val="678BA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12" name="Oval 8"/>
          <p:cNvSpPr>
            <a:spLocks noChangeAspect="1" noChangeArrowheads="1"/>
          </p:cNvSpPr>
          <p:nvPr/>
        </p:nvSpPr>
        <p:spPr bwMode="auto">
          <a:xfrm>
            <a:off x="2851149" y="3181350"/>
            <a:ext cx="1101884" cy="92376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 noChangeAspect="1"/>
          </p:cNvGrpSpPr>
          <p:nvPr/>
        </p:nvGrpSpPr>
        <p:grpSpPr bwMode="auto">
          <a:xfrm>
            <a:off x="3100388" y="3451224"/>
            <a:ext cx="586740" cy="373698"/>
            <a:chOff x="144" y="3792"/>
            <a:chExt cx="480" cy="240"/>
          </a:xfrm>
        </p:grpSpPr>
        <p:sp>
          <p:nvSpPr>
            <p:cNvPr id="200726" name="Line 22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27" name="Rectangle 23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28" name="Rectangle 24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29" name="Rectangle 25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30" name="Rectangle 26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31" name="Rectangle 27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32" name="Line 28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33" name="Line 29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34" name="Line 30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35" name="Line 31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36" name="Line 32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0737" name="Line 33"/>
          <p:cNvSpPr>
            <a:spLocks noChangeAspect="1" noChangeShapeType="1"/>
          </p:cNvSpPr>
          <p:nvPr/>
        </p:nvSpPr>
        <p:spPr bwMode="auto">
          <a:xfrm flipV="1">
            <a:off x="3111500" y="4270375"/>
            <a:ext cx="167640" cy="7875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739" name="Line 35"/>
          <p:cNvSpPr>
            <a:spLocks noChangeAspect="1" noChangeShapeType="1"/>
          </p:cNvSpPr>
          <p:nvPr/>
        </p:nvSpPr>
        <p:spPr bwMode="auto">
          <a:xfrm flipV="1">
            <a:off x="1846263" y="3911600"/>
            <a:ext cx="773588" cy="4470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740" name="Line 36"/>
          <p:cNvSpPr>
            <a:spLocks noChangeAspect="1" noChangeShapeType="1"/>
          </p:cNvSpPr>
          <p:nvPr/>
        </p:nvSpPr>
        <p:spPr bwMode="auto">
          <a:xfrm flipV="1">
            <a:off x="1889125" y="4011613"/>
            <a:ext cx="773589" cy="4470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741" name="Line 37"/>
          <p:cNvSpPr>
            <a:spLocks noChangeAspect="1" noChangeShapeType="1"/>
          </p:cNvSpPr>
          <p:nvPr/>
        </p:nvSpPr>
        <p:spPr bwMode="auto">
          <a:xfrm flipH="1" flipV="1">
            <a:off x="2005013" y="2882900"/>
            <a:ext cx="679291" cy="34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742" name="Line 38"/>
          <p:cNvSpPr>
            <a:spLocks noChangeAspect="1" noChangeShapeType="1"/>
          </p:cNvSpPr>
          <p:nvPr/>
        </p:nvSpPr>
        <p:spPr bwMode="auto">
          <a:xfrm flipH="1" flipV="1">
            <a:off x="2047875" y="2768600"/>
            <a:ext cx="679292" cy="34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743" name="Line 39"/>
          <p:cNvSpPr>
            <a:spLocks noChangeAspect="1" noChangeShapeType="1"/>
          </p:cNvSpPr>
          <p:nvPr/>
        </p:nvSpPr>
        <p:spPr bwMode="auto">
          <a:xfrm flipV="1">
            <a:off x="3516313" y="2366963"/>
            <a:ext cx="118745" cy="5622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744" name="Line 40"/>
          <p:cNvSpPr>
            <a:spLocks noChangeAspect="1" noChangeShapeType="1"/>
          </p:cNvSpPr>
          <p:nvPr/>
        </p:nvSpPr>
        <p:spPr bwMode="auto">
          <a:xfrm flipV="1">
            <a:off x="4200524" y="3433762"/>
            <a:ext cx="876618" cy="1082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745" name="Line 41"/>
          <p:cNvSpPr>
            <a:spLocks noChangeAspect="1" noChangeShapeType="1"/>
          </p:cNvSpPr>
          <p:nvPr/>
        </p:nvSpPr>
        <p:spPr bwMode="auto">
          <a:xfrm>
            <a:off x="3962400" y="4152900"/>
            <a:ext cx="665322" cy="614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3"/>
          <p:cNvGrpSpPr>
            <a:grpSpLocks noChangeAspect="1"/>
          </p:cNvGrpSpPr>
          <p:nvPr/>
        </p:nvGrpSpPr>
        <p:grpSpPr bwMode="auto">
          <a:xfrm>
            <a:off x="1385888" y="4403725"/>
            <a:ext cx="352743" cy="223520"/>
            <a:chOff x="144" y="3792"/>
            <a:chExt cx="480" cy="240"/>
          </a:xfrm>
        </p:grpSpPr>
        <p:sp>
          <p:nvSpPr>
            <p:cNvPr id="200748" name="Line 44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49" name="Rectangle 45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50" name="Rectangle 46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51" name="Rectangle 47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52" name="Rectangle 48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53" name="Rectangle 49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54" name="Line 50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55" name="Line 51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56" name="Line 52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57" name="Line 53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58" name="Line 54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 noChangeAspect="1"/>
          </p:cNvGrpSpPr>
          <p:nvPr/>
        </p:nvGrpSpPr>
        <p:grpSpPr bwMode="auto">
          <a:xfrm>
            <a:off x="1592263" y="2620962"/>
            <a:ext cx="282893" cy="178118"/>
            <a:chOff x="1620" y="3518"/>
            <a:chExt cx="162" cy="102"/>
          </a:xfrm>
        </p:grpSpPr>
        <p:sp>
          <p:nvSpPr>
            <p:cNvPr id="200761" name="Rectangle 57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62" name="Rectangle 58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65" name="Rectangle 61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67" name="Line 63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69" name="Line 65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70" name="Line 66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8"/>
          <p:cNvGrpSpPr>
            <a:grpSpLocks noChangeAspect="1"/>
          </p:cNvGrpSpPr>
          <p:nvPr/>
        </p:nvGrpSpPr>
        <p:grpSpPr bwMode="auto">
          <a:xfrm>
            <a:off x="3473450" y="2087562"/>
            <a:ext cx="282893" cy="178118"/>
            <a:chOff x="1620" y="3518"/>
            <a:chExt cx="162" cy="102"/>
          </a:xfrm>
        </p:grpSpPr>
        <p:sp>
          <p:nvSpPr>
            <p:cNvPr id="200773" name="Rectangle 69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74" name="Rectangle 70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75" name="Rectangle 71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76" name="Line 72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77" name="Line 73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78" name="Line 74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5"/>
          <p:cNvGrpSpPr>
            <a:grpSpLocks noChangeAspect="1"/>
          </p:cNvGrpSpPr>
          <p:nvPr/>
        </p:nvGrpSpPr>
        <p:grpSpPr bwMode="auto">
          <a:xfrm>
            <a:off x="4595813" y="4824412"/>
            <a:ext cx="282893" cy="178118"/>
            <a:chOff x="1620" y="3518"/>
            <a:chExt cx="162" cy="102"/>
          </a:xfrm>
        </p:grpSpPr>
        <p:sp>
          <p:nvSpPr>
            <p:cNvPr id="200780" name="Rectangle 76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81" name="Rectangle 77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82" name="Rectangle 78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83" name="Line 79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84" name="Line 80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785" name="Line 81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9"/>
          <p:cNvGrpSpPr>
            <a:grpSpLocks noChangeAspect="1"/>
          </p:cNvGrpSpPr>
          <p:nvPr/>
        </p:nvGrpSpPr>
        <p:grpSpPr bwMode="auto">
          <a:xfrm>
            <a:off x="2908300" y="5180013"/>
            <a:ext cx="211297" cy="89058"/>
            <a:chOff x="838" y="3525"/>
            <a:chExt cx="121" cy="51"/>
          </a:xfrm>
        </p:grpSpPr>
        <p:sp>
          <p:nvSpPr>
            <p:cNvPr id="200787" name="Rectangle 83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89" name="Rectangle 85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92" name="Line 88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90"/>
          <p:cNvGrpSpPr>
            <a:grpSpLocks noChangeAspect="1"/>
          </p:cNvGrpSpPr>
          <p:nvPr/>
        </p:nvGrpSpPr>
        <p:grpSpPr bwMode="auto">
          <a:xfrm>
            <a:off x="5232400" y="3289300"/>
            <a:ext cx="211297" cy="89059"/>
            <a:chOff x="838" y="3525"/>
            <a:chExt cx="121" cy="51"/>
          </a:xfrm>
        </p:grpSpPr>
        <p:sp>
          <p:nvSpPr>
            <p:cNvPr id="200795" name="Rectangle 91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96" name="Rectangle 92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97" name="Line 93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0799" name="Oval 95"/>
          <p:cNvSpPr>
            <a:spLocks noChangeAspect="1" noChangeArrowheads="1"/>
          </p:cNvSpPr>
          <p:nvPr/>
        </p:nvSpPr>
        <p:spPr bwMode="auto">
          <a:xfrm>
            <a:off x="3297238" y="3744912"/>
            <a:ext cx="240983" cy="23923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00800" name="Oval 96"/>
          <p:cNvSpPr>
            <a:spLocks noChangeAspect="1" noChangeArrowheads="1"/>
          </p:cNvSpPr>
          <p:nvPr/>
        </p:nvSpPr>
        <p:spPr bwMode="auto">
          <a:xfrm>
            <a:off x="3421063" y="4011612"/>
            <a:ext cx="240983" cy="23923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200801" name="Oval 97"/>
          <p:cNvSpPr>
            <a:spLocks noChangeAspect="1" noChangeArrowheads="1"/>
          </p:cNvSpPr>
          <p:nvPr/>
        </p:nvSpPr>
        <p:spPr bwMode="auto">
          <a:xfrm>
            <a:off x="3602038" y="4484687"/>
            <a:ext cx="240983" cy="23923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200802" name="Oval 98"/>
          <p:cNvSpPr>
            <a:spLocks noChangeAspect="1" noChangeArrowheads="1"/>
          </p:cNvSpPr>
          <p:nvPr/>
        </p:nvSpPr>
        <p:spPr bwMode="auto">
          <a:xfrm>
            <a:off x="3924300" y="5294312"/>
            <a:ext cx="240983" cy="23923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200803" name="Oval 99"/>
          <p:cNvSpPr>
            <a:spLocks noChangeAspect="1" noChangeArrowheads="1"/>
          </p:cNvSpPr>
          <p:nvPr/>
        </p:nvSpPr>
        <p:spPr bwMode="auto">
          <a:xfrm>
            <a:off x="4200525" y="5797550"/>
            <a:ext cx="240983" cy="2392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200804" name="Oval 100"/>
          <p:cNvSpPr>
            <a:spLocks noChangeAspect="1" noChangeArrowheads="1"/>
          </p:cNvSpPr>
          <p:nvPr/>
        </p:nvSpPr>
        <p:spPr bwMode="auto">
          <a:xfrm>
            <a:off x="5184775" y="3400425"/>
            <a:ext cx="240983" cy="2392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0805" name="Oval 101"/>
          <p:cNvSpPr>
            <a:spLocks noChangeAspect="1" noChangeArrowheads="1"/>
          </p:cNvSpPr>
          <p:nvPr/>
        </p:nvSpPr>
        <p:spPr bwMode="auto">
          <a:xfrm>
            <a:off x="3221038" y="2097087"/>
            <a:ext cx="240983" cy="23923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0806" name="Oval 102"/>
          <p:cNvSpPr>
            <a:spLocks noChangeAspect="1" noChangeArrowheads="1"/>
          </p:cNvSpPr>
          <p:nvPr/>
        </p:nvSpPr>
        <p:spPr bwMode="auto">
          <a:xfrm>
            <a:off x="1552575" y="2782887"/>
            <a:ext cx="240983" cy="23923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0807" name="Oval 103"/>
          <p:cNvSpPr>
            <a:spLocks noChangeAspect="1" noChangeArrowheads="1"/>
          </p:cNvSpPr>
          <p:nvPr/>
        </p:nvSpPr>
        <p:spPr bwMode="auto">
          <a:xfrm>
            <a:off x="1654175" y="4527550"/>
            <a:ext cx="240983" cy="2392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0808" name="Oval 104"/>
          <p:cNvSpPr>
            <a:spLocks noChangeAspect="1" noChangeArrowheads="1"/>
          </p:cNvSpPr>
          <p:nvPr/>
        </p:nvSpPr>
        <p:spPr bwMode="auto">
          <a:xfrm>
            <a:off x="4699000" y="4579937"/>
            <a:ext cx="240983" cy="23923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0809" name="Oval 105"/>
          <p:cNvSpPr>
            <a:spLocks noChangeAspect="1" noChangeArrowheads="1"/>
          </p:cNvSpPr>
          <p:nvPr/>
        </p:nvSpPr>
        <p:spPr bwMode="auto">
          <a:xfrm>
            <a:off x="3221038" y="5076825"/>
            <a:ext cx="240983" cy="23923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0810" name="Oval 106"/>
          <p:cNvSpPr>
            <a:spLocks noChangeArrowheads="1"/>
          </p:cNvSpPr>
          <p:nvPr/>
        </p:nvSpPr>
        <p:spPr bwMode="auto">
          <a:xfrm>
            <a:off x="5722938" y="1235075"/>
            <a:ext cx="219075" cy="21748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200811" name="Text Box 107"/>
          <p:cNvSpPr txBox="1">
            <a:spLocks noChangeArrowheads="1"/>
          </p:cNvSpPr>
          <p:nvPr/>
        </p:nvSpPr>
        <p:spPr bwMode="auto">
          <a:xfrm>
            <a:off x="5873750" y="1222375"/>
            <a:ext cx="2784475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 Data Analysis/Data Assessment (spokes)</a:t>
            </a:r>
          </a:p>
        </p:txBody>
      </p:sp>
      <p:sp>
        <p:nvSpPr>
          <p:cNvPr id="200812" name="Oval 108"/>
          <p:cNvSpPr>
            <a:spLocks noChangeArrowheads="1"/>
          </p:cNvSpPr>
          <p:nvPr/>
        </p:nvSpPr>
        <p:spPr bwMode="auto">
          <a:xfrm>
            <a:off x="6318250" y="1663700"/>
            <a:ext cx="219075" cy="21748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00813" name="Text Box 109"/>
          <p:cNvSpPr txBox="1">
            <a:spLocks noChangeArrowheads="1"/>
          </p:cNvSpPr>
          <p:nvPr/>
        </p:nvSpPr>
        <p:spPr bwMode="auto">
          <a:xfrm>
            <a:off x="6481763" y="1651000"/>
            <a:ext cx="2574925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 Data Analysis/Master Data Model (hub)</a:t>
            </a:r>
          </a:p>
        </p:txBody>
      </p:sp>
      <p:sp>
        <p:nvSpPr>
          <p:cNvPr id="200814" name="Oval 110"/>
          <p:cNvSpPr>
            <a:spLocks noChangeArrowheads="1"/>
          </p:cNvSpPr>
          <p:nvPr/>
        </p:nvSpPr>
        <p:spPr bwMode="auto">
          <a:xfrm>
            <a:off x="6861175" y="2087563"/>
            <a:ext cx="219075" cy="21748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200815" name="Text Box 111"/>
          <p:cNvSpPr txBox="1">
            <a:spLocks noChangeArrowheads="1"/>
          </p:cNvSpPr>
          <p:nvPr/>
        </p:nvSpPr>
        <p:spPr bwMode="auto">
          <a:xfrm>
            <a:off x="7115175" y="2620963"/>
            <a:ext cx="13525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Identify/Define</a:t>
            </a:r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participation model</a:t>
            </a:r>
          </a:p>
        </p:txBody>
      </p:sp>
      <p:sp>
        <p:nvSpPr>
          <p:cNvPr id="200816" name="Oval 112"/>
          <p:cNvSpPr>
            <a:spLocks noChangeArrowheads="1"/>
          </p:cNvSpPr>
          <p:nvPr/>
        </p:nvSpPr>
        <p:spPr bwMode="auto">
          <a:xfrm>
            <a:off x="6869113" y="2690813"/>
            <a:ext cx="219075" cy="21748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200817" name="Text Box 113"/>
          <p:cNvSpPr txBox="1">
            <a:spLocks noChangeArrowheads="1"/>
          </p:cNvSpPr>
          <p:nvPr/>
        </p:nvSpPr>
        <p:spPr bwMode="auto">
          <a:xfrm>
            <a:off x="7115175" y="3351213"/>
            <a:ext cx="1876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Overall/Broader </a:t>
            </a:r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architecture </a:t>
            </a:r>
            <a:r>
              <a:rPr lang="en-US" sz="1000" b="1" dirty="0">
                <a:solidFill>
                  <a:schemeClr val="bg1"/>
                </a:solidFill>
              </a:rPr>
              <a:t>participation</a:t>
            </a:r>
          </a:p>
        </p:txBody>
      </p:sp>
      <p:sp>
        <p:nvSpPr>
          <p:cNvPr id="200818" name="Oval 114"/>
          <p:cNvSpPr>
            <a:spLocks noChangeArrowheads="1"/>
          </p:cNvSpPr>
          <p:nvPr/>
        </p:nvSpPr>
        <p:spPr bwMode="auto">
          <a:xfrm>
            <a:off x="6870700" y="3386138"/>
            <a:ext cx="219075" cy="21748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200819" name="Text Box 115"/>
          <p:cNvSpPr txBox="1">
            <a:spLocks noChangeArrowheads="1"/>
          </p:cNvSpPr>
          <p:nvPr/>
        </p:nvSpPr>
        <p:spPr bwMode="auto">
          <a:xfrm>
            <a:off x="7115175" y="4025900"/>
            <a:ext cx="1876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 Define Governance, Stewardship, business org</a:t>
            </a:r>
          </a:p>
        </p:txBody>
      </p:sp>
      <p:sp>
        <p:nvSpPr>
          <p:cNvPr id="200820" name="Text Box 116"/>
          <p:cNvSpPr txBox="1">
            <a:spLocks noChangeArrowheads="1"/>
          </p:cNvSpPr>
          <p:nvPr/>
        </p:nvSpPr>
        <p:spPr bwMode="auto">
          <a:xfrm>
            <a:off x="7115175" y="2041525"/>
            <a:ext cx="11684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Define Business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logic/workflow</a:t>
            </a:r>
          </a:p>
        </p:txBody>
      </p:sp>
      <p:sp>
        <p:nvSpPr>
          <p:cNvPr id="200821" name="Oval 117"/>
          <p:cNvSpPr>
            <a:spLocks noChangeArrowheads="1"/>
          </p:cNvSpPr>
          <p:nvPr/>
        </p:nvSpPr>
        <p:spPr bwMode="auto">
          <a:xfrm>
            <a:off x="6875463" y="4103688"/>
            <a:ext cx="219075" cy="21748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200822" name="Oval 118"/>
          <p:cNvSpPr>
            <a:spLocks noChangeArrowheads="1"/>
          </p:cNvSpPr>
          <p:nvPr/>
        </p:nvSpPr>
        <p:spPr bwMode="auto">
          <a:xfrm>
            <a:off x="6873875" y="4725988"/>
            <a:ext cx="219075" cy="21748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7</a:t>
            </a:r>
          </a:p>
        </p:txBody>
      </p:sp>
      <p:sp>
        <p:nvSpPr>
          <p:cNvPr id="200823" name="Text Box 119"/>
          <p:cNvSpPr txBox="1">
            <a:spLocks noChangeArrowheads="1"/>
          </p:cNvSpPr>
          <p:nvPr/>
        </p:nvSpPr>
        <p:spPr bwMode="auto">
          <a:xfrm>
            <a:off x="7115175" y="4711700"/>
            <a:ext cx="985837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Build/Deploy</a:t>
            </a:r>
          </a:p>
        </p:txBody>
      </p:sp>
      <p:sp>
        <p:nvSpPr>
          <p:cNvPr id="200824" name="Text Box 120"/>
          <p:cNvSpPr txBox="1">
            <a:spLocks noChangeAspect="1" noChangeArrowheads="1"/>
          </p:cNvSpPr>
          <p:nvPr/>
        </p:nvSpPr>
        <p:spPr bwMode="auto">
          <a:xfrm>
            <a:off x="3122613" y="2928938"/>
            <a:ext cx="529113" cy="3021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Hub</a:t>
            </a:r>
          </a:p>
        </p:txBody>
      </p:sp>
      <p:sp>
        <p:nvSpPr>
          <p:cNvPr id="200825" name="Text Box 121"/>
          <p:cNvSpPr txBox="1">
            <a:spLocks noChangeAspect="1" noChangeArrowheads="1"/>
          </p:cNvSpPr>
          <p:nvPr/>
        </p:nvSpPr>
        <p:spPr bwMode="auto">
          <a:xfrm>
            <a:off x="3616325" y="1974850"/>
            <a:ext cx="705485" cy="30210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Spoke</a:t>
            </a:r>
          </a:p>
        </p:txBody>
      </p:sp>
      <p:sp>
        <p:nvSpPr>
          <p:cNvPr id="200826" name="Text Box 122"/>
          <p:cNvSpPr txBox="1">
            <a:spLocks noChangeAspect="1" noChangeArrowheads="1"/>
          </p:cNvSpPr>
          <p:nvPr/>
        </p:nvSpPr>
        <p:spPr bwMode="auto">
          <a:xfrm>
            <a:off x="2355850" y="2427288"/>
            <a:ext cx="1070452" cy="3021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Integration</a:t>
            </a:r>
          </a:p>
        </p:txBody>
      </p:sp>
      <p:sp>
        <p:nvSpPr>
          <p:cNvPr id="200827" name="Text Box 123"/>
          <p:cNvSpPr txBox="1">
            <a:spLocks noChangeAspect="1" noChangeArrowheads="1"/>
          </p:cNvSpPr>
          <p:nvPr/>
        </p:nvSpPr>
        <p:spPr bwMode="auto">
          <a:xfrm>
            <a:off x="1703388" y="1863725"/>
            <a:ext cx="1187450" cy="5029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 Broader </a:t>
            </a:r>
          </a:p>
          <a:p>
            <a:r>
              <a:rPr lang="en-US" sz="1200" b="1"/>
              <a:t>Architecture</a:t>
            </a:r>
          </a:p>
        </p:txBody>
      </p:sp>
      <p:sp>
        <p:nvSpPr>
          <p:cNvPr id="200828" name="Text Box 124"/>
          <p:cNvSpPr txBox="1">
            <a:spLocks noChangeAspect="1" noChangeArrowheads="1"/>
          </p:cNvSpPr>
          <p:nvPr/>
        </p:nvSpPr>
        <p:spPr bwMode="auto">
          <a:xfrm rot="1579536">
            <a:off x="1857561" y="2988875"/>
            <a:ext cx="831215" cy="2689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Inbounds</a:t>
            </a:r>
          </a:p>
        </p:txBody>
      </p:sp>
      <p:sp>
        <p:nvSpPr>
          <p:cNvPr id="200829" name="Text Box 125"/>
          <p:cNvSpPr txBox="1">
            <a:spLocks noChangeAspect="1" noChangeArrowheads="1"/>
          </p:cNvSpPr>
          <p:nvPr/>
        </p:nvSpPr>
        <p:spPr bwMode="auto">
          <a:xfrm rot="1579536">
            <a:off x="1971308" y="2729296"/>
            <a:ext cx="948214" cy="2689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Outbounds</a:t>
            </a:r>
          </a:p>
        </p:txBody>
      </p:sp>
      <p:sp>
        <p:nvSpPr>
          <p:cNvPr id="200833" name="Oval 129"/>
          <p:cNvSpPr>
            <a:spLocks noChangeAspect="1" noChangeArrowheads="1"/>
          </p:cNvSpPr>
          <p:nvPr/>
        </p:nvSpPr>
        <p:spPr bwMode="auto">
          <a:xfrm>
            <a:off x="5891213" y="5729287"/>
            <a:ext cx="240983" cy="23923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7</a:t>
            </a:r>
          </a:p>
        </p:txBody>
      </p:sp>
      <p:sp>
        <p:nvSpPr>
          <p:cNvPr id="200834" name="Rectangle 130"/>
          <p:cNvSpPr>
            <a:spLocks noChangeAspect="1" noChangeArrowheads="1"/>
          </p:cNvSpPr>
          <p:nvPr/>
        </p:nvSpPr>
        <p:spPr bwMode="auto">
          <a:xfrm>
            <a:off x="4949824" y="3840162"/>
            <a:ext cx="876618" cy="56054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3</a:t>
            </a:r>
            <a:r>
              <a:rPr lang="en-US" sz="1400" b="1" baseline="30000"/>
              <a:t>rd</a:t>
            </a:r>
            <a:r>
              <a:rPr lang="en-US" sz="1400" b="1"/>
              <a:t> party </a:t>
            </a:r>
          </a:p>
          <a:p>
            <a:r>
              <a:rPr lang="en-US" sz="1400" b="1"/>
              <a:t>service</a:t>
            </a:r>
          </a:p>
        </p:txBody>
      </p:sp>
      <p:sp>
        <p:nvSpPr>
          <p:cNvPr id="200835" name="Line 131"/>
          <p:cNvSpPr>
            <a:spLocks noChangeAspect="1" noChangeShapeType="1"/>
          </p:cNvSpPr>
          <p:nvPr/>
        </p:nvSpPr>
        <p:spPr bwMode="auto">
          <a:xfrm>
            <a:off x="4119563" y="3840163"/>
            <a:ext cx="866140" cy="14668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99" grpId="0" animBg="1"/>
      <p:bldP spid="200800" grpId="0" animBg="1"/>
      <p:bldP spid="200801" grpId="0" animBg="1"/>
      <p:bldP spid="200802" grpId="0" animBg="1"/>
      <p:bldP spid="200803" grpId="0" animBg="1"/>
      <p:bldP spid="200804" grpId="0" animBg="1"/>
      <p:bldP spid="200805" grpId="0" animBg="1"/>
      <p:bldP spid="200806" grpId="0" animBg="1"/>
      <p:bldP spid="200807" grpId="0" animBg="1"/>
      <p:bldP spid="200808" grpId="0" animBg="1"/>
      <p:bldP spid="200809" grpId="0" animBg="1"/>
      <p:bldP spid="200810" grpId="0" animBg="1"/>
      <p:bldP spid="200811" grpId="0"/>
      <p:bldP spid="200812" grpId="0" animBg="1"/>
      <p:bldP spid="200813" grpId="0"/>
      <p:bldP spid="200814" grpId="0" animBg="1"/>
      <p:bldP spid="200815" grpId="0"/>
      <p:bldP spid="200816" grpId="0" animBg="1"/>
      <p:bldP spid="200817" grpId="0"/>
      <p:bldP spid="200818" grpId="0" animBg="1"/>
      <p:bldP spid="200819" grpId="0"/>
      <p:bldP spid="200820" grpId="0"/>
      <p:bldP spid="200821" grpId="0" animBg="1"/>
      <p:bldP spid="200822" grpId="0" animBg="1"/>
      <p:bldP spid="200823" grpId="0"/>
      <p:bldP spid="2008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96838" y="1595438"/>
            <a:ext cx="5846762" cy="451961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1" name="Oval 3"/>
          <p:cNvSpPr>
            <a:spLocks noChangeArrowheads="1"/>
          </p:cNvSpPr>
          <p:nvPr/>
        </p:nvSpPr>
        <p:spPr bwMode="auto">
          <a:xfrm>
            <a:off x="284163" y="1733550"/>
            <a:ext cx="5503862" cy="41640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1016000" y="2293938"/>
            <a:ext cx="4048125" cy="30273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981950" cy="952500"/>
          </a:xfrm>
        </p:spPr>
        <p:txBody>
          <a:bodyPr/>
          <a:lstStyle/>
          <a:p>
            <a:r>
              <a:rPr lang="en-US" sz="2400" dirty="0"/>
              <a:t>CDH Build Methodology </a:t>
            </a:r>
            <a:br>
              <a:rPr lang="en-US" sz="2400" dirty="0"/>
            </a:br>
            <a:r>
              <a:rPr lang="en-US" sz="2400" dirty="0"/>
              <a:t>Data Analysis/Data Assessment ** SPOKES **</a:t>
            </a:r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 flipV="1">
            <a:off x="3878263" y="3424238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35" name="Line 7"/>
          <p:cNvSpPr>
            <a:spLocks noChangeShapeType="1"/>
          </p:cNvSpPr>
          <p:nvPr/>
        </p:nvSpPr>
        <p:spPr bwMode="auto">
          <a:xfrm>
            <a:off x="3582988" y="4314825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 flipV="1">
            <a:off x="2717800" y="4375150"/>
            <a:ext cx="152400" cy="715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37" name="Line 9"/>
          <p:cNvSpPr>
            <a:spLocks noChangeShapeType="1"/>
          </p:cNvSpPr>
          <p:nvPr/>
        </p:nvSpPr>
        <p:spPr bwMode="auto">
          <a:xfrm flipV="1">
            <a:off x="3108325" y="2457450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38" name="Oval 10"/>
          <p:cNvSpPr>
            <a:spLocks noChangeArrowheads="1"/>
          </p:cNvSpPr>
          <p:nvPr/>
        </p:nvSpPr>
        <p:spPr bwMode="auto">
          <a:xfrm>
            <a:off x="1160463" y="26273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9" name="Oval 11"/>
          <p:cNvSpPr>
            <a:spLocks noChangeArrowheads="1"/>
          </p:cNvSpPr>
          <p:nvPr/>
        </p:nvSpPr>
        <p:spPr bwMode="auto">
          <a:xfrm>
            <a:off x="4718050" y="3252788"/>
            <a:ext cx="601663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40" name="Oval 12"/>
          <p:cNvSpPr>
            <a:spLocks noChangeArrowheads="1"/>
          </p:cNvSpPr>
          <p:nvPr/>
        </p:nvSpPr>
        <p:spPr bwMode="auto">
          <a:xfrm>
            <a:off x="958850" y="44180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41" name="Oval 13"/>
          <p:cNvSpPr>
            <a:spLocks noChangeArrowheads="1"/>
          </p:cNvSpPr>
          <p:nvPr/>
        </p:nvSpPr>
        <p:spPr bwMode="auto">
          <a:xfrm>
            <a:off x="4187825" y="4835525"/>
            <a:ext cx="603250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42" name="Oval 14"/>
          <p:cNvSpPr>
            <a:spLocks noChangeArrowheads="1"/>
          </p:cNvSpPr>
          <p:nvPr/>
        </p:nvSpPr>
        <p:spPr bwMode="auto">
          <a:xfrm>
            <a:off x="2438400" y="5133975"/>
            <a:ext cx="601663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43" name="Oval 15"/>
          <p:cNvSpPr>
            <a:spLocks noChangeArrowheads="1"/>
          </p:cNvSpPr>
          <p:nvPr/>
        </p:nvSpPr>
        <p:spPr bwMode="auto">
          <a:xfrm>
            <a:off x="3036888" y="208756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44" name="Oval 16"/>
          <p:cNvSpPr>
            <a:spLocks noChangeArrowheads="1"/>
          </p:cNvSpPr>
          <p:nvPr/>
        </p:nvSpPr>
        <p:spPr bwMode="auto">
          <a:xfrm>
            <a:off x="2265363" y="3011488"/>
            <a:ext cx="1612900" cy="1363662"/>
          </a:xfrm>
          <a:prstGeom prst="ellipse">
            <a:avLst/>
          </a:prstGeom>
          <a:solidFill>
            <a:srgbClr val="678BA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45" name="Oval 17"/>
          <p:cNvSpPr>
            <a:spLocks noChangeArrowheads="1"/>
          </p:cNvSpPr>
          <p:nvPr/>
        </p:nvSpPr>
        <p:spPr bwMode="auto">
          <a:xfrm>
            <a:off x="2566988" y="3281363"/>
            <a:ext cx="1001712" cy="83978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16225" y="3551238"/>
            <a:ext cx="533400" cy="339725"/>
            <a:chOff x="144" y="3792"/>
            <a:chExt cx="480" cy="240"/>
          </a:xfrm>
        </p:grpSpPr>
        <p:sp>
          <p:nvSpPr>
            <p:cNvPr id="201747" name="Line 1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48" name="Rectangle 2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50" name="Rectangle 2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51" name="Rectangle 2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52" name="Rectangle 2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53" name="Line 2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55" name="Line 2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56" name="Line 2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57" name="Line 2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1758" name="Line 30"/>
          <p:cNvSpPr>
            <a:spLocks noChangeShapeType="1"/>
          </p:cNvSpPr>
          <p:nvPr/>
        </p:nvSpPr>
        <p:spPr bwMode="auto">
          <a:xfrm flipV="1">
            <a:off x="2827338" y="4370388"/>
            <a:ext cx="152400" cy="715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 flipV="1">
            <a:off x="1562100" y="4011613"/>
            <a:ext cx="703263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 flipV="1">
            <a:off x="1604963" y="4111625"/>
            <a:ext cx="703262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 flipV="1">
            <a:off x="1720850" y="2982913"/>
            <a:ext cx="617538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62" name="Line 34"/>
          <p:cNvSpPr>
            <a:spLocks noChangeShapeType="1"/>
          </p:cNvSpPr>
          <p:nvPr/>
        </p:nvSpPr>
        <p:spPr bwMode="auto">
          <a:xfrm flipH="1" flipV="1">
            <a:off x="1763713" y="2868613"/>
            <a:ext cx="617537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63" name="Line 35"/>
          <p:cNvSpPr>
            <a:spLocks noChangeShapeType="1"/>
          </p:cNvSpPr>
          <p:nvPr/>
        </p:nvSpPr>
        <p:spPr bwMode="auto">
          <a:xfrm flipV="1">
            <a:off x="3232150" y="2466975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64" name="Line 36"/>
          <p:cNvSpPr>
            <a:spLocks noChangeShapeType="1"/>
          </p:cNvSpPr>
          <p:nvPr/>
        </p:nvSpPr>
        <p:spPr bwMode="auto">
          <a:xfrm flipV="1">
            <a:off x="3916363" y="3533775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65" name="Line 37"/>
          <p:cNvSpPr>
            <a:spLocks noChangeShapeType="1"/>
          </p:cNvSpPr>
          <p:nvPr/>
        </p:nvSpPr>
        <p:spPr bwMode="auto">
          <a:xfrm>
            <a:off x="3678238" y="4252913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01725" y="4503738"/>
            <a:ext cx="320675" cy="203200"/>
            <a:chOff x="144" y="3792"/>
            <a:chExt cx="480" cy="240"/>
          </a:xfrm>
        </p:grpSpPr>
        <p:sp>
          <p:nvSpPr>
            <p:cNvPr id="201767" name="Line 3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68" name="Rectangle 4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69" name="Rectangle 4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71" name="Rectangle 4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72" name="Rectangle 4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73" name="Line 4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74" name="Line 4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75" name="Line 4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76" name="Line 4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77" name="Line 4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308100" y="2720975"/>
            <a:ext cx="257175" cy="161925"/>
            <a:chOff x="1620" y="3518"/>
            <a:chExt cx="162" cy="102"/>
          </a:xfrm>
        </p:grpSpPr>
        <p:sp>
          <p:nvSpPr>
            <p:cNvPr id="201779" name="Rectangle 51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80" name="Rectangle 52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81" name="Rectangle 53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82" name="Line 54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83" name="Line 55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84" name="Line 56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189288" y="2187575"/>
            <a:ext cx="257175" cy="161925"/>
            <a:chOff x="1620" y="3518"/>
            <a:chExt cx="162" cy="102"/>
          </a:xfrm>
        </p:grpSpPr>
        <p:sp>
          <p:nvSpPr>
            <p:cNvPr id="201786" name="Rectangle 58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87" name="Rectangle 59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88" name="Rectangle 60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89" name="Line 61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90" name="Line 62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91" name="Line 63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311650" y="4924425"/>
            <a:ext cx="257175" cy="161925"/>
            <a:chOff x="1620" y="3518"/>
            <a:chExt cx="162" cy="102"/>
          </a:xfrm>
        </p:grpSpPr>
        <p:sp>
          <p:nvSpPr>
            <p:cNvPr id="201793" name="Rectangle 65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94" name="Rectangle 66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95" name="Rectangle 67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96" name="Line 68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97" name="Line 69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798" name="Line 70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2624138" y="5280025"/>
            <a:ext cx="192087" cy="80963"/>
            <a:chOff x="838" y="3525"/>
            <a:chExt cx="121" cy="51"/>
          </a:xfrm>
        </p:grpSpPr>
        <p:sp>
          <p:nvSpPr>
            <p:cNvPr id="201800" name="Rectangle 72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801" name="Rectangle 73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802" name="Line 74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948238" y="3389313"/>
            <a:ext cx="192087" cy="80962"/>
            <a:chOff x="838" y="3525"/>
            <a:chExt cx="121" cy="51"/>
          </a:xfrm>
        </p:grpSpPr>
        <p:sp>
          <p:nvSpPr>
            <p:cNvPr id="201804" name="Rectangle 76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805" name="Rectangle 77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806" name="Line 78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1812" name="Oval 84"/>
          <p:cNvSpPr>
            <a:spLocks noChangeArrowheads="1"/>
          </p:cNvSpPr>
          <p:nvPr/>
        </p:nvSpPr>
        <p:spPr bwMode="auto">
          <a:xfrm>
            <a:off x="4900613" y="3500438"/>
            <a:ext cx="219075" cy="21748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1813" name="Oval 85"/>
          <p:cNvSpPr>
            <a:spLocks noChangeArrowheads="1"/>
          </p:cNvSpPr>
          <p:nvPr/>
        </p:nvSpPr>
        <p:spPr bwMode="auto">
          <a:xfrm>
            <a:off x="2936875" y="2197100"/>
            <a:ext cx="219075" cy="21748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1814" name="Oval 86"/>
          <p:cNvSpPr>
            <a:spLocks noChangeArrowheads="1"/>
          </p:cNvSpPr>
          <p:nvPr/>
        </p:nvSpPr>
        <p:spPr bwMode="auto">
          <a:xfrm>
            <a:off x="1268413" y="2882900"/>
            <a:ext cx="219075" cy="21748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1815" name="Oval 87"/>
          <p:cNvSpPr>
            <a:spLocks noChangeArrowheads="1"/>
          </p:cNvSpPr>
          <p:nvPr/>
        </p:nvSpPr>
        <p:spPr bwMode="auto">
          <a:xfrm>
            <a:off x="1370013" y="4627563"/>
            <a:ext cx="219075" cy="21748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1816" name="Oval 88"/>
          <p:cNvSpPr>
            <a:spLocks noChangeArrowheads="1"/>
          </p:cNvSpPr>
          <p:nvPr/>
        </p:nvSpPr>
        <p:spPr bwMode="auto">
          <a:xfrm>
            <a:off x="4414838" y="4679950"/>
            <a:ext cx="219075" cy="21748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1817" name="Oval 89"/>
          <p:cNvSpPr>
            <a:spLocks noChangeArrowheads="1"/>
          </p:cNvSpPr>
          <p:nvPr/>
        </p:nvSpPr>
        <p:spPr bwMode="auto">
          <a:xfrm>
            <a:off x="2936875" y="5176838"/>
            <a:ext cx="219075" cy="21748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1</a:t>
            </a:r>
          </a:p>
        </p:txBody>
      </p:sp>
      <p:sp>
        <p:nvSpPr>
          <p:cNvPr id="201832" name="Text Box 104"/>
          <p:cNvSpPr txBox="1">
            <a:spLocks noChangeArrowheads="1"/>
          </p:cNvSpPr>
          <p:nvPr/>
        </p:nvSpPr>
        <p:spPr bwMode="auto">
          <a:xfrm>
            <a:off x="2838450" y="3028950"/>
            <a:ext cx="481013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Hub</a:t>
            </a:r>
          </a:p>
        </p:txBody>
      </p:sp>
      <p:sp>
        <p:nvSpPr>
          <p:cNvPr id="201833" name="Text Box 105"/>
          <p:cNvSpPr txBox="1">
            <a:spLocks noChangeArrowheads="1"/>
          </p:cNvSpPr>
          <p:nvPr/>
        </p:nvSpPr>
        <p:spPr bwMode="auto">
          <a:xfrm>
            <a:off x="3332163" y="2074863"/>
            <a:ext cx="64135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Spoke</a:t>
            </a:r>
          </a:p>
        </p:txBody>
      </p:sp>
      <p:sp>
        <p:nvSpPr>
          <p:cNvPr id="201834" name="Text Box 106"/>
          <p:cNvSpPr txBox="1">
            <a:spLocks noChangeArrowheads="1"/>
          </p:cNvSpPr>
          <p:nvPr/>
        </p:nvSpPr>
        <p:spPr bwMode="auto">
          <a:xfrm>
            <a:off x="2071688" y="2527300"/>
            <a:ext cx="9731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Integration</a:t>
            </a:r>
          </a:p>
        </p:txBody>
      </p:sp>
      <p:sp>
        <p:nvSpPr>
          <p:cNvPr id="201835" name="Text Box 107"/>
          <p:cNvSpPr txBox="1">
            <a:spLocks noChangeArrowheads="1"/>
          </p:cNvSpPr>
          <p:nvPr/>
        </p:nvSpPr>
        <p:spPr bwMode="auto">
          <a:xfrm>
            <a:off x="1419225" y="1963738"/>
            <a:ext cx="10795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 Broader </a:t>
            </a:r>
          </a:p>
          <a:p>
            <a:r>
              <a:rPr lang="en-US" sz="1200" b="1"/>
              <a:t>Architecture</a:t>
            </a:r>
          </a:p>
        </p:txBody>
      </p:sp>
      <p:sp>
        <p:nvSpPr>
          <p:cNvPr id="201836" name="Text Box 108"/>
          <p:cNvSpPr txBox="1">
            <a:spLocks noChangeArrowheads="1"/>
          </p:cNvSpPr>
          <p:nvPr/>
        </p:nvSpPr>
        <p:spPr bwMode="auto">
          <a:xfrm rot="1579536">
            <a:off x="1582738" y="3073400"/>
            <a:ext cx="7556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Inbounds</a:t>
            </a:r>
          </a:p>
        </p:txBody>
      </p:sp>
      <p:sp>
        <p:nvSpPr>
          <p:cNvPr id="201837" name="Text Box 109"/>
          <p:cNvSpPr txBox="1">
            <a:spLocks noChangeArrowheads="1"/>
          </p:cNvSpPr>
          <p:nvPr/>
        </p:nvSpPr>
        <p:spPr bwMode="auto">
          <a:xfrm rot="1579536">
            <a:off x="1697038" y="2811463"/>
            <a:ext cx="86201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Outbounds</a:t>
            </a:r>
          </a:p>
        </p:txBody>
      </p:sp>
      <p:sp>
        <p:nvSpPr>
          <p:cNvPr id="201840" name="Text Box 112"/>
          <p:cNvSpPr txBox="1">
            <a:spLocks noChangeArrowheads="1"/>
          </p:cNvSpPr>
          <p:nvPr/>
        </p:nvSpPr>
        <p:spPr bwMode="auto">
          <a:xfrm>
            <a:off x="5029200" y="1185863"/>
            <a:ext cx="405617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Analysis/Data Assessment</a:t>
            </a:r>
          </a:p>
        </p:txBody>
      </p:sp>
      <p:sp>
        <p:nvSpPr>
          <p:cNvPr id="201841" name="Text Box 113"/>
          <p:cNvSpPr txBox="1">
            <a:spLocks noChangeArrowheads="1"/>
          </p:cNvSpPr>
          <p:nvPr/>
        </p:nvSpPr>
        <p:spPr bwMode="auto">
          <a:xfrm>
            <a:off x="5961063" y="1555750"/>
            <a:ext cx="3185616" cy="31393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Def’s</a:t>
            </a:r>
            <a:r>
              <a:rPr lang="en-US" sz="1800" dirty="0">
                <a:solidFill>
                  <a:schemeClr val="bg1"/>
                </a:solidFill>
              </a:rPr>
              <a:t>, Models, Attributes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Use cases/Data accesses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Volatility/Frequency/Velocity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i="1" dirty="0">
                <a:solidFill>
                  <a:schemeClr val="bg1"/>
                </a:solidFill>
              </a:rPr>
              <a:t>Data Quality assessment 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Dependencies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   Upstream/Downstream</a:t>
            </a:r>
          </a:p>
          <a:p>
            <a:pPr algn="l">
              <a:buFontTx/>
              <a:buChar char="-"/>
            </a:pP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Rules being applied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Standards being applied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Logic being applied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What we have and 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   what </a:t>
            </a:r>
            <a:r>
              <a:rPr lang="en-US" sz="1800" dirty="0">
                <a:solidFill>
                  <a:schemeClr val="bg1"/>
                </a:solidFill>
              </a:rPr>
              <a:t>we need</a:t>
            </a:r>
          </a:p>
        </p:txBody>
      </p:sp>
      <p:sp>
        <p:nvSpPr>
          <p:cNvPr id="201842" name="Oval 114"/>
          <p:cNvSpPr>
            <a:spLocks noChangeArrowheads="1"/>
          </p:cNvSpPr>
          <p:nvPr/>
        </p:nvSpPr>
        <p:spPr bwMode="auto">
          <a:xfrm>
            <a:off x="73025" y="71438"/>
            <a:ext cx="679450" cy="56991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/>
              <a:t>1</a:t>
            </a:r>
          </a:p>
        </p:txBody>
      </p:sp>
      <p:sp>
        <p:nvSpPr>
          <p:cNvPr id="97" name="Rectangle 91"/>
          <p:cNvSpPr>
            <a:spLocks noChangeArrowheads="1"/>
          </p:cNvSpPr>
          <p:nvPr/>
        </p:nvSpPr>
        <p:spPr bwMode="auto">
          <a:xfrm>
            <a:off x="4665663" y="3986212"/>
            <a:ext cx="796925" cy="50958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3</a:t>
            </a:r>
            <a:r>
              <a:rPr lang="en-US" sz="1400" b="1" baseline="30000"/>
              <a:t>rd</a:t>
            </a:r>
            <a:r>
              <a:rPr lang="en-US" sz="1400" b="1"/>
              <a:t> party </a:t>
            </a:r>
          </a:p>
          <a:p>
            <a:r>
              <a:rPr lang="en-US" sz="1400" b="1"/>
              <a:t>service</a:t>
            </a:r>
          </a:p>
        </p:txBody>
      </p:sp>
      <p:sp>
        <p:nvSpPr>
          <p:cNvPr id="98" name="Line 92"/>
          <p:cNvSpPr>
            <a:spLocks noChangeShapeType="1"/>
          </p:cNvSpPr>
          <p:nvPr/>
        </p:nvSpPr>
        <p:spPr bwMode="auto">
          <a:xfrm>
            <a:off x="3835400" y="3986212"/>
            <a:ext cx="787400" cy="1333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96838" y="1595438"/>
            <a:ext cx="5846762" cy="451961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5" name="Oval 3"/>
          <p:cNvSpPr>
            <a:spLocks noChangeArrowheads="1"/>
          </p:cNvSpPr>
          <p:nvPr/>
        </p:nvSpPr>
        <p:spPr bwMode="auto">
          <a:xfrm>
            <a:off x="284163" y="1733550"/>
            <a:ext cx="5503862" cy="41640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6" name="Oval 4"/>
          <p:cNvSpPr>
            <a:spLocks noChangeArrowheads="1"/>
          </p:cNvSpPr>
          <p:nvPr/>
        </p:nvSpPr>
        <p:spPr bwMode="auto">
          <a:xfrm>
            <a:off x="1016000" y="2293938"/>
            <a:ext cx="4048125" cy="30273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8145462" cy="881062"/>
          </a:xfrm>
        </p:spPr>
        <p:txBody>
          <a:bodyPr/>
          <a:lstStyle/>
          <a:p>
            <a:r>
              <a:rPr lang="en-US" sz="2400" dirty="0"/>
              <a:t>CDH Build Methodology</a:t>
            </a:r>
            <a:br>
              <a:rPr lang="en-US" sz="2400" dirty="0"/>
            </a:br>
            <a:r>
              <a:rPr lang="en-US" sz="2400" dirty="0" smtClean="0"/>
              <a:t>Data </a:t>
            </a:r>
            <a:r>
              <a:rPr lang="en-US" sz="2400" dirty="0"/>
              <a:t>Analysis/Master Data Model ** HUB **</a:t>
            </a:r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 flipV="1">
            <a:off x="3878263" y="3424238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3582988" y="4314825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 flipV="1">
            <a:off x="2717800" y="4375150"/>
            <a:ext cx="152400" cy="715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 flipV="1">
            <a:off x="3108325" y="2457450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1160463" y="26273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3" name="Oval 11"/>
          <p:cNvSpPr>
            <a:spLocks noChangeArrowheads="1"/>
          </p:cNvSpPr>
          <p:nvPr/>
        </p:nvSpPr>
        <p:spPr bwMode="auto">
          <a:xfrm>
            <a:off x="4718050" y="3252788"/>
            <a:ext cx="601663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4" name="Oval 12"/>
          <p:cNvSpPr>
            <a:spLocks noChangeArrowheads="1"/>
          </p:cNvSpPr>
          <p:nvPr/>
        </p:nvSpPr>
        <p:spPr bwMode="auto">
          <a:xfrm>
            <a:off x="958850" y="44180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5" name="Oval 13"/>
          <p:cNvSpPr>
            <a:spLocks noChangeArrowheads="1"/>
          </p:cNvSpPr>
          <p:nvPr/>
        </p:nvSpPr>
        <p:spPr bwMode="auto">
          <a:xfrm>
            <a:off x="4187825" y="4835525"/>
            <a:ext cx="603250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6" name="Oval 14"/>
          <p:cNvSpPr>
            <a:spLocks noChangeArrowheads="1"/>
          </p:cNvSpPr>
          <p:nvPr/>
        </p:nvSpPr>
        <p:spPr bwMode="auto">
          <a:xfrm>
            <a:off x="2438400" y="5133975"/>
            <a:ext cx="601663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7" name="Oval 15"/>
          <p:cNvSpPr>
            <a:spLocks noChangeArrowheads="1"/>
          </p:cNvSpPr>
          <p:nvPr/>
        </p:nvSpPr>
        <p:spPr bwMode="auto">
          <a:xfrm>
            <a:off x="3036888" y="208756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2265363" y="3011488"/>
            <a:ext cx="1612900" cy="1363662"/>
          </a:xfrm>
          <a:prstGeom prst="ellipse">
            <a:avLst/>
          </a:prstGeom>
          <a:solidFill>
            <a:srgbClr val="678BA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2566988" y="3281363"/>
            <a:ext cx="1001712" cy="83978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16225" y="3551238"/>
            <a:ext cx="533400" cy="339725"/>
            <a:chOff x="144" y="3792"/>
            <a:chExt cx="480" cy="240"/>
          </a:xfrm>
        </p:grpSpPr>
        <p:sp>
          <p:nvSpPr>
            <p:cNvPr id="202771" name="Line 1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2" name="Rectangle 2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3" name="Rectangle 2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4" name="Rectangle 2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5" name="Rectangle 2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6" name="Rectangle 2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7" name="Line 2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8" name="Line 2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79" name="Line 2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80" name="Line 2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81" name="Line 2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782" name="Line 30"/>
          <p:cNvSpPr>
            <a:spLocks noChangeShapeType="1"/>
          </p:cNvSpPr>
          <p:nvPr/>
        </p:nvSpPr>
        <p:spPr bwMode="auto">
          <a:xfrm flipV="1">
            <a:off x="2827338" y="4370388"/>
            <a:ext cx="152400" cy="715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83" name="Line 31"/>
          <p:cNvSpPr>
            <a:spLocks noChangeShapeType="1"/>
          </p:cNvSpPr>
          <p:nvPr/>
        </p:nvSpPr>
        <p:spPr bwMode="auto">
          <a:xfrm flipV="1">
            <a:off x="1562100" y="4011613"/>
            <a:ext cx="703263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84" name="Line 32"/>
          <p:cNvSpPr>
            <a:spLocks noChangeShapeType="1"/>
          </p:cNvSpPr>
          <p:nvPr/>
        </p:nvSpPr>
        <p:spPr bwMode="auto">
          <a:xfrm flipV="1">
            <a:off x="1604963" y="4111625"/>
            <a:ext cx="703262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85" name="Line 33"/>
          <p:cNvSpPr>
            <a:spLocks noChangeShapeType="1"/>
          </p:cNvSpPr>
          <p:nvPr/>
        </p:nvSpPr>
        <p:spPr bwMode="auto">
          <a:xfrm flipH="1" flipV="1">
            <a:off x="1720850" y="2982913"/>
            <a:ext cx="617538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86" name="Line 34"/>
          <p:cNvSpPr>
            <a:spLocks noChangeShapeType="1"/>
          </p:cNvSpPr>
          <p:nvPr/>
        </p:nvSpPr>
        <p:spPr bwMode="auto">
          <a:xfrm flipH="1" flipV="1">
            <a:off x="1763713" y="2868613"/>
            <a:ext cx="617537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87" name="Line 35"/>
          <p:cNvSpPr>
            <a:spLocks noChangeShapeType="1"/>
          </p:cNvSpPr>
          <p:nvPr/>
        </p:nvSpPr>
        <p:spPr bwMode="auto">
          <a:xfrm flipV="1">
            <a:off x="3232150" y="2466975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88" name="Line 36"/>
          <p:cNvSpPr>
            <a:spLocks noChangeShapeType="1"/>
          </p:cNvSpPr>
          <p:nvPr/>
        </p:nvSpPr>
        <p:spPr bwMode="auto">
          <a:xfrm flipV="1">
            <a:off x="3916363" y="3533775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789" name="Line 37"/>
          <p:cNvSpPr>
            <a:spLocks noChangeShapeType="1"/>
          </p:cNvSpPr>
          <p:nvPr/>
        </p:nvSpPr>
        <p:spPr bwMode="auto">
          <a:xfrm>
            <a:off x="3678238" y="4252913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01725" y="4503738"/>
            <a:ext cx="320675" cy="203200"/>
            <a:chOff x="144" y="3792"/>
            <a:chExt cx="480" cy="240"/>
          </a:xfrm>
        </p:grpSpPr>
        <p:sp>
          <p:nvSpPr>
            <p:cNvPr id="202791" name="Line 3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5" name="Rectangle 4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6" name="Rectangle 4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97" name="Line 4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8" name="Line 4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799" name="Line 4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0" name="Line 4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1" name="Line 4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308100" y="2720975"/>
            <a:ext cx="257175" cy="161925"/>
            <a:chOff x="1620" y="3518"/>
            <a:chExt cx="162" cy="102"/>
          </a:xfrm>
        </p:grpSpPr>
        <p:sp>
          <p:nvSpPr>
            <p:cNvPr id="202803" name="Rectangle 51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04" name="Rectangle 52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05" name="Rectangle 53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06" name="Line 54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7" name="Line 55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08" name="Line 56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189288" y="2187575"/>
            <a:ext cx="257175" cy="161925"/>
            <a:chOff x="1620" y="3518"/>
            <a:chExt cx="162" cy="102"/>
          </a:xfrm>
        </p:grpSpPr>
        <p:sp>
          <p:nvSpPr>
            <p:cNvPr id="202810" name="Rectangle 58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11" name="Rectangle 59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12" name="Rectangle 60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4" name="Line 62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15" name="Line 63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311650" y="4924425"/>
            <a:ext cx="257175" cy="161925"/>
            <a:chOff x="1620" y="3518"/>
            <a:chExt cx="162" cy="102"/>
          </a:xfrm>
        </p:grpSpPr>
        <p:sp>
          <p:nvSpPr>
            <p:cNvPr id="202817" name="Rectangle 65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18" name="Rectangle 66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19" name="Rectangle 67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20" name="Line 68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21" name="Line 69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822" name="Line 70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2624138" y="5280025"/>
            <a:ext cx="192087" cy="80963"/>
            <a:chOff x="838" y="3525"/>
            <a:chExt cx="121" cy="51"/>
          </a:xfrm>
        </p:grpSpPr>
        <p:sp>
          <p:nvSpPr>
            <p:cNvPr id="202824" name="Rectangle 72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25" name="Rectangle 73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26" name="Line 74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948238" y="3389313"/>
            <a:ext cx="192087" cy="80962"/>
            <a:chOff x="838" y="3525"/>
            <a:chExt cx="121" cy="51"/>
          </a:xfrm>
        </p:grpSpPr>
        <p:sp>
          <p:nvSpPr>
            <p:cNvPr id="202828" name="Rectangle 76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29" name="Rectangle 77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830" name="Line 78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31" name="Oval 79"/>
          <p:cNvSpPr>
            <a:spLocks noChangeArrowheads="1"/>
          </p:cNvSpPr>
          <p:nvPr/>
        </p:nvSpPr>
        <p:spPr bwMode="auto">
          <a:xfrm>
            <a:off x="3013075" y="3844925"/>
            <a:ext cx="219075" cy="21748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02856" name="Text Box 104"/>
          <p:cNvSpPr txBox="1">
            <a:spLocks noChangeArrowheads="1"/>
          </p:cNvSpPr>
          <p:nvPr/>
        </p:nvSpPr>
        <p:spPr bwMode="auto">
          <a:xfrm>
            <a:off x="2838450" y="3028950"/>
            <a:ext cx="481013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Hub</a:t>
            </a:r>
          </a:p>
        </p:txBody>
      </p:sp>
      <p:sp>
        <p:nvSpPr>
          <p:cNvPr id="202857" name="Text Box 105"/>
          <p:cNvSpPr txBox="1">
            <a:spLocks noChangeArrowheads="1"/>
          </p:cNvSpPr>
          <p:nvPr/>
        </p:nvSpPr>
        <p:spPr bwMode="auto">
          <a:xfrm>
            <a:off x="3332163" y="2074863"/>
            <a:ext cx="64135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Spoke</a:t>
            </a:r>
          </a:p>
        </p:txBody>
      </p:sp>
      <p:sp>
        <p:nvSpPr>
          <p:cNvPr id="202858" name="Text Box 106"/>
          <p:cNvSpPr txBox="1">
            <a:spLocks noChangeArrowheads="1"/>
          </p:cNvSpPr>
          <p:nvPr/>
        </p:nvSpPr>
        <p:spPr bwMode="auto">
          <a:xfrm>
            <a:off x="2071688" y="2527300"/>
            <a:ext cx="9731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Integration</a:t>
            </a:r>
          </a:p>
        </p:txBody>
      </p:sp>
      <p:sp>
        <p:nvSpPr>
          <p:cNvPr id="202859" name="Text Box 107"/>
          <p:cNvSpPr txBox="1">
            <a:spLocks noChangeArrowheads="1"/>
          </p:cNvSpPr>
          <p:nvPr/>
        </p:nvSpPr>
        <p:spPr bwMode="auto">
          <a:xfrm>
            <a:off x="1419225" y="1963738"/>
            <a:ext cx="10795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 Broader </a:t>
            </a:r>
          </a:p>
          <a:p>
            <a:r>
              <a:rPr lang="en-US" sz="1200" b="1"/>
              <a:t>Architecture</a:t>
            </a:r>
          </a:p>
        </p:txBody>
      </p:sp>
      <p:sp>
        <p:nvSpPr>
          <p:cNvPr id="202860" name="Text Box 108"/>
          <p:cNvSpPr txBox="1">
            <a:spLocks noChangeArrowheads="1"/>
          </p:cNvSpPr>
          <p:nvPr/>
        </p:nvSpPr>
        <p:spPr bwMode="auto">
          <a:xfrm rot="1579536">
            <a:off x="1582738" y="3073400"/>
            <a:ext cx="7556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Inbounds</a:t>
            </a:r>
          </a:p>
        </p:txBody>
      </p:sp>
      <p:sp>
        <p:nvSpPr>
          <p:cNvPr id="202861" name="Text Box 109"/>
          <p:cNvSpPr txBox="1">
            <a:spLocks noChangeArrowheads="1"/>
          </p:cNvSpPr>
          <p:nvPr/>
        </p:nvSpPr>
        <p:spPr bwMode="auto">
          <a:xfrm rot="1579536">
            <a:off x="1697038" y="2811463"/>
            <a:ext cx="86201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Outbounds</a:t>
            </a:r>
          </a:p>
        </p:txBody>
      </p:sp>
      <p:sp>
        <p:nvSpPr>
          <p:cNvPr id="202864" name="Text Box 112"/>
          <p:cNvSpPr txBox="1">
            <a:spLocks noChangeArrowheads="1"/>
          </p:cNvSpPr>
          <p:nvPr/>
        </p:nvSpPr>
        <p:spPr bwMode="auto">
          <a:xfrm>
            <a:off x="4876800" y="1185863"/>
            <a:ext cx="420211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Analysis/Master Data Model  </a:t>
            </a:r>
          </a:p>
        </p:txBody>
      </p:sp>
      <p:sp>
        <p:nvSpPr>
          <p:cNvPr id="202865" name="Text Box 113"/>
          <p:cNvSpPr txBox="1">
            <a:spLocks noChangeArrowheads="1"/>
          </p:cNvSpPr>
          <p:nvPr/>
        </p:nvSpPr>
        <p:spPr bwMode="auto">
          <a:xfrm>
            <a:off x="5961063" y="1555750"/>
            <a:ext cx="3117850" cy="47609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Def’s</a:t>
            </a:r>
            <a:r>
              <a:rPr lang="en-US" sz="1800" dirty="0">
                <a:solidFill>
                  <a:schemeClr val="bg1"/>
                </a:solidFill>
              </a:rPr>
              <a:t>, Models 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Identify Core Attributes and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Relationships (scope)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Use cases/Data accesses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 &gt; starting with CRUD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Understand the data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600" dirty="0">
                <a:solidFill>
                  <a:schemeClr val="bg1"/>
                </a:solidFill>
              </a:rPr>
              <a:t>Volatility, Frequency, Velocity 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Identify cross Reference &amp;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Registry needs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Identify Extended Attributes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Start identifying the rules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 that we need applied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Start identifying the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 standards that we need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 applied</a:t>
            </a: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Start identifying the logic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 that we need applied</a:t>
            </a:r>
          </a:p>
        </p:txBody>
      </p:sp>
      <p:sp>
        <p:nvSpPr>
          <p:cNvPr id="202866" name="Oval 114"/>
          <p:cNvSpPr>
            <a:spLocks noChangeArrowheads="1"/>
          </p:cNvSpPr>
          <p:nvPr/>
        </p:nvSpPr>
        <p:spPr bwMode="auto">
          <a:xfrm>
            <a:off x="73025" y="71438"/>
            <a:ext cx="679450" cy="56991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/>
              <a:t>2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4665663" y="3997325"/>
            <a:ext cx="796925" cy="50958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3</a:t>
            </a:r>
            <a:r>
              <a:rPr lang="en-US" sz="1400" b="1" baseline="30000"/>
              <a:t>rd</a:t>
            </a:r>
            <a:r>
              <a:rPr lang="en-US" sz="1400" b="1"/>
              <a:t> party </a:t>
            </a:r>
          </a:p>
          <a:p>
            <a:r>
              <a:rPr lang="en-US" sz="1400" b="1"/>
              <a:t>service</a:t>
            </a:r>
          </a:p>
        </p:txBody>
      </p:sp>
      <p:sp>
        <p:nvSpPr>
          <p:cNvPr id="93" name="Line 92"/>
          <p:cNvSpPr>
            <a:spLocks noChangeShapeType="1"/>
          </p:cNvSpPr>
          <p:nvPr/>
        </p:nvSpPr>
        <p:spPr bwMode="auto">
          <a:xfrm>
            <a:off x="3835400" y="3997325"/>
            <a:ext cx="787400" cy="1333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96838" y="1595438"/>
            <a:ext cx="5846762" cy="451961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79" name="Oval 3"/>
          <p:cNvSpPr>
            <a:spLocks noChangeArrowheads="1"/>
          </p:cNvSpPr>
          <p:nvPr/>
        </p:nvSpPr>
        <p:spPr bwMode="auto">
          <a:xfrm>
            <a:off x="284163" y="1733550"/>
            <a:ext cx="5503862" cy="41640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1016000" y="2293938"/>
            <a:ext cx="4048125" cy="30273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title"/>
          </p:nvPr>
        </p:nvSpPr>
        <p:spPr>
          <a:xfrm>
            <a:off x="933449" y="0"/>
            <a:ext cx="8093076" cy="952500"/>
          </a:xfrm>
        </p:spPr>
        <p:txBody>
          <a:bodyPr/>
          <a:lstStyle/>
          <a:p>
            <a:r>
              <a:rPr lang="en-US" sz="2400" dirty="0"/>
              <a:t>CDH Build Methodology</a:t>
            </a:r>
            <a:br>
              <a:rPr lang="en-US" sz="2400" dirty="0"/>
            </a:br>
            <a:r>
              <a:rPr lang="en-US" sz="2400" dirty="0" smtClean="0"/>
              <a:t>Define </a:t>
            </a:r>
            <a:r>
              <a:rPr lang="en-US" sz="2400" dirty="0"/>
              <a:t>Business Logic/Workflow ** HUB **</a:t>
            </a:r>
          </a:p>
        </p:txBody>
      </p:sp>
      <p:sp>
        <p:nvSpPr>
          <p:cNvPr id="203782" name="Line 6"/>
          <p:cNvSpPr>
            <a:spLocks noChangeShapeType="1"/>
          </p:cNvSpPr>
          <p:nvPr/>
        </p:nvSpPr>
        <p:spPr bwMode="auto">
          <a:xfrm flipV="1">
            <a:off x="3878263" y="3424238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83" name="Line 7"/>
          <p:cNvSpPr>
            <a:spLocks noChangeShapeType="1"/>
          </p:cNvSpPr>
          <p:nvPr/>
        </p:nvSpPr>
        <p:spPr bwMode="auto">
          <a:xfrm>
            <a:off x="3582988" y="4314825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84" name="Line 8"/>
          <p:cNvSpPr>
            <a:spLocks noChangeShapeType="1"/>
          </p:cNvSpPr>
          <p:nvPr/>
        </p:nvSpPr>
        <p:spPr bwMode="auto">
          <a:xfrm flipV="1">
            <a:off x="2717800" y="4375150"/>
            <a:ext cx="152400" cy="715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85" name="Line 9"/>
          <p:cNvSpPr>
            <a:spLocks noChangeShapeType="1"/>
          </p:cNvSpPr>
          <p:nvPr/>
        </p:nvSpPr>
        <p:spPr bwMode="auto">
          <a:xfrm flipV="1">
            <a:off x="3108325" y="2457450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786" name="Oval 10"/>
          <p:cNvSpPr>
            <a:spLocks noChangeArrowheads="1"/>
          </p:cNvSpPr>
          <p:nvPr/>
        </p:nvSpPr>
        <p:spPr bwMode="auto">
          <a:xfrm>
            <a:off x="1160463" y="26273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7" name="Oval 11"/>
          <p:cNvSpPr>
            <a:spLocks noChangeArrowheads="1"/>
          </p:cNvSpPr>
          <p:nvPr/>
        </p:nvSpPr>
        <p:spPr bwMode="auto">
          <a:xfrm>
            <a:off x="4718050" y="3252788"/>
            <a:ext cx="601663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8" name="Oval 12"/>
          <p:cNvSpPr>
            <a:spLocks noChangeArrowheads="1"/>
          </p:cNvSpPr>
          <p:nvPr/>
        </p:nvSpPr>
        <p:spPr bwMode="auto">
          <a:xfrm>
            <a:off x="958850" y="44180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89" name="Oval 13"/>
          <p:cNvSpPr>
            <a:spLocks noChangeArrowheads="1"/>
          </p:cNvSpPr>
          <p:nvPr/>
        </p:nvSpPr>
        <p:spPr bwMode="auto">
          <a:xfrm>
            <a:off x="4187825" y="4835525"/>
            <a:ext cx="603250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90" name="Oval 14"/>
          <p:cNvSpPr>
            <a:spLocks noChangeArrowheads="1"/>
          </p:cNvSpPr>
          <p:nvPr/>
        </p:nvSpPr>
        <p:spPr bwMode="auto">
          <a:xfrm>
            <a:off x="2438400" y="5133975"/>
            <a:ext cx="601663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91" name="Oval 15"/>
          <p:cNvSpPr>
            <a:spLocks noChangeArrowheads="1"/>
          </p:cNvSpPr>
          <p:nvPr/>
        </p:nvSpPr>
        <p:spPr bwMode="auto">
          <a:xfrm>
            <a:off x="3036888" y="208756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92" name="Oval 16"/>
          <p:cNvSpPr>
            <a:spLocks noChangeArrowheads="1"/>
          </p:cNvSpPr>
          <p:nvPr/>
        </p:nvSpPr>
        <p:spPr bwMode="auto">
          <a:xfrm>
            <a:off x="2265363" y="3011488"/>
            <a:ext cx="1612900" cy="1363662"/>
          </a:xfrm>
          <a:prstGeom prst="ellipse">
            <a:avLst/>
          </a:prstGeom>
          <a:solidFill>
            <a:srgbClr val="678BA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793" name="Oval 17"/>
          <p:cNvSpPr>
            <a:spLocks noChangeArrowheads="1"/>
          </p:cNvSpPr>
          <p:nvPr/>
        </p:nvSpPr>
        <p:spPr bwMode="auto">
          <a:xfrm>
            <a:off x="2566988" y="3281363"/>
            <a:ext cx="1001712" cy="83978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16225" y="3551238"/>
            <a:ext cx="533400" cy="339725"/>
            <a:chOff x="144" y="3792"/>
            <a:chExt cx="480" cy="240"/>
          </a:xfrm>
        </p:grpSpPr>
        <p:sp>
          <p:nvSpPr>
            <p:cNvPr id="203795" name="Line 1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796" name="Rectangle 2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7" name="Rectangle 2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8" name="Rectangle 2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9" name="Rectangle 2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0" name="Rectangle 2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1" name="Line 2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02" name="Line 2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03" name="Line 2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04" name="Line 2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05" name="Line 2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3806" name="Line 30"/>
          <p:cNvSpPr>
            <a:spLocks noChangeShapeType="1"/>
          </p:cNvSpPr>
          <p:nvPr/>
        </p:nvSpPr>
        <p:spPr bwMode="auto">
          <a:xfrm flipV="1">
            <a:off x="2827338" y="4370388"/>
            <a:ext cx="152400" cy="715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807" name="Line 31"/>
          <p:cNvSpPr>
            <a:spLocks noChangeShapeType="1"/>
          </p:cNvSpPr>
          <p:nvPr/>
        </p:nvSpPr>
        <p:spPr bwMode="auto">
          <a:xfrm flipV="1">
            <a:off x="1562100" y="4011613"/>
            <a:ext cx="703263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808" name="Line 32"/>
          <p:cNvSpPr>
            <a:spLocks noChangeShapeType="1"/>
          </p:cNvSpPr>
          <p:nvPr/>
        </p:nvSpPr>
        <p:spPr bwMode="auto">
          <a:xfrm flipV="1">
            <a:off x="1604963" y="4111625"/>
            <a:ext cx="703262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809" name="Line 33"/>
          <p:cNvSpPr>
            <a:spLocks noChangeShapeType="1"/>
          </p:cNvSpPr>
          <p:nvPr/>
        </p:nvSpPr>
        <p:spPr bwMode="auto">
          <a:xfrm flipH="1" flipV="1">
            <a:off x="1720850" y="2982913"/>
            <a:ext cx="617538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810" name="Line 34"/>
          <p:cNvSpPr>
            <a:spLocks noChangeShapeType="1"/>
          </p:cNvSpPr>
          <p:nvPr/>
        </p:nvSpPr>
        <p:spPr bwMode="auto">
          <a:xfrm flipH="1" flipV="1">
            <a:off x="1763713" y="2868613"/>
            <a:ext cx="617537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811" name="Line 35"/>
          <p:cNvSpPr>
            <a:spLocks noChangeShapeType="1"/>
          </p:cNvSpPr>
          <p:nvPr/>
        </p:nvSpPr>
        <p:spPr bwMode="auto">
          <a:xfrm flipV="1">
            <a:off x="3232150" y="2466975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812" name="Line 36"/>
          <p:cNvSpPr>
            <a:spLocks noChangeShapeType="1"/>
          </p:cNvSpPr>
          <p:nvPr/>
        </p:nvSpPr>
        <p:spPr bwMode="auto">
          <a:xfrm flipV="1">
            <a:off x="3916363" y="3533775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813" name="Line 37"/>
          <p:cNvSpPr>
            <a:spLocks noChangeShapeType="1"/>
          </p:cNvSpPr>
          <p:nvPr/>
        </p:nvSpPr>
        <p:spPr bwMode="auto">
          <a:xfrm>
            <a:off x="3678238" y="4252913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01725" y="4503738"/>
            <a:ext cx="320675" cy="203200"/>
            <a:chOff x="144" y="3792"/>
            <a:chExt cx="480" cy="240"/>
          </a:xfrm>
        </p:grpSpPr>
        <p:sp>
          <p:nvSpPr>
            <p:cNvPr id="203815" name="Line 3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16" name="Rectangle 4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7" name="Rectangle 4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8" name="Rectangle 4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9" name="Rectangle 4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0" name="Rectangle 4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1" name="Line 4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22" name="Line 4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23" name="Line 4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24" name="Line 4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25" name="Line 4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308100" y="2720975"/>
            <a:ext cx="257175" cy="161925"/>
            <a:chOff x="1620" y="3518"/>
            <a:chExt cx="162" cy="102"/>
          </a:xfrm>
        </p:grpSpPr>
        <p:sp>
          <p:nvSpPr>
            <p:cNvPr id="203827" name="Rectangle 51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8" name="Rectangle 52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9" name="Rectangle 53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0" name="Line 54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31" name="Line 55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32" name="Line 56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189288" y="2187575"/>
            <a:ext cx="257175" cy="161925"/>
            <a:chOff x="1620" y="3518"/>
            <a:chExt cx="162" cy="102"/>
          </a:xfrm>
        </p:grpSpPr>
        <p:sp>
          <p:nvSpPr>
            <p:cNvPr id="203834" name="Rectangle 58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5" name="Rectangle 59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6" name="Rectangle 60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7" name="Line 61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38" name="Line 62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39" name="Line 63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311650" y="4924425"/>
            <a:ext cx="257175" cy="161925"/>
            <a:chOff x="1620" y="3518"/>
            <a:chExt cx="162" cy="102"/>
          </a:xfrm>
        </p:grpSpPr>
        <p:sp>
          <p:nvSpPr>
            <p:cNvPr id="203841" name="Rectangle 65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2" name="Rectangle 66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3" name="Rectangle 67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4" name="Line 68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45" name="Line 69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846" name="Line 70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2624138" y="5280025"/>
            <a:ext cx="192087" cy="80963"/>
            <a:chOff x="838" y="3525"/>
            <a:chExt cx="121" cy="51"/>
          </a:xfrm>
        </p:grpSpPr>
        <p:sp>
          <p:nvSpPr>
            <p:cNvPr id="203848" name="Rectangle 72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9" name="Rectangle 73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0" name="Line 74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948238" y="3389313"/>
            <a:ext cx="192087" cy="80962"/>
            <a:chOff x="838" y="3525"/>
            <a:chExt cx="121" cy="51"/>
          </a:xfrm>
        </p:grpSpPr>
        <p:sp>
          <p:nvSpPr>
            <p:cNvPr id="203852" name="Rectangle 76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3" name="Rectangle 77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4" name="Line 78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3855" name="Oval 79"/>
          <p:cNvSpPr>
            <a:spLocks noChangeArrowheads="1"/>
          </p:cNvSpPr>
          <p:nvPr/>
        </p:nvSpPr>
        <p:spPr bwMode="auto">
          <a:xfrm>
            <a:off x="3084513" y="4130675"/>
            <a:ext cx="219075" cy="21748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3</a:t>
            </a:r>
          </a:p>
        </p:txBody>
      </p:sp>
      <p:sp>
        <p:nvSpPr>
          <p:cNvPr id="203856" name="Text Box 80"/>
          <p:cNvSpPr txBox="1">
            <a:spLocks noChangeArrowheads="1"/>
          </p:cNvSpPr>
          <p:nvPr/>
        </p:nvSpPr>
        <p:spPr bwMode="auto">
          <a:xfrm>
            <a:off x="2838450" y="3028950"/>
            <a:ext cx="481013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Hub</a:t>
            </a:r>
          </a:p>
        </p:txBody>
      </p:sp>
      <p:sp>
        <p:nvSpPr>
          <p:cNvPr id="203857" name="Text Box 81"/>
          <p:cNvSpPr txBox="1">
            <a:spLocks noChangeArrowheads="1"/>
          </p:cNvSpPr>
          <p:nvPr/>
        </p:nvSpPr>
        <p:spPr bwMode="auto">
          <a:xfrm>
            <a:off x="3332163" y="2074863"/>
            <a:ext cx="64135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Spoke</a:t>
            </a:r>
          </a:p>
        </p:txBody>
      </p:sp>
      <p:sp>
        <p:nvSpPr>
          <p:cNvPr id="203858" name="Text Box 82"/>
          <p:cNvSpPr txBox="1">
            <a:spLocks noChangeArrowheads="1"/>
          </p:cNvSpPr>
          <p:nvPr/>
        </p:nvSpPr>
        <p:spPr bwMode="auto">
          <a:xfrm>
            <a:off x="2071688" y="2527300"/>
            <a:ext cx="9731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Integration</a:t>
            </a:r>
          </a:p>
        </p:txBody>
      </p:sp>
      <p:sp>
        <p:nvSpPr>
          <p:cNvPr id="203859" name="Text Box 83"/>
          <p:cNvSpPr txBox="1">
            <a:spLocks noChangeArrowheads="1"/>
          </p:cNvSpPr>
          <p:nvPr/>
        </p:nvSpPr>
        <p:spPr bwMode="auto">
          <a:xfrm>
            <a:off x="1419225" y="1963738"/>
            <a:ext cx="10795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 Broader </a:t>
            </a:r>
          </a:p>
          <a:p>
            <a:r>
              <a:rPr lang="en-US" sz="1200" b="1"/>
              <a:t>Architecture</a:t>
            </a:r>
          </a:p>
        </p:txBody>
      </p:sp>
      <p:sp>
        <p:nvSpPr>
          <p:cNvPr id="203860" name="Text Box 84"/>
          <p:cNvSpPr txBox="1">
            <a:spLocks noChangeArrowheads="1"/>
          </p:cNvSpPr>
          <p:nvPr/>
        </p:nvSpPr>
        <p:spPr bwMode="auto">
          <a:xfrm rot="1579536">
            <a:off x="1582738" y="3073400"/>
            <a:ext cx="7556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Inbounds</a:t>
            </a:r>
          </a:p>
        </p:txBody>
      </p:sp>
      <p:sp>
        <p:nvSpPr>
          <p:cNvPr id="203861" name="Text Box 85"/>
          <p:cNvSpPr txBox="1">
            <a:spLocks noChangeArrowheads="1"/>
          </p:cNvSpPr>
          <p:nvPr/>
        </p:nvSpPr>
        <p:spPr bwMode="auto">
          <a:xfrm rot="1579536">
            <a:off x="1697038" y="2811463"/>
            <a:ext cx="86201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Outbounds</a:t>
            </a:r>
          </a:p>
        </p:txBody>
      </p:sp>
      <p:sp>
        <p:nvSpPr>
          <p:cNvPr id="203863" name="Text Box 87"/>
          <p:cNvSpPr txBox="1">
            <a:spLocks noChangeArrowheads="1"/>
          </p:cNvSpPr>
          <p:nvPr/>
        </p:nvSpPr>
        <p:spPr bwMode="auto">
          <a:xfrm>
            <a:off x="4765675" y="1185863"/>
            <a:ext cx="43021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Define Business Logic/Workflows   </a:t>
            </a:r>
          </a:p>
        </p:txBody>
      </p:sp>
      <p:sp>
        <p:nvSpPr>
          <p:cNvPr id="203864" name="Text Box 88"/>
          <p:cNvSpPr txBox="1">
            <a:spLocks noChangeArrowheads="1"/>
          </p:cNvSpPr>
          <p:nvPr/>
        </p:nvSpPr>
        <p:spPr bwMode="auto">
          <a:xfrm>
            <a:off x="5918200" y="1555750"/>
            <a:ext cx="3232150" cy="47609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800">
                <a:solidFill>
                  <a:schemeClr val="bg1"/>
                </a:solidFill>
              </a:rPr>
              <a:t> Identify and map out the 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hub based business logic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needed</a:t>
            </a:r>
          </a:p>
          <a:p>
            <a:pPr algn="l">
              <a:buFontTx/>
              <a:buChar char="-"/>
            </a:pPr>
            <a:r>
              <a:rPr lang="en-US" sz="1800">
                <a:solidFill>
                  <a:schemeClr val="bg1"/>
                </a:solidFill>
              </a:rPr>
              <a:t> Validate that all Use cases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 and Data accesses are 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 addressed</a:t>
            </a:r>
          </a:p>
          <a:p>
            <a:pPr algn="l">
              <a:buFontTx/>
              <a:buChar char="-"/>
            </a:pPr>
            <a:r>
              <a:rPr lang="en-US" sz="1800">
                <a:solidFill>
                  <a:schemeClr val="bg1"/>
                </a:solidFill>
              </a:rPr>
              <a:t> Factor in Volatility, 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Frequency, Velocity</a:t>
            </a:r>
          </a:p>
          <a:p>
            <a:pPr algn="l">
              <a:buFontTx/>
              <a:buChar char="-"/>
            </a:pPr>
            <a:r>
              <a:rPr lang="en-US" sz="1800">
                <a:solidFill>
                  <a:schemeClr val="bg1"/>
                </a:solidFill>
              </a:rPr>
              <a:t> Clearly identify all major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Workflows (automated or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 one’s with human interface)</a:t>
            </a:r>
          </a:p>
          <a:p>
            <a:pPr algn="l">
              <a:buFontTx/>
              <a:buChar char="-"/>
            </a:pPr>
            <a:r>
              <a:rPr lang="en-US" sz="1800">
                <a:solidFill>
                  <a:schemeClr val="bg1"/>
                </a:solidFill>
              </a:rPr>
              <a:t> Dependencies identified</a:t>
            </a:r>
          </a:p>
          <a:p>
            <a:pPr algn="l">
              <a:buFontTx/>
              <a:buChar char="-"/>
            </a:pPr>
            <a:r>
              <a:rPr lang="en-US" sz="1800">
                <a:solidFill>
                  <a:schemeClr val="bg1"/>
                </a:solidFill>
              </a:rPr>
              <a:t> Identify rules logic to be 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applied at the hub (cleansing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 rules, so on)</a:t>
            </a:r>
          </a:p>
          <a:p>
            <a:pPr algn="l">
              <a:buFontTx/>
              <a:buChar char="-"/>
            </a:pPr>
            <a:r>
              <a:rPr lang="en-US" sz="1800">
                <a:solidFill>
                  <a:schemeClr val="bg1"/>
                </a:solidFill>
              </a:rPr>
              <a:t> Identify standards to be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applied at the hub</a:t>
            </a:r>
          </a:p>
        </p:txBody>
      </p:sp>
      <p:sp>
        <p:nvSpPr>
          <p:cNvPr id="203865" name="Oval 89"/>
          <p:cNvSpPr>
            <a:spLocks noChangeArrowheads="1"/>
          </p:cNvSpPr>
          <p:nvPr/>
        </p:nvSpPr>
        <p:spPr bwMode="auto">
          <a:xfrm>
            <a:off x="73025" y="71438"/>
            <a:ext cx="679450" cy="56991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03866" name="Text Box 90"/>
          <p:cNvSpPr txBox="1">
            <a:spLocks noChangeArrowheads="1"/>
          </p:cNvSpPr>
          <p:nvPr/>
        </p:nvSpPr>
        <p:spPr bwMode="auto">
          <a:xfrm>
            <a:off x="2155825" y="6477000"/>
            <a:ext cx="69548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** This may include calls to third party services (matching, cleansing, validation, so on)</a:t>
            </a:r>
          </a:p>
        </p:txBody>
      </p:sp>
      <p:sp>
        <p:nvSpPr>
          <p:cNvPr id="203867" name="Rectangle 91"/>
          <p:cNvSpPr>
            <a:spLocks noChangeArrowheads="1"/>
          </p:cNvSpPr>
          <p:nvPr/>
        </p:nvSpPr>
        <p:spPr bwMode="auto">
          <a:xfrm>
            <a:off x="4665663" y="3997325"/>
            <a:ext cx="796925" cy="50958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3</a:t>
            </a:r>
            <a:r>
              <a:rPr lang="en-US" sz="1400" b="1" baseline="30000"/>
              <a:t>rd</a:t>
            </a:r>
            <a:r>
              <a:rPr lang="en-US" sz="1400" b="1"/>
              <a:t> party </a:t>
            </a:r>
          </a:p>
          <a:p>
            <a:r>
              <a:rPr lang="en-US" sz="1400" b="1"/>
              <a:t>service</a:t>
            </a:r>
          </a:p>
        </p:txBody>
      </p:sp>
      <p:sp>
        <p:nvSpPr>
          <p:cNvPr id="203868" name="Line 92"/>
          <p:cNvSpPr>
            <a:spLocks noChangeShapeType="1"/>
          </p:cNvSpPr>
          <p:nvPr/>
        </p:nvSpPr>
        <p:spPr bwMode="auto">
          <a:xfrm>
            <a:off x="3835400" y="3997325"/>
            <a:ext cx="787400" cy="1333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96838" y="1595438"/>
            <a:ext cx="5846762" cy="451961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5" name="Oval 3"/>
          <p:cNvSpPr>
            <a:spLocks noChangeArrowheads="1"/>
          </p:cNvSpPr>
          <p:nvPr/>
        </p:nvSpPr>
        <p:spPr bwMode="auto">
          <a:xfrm>
            <a:off x="284163" y="1733550"/>
            <a:ext cx="5503862" cy="41640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6" name="Oval 4"/>
          <p:cNvSpPr>
            <a:spLocks noChangeArrowheads="1"/>
          </p:cNvSpPr>
          <p:nvPr/>
        </p:nvSpPr>
        <p:spPr bwMode="auto">
          <a:xfrm>
            <a:off x="1016000" y="2293938"/>
            <a:ext cx="4048125" cy="30273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title"/>
          </p:nvPr>
        </p:nvSpPr>
        <p:spPr>
          <a:xfrm>
            <a:off x="933449" y="0"/>
            <a:ext cx="7981951" cy="952500"/>
          </a:xfrm>
        </p:spPr>
        <p:txBody>
          <a:bodyPr/>
          <a:lstStyle/>
          <a:p>
            <a:r>
              <a:rPr lang="en-US" sz="2400" dirty="0"/>
              <a:t>CDH Build Methodology</a:t>
            </a:r>
            <a:br>
              <a:rPr lang="en-US" sz="2400" dirty="0"/>
            </a:br>
            <a:r>
              <a:rPr lang="en-US" sz="2400" dirty="0" smtClean="0"/>
              <a:t>Define </a:t>
            </a:r>
            <a:r>
              <a:rPr lang="en-US" sz="2400" dirty="0"/>
              <a:t>Participation Model  ** HUB/SPOKE **</a:t>
            </a:r>
          </a:p>
        </p:txBody>
      </p:sp>
      <p:sp>
        <p:nvSpPr>
          <p:cNvPr id="218118" name="Line 6"/>
          <p:cNvSpPr>
            <a:spLocks noChangeShapeType="1"/>
          </p:cNvSpPr>
          <p:nvPr/>
        </p:nvSpPr>
        <p:spPr bwMode="auto">
          <a:xfrm flipV="1">
            <a:off x="3878263" y="3424238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19" name="Line 7"/>
          <p:cNvSpPr>
            <a:spLocks noChangeShapeType="1"/>
          </p:cNvSpPr>
          <p:nvPr/>
        </p:nvSpPr>
        <p:spPr bwMode="auto">
          <a:xfrm>
            <a:off x="3582988" y="4314825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 flipV="1">
            <a:off x="2717800" y="4375150"/>
            <a:ext cx="152400" cy="715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 flipV="1">
            <a:off x="3108325" y="2457450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22" name="Oval 10"/>
          <p:cNvSpPr>
            <a:spLocks noChangeArrowheads="1"/>
          </p:cNvSpPr>
          <p:nvPr/>
        </p:nvSpPr>
        <p:spPr bwMode="auto">
          <a:xfrm>
            <a:off x="1160463" y="26273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3" name="Oval 11"/>
          <p:cNvSpPr>
            <a:spLocks noChangeArrowheads="1"/>
          </p:cNvSpPr>
          <p:nvPr/>
        </p:nvSpPr>
        <p:spPr bwMode="auto">
          <a:xfrm>
            <a:off x="4718050" y="3252788"/>
            <a:ext cx="601663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4" name="Oval 12"/>
          <p:cNvSpPr>
            <a:spLocks noChangeArrowheads="1"/>
          </p:cNvSpPr>
          <p:nvPr/>
        </p:nvSpPr>
        <p:spPr bwMode="auto">
          <a:xfrm>
            <a:off x="958850" y="44180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5" name="Oval 13"/>
          <p:cNvSpPr>
            <a:spLocks noChangeArrowheads="1"/>
          </p:cNvSpPr>
          <p:nvPr/>
        </p:nvSpPr>
        <p:spPr bwMode="auto">
          <a:xfrm>
            <a:off x="4187825" y="4835525"/>
            <a:ext cx="603250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6" name="Oval 14"/>
          <p:cNvSpPr>
            <a:spLocks noChangeArrowheads="1"/>
          </p:cNvSpPr>
          <p:nvPr/>
        </p:nvSpPr>
        <p:spPr bwMode="auto">
          <a:xfrm>
            <a:off x="2438400" y="5133975"/>
            <a:ext cx="601663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7" name="Oval 15"/>
          <p:cNvSpPr>
            <a:spLocks noChangeArrowheads="1"/>
          </p:cNvSpPr>
          <p:nvPr/>
        </p:nvSpPr>
        <p:spPr bwMode="auto">
          <a:xfrm>
            <a:off x="3036888" y="208756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8" name="Oval 16"/>
          <p:cNvSpPr>
            <a:spLocks noChangeArrowheads="1"/>
          </p:cNvSpPr>
          <p:nvPr/>
        </p:nvSpPr>
        <p:spPr bwMode="auto">
          <a:xfrm>
            <a:off x="2265363" y="3011488"/>
            <a:ext cx="1612900" cy="1363662"/>
          </a:xfrm>
          <a:prstGeom prst="ellipse">
            <a:avLst/>
          </a:prstGeom>
          <a:solidFill>
            <a:srgbClr val="678BA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29" name="Oval 17"/>
          <p:cNvSpPr>
            <a:spLocks noChangeArrowheads="1"/>
          </p:cNvSpPr>
          <p:nvPr/>
        </p:nvSpPr>
        <p:spPr bwMode="auto">
          <a:xfrm>
            <a:off x="2566988" y="3281363"/>
            <a:ext cx="1001712" cy="83978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16225" y="3551238"/>
            <a:ext cx="533400" cy="339725"/>
            <a:chOff x="144" y="3792"/>
            <a:chExt cx="480" cy="240"/>
          </a:xfrm>
        </p:grpSpPr>
        <p:sp>
          <p:nvSpPr>
            <p:cNvPr id="218131" name="Line 1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32" name="Rectangle 2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33" name="Rectangle 2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34" name="Rectangle 2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35" name="Rectangle 2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36" name="Rectangle 2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37" name="Line 2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38" name="Line 2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39" name="Line 2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40" name="Line 2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41" name="Line 2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142" name="Line 30"/>
          <p:cNvSpPr>
            <a:spLocks noChangeShapeType="1"/>
          </p:cNvSpPr>
          <p:nvPr/>
        </p:nvSpPr>
        <p:spPr bwMode="auto">
          <a:xfrm flipV="1">
            <a:off x="2827338" y="4370388"/>
            <a:ext cx="152400" cy="715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43" name="Line 31"/>
          <p:cNvSpPr>
            <a:spLocks noChangeShapeType="1"/>
          </p:cNvSpPr>
          <p:nvPr/>
        </p:nvSpPr>
        <p:spPr bwMode="auto">
          <a:xfrm flipV="1">
            <a:off x="1562100" y="4011613"/>
            <a:ext cx="703263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44" name="Line 32"/>
          <p:cNvSpPr>
            <a:spLocks noChangeShapeType="1"/>
          </p:cNvSpPr>
          <p:nvPr/>
        </p:nvSpPr>
        <p:spPr bwMode="auto">
          <a:xfrm flipV="1">
            <a:off x="1604963" y="4111625"/>
            <a:ext cx="703262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45" name="Line 33"/>
          <p:cNvSpPr>
            <a:spLocks noChangeShapeType="1"/>
          </p:cNvSpPr>
          <p:nvPr/>
        </p:nvSpPr>
        <p:spPr bwMode="auto">
          <a:xfrm flipH="1" flipV="1">
            <a:off x="1720850" y="2982913"/>
            <a:ext cx="617538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46" name="Line 34"/>
          <p:cNvSpPr>
            <a:spLocks noChangeShapeType="1"/>
          </p:cNvSpPr>
          <p:nvPr/>
        </p:nvSpPr>
        <p:spPr bwMode="auto">
          <a:xfrm flipH="1" flipV="1">
            <a:off x="1763713" y="2868613"/>
            <a:ext cx="617537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47" name="Line 35"/>
          <p:cNvSpPr>
            <a:spLocks noChangeShapeType="1"/>
          </p:cNvSpPr>
          <p:nvPr/>
        </p:nvSpPr>
        <p:spPr bwMode="auto">
          <a:xfrm flipV="1">
            <a:off x="3232150" y="2466975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48" name="Line 36"/>
          <p:cNvSpPr>
            <a:spLocks noChangeShapeType="1"/>
          </p:cNvSpPr>
          <p:nvPr/>
        </p:nvSpPr>
        <p:spPr bwMode="auto">
          <a:xfrm flipV="1">
            <a:off x="3916363" y="3533775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49" name="Line 37"/>
          <p:cNvSpPr>
            <a:spLocks noChangeShapeType="1"/>
          </p:cNvSpPr>
          <p:nvPr/>
        </p:nvSpPr>
        <p:spPr bwMode="auto">
          <a:xfrm>
            <a:off x="3678238" y="4252913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01725" y="4503738"/>
            <a:ext cx="320675" cy="203200"/>
            <a:chOff x="144" y="3792"/>
            <a:chExt cx="480" cy="240"/>
          </a:xfrm>
        </p:grpSpPr>
        <p:sp>
          <p:nvSpPr>
            <p:cNvPr id="218151" name="Line 3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56" name="Rectangle 4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57" name="Line 4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58" name="Line 4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59" name="Line 4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60" name="Line 4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61" name="Line 4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308100" y="2720975"/>
            <a:ext cx="257175" cy="161925"/>
            <a:chOff x="1620" y="3518"/>
            <a:chExt cx="162" cy="102"/>
          </a:xfrm>
        </p:grpSpPr>
        <p:sp>
          <p:nvSpPr>
            <p:cNvPr id="218163" name="Rectangle 51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64" name="Rectangle 52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65" name="Rectangle 53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66" name="Line 54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67" name="Line 55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68" name="Line 56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189288" y="2187575"/>
            <a:ext cx="257175" cy="161925"/>
            <a:chOff x="1620" y="3518"/>
            <a:chExt cx="162" cy="102"/>
          </a:xfrm>
        </p:grpSpPr>
        <p:sp>
          <p:nvSpPr>
            <p:cNvPr id="218170" name="Rectangle 58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71" name="Rectangle 59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72" name="Rectangle 60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73" name="Line 61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74" name="Line 62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75" name="Line 63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311650" y="4924425"/>
            <a:ext cx="257175" cy="161925"/>
            <a:chOff x="1620" y="3518"/>
            <a:chExt cx="162" cy="102"/>
          </a:xfrm>
        </p:grpSpPr>
        <p:sp>
          <p:nvSpPr>
            <p:cNvPr id="218177" name="Rectangle 65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78" name="Rectangle 66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79" name="Rectangle 67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80" name="Line 68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81" name="Line 69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82" name="Line 70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2624138" y="5280025"/>
            <a:ext cx="192087" cy="80963"/>
            <a:chOff x="838" y="3525"/>
            <a:chExt cx="121" cy="51"/>
          </a:xfrm>
        </p:grpSpPr>
        <p:sp>
          <p:nvSpPr>
            <p:cNvPr id="218184" name="Rectangle 72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85" name="Rectangle 73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86" name="Line 74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948238" y="3389313"/>
            <a:ext cx="192087" cy="80962"/>
            <a:chOff x="838" y="3525"/>
            <a:chExt cx="121" cy="51"/>
          </a:xfrm>
        </p:grpSpPr>
        <p:sp>
          <p:nvSpPr>
            <p:cNvPr id="218188" name="Rectangle 76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89" name="Rectangle 77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90" name="Line 78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191" name="Oval 79"/>
          <p:cNvSpPr>
            <a:spLocks noChangeArrowheads="1"/>
          </p:cNvSpPr>
          <p:nvPr/>
        </p:nvSpPr>
        <p:spPr bwMode="auto">
          <a:xfrm>
            <a:off x="3252788" y="4665663"/>
            <a:ext cx="219075" cy="217487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4</a:t>
            </a:r>
          </a:p>
        </p:txBody>
      </p:sp>
      <p:sp>
        <p:nvSpPr>
          <p:cNvPr id="218192" name="Text Box 80"/>
          <p:cNvSpPr txBox="1">
            <a:spLocks noChangeArrowheads="1"/>
          </p:cNvSpPr>
          <p:nvPr/>
        </p:nvSpPr>
        <p:spPr bwMode="auto">
          <a:xfrm>
            <a:off x="2838450" y="3028950"/>
            <a:ext cx="481013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Hub</a:t>
            </a:r>
          </a:p>
        </p:txBody>
      </p:sp>
      <p:sp>
        <p:nvSpPr>
          <p:cNvPr id="218193" name="Text Box 81"/>
          <p:cNvSpPr txBox="1">
            <a:spLocks noChangeArrowheads="1"/>
          </p:cNvSpPr>
          <p:nvPr/>
        </p:nvSpPr>
        <p:spPr bwMode="auto">
          <a:xfrm>
            <a:off x="3332163" y="2074863"/>
            <a:ext cx="64135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Spoke</a:t>
            </a:r>
          </a:p>
        </p:txBody>
      </p:sp>
      <p:sp>
        <p:nvSpPr>
          <p:cNvPr id="218194" name="Text Box 82"/>
          <p:cNvSpPr txBox="1">
            <a:spLocks noChangeArrowheads="1"/>
          </p:cNvSpPr>
          <p:nvPr/>
        </p:nvSpPr>
        <p:spPr bwMode="auto">
          <a:xfrm>
            <a:off x="2071688" y="2527300"/>
            <a:ext cx="9731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Integration</a:t>
            </a:r>
          </a:p>
        </p:txBody>
      </p:sp>
      <p:sp>
        <p:nvSpPr>
          <p:cNvPr id="218195" name="Text Box 83"/>
          <p:cNvSpPr txBox="1">
            <a:spLocks noChangeArrowheads="1"/>
          </p:cNvSpPr>
          <p:nvPr/>
        </p:nvSpPr>
        <p:spPr bwMode="auto">
          <a:xfrm>
            <a:off x="1419225" y="1963738"/>
            <a:ext cx="10795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 Broader </a:t>
            </a:r>
          </a:p>
          <a:p>
            <a:r>
              <a:rPr lang="en-US" sz="1200" b="1"/>
              <a:t>Architecture</a:t>
            </a:r>
          </a:p>
        </p:txBody>
      </p:sp>
      <p:sp>
        <p:nvSpPr>
          <p:cNvPr id="218196" name="Text Box 84"/>
          <p:cNvSpPr txBox="1">
            <a:spLocks noChangeArrowheads="1"/>
          </p:cNvSpPr>
          <p:nvPr/>
        </p:nvSpPr>
        <p:spPr bwMode="auto">
          <a:xfrm rot="1579536">
            <a:off x="1582738" y="3073400"/>
            <a:ext cx="7556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Inbounds</a:t>
            </a:r>
          </a:p>
        </p:txBody>
      </p:sp>
      <p:sp>
        <p:nvSpPr>
          <p:cNvPr id="218197" name="Text Box 85"/>
          <p:cNvSpPr txBox="1">
            <a:spLocks noChangeArrowheads="1"/>
          </p:cNvSpPr>
          <p:nvPr/>
        </p:nvSpPr>
        <p:spPr bwMode="auto">
          <a:xfrm rot="1579536">
            <a:off x="1697038" y="2811463"/>
            <a:ext cx="86201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Outbounds</a:t>
            </a:r>
          </a:p>
        </p:txBody>
      </p:sp>
      <p:sp>
        <p:nvSpPr>
          <p:cNvPr id="218199" name="Text Box 87"/>
          <p:cNvSpPr txBox="1">
            <a:spLocks noChangeArrowheads="1"/>
          </p:cNvSpPr>
          <p:nvPr/>
        </p:nvSpPr>
        <p:spPr bwMode="auto">
          <a:xfrm>
            <a:off x="4267200" y="1185863"/>
            <a:ext cx="481413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Define Hub/Spoke Participation Model</a:t>
            </a:r>
          </a:p>
        </p:txBody>
      </p:sp>
      <p:sp>
        <p:nvSpPr>
          <p:cNvPr id="218200" name="Text Box 88"/>
          <p:cNvSpPr txBox="1">
            <a:spLocks noChangeArrowheads="1"/>
          </p:cNvSpPr>
          <p:nvPr/>
        </p:nvSpPr>
        <p:spPr bwMode="auto">
          <a:xfrm>
            <a:off x="5918200" y="1555750"/>
            <a:ext cx="3232150" cy="3662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800">
                <a:solidFill>
                  <a:schemeClr val="bg1"/>
                </a:solidFill>
              </a:rPr>
              <a:t> Identify and define how each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spoke interacts with the hub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AND with each other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(termed participation model)</a:t>
            </a:r>
          </a:p>
          <a:p>
            <a:pPr algn="l">
              <a:buFontTx/>
              <a:buChar char="-"/>
            </a:pPr>
            <a:r>
              <a:rPr lang="en-US" sz="1800">
                <a:solidFill>
                  <a:schemeClr val="bg1"/>
                </a:solidFill>
              </a:rPr>
              <a:t> Cleary identify and define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each inbound and outbound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behavior in terms of publish,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subscribe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(provider/consumer)</a:t>
            </a:r>
          </a:p>
          <a:p>
            <a:pPr algn="l">
              <a:buFontTx/>
              <a:buChar char="-"/>
            </a:pPr>
            <a:r>
              <a:rPr lang="en-US" sz="1800">
                <a:solidFill>
                  <a:schemeClr val="bg1"/>
                </a:solidFill>
              </a:rPr>
              <a:t> Remember, we are defining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a microcosm of organisms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that must now live together</a:t>
            </a:r>
          </a:p>
          <a:p>
            <a:pPr algn="l"/>
            <a:r>
              <a:rPr lang="en-US" sz="1800">
                <a:solidFill>
                  <a:schemeClr val="bg1"/>
                </a:solidFill>
              </a:rPr>
              <a:t>  (not a silo)</a:t>
            </a:r>
          </a:p>
        </p:txBody>
      </p:sp>
      <p:sp>
        <p:nvSpPr>
          <p:cNvPr id="218201" name="Oval 89"/>
          <p:cNvSpPr>
            <a:spLocks noChangeArrowheads="1"/>
          </p:cNvSpPr>
          <p:nvPr/>
        </p:nvSpPr>
        <p:spPr bwMode="auto">
          <a:xfrm>
            <a:off x="73025" y="71438"/>
            <a:ext cx="679450" cy="56991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218203" name="Rectangle 91"/>
          <p:cNvSpPr>
            <a:spLocks noChangeArrowheads="1"/>
          </p:cNvSpPr>
          <p:nvPr/>
        </p:nvSpPr>
        <p:spPr bwMode="auto">
          <a:xfrm>
            <a:off x="4665663" y="3997325"/>
            <a:ext cx="796925" cy="50958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3</a:t>
            </a:r>
            <a:r>
              <a:rPr lang="en-US" sz="1400" b="1" baseline="30000"/>
              <a:t>rd</a:t>
            </a:r>
            <a:r>
              <a:rPr lang="en-US" sz="1400" b="1"/>
              <a:t> party </a:t>
            </a:r>
          </a:p>
          <a:p>
            <a:r>
              <a:rPr lang="en-US" sz="1400" b="1"/>
              <a:t>service</a:t>
            </a:r>
          </a:p>
        </p:txBody>
      </p:sp>
      <p:sp>
        <p:nvSpPr>
          <p:cNvPr id="218204" name="Line 92"/>
          <p:cNvSpPr>
            <a:spLocks noChangeShapeType="1"/>
          </p:cNvSpPr>
          <p:nvPr/>
        </p:nvSpPr>
        <p:spPr bwMode="auto">
          <a:xfrm>
            <a:off x="3835400" y="3997325"/>
            <a:ext cx="787400" cy="1333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829031" y="1656065"/>
            <a:ext cx="4686459" cy="4091592"/>
          </a:xfrm>
          <a:custGeom>
            <a:avLst/>
            <a:gdLst>
              <a:gd name="connsiteX0" fmla="*/ 417301 w 4686459"/>
              <a:gd name="connsiteY0" fmla="*/ 849629 h 4091592"/>
              <a:gd name="connsiteX1" fmla="*/ 357924 w 4686459"/>
              <a:gd name="connsiteY1" fmla="*/ 920880 h 4091592"/>
              <a:gd name="connsiteX2" fmla="*/ 334174 w 4686459"/>
              <a:gd name="connsiteY2" fmla="*/ 968382 h 4091592"/>
              <a:gd name="connsiteX3" fmla="*/ 310423 w 4686459"/>
              <a:gd name="connsiteY3" fmla="*/ 1004008 h 4091592"/>
              <a:gd name="connsiteX4" fmla="*/ 274797 w 4686459"/>
              <a:gd name="connsiteY4" fmla="*/ 1051509 h 4091592"/>
              <a:gd name="connsiteX5" fmla="*/ 227296 w 4686459"/>
              <a:gd name="connsiteY5" fmla="*/ 1146512 h 4091592"/>
              <a:gd name="connsiteX6" fmla="*/ 262922 w 4686459"/>
              <a:gd name="connsiteY6" fmla="*/ 1253390 h 4091592"/>
              <a:gd name="connsiteX7" fmla="*/ 298548 w 4686459"/>
              <a:gd name="connsiteY7" fmla="*/ 1265265 h 4091592"/>
              <a:gd name="connsiteX8" fmla="*/ 381675 w 4686459"/>
              <a:gd name="connsiteY8" fmla="*/ 1360267 h 4091592"/>
              <a:gd name="connsiteX9" fmla="*/ 405425 w 4686459"/>
              <a:gd name="connsiteY9" fmla="*/ 1395893 h 4091592"/>
              <a:gd name="connsiteX10" fmla="*/ 417301 w 4686459"/>
              <a:gd name="connsiteY10" fmla="*/ 1431519 h 4091592"/>
              <a:gd name="connsiteX11" fmla="*/ 452927 w 4686459"/>
              <a:gd name="connsiteY11" fmla="*/ 1455270 h 4091592"/>
              <a:gd name="connsiteX12" fmla="*/ 476677 w 4686459"/>
              <a:gd name="connsiteY12" fmla="*/ 1490896 h 4091592"/>
              <a:gd name="connsiteX13" fmla="*/ 583555 w 4686459"/>
              <a:gd name="connsiteY13" fmla="*/ 1538397 h 4091592"/>
              <a:gd name="connsiteX14" fmla="*/ 619181 w 4686459"/>
              <a:gd name="connsiteY14" fmla="*/ 1550273 h 4091592"/>
              <a:gd name="connsiteX15" fmla="*/ 642932 w 4686459"/>
              <a:gd name="connsiteY15" fmla="*/ 1585899 h 4091592"/>
              <a:gd name="connsiteX16" fmla="*/ 690433 w 4686459"/>
              <a:gd name="connsiteY16" fmla="*/ 1597774 h 4091592"/>
              <a:gd name="connsiteX17" fmla="*/ 726059 w 4686459"/>
              <a:gd name="connsiteY17" fmla="*/ 1609649 h 4091592"/>
              <a:gd name="connsiteX18" fmla="*/ 773561 w 4686459"/>
              <a:gd name="connsiteY18" fmla="*/ 1621525 h 4091592"/>
              <a:gd name="connsiteX19" fmla="*/ 880438 w 4686459"/>
              <a:gd name="connsiteY19" fmla="*/ 1657151 h 4091592"/>
              <a:gd name="connsiteX20" fmla="*/ 927940 w 4686459"/>
              <a:gd name="connsiteY20" fmla="*/ 1680901 h 4091592"/>
              <a:gd name="connsiteX21" fmla="*/ 963566 w 4686459"/>
              <a:gd name="connsiteY21" fmla="*/ 1692777 h 4091592"/>
              <a:gd name="connsiteX22" fmla="*/ 987316 w 4686459"/>
              <a:gd name="connsiteY22" fmla="*/ 1728403 h 4091592"/>
              <a:gd name="connsiteX23" fmla="*/ 1094194 w 4686459"/>
              <a:gd name="connsiteY23" fmla="*/ 1752153 h 4091592"/>
              <a:gd name="connsiteX24" fmla="*/ 1296075 w 4686459"/>
              <a:gd name="connsiteY24" fmla="*/ 1823405 h 4091592"/>
              <a:gd name="connsiteX25" fmla="*/ 1414828 w 4686459"/>
              <a:gd name="connsiteY25" fmla="*/ 1859031 h 4091592"/>
              <a:gd name="connsiteX26" fmla="*/ 1450454 w 4686459"/>
              <a:gd name="connsiteY26" fmla="*/ 1894657 h 4091592"/>
              <a:gd name="connsiteX27" fmla="*/ 1414828 w 4686459"/>
              <a:gd name="connsiteY27" fmla="*/ 2037161 h 4091592"/>
              <a:gd name="connsiteX28" fmla="*/ 1379202 w 4686459"/>
              <a:gd name="connsiteY28" fmla="*/ 2072787 h 4091592"/>
              <a:gd name="connsiteX29" fmla="*/ 1367327 w 4686459"/>
              <a:gd name="connsiteY29" fmla="*/ 2120288 h 4091592"/>
              <a:gd name="connsiteX30" fmla="*/ 1331701 w 4686459"/>
              <a:gd name="connsiteY30" fmla="*/ 2144039 h 4091592"/>
              <a:gd name="connsiteX31" fmla="*/ 1307950 w 4686459"/>
              <a:gd name="connsiteY31" fmla="*/ 2179665 h 4091592"/>
              <a:gd name="connsiteX32" fmla="*/ 1284200 w 4686459"/>
              <a:gd name="connsiteY32" fmla="*/ 2250917 h 4091592"/>
              <a:gd name="connsiteX33" fmla="*/ 1260449 w 4686459"/>
              <a:gd name="connsiteY33" fmla="*/ 2334044 h 4091592"/>
              <a:gd name="connsiteX34" fmla="*/ 1236698 w 4686459"/>
              <a:gd name="connsiteY34" fmla="*/ 2369670 h 4091592"/>
              <a:gd name="connsiteX35" fmla="*/ 1177322 w 4686459"/>
              <a:gd name="connsiteY35" fmla="*/ 2381545 h 4091592"/>
              <a:gd name="connsiteX36" fmla="*/ 1094194 w 4686459"/>
              <a:gd name="connsiteY36" fmla="*/ 2440922 h 4091592"/>
              <a:gd name="connsiteX37" fmla="*/ 1058568 w 4686459"/>
              <a:gd name="connsiteY37" fmla="*/ 2452797 h 4091592"/>
              <a:gd name="connsiteX38" fmla="*/ 951690 w 4686459"/>
              <a:gd name="connsiteY38" fmla="*/ 2512174 h 4091592"/>
              <a:gd name="connsiteX39" fmla="*/ 916064 w 4686459"/>
              <a:gd name="connsiteY39" fmla="*/ 2535925 h 4091592"/>
              <a:gd name="connsiteX40" fmla="*/ 880438 w 4686459"/>
              <a:gd name="connsiteY40" fmla="*/ 2547800 h 4091592"/>
              <a:gd name="connsiteX41" fmla="*/ 821062 w 4686459"/>
              <a:gd name="connsiteY41" fmla="*/ 2571551 h 4091592"/>
              <a:gd name="connsiteX42" fmla="*/ 749810 w 4686459"/>
              <a:gd name="connsiteY42" fmla="*/ 2595301 h 4091592"/>
              <a:gd name="connsiteX43" fmla="*/ 714184 w 4686459"/>
              <a:gd name="connsiteY43" fmla="*/ 2607177 h 4091592"/>
              <a:gd name="connsiteX44" fmla="*/ 571680 w 4686459"/>
              <a:gd name="connsiteY44" fmla="*/ 2690304 h 4091592"/>
              <a:gd name="connsiteX45" fmla="*/ 488553 w 4686459"/>
              <a:gd name="connsiteY45" fmla="*/ 2714054 h 4091592"/>
              <a:gd name="connsiteX46" fmla="*/ 393550 w 4686459"/>
              <a:gd name="connsiteY46" fmla="*/ 2737805 h 4091592"/>
              <a:gd name="connsiteX47" fmla="*/ 262922 w 4686459"/>
              <a:gd name="connsiteY47" fmla="*/ 2761556 h 4091592"/>
              <a:gd name="connsiteX48" fmla="*/ 215420 w 4686459"/>
              <a:gd name="connsiteY48" fmla="*/ 2797182 h 4091592"/>
              <a:gd name="connsiteX49" fmla="*/ 167919 w 4686459"/>
              <a:gd name="connsiteY49" fmla="*/ 2844683 h 4091592"/>
              <a:gd name="connsiteX50" fmla="*/ 120418 w 4686459"/>
              <a:gd name="connsiteY50" fmla="*/ 2868434 h 4091592"/>
              <a:gd name="connsiteX51" fmla="*/ 108542 w 4686459"/>
              <a:gd name="connsiteY51" fmla="*/ 2904060 h 4091592"/>
              <a:gd name="connsiteX52" fmla="*/ 49166 w 4686459"/>
              <a:gd name="connsiteY52" fmla="*/ 2975312 h 4091592"/>
              <a:gd name="connsiteX53" fmla="*/ 13540 w 4686459"/>
              <a:gd name="connsiteY53" fmla="*/ 3046564 h 4091592"/>
              <a:gd name="connsiteX54" fmla="*/ 25415 w 4686459"/>
              <a:gd name="connsiteY54" fmla="*/ 3224693 h 4091592"/>
              <a:gd name="connsiteX55" fmla="*/ 72916 w 4686459"/>
              <a:gd name="connsiteY55" fmla="*/ 3248444 h 4091592"/>
              <a:gd name="connsiteX56" fmla="*/ 215420 w 4686459"/>
              <a:gd name="connsiteY56" fmla="*/ 3367197 h 4091592"/>
              <a:gd name="connsiteX57" fmla="*/ 251046 w 4686459"/>
              <a:gd name="connsiteY57" fmla="*/ 3379073 h 4091592"/>
              <a:gd name="connsiteX58" fmla="*/ 346049 w 4686459"/>
              <a:gd name="connsiteY58" fmla="*/ 3390948 h 4091592"/>
              <a:gd name="connsiteX59" fmla="*/ 381675 w 4686459"/>
              <a:gd name="connsiteY59" fmla="*/ 3414699 h 4091592"/>
              <a:gd name="connsiteX60" fmla="*/ 441051 w 4686459"/>
              <a:gd name="connsiteY60" fmla="*/ 3426574 h 4091592"/>
              <a:gd name="connsiteX61" fmla="*/ 571680 w 4686459"/>
              <a:gd name="connsiteY61" fmla="*/ 3450325 h 4091592"/>
              <a:gd name="connsiteX62" fmla="*/ 666683 w 4686459"/>
              <a:gd name="connsiteY62" fmla="*/ 3438449 h 4091592"/>
              <a:gd name="connsiteX63" fmla="*/ 690433 w 4686459"/>
              <a:gd name="connsiteY63" fmla="*/ 3402823 h 4091592"/>
              <a:gd name="connsiteX64" fmla="*/ 749810 w 4686459"/>
              <a:gd name="connsiteY64" fmla="*/ 3390948 h 4091592"/>
              <a:gd name="connsiteX65" fmla="*/ 809187 w 4686459"/>
              <a:gd name="connsiteY65" fmla="*/ 3355322 h 4091592"/>
              <a:gd name="connsiteX66" fmla="*/ 904189 w 4686459"/>
              <a:gd name="connsiteY66" fmla="*/ 3307821 h 4091592"/>
              <a:gd name="connsiteX67" fmla="*/ 951690 w 4686459"/>
              <a:gd name="connsiteY67" fmla="*/ 3236569 h 4091592"/>
              <a:gd name="connsiteX68" fmla="*/ 1046693 w 4686459"/>
              <a:gd name="connsiteY68" fmla="*/ 3153441 h 4091592"/>
              <a:gd name="connsiteX69" fmla="*/ 1117945 w 4686459"/>
              <a:gd name="connsiteY69" fmla="*/ 3105940 h 4091592"/>
              <a:gd name="connsiteX70" fmla="*/ 1129820 w 4686459"/>
              <a:gd name="connsiteY70" fmla="*/ 3070314 h 4091592"/>
              <a:gd name="connsiteX71" fmla="*/ 1224823 w 4686459"/>
              <a:gd name="connsiteY71" fmla="*/ 3022813 h 4091592"/>
              <a:gd name="connsiteX72" fmla="*/ 1248574 w 4686459"/>
              <a:gd name="connsiteY72" fmla="*/ 2987187 h 4091592"/>
              <a:gd name="connsiteX73" fmla="*/ 1331701 w 4686459"/>
              <a:gd name="connsiteY73" fmla="*/ 2939686 h 4091592"/>
              <a:gd name="connsiteX74" fmla="*/ 1438579 w 4686459"/>
              <a:gd name="connsiteY74" fmla="*/ 2856558 h 4091592"/>
              <a:gd name="connsiteX75" fmla="*/ 1474205 w 4686459"/>
              <a:gd name="connsiteY75" fmla="*/ 2844683 h 4091592"/>
              <a:gd name="connsiteX76" fmla="*/ 1545457 w 4686459"/>
              <a:gd name="connsiteY76" fmla="*/ 2809057 h 4091592"/>
              <a:gd name="connsiteX77" fmla="*/ 1687961 w 4686459"/>
              <a:gd name="connsiteY77" fmla="*/ 2749680 h 4091592"/>
              <a:gd name="connsiteX78" fmla="*/ 1794838 w 4686459"/>
              <a:gd name="connsiteY78" fmla="*/ 2761556 h 4091592"/>
              <a:gd name="connsiteX79" fmla="*/ 1842340 w 4686459"/>
              <a:gd name="connsiteY79" fmla="*/ 2773431 h 4091592"/>
              <a:gd name="connsiteX80" fmla="*/ 1877966 w 4686459"/>
              <a:gd name="connsiteY80" fmla="*/ 2809057 h 4091592"/>
              <a:gd name="connsiteX81" fmla="*/ 1913592 w 4686459"/>
              <a:gd name="connsiteY81" fmla="*/ 2892184 h 4091592"/>
              <a:gd name="connsiteX82" fmla="*/ 1866090 w 4686459"/>
              <a:gd name="connsiteY82" fmla="*/ 2963436 h 4091592"/>
              <a:gd name="connsiteX83" fmla="*/ 1842340 w 4686459"/>
              <a:gd name="connsiteY83" fmla="*/ 2999062 h 4091592"/>
              <a:gd name="connsiteX84" fmla="*/ 1806714 w 4686459"/>
              <a:gd name="connsiteY84" fmla="*/ 3034688 h 4091592"/>
              <a:gd name="connsiteX85" fmla="*/ 1782963 w 4686459"/>
              <a:gd name="connsiteY85" fmla="*/ 3070314 h 4091592"/>
              <a:gd name="connsiteX86" fmla="*/ 1711711 w 4686459"/>
              <a:gd name="connsiteY86" fmla="*/ 3129691 h 4091592"/>
              <a:gd name="connsiteX87" fmla="*/ 1687961 w 4686459"/>
              <a:gd name="connsiteY87" fmla="*/ 3236569 h 4091592"/>
              <a:gd name="connsiteX88" fmla="*/ 1664210 w 4686459"/>
              <a:gd name="connsiteY88" fmla="*/ 3272195 h 4091592"/>
              <a:gd name="connsiteX89" fmla="*/ 1640459 w 4686459"/>
              <a:gd name="connsiteY89" fmla="*/ 3355322 h 4091592"/>
              <a:gd name="connsiteX90" fmla="*/ 1628584 w 4686459"/>
              <a:gd name="connsiteY90" fmla="*/ 3390948 h 4091592"/>
              <a:gd name="connsiteX91" fmla="*/ 1604833 w 4686459"/>
              <a:gd name="connsiteY91" fmla="*/ 3497826 h 4091592"/>
              <a:gd name="connsiteX92" fmla="*/ 1557332 w 4686459"/>
              <a:gd name="connsiteY92" fmla="*/ 3616579 h 4091592"/>
              <a:gd name="connsiteX93" fmla="*/ 1569207 w 4686459"/>
              <a:gd name="connsiteY93" fmla="*/ 3699706 h 4091592"/>
              <a:gd name="connsiteX94" fmla="*/ 1557332 w 4686459"/>
              <a:gd name="connsiteY94" fmla="*/ 3735332 h 4091592"/>
              <a:gd name="connsiteX95" fmla="*/ 1569207 w 4686459"/>
              <a:gd name="connsiteY95" fmla="*/ 3794709 h 4091592"/>
              <a:gd name="connsiteX96" fmla="*/ 1581083 w 4686459"/>
              <a:gd name="connsiteY96" fmla="*/ 3960964 h 4091592"/>
              <a:gd name="connsiteX97" fmla="*/ 1616709 w 4686459"/>
              <a:gd name="connsiteY97" fmla="*/ 3972839 h 4091592"/>
              <a:gd name="connsiteX98" fmla="*/ 1652335 w 4686459"/>
              <a:gd name="connsiteY98" fmla="*/ 4008465 h 4091592"/>
              <a:gd name="connsiteX99" fmla="*/ 1771088 w 4686459"/>
              <a:gd name="connsiteY99" fmla="*/ 4067841 h 4091592"/>
              <a:gd name="connsiteX100" fmla="*/ 1806714 w 4686459"/>
              <a:gd name="connsiteY100" fmla="*/ 4079717 h 4091592"/>
              <a:gd name="connsiteX101" fmla="*/ 1996719 w 4686459"/>
              <a:gd name="connsiteY101" fmla="*/ 4091592 h 4091592"/>
              <a:gd name="connsiteX102" fmla="*/ 2091722 w 4686459"/>
              <a:gd name="connsiteY102" fmla="*/ 4032216 h 4091592"/>
              <a:gd name="connsiteX103" fmla="*/ 2139223 w 4686459"/>
              <a:gd name="connsiteY103" fmla="*/ 3972839 h 4091592"/>
              <a:gd name="connsiteX104" fmla="*/ 2222350 w 4686459"/>
              <a:gd name="connsiteY104" fmla="*/ 3865961 h 4091592"/>
              <a:gd name="connsiteX105" fmla="*/ 2246101 w 4686459"/>
              <a:gd name="connsiteY105" fmla="*/ 3747208 h 4091592"/>
              <a:gd name="connsiteX106" fmla="*/ 2269851 w 4686459"/>
              <a:gd name="connsiteY106" fmla="*/ 3675956 h 4091592"/>
              <a:gd name="connsiteX107" fmla="*/ 2293602 w 4686459"/>
              <a:gd name="connsiteY107" fmla="*/ 3580953 h 4091592"/>
              <a:gd name="connsiteX108" fmla="*/ 2352979 w 4686459"/>
              <a:gd name="connsiteY108" fmla="*/ 3509701 h 4091592"/>
              <a:gd name="connsiteX109" fmla="*/ 2364854 w 4686459"/>
              <a:gd name="connsiteY109" fmla="*/ 3474075 h 4091592"/>
              <a:gd name="connsiteX110" fmla="*/ 2376729 w 4686459"/>
              <a:gd name="connsiteY110" fmla="*/ 3426574 h 4091592"/>
              <a:gd name="connsiteX111" fmla="*/ 2400480 w 4686459"/>
              <a:gd name="connsiteY111" fmla="*/ 3355322 h 4091592"/>
              <a:gd name="connsiteX112" fmla="*/ 2388605 w 4686459"/>
              <a:gd name="connsiteY112" fmla="*/ 3141566 h 4091592"/>
              <a:gd name="connsiteX113" fmla="*/ 2412355 w 4686459"/>
              <a:gd name="connsiteY113" fmla="*/ 2975312 h 4091592"/>
              <a:gd name="connsiteX114" fmla="*/ 2436106 w 4686459"/>
              <a:gd name="connsiteY114" fmla="*/ 2927810 h 4091592"/>
              <a:gd name="connsiteX115" fmla="*/ 2459857 w 4686459"/>
              <a:gd name="connsiteY115" fmla="*/ 2868434 h 4091592"/>
              <a:gd name="connsiteX116" fmla="*/ 2507358 w 4686459"/>
              <a:gd name="connsiteY116" fmla="*/ 2844683 h 4091592"/>
              <a:gd name="connsiteX117" fmla="*/ 2709238 w 4686459"/>
              <a:gd name="connsiteY117" fmla="*/ 2892184 h 4091592"/>
              <a:gd name="connsiteX118" fmla="*/ 2721114 w 4686459"/>
              <a:gd name="connsiteY118" fmla="*/ 2939686 h 4091592"/>
              <a:gd name="connsiteX119" fmla="*/ 2732989 w 4686459"/>
              <a:gd name="connsiteY119" fmla="*/ 3058439 h 4091592"/>
              <a:gd name="connsiteX120" fmla="*/ 2732989 w 4686459"/>
              <a:gd name="connsiteY120" fmla="*/ 3236569 h 4091592"/>
              <a:gd name="connsiteX121" fmla="*/ 2756740 w 4686459"/>
              <a:gd name="connsiteY121" fmla="*/ 3307821 h 4091592"/>
              <a:gd name="connsiteX122" fmla="*/ 2863618 w 4686459"/>
              <a:gd name="connsiteY122" fmla="*/ 3414699 h 4091592"/>
              <a:gd name="connsiteX123" fmla="*/ 2946745 w 4686459"/>
              <a:gd name="connsiteY123" fmla="*/ 3474075 h 4091592"/>
              <a:gd name="connsiteX124" fmla="*/ 3041748 w 4686459"/>
              <a:gd name="connsiteY124" fmla="*/ 3497826 h 4091592"/>
              <a:gd name="connsiteX125" fmla="*/ 3136750 w 4686459"/>
              <a:gd name="connsiteY125" fmla="*/ 3533452 h 4091592"/>
              <a:gd name="connsiteX126" fmla="*/ 3172376 w 4686459"/>
              <a:gd name="connsiteY126" fmla="*/ 3569078 h 4091592"/>
              <a:gd name="connsiteX127" fmla="*/ 3279254 w 4686459"/>
              <a:gd name="connsiteY127" fmla="*/ 3616579 h 4091592"/>
              <a:gd name="connsiteX128" fmla="*/ 3314880 w 4686459"/>
              <a:gd name="connsiteY128" fmla="*/ 3652205 h 4091592"/>
              <a:gd name="connsiteX129" fmla="*/ 3350506 w 4686459"/>
              <a:gd name="connsiteY129" fmla="*/ 3664080 h 4091592"/>
              <a:gd name="connsiteX130" fmla="*/ 3635514 w 4686459"/>
              <a:gd name="connsiteY130" fmla="*/ 3687831 h 4091592"/>
              <a:gd name="connsiteX131" fmla="*/ 3825519 w 4686459"/>
              <a:gd name="connsiteY131" fmla="*/ 3675956 h 4091592"/>
              <a:gd name="connsiteX132" fmla="*/ 3861145 w 4686459"/>
              <a:gd name="connsiteY132" fmla="*/ 3664080 h 4091592"/>
              <a:gd name="connsiteX133" fmla="*/ 3908646 w 4686459"/>
              <a:gd name="connsiteY133" fmla="*/ 3652205 h 4091592"/>
              <a:gd name="connsiteX134" fmla="*/ 3944272 w 4686459"/>
              <a:gd name="connsiteY134" fmla="*/ 3616579 h 4091592"/>
              <a:gd name="connsiteX135" fmla="*/ 4015524 w 4686459"/>
              <a:gd name="connsiteY135" fmla="*/ 3580953 h 4091592"/>
              <a:gd name="connsiteX136" fmla="*/ 4074901 w 4686459"/>
              <a:gd name="connsiteY136" fmla="*/ 3509701 h 4091592"/>
              <a:gd name="connsiteX137" fmla="*/ 4110527 w 4686459"/>
              <a:gd name="connsiteY137" fmla="*/ 3474075 h 4091592"/>
              <a:gd name="connsiteX138" fmla="*/ 4134277 w 4686459"/>
              <a:gd name="connsiteY138" fmla="*/ 3426574 h 4091592"/>
              <a:gd name="connsiteX139" fmla="*/ 4134277 w 4686459"/>
              <a:gd name="connsiteY139" fmla="*/ 3260319 h 4091592"/>
              <a:gd name="connsiteX140" fmla="*/ 4122402 w 4686459"/>
              <a:gd name="connsiteY140" fmla="*/ 3224693 h 4091592"/>
              <a:gd name="connsiteX141" fmla="*/ 4074901 w 4686459"/>
              <a:gd name="connsiteY141" fmla="*/ 3153441 h 4091592"/>
              <a:gd name="connsiteX142" fmla="*/ 4063025 w 4686459"/>
              <a:gd name="connsiteY142" fmla="*/ 3105940 h 4091592"/>
              <a:gd name="connsiteX143" fmla="*/ 4003649 w 4686459"/>
              <a:gd name="connsiteY143" fmla="*/ 3034688 h 4091592"/>
              <a:gd name="connsiteX144" fmla="*/ 3968023 w 4686459"/>
              <a:gd name="connsiteY144" fmla="*/ 2987187 h 4091592"/>
              <a:gd name="connsiteX145" fmla="*/ 3920522 w 4686459"/>
              <a:gd name="connsiteY145" fmla="*/ 2963436 h 4091592"/>
              <a:gd name="connsiteX146" fmla="*/ 3849270 w 4686459"/>
              <a:gd name="connsiteY146" fmla="*/ 2915935 h 4091592"/>
              <a:gd name="connsiteX147" fmla="*/ 3730516 w 4686459"/>
              <a:gd name="connsiteY147" fmla="*/ 2880309 h 4091592"/>
              <a:gd name="connsiteX148" fmla="*/ 3611763 w 4686459"/>
              <a:gd name="connsiteY148" fmla="*/ 2832808 h 4091592"/>
              <a:gd name="connsiteX149" fmla="*/ 3599888 w 4686459"/>
              <a:gd name="connsiteY149" fmla="*/ 2785306 h 4091592"/>
              <a:gd name="connsiteX150" fmla="*/ 3588013 w 4686459"/>
              <a:gd name="connsiteY150" fmla="*/ 2725930 h 4091592"/>
              <a:gd name="connsiteX151" fmla="*/ 3564262 w 4686459"/>
              <a:gd name="connsiteY151" fmla="*/ 2678429 h 4091592"/>
              <a:gd name="connsiteX152" fmla="*/ 3528636 w 4686459"/>
              <a:gd name="connsiteY152" fmla="*/ 2571551 h 4091592"/>
              <a:gd name="connsiteX153" fmla="*/ 3516761 w 4686459"/>
              <a:gd name="connsiteY153" fmla="*/ 2535925 h 4091592"/>
              <a:gd name="connsiteX154" fmla="*/ 3493010 w 4686459"/>
              <a:gd name="connsiteY154" fmla="*/ 2488423 h 4091592"/>
              <a:gd name="connsiteX155" fmla="*/ 3481135 w 4686459"/>
              <a:gd name="connsiteY155" fmla="*/ 2417171 h 4091592"/>
              <a:gd name="connsiteX156" fmla="*/ 3457384 w 4686459"/>
              <a:gd name="connsiteY156" fmla="*/ 2298418 h 4091592"/>
              <a:gd name="connsiteX157" fmla="*/ 3493010 w 4686459"/>
              <a:gd name="connsiteY157" fmla="*/ 2227166 h 4091592"/>
              <a:gd name="connsiteX158" fmla="*/ 3564262 w 4686459"/>
              <a:gd name="connsiteY158" fmla="*/ 2203416 h 4091592"/>
              <a:gd name="connsiteX159" fmla="*/ 3647389 w 4686459"/>
              <a:gd name="connsiteY159" fmla="*/ 2179665 h 4091592"/>
              <a:gd name="connsiteX160" fmla="*/ 3683015 w 4686459"/>
              <a:gd name="connsiteY160" fmla="*/ 2155914 h 4091592"/>
              <a:gd name="connsiteX161" fmla="*/ 3825519 w 4686459"/>
              <a:gd name="connsiteY161" fmla="*/ 2144039 h 4091592"/>
              <a:gd name="connsiteX162" fmla="*/ 3861145 w 4686459"/>
              <a:gd name="connsiteY162" fmla="*/ 2132164 h 4091592"/>
              <a:gd name="connsiteX163" fmla="*/ 4407410 w 4686459"/>
              <a:gd name="connsiteY163" fmla="*/ 2132164 h 4091592"/>
              <a:gd name="connsiteX164" fmla="*/ 4431161 w 4686459"/>
              <a:gd name="connsiteY164" fmla="*/ 2096538 h 4091592"/>
              <a:gd name="connsiteX165" fmla="*/ 4466787 w 4686459"/>
              <a:gd name="connsiteY165" fmla="*/ 2072787 h 4091592"/>
              <a:gd name="connsiteX166" fmla="*/ 4502413 w 4686459"/>
              <a:gd name="connsiteY166" fmla="*/ 2037161 h 4091592"/>
              <a:gd name="connsiteX167" fmla="*/ 4573664 w 4686459"/>
              <a:gd name="connsiteY167" fmla="*/ 1977784 h 4091592"/>
              <a:gd name="connsiteX168" fmla="*/ 4597415 w 4686459"/>
              <a:gd name="connsiteY168" fmla="*/ 1942158 h 4091592"/>
              <a:gd name="connsiteX169" fmla="*/ 4656792 w 4686459"/>
              <a:gd name="connsiteY169" fmla="*/ 1870906 h 4091592"/>
              <a:gd name="connsiteX170" fmla="*/ 4656792 w 4686459"/>
              <a:gd name="connsiteY170" fmla="*/ 1585899 h 4091592"/>
              <a:gd name="connsiteX171" fmla="*/ 4644916 w 4686459"/>
              <a:gd name="connsiteY171" fmla="*/ 1550273 h 4091592"/>
              <a:gd name="connsiteX172" fmla="*/ 4621166 w 4686459"/>
              <a:gd name="connsiteY172" fmla="*/ 1514647 h 4091592"/>
              <a:gd name="connsiteX173" fmla="*/ 4609290 w 4686459"/>
              <a:gd name="connsiteY173" fmla="*/ 1479021 h 4091592"/>
              <a:gd name="connsiteX174" fmla="*/ 4538038 w 4686459"/>
              <a:gd name="connsiteY174" fmla="*/ 1431519 h 4091592"/>
              <a:gd name="connsiteX175" fmla="*/ 4454911 w 4686459"/>
              <a:gd name="connsiteY175" fmla="*/ 1360267 h 4091592"/>
              <a:gd name="connsiteX176" fmla="*/ 4419285 w 4686459"/>
              <a:gd name="connsiteY176" fmla="*/ 1324641 h 4091592"/>
              <a:gd name="connsiteX177" fmla="*/ 4383659 w 4686459"/>
              <a:gd name="connsiteY177" fmla="*/ 1312766 h 4091592"/>
              <a:gd name="connsiteX178" fmla="*/ 4348033 w 4686459"/>
              <a:gd name="connsiteY178" fmla="*/ 1289016 h 4091592"/>
              <a:gd name="connsiteX179" fmla="*/ 4276781 w 4686459"/>
              <a:gd name="connsiteY179" fmla="*/ 1300891 h 4091592"/>
              <a:gd name="connsiteX180" fmla="*/ 4241155 w 4686459"/>
              <a:gd name="connsiteY180" fmla="*/ 1312766 h 4091592"/>
              <a:gd name="connsiteX181" fmla="*/ 4193654 w 4686459"/>
              <a:gd name="connsiteY181" fmla="*/ 1324641 h 4091592"/>
              <a:gd name="connsiteX182" fmla="*/ 4122402 w 4686459"/>
              <a:gd name="connsiteY182" fmla="*/ 1336517 h 4091592"/>
              <a:gd name="connsiteX183" fmla="*/ 3991774 w 4686459"/>
              <a:gd name="connsiteY183" fmla="*/ 1372143 h 4091592"/>
              <a:gd name="connsiteX184" fmla="*/ 3956148 w 4686459"/>
              <a:gd name="connsiteY184" fmla="*/ 1384018 h 4091592"/>
              <a:gd name="connsiteX185" fmla="*/ 3718641 w 4686459"/>
              <a:gd name="connsiteY185" fmla="*/ 1395893 h 4091592"/>
              <a:gd name="connsiteX186" fmla="*/ 3588013 w 4686459"/>
              <a:gd name="connsiteY186" fmla="*/ 1431519 h 4091592"/>
              <a:gd name="connsiteX187" fmla="*/ 3528636 w 4686459"/>
              <a:gd name="connsiteY187" fmla="*/ 1443395 h 4091592"/>
              <a:gd name="connsiteX188" fmla="*/ 3493010 w 4686459"/>
              <a:gd name="connsiteY188" fmla="*/ 1455270 h 4091592"/>
              <a:gd name="connsiteX189" fmla="*/ 3433633 w 4686459"/>
              <a:gd name="connsiteY189" fmla="*/ 1467145 h 4091592"/>
              <a:gd name="connsiteX190" fmla="*/ 3409883 w 4686459"/>
              <a:gd name="connsiteY190" fmla="*/ 1502771 h 4091592"/>
              <a:gd name="connsiteX191" fmla="*/ 3338631 w 4686459"/>
              <a:gd name="connsiteY191" fmla="*/ 1526522 h 4091592"/>
              <a:gd name="connsiteX192" fmla="*/ 3303005 w 4686459"/>
              <a:gd name="connsiteY192" fmla="*/ 1550273 h 4091592"/>
              <a:gd name="connsiteX193" fmla="*/ 3065498 w 4686459"/>
              <a:gd name="connsiteY193" fmla="*/ 1550273 h 4091592"/>
              <a:gd name="connsiteX194" fmla="*/ 3029872 w 4686459"/>
              <a:gd name="connsiteY194" fmla="*/ 1526522 h 4091592"/>
              <a:gd name="connsiteX195" fmla="*/ 2982371 w 4686459"/>
              <a:gd name="connsiteY195" fmla="*/ 1502771 h 4091592"/>
              <a:gd name="connsiteX196" fmla="*/ 2958620 w 4686459"/>
              <a:gd name="connsiteY196" fmla="*/ 1467145 h 4091592"/>
              <a:gd name="connsiteX197" fmla="*/ 2911119 w 4686459"/>
              <a:gd name="connsiteY197" fmla="*/ 1431519 h 4091592"/>
              <a:gd name="connsiteX198" fmla="*/ 2887368 w 4686459"/>
              <a:gd name="connsiteY198" fmla="*/ 1384018 h 4091592"/>
              <a:gd name="connsiteX199" fmla="*/ 2839867 w 4686459"/>
              <a:gd name="connsiteY199" fmla="*/ 1312766 h 4091592"/>
              <a:gd name="connsiteX200" fmla="*/ 2816116 w 4686459"/>
              <a:gd name="connsiteY200" fmla="*/ 1265265 h 4091592"/>
              <a:gd name="connsiteX201" fmla="*/ 2744864 w 4686459"/>
              <a:gd name="connsiteY201" fmla="*/ 1110886 h 4091592"/>
              <a:gd name="connsiteX202" fmla="*/ 2768615 w 4686459"/>
              <a:gd name="connsiteY202" fmla="*/ 1075260 h 4091592"/>
              <a:gd name="connsiteX203" fmla="*/ 2875493 w 4686459"/>
              <a:gd name="connsiteY203" fmla="*/ 1004008 h 4091592"/>
              <a:gd name="connsiteX204" fmla="*/ 2911119 w 4686459"/>
              <a:gd name="connsiteY204" fmla="*/ 980257 h 4091592"/>
              <a:gd name="connsiteX205" fmla="*/ 2946745 w 4686459"/>
              <a:gd name="connsiteY205" fmla="*/ 956506 h 4091592"/>
              <a:gd name="connsiteX206" fmla="*/ 3006122 w 4686459"/>
              <a:gd name="connsiteY206" fmla="*/ 897130 h 4091592"/>
              <a:gd name="connsiteX207" fmla="*/ 3124875 w 4686459"/>
              <a:gd name="connsiteY207" fmla="*/ 790252 h 4091592"/>
              <a:gd name="connsiteX208" fmla="*/ 3208002 w 4686459"/>
              <a:gd name="connsiteY208" fmla="*/ 695249 h 4091592"/>
              <a:gd name="connsiteX209" fmla="*/ 3279254 w 4686459"/>
              <a:gd name="connsiteY209" fmla="*/ 588371 h 4091592"/>
              <a:gd name="connsiteX210" fmla="*/ 3303005 w 4686459"/>
              <a:gd name="connsiteY210" fmla="*/ 552745 h 4091592"/>
              <a:gd name="connsiteX211" fmla="*/ 3303005 w 4686459"/>
              <a:gd name="connsiteY211" fmla="*/ 410241 h 4091592"/>
              <a:gd name="connsiteX212" fmla="*/ 3267379 w 4686459"/>
              <a:gd name="connsiteY212" fmla="*/ 374616 h 4091592"/>
              <a:gd name="connsiteX213" fmla="*/ 3208002 w 4686459"/>
              <a:gd name="connsiteY213" fmla="*/ 303364 h 4091592"/>
              <a:gd name="connsiteX214" fmla="*/ 3184251 w 4686459"/>
              <a:gd name="connsiteY214" fmla="*/ 267738 h 4091592"/>
              <a:gd name="connsiteX215" fmla="*/ 3065498 w 4686459"/>
              <a:gd name="connsiteY215" fmla="*/ 160860 h 4091592"/>
              <a:gd name="connsiteX216" fmla="*/ 3029872 w 4686459"/>
              <a:gd name="connsiteY216" fmla="*/ 125234 h 4091592"/>
              <a:gd name="connsiteX217" fmla="*/ 2970496 w 4686459"/>
              <a:gd name="connsiteY217" fmla="*/ 113358 h 4091592"/>
              <a:gd name="connsiteX218" fmla="*/ 2922994 w 4686459"/>
              <a:gd name="connsiteY218" fmla="*/ 89608 h 4091592"/>
              <a:gd name="connsiteX219" fmla="*/ 2887368 w 4686459"/>
              <a:gd name="connsiteY219" fmla="*/ 65857 h 4091592"/>
              <a:gd name="connsiteX220" fmla="*/ 2756740 w 4686459"/>
              <a:gd name="connsiteY220" fmla="*/ 53982 h 4091592"/>
              <a:gd name="connsiteX221" fmla="*/ 2293602 w 4686459"/>
              <a:gd name="connsiteY221" fmla="*/ 53982 h 4091592"/>
              <a:gd name="connsiteX222" fmla="*/ 2198600 w 4686459"/>
              <a:gd name="connsiteY222" fmla="*/ 113358 h 4091592"/>
              <a:gd name="connsiteX223" fmla="*/ 2115472 w 4686459"/>
              <a:gd name="connsiteY223" fmla="*/ 148984 h 4091592"/>
              <a:gd name="connsiteX224" fmla="*/ 2056096 w 4686459"/>
              <a:gd name="connsiteY224" fmla="*/ 160860 h 4091592"/>
              <a:gd name="connsiteX225" fmla="*/ 2020470 w 4686459"/>
              <a:gd name="connsiteY225" fmla="*/ 172735 h 4091592"/>
              <a:gd name="connsiteX226" fmla="*/ 2008594 w 4686459"/>
              <a:gd name="connsiteY226" fmla="*/ 433992 h 4091592"/>
              <a:gd name="connsiteX227" fmla="*/ 2020470 w 4686459"/>
              <a:gd name="connsiteY227" fmla="*/ 992132 h 4091592"/>
              <a:gd name="connsiteX228" fmla="*/ 1961093 w 4686459"/>
              <a:gd name="connsiteY228" fmla="*/ 1194013 h 4091592"/>
              <a:gd name="connsiteX229" fmla="*/ 1877966 w 4686459"/>
              <a:gd name="connsiteY229" fmla="*/ 1182138 h 4091592"/>
              <a:gd name="connsiteX230" fmla="*/ 1723587 w 4686459"/>
              <a:gd name="connsiteY230" fmla="*/ 1134636 h 4091592"/>
              <a:gd name="connsiteX231" fmla="*/ 1391077 w 4686459"/>
              <a:gd name="connsiteY231" fmla="*/ 1122761 h 4091592"/>
              <a:gd name="connsiteX232" fmla="*/ 1367327 w 4686459"/>
              <a:gd name="connsiteY232" fmla="*/ 1087135 h 4091592"/>
              <a:gd name="connsiteX233" fmla="*/ 1331701 w 4686459"/>
              <a:gd name="connsiteY233" fmla="*/ 1075260 h 4091592"/>
              <a:gd name="connsiteX234" fmla="*/ 1272324 w 4686459"/>
              <a:gd name="connsiteY234" fmla="*/ 1039634 h 4091592"/>
              <a:gd name="connsiteX235" fmla="*/ 1189197 w 4686459"/>
              <a:gd name="connsiteY235" fmla="*/ 932756 h 4091592"/>
              <a:gd name="connsiteX236" fmla="*/ 1129820 w 4686459"/>
              <a:gd name="connsiteY236" fmla="*/ 885254 h 4091592"/>
              <a:gd name="connsiteX237" fmla="*/ 1082319 w 4686459"/>
              <a:gd name="connsiteY237" fmla="*/ 873379 h 4091592"/>
              <a:gd name="connsiteX238" fmla="*/ 1034818 w 4686459"/>
              <a:gd name="connsiteY238" fmla="*/ 849629 h 4091592"/>
              <a:gd name="connsiteX239" fmla="*/ 678558 w 4686459"/>
              <a:gd name="connsiteY239" fmla="*/ 837753 h 4091592"/>
              <a:gd name="connsiteX240" fmla="*/ 500428 w 4686459"/>
              <a:gd name="connsiteY240" fmla="*/ 849629 h 4091592"/>
              <a:gd name="connsiteX241" fmla="*/ 464802 w 4686459"/>
              <a:gd name="connsiteY241" fmla="*/ 861504 h 4091592"/>
              <a:gd name="connsiteX242" fmla="*/ 381675 w 4686459"/>
              <a:gd name="connsiteY242" fmla="*/ 873379 h 4091592"/>
              <a:gd name="connsiteX243" fmla="*/ 369800 w 4686459"/>
              <a:gd name="connsiteY243" fmla="*/ 885254 h 409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4686459" h="4091592">
                <a:moveTo>
                  <a:pt x="417301" y="849629"/>
                </a:moveTo>
                <a:cubicBezTo>
                  <a:pt x="390897" y="928834"/>
                  <a:pt x="428513" y="838524"/>
                  <a:pt x="357924" y="920880"/>
                </a:cubicBezTo>
                <a:cubicBezTo>
                  <a:pt x="346403" y="934321"/>
                  <a:pt x="342957" y="953012"/>
                  <a:pt x="334174" y="968382"/>
                </a:cubicBezTo>
                <a:cubicBezTo>
                  <a:pt x="327093" y="980774"/>
                  <a:pt x="318719" y="992394"/>
                  <a:pt x="310423" y="1004008"/>
                </a:cubicBezTo>
                <a:cubicBezTo>
                  <a:pt x="298919" y="1020113"/>
                  <a:pt x="284770" y="1034413"/>
                  <a:pt x="274797" y="1051509"/>
                </a:cubicBezTo>
                <a:cubicBezTo>
                  <a:pt x="256957" y="1082092"/>
                  <a:pt x="227296" y="1146512"/>
                  <a:pt x="227296" y="1146512"/>
                </a:cubicBezTo>
                <a:cubicBezTo>
                  <a:pt x="233300" y="1176533"/>
                  <a:pt x="238339" y="1228807"/>
                  <a:pt x="262922" y="1253390"/>
                </a:cubicBezTo>
                <a:cubicBezTo>
                  <a:pt x="271773" y="1262241"/>
                  <a:pt x="286673" y="1261307"/>
                  <a:pt x="298548" y="1265265"/>
                </a:cubicBezTo>
                <a:cubicBezTo>
                  <a:pt x="357924" y="1304849"/>
                  <a:pt x="326258" y="1277141"/>
                  <a:pt x="381675" y="1360267"/>
                </a:cubicBezTo>
                <a:cubicBezTo>
                  <a:pt x="389592" y="1372142"/>
                  <a:pt x="400911" y="1382353"/>
                  <a:pt x="405425" y="1395893"/>
                </a:cubicBezTo>
                <a:cubicBezTo>
                  <a:pt x="409384" y="1407768"/>
                  <a:pt x="409481" y="1421744"/>
                  <a:pt x="417301" y="1431519"/>
                </a:cubicBezTo>
                <a:cubicBezTo>
                  <a:pt x="426217" y="1442664"/>
                  <a:pt x="441052" y="1447353"/>
                  <a:pt x="452927" y="1455270"/>
                </a:cubicBezTo>
                <a:cubicBezTo>
                  <a:pt x="460844" y="1467145"/>
                  <a:pt x="466585" y="1480804"/>
                  <a:pt x="476677" y="1490896"/>
                </a:cubicBezTo>
                <a:cubicBezTo>
                  <a:pt x="504906" y="1519126"/>
                  <a:pt x="548277" y="1526638"/>
                  <a:pt x="583555" y="1538397"/>
                </a:cubicBezTo>
                <a:lnTo>
                  <a:pt x="619181" y="1550273"/>
                </a:lnTo>
                <a:cubicBezTo>
                  <a:pt x="627098" y="1562148"/>
                  <a:pt x="631057" y="1577982"/>
                  <a:pt x="642932" y="1585899"/>
                </a:cubicBezTo>
                <a:cubicBezTo>
                  <a:pt x="656512" y="1594952"/>
                  <a:pt x="674740" y="1593290"/>
                  <a:pt x="690433" y="1597774"/>
                </a:cubicBezTo>
                <a:cubicBezTo>
                  <a:pt x="702469" y="1601213"/>
                  <a:pt x="714023" y="1606210"/>
                  <a:pt x="726059" y="1609649"/>
                </a:cubicBezTo>
                <a:cubicBezTo>
                  <a:pt x="741752" y="1614133"/>
                  <a:pt x="757961" y="1616725"/>
                  <a:pt x="773561" y="1621525"/>
                </a:cubicBezTo>
                <a:cubicBezTo>
                  <a:pt x="809453" y="1632569"/>
                  <a:pt x="845388" y="1643670"/>
                  <a:pt x="880438" y="1657151"/>
                </a:cubicBezTo>
                <a:cubicBezTo>
                  <a:pt x="896961" y="1663506"/>
                  <a:pt x="911669" y="1673928"/>
                  <a:pt x="927940" y="1680901"/>
                </a:cubicBezTo>
                <a:cubicBezTo>
                  <a:pt x="939446" y="1685832"/>
                  <a:pt x="951691" y="1688818"/>
                  <a:pt x="963566" y="1692777"/>
                </a:cubicBezTo>
                <a:cubicBezTo>
                  <a:pt x="971483" y="1704652"/>
                  <a:pt x="976171" y="1719487"/>
                  <a:pt x="987316" y="1728403"/>
                </a:cubicBezTo>
                <a:cubicBezTo>
                  <a:pt x="1002733" y="1740736"/>
                  <a:pt x="1093407" y="1751984"/>
                  <a:pt x="1094194" y="1752153"/>
                </a:cubicBezTo>
                <a:cubicBezTo>
                  <a:pt x="1219289" y="1778959"/>
                  <a:pt x="1168601" y="1770291"/>
                  <a:pt x="1296075" y="1823405"/>
                </a:cubicBezTo>
                <a:cubicBezTo>
                  <a:pt x="1318966" y="1832943"/>
                  <a:pt x="1411922" y="1858201"/>
                  <a:pt x="1414828" y="1859031"/>
                </a:cubicBezTo>
                <a:cubicBezTo>
                  <a:pt x="1426703" y="1870906"/>
                  <a:pt x="1447693" y="1878091"/>
                  <a:pt x="1450454" y="1894657"/>
                </a:cubicBezTo>
                <a:cubicBezTo>
                  <a:pt x="1460461" y="1954696"/>
                  <a:pt x="1449122" y="1996008"/>
                  <a:pt x="1414828" y="2037161"/>
                </a:cubicBezTo>
                <a:cubicBezTo>
                  <a:pt x="1404077" y="2050063"/>
                  <a:pt x="1391077" y="2060912"/>
                  <a:pt x="1379202" y="2072787"/>
                </a:cubicBezTo>
                <a:cubicBezTo>
                  <a:pt x="1375244" y="2088621"/>
                  <a:pt x="1376380" y="2106708"/>
                  <a:pt x="1367327" y="2120288"/>
                </a:cubicBezTo>
                <a:cubicBezTo>
                  <a:pt x="1359410" y="2132163"/>
                  <a:pt x="1341793" y="2133947"/>
                  <a:pt x="1331701" y="2144039"/>
                </a:cubicBezTo>
                <a:cubicBezTo>
                  <a:pt x="1321609" y="2154131"/>
                  <a:pt x="1315867" y="2167790"/>
                  <a:pt x="1307950" y="2179665"/>
                </a:cubicBezTo>
                <a:cubicBezTo>
                  <a:pt x="1300033" y="2203416"/>
                  <a:pt x="1290272" y="2226629"/>
                  <a:pt x="1284200" y="2250917"/>
                </a:cubicBezTo>
                <a:cubicBezTo>
                  <a:pt x="1280396" y="2266131"/>
                  <a:pt x="1268965" y="2317012"/>
                  <a:pt x="1260449" y="2334044"/>
                </a:cubicBezTo>
                <a:cubicBezTo>
                  <a:pt x="1254066" y="2346810"/>
                  <a:pt x="1249090" y="2362589"/>
                  <a:pt x="1236698" y="2369670"/>
                </a:cubicBezTo>
                <a:cubicBezTo>
                  <a:pt x="1219173" y="2379684"/>
                  <a:pt x="1197114" y="2377587"/>
                  <a:pt x="1177322" y="2381545"/>
                </a:cubicBezTo>
                <a:cubicBezTo>
                  <a:pt x="1166568" y="2389610"/>
                  <a:pt x="1111555" y="2432241"/>
                  <a:pt x="1094194" y="2440922"/>
                </a:cubicBezTo>
                <a:cubicBezTo>
                  <a:pt x="1082998" y="2446520"/>
                  <a:pt x="1070443" y="2448839"/>
                  <a:pt x="1058568" y="2452797"/>
                </a:cubicBezTo>
                <a:cubicBezTo>
                  <a:pt x="976901" y="2507243"/>
                  <a:pt x="1014396" y="2491273"/>
                  <a:pt x="951690" y="2512174"/>
                </a:cubicBezTo>
                <a:cubicBezTo>
                  <a:pt x="939815" y="2520091"/>
                  <a:pt x="928830" y="2529542"/>
                  <a:pt x="916064" y="2535925"/>
                </a:cubicBezTo>
                <a:cubicBezTo>
                  <a:pt x="904868" y="2541523"/>
                  <a:pt x="892159" y="2543405"/>
                  <a:pt x="880438" y="2547800"/>
                </a:cubicBezTo>
                <a:cubicBezTo>
                  <a:pt x="860479" y="2555285"/>
                  <a:pt x="841095" y="2564266"/>
                  <a:pt x="821062" y="2571551"/>
                </a:cubicBezTo>
                <a:cubicBezTo>
                  <a:pt x="797534" y="2580107"/>
                  <a:pt x="773561" y="2587384"/>
                  <a:pt x="749810" y="2595301"/>
                </a:cubicBezTo>
                <a:cubicBezTo>
                  <a:pt x="737935" y="2599259"/>
                  <a:pt x="724599" y="2600233"/>
                  <a:pt x="714184" y="2607177"/>
                </a:cubicBezTo>
                <a:cubicBezTo>
                  <a:pt x="663400" y="2641033"/>
                  <a:pt x="628869" y="2668309"/>
                  <a:pt x="571680" y="2690304"/>
                </a:cubicBezTo>
                <a:cubicBezTo>
                  <a:pt x="544783" y="2700649"/>
                  <a:pt x="516155" y="2705773"/>
                  <a:pt x="488553" y="2714054"/>
                </a:cubicBezTo>
                <a:cubicBezTo>
                  <a:pt x="431186" y="2731264"/>
                  <a:pt x="469382" y="2725167"/>
                  <a:pt x="393550" y="2737805"/>
                </a:cubicBezTo>
                <a:cubicBezTo>
                  <a:pt x="265908" y="2759078"/>
                  <a:pt x="354113" y="2738757"/>
                  <a:pt x="262922" y="2761556"/>
                </a:cubicBezTo>
                <a:cubicBezTo>
                  <a:pt x="247088" y="2773431"/>
                  <a:pt x="230315" y="2784149"/>
                  <a:pt x="215420" y="2797182"/>
                </a:cubicBezTo>
                <a:cubicBezTo>
                  <a:pt x="198568" y="2811927"/>
                  <a:pt x="185833" y="2831248"/>
                  <a:pt x="167919" y="2844683"/>
                </a:cubicBezTo>
                <a:cubicBezTo>
                  <a:pt x="153757" y="2855305"/>
                  <a:pt x="136252" y="2860517"/>
                  <a:pt x="120418" y="2868434"/>
                </a:cubicBezTo>
                <a:cubicBezTo>
                  <a:pt x="116459" y="2880309"/>
                  <a:pt x="115486" y="2893645"/>
                  <a:pt x="108542" y="2904060"/>
                </a:cubicBezTo>
                <a:cubicBezTo>
                  <a:pt x="56013" y="2982852"/>
                  <a:pt x="88019" y="2897605"/>
                  <a:pt x="49166" y="2975312"/>
                </a:cubicBezTo>
                <a:cubicBezTo>
                  <a:pt x="0" y="3073644"/>
                  <a:pt x="81604" y="2944466"/>
                  <a:pt x="13540" y="3046564"/>
                </a:cubicBezTo>
                <a:cubicBezTo>
                  <a:pt x="17498" y="3105940"/>
                  <a:pt x="8624" y="3167603"/>
                  <a:pt x="25415" y="3224693"/>
                </a:cubicBezTo>
                <a:cubicBezTo>
                  <a:pt x="30410" y="3241676"/>
                  <a:pt x="59316" y="3237111"/>
                  <a:pt x="72916" y="3248444"/>
                </a:cubicBezTo>
                <a:cubicBezTo>
                  <a:pt x="185625" y="3342369"/>
                  <a:pt x="125811" y="3328793"/>
                  <a:pt x="215420" y="3367197"/>
                </a:cubicBezTo>
                <a:cubicBezTo>
                  <a:pt x="226926" y="3372128"/>
                  <a:pt x="238730" y="3376834"/>
                  <a:pt x="251046" y="3379073"/>
                </a:cubicBezTo>
                <a:cubicBezTo>
                  <a:pt x="282445" y="3384782"/>
                  <a:pt x="314381" y="3386990"/>
                  <a:pt x="346049" y="3390948"/>
                </a:cubicBezTo>
                <a:cubicBezTo>
                  <a:pt x="357924" y="3398865"/>
                  <a:pt x="368311" y="3409688"/>
                  <a:pt x="381675" y="3414699"/>
                </a:cubicBezTo>
                <a:cubicBezTo>
                  <a:pt x="400574" y="3421786"/>
                  <a:pt x="421348" y="3422196"/>
                  <a:pt x="441051" y="3426574"/>
                </a:cubicBezTo>
                <a:cubicBezTo>
                  <a:pt x="541838" y="3448971"/>
                  <a:pt x="427583" y="3429738"/>
                  <a:pt x="571680" y="3450325"/>
                </a:cubicBezTo>
                <a:cubicBezTo>
                  <a:pt x="603348" y="3446366"/>
                  <a:pt x="637052" y="3450302"/>
                  <a:pt x="666683" y="3438449"/>
                </a:cubicBezTo>
                <a:cubicBezTo>
                  <a:pt x="679934" y="3433148"/>
                  <a:pt x="678041" y="3409904"/>
                  <a:pt x="690433" y="3402823"/>
                </a:cubicBezTo>
                <a:cubicBezTo>
                  <a:pt x="707958" y="3392809"/>
                  <a:pt x="730018" y="3394906"/>
                  <a:pt x="749810" y="3390948"/>
                </a:cubicBezTo>
                <a:cubicBezTo>
                  <a:pt x="769602" y="3379073"/>
                  <a:pt x="788542" y="3365644"/>
                  <a:pt x="809187" y="3355322"/>
                </a:cubicBezTo>
                <a:cubicBezTo>
                  <a:pt x="925394" y="3297218"/>
                  <a:pt x="821648" y="3362847"/>
                  <a:pt x="904189" y="3307821"/>
                </a:cubicBezTo>
                <a:cubicBezTo>
                  <a:pt x="926899" y="3239688"/>
                  <a:pt x="899800" y="3303284"/>
                  <a:pt x="951690" y="3236569"/>
                </a:cubicBezTo>
                <a:cubicBezTo>
                  <a:pt x="1019946" y="3148812"/>
                  <a:pt x="964809" y="3173913"/>
                  <a:pt x="1046693" y="3153441"/>
                </a:cubicBezTo>
                <a:cubicBezTo>
                  <a:pt x="1070444" y="3137607"/>
                  <a:pt x="1108919" y="3133020"/>
                  <a:pt x="1117945" y="3105940"/>
                </a:cubicBezTo>
                <a:cubicBezTo>
                  <a:pt x="1121903" y="3094065"/>
                  <a:pt x="1120969" y="3079165"/>
                  <a:pt x="1129820" y="3070314"/>
                </a:cubicBezTo>
                <a:cubicBezTo>
                  <a:pt x="1157865" y="3042269"/>
                  <a:pt x="1190113" y="3034383"/>
                  <a:pt x="1224823" y="3022813"/>
                </a:cubicBezTo>
                <a:cubicBezTo>
                  <a:pt x="1232740" y="3010938"/>
                  <a:pt x="1238482" y="2997279"/>
                  <a:pt x="1248574" y="2987187"/>
                </a:cubicBezTo>
                <a:cubicBezTo>
                  <a:pt x="1265361" y="2970400"/>
                  <a:pt x="1313070" y="2949001"/>
                  <a:pt x="1331701" y="2939686"/>
                </a:cubicBezTo>
                <a:cubicBezTo>
                  <a:pt x="1362439" y="2908948"/>
                  <a:pt x="1395968" y="2870761"/>
                  <a:pt x="1438579" y="2856558"/>
                </a:cubicBezTo>
                <a:lnTo>
                  <a:pt x="1474205" y="2844683"/>
                </a:lnTo>
                <a:cubicBezTo>
                  <a:pt x="1552280" y="2792633"/>
                  <a:pt x="1468196" y="2844175"/>
                  <a:pt x="1545457" y="2809057"/>
                </a:cubicBezTo>
                <a:cubicBezTo>
                  <a:pt x="1679416" y="2748167"/>
                  <a:pt x="1594882" y="2772951"/>
                  <a:pt x="1687961" y="2749680"/>
                </a:cubicBezTo>
                <a:cubicBezTo>
                  <a:pt x="1723587" y="2753639"/>
                  <a:pt x="1759410" y="2756105"/>
                  <a:pt x="1794838" y="2761556"/>
                </a:cubicBezTo>
                <a:cubicBezTo>
                  <a:pt x="1810969" y="2764038"/>
                  <a:pt x="1828169" y="2765333"/>
                  <a:pt x="1842340" y="2773431"/>
                </a:cubicBezTo>
                <a:cubicBezTo>
                  <a:pt x="1856922" y="2781763"/>
                  <a:pt x="1866091" y="2797182"/>
                  <a:pt x="1877966" y="2809057"/>
                </a:cubicBezTo>
                <a:cubicBezTo>
                  <a:pt x="1882602" y="2818329"/>
                  <a:pt x="1913592" y="2874713"/>
                  <a:pt x="1913592" y="2892184"/>
                </a:cubicBezTo>
                <a:cubicBezTo>
                  <a:pt x="1913592" y="2929748"/>
                  <a:pt x="1887509" y="2937733"/>
                  <a:pt x="1866090" y="2963436"/>
                </a:cubicBezTo>
                <a:cubicBezTo>
                  <a:pt x="1856953" y="2974400"/>
                  <a:pt x="1851477" y="2988098"/>
                  <a:pt x="1842340" y="2999062"/>
                </a:cubicBezTo>
                <a:cubicBezTo>
                  <a:pt x="1831589" y="3011964"/>
                  <a:pt x="1817465" y="3021786"/>
                  <a:pt x="1806714" y="3034688"/>
                </a:cubicBezTo>
                <a:cubicBezTo>
                  <a:pt x="1797577" y="3045652"/>
                  <a:pt x="1792100" y="3059350"/>
                  <a:pt x="1782963" y="3070314"/>
                </a:cubicBezTo>
                <a:cubicBezTo>
                  <a:pt x="1754389" y="3104602"/>
                  <a:pt x="1746741" y="3106338"/>
                  <a:pt x="1711711" y="3129691"/>
                </a:cubicBezTo>
                <a:cubicBezTo>
                  <a:pt x="1709598" y="3140257"/>
                  <a:pt x="1694249" y="3221897"/>
                  <a:pt x="1687961" y="3236569"/>
                </a:cubicBezTo>
                <a:cubicBezTo>
                  <a:pt x="1682339" y="3249687"/>
                  <a:pt x="1672127" y="3260320"/>
                  <a:pt x="1664210" y="3272195"/>
                </a:cubicBezTo>
                <a:cubicBezTo>
                  <a:pt x="1656293" y="3299904"/>
                  <a:pt x="1648740" y="3327720"/>
                  <a:pt x="1640459" y="3355322"/>
                </a:cubicBezTo>
                <a:cubicBezTo>
                  <a:pt x="1636862" y="3367312"/>
                  <a:pt x="1631620" y="3378804"/>
                  <a:pt x="1628584" y="3390948"/>
                </a:cubicBezTo>
                <a:cubicBezTo>
                  <a:pt x="1619733" y="3426353"/>
                  <a:pt x="1611559" y="3461956"/>
                  <a:pt x="1604833" y="3497826"/>
                </a:cubicBezTo>
                <a:cubicBezTo>
                  <a:pt x="1585102" y="3603060"/>
                  <a:pt x="1616039" y="3557872"/>
                  <a:pt x="1557332" y="3616579"/>
                </a:cubicBezTo>
                <a:cubicBezTo>
                  <a:pt x="1561290" y="3644288"/>
                  <a:pt x="1569207" y="3671716"/>
                  <a:pt x="1569207" y="3699706"/>
                </a:cubicBezTo>
                <a:cubicBezTo>
                  <a:pt x="1569207" y="3712224"/>
                  <a:pt x="1557332" y="3722814"/>
                  <a:pt x="1557332" y="3735332"/>
                </a:cubicBezTo>
                <a:cubicBezTo>
                  <a:pt x="1557332" y="3755516"/>
                  <a:pt x="1565249" y="3774917"/>
                  <a:pt x="1569207" y="3794709"/>
                </a:cubicBezTo>
                <a:cubicBezTo>
                  <a:pt x="1573166" y="3850127"/>
                  <a:pt x="1566767" y="3907280"/>
                  <a:pt x="1581083" y="3960964"/>
                </a:cubicBezTo>
                <a:cubicBezTo>
                  <a:pt x="1584308" y="3973059"/>
                  <a:pt x="1606294" y="3965895"/>
                  <a:pt x="1616709" y="3972839"/>
                </a:cubicBezTo>
                <a:cubicBezTo>
                  <a:pt x="1630683" y="3982155"/>
                  <a:pt x="1638032" y="3999663"/>
                  <a:pt x="1652335" y="4008465"/>
                </a:cubicBezTo>
                <a:cubicBezTo>
                  <a:pt x="1690027" y="4031660"/>
                  <a:pt x="1729103" y="4053845"/>
                  <a:pt x="1771088" y="4067841"/>
                </a:cubicBezTo>
                <a:cubicBezTo>
                  <a:pt x="1782963" y="4071800"/>
                  <a:pt x="1794265" y="4078407"/>
                  <a:pt x="1806714" y="4079717"/>
                </a:cubicBezTo>
                <a:cubicBezTo>
                  <a:pt x="1869824" y="4086360"/>
                  <a:pt x="1933384" y="4087634"/>
                  <a:pt x="1996719" y="4091592"/>
                </a:cubicBezTo>
                <a:cubicBezTo>
                  <a:pt x="2026464" y="4076719"/>
                  <a:pt x="2069702" y="4058640"/>
                  <a:pt x="2091722" y="4032216"/>
                </a:cubicBezTo>
                <a:cubicBezTo>
                  <a:pt x="2163427" y="3946171"/>
                  <a:pt x="2030110" y="4045582"/>
                  <a:pt x="2139223" y="3972839"/>
                </a:cubicBezTo>
                <a:cubicBezTo>
                  <a:pt x="2196040" y="3887613"/>
                  <a:pt x="2166540" y="3921771"/>
                  <a:pt x="2222350" y="3865961"/>
                </a:cubicBezTo>
                <a:cubicBezTo>
                  <a:pt x="2230377" y="3817799"/>
                  <a:pt x="2232812" y="3791505"/>
                  <a:pt x="2246101" y="3747208"/>
                </a:cubicBezTo>
                <a:cubicBezTo>
                  <a:pt x="2253295" y="3723229"/>
                  <a:pt x="2263779" y="3700244"/>
                  <a:pt x="2269851" y="3675956"/>
                </a:cubicBezTo>
                <a:cubicBezTo>
                  <a:pt x="2277768" y="3644288"/>
                  <a:pt x="2282447" y="3611630"/>
                  <a:pt x="2293602" y="3580953"/>
                </a:cubicBezTo>
                <a:cubicBezTo>
                  <a:pt x="2303049" y="3554973"/>
                  <a:pt x="2335054" y="3527626"/>
                  <a:pt x="2352979" y="3509701"/>
                </a:cubicBezTo>
                <a:cubicBezTo>
                  <a:pt x="2356937" y="3497826"/>
                  <a:pt x="2361415" y="3486111"/>
                  <a:pt x="2364854" y="3474075"/>
                </a:cubicBezTo>
                <a:cubicBezTo>
                  <a:pt x="2369338" y="3458382"/>
                  <a:pt x="2372039" y="3442207"/>
                  <a:pt x="2376729" y="3426574"/>
                </a:cubicBezTo>
                <a:cubicBezTo>
                  <a:pt x="2383923" y="3402594"/>
                  <a:pt x="2400480" y="3355322"/>
                  <a:pt x="2400480" y="3355322"/>
                </a:cubicBezTo>
                <a:cubicBezTo>
                  <a:pt x="2352314" y="3258993"/>
                  <a:pt x="2374109" y="3322762"/>
                  <a:pt x="2388605" y="3141566"/>
                </a:cubicBezTo>
                <a:cubicBezTo>
                  <a:pt x="2393807" y="3076538"/>
                  <a:pt x="2388889" y="3030066"/>
                  <a:pt x="2412355" y="2975312"/>
                </a:cubicBezTo>
                <a:cubicBezTo>
                  <a:pt x="2419328" y="2959040"/>
                  <a:pt x="2428916" y="2943987"/>
                  <a:pt x="2436106" y="2927810"/>
                </a:cubicBezTo>
                <a:cubicBezTo>
                  <a:pt x="2444764" y="2908331"/>
                  <a:pt x="2445984" y="2884619"/>
                  <a:pt x="2459857" y="2868434"/>
                </a:cubicBezTo>
                <a:cubicBezTo>
                  <a:pt x="2471378" y="2854993"/>
                  <a:pt x="2491524" y="2852600"/>
                  <a:pt x="2507358" y="2844683"/>
                </a:cubicBezTo>
                <a:cubicBezTo>
                  <a:pt x="2686308" y="2855867"/>
                  <a:pt x="2681941" y="2796646"/>
                  <a:pt x="2709238" y="2892184"/>
                </a:cubicBezTo>
                <a:cubicBezTo>
                  <a:pt x="2713722" y="2907877"/>
                  <a:pt x="2717155" y="2923852"/>
                  <a:pt x="2721114" y="2939686"/>
                </a:cubicBezTo>
                <a:cubicBezTo>
                  <a:pt x="2725072" y="2979270"/>
                  <a:pt x="2729387" y="3018821"/>
                  <a:pt x="2732989" y="3058439"/>
                </a:cubicBezTo>
                <a:cubicBezTo>
                  <a:pt x="2746826" y="3210650"/>
                  <a:pt x="2759695" y="3156450"/>
                  <a:pt x="2732989" y="3236569"/>
                </a:cubicBezTo>
                <a:cubicBezTo>
                  <a:pt x="2740906" y="3260320"/>
                  <a:pt x="2746572" y="3284943"/>
                  <a:pt x="2756740" y="3307821"/>
                </a:cubicBezTo>
                <a:cubicBezTo>
                  <a:pt x="2776691" y="3352710"/>
                  <a:pt x="2831133" y="3388121"/>
                  <a:pt x="2863618" y="3414699"/>
                </a:cubicBezTo>
                <a:cubicBezTo>
                  <a:pt x="2865932" y="3416592"/>
                  <a:pt x="2935469" y="3469846"/>
                  <a:pt x="2946745" y="3474075"/>
                </a:cubicBezTo>
                <a:cubicBezTo>
                  <a:pt x="3095403" y="3529822"/>
                  <a:pt x="2939217" y="3453884"/>
                  <a:pt x="3041748" y="3497826"/>
                </a:cubicBezTo>
                <a:cubicBezTo>
                  <a:pt x="3128688" y="3535086"/>
                  <a:pt x="3049172" y="3511558"/>
                  <a:pt x="3136750" y="3533452"/>
                </a:cubicBezTo>
                <a:cubicBezTo>
                  <a:pt x="3148625" y="3545327"/>
                  <a:pt x="3158402" y="3559762"/>
                  <a:pt x="3172376" y="3569078"/>
                </a:cubicBezTo>
                <a:cubicBezTo>
                  <a:pt x="3213601" y="3596561"/>
                  <a:pt x="3237869" y="3602784"/>
                  <a:pt x="3279254" y="3616579"/>
                </a:cubicBezTo>
                <a:cubicBezTo>
                  <a:pt x="3291129" y="3628454"/>
                  <a:pt x="3300906" y="3642889"/>
                  <a:pt x="3314880" y="3652205"/>
                </a:cubicBezTo>
                <a:cubicBezTo>
                  <a:pt x="3325295" y="3659149"/>
                  <a:pt x="3338362" y="3661044"/>
                  <a:pt x="3350506" y="3664080"/>
                </a:cubicBezTo>
                <a:cubicBezTo>
                  <a:pt x="3449989" y="3688951"/>
                  <a:pt x="3515642" y="3681522"/>
                  <a:pt x="3635514" y="3687831"/>
                </a:cubicBezTo>
                <a:cubicBezTo>
                  <a:pt x="3698849" y="3683873"/>
                  <a:pt x="3762409" y="3682599"/>
                  <a:pt x="3825519" y="3675956"/>
                </a:cubicBezTo>
                <a:cubicBezTo>
                  <a:pt x="3837968" y="3674646"/>
                  <a:pt x="3849109" y="3667519"/>
                  <a:pt x="3861145" y="3664080"/>
                </a:cubicBezTo>
                <a:cubicBezTo>
                  <a:pt x="3876838" y="3659596"/>
                  <a:pt x="3892812" y="3656163"/>
                  <a:pt x="3908646" y="3652205"/>
                </a:cubicBezTo>
                <a:cubicBezTo>
                  <a:pt x="3920521" y="3640330"/>
                  <a:pt x="3930298" y="3625895"/>
                  <a:pt x="3944272" y="3616579"/>
                </a:cubicBezTo>
                <a:cubicBezTo>
                  <a:pt x="4051389" y="3545168"/>
                  <a:pt x="3903408" y="3674383"/>
                  <a:pt x="4015524" y="3580953"/>
                </a:cubicBezTo>
                <a:cubicBezTo>
                  <a:pt x="4072296" y="3533643"/>
                  <a:pt x="4032440" y="3560653"/>
                  <a:pt x="4074901" y="3509701"/>
                </a:cubicBezTo>
                <a:cubicBezTo>
                  <a:pt x="4085652" y="3496799"/>
                  <a:pt x="4098652" y="3485950"/>
                  <a:pt x="4110527" y="3474075"/>
                </a:cubicBezTo>
                <a:cubicBezTo>
                  <a:pt x="4118444" y="3458241"/>
                  <a:pt x="4130568" y="3443884"/>
                  <a:pt x="4134277" y="3426574"/>
                </a:cubicBezTo>
                <a:cubicBezTo>
                  <a:pt x="4153381" y="3337420"/>
                  <a:pt x="4153503" y="3327608"/>
                  <a:pt x="4134277" y="3260319"/>
                </a:cubicBezTo>
                <a:cubicBezTo>
                  <a:pt x="4130838" y="3248283"/>
                  <a:pt x="4128481" y="3235635"/>
                  <a:pt x="4122402" y="3224693"/>
                </a:cubicBezTo>
                <a:cubicBezTo>
                  <a:pt x="4108540" y="3199740"/>
                  <a:pt x="4074901" y="3153441"/>
                  <a:pt x="4074901" y="3153441"/>
                </a:cubicBezTo>
                <a:cubicBezTo>
                  <a:pt x="4070942" y="3137607"/>
                  <a:pt x="4069454" y="3120941"/>
                  <a:pt x="4063025" y="3105940"/>
                </a:cubicBezTo>
                <a:cubicBezTo>
                  <a:pt x="4048026" y="3070943"/>
                  <a:pt x="4028108" y="3063223"/>
                  <a:pt x="4003649" y="3034688"/>
                </a:cubicBezTo>
                <a:cubicBezTo>
                  <a:pt x="3990768" y="3019661"/>
                  <a:pt x="3983050" y="3000068"/>
                  <a:pt x="3968023" y="2987187"/>
                </a:cubicBezTo>
                <a:cubicBezTo>
                  <a:pt x="3954582" y="2975666"/>
                  <a:pt x="3935702" y="2972544"/>
                  <a:pt x="3920522" y="2963436"/>
                </a:cubicBezTo>
                <a:cubicBezTo>
                  <a:pt x="3896045" y="2948750"/>
                  <a:pt x="3876962" y="2922858"/>
                  <a:pt x="3849270" y="2915935"/>
                </a:cubicBezTo>
                <a:cubicBezTo>
                  <a:pt x="3820560" y="2908758"/>
                  <a:pt x="3751170" y="2892702"/>
                  <a:pt x="3730516" y="2880309"/>
                </a:cubicBezTo>
                <a:cubicBezTo>
                  <a:pt x="3653832" y="2834298"/>
                  <a:pt x="3693773" y="2849209"/>
                  <a:pt x="3611763" y="2832808"/>
                </a:cubicBezTo>
                <a:cubicBezTo>
                  <a:pt x="3607805" y="2816974"/>
                  <a:pt x="3603428" y="2801239"/>
                  <a:pt x="3599888" y="2785306"/>
                </a:cubicBezTo>
                <a:cubicBezTo>
                  <a:pt x="3595510" y="2765603"/>
                  <a:pt x="3594396" y="2745078"/>
                  <a:pt x="3588013" y="2725930"/>
                </a:cubicBezTo>
                <a:cubicBezTo>
                  <a:pt x="3582415" y="2709136"/>
                  <a:pt x="3570617" y="2694952"/>
                  <a:pt x="3564262" y="2678429"/>
                </a:cubicBezTo>
                <a:cubicBezTo>
                  <a:pt x="3550781" y="2643379"/>
                  <a:pt x="3540511" y="2607177"/>
                  <a:pt x="3528636" y="2571551"/>
                </a:cubicBezTo>
                <a:cubicBezTo>
                  <a:pt x="3524678" y="2559676"/>
                  <a:pt x="3522359" y="2547121"/>
                  <a:pt x="3516761" y="2535925"/>
                </a:cubicBezTo>
                <a:lnTo>
                  <a:pt x="3493010" y="2488423"/>
                </a:lnTo>
                <a:cubicBezTo>
                  <a:pt x="3516936" y="2416644"/>
                  <a:pt x="3503235" y="2488995"/>
                  <a:pt x="3481135" y="2417171"/>
                </a:cubicBezTo>
                <a:cubicBezTo>
                  <a:pt x="3469263" y="2378588"/>
                  <a:pt x="3465301" y="2338002"/>
                  <a:pt x="3457384" y="2298418"/>
                </a:cubicBezTo>
                <a:cubicBezTo>
                  <a:pt x="3463855" y="2279006"/>
                  <a:pt x="3473623" y="2239282"/>
                  <a:pt x="3493010" y="2227166"/>
                </a:cubicBezTo>
                <a:cubicBezTo>
                  <a:pt x="3514240" y="2213897"/>
                  <a:pt x="3539974" y="2209488"/>
                  <a:pt x="3564262" y="2203416"/>
                </a:cubicBezTo>
                <a:cubicBezTo>
                  <a:pt x="3623907" y="2188504"/>
                  <a:pt x="3596279" y="2196701"/>
                  <a:pt x="3647389" y="2179665"/>
                </a:cubicBezTo>
                <a:cubicBezTo>
                  <a:pt x="3659264" y="2171748"/>
                  <a:pt x="3669020" y="2158713"/>
                  <a:pt x="3683015" y="2155914"/>
                </a:cubicBezTo>
                <a:cubicBezTo>
                  <a:pt x="3729755" y="2146566"/>
                  <a:pt x="3778271" y="2150339"/>
                  <a:pt x="3825519" y="2144039"/>
                </a:cubicBezTo>
                <a:cubicBezTo>
                  <a:pt x="3837927" y="2142385"/>
                  <a:pt x="3849270" y="2136122"/>
                  <a:pt x="3861145" y="2132164"/>
                </a:cubicBezTo>
                <a:cubicBezTo>
                  <a:pt x="4071896" y="2151323"/>
                  <a:pt x="4131647" y="2161976"/>
                  <a:pt x="4407410" y="2132164"/>
                </a:cubicBezTo>
                <a:cubicBezTo>
                  <a:pt x="4421600" y="2130630"/>
                  <a:pt x="4421069" y="2106630"/>
                  <a:pt x="4431161" y="2096538"/>
                </a:cubicBezTo>
                <a:cubicBezTo>
                  <a:pt x="4441253" y="2086446"/>
                  <a:pt x="4455823" y="2081924"/>
                  <a:pt x="4466787" y="2072787"/>
                </a:cubicBezTo>
                <a:cubicBezTo>
                  <a:pt x="4479689" y="2062036"/>
                  <a:pt x="4489511" y="2047913"/>
                  <a:pt x="4502413" y="2037161"/>
                </a:cubicBezTo>
                <a:cubicBezTo>
                  <a:pt x="4553363" y="1994702"/>
                  <a:pt x="4526355" y="2034554"/>
                  <a:pt x="4573664" y="1977784"/>
                </a:cubicBezTo>
                <a:cubicBezTo>
                  <a:pt x="4582801" y="1966820"/>
                  <a:pt x="4588278" y="1953122"/>
                  <a:pt x="4597415" y="1942158"/>
                </a:cubicBezTo>
                <a:cubicBezTo>
                  <a:pt x="4673612" y="1850722"/>
                  <a:pt x="4597823" y="1959359"/>
                  <a:pt x="4656792" y="1870906"/>
                </a:cubicBezTo>
                <a:cubicBezTo>
                  <a:pt x="4686459" y="1752236"/>
                  <a:pt x="4676442" y="1811866"/>
                  <a:pt x="4656792" y="1585899"/>
                </a:cubicBezTo>
                <a:cubicBezTo>
                  <a:pt x="4655708" y="1573428"/>
                  <a:pt x="4650514" y="1561469"/>
                  <a:pt x="4644916" y="1550273"/>
                </a:cubicBezTo>
                <a:cubicBezTo>
                  <a:pt x="4638533" y="1537508"/>
                  <a:pt x="4627549" y="1527412"/>
                  <a:pt x="4621166" y="1514647"/>
                </a:cubicBezTo>
                <a:cubicBezTo>
                  <a:pt x="4615568" y="1503451"/>
                  <a:pt x="4618141" y="1487872"/>
                  <a:pt x="4609290" y="1479021"/>
                </a:cubicBezTo>
                <a:cubicBezTo>
                  <a:pt x="4589106" y="1458837"/>
                  <a:pt x="4558222" y="1451703"/>
                  <a:pt x="4538038" y="1431519"/>
                </a:cubicBezTo>
                <a:cubicBezTo>
                  <a:pt x="4395320" y="1288801"/>
                  <a:pt x="4563426" y="1450696"/>
                  <a:pt x="4454911" y="1360267"/>
                </a:cubicBezTo>
                <a:cubicBezTo>
                  <a:pt x="4442009" y="1349516"/>
                  <a:pt x="4433259" y="1333957"/>
                  <a:pt x="4419285" y="1324641"/>
                </a:cubicBezTo>
                <a:cubicBezTo>
                  <a:pt x="4408870" y="1317697"/>
                  <a:pt x="4394855" y="1318364"/>
                  <a:pt x="4383659" y="1312766"/>
                </a:cubicBezTo>
                <a:cubicBezTo>
                  <a:pt x="4370893" y="1306383"/>
                  <a:pt x="4359908" y="1296933"/>
                  <a:pt x="4348033" y="1289016"/>
                </a:cubicBezTo>
                <a:cubicBezTo>
                  <a:pt x="4324282" y="1292974"/>
                  <a:pt x="4300286" y="1295668"/>
                  <a:pt x="4276781" y="1300891"/>
                </a:cubicBezTo>
                <a:cubicBezTo>
                  <a:pt x="4264561" y="1303606"/>
                  <a:pt x="4253191" y="1309327"/>
                  <a:pt x="4241155" y="1312766"/>
                </a:cubicBezTo>
                <a:cubicBezTo>
                  <a:pt x="4225462" y="1317250"/>
                  <a:pt x="4209658" y="1321440"/>
                  <a:pt x="4193654" y="1324641"/>
                </a:cubicBezTo>
                <a:cubicBezTo>
                  <a:pt x="4170043" y="1329363"/>
                  <a:pt x="4145840" y="1331002"/>
                  <a:pt x="4122402" y="1336517"/>
                </a:cubicBezTo>
                <a:cubicBezTo>
                  <a:pt x="4078469" y="1346854"/>
                  <a:pt x="4035170" y="1359744"/>
                  <a:pt x="3991774" y="1372143"/>
                </a:cubicBezTo>
                <a:cubicBezTo>
                  <a:pt x="3979738" y="1375582"/>
                  <a:pt x="3968619" y="1382934"/>
                  <a:pt x="3956148" y="1384018"/>
                </a:cubicBezTo>
                <a:cubicBezTo>
                  <a:pt x="3877178" y="1390885"/>
                  <a:pt x="3797810" y="1391935"/>
                  <a:pt x="3718641" y="1395893"/>
                </a:cubicBezTo>
                <a:cubicBezTo>
                  <a:pt x="3667451" y="1412957"/>
                  <a:pt x="3654994" y="1418122"/>
                  <a:pt x="3588013" y="1431519"/>
                </a:cubicBezTo>
                <a:cubicBezTo>
                  <a:pt x="3568221" y="1435478"/>
                  <a:pt x="3548218" y="1438500"/>
                  <a:pt x="3528636" y="1443395"/>
                </a:cubicBezTo>
                <a:cubicBezTo>
                  <a:pt x="3516492" y="1446431"/>
                  <a:pt x="3505154" y="1452234"/>
                  <a:pt x="3493010" y="1455270"/>
                </a:cubicBezTo>
                <a:cubicBezTo>
                  <a:pt x="3473428" y="1460165"/>
                  <a:pt x="3453425" y="1463187"/>
                  <a:pt x="3433633" y="1467145"/>
                </a:cubicBezTo>
                <a:cubicBezTo>
                  <a:pt x="3425716" y="1479020"/>
                  <a:pt x="3421986" y="1495207"/>
                  <a:pt x="3409883" y="1502771"/>
                </a:cubicBezTo>
                <a:cubicBezTo>
                  <a:pt x="3388653" y="1516040"/>
                  <a:pt x="3338631" y="1526522"/>
                  <a:pt x="3338631" y="1526522"/>
                </a:cubicBezTo>
                <a:cubicBezTo>
                  <a:pt x="3326756" y="1534439"/>
                  <a:pt x="3316123" y="1544651"/>
                  <a:pt x="3303005" y="1550273"/>
                </a:cubicBezTo>
                <a:cubicBezTo>
                  <a:pt x="3233601" y="1580017"/>
                  <a:pt x="3117582" y="1553528"/>
                  <a:pt x="3065498" y="1550273"/>
                </a:cubicBezTo>
                <a:cubicBezTo>
                  <a:pt x="3053623" y="1542356"/>
                  <a:pt x="3042264" y="1533603"/>
                  <a:pt x="3029872" y="1526522"/>
                </a:cubicBezTo>
                <a:cubicBezTo>
                  <a:pt x="3014502" y="1517739"/>
                  <a:pt x="2995971" y="1514104"/>
                  <a:pt x="2982371" y="1502771"/>
                </a:cubicBezTo>
                <a:cubicBezTo>
                  <a:pt x="2971407" y="1493634"/>
                  <a:pt x="2968712" y="1477237"/>
                  <a:pt x="2958620" y="1467145"/>
                </a:cubicBezTo>
                <a:cubicBezTo>
                  <a:pt x="2944625" y="1453150"/>
                  <a:pt x="2926953" y="1443394"/>
                  <a:pt x="2911119" y="1431519"/>
                </a:cubicBezTo>
                <a:cubicBezTo>
                  <a:pt x="2903202" y="1415685"/>
                  <a:pt x="2896476" y="1399198"/>
                  <a:pt x="2887368" y="1384018"/>
                </a:cubicBezTo>
                <a:cubicBezTo>
                  <a:pt x="2872682" y="1359541"/>
                  <a:pt x="2852633" y="1338297"/>
                  <a:pt x="2839867" y="1312766"/>
                </a:cubicBezTo>
                <a:cubicBezTo>
                  <a:pt x="2831950" y="1296932"/>
                  <a:pt x="2823534" y="1281338"/>
                  <a:pt x="2816116" y="1265265"/>
                </a:cubicBezTo>
                <a:cubicBezTo>
                  <a:pt x="2734079" y="1087519"/>
                  <a:pt x="2798468" y="1218091"/>
                  <a:pt x="2744864" y="1110886"/>
                </a:cubicBezTo>
                <a:cubicBezTo>
                  <a:pt x="2752781" y="1099011"/>
                  <a:pt x="2757569" y="1084298"/>
                  <a:pt x="2768615" y="1075260"/>
                </a:cubicBezTo>
                <a:cubicBezTo>
                  <a:pt x="2801754" y="1048147"/>
                  <a:pt x="2839867" y="1027759"/>
                  <a:pt x="2875493" y="1004008"/>
                </a:cubicBezTo>
                <a:lnTo>
                  <a:pt x="2911119" y="980257"/>
                </a:lnTo>
                <a:cubicBezTo>
                  <a:pt x="2922994" y="972340"/>
                  <a:pt x="2936653" y="966598"/>
                  <a:pt x="2946745" y="956506"/>
                </a:cubicBezTo>
                <a:cubicBezTo>
                  <a:pt x="2966537" y="936714"/>
                  <a:pt x="2985202" y="915726"/>
                  <a:pt x="3006122" y="897130"/>
                </a:cubicBezTo>
                <a:cubicBezTo>
                  <a:pt x="3092904" y="819991"/>
                  <a:pt x="3018566" y="911749"/>
                  <a:pt x="3124875" y="790252"/>
                </a:cubicBezTo>
                <a:cubicBezTo>
                  <a:pt x="3152584" y="758584"/>
                  <a:pt x="3182441" y="728675"/>
                  <a:pt x="3208002" y="695249"/>
                </a:cubicBezTo>
                <a:cubicBezTo>
                  <a:pt x="3234011" y="661237"/>
                  <a:pt x="3255503" y="623997"/>
                  <a:pt x="3279254" y="588371"/>
                </a:cubicBezTo>
                <a:lnTo>
                  <a:pt x="3303005" y="552745"/>
                </a:lnTo>
                <a:cubicBezTo>
                  <a:pt x="3313996" y="497788"/>
                  <a:pt x="3326572" y="469160"/>
                  <a:pt x="3303005" y="410241"/>
                </a:cubicBezTo>
                <a:cubicBezTo>
                  <a:pt x="3296768" y="394648"/>
                  <a:pt x="3279254" y="386491"/>
                  <a:pt x="3267379" y="374616"/>
                </a:cubicBezTo>
                <a:cubicBezTo>
                  <a:pt x="3216425" y="272709"/>
                  <a:pt x="3275143" y="370504"/>
                  <a:pt x="3208002" y="303364"/>
                </a:cubicBezTo>
                <a:cubicBezTo>
                  <a:pt x="3197910" y="293272"/>
                  <a:pt x="3193799" y="278347"/>
                  <a:pt x="3184251" y="267738"/>
                </a:cubicBezTo>
                <a:cubicBezTo>
                  <a:pt x="3015911" y="80693"/>
                  <a:pt x="3161089" y="240519"/>
                  <a:pt x="3065498" y="160860"/>
                </a:cubicBezTo>
                <a:cubicBezTo>
                  <a:pt x="3052596" y="150109"/>
                  <a:pt x="3044893" y="132745"/>
                  <a:pt x="3029872" y="125234"/>
                </a:cubicBezTo>
                <a:cubicBezTo>
                  <a:pt x="3011819" y="116207"/>
                  <a:pt x="2990288" y="117317"/>
                  <a:pt x="2970496" y="113358"/>
                </a:cubicBezTo>
                <a:cubicBezTo>
                  <a:pt x="2954662" y="105441"/>
                  <a:pt x="2938364" y="98391"/>
                  <a:pt x="2922994" y="89608"/>
                </a:cubicBezTo>
                <a:cubicBezTo>
                  <a:pt x="2910602" y="82527"/>
                  <a:pt x="2901324" y="68848"/>
                  <a:pt x="2887368" y="65857"/>
                </a:cubicBezTo>
                <a:cubicBezTo>
                  <a:pt x="2844616" y="56696"/>
                  <a:pt x="2800283" y="57940"/>
                  <a:pt x="2756740" y="53982"/>
                </a:cubicBezTo>
                <a:cubicBezTo>
                  <a:pt x="2594803" y="0"/>
                  <a:pt x="2631906" y="7850"/>
                  <a:pt x="2293602" y="53982"/>
                </a:cubicBezTo>
                <a:cubicBezTo>
                  <a:pt x="2256601" y="59028"/>
                  <a:pt x="2232924" y="98648"/>
                  <a:pt x="2198600" y="113358"/>
                </a:cubicBezTo>
                <a:cubicBezTo>
                  <a:pt x="2170891" y="125233"/>
                  <a:pt x="2144072" y="139451"/>
                  <a:pt x="2115472" y="148984"/>
                </a:cubicBezTo>
                <a:cubicBezTo>
                  <a:pt x="2096324" y="155367"/>
                  <a:pt x="2075677" y="155965"/>
                  <a:pt x="2056096" y="160860"/>
                </a:cubicBezTo>
                <a:cubicBezTo>
                  <a:pt x="2043952" y="163896"/>
                  <a:pt x="2032345" y="168777"/>
                  <a:pt x="2020470" y="172735"/>
                </a:cubicBezTo>
                <a:cubicBezTo>
                  <a:pt x="1976651" y="304189"/>
                  <a:pt x="1995157" y="219000"/>
                  <a:pt x="2008594" y="433992"/>
                </a:cubicBezTo>
                <a:cubicBezTo>
                  <a:pt x="2012553" y="620039"/>
                  <a:pt x="2020470" y="806043"/>
                  <a:pt x="2020470" y="992132"/>
                </a:cubicBezTo>
                <a:cubicBezTo>
                  <a:pt x="2020470" y="1195204"/>
                  <a:pt x="2066842" y="1167576"/>
                  <a:pt x="1961093" y="1194013"/>
                </a:cubicBezTo>
                <a:cubicBezTo>
                  <a:pt x="1933384" y="1190055"/>
                  <a:pt x="1904776" y="1190181"/>
                  <a:pt x="1877966" y="1182138"/>
                </a:cubicBezTo>
                <a:cubicBezTo>
                  <a:pt x="1741899" y="1141318"/>
                  <a:pt x="2045423" y="1146130"/>
                  <a:pt x="1723587" y="1134636"/>
                </a:cubicBezTo>
                <a:lnTo>
                  <a:pt x="1391077" y="1122761"/>
                </a:lnTo>
                <a:cubicBezTo>
                  <a:pt x="1383160" y="1110886"/>
                  <a:pt x="1378472" y="1096051"/>
                  <a:pt x="1367327" y="1087135"/>
                </a:cubicBezTo>
                <a:cubicBezTo>
                  <a:pt x="1357552" y="1079315"/>
                  <a:pt x="1342897" y="1080858"/>
                  <a:pt x="1331701" y="1075260"/>
                </a:cubicBezTo>
                <a:cubicBezTo>
                  <a:pt x="1311056" y="1064938"/>
                  <a:pt x="1292116" y="1051509"/>
                  <a:pt x="1272324" y="1039634"/>
                </a:cubicBezTo>
                <a:cubicBezTo>
                  <a:pt x="1234478" y="982865"/>
                  <a:pt x="1233846" y="971824"/>
                  <a:pt x="1189197" y="932756"/>
                </a:cubicBezTo>
                <a:cubicBezTo>
                  <a:pt x="1170122" y="916065"/>
                  <a:pt x="1151977" y="897563"/>
                  <a:pt x="1129820" y="885254"/>
                </a:cubicBezTo>
                <a:cubicBezTo>
                  <a:pt x="1115553" y="877328"/>
                  <a:pt x="1097601" y="879110"/>
                  <a:pt x="1082319" y="873379"/>
                </a:cubicBezTo>
                <a:cubicBezTo>
                  <a:pt x="1065744" y="867163"/>
                  <a:pt x="1052452" y="851185"/>
                  <a:pt x="1034818" y="849629"/>
                </a:cubicBezTo>
                <a:cubicBezTo>
                  <a:pt x="916459" y="839186"/>
                  <a:pt x="797311" y="841712"/>
                  <a:pt x="678558" y="837753"/>
                </a:cubicBezTo>
                <a:cubicBezTo>
                  <a:pt x="619181" y="841712"/>
                  <a:pt x="559573" y="843057"/>
                  <a:pt x="500428" y="849629"/>
                </a:cubicBezTo>
                <a:cubicBezTo>
                  <a:pt x="487987" y="851011"/>
                  <a:pt x="477077" y="859049"/>
                  <a:pt x="464802" y="861504"/>
                </a:cubicBezTo>
                <a:cubicBezTo>
                  <a:pt x="437355" y="866993"/>
                  <a:pt x="409384" y="869421"/>
                  <a:pt x="381675" y="873379"/>
                </a:cubicBezTo>
                <a:cubicBezTo>
                  <a:pt x="366920" y="932401"/>
                  <a:pt x="369800" y="937201"/>
                  <a:pt x="369800" y="885254"/>
                </a:cubicBezTo>
              </a:path>
            </a:pathLst>
          </a:custGeom>
          <a:solidFill>
            <a:srgbClr val="FF0000">
              <a:alpha val="37000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96838" y="1595438"/>
            <a:ext cx="5846762" cy="451961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39" name="Oval 3"/>
          <p:cNvSpPr>
            <a:spLocks noChangeArrowheads="1"/>
          </p:cNvSpPr>
          <p:nvPr/>
        </p:nvSpPr>
        <p:spPr bwMode="auto">
          <a:xfrm>
            <a:off x="284163" y="1733550"/>
            <a:ext cx="5503862" cy="41640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40" name="Oval 4"/>
          <p:cNvSpPr>
            <a:spLocks noChangeArrowheads="1"/>
          </p:cNvSpPr>
          <p:nvPr/>
        </p:nvSpPr>
        <p:spPr bwMode="auto">
          <a:xfrm>
            <a:off x="1016000" y="2293938"/>
            <a:ext cx="4048125" cy="30273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933448" y="-1"/>
            <a:ext cx="8158165" cy="990601"/>
          </a:xfrm>
        </p:spPr>
        <p:txBody>
          <a:bodyPr/>
          <a:lstStyle/>
          <a:p>
            <a:r>
              <a:rPr lang="en-US" sz="2400" dirty="0"/>
              <a:t>CDH Build Methodology</a:t>
            </a:r>
            <a:br>
              <a:rPr lang="en-US" sz="2400" dirty="0"/>
            </a:br>
            <a:r>
              <a:rPr lang="en-US" sz="2400" dirty="0" smtClean="0"/>
              <a:t>Overall/Broader </a:t>
            </a:r>
            <a:r>
              <a:rPr lang="en-US" sz="2400" dirty="0"/>
              <a:t>Architecture Participation </a:t>
            </a: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V="1">
            <a:off x="3878263" y="3424238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3582988" y="4314825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44" name="Line 8"/>
          <p:cNvSpPr>
            <a:spLocks noChangeShapeType="1"/>
          </p:cNvSpPr>
          <p:nvPr/>
        </p:nvSpPr>
        <p:spPr bwMode="auto">
          <a:xfrm flipV="1">
            <a:off x="2717800" y="4375150"/>
            <a:ext cx="152400" cy="715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3108325" y="2457450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46" name="Oval 10"/>
          <p:cNvSpPr>
            <a:spLocks noChangeArrowheads="1"/>
          </p:cNvSpPr>
          <p:nvPr/>
        </p:nvSpPr>
        <p:spPr bwMode="auto">
          <a:xfrm>
            <a:off x="1160463" y="26273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47" name="Oval 11"/>
          <p:cNvSpPr>
            <a:spLocks noChangeArrowheads="1"/>
          </p:cNvSpPr>
          <p:nvPr/>
        </p:nvSpPr>
        <p:spPr bwMode="auto">
          <a:xfrm>
            <a:off x="4718050" y="3252788"/>
            <a:ext cx="601663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48" name="Oval 12"/>
          <p:cNvSpPr>
            <a:spLocks noChangeArrowheads="1"/>
          </p:cNvSpPr>
          <p:nvPr/>
        </p:nvSpPr>
        <p:spPr bwMode="auto">
          <a:xfrm>
            <a:off x="958850" y="44180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49" name="Oval 13"/>
          <p:cNvSpPr>
            <a:spLocks noChangeArrowheads="1"/>
          </p:cNvSpPr>
          <p:nvPr/>
        </p:nvSpPr>
        <p:spPr bwMode="auto">
          <a:xfrm>
            <a:off x="4187825" y="4835525"/>
            <a:ext cx="603250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0" name="Oval 14"/>
          <p:cNvSpPr>
            <a:spLocks noChangeArrowheads="1"/>
          </p:cNvSpPr>
          <p:nvPr/>
        </p:nvSpPr>
        <p:spPr bwMode="auto">
          <a:xfrm>
            <a:off x="2438400" y="5133975"/>
            <a:ext cx="601663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1" name="Oval 15"/>
          <p:cNvSpPr>
            <a:spLocks noChangeArrowheads="1"/>
          </p:cNvSpPr>
          <p:nvPr/>
        </p:nvSpPr>
        <p:spPr bwMode="auto">
          <a:xfrm>
            <a:off x="3036888" y="208756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2" name="Oval 16"/>
          <p:cNvSpPr>
            <a:spLocks noChangeArrowheads="1"/>
          </p:cNvSpPr>
          <p:nvPr/>
        </p:nvSpPr>
        <p:spPr bwMode="auto">
          <a:xfrm>
            <a:off x="2265363" y="3011488"/>
            <a:ext cx="1612900" cy="1363662"/>
          </a:xfrm>
          <a:prstGeom prst="ellipse">
            <a:avLst/>
          </a:prstGeom>
          <a:solidFill>
            <a:srgbClr val="678BA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3" name="Oval 17"/>
          <p:cNvSpPr>
            <a:spLocks noChangeArrowheads="1"/>
          </p:cNvSpPr>
          <p:nvPr/>
        </p:nvSpPr>
        <p:spPr bwMode="auto">
          <a:xfrm>
            <a:off x="2566988" y="3281363"/>
            <a:ext cx="1001712" cy="83978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16225" y="3551238"/>
            <a:ext cx="533400" cy="339725"/>
            <a:chOff x="144" y="3792"/>
            <a:chExt cx="480" cy="240"/>
          </a:xfrm>
        </p:grpSpPr>
        <p:sp>
          <p:nvSpPr>
            <p:cNvPr id="219155" name="Line 1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56" name="Rectangle 2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57" name="Rectangle 2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58" name="Rectangle 2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59" name="Rectangle 2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60" name="Rectangle 2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61" name="Line 2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62" name="Line 2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63" name="Line 2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64" name="Line 2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65" name="Line 2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166" name="Line 30"/>
          <p:cNvSpPr>
            <a:spLocks noChangeShapeType="1"/>
          </p:cNvSpPr>
          <p:nvPr/>
        </p:nvSpPr>
        <p:spPr bwMode="auto">
          <a:xfrm flipV="1">
            <a:off x="2827338" y="4370388"/>
            <a:ext cx="152400" cy="715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67" name="Line 31"/>
          <p:cNvSpPr>
            <a:spLocks noChangeShapeType="1"/>
          </p:cNvSpPr>
          <p:nvPr/>
        </p:nvSpPr>
        <p:spPr bwMode="auto">
          <a:xfrm flipV="1">
            <a:off x="1562100" y="4011613"/>
            <a:ext cx="703263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68" name="Line 32"/>
          <p:cNvSpPr>
            <a:spLocks noChangeShapeType="1"/>
          </p:cNvSpPr>
          <p:nvPr/>
        </p:nvSpPr>
        <p:spPr bwMode="auto">
          <a:xfrm flipV="1">
            <a:off x="1604963" y="4111625"/>
            <a:ext cx="703262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69" name="Line 33"/>
          <p:cNvSpPr>
            <a:spLocks noChangeShapeType="1"/>
          </p:cNvSpPr>
          <p:nvPr/>
        </p:nvSpPr>
        <p:spPr bwMode="auto">
          <a:xfrm flipH="1" flipV="1">
            <a:off x="1720850" y="2982913"/>
            <a:ext cx="617538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70" name="Line 34"/>
          <p:cNvSpPr>
            <a:spLocks noChangeShapeType="1"/>
          </p:cNvSpPr>
          <p:nvPr/>
        </p:nvSpPr>
        <p:spPr bwMode="auto">
          <a:xfrm flipH="1" flipV="1">
            <a:off x="1763713" y="2868613"/>
            <a:ext cx="617537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71" name="Line 35"/>
          <p:cNvSpPr>
            <a:spLocks noChangeShapeType="1"/>
          </p:cNvSpPr>
          <p:nvPr/>
        </p:nvSpPr>
        <p:spPr bwMode="auto">
          <a:xfrm flipV="1">
            <a:off x="3232150" y="2466975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72" name="Line 36"/>
          <p:cNvSpPr>
            <a:spLocks noChangeShapeType="1"/>
          </p:cNvSpPr>
          <p:nvPr/>
        </p:nvSpPr>
        <p:spPr bwMode="auto">
          <a:xfrm flipV="1">
            <a:off x="3916363" y="3533775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73" name="Line 37"/>
          <p:cNvSpPr>
            <a:spLocks noChangeShapeType="1"/>
          </p:cNvSpPr>
          <p:nvPr/>
        </p:nvSpPr>
        <p:spPr bwMode="auto">
          <a:xfrm>
            <a:off x="3678238" y="4252913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01725" y="4503738"/>
            <a:ext cx="320675" cy="203200"/>
            <a:chOff x="144" y="3792"/>
            <a:chExt cx="480" cy="240"/>
          </a:xfrm>
        </p:grpSpPr>
        <p:sp>
          <p:nvSpPr>
            <p:cNvPr id="219175" name="Line 3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76" name="Rectangle 4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77" name="Rectangle 4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78" name="Rectangle 4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79" name="Rectangle 4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80" name="Rectangle 4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81" name="Line 4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82" name="Line 4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83" name="Line 4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84" name="Line 4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85" name="Line 4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308100" y="2720975"/>
            <a:ext cx="257175" cy="161925"/>
            <a:chOff x="1620" y="3518"/>
            <a:chExt cx="162" cy="102"/>
          </a:xfrm>
        </p:grpSpPr>
        <p:sp>
          <p:nvSpPr>
            <p:cNvPr id="219187" name="Rectangle 51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88" name="Rectangle 52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89" name="Rectangle 53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90" name="Line 54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91" name="Line 55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92" name="Line 56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189288" y="2187575"/>
            <a:ext cx="257175" cy="161925"/>
            <a:chOff x="1620" y="3518"/>
            <a:chExt cx="162" cy="102"/>
          </a:xfrm>
        </p:grpSpPr>
        <p:sp>
          <p:nvSpPr>
            <p:cNvPr id="219194" name="Rectangle 58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95" name="Rectangle 59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96" name="Rectangle 60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197" name="Line 61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98" name="Line 62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199" name="Line 63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311650" y="4924425"/>
            <a:ext cx="257175" cy="161925"/>
            <a:chOff x="1620" y="3518"/>
            <a:chExt cx="162" cy="102"/>
          </a:xfrm>
        </p:grpSpPr>
        <p:sp>
          <p:nvSpPr>
            <p:cNvPr id="219201" name="Rectangle 65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02" name="Rectangle 66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03" name="Rectangle 67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04" name="Line 68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205" name="Line 69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206" name="Line 70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2624138" y="5280025"/>
            <a:ext cx="192087" cy="80963"/>
            <a:chOff x="838" y="3525"/>
            <a:chExt cx="121" cy="51"/>
          </a:xfrm>
        </p:grpSpPr>
        <p:sp>
          <p:nvSpPr>
            <p:cNvPr id="219208" name="Rectangle 72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09" name="Rectangle 73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10" name="Line 74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948238" y="3389313"/>
            <a:ext cx="192087" cy="80962"/>
            <a:chOff x="838" y="3525"/>
            <a:chExt cx="121" cy="51"/>
          </a:xfrm>
        </p:grpSpPr>
        <p:sp>
          <p:nvSpPr>
            <p:cNvPr id="219212" name="Rectangle 76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13" name="Rectangle 77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14" name="Line 78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215" name="Oval 79"/>
          <p:cNvSpPr>
            <a:spLocks noChangeArrowheads="1"/>
          </p:cNvSpPr>
          <p:nvPr/>
        </p:nvSpPr>
        <p:spPr bwMode="auto">
          <a:xfrm>
            <a:off x="3678238" y="5365750"/>
            <a:ext cx="219075" cy="21748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5</a:t>
            </a:r>
          </a:p>
        </p:txBody>
      </p:sp>
      <p:sp>
        <p:nvSpPr>
          <p:cNvPr id="219216" name="Text Box 80"/>
          <p:cNvSpPr txBox="1">
            <a:spLocks noChangeArrowheads="1"/>
          </p:cNvSpPr>
          <p:nvPr/>
        </p:nvSpPr>
        <p:spPr bwMode="auto">
          <a:xfrm>
            <a:off x="2838450" y="3028950"/>
            <a:ext cx="481013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Hub</a:t>
            </a:r>
          </a:p>
        </p:txBody>
      </p:sp>
      <p:sp>
        <p:nvSpPr>
          <p:cNvPr id="219217" name="Text Box 81"/>
          <p:cNvSpPr txBox="1">
            <a:spLocks noChangeArrowheads="1"/>
          </p:cNvSpPr>
          <p:nvPr/>
        </p:nvSpPr>
        <p:spPr bwMode="auto">
          <a:xfrm>
            <a:off x="3332163" y="2074863"/>
            <a:ext cx="64135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Spoke</a:t>
            </a:r>
          </a:p>
        </p:txBody>
      </p:sp>
      <p:sp>
        <p:nvSpPr>
          <p:cNvPr id="219218" name="Text Box 82"/>
          <p:cNvSpPr txBox="1">
            <a:spLocks noChangeArrowheads="1"/>
          </p:cNvSpPr>
          <p:nvPr/>
        </p:nvSpPr>
        <p:spPr bwMode="auto">
          <a:xfrm>
            <a:off x="2071688" y="2527300"/>
            <a:ext cx="9731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Integration</a:t>
            </a:r>
          </a:p>
        </p:txBody>
      </p:sp>
      <p:sp>
        <p:nvSpPr>
          <p:cNvPr id="219219" name="Text Box 83"/>
          <p:cNvSpPr txBox="1">
            <a:spLocks noChangeArrowheads="1"/>
          </p:cNvSpPr>
          <p:nvPr/>
        </p:nvSpPr>
        <p:spPr bwMode="auto">
          <a:xfrm>
            <a:off x="1720850" y="1858963"/>
            <a:ext cx="10795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/>
              <a:t> Broader </a:t>
            </a:r>
          </a:p>
          <a:p>
            <a:r>
              <a:rPr lang="en-US" sz="1200" b="1" dirty="0"/>
              <a:t>Architecture</a:t>
            </a:r>
          </a:p>
        </p:txBody>
      </p:sp>
      <p:sp>
        <p:nvSpPr>
          <p:cNvPr id="219220" name="Text Box 84"/>
          <p:cNvSpPr txBox="1">
            <a:spLocks noChangeArrowheads="1"/>
          </p:cNvSpPr>
          <p:nvPr/>
        </p:nvSpPr>
        <p:spPr bwMode="auto">
          <a:xfrm rot="1579536">
            <a:off x="1582738" y="3073400"/>
            <a:ext cx="7556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Inbounds</a:t>
            </a:r>
          </a:p>
        </p:txBody>
      </p:sp>
      <p:sp>
        <p:nvSpPr>
          <p:cNvPr id="219221" name="Text Box 85"/>
          <p:cNvSpPr txBox="1">
            <a:spLocks noChangeArrowheads="1"/>
          </p:cNvSpPr>
          <p:nvPr/>
        </p:nvSpPr>
        <p:spPr bwMode="auto">
          <a:xfrm rot="1579536">
            <a:off x="1697038" y="2811463"/>
            <a:ext cx="86201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Outbounds</a:t>
            </a:r>
          </a:p>
        </p:txBody>
      </p:sp>
      <p:sp>
        <p:nvSpPr>
          <p:cNvPr id="219223" name="Text Box 87"/>
          <p:cNvSpPr txBox="1">
            <a:spLocks noChangeArrowheads="1"/>
          </p:cNvSpPr>
          <p:nvPr/>
        </p:nvSpPr>
        <p:spPr bwMode="auto">
          <a:xfrm>
            <a:off x="3048000" y="1185863"/>
            <a:ext cx="603562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Define overall/broader architecture participation</a:t>
            </a:r>
          </a:p>
        </p:txBody>
      </p:sp>
      <p:sp>
        <p:nvSpPr>
          <p:cNvPr id="219224" name="Text Box 88"/>
          <p:cNvSpPr txBox="1">
            <a:spLocks noChangeArrowheads="1"/>
          </p:cNvSpPr>
          <p:nvPr/>
        </p:nvSpPr>
        <p:spPr bwMode="auto">
          <a:xfrm>
            <a:off x="5918200" y="1555750"/>
            <a:ext cx="3232150" cy="3662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Clearly identify how the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MDM customer data is to be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utilized in the broader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company architecture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Examples are with ODS,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smtClean="0">
                <a:solidFill>
                  <a:schemeClr val="bg1"/>
                </a:solidFill>
              </a:rPr>
              <a:t>Sales, </a:t>
            </a:r>
            <a:r>
              <a:rPr lang="en-US" sz="1800" dirty="0">
                <a:solidFill>
                  <a:schemeClr val="bg1"/>
                </a:solidFill>
              </a:rPr>
              <a:t>Marketing, Finance,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EDW, WS’s, SOA, so on.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This new microcosm must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now fit into the broader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universe of </a:t>
            </a:r>
            <a:r>
              <a:rPr lang="en-US" sz="1800" dirty="0" smtClean="0">
                <a:solidFill>
                  <a:schemeClr val="bg1"/>
                </a:solidFill>
              </a:rPr>
              <a:t>your </a:t>
            </a:r>
            <a:r>
              <a:rPr lang="en-US" sz="1800" dirty="0">
                <a:solidFill>
                  <a:schemeClr val="bg1"/>
                </a:solidFill>
              </a:rPr>
              <a:t>other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systems</a:t>
            </a:r>
          </a:p>
        </p:txBody>
      </p:sp>
      <p:sp>
        <p:nvSpPr>
          <p:cNvPr id="219225" name="Oval 89"/>
          <p:cNvSpPr>
            <a:spLocks noChangeArrowheads="1"/>
          </p:cNvSpPr>
          <p:nvPr/>
        </p:nvSpPr>
        <p:spPr bwMode="auto">
          <a:xfrm>
            <a:off x="73025" y="71438"/>
            <a:ext cx="679450" cy="56991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/>
              <a:t>5</a:t>
            </a:r>
          </a:p>
        </p:txBody>
      </p:sp>
      <p:sp>
        <p:nvSpPr>
          <p:cNvPr id="219226" name="Rectangle 90"/>
          <p:cNvSpPr>
            <a:spLocks noChangeArrowheads="1"/>
          </p:cNvSpPr>
          <p:nvPr/>
        </p:nvSpPr>
        <p:spPr bwMode="auto">
          <a:xfrm>
            <a:off x="4665663" y="3997325"/>
            <a:ext cx="796925" cy="50958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3</a:t>
            </a:r>
            <a:r>
              <a:rPr lang="en-US" sz="1400" b="1" baseline="30000"/>
              <a:t>rd</a:t>
            </a:r>
            <a:r>
              <a:rPr lang="en-US" sz="1400" b="1"/>
              <a:t> party </a:t>
            </a:r>
          </a:p>
          <a:p>
            <a:r>
              <a:rPr lang="en-US" sz="1400" b="1"/>
              <a:t>service</a:t>
            </a:r>
          </a:p>
        </p:txBody>
      </p:sp>
      <p:sp>
        <p:nvSpPr>
          <p:cNvPr id="219227" name="Line 91"/>
          <p:cNvSpPr>
            <a:spLocks noChangeShapeType="1"/>
          </p:cNvSpPr>
          <p:nvPr/>
        </p:nvSpPr>
        <p:spPr bwMode="auto">
          <a:xfrm>
            <a:off x="3835400" y="3997325"/>
            <a:ext cx="787400" cy="1333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9228" name="Rectangle 92"/>
          <p:cNvSpPr>
            <a:spLocks noChangeArrowheads="1"/>
          </p:cNvSpPr>
          <p:nvPr/>
        </p:nvSpPr>
        <p:spPr bwMode="auto">
          <a:xfrm>
            <a:off x="835025" y="5280025"/>
            <a:ext cx="1236663" cy="6175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dirty="0"/>
              <a:t>Other</a:t>
            </a:r>
          </a:p>
          <a:p>
            <a:r>
              <a:rPr lang="en-US" sz="1000" dirty="0"/>
              <a:t>Platforms</a:t>
            </a:r>
          </a:p>
          <a:p>
            <a:r>
              <a:rPr lang="en-US" sz="1000" dirty="0"/>
              <a:t>and Systems</a:t>
            </a:r>
          </a:p>
        </p:txBody>
      </p:sp>
      <p:sp>
        <p:nvSpPr>
          <p:cNvPr id="93" name="Freeform 92"/>
          <p:cNvSpPr/>
          <p:nvPr/>
        </p:nvSpPr>
        <p:spPr>
          <a:xfrm>
            <a:off x="829031" y="1656065"/>
            <a:ext cx="4686459" cy="4091592"/>
          </a:xfrm>
          <a:custGeom>
            <a:avLst/>
            <a:gdLst>
              <a:gd name="connsiteX0" fmla="*/ 417301 w 4686459"/>
              <a:gd name="connsiteY0" fmla="*/ 849629 h 4091592"/>
              <a:gd name="connsiteX1" fmla="*/ 357924 w 4686459"/>
              <a:gd name="connsiteY1" fmla="*/ 920880 h 4091592"/>
              <a:gd name="connsiteX2" fmla="*/ 334174 w 4686459"/>
              <a:gd name="connsiteY2" fmla="*/ 968382 h 4091592"/>
              <a:gd name="connsiteX3" fmla="*/ 310423 w 4686459"/>
              <a:gd name="connsiteY3" fmla="*/ 1004008 h 4091592"/>
              <a:gd name="connsiteX4" fmla="*/ 274797 w 4686459"/>
              <a:gd name="connsiteY4" fmla="*/ 1051509 h 4091592"/>
              <a:gd name="connsiteX5" fmla="*/ 227296 w 4686459"/>
              <a:gd name="connsiteY5" fmla="*/ 1146512 h 4091592"/>
              <a:gd name="connsiteX6" fmla="*/ 262922 w 4686459"/>
              <a:gd name="connsiteY6" fmla="*/ 1253390 h 4091592"/>
              <a:gd name="connsiteX7" fmla="*/ 298548 w 4686459"/>
              <a:gd name="connsiteY7" fmla="*/ 1265265 h 4091592"/>
              <a:gd name="connsiteX8" fmla="*/ 381675 w 4686459"/>
              <a:gd name="connsiteY8" fmla="*/ 1360267 h 4091592"/>
              <a:gd name="connsiteX9" fmla="*/ 405425 w 4686459"/>
              <a:gd name="connsiteY9" fmla="*/ 1395893 h 4091592"/>
              <a:gd name="connsiteX10" fmla="*/ 417301 w 4686459"/>
              <a:gd name="connsiteY10" fmla="*/ 1431519 h 4091592"/>
              <a:gd name="connsiteX11" fmla="*/ 452927 w 4686459"/>
              <a:gd name="connsiteY11" fmla="*/ 1455270 h 4091592"/>
              <a:gd name="connsiteX12" fmla="*/ 476677 w 4686459"/>
              <a:gd name="connsiteY12" fmla="*/ 1490896 h 4091592"/>
              <a:gd name="connsiteX13" fmla="*/ 583555 w 4686459"/>
              <a:gd name="connsiteY13" fmla="*/ 1538397 h 4091592"/>
              <a:gd name="connsiteX14" fmla="*/ 619181 w 4686459"/>
              <a:gd name="connsiteY14" fmla="*/ 1550273 h 4091592"/>
              <a:gd name="connsiteX15" fmla="*/ 642932 w 4686459"/>
              <a:gd name="connsiteY15" fmla="*/ 1585899 h 4091592"/>
              <a:gd name="connsiteX16" fmla="*/ 690433 w 4686459"/>
              <a:gd name="connsiteY16" fmla="*/ 1597774 h 4091592"/>
              <a:gd name="connsiteX17" fmla="*/ 726059 w 4686459"/>
              <a:gd name="connsiteY17" fmla="*/ 1609649 h 4091592"/>
              <a:gd name="connsiteX18" fmla="*/ 773561 w 4686459"/>
              <a:gd name="connsiteY18" fmla="*/ 1621525 h 4091592"/>
              <a:gd name="connsiteX19" fmla="*/ 880438 w 4686459"/>
              <a:gd name="connsiteY19" fmla="*/ 1657151 h 4091592"/>
              <a:gd name="connsiteX20" fmla="*/ 927940 w 4686459"/>
              <a:gd name="connsiteY20" fmla="*/ 1680901 h 4091592"/>
              <a:gd name="connsiteX21" fmla="*/ 963566 w 4686459"/>
              <a:gd name="connsiteY21" fmla="*/ 1692777 h 4091592"/>
              <a:gd name="connsiteX22" fmla="*/ 987316 w 4686459"/>
              <a:gd name="connsiteY22" fmla="*/ 1728403 h 4091592"/>
              <a:gd name="connsiteX23" fmla="*/ 1094194 w 4686459"/>
              <a:gd name="connsiteY23" fmla="*/ 1752153 h 4091592"/>
              <a:gd name="connsiteX24" fmla="*/ 1296075 w 4686459"/>
              <a:gd name="connsiteY24" fmla="*/ 1823405 h 4091592"/>
              <a:gd name="connsiteX25" fmla="*/ 1414828 w 4686459"/>
              <a:gd name="connsiteY25" fmla="*/ 1859031 h 4091592"/>
              <a:gd name="connsiteX26" fmla="*/ 1450454 w 4686459"/>
              <a:gd name="connsiteY26" fmla="*/ 1894657 h 4091592"/>
              <a:gd name="connsiteX27" fmla="*/ 1414828 w 4686459"/>
              <a:gd name="connsiteY27" fmla="*/ 2037161 h 4091592"/>
              <a:gd name="connsiteX28" fmla="*/ 1379202 w 4686459"/>
              <a:gd name="connsiteY28" fmla="*/ 2072787 h 4091592"/>
              <a:gd name="connsiteX29" fmla="*/ 1367327 w 4686459"/>
              <a:gd name="connsiteY29" fmla="*/ 2120288 h 4091592"/>
              <a:gd name="connsiteX30" fmla="*/ 1331701 w 4686459"/>
              <a:gd name="connsiteY30" fmla="*/ 2144039 h 4091592"/>
              <a:gd name="connsiteX31" fmla="*/ 1307950 w 4686459"/>
              <a:gd name="connsiteY31" fmla="*/ 2179665 h 4091592"/>
              <a:gd name="connsiteX32" fmla="*/ 1284200 w 4686459"/>
              <a:gd name="connsiteY32" fmla="*/ 2250917 h 4091592"/>
              <a:gd name="connsiteX33" fmla="*/ 1260449 w 4686459"/>
              <a:gd name="connsiteY33" fmla="*/ 2334044 h 4091592"/>
              <a:gd name="connsiteX34" fmla="*/ 1236698 w 4686459"/>
              <a:gd name="connsiteY34" fmla="*/ 2369670 h 4091592"/>
              <a:gd name="connsiteX35" fmla="*/ 1177322 w 4686459"/>
              <a:gd name="connsiteY35" fmla="*/ 2381545 h 4091592"/>
              <a:gd name="connsiteX36" fmla="*/ 1094194 w 4686459"/>
              <a:gd name="connsiteY36" fmla="*/ 2440922 h 4091592"/>
              <a:gd name="connsiteX37" fmla="*/ 1058568 w 4686459"/>
              <a:gd name="connsiteY37" fmla="*/ 2452797 h 4091592"/>
              <a:gd name="connsiteX38" fmla="*/ 951690 w 4686459"/>
              <a:gd name="connsiteY38" fmla="*/ 2512174 h 4091592"/>
              <a:gd name="connsiteX39" fmla="*/ 916064 w 4686459"/>
              <a:gd name="connsiteY39" fmla="*/ 2535925 h 4091592"/>
              <a:gd name="connsiteX40" fmla="*/ 880438 w 4686459"/>
              <a:gd name="connsiteY40" fmla="*/ 2547800 h 4091592"/>
              <a:gd name="connsiteX41" fmla="*/ 821062 w 4686459"/>
              <a:gd name="connsiteY41" fmla="*/ 2571551 h 4091592"/>
              <a:gd name="connsiteX42" fmla="*/ 749810 w 4686459"/>
              <a:gd name="connsiteY42" fmla="*/ 2595301 h 4091592"/>
              <a:gd name="connsiteX43" fmla="*/ 714184 w 4686459"/>
              <a:gd name="connsiteY43" fmla="*/ 2607177 h 4091592"/>
              <a:gd name="connsiteX44" fmla="*/ 571680 w 4686459"/>
              <a:gd name="connsiteY44" fmla="*/ 2690304 h 4091592"/>
              <a:gd name="connsiteX45" fmla="*/ 488553 w 4686459"/>
              <a:gd name="connsiteY45" fmla="*/ 2714054 h 4091592"/>
              <a:gd name="connsiteX46" fmla="*/ 393550 w 4686459"/>
              <a:gd name="connsiteY46" fmla="*/ 2737805 h 4091592"/>
              <a:gd name="connsiteX47" fmla="*/ 262922 w 4686459"/>
              <a:gd name="connsiteY47" fmla="*/ 2761556 h 4091592"/>
              <a:gd name="connsiteX48" fmla="*/ 215420 w 4686459"/>
              <a:gd name="connsiteY48" fmla="*/ 2797182 h 4091592"/>
              <a:gd name="connsiteX49" fmla="*/ 167919 w 4686459"/>
              <a:gd name="connsiteY49" fmla="*/ 2844683 h 4091592"/>
              <a:gd name="connsiteX50" fmla="*/ 120418 w 4686459"/>
              <a:gd name="connsiteY50" fmla="*/ 2868434 h 4091592"/>
              <a:gd name="connsiteX51" fmla="*/ 108542 w 4686459"/>
              <a:gd name="connsiteY51" fmla="*/ 2904060 h 4091592"/>
              <a:gd name="connsiteX52" fmla="*/ 49166 w 4686459"/>
              <a:gd name="connsiteY52" fmla="*/ 2975312 h 4091592"/>
              <a:gd name="connsiteX53" fmla="*/ 13540 w 4686459"/>
              <a:gd name="connsiteY53" fmla="*/ 3046564 h 4091592"/>
              <a:gd name="connsiteX54" fmla="*/ 25415 w 4686459"/>
              <a:gd name="connsiteY54" fmla="*/ 3224693 h 4091592"/>
              <a:gd name="connsiteX55" fmla="*/ 72916 w 4686459"/>
              <a:gd name="connsiteY55" fmla="*/ 3248444 h 4091592"/>
              <a:gd name="connsiteX56" fmla="*/ 215420 w 4686459"/>
              <a:gd name="connsiteY56" fmla="*/ 3367197 h 4091592"/>
              <a:gd name="connsiteX57" fmla="*/ 251046 w 4686459"/>
              <a:gd name="connsiteY57" fmla="*/ 3379073 h 4091592"/>
              <a:gd name="connsiteX58" fmla="*/ 346049 w 4686459"/>
              <a:gd name="connsiteY58" fmla="*/ 3390948 h 4091592"/>
              <a:gd name="connsiteX59" fmla="*/ 381675 w 4686459"/>
              <a:gd name="connsiteY59" fmla="*/ 3414699 h 4091592"/>
              <a:gd name="connsiteX60" fmla="*/ 441051 w 4686459"/>
              <a:gd name="connsiteY60" fmla="*/ 3426574 h 4091592"/>
              <a:gd name="connsiteX61" fmla="*/ 571680 w 4686459"/>
              <a:gd name="connsiteY61" fmla="*/ 3450325 h 4091592"/>
              <a:gd name="connsiteX62" fmla="*/ 666683 w 4686459"/>
              <a:gd name="connsiteY62" fmla="*/ 3438449 h 4091592"/>
              <a:gd name="connsiteX63" fmla="*/ 690433 w 4686459"/>
              <a:gd name="connsiteY63" fmla="*/ 3402823 h 4091592"/>
              <a:gd name="connsiteX64" fmla="*/ 749810 w 4686459"/>
              <a:gd name="connsiteY64" fmla="*/ 3390948 h 4091592"/>
              <a:gd name="connsiteX65" fmla="*/ 809187 w 4686459"/>
              <a:gd name="connsiteY65" fmla="*/ 3355322 h 4091592"/>
              <a:gd name="connsiteX66" fmla="*/ 904189 w 4686459"/>
              <a:gd name="connsiteY66" fmla="*/ 3307821 h 4091592"/>
              <a:gd name="connsiteX67" fmla="*/ 951690 w 4686459"/>
              <a:gd name="connsiteY67" fmla="*/ 3236569 h 4091592"/>
              <a:gd name="connsiteX68" fmla="*/ 1046693 w 4686459"/>
              <a:gd name="connsiteY68" fmla="*/ 3153441 h 4091592"/>
              <a:gd name="connsiteX69" fmla="*/ 1117945 w 4686459"/>
              <a:gd name="connsiteY69" fmla="*/ 3105940 h 4091592"/>
              <a:gd name="connsiteX70" fmla="*/ 1129820 w 4686459"/>
              <a:gd name="connsiteY70" fmla="*/ 3070314 h 4091592"/>
              <a:gd name="connsiteX71" fmla="*/ 1224823 w 4686459"/>
              <a:gd name="connsiteY71" fmla="*/ 3022813 h 4091592"/>
              <a:gd name="connsiteX72" fmla="*/ 1248574 w 4686459"/>
              <a:gd name="connsiteY72" fmla="*/ 2987187 h 4091592"/>
              <a:gd name="connsiteX73" fmla="*/ 1331701 w 4686459"/>
              <a:gd name="connsiteY73" fmla="*/ 2939686 h 4091592"/>
              <a:gd name="connsiteX74" fmla="*/ 1438579 w 4686459"/>
              <a:gd name="connsiteY74" fmla="*/ 2856558 h 4091592"/>
              <a:gd name="connsiteX75" fmla="*/ 1474205 w 4686459"/>
              <a:gd name="connsiteY75" fmla="*/ 2844683 h 4091592"/>
              <a:gd name="connsiteX76" fmla="*/ 1545457 w 4686459"/>
              <a:gd name="connsiteY76" fmla="*/ 2809057 h 4091592"/>
              <a:gd name="connsiteX77" fmla="*/ 1687961 w 4686459"/>
              <a:gd name="connsiteY77" fmla="*/ 2749680 h 4091592"/>
              <a:gd name="connsiteX78" fmla="*/ 1794838 w 4686459"/>
              <a:gd name="connsiteY78" fmla="*/ 2761556 h 4091592"/>
              <a:gd name="connsiteX79" fmla="*/ 1842340 w 4686459"/>
              <a:gd name="connsiteY79" fmla="*/ 2773431 h 4091592"/>
              <a:gd name="connsiteX80" fmla="*/ 1877966 w 4686459"/>
              <a:gd name="connsiteY80" fmla="*/ 2809057 h 4091592"/>
              <a:gd name="connsiteX81" fmla="*/ 1913592 w 4686459"/>
              <a:gd name="connsiteY81" fmla="*/ 2892184 h 4091592"/>
              <a:gd name="connsiteX82" fmla="*/ 1866090 w 4686459"/>
              <a:gd name="connsiteY82" fmla="*/ 2963436 h 4091592"/>
              <a:gd name="connsiteX83" fmla="*/ 1842340 w 4686459"/>
              <a:gd name="connsiteY83" fmla="*/ 2999062 h 4091592"/>
              <a:gd name="connsiteX84" fmla="*/ 1806714 w 4686459"/>
              <a:gd name="connsiteY84" fmla="*/ 3034688 h 4091592"/>
              <a:gd name="connsiteX85" fmla="*/ 1782963 w 4686459"/>
              <a:gd name="connsiteY85" fmla="*/ 3070314 h 4091592"/>
              <a:gd name="connsiteX86" fmla="*/ 1711711 w 4686459"/>
              <a:gd name="connsiteY86" fmla="*/ 3129691 h 4091592"/>
              <a:gd name="connsiteX87" fmla="*/ 1687961 w 4686459"/>
              <a:gd name="connsiteY87" fmla="*/ 3236569 h 4091592"/>
              <a:gd name="connsiteX88" fmla="*/ 1664210 w 4686459"/>
              <a:gd name="connsiteY88" fmla="*/ 3272195 h 4091592"/>
              <a:gd name="connsiteX89" fmla="*/ 1640459 w 4686459"/>
              <a:gd name="connsiteY89" fmla="*/ 3355322 h 4091592"/>
              <a:gd name="connsiteX90" fmla="*/ 1628584 w 4686459"/>
              <a:gd name="connsiteY90" fmla="*/ 3390948 h 4091592"/>
              <a:gd name="connsiteX91" fmla="*/ 1604833 w 4686459"/>
              <a:gd name="connsiteY91" fmla="*/ 3497826 h 4091592"/>
              <a:gd name="connsiteX92" fmla="*/ 1557332 w 4686459"/>
              <a:gd name="connsiteY92" fmla="*/ 3616579 h 4091592"/>
              <a:gd name="connsiteX93" fmla="*/ 1569207 w 4686459"/>
              <a:gd name="connsiteY93" fmla="*/ 3699706 h 4091592"/>
              <a:gd name="connsiteX94" fmla="*/ 1557332 w 4686459"/>
              <a:gd name="connsiteY94" fmla="*/ 3735332 h 4091592"/>
              <a:gd name="connsiteX95" fmla="*/ 1569207 w 4686459"/>
              <a:gd name="connsiteY95" fmla="*/ 3794709 h 4091592"/>
              <a:gd name="connsiteX96" fmla="*/ 1581083 w 4686459"/>
              <a:gd name="connsiteY96" fmla="*/ 3960964 h 4091592"/>
              <a:gd name="connsiteX97" fmla="*/ 1616709 w 4686459"/>
              <a:gd name="connsiteY97" fmla="*/ 3972839 h 4091592"/>
              <a:gd name="connsiteX98" fmla="*/ 1652335 w 4686459"/>
              <a:gd name="connsiteY98" fmla="*/ 4008465 h 4091592"/>
              <a:gd name="connsiteX99" fmla="*/ 1771088 w 4686459"/>
              <a:gd name="connsiteY99" fmla="*/ 4067841 h 4091592"/>
              <a:gd name="connsiteX100" fmla="*/ 1806714 w 4686459"/>
              <a:gd name="connsiteY100" fmla="*/ 4079717 h 4091592"/>
              <a:gd name="connsiteX101" fmla="*/ 1996719 w 4686459"/>
              <a:gd name="connsiteY101" fmla="*/ 4091592 h 4091592"/>
              <a:gd name="connsiteX102" fmla="*/ 2091722 w 4686459"/>
              <a:gd name="connsiteY102" fmla="*/ 4032216 h 4091592"/>
              <a:gd name="connsiteX103" fmla="*/ 2139223 w 4686459"/>
              <a:gd name="connsiteY103" fmla="*/ 3972839 h 4091592"/>
              <a:gd name="connsiteX104" fmla="*/ 2222350 w 4686459"/>
              <a:gd name="connsiteY104" fmla="*/ 3865961 h 4091592"/>
              <a:gd name="connsiteX105" fmla="*/ 2246101 w 4686459"/>
              <a:gd name="connsiteY105" fmla="*/ 3747208 h 4091592"/>
              <a:gd name="connsiteX106" fmla="*/ 2269851 w 4686459"/>
              <a:gd name="connsiteY106" fmla="*/ 3675956 h 4091592"/>
              <a:gd name="connsiteX107" fmla="*/ 2293602 w 4686459"/>
              <a:gd name="connsiteY107" fmla="*/ 3580953 h 4091592"/>
              <a:gd name="connsiteX108" fmla="*/ 2352979 w 4686459"/>
              <a:gd name="connsiteY108" fmla="*/ 3509701 h 4091592"/>
              <a:gd name="connsiteX109" fmla="*/ 2364854 w 4686459"/>
              <a:gd name="connsiteY109" fmla="*/ 3474075 h 4091592"/>
              <a:gd name="connsiteX110" fmla="*/ 2376729 w 4686459"/>
              <a:gd name="connsiteY110" fmla="*/ 3426574 h 4091592"/>
              <a:gd name="connsiteX111" fmla="*/ 2400480 w 4686459"/>
              <a:gd name="connsiteY111" fmla="*/ 3355322 h 4091592"/>
              <a:gd name="connsiteX112" fmla="*/ 2388605 w 4686459"/>
              <a:gd name="connsiteY112" fmla="*/ 3141566 h 4091592"/>
              <a:gd name="connsiteX113" fmla="*/ 2412355 w 4686459"/>
              <a:gd name="connsiteY113" fmla="*/ 2975312 h 4091592"/>
              <a:gd name="connsiteX114" fmla="*/ 2436106 w 4686459"/>
              <a:gd name="connsiteY114" fmla="*/ 2927810 h 4091592"/>
              <a:gd name="connsiteX115" fmla="*/ 2459857 w 4686459"/>
              <a:gd name="connsiteY115" fmla="*/ 2868434 h 4091592"/>
              <a:gd name="connsiteX116" fmla="*/ 2507358 w 4686459"/>
              <a:gd name="connsiteY116" fmla="*/ 2844683 h 4091592"/>
              <a:gd name="connsiteX117" fmla="*/ 2709238 w 4686459"/>
              <a:gd name="connsiteY117" fmla="*/ 2892184 h 4091592"/>
              <a:gd name="connsiteX118" fmla="*/ 2721114 w 4686459"/>
              <a:gd name="connsiteY118" fmla="*/ 2939686 h 4091592"/>
              <a:gd name="connsiteX119" fmla="*/ 2732989 w 4686459"/>
              <a:gd name="connsiteY119" fmla="*/ 3058439 h 4091592"/>
              <a:gd name="connsiteX120" fmla="*/ 2732989 w 4686459"/>
              <a:gd name="connsiteY120" fmla="*/ 3236569 h 4091592"/>
              <a:gd name="connsiteX121" fmla="*/ 2756740 w 4686459"/>
              <a:gd name="connsiteY121" fmla="*/ 3307821 h 4091592"/>
              <a:gd name="connsiteX122" fmla="*/ 2863618 w 4686459"/>
              <a:gd name="connsiteY122" fmla="*/ 3414699 h 4091592"/>
              <a:gd name="connsiteX123" fmla="*/ 2946745 w 4686459"/>
              <a:gd name="connsiteY123" fmla="*/ 3474075 h 4091592"/>
              <a:gd name="connsiteX124" fmla="*/ 3041748 w 4686459"/>
              <a:gd name="connsiteY124" fmla="*/ 3497826 h 4091592"/>
              <a:gd name="connsiteX125" fmla="*/ 3136750 w 4686459"/>
              <a:gd name="connsiteY125" fmla="*/ 3533452 h 4091592"/>
              <a:gd name="connsiteX126" fmla="*/ 3172376 w 4686459"/>
              <a:gd name="connsiteY126" fmla="*/ 3569078 h 4091592"/>
              <a:gd name="connsiteX127" fmla="*/ 3279254 w 4686459"/>
              <a:gd name="connsiteY127" fmla="*/ 3616579 h 4091592"/>
              <a:gd name="connsiteX128" fmla="*/ 3314880 w 4686459"/>
              <a:gd name="connsiteY128" fmla="*/ 3652205 h 4091592"/>
              <a:gd name="connsiteX129" fmla="*/ 3350506 w 4686459"/>
              <a:gd name="connsiteY129" fmla="*/ 3664080 h 4091592"/>
              <a:gd name="connsiteX130" fmla="*/ 3635514 w 4686459"/>
              <a:gd name="connsiteY130" fmla="*/ 3687831 h 4091592"/>
              <a:gd name="connsiteX131" fmla="*/ 3825519 w 4686459"/>
              <a:gd name="connsiteY131" fmla="*/ 3675956 h 4091592"/>
              <a:gd name="connsiteX132" fmla="*/ 3861145 w 4686459"/>
              <a:gd name="connsiteY132" fmla="*/ 3664080 h 4091592"/>
              <a:gd name="connsiteX133" fmla="*/ 3908646 w 4686459"/>
              <a:gd name="connsiteY133" fmla="*/ 3652205 h 4091592"/>
              <a:gd name="connsiteX134" fmla="*/ 3944272 w 4686459"/>
              <a:gd name="connsiteY134" fmla="*/ 3616579 h 4091592"/>
              <a:gd name="connsiteX135" fmla="*/ 4015524 w 4686459"/>
              <a:gd name="connsiteY135" fmla="*/ 3580953 h 4091592"/>
              <a:gd name="connsiteX136" fmla="*/ 4074901 w 4686459"/>
              <a:gd name="connsiteY136" fmla="*/ 3509701 h 4091592"/>
              <a:gd name="connsiteX137" fmla="*/ 4110527 w 4686459"/>
              <a:gd name="connsiteY137" fmla="*/ 3474075 h 4091592"/>
              <a:gd name="connsiteX138" fmla="*/ 4134277 w 4686459"/>
              <a:gd name="connsiteY138" fmla="*/ 3426574 h 4091592"/>
              <a:gd name="connsiteX139" fmla="*/ 4134277 w 4686459"/>
              <a:gd name="connsiteY139" fmla="*/ 3260319 h 4091592"/>
              <a:gd name="connsiteX140" fmla="*/ 4122402 w 4686459"/>
              <a:gd name="connsiteY140" fmla="*/ 3224693 h 4091592"/>
              <a:gd name="connsiteX141" fmla="*/ 4074901 w 4686459"/>
              <a:gd name="connsiteY141" fmla="*/ 3153441 h 4091592"/>
              <a:gd name="connsiteX142" fmla="*/ 4063025 w 4686459"/>
              <a:gd name="connsiteY142" fmla="*/ 3105940 h 4091592"/>
              <a:gd name="connsiteX143" fmla="*/ 4003649 w 4686459"/>
              <a:gd name="connsiteY143" fmla="*/ 3034688 h 4091592"/>
              <a:gd name="connsiteX144" fmla="*/ 3968023 w 4686459"/>
              <a:gd name="connsiteY144" fmla="*/ 2987187 h 4091592"/>
              <a:gd name="connsiteX145" fmla="*/ 3920522 w 4686459"/>
              <a:gd name="connsiteY145" fmla="*/ 2963436 h 4091592"/>
              <a:gd name="connsiteX146" fmla="*/ 3849270 w 4686459"/>
              <a:gd name="connsiteY146" fmla="*/ 2915935 h 4091592"/>
              <a:gd name="connsiteX147" fmla="*/ 3730516 w 4686459"/>
              <a:gd name="connsiteY147" fmla="*/ 2880309 h 4091592"/>
              <a:gd name="connsiteX148" fmla="*/ 3611763 w 4686459"/>
              <a:gd name="connsiteY148" fmla="*/ 2832808 h 4091592"/>
              <a:gd name="connsiteX149" fmla="*/ 3599888 w 4686459"/>
              <a:gd name="connsiteY149" fmla="*/ 2785306 h 4091592"/>
              <a:gd name="connsiteX150" fmla="*/ 3588013 w 4686459"/>
              <a:gd name="connsiteY150" fmla="*/ 2725930 h 4091592"/>
              <a:gd name="connsiteX151" fmla="*/ 3564262 w 4686459"/>
              <a:gd name="connsiteY151" fmla="*/ 2678429 h 4091592"/>
              <a:gd name="connsiteX152" fmla="*/ 3528636 w 4686459"/>
              <a:gd name="connsiteY152" fmla="*/ 2571551 h 4091592"/>
              <a:gd name="connsiteX153" fmla="*/ 3516761 w 4686459"/>
              <a:gd name="connsiteY153" fmla="*/ 2535925 h 4091592"/>
              <a:gd name="connsiteX154" fmla="*/ 3493010 w 4686459"/>
              <a:gd name="connsiteY154" fmla="*/ 2488423 h 4091592"/>
              <a:gd name="connsiteX155" fmla="*/ 3481135 w 4686459"/>
              <a:gd name="connsiteY155" fmla="*/ 2417171 h 4091592"/>
              <a:gd name="connsiteX156" fmla="*/ 3457384 w 4686459"/>
              <a:gd name="connsiteY156" fmla="*/ 2298418 h 4091592"/>
              <a:gd name="connsiteX157" fmla="*/ 3493010 w 4686459"/>
              <a:gd name="connsiteY157" fmla="*/ 2227166 h 4091592"/>
              <a:gd name="connsiteX158" fmla="*/ 3564262 w 4686459"/>
              <a:gd name="connsiteY158" fmla="*/ 2203416 h 4091592"/>
              <a:gd name="connsiteX159" fmla="*/ 3647389 w 4686459"/>
              <a:gd name="connsiteY159" fmla="*/ 2179665 h 4091592"/>
              <a:gd name="connsiteX160" fmla="*/ 3683015 w 4686459"/>
              <a:gd name="connsiteY160" fmla="*/ 2155914 h 4091592"/>
              <a:gd name="connsiteX161" fmla="*/ 3825519 w 4686459"/>
              <a:gd name="connsiteY161" fmla="*/ 2144039 h 4091592"/>
              <a:gd name="connsiteX162" fmla="*/ 3861145 w 4686459"/>
              <a:gd name="connsiteY162" fmla="*/ 2132164 h 4091592"/>
              <a:gd name="connsiteX163" fmla="*/ 4407410 w 4686459"/>
              <a:gd name="connsiteY163" fmla="*/ 2132164 h 4091592"/>
              <a:gd name="connsiteX164" fmla="*/ 4431161 w 4686459"/>
              <a:gd name="connsiteY164" fmla="*/ 2096538 h 4091592"/>
              <a:gd name="connsiteX165" fmla="*/ 4466787 w 4686459"/>
              <a:gd name="connsiteY165" fmla="*/ 2072787 h 4091592"/>
              <a:gd name="connsiteX166" fmla="*/ 4502413 w 4686459"/>
              <a:gd name="connsiteY166" fmla="*/ 2037161 h 4091592"/>
              <a:gd name="connsiteX167" fmla="*/ 4573664 w 4686459"/>
              <a:gd name="connsiteY167" fmla="*/ 1977784 h 4091592"/>
              <a:gd name="connsiteX168" fmla="*/ 4597415 w 4686459"/>
              <a:gd name="connsiteY168" fmla="*/ 1942158 h 4091592"/>
              <a:gd name="connsiteX169" fmla="*/ 4656792 w 4686459"/>
              <a:gd name="connsiteY169" fmla="*/ 1870906 h 4091592"/>
              <a:gd name="connsiteX170" fmla="*/ 4656792 w 4686459"/>
              <a:gd name="connsiteY170" fmla="*/ 1585899 h 4091592"/>
              <a:gd name="connsiteX171" fmla="*/ 4644916 w 4686459"/>
              <a:gd name="connsiteY171" fmla="*/ 1550273 h 4091592"/>
              <a:gd name="connsiteX172" fmla="*/ 4621166 w 4686459"/>
              <a:gd name="connsiteY172" fmla="*/ 1514647 h 4091592"/>
              <a:gd name="connsiteX173" fmla="*/ 4609290 w 4686459"/>
              <a:gd name="connsiteY173" fmla="*/ 1479021 h 4091592"/>
              <a:gd name="connsiteX174" fmla="*/ 4538038 w 4686459"/>
              <a:gd name="connsiteY174" fmla="*/ 1431519 h 4091592"/>
              <a:gd name="connsiteX175" fmla="*/ 4454911 w 4686459"/>
              <a:gd name="connsiteY175" fmla="*/ 1360267 h 4091592"/>
              <a:gd name="connsiteX176" fmla="*/ 4419285 w 4686459"/>
              <a:gd name="connsiteY176" fmla="*/ 1324641 h 4091592"/>
              <a:gd name="connsiteX177" fmla="*/ 4383659 w 4686459"/>
              <a:gd name="connsiteY177" fmla="*/ 1312766 h 4091592"/>
              <a:gd name="connsiteX178" fmla="*/ 4348033 w 4686459"/>
              <a:gd name="connsiteY178" fmla="*/ 1289016 h 4091592"/>
              <a:gd name="connsiteX179" fmla="*/ 4276781 w 4686459"/>
              <a:gd name="connsiteY179" fmla="*/ 1300891 h 4091592"/>
              <a:gd name="connsiteX180" fmla="*/ 4241155 w 4686459"/>
              <a:gd name="connsiteY180" fmla="*/ 1312766 h 4091592"/>
              <a:gd name="connsiteX181" fmla="*/ 4193654 w 4686459"/>
              <a:gd name="connsiteY181" fmla="*/ 1324641 h 4091592"/>
              <a:gd name="connsiteX182" fmla="*/ 4122402 w 4686459"/>
              <a:gd name="connsiteY182" fmla="*/ 1336517 h 4091592"/>
              <a:gd name="connsiteX183" fmla="*/ 3991774 w 4686459"/>
              <a:gd name="connsiteY183" fmla="*/ 1372143 h 4091592"/>
              <a:gd name="connsiteX184" fmla="*/ 3956148 w 4686459"/>
              <a:gd name="connsiteY184" fmla="*/ 1384018 h 4091592"/>
              <a:gd name="connsiteX185" fmla="*/ 3718641 w 4686459"/>
              <a:gd name="connsiteY185" fmla="*/ 1395893 h 4091592"/>
              <a:gd name="connsiteX186" fmla="*/ 3588013 w 4686459"/>
              <a:gd name="connsiteY186" fmla="*/ 1431519 h 4091592"/>
              <a:gd name="connsiteX187" fmla="*/ 3528636 w 4686459"/>
              <a:gd name="connsiteY187" fmla="*/ 1443395 h 4091592"/>
              <a:gd name="connsiteX188" fmla="*/ 3493010 w 4686459"/>
              <a:gd name="connsiteY188" fmla="*/ 1455270 h 4091592"/>
              <a:gd name="connsiteX189" fmla="*/ 3433633 w 4686459"/>
              <a:gd name="connsiteY189" fmla="*/ 1467145 h 4091592"/>
              <a:gd name="connsiteX190" fmla="*/ 3409883 w 4686459"/>
              <a:gd name="connsiteY190" fmla="*/ 1502771 h 4091592"/>
              <a:gd name="connsiteX191" fmla="*/ 3338631 w 4686459"/>
              <a:gd name="connsiteY191" fmla="*/ 1526522 h 4091592"/>
              <a:gd name="connsiteX192" fmla="*/ 3303005 w 4686459"/>
              <a:gd name="connsiteY192" fmla="*/ 1550273 h 4091592"/>
              <a:gd name="connsiteX193" fmla="*/ 3065498 w 4686459"/>
              <a:gd name="connsiteY193" fmla="*/ 1550273 h 4091592"/>
              <a:gd name="connsiteX194" fmla="*/ 3029872 w 4686459"/>
              <a:gd name="connsiteY194" fmla="*/ 1526522 h 4091592"/>
              <a:gd name="connsiteX195" fmla="*/ 2982371 w 4686459"/>
              <a:gd name="connsiteY195" fmla="*/ 1502771 h 4091592"/>
              <a:gd name="connsiteX196" fmla="*/ 2958620 w 4686459"/>
              <a:gd name="connsiteY196" fmla="*/ 1467145 h 4091592"/>
              <a:gd name="connsiteX197" fmla="*/ 2911119 w 4686459"/>
              <a:gd name="connsiteY197" fmla="*/ 1431519 h 4091592"/>
              <a:gd name="connsiteX198" fmla="*/ 2887368 w 4686459"/>
              <a:gd name="connsiteY198" fmla="*/ 1384018 h 4091592"/>
              <a:gd name="connsiteX199" fmla="*/ 2839867 w 4686459"/>
              <a:gd name="connsiteY199" fmla="*/ 1312766 h 4091592"/>
              <a:gd name="connsiteX200" fmla="*/ 2816116 w 4686459"/>
              <a:gd name="connsiteY200" fmla="*/ 1265265 h 4091592"/>
              <a:gd name="connsiteX201" fmla="*/ 2744864 w 4686459"/>
              <a:gd name="connsiteY201" fmla="*/ 1110886 h 4091592"/>
              <a:gd name="connsiteX202" fmla="*/ 2768615 w 4686459"/>
              <a:gd name="connsiteY202" fmla="*/ 1075260 h 4091592"/>
              <a:gd name="connsiteX203" fmla="*/ 2875493 w 4686459"/>
              <a:gd name="connsiteY203" fmla="*/ 1004008 h 4091592"/>
              <a:gd name="connsiteX204" fmla="*/ 2911119 w 4686459"/>
              <a:gd name="connsiteY204" fmla="*/ 980257 h 4091592"/>
              <a:gd name="connsiteX205" fmla="*/ 2946745 w 4686459"/>
              <a:gd name="connsiteY205" fmla="*/ 956506 h 4091592"/>
              <a:gd name="connsiteX206" fmla="*/ 3006122 w 4686459"/>
              <a:gd name="connsiteY206" fmla="*/ 897130 h 4091592"/>
              <a:gd name="connsiteX207" fmla="*/ 3124875 w 4686459"/>
              <a:gd name="connsiteY207" fmla="*/ 790252 h 4091592"/>
              <a:gd name="connsiteX208" fmla="*/ 3208002 w 4686459"/>
              <a:gd name="connsiteY208" fmla="*/ 695249 h 4091592"/>
              <a:gd name="connsiteX209" fmla="*/ 3279254 w 4686459"/>
              <a:gd name="connsiteY209" fmla="*/ 588371 h 4091592"/>
              <a:gd name="connsiteX210" fmla="*/ 3303005 w 4686459"/>
              <a:gd name="connsiteY210" fmla="*/ 552745 h 4091592"/>
              <a:gd name="connsiteX211" fmla="*/ 3303005 w 4686459"/>
              <a:gd name="connsiteY211" fmla="*/ 410241 h 4091592"/>
              <a:gd name="connsiteX212" fmla="*/ 3267379 w 4686459"/>
              <a:gd name="connsiteY212" fmla="*/ 374616 h 4091592"/>
              <a:gd name="connsiteX213" fmla="*/ 3208002 w 4686459"/>
              <a:gd name="connsiteY213" fmla="*/ 303364 h 4091592"/>
              <a:gd name="connsiteX214" fmla="*/ 3184251 w 4686459"/>
              <a:gd name="connsiteY214" fmla="*/ 267738 h 4091592"/>
              <a:gd name="connsiteX215" fmla="*/ 3065498 w 4686459"/>
              <a:gd name="connsiteY215" fmla="*/ 160860 h 4091592"/>
              <a:gd name="connsiteX216" fmla="*/ 3029872 w 4686459"/>
              <a:gd name="connsiteY216" fmla="*/ 125234 h 4091592"/>
              <a:gd name="connsiteX217" fmla="*/ 2970496 w 4686459"/>
              <a:gd name="connsiteY217" fmla="*/ 113358 h 4091592"/>
              <a:gd name="connsiteX218" fmla="*/ 2922994 w 4686459"/>
              <a:gd name="connsiteY218" fmla="*/ 89608 h 4091592"/>
              <a:gd name="connsiteX219" fmla="*/ 2887368 w 4686459"/>
              <a:gd name="connsiteY219" fmla="*/ 65857 h 4091592"/>
              <a:gd name="connsiteX220" fmla="*/ 2756740 w 4686459"/>
              <a:gd name="connsiteY220" fmla="*/ 53982 h 4091592"/>
              <a:gd name="connsiteX221" fmla="*/ 2293602 w 4686459"/>
              <a:gd name="connsiteY221" fmla="*/ 53982 h 4091592"/>
              <a:gd name="connsiteX222" fmla="*/ 2198600 w 4686459"/>
              <a:gd name="connsiteY222" fmla="*/ 113358 h 4091592"/>
              <a:gd name="connsiteX223" fmla="*/ 2115472 w 4686459"/>
              <a:gd name="connsiteY223" fmla="*/ 148984 h 4091592"/>
              <a:gd name="connsiteX224" fmla="*/ 2056096 w 4686459"/>
              <a:gd name="connsiteY224" fmla="*/ 160860 h 4091592"/>
              <a:gd name="connsiteX225" fmla="*/ 2020470 w 4686459"/>
              <a:gd name="connsiteY225" fmla="*/ 172735 h 4091592"/>
              <a:gd name="connsiteX226" fmla="*/ 2008594 w 4686459"/>
              <a:gd name="connsiteY226" fmla="*/ 433992 h 4091592"/>
              <a:gd name="connsiteX227" fmla="*/ 2020470 w 4686459"/>
              <a:gd name="connsiteY227" fmla="*/ 992132 h 4091592"/>
              <a:gd name="connsiteX228" fmla="*/ 1961093 w 4686459"/>
              <a:gd name="connsiteY228" fmla="*/ 1194013 h 4091592"/>
              <a:gd name="connsiteX229" fmla="*/ 1877966 w 4686459"/>
              <a:gd name="connsiteY229" fmla="*/ 1182138 h 4091592"/>
              <a:gd name="connsiteX230" fmla="*/ 1723587 w 4686459"/>
              <a:gd name="connsiteY230" fmla="*/ 1134636 h 4091592"/>
              <a:gd name="connsiteX231" fmla="*/ 1391077 w 4686459"/>
              <a:gd name="connsiteY231" fmla="*/ 1122761 h 4091592"/>
              <a:gd name="connsiteX232" fmla="*/ 1367327 w 4686459"/>
              <a:gd name="connsiteY232" fmla="*/ 1087135 h 4091592"/>
              <a:gd name="connsiteX233" fmla="*/ 1331701 w 4686459"/>
              <a:gd name="connsiteY233" fmla="*/ 1075260 h 4091592"/>
              <a:gd name="connsiteX234" fmla="*/ 1272324 w 4686459"/>
              <a:gd name="connsiteY234" fmla="*/ 1039634 h 4091592"/>
              <a:gd name="connsiteX235" fmla="*/ 1189197 w 4686459"/>
              <a:gd name="connsiteY235" fmla="*/ 932756 h 4091592"/>
              <a:gd name="connsiteX236" fmla="*/ 1129820 w 4686459"/>
              <a:gd name="connsiteY236" fmla="*/ 885254 h 4091592"/>
              <a:gd name="connsiteX237" fmla="*/ 1082319 w 4686459"/>
              <a:gd name="connsiteY237" fmla="*/ 873379 h 4091592"/>
              <a:gd name="connsiteX238" fmla="*/ 1034818 w 4686459"/>
              <a:gd name="connsiteY238" fmla="*/ 849629 h 4091592"/>
              <a:gd name="connsiteX239" fmla="*/ 678558 w 4686459"/>
              <a:gd name="connsiteY239" fmla="*/ 837753 h 4091592"/>
              <a:gd name="connsiteX240" fmla="*/ 500428 w 4686459"/>
              <a:gd name="connsiteY240" fmla="*/ 849629 h 4091592"/>
              <a:gd name="connsiteX241" fmla="*/ 464802 w 4686459"/>
              <a:gd name="connsiteY241" fmla="*/ 861504 h 4091592"/>
              <a:gd name="connsiteX242" fmla="*/ 381675 w 4686459"/>
              <a:gd name="connsiteY242" fmla="*/ 873379 h 4091592"/>
              <a:gd name="connsiteX243" fmla="*/ 369800 w 4686459"/>
              <a:gd name="connsiteY243" fmla="*/ 885254 h 409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4686459" h="4091592">
                <a:moveTo>
                  <a:pt x="417301" y="849629"/>
                </a:moveTo>
                <a:cubicBezTo>
                  <a:pt x="390897" y="928834"/>
                  <a:pt x="428513" y="838524"/>
                  <a:pt x="357924" y="920880"/>
                </a:cubicBezTo>
                <a:cubicBezTo>
                  <a:pt x="346403" y="934321"/>
                  <a:pt x="342957" y="953012"/>
                  <a:pt x="334174" y="968382"/>
                </a:cubicBezTo>
                <a:cubicBezTo>
                  <a:pt x="327093" y="980774"/>
                  <a:pt x="318719" y="992394"/>
                  <a:pt x="310423" y="1004008"/>
                </a:cubicBezTo>
                <a:cubicBezTo>
                  <a:pt x="298919" y="1020113"/>
                  <a:pt x="284770" y="1034413"/>
                  <a:pt x="274797" y="1051509"/>
                </a:cubicBezTo>
                <a:cubicBezTo>
                  <a:pt x="256957" y="1082092"/>
                  <a:pt x="227296" y="1146512"/>
                  <a:pt x="227296" y="1146512"/>
                </a:cubicBezTo>
                <a:cubicBezTo>
                  <a:pt x="233300" y="1176533"/>
                  <a:pt x="238339" y="1228807"/>
                  <a:pt x="262922" y="1253390"/>
                </a:cubicBezTo>
                <a:cubicBezTo>
                  <a:pt x="271773" y="1262241"/>
                  <a:pt x="286673" y="1261307"/>
                  <a:pt x="298548" y="1265265"/>
                </a:cubicBezTo>
                <a:cubicBezTo>
                  <a:pt x="357924" y="1304849"/>
                  <a:pt x="326258" y="1277141"/>
                  <a:pt x="381675" y="1360267"/>
                </a:cubicBezTo>
                <a:cubicBezTo>
                  <a:pt x="389592" y="1372142"/>
                  <a:pt x="400911" y="1382353"/>
                  <a:pt x="405425" y="1395893"/>
                </a:cubicBezTo>
                <a:cubicBezTo>
                  <a:pt x="409384" y="1407768"/>
                  <a:pt x="409481" y="1421744"/>
                  <a:pt x="417301" y="1431519"/>
                </a:cubicBezTo>
                <a:cubicBezTo>
                  <a:pt x="426217" y="1442664"/>
                  <a:pt x="441052" y="1447353"/>
                  <a:pt x="452927" y="1455270"/>
                </a:cubicBezTo>
                <a:cubicBezTo>
                  <a:pt x="460844" y="1467145"/>
                  <a:pt x="466585" y="1480804"/>
                  <a:pt x="476677" y="1490896"/>
                </a:cubicBezTo>
                <a:cubicBezTo>
                  <a:pt x="504906" y="1519126"/>
                  <a:pt x="548277" y="1526638"/>
                  <a:pt x="583555" y="1538397"/>
                </a:cubicBezTo>
                <a:lnTo>
                  <a:pt x="619181" y="1550273"/>
                </a:lnTo>
                <a:cubicBezTo>
                  <a:pt x="627098" y="1562148"/>
                  <a:pt x="631057" y="1577982"/>
                  <a:pt x="642932" y="1585899"/>
                </a:cubicBezTo>
                <a:cubicBezTo>
                  <a:pt x="656512" y="1594952"/>
                  <a:pt x="674740" y="1593290"/>
                  <a:pt x="690433" y="1597774"/>
                </a:cubicBezTo>
                <a:cubicBezTo>
                  <a:pt x="702469" y="1601213"/>
                  <a:pt x="714023" y="1606210"/>
                  <a:pt x="726059" y="1609649"/>
                </a:cubicBezTo>
                <a:cubicBezTo>
                  <a:pt x="741752" y="1614133"/>
                  <a:pt x="757961" y="1616725"/>
                  <a:pt x="773561" y="1621525"/>
                </a:cubicBezTo>
                <a:cubicBezTo>
                  <a:pt x="809453" y="1632569"/>
                  <a:pt x="845388" y="1643670"/>
                  <a:pt x="880438" y="1657151"/>
                </a:cubicBezTo>
                <a:cubicBezTo>
                  <a:pt x="896961" y="1663506"/>
                  <a:pt x="911669" y="1673928"/>
                  <a:pt x="927940" y="1680901"/>
                </a:cubicBezTo>
                <a:cubicBezTo>
                  <a:pt x="939446" y="1685832"/>
                  <a:pt x="951691" y="1688818"/>
                  <a:pt x="963566" y="1692777"/>
                </a:cubicBezTo>
                <a:cubicBezTo>
                  <a:pt x="971483" y="1704652"/>
                  <a:pt x="976171" y="1719487"/>
                  <a:pt x="987316" y="1728403"/>
                </a:cubicBezTo>
                <a:cubicBezTo>
                  <a:pt x="1002733" y="1740736"/>
                  <a:pt x="1093407" y="1751984"/>
                  <a:pt x="1094194" y="1752153"/>
                </a:cubicBezTo>
                <a:cubicBezTo>
                  <a:pt x="1219289" y="1778959"/>
                  <a:pt x="1168601" y="1770291"/>
                  <a:pt x="1296075" y="1823405"/>
                </a:cubicBezTo>
                <a:cubicBezTo>
                  <a:pt x="1318966" y="1832943"/>
                  <a:pt x="1411922" y="1858201"/>
                  <a:pt x="1414828" y="1859031"/>
                </a:cubicBezTo>
                <a:cubicBezTo>
                  <a:pt x="1426703" y="1870906"/>
                  <a:pt x="1447693" y="1878091"/>
                  <a:pt x="1450454" y="1894657"/>
                </a:cubicBezTo>
                <a:cubicBezTo>
                  <a:pt x="1460461" y="1954696"/>
                  <a:pt x="1449122" y="1996008"/>
                  <a:pt x="1414828" y="2037161"/>
                </a:cubicBezTo>
                <a:cubicBezTo>
                  <a:pt x="1404077" y="2050063"/>
                  <a:pt x="1391077" y="2060912"/>
                  <a:pt x="1379202" y="2072787"/>
                </a:cubicBezTo>
                <a:cubicBezTo>
                  <a:pt x="1375244" y="2088621"/>
                  <a:pt x="1376380" y="2106708"/>
                  <a:pt x="1367327" y="2120288"/>
                </a:cubicBezTo>
                <a:cubicBezTo>
                  <a:pt x="1359410" y="2132163"/>
                  <a:pt x="1341793" y="2133947"/>
                  <a:pt x="1331701" y="2144039"/>
                </a:cubicBezTo>
                <a:cubicBezTo>
                  <a:pt x="1321609" y="2154131"/>
                  <a:pt x="1315867" y="2167790"/>
                  <a:pt x="1307950" y="2179665"/>
                </a:cubicBezTo>
                <a:cubicBezTo>
                  <a:pt x="1300033" y="2203416"/>
                  <a:pt x="1290272" y="2226629"/>
                  <a:pt x="1284200" y="2250917"/>
                </a:cubicBezTo>
                <a:cubicBezTo>
                  <a:pt x="1280396" y="2266131"/>
                  <a:pt x="1268965" y="2317012"/>
                  <a:pt x="1260449" y="2334044"/>
                </a:cubicBezTo>
                <a:cubicBezTo>
                  <a:pt x="1254066" y="2346810"/>
                  <a:pt x="1249090" y="2362589"/>
                  <a:pt x="1236698" y="2369670"/>
                </a:cubicBezTo>
                <a:cubicBezTo>
                  <a:pt x="1219173" y="2379684"/>
                  <a:pt x="1197114" y="2377587"/>
                  <a:pt x="1177322" y="2381545"/>
                </a:cubicBezTo>
                <a:cubicBezTo>
                  <a:pt x="1166568" y="2389610"/>
                  <a:pt x="1111555" y="2432241"/>
                  <a:pt x="1094194" y="2440922"/>
                </a:cubicBezTo>
                <a:cubicBezTo>
                  <a:pt x="1082998" y="2446520"/>
                  <a:pt x="1070443" y="2448839"/>
                  <a:pt x="1058568" y="2452797"/>
                </a:cubicBezTo>
                <a:cubicBezTo>
                  <a:pt x="976901" y="2507243"/>
                  <a:pt x="1014396" y="2491273"/>
                  <a:pt x="951690" y="2512174"/>
                </a:cubicBezTo>
                <a:cubicBezTo>
                  <a:pt x="939815" y="2520091"/>
                  <a:pt x="928830" y="2529542"/>
                  <a:pt x="916064" y="2535925"/>
                </a:cubicBezTo>
                <a:cubicBezTo>
                  <a:pt x="904868" y="2541523"/>
                  <a:pt x="892159" y="2543405"/>
                  <a:pt x="880438" y="2547800"/>
                </a:cubicBezTo>
                <a:cubicBezTo>
                  <a:pt x="860479" y="2555285"/>
                  <a:pt x="841095" y="2564266"/>
                  <a:pt x="821062" y="2571551"/>
                </a:cubicBezTo>
                <a:cubicBezTo>
                  <a:pt x="797534" y="2580107"/>
                  <a:pt x="773561" y="2587384"/>
                  <a:pt x="749810" y="2595301"/>
                </a:cubicBezTo>
                <a:cubicBezTo>
                  <a:pt x="737935" y="2599259"/>
                  <a:pt x="724599" y="2600233"/>
                  <a:pt x="714184" y="2607177"/>
                </a:cubicBezTo>
                <a:cubicBezTo>
                  <a:pt x="663400" y="2641033"/>
                  <a:pt x="628869" y="2668309"/>
                  <a:pt x="571680" y="2690304"/>
                </a:cubicBezTo>
                <a:cubicBezTo>
                  <a:pt x="544783" y="2700649"/>
                  <a:pt x="516155" y="2705773"/>
                  <a:pt x="488553" y="2714054"/>
                </a:cubicBezTo>
                <a:cubicBezTo>
                  <a:pt x="431186" y="2731264"/>
                  <a:pt x="469382" y="2725167"/>
                  <a:pt x="393550" y="2737805"/>
                </a:cubicBezTo>
                <a:cubicBezTo>
                  <a:pt x="265908" y="2759078"/>
                  <a:pt x="354113" y="2738757"/>
                  <a:pt x="262922" y="2761556"/>
                </a:cubicBezTo>
                <a:cubicBezTo>
                  <a:pt x="247088" y="2773431"/>
                  <a:pt x="230315" y="2784149"/>
                  <a:pt x="215420" y="2797182"/>
                </a:cubicBezTo>
                <a:cubicBezTo>
                  <a:pt x="198568" y="2811927"/>
                  <a:pt x="185833" y="2831248"/>
                  <a:pt x="167919" y="2844683"/>
                </a:cubicBezTo>
                <a:cubicBezTo>
                  <a:pt x="153757" y="2855305"/>
                  <a:pt x="136252" y="2860517"/>
                  <a:pt x="120418" y="2868434"/>
                </a:cubicBezTo>
                <a:cubicBezTo>
                  <a:pt x="116459" y="2880309"/>
                  <a:pt x="115486" y="2893645"/>
                  <a:pt x="108542" y="2904060"/>
                </a:cubicBezTo>
                <a:cubicBezTo>
                  <a:pt x="56013" y="2982852"/>
                  <a:pt x="88019" y="2897605"/>
                  <a:pt x="49166" y="2975312"/>
                </a:cubicBezTo>
                <a:cubicBezTo>
                  <a:pt x="0" y="3073644"/>
                  <a:pt x="81604" y="2944466"/>
                  <a:pt x="13540" y="3046564"/>
                </a:cubicBezTo>
                <a:cubicBezTo>
                  <a:pt x="17498" y="3105940"/>
                  <a:pt x="8624" y="3167603"/>
                  <a:pt x="25415" y="3224693"/>
                </a:cubicBezTo>
                <a:cubicBezTo>
                  <a:pt x="30410" y="3241676"/>
                  <a:pt x="59316" y="3237111"/>
                  <a:pt x="72916" y="3248444"/>
                </a:cubicBezTo>
                <a:cubicBezTo>
                  <a:pt x="185625" y="3342369"/>
                  <a:pt x="125811" y="3328793"/>
                  <a:pt x="215420" y="3367197"/>
                </a:cubicBezTo>
                <a:cubicBezTo>
                  <a:pt x="226926" y="3372128"/>
                  <a:pt x="238730" y="3376834"/>
                  <a:pt x="251046" y="3379073"/>
                </a:cubicBezTo>
                <a:cubicBezTo>
                  <a:pt x="282445" y="3384782"/>
                  <a:pt x="314381" y="3386990"/>
                  <a:pt x="346049" y="3390948"/>
                </a:cubicBezTo>
                <a:cubicBezTo>
                  <a:pt x="357924" y="3398865"/>
                  <a:pt x="368311" y="3409688"/>
                  <a:pt x="381675" y="3414699"/>
                </a:cubicBezTo>
                <a:cubicBezTo>
                  <a:pt x="400574" y="3421786"/>
                  <a:pt x="421348" y="3422196"/>
                  <a:pt x="441051" y="3426574"/>
                </a:cubicBezTo>
                <a:cubicBezTo>
                  <a:pt x="541838" y="3448971"/>
                  <a:pt x="427583" y="3429738"/>
                  <a:pt x="571680" y="3450325"/>
                </a:cubicBezTo>
                <a:cubicBezTo>
                  <a:pt x="603348" y="3446366"/>
                  <a:pt x="637052" y="3450302"/>
                  <a:pt x="666683" y="3438449"/>
                </a:cubicBezTo>
                <a:cubicBezTo>
                  <a:pt x="679934" y="3433148"/>
                  <a:pt x="678041" y="3409904"/>
                  <a:pt x="690433" y="3402823"/>
                </a:cubicBezTo>
                <a:cubicBezTo>
                  <a:pt x="707958" y="3392809"/>
                  <a:pt x="730018" y="3394906"/>
                  <a:pt x="749810" y="3390948"/>
                </a:cubicBezTo>
                <a:cubicBezTo>
                  <a:pt x="769602" y="3379073"/>
                  <a:pt x="788542" y="3365644"/>
                  <a:pt x="809187" y="3355322"/>
                </a:cubicBezTo>
                <a:cubicBezTo>
                  <a:pt x="925394" y="3297218"/>
                  <a:pt x="821648" y="3362847"/>
                  <a:pt x="904189" y="3307821"/>
                </a:cubicBezTo>
                <a:cubicBezTo>
                  <a:pt x="926899" y="3239688"/>
                  <a:pt x="899800" y="3303284"/>
                  <a:pt x="951690" y="3236569"/>
                </a:cubicBezTo>
                <a:cubicBezTo>
                  <a:pt x="1019946" y="3148812"/>
                  <a:pt x="964809" y="3173913"/>
                  <a:pt x="1046693" y="3153441"/>
                </a:cubicBezTo>
                <a:cubicBezTo>
                  <a:pt x="1070444" y="3137607"/>
                  <a:pt x="1108919" y="3133020"/>
                  <a:pt x="1117945" y="3105940"/>
                </a:cubicBezTo>
                <a:cubicBezTo>
                  <a:pt x="1121903" y="3094065"/>
                  <a:pt x="1120969" y="3079165"/>
                  <a:pt x="1129820" y="3070314"/>
                </a:cubicBezTo>
                <a:cubicBezTo>
                  <a:pt x="1157865" y="3042269"/>
                  <a:pt x="1190113" y="3034383"/>
                  <a:pt x="1224823" y="3022813"/>
                </a:cubicBezTo>
                <a:cubicBezTo>
                  <a:pt x="1232740" y="3010938"/>
                  <a:pt x="1238482" y="2997279"/>
                  <a:pt x="1248574" y="2987187"/>
                </a:cubicBezTo>
                <a:cubicBezTo>
                  <a:pt x="1265361" y="2970400"/>
                  <a:pt x="1313070" y="2949001"/>
                  <a:pt x="1331701" y="2939686"/>
                </a:cubicBezTo>
                <a:cubicBezTo>
                  <a:pt x="1362439" y="2908948"/>
                  <a:pt x="1395968" y="2870761"/>
                  <a:pt x="1438579" y="2856558"/>
                </a:cubicBezTo>
                <a:lnTo>
                  <a:pt x="1474205" y="2844683"/>
                </a:lnTo>
                <a:cubicBezTo>
                  <a:pt x="1552280" y="2792633"/>
                  <a:pt x="1468196" y="2844175"/>
                  <a:pt x="1545457" y="2809057"/>
                </a:cubicBezTo>
                <a:cubicBezTo>
                  <a:pt x="1679416" y="2748167"/>
                  <a:pt x="1594882" y="2772951"/>
                  <a:pt x="1687961" y="2749680"/>
                </a:cubicBezTo>
                <a:cubicBezTo>
                  <a:pt x="1723587" y="2753639"/>
                  <a:pt x="1759410" y="2756105"/>
                  <a:pt x="1794838" y="2761556"/>
                </a:cubicBezTo>
                <a:cubicBezTo>
                  <a:pt x="1810969" y="2764038"/>
                  <a:pt x="1828169" y="2765333"/>
                  <a:pt x="1842340" y="2773431"/>
                </a:cubicBezTo>
                <a:cubicBezTo>
                  <a:pt x="1856922" y="2781763"/>
                  <a:pt x="1866091" y="2797182"/>
                  <a:pt x="1877966" y="2809057"/>
                </a:cubicBezTo>
                <a:cubicBezTo>
                  <a:pt x="1882602" y="2818329"/>
                  <a:pt x="1913592" y="2874713"/>
                  <a:pt x="1913592" y="2892184"/>
                </a:cubicBezTo>
                <a:cubicBezTo>
                  <a:pt x="1913592" y="2929748"/>
                  <a:pt x="1887509" y="2937733"/>
                  <a:pt x="1866090" y="2963436"/>
                </a:cubicBezTo>
                <a:cubicBezTo>
                  <a:pt x="1856953" y="2974400"/>
                  <a:pt x="1851477" y="2988098"/>
                  <a:pt x="1842340" y="2999062"/>
                </a:cubicBezTo>
                <a:cubicBezTo>
                  <a:pt x="1831589" y="3011964"/>
                  <a:pt x="1817465" y="3021786"/>
                  <a:pt x="1806714" y="3034688"/>
                </a:cubicBezTo>
                <a:cubicBezTo>
                  <a:pt x="1797577" y="3045652"/>
                  <a:pt x="1792100" y="3059350"/>
                  <a:pt x="1782963" y="3070314"/>
                </a:cubicBezTo>
                <a:cubicBezTo>
                  <a:pt x="1754389" y="3104602"/>
                  <a:pt x="1746741" y="3106338"/>
                  <a:pt x="1711711" y="3129691"/>
                </a:cubicBezTo>
                <a:cubicBezTo>
                  <a:pt x="1709598" y="3140257"/>
                  <a:pt x="1694249" y="3221897"/>
                  <a:pt x="1687961" y="3236569"/>
                </a:cubicBezTo>
                <a:cubicBezTo>
                  <a:pt x="1682339" y="3249687"/>
                  <a:pt x="1672127" y="3260320"/>
                  <a:pt x="1664210" y="3272195"/>
                </a:cubicBezTo>
                <a:cubicBezTo>
                  <a:pt x="1656293" y="3299904"/>
                  <a:pt x="1648740" y="3327720"/>
                  <a:pt x="1640459" y="3355322"/>
                </a:cubicBezTo>
                <a:cubicBezTo>
                  <a:pt x="1636862" y="3367312"/>
                  <a:pt x="1631620" y="3378804"/>
                  <a:pt x="1628584" y="3390948"/>
                </a:cubicBezTo>
                <a:cubicBezTo>
                  <a:pt x="1619733" y="3426353"/>
                  <a:pt x="1611559" y="3461956"/>
                  <a:pt x="1604833" y="3497826"/>
                </a:cubicBezTo>
                <a:cubicBezTo>
                  <a:pt x="1585102" y="3603060"/>
                  <a:pt x="1616039" y="3557872"/>
                  <a:pt x="1557332" y="3616579"/>
                </a:cubicBezTo>
                <a:cubicBezTo>
                  <a:pt x="1561290" y="3644288"/>
                  <a:pt x="1569207" y="3671716"/>
                  <a:pt x="1569207" y="3699706"/>
                </a:cubicBezTo>
                <a:cubicBezTo>
                  <a:pt x="1569207" y="3712224"/>
                  <a:pt x="1557332" y="3722814"/>
                  <a:pt x="1557332" y="3735332"/>
                </a:cubicBezTo>
                <a:cubicBezTo>
                  <a:pt x="1557332" y="3755516"/>
                  <a:pt x="1565249" y="3774917"/>
                  <a:pt x="1569207" y="3794709"/>
                </a:cubicBezTo>
                <a:cubicBezTo>
                  <a:pt x="1573166" y="3850127"/>
                  <a:pt x="1566767" y="3907280"/>
                  <a:pt x="1581083" y="3960964"/>
                </a:cubicBezTo>
                <a:cubicBezTo>
                  <a:pt x="1584308" y="3973059"/>
                  <a:pt x="1606294" y="3965895"/>
                  <a:pt x="1616709" y="3972839"/>
                </a:cubicBezTo>
                <a:cubicBezTo>
                  <a:pt x="1630683" y="3982155"/>
                  <a:pt x="1638032" y="3999663"/>
                  <a:pt x="1652335" y="4008465"/>
                </a:cubicBezTo>
                <a:cubicBezTo>
                  <a:pt x="1690027" y="4031660"/>
                  <a:pt x="1729103" y="4053845"/>
                  <a:pt x="1771088" y="4067841"/>
                </a:cubicBezTo>
                <a:cubicBezTo>
                  <a:pt x="1782963" y="4071800"/>
                  <a:pt x="1794265" y="4078407"/>
                  <a:pt x="1806714" y="4079717"/>
                </a:cubicBezTo>
                <a:cubicBezTo>
                  <a:pt x="1869824" y="4086360"/>
                  <a:pt x="1933384" y="4087634"/>
                  <a:pt x="1996719" y="4091592"/>
                </a:cubicBezTo>
                <a:cubicBezTo>
                  <a:pt x="2026464" y="4076719"/>
                  <a:pt x="2069702" y="4058640"/>
                  <a:pt x="2091722" y="4032216"/>
                </a:cubicBezTo>
                <a:cubicBezTo>
                  <a:pt x="2163427" y="3946171"/>
                  <a:pt x="2030110" y="4045582"/>
                  <a:pt x="2139223" y="3972839"/>
                </a:cubicBezTo>
                <a:cubicBezTo>
                  <a:pt x="2196040" y="3887613"/>
                  <a:pt x="2166540" y="3921771"/>
                  <a:pt x="2222350" y="3865961"/>
                </a:cubicBezTo>
                <a:cubicBezTo>
                  <a:pt x="2230377" y="3817799"/>
                  <a:pt x="2232812" y="3791505"/>
                  <a:pt x="2246101" y="3747208"/>
                </a:cubicBezTo>
                <a:cubicBezTo>
                  <a:pt x="2253295" y="3723229"/>
                  <a:pt x="2263779" y="3700244"/>
                  <a:pt x="2269851" y="3675956"/>
                </a:cubicBezTo>
                <a:cubicBezTo>
                  <a:pt x="2277768" y="3644288"/>
                  <a:pt x="2282447" y="3611630"/>
                  <a:pt x="2293602" y="3580953"/>
                </a:cubicBezTo>
                <a:cubicBezTo>
                  <a:pt x="2303049" y="3554973"/>
                  <a:pt x="2335054" y="3527626"/>
                  <a:pt x="2352979" y="3509701"/>
                </a:cubicBezTo>
                <a:cubicBezTo>
                  <a:pt x="2356937" y="3497826"/>
                  <a:pt x="2361415" y="3486111"/>
                  <a:pt x="2364854" y="3474075"/>
                </a:cubicBezTo>
                <a:cubicBezTo>
                  <a:pt x="2369338" y="3458382"/>
                  <a:pt x="2372039" y="3442207"/>
                  <a:pt x="2376729" y="3426574"/>
                </a:cubicBezTo>
                <a:cubicBezTo>
                  <a:pt x="2383923" y="3402594"/>
                  <a:pt x="2400480" y="3355322"/>
                  <a:pt x="2400480" y="3355322"/>
                </a:cubicBezTo>
                <a:cubicBezTo>
                  <a:pt x="2352314" y="3258993"/>
                  <a:pt x="2374109" y="3322762"/>
                  <a:pt x="2388605" y="3141566"/>
                </a:cubicBezTo>
                <a:cubicBezTo>
                  <a:pt x="2393807" y="3076538"/>
                  <a:pt x="2388889" y="3030066"/>
                  <a:pt x="2412355" y="2975312"/>
                </a:cubicBezTo>
                <a:cubicBezTo>
                  <a:pt x="2419328" y="2959040"/>
                  <a:pt x="2428916" y="2943987"/>
                  <a:pt x="2436106" y="2927810"/>
                </a:cubicBezTo>
                <a:cubicBezTo>
                  <a:pt x="2444764" y="2908331"/>
                  <a:pt x="2445984" y="2884619"/>
                  <a:pt x="2459857" y="2868434"/>
                </a:cubicBezTo>
                <a:cubicBezTo>
                  <a:pt x="2471378" y="2854993"/>
                  <a:pt x="2491524" y="2852600"/>
                  <a:pt x="2507358" y="2844683"/>
                </a:cubicBezTo>
                <a:cubicBezTo>
                  <a:pt x="2686308" y="2855867"/>
                  <a:pt x="2681941" y="2796646"/>
                  <a:pt x="2709238" y="2892184"/>
                </a:cubicBezTo>
                <a:cubicBezTo>
                  <a:pt x="2713722" y="2907877"/>
                  <a:pt x="2717155" y="2923852"/>
                  <a:pt x="2721114" y="2939686"/>
                </a:cubicBezTo>
                <a:cubicBezTo>
                  <a:pt x="2725072" y="2979270"/>
                  <a:pt x="2729387" y="3018821"/>
                  <a:pt x="2732989" y="3058439"/>
                </a:cubicBezTo>
                <a:cubicBezTo>
                  <a:pt x="2746826" y="3210650"/>
                  <a:pt x="2759695" y="3156450"/>
                  <a:pt x="2732989" y="3236569"/>
                </a:cubicBezTo>
                <a:cubicBezTo>
                  <a:pt x="2740906" y="3260320"/>
                  <a:pt x="2746572" y="3284943"/>
                  <a:pt x="2756740" y="3307821"/>
                </a:cubicBezTo>
                <a:cubicBezTo>
                  <a:pt x="2776691" y="3352710"/>
                  <a:pt x="2831133" y="3388121"/>
                  <a:pt x="2863618" y="3414699"/>
                </a:cubicBezTo>
                <a:cubicBezTo>
                  <a:pt x="2865932" y="3416592"/>
                  <a:pt x="2935469" y="3469846"/>
                  <a:pt x="2946745" y="3474075"/>
                </a:cubicBezTo>
                <a:cubicBezTo>
                  <a:pt x="3095403" y="3529822"/>
                  <a:pt x="2939217" y="3453884"/>
                  <a:pt x="3041748" y="3497826"/>
                </a:cubicBezTo>
                <a:cubicBezTo>
                  <a:pt x="3128688" y="3535086"/>
                  <a:pt x="3049172" y="3511558"/>
                  <a:pt x="3136750" y="3533452"/>
                </a:cubicBezTo>
                <a:cubicBezTo>
                  <a:pt x="3148625" y="3545327"/>
                  <a:pt x="3158402" y="3559762"/>
                  <a:pt x="3172376" y="3569078"/>
                </a:cubicBezTo>
                <a:cubicBezTo>
                  <a:pt x="3213601" y="3596561"/>
                  <a:pt x="3237869" y="3602784"/>
                  <a:pt x="3279254" y="3616579"/>
                </a:cubicBezTo>
                <a:cubicBezTo>
                  <a:pt x="3291129" y="3628454"/>
                  <a:pt x="3300906" y="3642889"/>
                  <a:pt x="3314880" y="3652205"/>
                </a:cubicBezTo>
                <a:cubicBezTo>
                  <a:pt x="3325295" y="3659149"/>
                  <a:pt x="3338362" y="3661044"/>
                  <a:pt x="3350506" y="3664080"/>
                </a:cubicBezTo>
                <a:cubicBezTo>
                  <a:pt x="3449989" y="3688951"/>
                  <a:pt x="3515642" y="3681522"/>
                  <a:pt x="3635514" y="3687831"/>
                </a:cubicBezTo>
                <a:cubicBezTo>
                  <a:pt x="3698849" y="3683873"/>
                  <a:pt x="3762409" y="3682599"/>
                  <a:pt x="3825519" y="3675956"/>
                </a:cubicBezTo>
                <a:cubicBezTo>
                  <a:pt x="3837968" y="3674646"/>
                  <a:pt x="3849109" y="3667519"/>
                  <a:pt x="3861145" y="3664080"/>
                </a:cubicBezTo>
                <a:cubicBezTo>
                  <a:pt x="3876838" y="3659596"/>
                  <a:pt x="3892812" y="3656163"/>
                  <a:pt x="3908646" y="3652205"/>
                </a:cubicBezTo>
                <a:cubicBezTo>
                  <a:pt x="3920521" y="3640330"/>
                  <a:pt x="3930298" y="3625895"/>
                  <a:pt x="3944272" y="3616579"/>
                </a:cubicBezTo>
                <a:cubicBezTo>
                  <a:pt x="4051389" y="3545168"/>
                  <a:pt x="3903408" y="3674383"/>
                  <a:pt x="4015524" y="3580953"/>
                </a:cubicBezTo>
                <a:cubicBezTo>
                  <a:pt x="4072296" y="3533643"/>
                  <a:pt x="4032440" y="3560653"/>
                  <a:pt x="4074901" y="3509701"/>
                </a:cubicBezTo>
                <a:cubicBezTo>
                  <a:pt x="4085652" y="3496799"/>
                  <a:pt x="4098652" y="3485950"/>
                  <a:pt x="4110527" y="3474075"/>
                </a:cubicBezTo>
                <a:cubicBezTo>
                  <a:pt x="4118444" y="3458241"/>
                  <a:pt x="4130568" y="3443884"/>
                  <a:pt x="4134277" y="3426574"/>
                </a:cubicBezTo>
                <a:cubicBezTo>
                  <a:pt x="4153381" y="3337420"/>
                  <a:pt x="4153503" y="3327608"/>
                  <a:pt x="4134277" y="3260319"/>
                </a:cubicBezTo>
                <a:cubicBezTo>
                  <a:pt x="4130838" y="3248283"/>
                  <a:pt x="4128481" y="3235635"/>
                  <a:pt x="4122402" y="3224693"/>
                </a:cubicBezTo>
                <a:cubicBezTo>
                  <a:pt x="4108540" y="3199740"/>
                  <a:pt x="4074901" y="3153441"/>
                  <a:pt x="4074901" y="3153441"/>
                </a:cubicBezTo>
                <a:cubicBezTo>
                  <a:pt x="4070942" y="3137607"/>
                  <a:pt x="4069454" y="3120941"/>
                  <a:pt x="4063025" y="3105940"/>
                </a:cubicBezTo>
                <a:cubicBezTo>
                  <a:pt x="4048026" y="3070943"/>
                  <a:pt x="4028108" y="3063223"/>
                  <a:pt x="4003649" y="3034688"/>
                </a:cubicBezTo>
                <a:cubicBezTo>
                  <a:pt x="3990768" y="3019661"/>
                  <a:pt x="3983050" y="3000068"/>
                  <a:pt x="3968023" y="2987187"/>
                </a:cubicBezTo>
                <a:cubicBezTo>
                  <a:pt x="3954582" y="2975666"/>
                  <a:pt x="3935702" y="2972544"/>
                  <a:pt x="3920522" y="2963436"/>
                </a:cubicBezTo>
                <a:cubicBezTo>
                  <a:pt x="3896045" y="2948750"/>
                  <a:pt x="3876962" y="2922858"/>
                  <a:pt x="3849270" y="2915935"/>
                </a:cubicBezTo>
                <a:cubicBezTo>
                  <a:pt x="3820560" y="2908758"/>
                  <a:pt x="3751170" y="2892702"/>
                  <a:pt x="3730516" y="2880309"/>
                </a:cubicBezTo>
                <a:cubicBezTo>
                  <a:pt x="3653832" y="2834298"/>
                  <a:pt x="3693773" y="2849209"/>
                  <a:pt x="3611763" y="2832808"/>
                </a:cubicBezTo>
                <a:cubicBezTo>
                  <a:pt x="3607805" y="2816974"/>
                  <a:pt x="3603428" y="2801239"/>
                  <a:pt x="3599888" y="2785306"/>
                </a:cubicBezTo>
                <a:cubicBezTo>
                  <a:pt x="3595510" y="2765603"/>
                  <a:pt x="3594396" y="2745078"/>
                  <a:pt x="3588013" y="2725930"/>
                </a:cubicBezTo>
                <a:cubicBezTo>
                  <a:pt x="3582415" y="2709136"/>
                  <a:pt x="3570617" y="2694952"/>
                  <a:pt x="3564262" y="2678429"/>
                </a:cubicBezTo>
                <a:cubicBezTo>
                  <a:pt x="3550781" y="2643379"/>
                  <a:pt x="3540511" y="2607177"/>
                  <a:pt x="3528636" y="2571551"/>
                </a:cubicBezTo>
                <a:cubicBezTo>
                  <a:pt x="3524678" y="2559676"/>
                  <a:pt x="3522359" y="2547121"/>
                  <a:pt x="3516761" y="2535925"/>
                </a:cubicBezTo>
                <a:lnTo>
                  <a:pt x="3493010" y="2488423"/>
                </a:lnTo>
                <a:cubicBezTo>
                  <a:pt x="3516936" y="2416644"/>
                  <a:pt x="3503235" y="2488995"/>
                  <a:pt x="3481135" y="2417171"/>
                </a:cubicBezTo>
                <a:cubicBezTo>
                  <a:pt x="3469263" y="2378588"/>
                  <a:pt x="3465301" y="2338002"/>
                  <a:pt x="3457384" y="2298418"/>
                </a:cubicBezTo>
                <a:cubicBezTo>
                  <a:pt x="3463855" y="2279006"/>
                  <a:pt x="3473623" y="2239282"/>
                  <a:pt x="3493010" y="2227166"/>
                </a:cubicBezTo>
                <a:cubicBezTo>
                  <a:pt x="3514240" y="2213897"/>
                  <a:pt x="3539974" y="2209488"/>
                  <a:pt x="3564262" y="2203416"/>
                </a:cubicBezTo>
                <a:cubicBezTo>
                  <a:pt x="3623907" y="2188504"/>
                  <a:pt x="3596279" y="2196701"/>
                  <a:pt x="3647389" y="2179665"/>
                </a:cubicBezTo>
                <a:cubicBezTo>
                  <a:pt x="3659264" y="2171748"/>
                  <a:pt x="3669020" y="2158713"/>
                  <a:pt x="3683015" y="2155914"/>
                </a:cubicBezTo>
                <a:cubicBezTo>
                  <a:pt x="3729755" y="2146566"/>
                  <a:pt x="3778271" y="2150339"/>
                  <a:pt x="3825519" y="2144039"/>
                </a:cubicBezTo>
                <a:cubicBezTo>
                  <a:pt x="3837927" y="2142385"/>
                  <a:pt x="3849270" y="2136122"/>
                  <a:pt x="3861145" y="2132164"/>
                </a:cubicBezTo>
                <a:cubicBezTo>
                  <a:pt x="4071896" y="2151323"/>
                  <a:pt x="4131647" y="2161976"/>
                  <a:pt x="4407410" y="2132164"/>
                </a:cubicBezTo>
                <a:cubicBezTo>
                  <a:pt x="4421600" y="2130630"/>
                  <a:pt x="4421069" y="2106630"/>
                  <a:pt x="4431161" y="2096538"/>
                </a:cubicBezTo>
                <a:cubicBezTo>
                  <a:pt x="4441253" y="2086446"/>
                  <a:pt x="4455823" y="2081924"/>
                  <a:pt x="4466787" y="2072787"/>
                </a:cubicBezTo>
                <a:cubicBezTo>
                  <a:pt x="4479689" y="2062036"/>
                  <a:pt x="4489511" y="2047913"/>
                  <a:pt x="4502413" y="2037161"/>
                </a:cubicBezTo>
                <a:cubicBezTo>
                  <a:pt x="4553363" y="1994702"/>
                  <a:pt x="4526355" y="2034554"/>
                  <a:pt x="4573664" y="1977784"/>
                </a:cubicBezTo>
                <a:cubicBezTo>
                  <a:pt x="4582801" y="1966820"/>
                  <a:pt x="4588278" y="1953122"/>
                  <a:pt x="4597415" y="1942158"/>
                </a:cubicBezTo>
                <a:cubicBezTo>
                  <a:pt x="4673612" y="1850722"/>
                  <a:pt x="4597823" y="1959359"/>
                  <a:pt x="4656792" y="1870906"/>
                </a:cubicBezTo>
                <a:cubicBezTo>
                  <a:pt x="4686459" y="1752236"/>
                  <a:pt x="4676442" y="1811866"/>
                  <a:pt x="4656792" y="1585899"/>
                </a:cubicBezTo>
                <a:cubicBezTo>
                  <a:pt x="4655708" y="1573428"/>
                  <a:pt x="4650514" y="1561469"/>
                  <a:pt x="4644916" y="1550273"/>
                </a:cubicBezTo>
                <a:cubicBezTo>
                  <a:pt x="4638533" y="1537508"/>
                  <a:pt x="4627549" y="1527412"/>
                  <a:pt x="4621166" y="1514647"/>
                </a:cubicBezTo>
                <a:cubicBezTo>
                  <a:pt x="4615568" y="1503451"/>
                  <a:pt x="4618141" y="1487872"/>
                  <a:pt x="4609290" y="1479021"/>
                </a:cubicBezTo>
                <a:cubicBezTo>
                  <a:pt x="4589106" y="1458837"/>
                  <a:pt x="4558222" y="1451703"/>
                  <a:pt x="4538038" y="1431519"/>
                </a:cubicBezTo>
                <a:cubicBezTo>
                  <a:pt x="4395320" y="1288801"/>
                  <a:pt x="4563426" y="1450696"/>
                  <a:pt x="4454911" y="1360267"/>
                </a:cubicBezTo>
                <a:cubicBezTo>
                  <a:pt x="4442009" y="1349516"/>
                  <a:pt x="4433259" y="1333957"/>
                  <a:pt x="4419285" y="1324641"/>
                </a:cubicBezTo>
                <a:cubicBezTo>
                  <a:pt x="4408870" y="1317697"/>
                  <a:pt x="4394855" y="1318364"/>
                  <a:pt x="4383659" y="1312766"/>
                </a:cubicBezTo>
                <a:cubicBezTo>
                  <a:pt x="4370893" y="1306383"/>
                  <a:pt x="4359908" y="1296933"/>
                  <a:pt x="4348033" y="1289016"/>
                </a:cubicBezTo>
                <a:cubicBezTo>
                  <a:pt x="4324282" y="1292974"/>
                  <a:pt x="4300286" y="1295668"/>
                  <a:pt x="4276781" y="1300891"/>
                </a:cubicBezTo>
                <a:cubicBezTo>
                  <a:pt x="4264561" y="1303606"/>
                  <a:pt x="4253191" y="1309327"/>
                  <a:pt x="4241155" y="1312766"/>
                </a:cubicBezTo>
                <a:cubicBezTo>
                  <a:pt x="4225462" y="1317250"/>
                  <a:pt x="4209658" y="1321440"/>
                  <a:pt x="4193654" y="1324641"/>
                </a:cubicBezTo>
                <a:cubicBezTo>
                  <a:pt x="4170043" y="1329363"/>
                  <a:pt x="4145840" y="1331002"/>
                  <a:pt x="4122402" y="1336517"/>
                </a:cubicBezTo>
                <a:cubicBezTo>
                  <a:pt x="4078469" y="1346854"/>
                  <a:pt x="4035170" y="1359744"/>
                  <a:pt x="3991774" y="1372143"/>
                </a:cubicBezTo>
                <a:cubicBezTo>
                  <a:pt x="3979738" y="1375582"/>
                  <a:pt x="3968619" y="1382934"/>
                  <a:pt x="3956148" y="1384018"/>
                </a:cubicBezTo>
                <a:cubicBezTo>
                  <a:pt x="3877178" y="1390885"/>
                  <a:pt x="3797810" y="1391935"/>
                  <a:pt x="3718641" y="1395893"/>
                </a:cubicBezTo>
                <a:cubicBezTo>
                  <a:pt x="3667451" y="1412957"/>
                  <a:pt x="3654994" y="1418122"/>
                  <a:pt x="3588013" y="1431519"/>
                </a:cubicBezTo>
                <a:cubicBezTo>
                  <a:pt x="3568221" y="1435478"/>
                  <a:pt x="3548218" y="1438500"/>
                  <a:pt x="3528636" y="1443395"/>
                </a:cubicBezTo>
                <a:cubicBezTo>
                  <a:pt x="3516492" y="1446431"/>
                  <a:pt x="3505154" y="1452234"/>
                  <a:pt x="3493010" y="1455270"/>
                </a:cubicBezTo>
                <a:cubicBezTo>
                  <a:pt x="3473428" y="1460165"/>
                  <a:pt x="3453425" y="1463187"/>
                  <a:pt x="3433633" y="1467145"/>
                </a:cubicBezTo>
                <a:cubicBezTo>
                  <a:pt x="3425716" y="1479020"/>
                  <a:pt x="3421986" y="1495207"/>
                  <a:pt x="3409883" y="1502771"/>
                </a:cubicBezTo>
                <a:cubicBezTo>
                  <a:pt x="3388653" y="1516040"/>
                  <a:pt x="3338631" y="1526522"/>
                  <a:pt x="3338631" y="1526522"/>
                </a:cubicBezTo>
                <a:cubicBezTo>
                  <a:pt x="3326756" y="1534439"/>
                  <a:pt x="3316123" y="1544651"/>
                  <a:pt x="3303005" y="1550273"/>
                </a:cubicBezTo>
                <a:cubicBezTo>
                  <a:pt x="3233601" y="1580017"/>
                  <a:pt x="3117582" y="1553528"/>
                  <a:pt x="3065498" y="1550273"/>
                </a:cubicBezTo>
                <a:cubicBezTo>
                  <a:pt x="3053623" y="1542356"/>
                  <a:pt x="3042264" y="1533603"/>
                  <a:pt x="3029872" y="1526522"/>
                </a:cubicBezTo>
                <a:cubicBezTo>
                  <a:pt x="3014502" y="1517739"/>
                  <a:pt x="2995971" y="1514104"/>
                  <a:pt x="2982371" y="1502771"/>
                </a:cubicBezTo>
                <a:cubicBezTo>
                  <a:pt x="2971407" y="1493634"/>
                  <a:pt x="2968712" y="1477237"/>
                  <a:pt x="2958620" y="1467145"/>
                </a:cubicBezTo>
                <a:cubicBezTo>
                  <a:pt x="2944625" y="1453150"/>
                  <a:pt x="2926953" y="1443394"/>
                  <a:pt x="2911119" y="1431519"/>
                </a:cubicBezTo>
                <a:cubicBezTo>
                  <a:pt x="2903202" y="1415685"/>
                  <a:pt x="2896476" y="1399198"/>
                  <a:pt x="2887368" y="1384018"/>
                </a:cubicBezTo>
                <a:cubicBezTo>
                  <a:pt x="2872682" y="1359541"/>
                  <a:pt x="2852633" y="1338297"/>
                  <a:pt x="2839867" y="1312766"/>
                </a:cubicBezTo>
                <a:cubicBezTo>
                  <a:pt x="2831950" y="1296932"/>
                  <a:pt x="2823534" y="1281338"/>
                  <a:pt x="2816116" y="1265265"/>
                </a:cubicBezTo>
                <a:cubicBezTo>
                  <a:pt x="2734079" y="1087519"/>
                  <a:pt x="2798468" y="1218091"/>
                  <a:pt x="2744864" y="1110886"/>
                </a:cubicBezTo>
                <a:cubicBezTo>
                  <a:pt x="2752781" y="1099011"/>
                  <a:pt x="2757569" y="1084298"/>
                  <a:pt x="2768615" y="1075260"/>
                </a:cubicBezTo>
                <a:cubicBezTo>
                  <a:pt x="2801754" y="1048147"/>
                  <a:pt x="2839867" y="1027759"/>
                  <a:pt x="2875493" y="1004008"/>
                </a:cubicBezTo>
                <a:lnTo>
                  <a:pt x="2911119" y="980257"/>
                </a:lnTo>
                <a:cubicBezTo>
                  <a:pt x="2922994" y="972340"/>
                  <a:pt x="2936653" y="966598"/>
                  <a:pt x="2946745" y="956506"/>
                </a:cubicBezTo>
                <a:cubicBezTo>
                  <a:pt x="2966537" y="936714"/>
                  <a:pt x="2985202" y="915726"/>
                  <a:pt x="3006122" y="897130"/>
                </a:cubicBezTo>
                <a:cubicBezTo>
                  <a:pt x="3092904" y="819991"/>
                  <a:pt x="3018566" y="911749"/>
                  <a:pt x="3124875" y="790252"/>
                </a:cubicBezTo>
                <a:cubicBezTo>
                  <a:pt x="3152584" y="758584"/>
                  <a:pt x="3182441" y="728675"/>
                  <a:pt x="3208002" y="695249"/>
                </a:cubicBezTo>
                <a:cubicBezTo>
                  <a:pt x="3234011" y="661237"/>
                  <a:pt x="3255503" y="623997"/>
                  <a:pt x="3279254" y="588371"/>
                </a:cubicBezTo>
                <a:lnTo>
                  <a:pt x="3303005" y="552745"/>
                </a:lnTo>
                <a:cubicBezTo>
                  <a:pt x="3313996" y="497788"/>
                  <a:pt x="3326572" y="469160"/>
                  <a:pt x="3303005" y="410241"/>
                </a:cubicBezTo>
                <a:cubicBezTo>
                  <a:pt x="3296768" y="394648"/>
                  <a:pt x="3279254" y="386491"/>
                  <a:pt x="3267379" y="374616"/>
                </a:cubicBezTo>
                <a:cubicBezTo>
                  <a:pt x="3216425" y="272709"/>
                  <a:pt x="3275143" y="370504"/>
                  <a:pt x="3208002" y="303364"/>
                </a:cubicBezTo>
                <a:cubicBezTo>
                  <a:pt x="3197910" y="293272"/>
                  <a:pt x="3193799" y="278347"/>
                  <a:pt x="3184251" y="267738"/>
                </a:cubicBezTo>
                <a:cubicBezTo>
                  <a:pt x="3015911" y="80693"/>
                  <a:pt x="3161089" y="240519"/>
                  <a:pt x="3065498" y="160860"/>
                </a:cubicBezTo>
                <a:cubicBezTo>
                  <a:pt x="3052596" y="150109"/>
                  <a:pt x="3044893" y="132745"/>
                  <a:pt x="3029872" y="125234"/>
                </a:cubicBezTo>
                <a:cubicBezTo>
                  <a:pt x="3011819" y="116207"/>
                  <a:pt x="2990288" y="117317"/>
                  <a:pt x="2970496" y="113358"/>
                </a:cubicBezTo>
                <a:cubicBezTo>
                  <a:pt x="2954662" y="105441"/>
                  <a:pt x="2938364" y="98391"/>
                  <a:pt x="2922994" y="89608"/>
                </a:cubicBezTo>
                <a:cubicBezTo>
                  <a:pt x="2910602" y="82527"/>
                  <a:pt x="2901324" y="68848"/>
                  <a:pt x="2887368" y="65857"/>
                </a:cubicBezTo>
                <a:cubicBezTo>
                  <a:pt x="2844616" y="56696"/>
                  <a:pt x="2800283" y="57940"/>
                  <a:pt x="2756740" y="53982"/>
                </a:cubicBezTo>
                <a:cubicBezTo>
                  <a:pt x="2594803" y="0"/>
                  <a:pt x="2631906" y="7850"/>
                  <a:pt x="2293602" y="53982"/>
                </a:cubicBezTo>
                <a:cubicBezTo>
                  <a:pt x="2256601" y="59028"/>
                  <a:pt x="2232924" y="98648"/>
                  <a:pt x="2198600" y="113358"/>
                </a:cubicBezTo>
                <a:cubicBezTo>
                  <a:pt x="2170891" y="125233"/>
                  <a:pt x="2144072" y="139451"/>
                  <a:pt x="2115472" y="148984"/>
                </a:cubicBezTo>
                <a:cubicBezTo>
                  <a:pt x="2096324" y="155367"/>
                  <a:pt x="2075677" y="155965"/>
                  <a:pt x="2056096" y="160860"/>
                </a:cubicBezTo>
                <a:cubicBezTo>
                  <a:pt x="2043952" y="163896"/>
                  <a:pt x="2032345" y="168777"/>
                  <a:pt x="2020470" y="172735"/>
                </a:cubicBezTo>
                <a:cubicBezTo>
                  <a:pt x="1976651" y="304189"/>
                  <a:pt x="1995157" y="219000"/>
                  <a:pt x="2008594" y="433992"/>
                </a:cubicBezTo>
                <a:cubicBezTo>
                  <a:pt x="2012553" y="620039"/>
                  <a:pt x="2020470" y="806043"/>
                  <a:pt x="2020470" y="992132"/>
                </a:cubicBezTo>
                <a:cubicBezTo>
                  <a:pt x="2020470" y="1195204"/>
                  <a:pt x="2066842" y="1167576"/>
                  <a:pt x="1961093" y="1194013"/>
                </a:cubicBezTo>
                <a:cubicBezTo>
                  <a:pt x="1933384" y="1190055"/>
                  <a:pt x="1904776" y="1190181"/>
                  <a:pt x="1877966" y="1182138"/>
                </a:cubicBezTo>
                <a:cubicBezTo>
                  <a:pt x="1741899" y="1141318"/>
                  <a:pt x="2045423" y="1146130"/>
                  <a:pt x="1723587" y="1134636"/>
                </a:cubicBezTo>
                <a:lnTo>
                  <a:pt x="1391077" y="1122761"/>
                </a:lnTo>
                <a:cubicBezTo>
                  <a:pt x="1383160" y="1110886"/>
                  <a:pt x="1378472" y="1096051"/>
                  <a:pt x="1367327" y="1087135"/>
                </a:cubicBezTo>
                <a:cubicBezTo>
                  <a:pt x="1357552" y="1079315"/>
                  <a:pt x="1342897" y="1080858"/>
                  <a:pt x="1331701" y="1075260"/>
                </a:cubicBezTo>
                <a:cubicBezTo>
                  <a:pt x="1311056" y="1064938"/>
                  <a:pt x="1292116" y="1051509"/>
                  <a:pt x="1272324" y="1039634"/>
                </a:cubicBezTo>
                <a:cubicBezTo>
                  <a:pt x="1234478" y="982865"/>
                  <a:pt x="1233846" y="971824"/>
                  <a:pt x="1189197" y="932756"/>
                </a:cubicBezTo>
                <a:cubicBezTo>
                  <a:pt x="1170122" y="916065"/>
                  <a:pt x="1151977" y="897563"/>
                  <a:pt x="1129820" y="885254"/>
                </a:cubicBezTo>
                <a:cubicBezTo>
                  <a:pt x="1115553" y="877328"/>
                  <a:pt x="1097601" y="879110"/>
                  <a:pt x="1082319" y="873379"/>
                </a:cubicBezTo>
                <a:cubicBezTo>
                  <a:pt x="1065744" y="867163"/>
                  <a:pt x="1052452" y="851185"/>
                  <a:pt x="1034818" y="849629"/>
                </a:cubicBezTo>
                <a:cubicBezTo>
                  <a:pt x="916459" y="839186"/>
                  <a:pt x="797311" y="841712"/>
                  <a:pt x="678558" y="837753"/>
                </a:cubicBezTo>
                <a:cubicBezTo>
                  <a:pt x="619181" y="841712"/>
                  <a:pt x="559573" y="843057"/>
                  <a:pt x="500428" y="849629"/>
                </a:cubicBezTo>
                <a:cubicBezTo>
                  <a:pt x="487987" y="851011"/>
                  <a:pt x="477077" y="859049"/>
                  <a:pt x="464802" y="861504"/>
                </a:cubicBezTo>
                <a:cubicBezTo>
                  <a:pt x="437355" y="866993"/>
                  <a:pt x="409384" y="869421"/>
                  <a:pt x="381675" y="873379"/>
                </a:cubicBezTo>
                <a:cubicBezTo>
                  <a:pt x="366920" y="932401"/>
                  <a:pt x="369800" y="937201"/>
                  <a:pt x="369800" y="885254"/>
                </a:cubicBezTo>
              </a:path>
            </a:pathLst>
          </a:custGeom>
          <a:solidFill>
            <a:srgbClr val="FF0000">
              <a:alpha val="37000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285174" y="1752600"/>
            <a:ext cx="1626176" cy="1676897"/>
          </a:xfrm>
          <a:custGeom>
            <a:avLst/>
            <a:gdLst>
              <a:gd name="connsiteX0" fmla="*/ 34162 w 1626176"/>
              <a:gd name="connsiteY0" fmla="*/ 406237 h 1676897"/>
              <a:gd name="connsiteX1" fmla="*/ 117289 w 1626176"/>
              <a:gd name="connsiteY1" fmla="*/ 1178133 h 1676897"/>
              <a:gd name="connsiteX2" fmla="*/ 141040 w 1626176"/>
              <a:gd name="connsiteY2" fmla="*/ 1213759 h 1676897"/>
              <a:gd name="connsiteX3" fmla="*/ 152915 w 1626176"/>
              <a:gd name="connsiteY3" fmla="*/ 1261260 h 1676897"/>
              <a:gd name="connsiteX4" fmla="*/ 247918 w 1626176"/>
              <a:gd name="connsiteY4" fmla="*/ 1380014 h 1676897"/>
              <a:gd name="connsiteX5" fmla="*/ 295419 w 1626176"/>
              <a:gd name="connsiteY5" fmla="*/ 1427515 h 1676897"/>
              <a:gd name="connsiteX6" fmla="*/ 402297 w 1626176"/>
              <a:gd name="connsiteY6" fmla="*/ 1558144 h 1676897"/>
              <a:gd name="connsiteX7" fmla="*/ 592302 w 1626176"/>
              <a:gd name="connsiteY7" fmla="*/ 1605645 h 1676897"/>
              <a:gd name="connsiteX8" fmla="*/ 853559 w 1626176"/>
              <a:gd name="connsiteY8" fmla="*/ 1653146 h 1676897"/>
              <a:gd name="connsiteX9" fmla="*/ 960437 w 1626176"/>
              <a:gd name="connsiteY9" fmla="*/ 1665022 h 1676897"/>
              <a:gd name="connsiteX10" fmla="*/ 1352323 w 1626176"/>
              <a:gd name="connsiteY10" fmla="*/ 1676897 h 1676897"/>
              <a:gd name="connsiteX11" fmla="*/ 1387949 w 1626176"/>
              <a:gd name="connsiteY11" fmla="*/ 1665022 h 1676897"/>
              <a:gd name="connsiteX12" fmla="*/ 1423575 w 1626176"/>
              <a:gd name="connsiteY12" fmla="*/ 1510642 h 1676897"/>
              <a:gd name="connsiteX13" fmla="*/ 1411700 w 1626176"/>
              <a:gd name="connsiteY13" fmla="*/ 1391889 h 1676897"/>
              <a:gd name="connsiteX14" fmla="*/ 1399824 w 1626176"/>
              <a:gd name="connsiteY14" fmla="*/ 1344388 h 1676897"/>
              <a:gd name="connsiteX15" fmla="*/ 1423575 w 1626176"/>
              <a:gd name="connsiteY15" fmla="*/ 1225635 h 1676897"/>
              <a:gd name="connsiteX16" fmla="*/ 1447326 w 1626176"/>
              <a:gd name="connsiteY16" fmla="*/ 1190009 h 1676897"/>
              <a:gd name="connsiteX17" fmla="*/ 1459201 w 1626176"/>
              <a:gd name="connsiteY17" fmla="*/ 1154383 h 1676897"/>
              <a:gd name="connsiteX18" fmla="*/ 1530453 w 1626176"/>
              <a:gd name="connsiteY18" fmla="*/ 1106881 h 1676897"/>
              <a:gd name="connsiteX19" fmla="*/ 1554204 w 1626176"/>
              <a:gd name="connsiteY19" fmla="*/ 1071255 h 1676897"/>
              <a:gd name="connsiteX20" fmla="*/ 1589830 w 1626176"/>
              <a:gd name="connsiteY20" fmla="*/ 1023754 h 1676897"/>
              <a:gd name="connsiteX21" fmla="*/ 1601705 w 1626176"/>
              <a:gd name="connsiteY21" fmla="*/ 952502 h 1676897"/>
              <a:gd name="connsiteX22" fmla="*/ 1601705 w 1626176"/>
              <a:gd name="connsiteY22" fmla="*/ 560616 h 1676897"/>
              <a:gd name="connsiteX23" fmla="*/ 1566079 w 1626176"/>
              <a:gd name="connsiteY23" fmla="*/ 524990 h 1676897"/>
              <a:gd name="connsiteX24" fmla="*/ 1530453 w 1626176"/>
              <a:gd name="connsiteY24" fmla="*/ 501240 h 1676897"/>
              <a:gd name="connsiteX25" fmla="*/ 1471076 w 1626176"/>
              <a:gd name="connsiteY25" fmla="*/ 489364 h 1676897"/>
              <a:gd name="connsiteX26" fmla="*/ 1435450 w 1626176"/>
              <a:gd name="connsiteY26" fmla="*/ 477489 h 1676897"/>
              <a:gd name="connsiteX27" fmla="*/ 1328572 w 1626176"/>
              <a:gd name="connsiteY27" fmla="*/ 394362 h 1676897"/>
              <a:gd name="connsiteX28" fmla="*/ 1292946 w 1626176"/>
              <a:gd name="connsiteY28" fmla="*/ 382486 h 1676897"/>
              <a:gd name="connsiteX29" fmla="*/ 1245445 w 1626176"/>
              <a:gd name="connsiteY29" fmla="*/ 311235 h 1676897"/>
              <a:gd name="connsiteX30" fmla="*/ 1197944 w 1626176"/>
              <a:gd name="connsiteY30" fmla="*/ 275609 h 1676897"/>
              <a:gd name="connsiteX31" fmla="*/ 1138567 w 1626176"/>
              <a:gd name="connsiteY31" fmla="*/ 216232 h 1676897"/>
              <a:gd name="connsiteX32" fmla="*/ 1067315 w 1626176"/>
              <a:gd name="connsiteY32" fmla="*/ 168731 h 1676897"/>
              <a:gd name="connsiteX33" fmla="*/ 996063 w 1626176"/>
              <a:gd name="connsiteY33" fmla="*/ 109354 h 1676897"/>
              <a:gd name="connsiteX34" fmla="*/ 960437 w 1626176"/>
              <a:gd name="connsiteY34" fmla="*/ 97479 h 1676897"/>
              <a:gd name="connsiteX35" fmla="*/ 616053 w 1626176"/>
              <a:gd name="connsiteY35" fmla="*/ 61853 h 1676897"/>
              <a:gd name="connsiteX36" fmla="*/ 414172 w 1626176"/>
              <a:gd name="connsiteY36" fmla="*/ 73728 h 1676897"/>
              <a:gd name="connsiteX37" fmla="*/ 342920 w 1626176"/>
              <a:gd name="connsiteY37" fmla="*/ 109354 h 1676897"/>
              <a:gd name="connsiteX38" fmla="*/ 307295 w 1626176"/>
              <a:gd name="connsiteY38" fmla="*/ 144980 h 1676897"/>
              <a:gd name="connsiteX39" fmla="*/ 224167 w 1626176"/>
              <a:gd name="connsiteY39" fmla="*/ 180606 h 1676897"/>
              <a:gd name="connsiteX40" fmla="*/ 164791 w 1626176"/>
              <a:gd name="connsiteY40" fmla="*/ 251858 h 1676897"/>
              <a:gd name="connsiteX41" fmla="*/ 117289 w 1626176"/>
              <a:gd name="connsiteY41" fmla="*/ 323110 h 1676897"/>
              <a:gd name="connsiteX42" fmla="*/ 34162 w 1626176"/>
              <a:gd name="connsiteY42" fmla="*/ 370611 h 1676897"/>
              <a:gd name="connsiteX43" fmla="*/ 34162 w 1626176"/>
              <a:gd name="connsiteY43" fmla="*/ 406237 h 167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626176" h="1676897">
                <a:moveTo>
                  <a:pt x="34162" y="406237"/>
                </a:moveTo>
                <a:cubicBezTo>
                  <a:pt x="36749" y="522647"/>
                  <a:pt x="0" y="1002201"/>
                  <a:pt x="117289" y="1178133"/>
                </a:cubicBezTo>
                <a:lnTo>
                  <a:pt x="141040" y="1213759"/>
                </a:lnTo>
                <a:cubicBezTo>
                  <a:pt x="144998" y="1229593"/>
                  <a:pt x="145616" y="1246662"/>
                  <a:pt x="152915" y="1261260"/>
                </a:cubicBezTo>
                <a:cubicBezTo>
                  <a:pt x="161848" y="1279126"/>
                  <a:pt x="246541" y="1378485"/>
                  <a:pt x="247918" y="1380014"/>
                </a:cubicBezTo>
                <a:cubicBezTo>
                  <a:pt x="262898" y="1396658"/>
                  <a:pt x="281984" y="1409601"/>
                  <a:pt x="295419" y="1427515"/>
                </a:cubicBezTo>
                <a:cubicBezTo>
                  <a:pt x="343843" y="1492080"/>
                  <a:pt x="336285" y="1525138"/>
                  <a:pt x="402297" y="1558144"/>
                </a:cubicBezTo>
                <a:cubicBezTo>
                  <a:pt x="452382" y="1583186"/>
                  <a:pt x="544882" y="1595484"/>
                  <a:pt x="592302" y="1605645"/>
                </a:cubicBezTo>
                <a:cubicBezTo>
                  <a:pt x="758819" y="1641327"/>
                  <a:pt x="407120" y="1587006"/>
                  <a:pt x="853559" y="1653146"/>
                </a:cubicBezTo>
                <a:cubicBezTo>
                  <a:pt x="889017" y="1658399"/>
                  <a:pt x="924632" y="1663317"/>
                  <a:pt x="960437" y="1665022"/>
                </a:cubicBezTo>
                <a:cubicBezTo>
                  <a:pt x="1090978" y="1671238"/>
                  <a:pt x="1221694" y="1672939"/>
                  <a:pt x="1352323" y="1676897"/>
                </a:cubicBezTo>
                <a:cubicBezTo>
                  <a:pt x="1364198" y="1672939"/>
                  <a:pt x="1381870" y="1675964"/>
                  <a:pt x="1387949" y="1665022"/>
                </a:cubicBezTo>
                <a:cubicBezTo>
                  <a:pt x="1396902" y="1648906"/>
                  <a:pt x="1417476" y="1541140"/>
                  <a:pt x="1423575" y="1510642"/>
                </a:cubicBezTo>
                <a:cubicBezTo>
                  <a:pt x="1419617" y="1471058"/>
                  <a:pt x="1417326" y="1431271"/>
                  <a:pt x="1411700" y="1391889"/>
                </a:cubicBezTo>
                <a:cubicBezTo>
                  <a:pt x="1409392" y="1375732"/>
                  <a:pt x="1399824" y="1360709"/>
                  <a:pt x="1399824" y="1344388"/>
                </a:cubicBezTo>
                <a:cubicBezTo>
                  <a:pt x="1399824" y="1322509"/>
                  <a:pt x="1408951" y="1254882"/>
                  <a:pt x="1423575" y="1225635"/>
                </a:cubicBezTo>
                <a:cubicBezTo>
                  <a:pt x="1429958" y="1212869"/>
                  <a:pt x="1439409" y="1201884"/>
                  <a:pt x="1447326" y="1190009"/>
                </a:cubicBezTo>
                <a:cubicBezTo>
                  <a:pt x="1451284" y="1178134"/>
                  <a:pt x="1450350" y="1163234"/>
                  <a:pt x="1459201" y="1154383"/>
                </a:cubicBezTo>
                <a:cubicBezTo>
                  <a:pt x="1479385" y="1134199"/>
                  <a:pt x="1530453" y="1106881"/>
                  <a:pt x="1530453" y="1106881"/>
                </a:cubicBezTo>
                <a:cubicBezTo>
                  <a:pt x="1538370" y="1095006"/>
                  <a:pt x="1545908" y="1082869"/>
                  <a:pt x="1554204" y="1071255"/>
                </a:cubicBezTo>
                <a:cubicBezTo>
                  <a:pt x="1565708" y="1055150"/>
                  <a:pt x="1582479" y="1042131"/>
                  <a:pt x="1589830" y="1023754"/>
                </a:cubicBezTo>
                <a:cubicBezTo>
                  <a:pt x="1598772" y="1001398"/>
                  <a:pt x="1597747" y="976253"/>
                  <a:pt x="1601705" y="952502"/>
                </a:cubicBezTo>
                <a:cubicBezTo>
                  <a:pt x="1606699" y="857610"/>
                  <a:pt x="1626176" y="664618"/>
                  <a:pt x="1601705" y="560616"/>
                </a:cubicBezTo>
                <a:cubicBezTo>
                  <a:pt x="1597858" y="544268"/>
                  <a:pt x="1578981" y="535741"/>
                  <a:pt x="1566079" y="524990"/>
                </a:cubicBezTo>
                <a:cubicBezTo>
                  <a:pt x="1555115" y="515853"/>
                  <a:pt x="1543817" y="506251"/>
                  <a:pt x="1530453" y="501240"/>
                </a:cubicBezTo>
                <a:cubicBezTo>
                  <a:pt x="1511554" y="494153"/>
                  <a:pt x="1490658" y="494259"/>
                  <a:pt x="1471076" y="489364"/>
                </a:cubicBezTo>
                <a:cubicBezTo>
                  <a:pt x="1458932" y="486328"/>
                  <a:pt x="1447325" y="481447"/>
                  <a:pt x="1435450" y="477489"/>
                </a:cubicBezTo>
                <a:cubicBezTo>
                  <a:pt x="1404710" y="446749"/>
                  <a:pt x="1371187" y="408568"/>
                  <a:pt x="1328572" y="394362"/>
                </a:cubicBezTo>
                <a:lnTo>
                  <a:pt x="1292946" y="382486"/>
                </a:lnTo>
                <a:cubicBezTo>
                  <a:pt x="1277112" y="358736"/>
                  <a:pt x="1264409" y="332569"/>
                  <a:pt x="1245445" y="311235"/>
                </a:cubicBezTo>
                <a:cubicBezTo>
                  <a:pt x="1232296" y="296442"/>
                  <a:pt x="1212737" y="288758"/>
                  <a:pt x="1197944" y="275609"/>
                </a:cubicBezTo>
                <a:cubicBezTo>
                  <a:pt x="1177024" y="257013"/>
                  <a:pt x="1160231" y="233957"/>
                  <a:pt x="1138567" y="216232"/>
                </a:cubicBezTo>
                <a:cubicBezTo>
                  <a:pt x="1116475" y="198156"/>
                  <a:pt x="1087499" y="188915"/>
                  <a:pt x="1067315" y="168731"/>
                </a:cubicBezTo>
                <a:cubicBezTo>
                  <a:pt x="1041052" y="142468"/>
                  <a:pt x="1029128" y="125887"/>
                  <a:pt x="996063" y="109354"/>
                </a:cubicBezTo>
                <a:cubicBezTo>
                  <a:pt x="984867" y="103756"/>
                  <a:pt x="972312" y="101437"/>
                  <a:pt x="960437" y="97479"/>
                </a:cubicBezTo>
                <a:cubicBezTo>
                  <a:pt x="814220" y="0"/>
                  <a:pt x="914959" y="46907"/>
                  <a:pt x="616053" y="61853"/>
                </a:cubicBezTo>
                <a:lnTo>
                  <a:pt x="414172" y="73728"/>
                </a:lnTo>
                <a:cubicBezTo>
                  <a:pt x="378466" y="85630"/>
                  <a:pt x="373614" y="83775"/>
                  <a:pt x="342920" y="109354"/>
                </a:cubicBezTo>
                <a:cubicBezTo>
                  <a:pt x="330019" y="120105"/>
                  <a:pt x="320961" y="135219"/>
                  <a:pt x="307295" y="144980"/>
                </a:cubicBezTo>
                <a:cubicBezTo>
                  <a:pt x="281614" y="163324"/>
                  <a:pt x="253241" y="170915"/>
                  <a:pt x="224167" y="180606"/>
                </a:cubicBezTo>
                <a:cubicBezTo>
                  <a:pt x="139313" y="307891"/>
                  <a:pt x="271449" y="114727"/>
                  <a:pt x="164791" y="251858"/>
                </a:cubicBezTo>
                <a:cubicBezTo>
                  <a:pt x="147266" y="274390"/>
                  <a:pt x="142820" y="310345"/>
                  <a:pt x="117289" y="323110"/>
                </a:cubicBezTo>
                <a:cubicBezTo>
                  <a:pt x="57022" y="353243"/>
                  <a:pt x="84517" y="337040"/>
                  <a:pt x="34162" y="370611"/>
                </a:cubicBezTo>
                <a:cubicBezTo>
                  <a:pt x="8215" y="409531"/>
                  <a:pt x="10411" y="391965"/>
                  <a:pt x="34162" y="406237"/>
                </a:cubicBezTo>
                <a:close/>
              </a:path>
            </a:pathLst>
          </a:custGeom>
          <a:solidFill>
            <a:srgbClr val="FFFF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96838" y="1595438"/>
            <a:ext cx="5846762" cy="451961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3" name="Oval 3"/>
          <p:cNvSpPr>
            <a:spLocks noChangeArrowheads="1"/>
          </p:cNvSpPr>
          <p:nvPr/>
        </p:nvSpPr>
        <p:spPr bwMode="auto">
          <a:xfrm>
            <a:off x="284163" y="1733550"/>
            <a:ext cx="5503862" cy="41640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4" name="Oval 4"/>
          <p:cNvSpPr>
            <a:spLocks noChangeArrowheads="1"/>
          </p:cNvSpPr>
          <p:nvPr/>
        </p:nvSpPr>
        <p:spPr bwMode="auto">
          <a:xfrm>
            <a:off x="1016000" y="2293938"/>
            <a:ext cx="4048125" cy="30273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title"/>
          </p:nvPr>
        </p:nvSpPr>
        <p:spPr>
          <a:xfrm>
            <a:off x="958850" y="0"/>
            <a:ext cx="8122771" cy="952500"/>
          </a:xfrm>
        </p:spPr>
        <p:txBody>
          <a:bodyPr/>
          <a:lstStyle/>
          <a:p>
            <a:r>
              <a:rPr lang="en-US" sz="2400" dirty="0"/>
              <a:t>CDH Build Methodology</a:t>
            </a:r>
            <a:br>
              <a:rPr lang="en-US" sz="2400" dirty="0"/>
            </a:br>
            <a:r>
              <a:rPr lang="en-US" sz="2400" dirty="0"/>
              <a:t>Define Governance, Stewardship, Business Org.</a:t>
            </a: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 flipV="1">
            <a:off x="3878263" y="3424238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3582988" y="4314825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68" name="Line 8"/>
          <p:cNvSpPr>
            <a:spLocks noChangeShapeType="1"/>
          </p:cNvSpPr>
          <p:nvPr/>
        </p:nvSpPr>
        <p:spPr bwMode="auto">
          <a:xfrm flipV="1">
            <a:off x="2717800" y="4375150"/>
            <a:ext cx="152400" cy="715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 flipV="1">
            <a:off x="3108325" y="2457450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70" name="Oval 10"/>
          <p:cNvSpPr>
            <a:spLocks noChangeArrowheads="1"/>
          </p:cNvSpPr>
          <p:nvPr/>
        </p:nvSpPr>
        <p:spPr bwMode="auto">
          <a:xfrm>
            <a:off x="1160463" y="26273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1" name="Oval 11"/>
          <p:cNvSpPr>
            <a:spLocks noChangeArrowheads="1"/>
          </p:cNvSpPr>
          <p:nvPr/>
        </p:nvSpPr>
        <p:spPr bwMode="auto">
          <a:xfrm>
            <a:off x="4718050" y="3252788"/>
            <a:ext cx="601663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2" name="Oval 12"/>
          <p:cNvSpPr>
            <a:spLocks noChangeArrowheads="1"/>
          </p:cNvSpPr>
          <p:nvPr/>
        </p:nvSpPr>
        <p:spPr bwMode="auto">
          <a:xfrm>
            <a:off x="958850" y="441801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3" name="Oval 13"/>
          <p:cNvSpPr>
            <a:spLocks noChangeArrowheads="1"/>
          </p:cNvSpPr>
          <p:nvPr/>
        </p:nvSpPr>
        <p:spPr bwMode="auto">
          <a:xfrm>
            <a:off x="4187825" y="4835525"/>
            <a:ext cx="603250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4" name="Oval 14"/>
          <p:cNvSpPr>
            <a:spLocks noChangeArrowheads="1"/>
          </p:cNvSpPr>
          <p:nvPr/>
        </p:nvSpPr>
        <p:spPr bwMode="auto">
          <a:xfrm>
            <a:off x="2438400" y="5133975"/>
            <a:ext cx="601663" cy="341313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5" name="Oval 15"/>
          <p:cNvSpPr>
            <a:spLocks noChangeArrowheads="1"/>
          </p:cNvSpPr>
          <p:nvPr/>
        </p:nvSpPr>
        <p:spPr bwMode="auto">
          <a:xfrm>
            <a:off x="3036888" y="2087563"/>
            <a:ext cx="603250" cy="341312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6" name="Oval 16"/>
          <p:cNvSpPr>
            <a:spLocks noChangeArrowheads="1"/>
          </p:cNvSpPr>
          <p:nvPr/>
        </p:nvSpPr>
        <p:spPr bwMode="auto">
          <a:xfrm>
            <a:off x="2265363" y="3011488"/>
            <a:ext cx="1612900" cy="1363662"/>
          </a:xfrm>
          <a:prstGeom prst="ellipse">
            <a:avLst/>
          </a:prstGeom>
          <a:solidFill>
            <a:srgbClr val="678BA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7" name="Oval 17"/>
          <p:cNvSpPr>
            <a:spLocks noChangeArrowheads="1"/>
          </p:cNvSpPr>
          <p:nvPr/>
        </p:nvSpPr>
        <p:spPr bwMode="auto">
          <a:xfrm>
            <a:off x="2566988" y="3281363"/>
            <a:ext cx="1001712" cy="83978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16225" y="3551238"/>
            <a:ext cx="533400" cy="339725"/>
            <a:chOff x="144" y="3792"/>
            <a:chExt cx="480" cy="240"/>
          </a:xfrm>
        </p:grpSpPr>
        <p:sp>
          <p:nvSpPr>
            <p:cNvPr id="220179" name="Line 1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80" name="Rectangle 2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1" name="Rectangle 2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2" name="Rectangle 2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3" name="Rectangle 2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4" name="Rectangle 2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5" name="Line 2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86" name="Line 2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87" name="Line 2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88" name="Line 2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89" name="Line 2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0190" name="Line 30"/>
          <p:cNvSpPr>
            <a:spLocks noChangeShapeType="1"/>
          </p:cNvSpPr>
          <p:nvPr/>
        </p:nvSpPr>
        <p:spPr bwMode="auto">
          <a:xfrm flipV="1">
            <a:off x="2827338" y="4370388"/>
            <a:ext cx="152400" cy="715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1" name="Line 31"/>
          <p:cNvSpPr>
            <a:spLocks noChangeShapeType="1"/>
          </p:cNvSpPr>
          <p:nvPr/>
        </p:nvSpPr>
        <p:spPr bwMode="auto">
          <a:xfrm flipV="1">
            <a:off x="1562100" y="4011613"/>
            <a:ext cx="703263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2" name="Line 32"/>
          <p:cNvSpPr>
            <a:spLocks noChangeShapeType="1"/>
          </p:cNvSpPr>
          <p:nvPr/>
        </p:nvSpPr>
        <p:spPr bwMode="auto">
          <a:xfrm flipV="1">
            <a:off x="1604963" y="4111625"/>
            <a:ext cx="703262" cy="4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3" name="Line 33"/>
          <p:cNvSpPr>
            <a:spLocks noChangeShapeType="1"/>
          </p:cNvSpPr>
          <p:nvPr/>
        </p:nvSpPr>
        <p:spPr bwMode="auto">
          <a:xfrm flipH="1" flipV="1">
            <a:off x="1720850" y="2982913"/>
            <a:ext cx="617538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4" name="Line 34"/>
          <p:cNvSpPr>
            <a:spLocks noChangeShapeType="1"/>
          </p:cNvSpPr>
          <p:nvPr/>
        </p:nvSpPr>
        <p:spPr bwMode="auto">
          <a:xfrm flipH="1" flipV="1">
            <a:off x="1763713" y="2868613"/>
            <a:ext cx="617537" cy="31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5" name="Line 35"/>
          <p:cNvSpPr>
            <a:spLocks noChangeShapeType="1"/>
          </p:cNvSpPr>
          <p:nvPr/>
        </p:nvSpPr>
        <p:spPr bwMode="auto">
          <a:xfrm flipV="1">
            <a:off x="3232150" y="2466975"/>
            <a:ext cx="10795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6" name="Line 36"/>
          <p:cNvSpPr>
            <a:spLocks noChangeShapeType="1"/>
          </p:cNvSpPr>
          <p:nvPr/>
        </p:nvSpPr>
        <p:spPr bwMode="auto">
          <a:xfrm flipV="1">
            <a:off x="3916363" y="3533775"/>
            <a:ext cx="796925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7" name="Line 37"/>
          <p:cNvSpPr>
            <a:spLocks noChangeShapeType="1"/>
          </p:cNvSpPr>
          <p:nvPr/>
        </p:nvSpPr>
        <p:spPr bwMode="auto">
          <a:xfrm>
            <a:off x="3678238" y="4252913"/>
            <a:ext cx="604837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01725" y="4503738"/>
            <a:ext cx="320675" cy="203200"/>
            <a:chOff x="144" y="3792"/>
            <a:chExt cx="480" cy="240"/>
          </a:xfrm>
        </p:grpSpPr>
        <p:sp>
          <p:nvSpPr>
            <p:cNvPr id="220199" name="Line 3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4" name="Rectangle 4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5" name="Line 4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06" name="Line 4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07" name="Line 4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08" name="Line 4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09" name="Line 4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308100" y="2720975"/>
            <a:ext cx="257175" cy="161925"/>
            <a:chOff x="1620" y="3518"/>
            <a:chExt cx="162" cy="102"/>
          </a:xfrm>
        </p:grpSpPr>
        <p:sp>
          <p:nvSpPr>
            <p:cNvPr id="220211" name="Rectangle 51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2" name="Rectangle 52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3" name="Rectangle 53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4" name="Line 54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15" name="Line 55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16" name="Line 56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189288" y="2187575"/>
            <a:ext cx="257175" cy="161925"/>
            <a:chOff x="1620" y="3518"/>
            <a:chExt cx="162" cy="102"/>
          </a:xfrm>
        </p:grpSpPr>
        <p:sp>
          <p:nvSpPr>
            <p:cNvPr id="220218" name="Rectangle 58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9" name="Rectangle 59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0" name="Rectangle 60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1" name="Line 61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22" name="Line 62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23" name="Line 63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311650" y="4924425"/>
            <a:ext cx="257175" cy="161925"/>
            <a:chOff x="1620" y="3518"/>
            <a:chExt cx="162" cy="102"/>
          </a:xfrm>
        </p:grpSpPr>
        <p:sp>
          <p:nvSpPr>
            <p:cNvPr id="220225" name="Rectangle 65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6" name="Rectangle 66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7" name="Rectangle 67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8" name="Line 68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29" name="Line 69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30" name="Line 70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2624138" y="5280025"/>
            <a:ext cx="192087" cy="80963"/>
            <a:chOff x="838" y="3525"/>
            <a:chExt cx="121" cy="51"/>
          </a:xfrm>
        </p:grpSpPr>
        <p:sp>
          <p:nvSpPr>
            <p:cNvPr id="220232" name="Rectangle 72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33" name="Rectangle 73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34" name="Line 74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948238" y="3389313"/>
            <a:ext cx="192087" cy="80962"/>
            <a:chOff x="838" y="3525"/>
            <a:chExt cx="121" cy="51"/>
          </a:xfrm>
        </p:grpSpPr>
        <p:sp>
          <p:nvSpPr>
            <p:cNvPr id="220236" name="Rectangle 76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37" name="Rectangle 77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38" name="Line 78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0239" name="Oval 79"/>
          <p:cNvSpPr>
            <a:spLocks noChangeArrowheads="1"/>
          </p:cNvSpPr>
          <p:nvPr/>
        </p:nvSpPr>
        <p:spPr bwMode="auto">
          <a:xfrm>
            <a:off x="4902200" y="5680075"/>
            <a:ext cx="219075" cy="21748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6</a:t>
            </a:r>
          </a:p>
        </p:txBody>
      </p:sp>
      <p:sp>
        <p:nvSpPr>
          <p:cNvPr id="220240" name="Text Box 80"/>
          <p:cNvSpPr txBox="1">
            <a:spLocks noChangeArrowheads="1"/>
          </p:cNvSpPr>
          <p:nvPr/>
        </p:nvSpPr>
        <p:spPr bwMode="auto">
          <a:xfrm>
            <a:off x="2838450" y="3028950"/>
            <a:ext cx="481013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Hub</a:t>
            </a:r>
          </a:p>
        </p:txBody>
      </p:sp>
      <p:sp>
        <p:nvSpPr>
          <p:cNvPr id="220241" name="Text Box 81"/>
          <p:cNvSpPr txBox="1">
            <a:spLocks noChangeArrowheads="1"/>
          </p:cNvSpPr>
          <p:nvPr/>
        </p:nvSpPr>
        <p:spPr bwMode="auto">
          <a:xfrm>
            <a:off x="3332163" y="2074863"/>
            <a:ext cx="64135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Spoke</a:t>
            </a:r>
          </a:p>
        </p:txBody>
      </p:sp>
      <p:sp>
        <p:nvSpPr>
          <p:cNvPr id="220242" name="Text Box 82"/>
          <p:cNvSpPr txBox="1">
            <a:spLocks noChangeArrowheads="1"/>
          </p:cNvSpPr>
          <p:nvPr/>
        </p:nvSpPr>
        <p:spPr bwMode="auto">
          <a:xfrm>
            <a:off x="2071688" y="2527300"/>
            <a:ext cx="973137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Integration</a:t>
            </a:r>
          </a:p>
        </p:txBody>
      </p:sp>
      <p:sp>
        <p:nvSpPr>
          <p:cNvPr id="220243" name="Text Box 83"/>
          <p:cNvSpPr txBox="1">
            <a:spLocks noChangeArrowheads="1"/>
          </p:cNvSpPr>
          <p:nvPr/>
        </p:nvSpPr>
        <p:spPr bwMode="auto">
          <a:xfrm>
            <a:off x="1419225" y="1963738"/>
            <a:ext cx="10795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 Broader </a:t>
            </a:r>
          </a:p>
          <a:p>
            <a:r>
              <a:rPr lang="en-US" sz="1200" b="1"/>
              <a:t>Architecture</a:t>
            </a:r>
          </a:p>
        </p:txBody>
      </p:sp>
      <p:sp>
        <p:nvSpPr>
          <p:cNvPr id="220244" name="Text Box 84"/>
          <p:cNvSpPr txBox="1">
            <a:spLocks noChangeArrowheads="1"/>
          </p:cNvSpPr>
          <p:nvPr/>
        </p:nvSpPr>
        <p:spPr bwMode="auto">
          <a:xfrm rot="1579536">
            <a:off x="1582738" y="3073400"/>
            <a:ext cx="7556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Inbounds</a:t>
            </a:r>
          </a:p>
        </p:txBody>
      </p:sp>
      <p:sp>
        <p:nvSpPr>
          <p:cNvPr id="220245" name="Text Box 85"/>
          <p:cNvSpPr txBox="1">
            <a:spLocks noChangeArrowheads="1"/>
          </p:cNvSpPr>
          <p:nvPr/>
        </p:nvSpPr>
        <p:spPr bwMode="auto">
          <a:xfrm rot="1579536">
            <a:off x="1697038" y="2811463"/>
            <a:ext cx="862012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/>
              <a:t>Outbounds</a:t>
            </a:r>
          </a:p>
        </p:txBody>
      </p:sp>
      <p:sp>
        <p:nvSpPr>
          <p:cNvPr id="220247" name="Text Box 87"/>
          <p:cNvSpPr txBox="1">
            <a:spLocks noChangeArrowheads="1"/>
          </p:cNvSpPr>
          <p:nvPr/>
        </p:nvSpPr>
        <p:spPr bwMode="auto">
          <a:xfrm>
            <a:off x="1447800" y="1185863"/>
            <a:ext cx="763382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Define Governance, </a:t>
            </a:r>
            <a:r>
              <a:rPr lang="en-US" sz="2000" b="1" dirty="0" smtClean="0">
                <a:solidFill>
                  <a:schemeClr val="bg1"/>
                </a:solidFill>
              </a:rPr>
              <a:t>Stewardship</a:t>
            </a:r>
            <a:r>
              <a:rPr lang="en-US" sz="2000" b="1" dirty="0">
                <a:solidFill>
                  <a:schemeClr val="bg1"/>
                </a:solidFill>
              </a:rPr>
              <a:t>, and Business Organization</a:t>
            </a:r>
          </a:p>
        </p:txBody>
      </p:sp>
      <p:sp>
        <p:nvSpPr>
          <p:cNvPr id="220248" name="Text Box 88"/>
          <p:cNvSpPr txBox="1">
            <a:spLocks noChangeArrowheads="1"/>
          </p:cNvSpPr>
          <p:nvPr/>
        </p:nvSpPr>
        <p:spPr bwMode="auto">
          <a:xfrm>
            <a:off x="5943600" y="1670050"/>
            <a:ext cx="3189288" cy="452431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Clearly identify how the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MDM of Customer data is 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  managed </a:t>
            </a:r>
            <a:r>
              <a:rPr lang="en-US" sz="1800" dirty="0">
                <a:solidFill>
                  <a:schemeClr val="bg1"/>
                </a:solidFill>
              </a:rPr>
              <a:t>from the business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  side </a:t>
            </a:r>
            <a:r>
              <a:rPr lang="en-US" sz="1800" dirty="0">
                <a:solidFill>
                  <a:schemeClr val="bg1"/>
                </a:solidFill>
              </a:rPr>
              <a:t>(process, workflow, 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  ownership</a:t>
            </a:r>
            <a:r>
              <a:rPr lang="en-US" sz="1800" dirty="0">
                <a:solidFill>
                  <a:schemeClr val="bg1"/>
                </a:solidFill>
              </a:rPr>
              <a:t>, coordination, </a:t>
            </a:r>
            <a:r>
              <a:rPr lang="en-US" sz="1800" dirty="0" smtClean="0">
                <a:solidFill>
                  <a:schemeClr val="bg1"/>
                </a:solidFill>
              </a:rPr>
              <a:t> 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  and with </a:t>
            </a:r>
            <a:r>
              <a:rPr lang="en-US" sz="1800" dirty="0">
                <a:solidFill>
                  <a:schemeClr val="bg1"/>
                </a:solidFill>
              </a:rPr>
              <a:t>a liaison into IT – 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  the custodians</a:t>
            </a:r>
            <a:r>
              <a:rPr lang="en-US" sz="1800" dirty="0">
                <a:solidFill>
                  <a:schemeClr val="bg1"/>
                </a:solidFill>
              </a:rPr>
              <a:t>) 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  <a:p>
            <a:pPr algn="l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 Create a stewardship model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and organization. This may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include a steering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committee that acts as a 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 policy maker </a:t>
            </a:r>
            <a:r>
              <a:rPr lang="en-US" sz="1800" dirty="0" smtClean="0">
                <a:solidFill>
                  <a:schemeClr val="bg1"/>
                </a:solidFill>
              </a:rPr>
              <a:t>and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  compliance</a:t>
            </a:r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arm </a:t>
            </a:r>
            <a:r>
              <a:rPr lang="en-US" sz="1800" dirty="0">
                <a:solidFill>
                  <a:schemeClr val="bg1"/>
                </a:solidFill>
              </a:rPr>
              <a:t>of this key data 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  category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20249" name="Oval 89"/>
          <p:cNvSpPr>
            <a:spLocks noChangeArrowheads="1"/>
          </p:cNvSpPr>
          <p:nvPr/>
        </p:nvSpPr>
        <p:spPr bwMode="auto">
          <a:xfrm>
            <a:off x="73025" y="71438"/>
            <a:ext cx="679450" cy="56991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/>
              <a:t>6</a:t>
            </a:r>
          </a:p>
        </p:txBody>
      </p:sp>
      <p:sp>
        <p:nvSpPr>
          <p:cNvPr id="220250" name="Rectangle 90"/>
          <p:cNvSpPr>
            <a:spLocks noChangeArrowheads="1"/>
          </p:cNvSpPr>
          <p:nvPr/>
        </p:nvSpPr>
        <p:spPr bwMode="auto">
          <a:xfrm>
            <a:off x="4665663" y="3997325"/>
            <a:ext cx="796925" cy="50958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/>
              <a:t>3</a:t>
            </a:r>
            <a:r>
              <a:rPr lang="en-US" sz="1400" b="1" baseline="30000"/>
              <a:t>rd</a:t>
            </a:r>
            <a:r>
              <a:rPr lang="en-US" sz="1400" b="1"/>
              <a:t> party </a:t>
            </a:r>
          </a:p>
          <a:p>
            <a:r>
              <a:rPr lang="en-US" sz="1400" b="1"/>
              <a:t>service</a:t>
            </a:r>
          </a:p>
        </p:txBody>
      </p:sp>
      <p:sp>
        <p:nvSpPr>
          <p:cNvPr id="220251" name="Line 91"/>
          <p:cNvSpPr>
            <a:spLocks noChangeShapeType="1"/>
          </p:cNvSpPr>
          <p:nvPr/>
        </p:nvSpPr>
        <p:spPr bwMode="auto">
          <a:xfrm>
            <a:off x="3835400" y="3997325"/>
            <a:ext cx="787400" cy="1333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0252" name="Rectangle 92"/>
          <p:cNvSpPr>
            <a:spLocks noChangeArrowheads="1"/>
          </p:cNvSpPr>
          <p:nvPr/>
        </p:nvSpPr>
        <p:spPr bwMode="auto">
          <a:xfrm>
            <a:off x="835025" y="5280025"/>
            <a:ext cx="1236663" cy="6175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/>
              <a:t>Other</a:t>
            </a:r>
          </a:p>
          <a:p>
            <a:r>
              <a:rPr lang="en-US" sz="1000"/>
              <a:t>Platforms</a:t>
            </a:r>
          </a:p>
          <a:p>
            <a:r>
              <a:rPr lang="en-US" sz="1000"/>
              <a:t>and Systems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38100"/>
            <a:ext cx="6618287" cy="952500"/>
          </a:xfrm>
        </p:spPr>
        <p:txBody>
          <a:bodyPr/>
          <a:lstStyle/>
          <a:p>
            <a:r>
              <a:rPr lang="en-US" sz="2800" dirty="0"/>
              <a:t>CDH Build Methodology</a:t>
            </a:r>
            <a:br>
              <a:rPr lang="en-US" sz="2800" dirty="0"/>
            </a:br>
            <a:r>
              <a:rPr lang="en-US" sz="2800" dirty="0"/>
              <a:t>*** Deliverables and Artifacts ***</a:t>
            </a:r>
          </a:p>
        </p:txBody>
      </p:sp>
      <p:sp>
        <p:nvSpPr>
          <p:cNvPr id="221271" name="Text Box 87"/>
          <p:cNvSpPr txBox="1">
            <a:spLocks noChangeArrowheads="1"/>
          </p:cNvSpPr>
          <p:nvPr/>
        </p:nvSpPr>
        <p:spPr bwMode="auto">
          <a:xfrm>
            <a:off x="333375" y="990600"/>
            <a:ext cx="18986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Metadata/Model</a:t>
            </a:r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5319712" y="2255838"/>
            <a:ext cx="3673475" cy="3041650"/>
            <a:chOff x="9" y="1005"/>
            <a:chExt cx="3683" cy="2847"/>
          </a:xfrm>
        </p:grpSpPr>
        <p:sp>
          <p:nvSpPr>
            <p:cNvPr id="221277" name="Rectangle 93"/>
            <p:cNvSpPr>
              <a:spLocks noChangeArrowheads="1"/>
            </p:cNvSpPr>
            <p:nvPr/>
          </p:nvSpPr>
          <p:spPr bwMode="auto">
            <a:xfrm>
              <a:off x="9" y="1005"/>
              <a:ext cx="3683" cy="284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78" name="Oval 94"/>
            <p:cNvSpPr>
              <a:spLocks noChangeArrowheads="1"/>
            </p:cNvSpPr>
            <p:nvPr/>
          </p:nvSpPr>
          <p:spPr bwMode="auto">
            <a:xfrm>
              <a:off x="127" y="1092"/>
              <a:ext cx="3467" cy="2623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79" name="Oval 95"/>
            <p:cNvSpPr>
              <a:spLocks noChangeArrowheads="1"/>
            </p:cNvSpPr>
            <p:nvPr/>
          </p:nvSpPr>
          <p:spPr bwMode="auto">
            <a:xfrm>
              <a:off x="588" y="1445"/>
              <a:ext cx="2550" cy="190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80" name="Line 96"/>
            <p:cNvSpPr>
              <a:spLocks noChangeShapeType="1"/>
            </p:cNvSpPr>
            <p:nvPr/>
          </p:nvSpPr>
          <p:spPr bwMode="auto">
            <a:xfrm flipV="1">
              <a:off x="2391" y="2157"/>
              <a:ext cx="502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281" name="Line 97"/>
            <p:cNvSpPr>
              <a:spLocks noChangeShapeType="1"/>
            </p:cNvSpPr>
            <p:nvPr/>
          </p:nvSpPr>
          <p:spPr bwMode="auto">
            <a:xfrm>
              <a:off x="2205" y="2718"/>
              <a:ext cx="381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282" name="Line 98"/>
            <p:cNvSpPr>
              <a:spLocks noChangeShapeType="1"/>
            </p:cNvSpPr>
            <p:nvPr/>
          </p:nvSpPr>
          <p:spPr bwMode="auto">
            <a:xfrm flipV="1">
              <a:off x="1660" y="2756"/>
              <a:ext cx="96" cy="4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283" name="Line 99"/>
            <p:cNvSpPr>
              <a:spLocks noChangeShapeType="1"/>
            </p:cNvSpPr>
            <p:nvPr/>
          </p:nvSpPr>
          <p:spPr bwMode="auto">
            <a:xfrm flipV="1">
              <a:off x="1906" y="1548"/>
              <a:ext cx="68" cy="3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284" name="Oval 100"/>
            <p:cNvSpPr>
              <a:spLocks noChangeArrowheads="1"/>
            </p:cNvSpPr>
            <p:nvPr/>
          </p:nvSpPr>
          <p:spPr bwMode="auto">
            <a:xfrm>
              <a:off x="679" y="1655"/>
              <a:ext cx="380" cy="215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85" name="Oval 101"/>
            <p:cNvSpPr>
              <a:spLocks noChangeArrowheads="1"/>
            </p:cNvSpPr>
            <p:nvPr/>
          </p:nvSpPr>
          <p:spPr bwMode="auto">
            <a:xfrm>
              <a:off x="2920" y="2049"/>
              <a:ext cx="379" cy="215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86" name="Oval 102"/>
            <p:cNvSpPr>
              <a:spLocks noChangeArrowheads="1"/>
            </p:cNvSpPr>
            <p:nvPr/>
          </p:nvSpPr>
          <p:spPr bwMode="auto">
            <a:xfrm>
              <a:off x="552" y="2783"/>
              <a:ext cx="380" cy="215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87" name="Oval 103"/>
            <p:cNvSpPr>
              <a:spLocks noChangeArrowheads="1"/>
            </p:cNvSpPr>
            <p:nvPr/>
          </p:nvSpPr>
          <p:spPr bwMode="auto">
            <a:xfrm>
              <a:off x="2586" y="3046"/>
              <a:ext cx="380" cy="215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88" name="Oval 104"/>
            <p:cNvSpPr>
              <a:spLocks noChangeArrowheads="1"/>
            </p:cNvSpPr>
            <p:nvPr/>
          </p:nvSpPr>
          <p:spPr bwMode="auto">
            <a:xfrm>
              <a:off x="1484" y="3234"/>
              <a:ext cx="379" cy="215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89" name="Oval 105"/>
            <p:cNvSpPr>
              <a:spLocks noChangeArrowheads="1"/>
            </p:cNvSpPr>
            <p:nvPr/>
          </p:nvSpPr>
          <p:spPr bwMode="auto">
            <a:xfrm>
              <a:off x="1861" y="1315"/>
              <a:ext cx="380" cy="215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90" name="Oval 106"/>
            <p:cNvSpPr>
              <a:spLocks noChangeArrowheads="1"/>
            </p:cNvSpPr>
            <p:nvPr/>
          </p:nvSpPr>
          <p:spPr bwMode="auto">
            <a:xfrm>
              <a:off x="1375" y="1897"/>
              <a:ext cx="1016" cy="859"/>
            </a:xfrm>
            <a:prstGeom prst="ellipse">
              <a:avLst/>
            </a:prstGeom>
            <a:solidFill>
              <a:srgbClr val="678BA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291" name="Oval 107"/>
            <p:cNvSpPr>
              <a:spLocks noChangeArrowheads="1"/>
            </p:cNvSpPr>
            <p:nvPr/>
          </p:nvSpPr>
          <p:spPr bwMode="auto">
            <a:xfrm>
              <a:off x="1565" y="2067"/>
              <a:ext cx="631" cy="529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8"/>
            <p:cNvGrpSpPr>
              <a:grpSpLocks/>
            </p:cNvGrpSpPr>
            <p:nvPr/>
          </p:nvGrpSpPr>
          <p:grpSpPr bwMode="auto">
            <a:xfrm>
              <a:off x="1722" y="2237"/>
              <a:ext cx="336" cy="214"/>
              <a:chOff x="144" y="3792"/>
              <a:chExt cx="480" cy="240"/>
            </a:xfrm>
          </p:grpSpPr>
          <p:sp>
            <p:nvSpPr>
              <p:cNvPr id="221293" name="Line 109"/>
              <p:cNvSpPr>
                <a:spLocks noChangeShapeType="1"/>
              </p:cNvSpPr>
              <p:nvPr/>
            </p:nvSpPr>
            <p:spPr bwMode="auto">
              <a:xfrm flipV="1">
                <a:off x="288" y="3952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294" name="Rectangle 110"/>
              <p:cNvSpPr>
                <a:spLocks noChangeArrowheads="1"/>
              </p:cNvSpPr>
              <p:nvPr/>
            </p:nvSpPr>
            <p:spPr bwMode="auto">
              <a:xfrm>
                <a:off x="336" y="3792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95" name="Rectangle 111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96" name="Rectangle 112"/>
              <p:cNvSpPr>
                <a:spLocks noChangeArrowheads="1"/>
              </p:cNvSpPr>
              <p:nvPr/>
            </p:nvSpPr>
            <p:spPr bwMode="auto">
              <a:xfrm>
                <a:off x="528" y="381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97" name="Rectangle 113"/>
              <p:cNvSpPr>
                <a:spLocks noChangeArrowheads="1"/>
              </p:cNvSpPr>
              <p:nvPr/>
            </p:nvSpPr>
            <p:spPr bwMode="auto">
              <a:xfrm>
                <a:off x="192" y="3984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98" name="Rectangle 114"/>
              <p:cNvSpPr>
                <a:spLocks noChangeArrowheads="1"/>
              </p:cNvSpPr>
              <p:nvPr/>
            </p:nvSpPr>
            <p:spPr bwMode="auto">
              <a:xfrm>
                <a:off x="144" y="3840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99" name="Line 115"/>
              <p:cNvSpPr>
                <a:spLocks noChangeShapeType="1"/>
              </p:cNvSpPr>
              <p:nvPr/>
            </p:nvSpPr>
            <p:spPr bwMode="auto">
              <a:xfrm>
                <a:off x="192" y="388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00" name="Line 116"/>
              <p:cNvSpPr>
                <a:spLocks noChangeShapeType="1"/>
              </p:cNvSpPr>
              <p:nvPr/>
            </p:nvSpPr>
            <p:spPr bwMode="auto">
              <a:xfrm>
                <a:off x="240" y="386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01" name="Line 117"/>
              <p:cNvSpPr>
                <a:spLocks noChangeShapeType="1"/>
              </p:cNvSpPr>
              <p:nvPr/>
            </p:nvSpPr>
            <p:spPr bwMode="auto">
              <a:xfrm>
                <a:off x="432" y="3816"/>
                <a:ext cx="96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02" name="Line 118"/>
              <p:cNvSpPr>
                <a:spLocks noChangeShapeType="1"/>
              </p:cNvSpPr>
              <p:nvPr/>
            </p:nvSpPr>
            <p:spPr bwMode="auto">
              <a:xfrm>
                <a:off x="384" y="384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03" name="Line 119"/>
              <p:cNvSpPr>
                <a:spLocks noChangeShapeType="1"/>
              </p:cNvSpPr>
              <p:nvPr/>
            </p:nvSpPr>
            <p:spPr bwMode="auto">
              <a:xfrm flipV="1">
                <a:off x="240" y="381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304" name="Line 120"/>
            <p:cNvSpPr>
              <a:spLocks noChangeShapeType="1"/>
            </p:cNvSpPr>
            <p:nvPr/>
          </p:nvSpPr>
          <p:spPr bwMode="auto">
            <a:xfrm flipV="1">
              <a:off x="1729" y="2753"/>
              <a:ext cx="96" cy="4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305" name="Line 121"/>
            <p:cNvSpPr>
              <a:spLocks noChangeShapeType="1"/>
            </p:cNvSpPr>
            <p:nvPr/>
          </p:nvSpPr>
          <p:spPr bwMode="auto">
            <a:xfrm flipV="1">
              <a:off x="932" y="2527"/>
              <a:ext cx="443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306" name="Line 122"/>
            <p:cNvSpPr>
              <a:spLocks noChangeShapeType="1"/>
            </p:cNvSpPr>
            <p:nvPr/>
          </p:nvSpPr>
          <p:spPr bwMode="auto">
            <a:xfrm flipV="1">
              <a:off x="959" y="2590"/>
              <a:ext cx="443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307" name="Line 123"/>
            <p:cNvSpPr>
              <a:spLocks noChangeShapeType="1"/>
            </p:cNvSpPr>
            <p:nvPr/>
          </p:nvSpPr>
          <p:spPr bwMode="auto">
            <a:xfrm flipH="1" flipV="1">
              <a:off x="1032" y="1879"/>
              <a:ext cx="389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308" name="Line 124"/>
            <p:cNvSpPr>
              <a:spLocks noChangeShapeType="1"/>
            </p:cNvSpPr>
            <p:nvPr/>
          </p:nvSpPr>
          <p:spPr bwMode="auto">
            <a:xfrm flipH="1" flipV="1">
              <a:off x="1059" y="1807"/>
              <a:ext cx="389" cy="1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309" name="Line 125"/>
            <p:cNvSpPr>
              <a:spLocks noChangeShapeType="1"/>
            </p:cNvSpPr>
            <p:nvPr/>
          </p:nvSpPr>
          <p:spPr bwMode="auto">
            <a:xfrm flipV="1">
              <a:off x="1984" y="1554"/>
              <a:ext cx="68" cy="3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310" name="Line 126"/>
            <p:cNvSpPr>
              <a:spLocks noChangeShapeType="1"/>
            </p:cNvSpPr>
            <p:nvPr/>
          </p:nvSpPr>
          <p:spPr bwMode="auto">
            <a:xfrm flipV="1">
              <a:off x="2415" y="2226"/>
              <a:ext cx="502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311" name="Line 127"/>
            <p:cNvSpPr>
              <a:spLocks noChangeShapeType="1"/>
            </p:cNvSpPr>
            <p:nvPr/>
          </p:nvSpPr>
          <p:spPr bwMode="auto">
            <a:xfrm>
              <a:off x="2265" y="2679"/>
              <a:ext cx="381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28"/>
            <p:cNvGrpSpPr>
              <a:grpSpLocks/>
            </p:cNvGrpSpPr>
            <p:nvPr/>
          </p:nvGrpSpPr>
          <p:grpSpPr bwMode="auto">
            <a:xfrm>
              <a:off x="642" y="2837"/>
              <a:ext cx="202" cy="128"/>
              <a:chOff x="144" y="3792"/>
              <a:chExt cx="480" cy="240"/>
            </a:xfrm>
          </p:grpSpPr>
          <p:sp>
            <p:nvSpPr>
              <p:cNvPr id="221313" name="Line 129"/>
              <p:cNvSpPr>
                <a:spLocks noChangeShapeType="1"/>
              </p:cNvSpPr>
              <p:nvPr/>
            </p:nvSpPr>
            <p:spPr bwMode="auto">
              <a:xfrm flipV="1">
                <a:off x="288" y="3952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14" name="Rectangle 130"/>
              <p:cNvSpPr>
                <a:spLocks noChangeArrowheads="1"/>
              </p:cNvSpPr>
              <p:nvPr/>
            </p:nvSpPr>
            <p:spPr bwMode="auto">
              <a:xfrm>
                <a:off x="336" y="3792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15" name="Rectangle 131"/>
              <p:cNvSpPr>
                <a:spLocks noChangeArrowheads="1"/>
              </p:cNvSpPr>
              <p:nvPr/>
            </p:nvSpPr>
            <p:spPr bwMode="auto">
              <a:xfrm>
                <a:off x="432" y="393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16" name="Rectangle 132"/>
              <p:cNvSpPr>
                <a:spLocks noChangeArrowheads="1"/>
              </p:cNvSpPr>
              <p:nvPr/>
            </p:nvSpPr>
            <p:spPr bwMode="auto">
              <a:xfrm>
                <a:off x="528" y="3816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17" name="Rectangle 133"/>
              <p:cNvSpPr>
                <a:spLocks noChangeArrowheads="1"/>
              </p:cNvSpPr>
              <p:nvPr/>
            </p:nvSpPr>
            <p:spPr bwMode="auto">
              <a:xfrm>
                <a:off x="192" y="3984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18" name="Rectangle 134"/>
              <p:cNvSpPr>
                <a:spLocks noChangeArrowheads="1"/>
              </p:cNvSpPr>
              <p:nvPr/>
            </p:nvSpPr>
            <p:spPr bwMode="auto">
              <a:xfrm>
                <a:off x="144" y="3840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19" name="Line 135"/>
              <p:cNvSpPr>
                <a:spLocks noChangeShapeType="1"/>
              </p:cNvSpPr>
              <p:nvPr/>
            </p:nvSpPr>
            <p:spPr bwMode="auto">
              <a:xfrm>
                <a:off x="192" y="388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20" name="Line 136"/>
              <p:cNvSpPr>
                <a:spLocks noChangeShapeType="1"/>
              </p:cNvSpPr>
              <p:nvPr/>
            </p:nvSpPr>
            <p:spPr bwMode="auto">
              <a:xfrm>
                <a:off x="240" y="386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21" name="Line 137"/>
              <p:cNvSpPr>
                <a:spLocks noChangeShapeType="1"/>
              </p:cNvSpPr>
              <p:nvPr/>
            </p:nvSpPr>
            <p:spPr bwMode="auto">
              <a:xfrm>
                <a:off x="432" y="3816"/>
                <a:ext cx="96" cy="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22" name="Line 138"/>
              <p:cNvSpPr>
                <a:spLocks noChangeShapeType="1"/>
              </p:cNvSpPr>
              <p:nvPr/>
            </p:nvSpPr>
            <p:spPr bwMode="auto">
              <a:xfrm>
                <a:off x="384" y="384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23" name="Line 139"/>
              <p:cNvSpPr>
                <a:spLocks noChangeShapeType="1"/>
              </p:cNvSpPr>
              <p:nvPr/>
            </p:nvSpPr>
            <p:spPr bwMode="auto">
              <a:xfrm flipV="1">
                <a:off x="240" y="381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40"/>
            <p:cNvGrpSpPr>
              <a:grpSpLocks/>
            </p:cNvGrpSpPr>
            <p:nvPr/>
          </p:nvGrpSpPr>
          <p:grpSpPr bwMode="auto">
            <a:xfrm>
              <a:off x="772" y="1714"/>
              <a:ext cx="162" cy="102"/>
              <a:chOff x="1620" y="3518"/>
              <a:chExt cx="162" cy="102"/>
            </a:xfrm>
          </p:grpSpPr>
          <p:sp>
            <p:nvSpPr>
              <p:cNvPr id="221325" name="Rectangle 141"/>
              <p:cNvSpPr>
                <a:spLocks noChangeArrowheads="1"/>
              </p:cNvSpPr>
              <p:nvPr/>
            </p:nvSpPr>
            <p:spPr bwMode="auto">
              <a:xfrm>
                <a:off x="1701" y="3518"/>
                <a:ext cx="40" cy="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26" name="Rectangle 142"/>
              <p:cNvSpPr>
                <a:spLocks noChangeArrowheads="1"/>
              </p:cNvSpPr>
              <p:nvPr/>
            </p:nvSpPr>
            <p:spPr bwMode="auto">
              <a:xfrm>
                <a:off x="1741" y="3595"/>
                <a:ext cx="41" cy="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27" name="Rectangle 143"/>
              <p:cNvSpPr>
                <a:spLocks noChangeArrowheads="1"/>
              </p:cNvSpPr>
              <p:nvPr/>
            </p:nvSpPr>
            <p:spPr bwMode="auto">
              <a:xfrm>
                <a:off x="1620" y="3544"/>
                <a:ext cx="40" cy="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28" name="Line 144"/>
              <p:cNvSpPr>
                <a:spLocks noChangeShapeType="1"/>
              </p:cNvSpPr>
              <p:nvPr/>
            </p:nvSpPr>
            <p:spPr bwMode="auto">
              <a:xfrm>
                <a:off x="1660" y="3556"/>
                <a:ext cx="81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29" name="Line 145"/>
              <p:cNvSpPr>
                <a:spLocks noChangeShapeType="1"/>
              </p:cNvSpPr>
              <p:nvPr/>
            </p:nvSpPr>
            <p:spPr bwMode="auto">
              <a:xfrm>
                <a:off x="1721" y="3544"/>
                <a:ext cx="40" cy="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30" name="Line 146"/>
              <p:cNvSpPr>
                <a:spLocks noChangeShapeType="1"/>
              </p:cNvSpPr>
              <p:nvPr/>
            </p:nvSpPr>
            <p:spPr bwMode="auto">
              <a:xfrm flipV="1">
                <a:off x="1660" y="3531"/>
                <a:ext cx="41" cy="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47"/>
            <p:cNvGrpSpPr>
              <a:grpSpLocks/>
            </p:cNvGrpSpPr>
            <p:nvPr/>
          </p:nvGrpSpPr>
          <p:grpSpPr bwMode="auto">
            <a:xfrm>
              <a:off x="1957" y="1378"/>
              <a:ext cx="162" cy="102"/>
              <a:chOff x="1620" y="3518"/>
              <a:chExt cx="162" cy="102"/>
            </a:xfrm>
          </p:grpSpPr>
          <p:sp>
            <p:nvSpPr>
              <p:cNvPr id="221332" name="Rectangle 148"/>
              <p:cNvSpPr>
                <a:spLocks noChangeArrowheads="1"/>
              </p:cNvSpPr>
              <p:nvPr/>
            </p:nvSpPr>
            <p:spPr bwMode="auto">
              <a:xfrm>
                <a:off x="1701" y="3518"/>
                <a:ext cx="40" cy="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33" name="Rectangle 149"/>
              <p:cNvSpPr>
                <a:spLocks noChangeArrowheads="1"/>
              </p:cNvSpPr>
              <p:nvPr/>
            </p:nvSpPr>
            <p:spPr bwMode="auto">
              <a:xfrm>
                <a:off x="1741" y="3595"/>
                <a:ext cx="41" cy="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34" name="Rectangle 150"/>
              <p:cNvSpPr>
                <a:spLocks noChangeArrowheads="1"/>
              </p:cNvSpPr>
              <p:nvPr/>
            </p:nvSpPr>
            <p:spPr bwMode="auto">
              <a:xfrm>
                <a:off x="1620" y="3544"/>
                <a:ext cx="40" cy="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35" name="Line 151"/>
              <p:cNvSpPr>
                <a:spLocks noChangeShapeType="1"/>
              </p:cNvSpPr>
              <p:nvPr/>
            </p:nvSpPr>
            <p:spPr bwMode="auto">
              <a:xfrm>
                <a:off x="1660" y="3556"/>
                <a:ext cx="81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36" name="Line 152"/>
              <p:cNvSpPr>
                <a:spLocks noChangeShapeType="1"/>
              </p:cNvSpPr>
              <p:nvPr/>
            </p:nvSpPr>
            <p:spPr bwMode="auto">
              <a:xfrm>
                <a:off x="1721" y="3544"/>
                <a:ext cx="40" cy="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37" name="Line 153"/>
              <p:cNvSpPr>
                <a:spLocks noChangeShapeType="1"/>
              </p:cNvSpPr>
              <p:nvPr/>
            </p:nvSpPr>
            <p:spPr bwMode="auto">
              <a:xfrm flipV="1">
                <a:off x="1660" y="3531"/>
                <a:ext cx="41" cy="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54"/>
            <p:cNvGrpSpPr>
              <a:grpSpLocks/>
            </p:cNvGrpSpPr>
            <p:nvPr/>
          </p:nvGrpSpPr>
          <p:grpSpPr bwMode="auto">
            <a:xfrm>
              <a:off x="2664" y="3102"/>
              <a:ext cx="162" cy="102"/>
              <a:chOff x="1620" y="3518"/>
              <a:chExt cx="162" cy="102"/>
            </a:xfrm>
          </p:grpSpPr>
          <p:sp>
            <p:nvSpPr>
              <p:cNvPr id="221339" name="Rectangle 155"/>
              <p:cNvSpPr>
                <a:spLocks noChangeArrowheads="1"/>
              </p:cNvSpPr>
              <p:nvPr/>
            </p:nvSpPr>
            <p:spPr bwMode="auto">
              <a:xfrm>
                <a:off x="1701" y="3518"/>
                <a:ext cx="40" cy="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40" name="Rectangle 156"/>
              <p:cNvSpPr>
                <a:spLocks noChangeArrowheads="1"/>
              </p:cNvSpPr>
              <p:nvPr/>
            </p:nvSpPr>
            <p:spPr bwMode="auto">
              <a:xfrm>
                <a:off x="1741" y="3595"/>
                <a:ext cx="41" cy="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41" name="Rectangle 157"/>
              <p:cNvSpPr>
                <a:spLocks noChangeArrowheads="1"/>
              </p:cNvSpPr>
              <p:nvPr/>
            </p:nvSpPr>
            <p:spPr bwMode="auto">
              <a:xfrm>
                <a:off x="1620" y="3544"/>
                <a:ext cx="40" cy="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42" name="Line 158"/>
              <p:cNvSpPr>
                <a:spLocks noChangeShapeType="1"/>
              </p:cNvSpPr>
              <p:nvPr/>
            </p:nvSpPr>
            <p:spPr bwMode="auto">
              <a:xfrm>
                <a:off x="1660" y="3556"/>
                <a:ext cx="81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43" name="Line 159"/>
              <p:cNvSpPr>
                <a:spLocks noChangeShapeType="1"/>
              </p:cNvSpPr>
              <p:nvPr/>
            </p:nvSpPr>
            <p:spPr bwMode="auto">
              <a:xfrm>
                <a:off x="1721" y="3544"/>
                <a:ext cx="40" cy="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344" name="Line 160"/>
              <p:cNvSpPr>
                <a:spLocks noChangeShapeType="1"/>
              </p:cNvSpPr>
              <p:nvPr/>
            </p:nvSpPr>
            <p:spPr bwMode="auto">
              <a:xfrm flipV="1">
                <a:off x="1660" y="3531"/>
                <a:ext cx="41" cy="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61"/>
            <p:cNvGrpSpPr>
              <a:grpSpLocks/>
            </p:cNvGrpSpPr>
            <p:nvPr/>
          </p:nvGrpSpPr>
          <p:grpSpPr bwMode="auto">
            <a:xfrm>
              <a:off x="1601" y="3326"/>
              <a:ext cx="121" cy="51"/>
              <a:chOff x="838" y="3525"/>
              <a:chExt cx="121" cy="51"/>
            </a:xfrm>
          </p:grpSpPr>
          <p:sp>
            <p:nvSpPr>
              <p:cNvPr id="221346" name="Rectangle 162"/>
              <p:cNvSpPr>
                <a:spLocks noChangeArrowheads="1"/>
              </p:cNvSpPr>
              <p:nvPr/>
            </p:nvSpPr>
            <p:spPr bwMode="auto">
              <a:xfrm>
                <a:off x="919" y="3525"/>
                <a:ext cx="40" cy="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47" name="Rectangle 163"/>
              <p:cNvSpPr>
                <a:spLocks noChangeArrowheads="1"/>
              </p:cNvSpPr>
              <p:nvPr/>
            </p:nvSpPr>
            <p:spPr bwMode="auto">
              <a:xfrm>
                <a:off x="838" y="3551"/>
                <a:ext cx="40" cy="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48" name="Line 164"/>
              <p:cNvSpPr>
                <a:spLocks noChangeShapeType="1"/>
              </p:cNvSpPr>
              <p:nvPr/>
            </p:nvSpPr>
            <p:spPr bwMode="auto">
              <a:xfrm flipV="1">
                <a:off x="878" y="3538"/>
                <a:ext cx="41" cy="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65"/>
            <p:cNvGrpSpPr>
              <a:grpSpLocks/>
            </p:cNvGrpSpPr>
            <p:nvPr/>
          </p:nvGrpSpPr>
          <p:grpSpPr bwMode="auto">
            <a:xfrm>
              <a:off x="3065" y="2135"/>
              <a:ext cx="121" cy="51"/>
              <a:chOff x="838" y="3525"/>
              <a:chExt cx="121" cy="51"/>
            </a:xfrm>
          </p:grpSpPr>
          <p:sp>
            <p:nvSpPr>
              <p:cNvPr id="221350" name="Rectangle 166"/>
              <p:cNvSpPr>
                <a:spLocks noChangeArrowheads="1"/>
              </p:cNvSpPr>
              <p:nvPr/>
            </p:nvSpPr>
            <p:spPr bwMode="auto">
              <a:xfrm>
                <a:off x="919" y="3525"/>
                <a:ext cx="40" cy="2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51" name="Rectangle 167"/>
              <p:cNvSpPr>
                <a:spLocks noChangeArrowheads="1"/>
              </p:cNvSpPr>
              <p:nvPr/>
            </p:nvSpPr>
            <p:spPr bwMode="auto">
              <a:xfrm>
                <a:off x="838" y="3551"/>
                <a:ext cx="40" cy="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52" name="Line 168"/>
              <p:cNvSpPr>
                <a:spLocks noChangeShapeType="1"/>
              </p:cNvSpPr>
              <p:nvPr/>
            </p:nvSpPr>
            <p:spPr bwMode="auto">
              <a:xfrm flipV="1">
                <a:off x="878" y="3538"/>
                <a:ext cx="41" cy="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353" name="Oval 169"/>
            <p:cNvSpPr>
              <a:spLocks noChangeArrowheads="1"/>
            </p:cNvSpPr>
            <p:nvPr/>
          </p:nvSpPr>
          <p:spPr bwMode="auto">
            <a:xfrm>
              <a:off x="3036" y="3578"/>
              <a:ext cx="138" cy="137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/>
                <a:t> </a:t>
              </a:r>
            </a:p>
          </p:txBody>
        </p:sp>
        <p:sp>
          <p:nvSpPr>
            <p:cNvPr id="221354" name="Text Box 170"/>
            <p:cNvSpPr txBox="1">
              <a:spLocks noChangeArrowheads="1"/>
            </p:cNvSpPr>
            <p:nvPr/>
          </p:nvSpPr>
          <p:spPr bwMode="auto">
            <a:xfrm>
              <a:off x="1647" y="1908"/>
              <a:ext cx="482" cy="2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/>
                <a:t>Hub</a:t>
              </a:r>
            </a:p>
          </p:txBody>
        </p:sp>
        <p:sp>
          <p:nvSpPr>
            <p:cNvPr id="221355" name="Text Box 171"/>
            <p:cNvSpPr txBox="1">
              <a:spLocks noChangeArrowheads="1"/>
            </p:cNvSpPr>
            <p:nvPr/>
          </p:nvSpPr>
          <p:spPr bwMode="auto">
            <a:xfrm>
              <a:off x="2087" y="1307"/>
              <a:ext cx="644" cy="2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Spoke</a:t>
              </a:r>
            </a:p>
          </p:txBody>
        </p:sp>
        <p:sp>
          <p:nvSpPr>
            <p:cNvPr id="221356" name="Text Box 172"/>
            <p:cNvSpPr txBox="1">
              <a:spLocks noChangeArrowheads="1"/>
            </p:cNvSpPr>
            <p:nvPr/>
          </p:nvSpPr>
          <p:spPr bwMode="auto">
            <a:xfrm>
              <a:off x="1172" y="1625"/>
              <a:ext cx="777" cy="21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 b="1"/>
                <a:t>Integration</a:t>
              </a:r>
            </a:p>
          </p:txBody>
        </p:sp>
        <p:sp>
          <p:nvSpPr>
            <p:cNvPr id="221357" name="Text Box 173"/>
            <p:cNvSpPr txBox="1">
              <a:spLocks noChangeArrowheads="1"/>
            </p:cNvSpPr>
            <p:nvPr/>
          </p:nvSpPr>
          <p:spPr bwMode="auto">
            <a:xfrm>
              <a:off x="717" y="1258"/>
              <a:ext cx="933" cy="37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/>
                <a:t> Broader </a:t>
              </a:r>
            </a:p>
            <a:p>
              <a:r>
                <a:rPr lang="en-US" sz="1000" b="1"/>
                <a:t>Architecture</a:t>
              </a:r>
            </a:p>
          </p:txBody>
        </p:sp>
        <p:sp>
          <p:nvSpPr>
            <p:cNvPr id="221358" name="Text Box 174"/>
            <p:cNvSpPr txBox="1">
              <a:spLocks noChangeArrowheads="1"/>
            </p:cNvSpPr>
            <p:nvPr/>
          </p:nvSpPr>
          <p:spPr bwMode="auto">
            <a:xfrm rot="1579536">
              <a:off x="838" y="1952"/>
              <a:ext cx="643" cy="2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 b="1"/>
                <a:t>Inbounds</a:t>
              </a:r>
            </a:p>
          </p:txBody>
        </p:sp>
        <p:sp>
          <p:nvSpPr>
            <p:cNvPr id="221359" name="Text Box 175"/>
            <p:cNvSpPr txBox="1">
              <a:spLocks noChangeArrowheads="1"/>
            </p:cNvSpPr>
            <p:nvPr/>
          </p:nvSpPr>
          <p:spPr bwMode="auto">
            <a:xfrm rot="1579536">
              <a:off x="1000" y="1785"/>
              <a:ext cx="727" cy="20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 b="1" dirty="0" err="1"/>
                <a:t>Outbounds</a:t>
              </a:r>
              <a:endParaRPr lang="en-US" sz="800" b="1" dirty="0"/>
            </a:p>
          </p:txBody>
        </p:sp>
        <p:sp>
          <p:nvSpPr>
            <p:cNvPr id="221361" name="Rectangle 177"/>
            <p:cNvSpPr>
              <a:spLocks noChangeArrowheads="1"/>
            </p:cNvSpPr>
            <p:nvPr/>
          </p:nvSpPr>
          <p:spPr bwMode="auto">
            <a:xfrm>
              <a:off x="2887" y="2518"/>
              <a:ext cx="502" cy="3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 b="1"/>
                <a:t>3</a:t>
              </a:r>
              <a:r>
                <a:rPr lang="en-US" sz="900" b="1" baseline="30000"/>
                <a:t>rd</a:t>
              </a:r>
              <a:r>
                <a:rPr lang="en-US" sz="900" b="1"/>
                <a:t> party </a:t>
              </a:r>
            </a:p>
            <a:p>
              <a:r>
                <a:rPr lang="en-US" sz="900" b="1"/>
                <a:t>service</a:t>
              </a:r>
            </a:p>
          </p:txBody>
        </p:sp>
        <p:sp>
          <p:nvSpPr>
            <p:cNvPr id="221362" name="Line 178"/>
            <p:cNvSpPr>
              <a:spLocks noChangeShapeType="1"/>
            </p:cNvSpPr>
            <p:nvPr/>
          </p:nvSpPr>
          <p:spPr bwMode="auto">
            <a:xfrm>
              <a:off x="2364" y="2518"/>
              <a:ext cx="496" cy="8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1363" name="Rectangle 179"/>
            <p:cNvSpPr>
              <a:spLocks noChangeArrowheads="1"/>
            </p:cNvSpPr>
            <p:nvPr/>
          </p:nvSpPr>
          <p:spPr bwMode="auto">
            <a:xfrm>
              <a:off x="474" y="3326"/>
              <a:ext cx="779" cy="389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900"/>
                <a:t>Other</a:t>
              </a:r>
            </a:p>
            <a:p>
              <a:r>
                <a:rPr lang="en-US" sz="900"/>
                <a:t>Platforms</a:t>
              </a:r>
            </a:p>
            <a:p>
              <a:r>
                <a:rPr lang="en-US" sz="900"/>
                <a:t>and Systems</a:t>
              </a:r>
            </a:p>
          </p:txBody>
        </p:sp>
      </p:grpSp>
      <p:sp>
        <p:nvSpPr>
          <p:cNvPr id="221365" name="Text Box 181"/>
          <p:cNvSpPr txBox="1">
            <a:spLocks noChangeArrowheads="1"/>
          </p:cNvSpPr>
          <p:nvPr/>
        </p:nvSpPr>
        <p:spPr bwMode="auto">
          <a:xfrm>
            <a:off x="457200" y="2852738"/>
            <a:ext cx="18732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Business Logic</a:t>
            </a:r>
          </a:p>
        </p:txBody>
      </p:sp>
      <p:sp>
        <p:nvSpPr>
          <p:cNvPr id="221366" name="Text Box 182"/>
          <p:cNvSpPr txBox="1">
            <a:spLocks noChangeArrowheads="1"/>
          </p:cNvSpPr>
          <p:nvPr/>
        </p:nvSpPr>
        <p:spPr bwMode="auto">
          <a:xfrm>
            <a:off x="338138" y="5226050"/>
            <a:ext cx="22923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Participation Model</a:t>
            </a:r>
          </a:p>
        </p:txBody>
      </p:sp>
      <p:sp>
        <p:nvSpPr>
          <p:cNvPr id="221367" name="Text Box 183"/>
          <p:cNvSpPr txBox="1">
            <a:spLocks noChangeArrowheads="1"/>
          </p:cNvSpPr>
          <p:nvPr/>
        </p:nvSpPr>
        <p:spPr bwMode="auto">
          <a:xfrm>
            <a:off x="5292725" y="5362575"/>
            <a:ext cx="24701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Broader Architecture</a:t>
            </a:r>
          </a:p>
        </p:txBody>
      </p:sp>
      <p:sp>
        <p:nvSpPr>
          <p:cNvPr id="221368" name="Text Box 184"/>
          <p:cNvSpPr txBox="1">
            <a:spLocks noChangeArrowheads="1"/>
          </p:cNvSpPr>
          <p:nvPr/>
        </p:nvSpPr>
        <p:spPr bwMode="auto">
          <a:xfrm>
            <a:off x="384175" y="1231900"/>
            <a:ext cx="3673475" cy="1558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Core attributes to be managed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Party-based mappings (hub/spoke) 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Cross Reference Identities/Registry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Ownership model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Data Models (hub/spokes) 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life cycle (archive, purge, availability) </a:t>
            </a:r>
          </a:p>
        </p:txBody>
      </p:sp>
      <p:sp>
        <p:nvSpPr>
          <p:cNvPr id="221369" name="Text Box 185"/>
          <p:cNvSpPr txBox="1">
            <a:spLocks noChangeArrowheads="1"/>
          </p:cNvSpPr>
          <p:nvPr/>
        </p:nvSpPr>
        <p:spPr bwMode="auto">
          <a:xfrm>
            <a:off x="574675" y="3103563"/>
            <a:ext cx="3333750" cy="2047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Workflow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Merge, match, Dedupe logic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standardization, cleansing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Data sync needs 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Mappings/context 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Transformations needed 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Logical/physical merge approach 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Frequency/Velocity requirements </a:t>
            </a:r>
          </a:p>
        </p:txBody>
      </p:sp>
      <p:sp>
        <p:nvSpPr>
          <p:cNvPr id="221370" name="Freeform 186"/>
          <p:cNvSpPr>
            <a:spLocks/>
          </p:cNvSpPr>
          <p:nvPr/>
        </p:nvSpPr>
        <p:spPr bwMode="auto">
          <a:xfrm>
            <a:off x="2362200" y="1000125"/>
            <a:ext cx="3759200" cy="1960563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1536" y="175"/>
              </a:cxn>
              <a:cxn ang="0">
                <a:pos x="2368" y="1235"/>
              </a:cxn>
            </a:cxnLst>
            <a:rect l="0" t="0" r="r" b="b"/>
            <a:pathLst>
              <a:path w="2368" h="1235">
                <a:moveTo>
                  <a:pt x="0" y="184"/>
                </a:moveTo>
                <a:cubicBezTo>
                  <a:pt x="570" y="92"/>
                  <a:pt x="1141" y="0"/>
                  <a:pt x="1536" y="175"/>
                </a:cubicBezTo>
                <a:cubicBezTo>
                  <a:pt x="1931" y="350"/>
                  <a:pt x="2149" y="792"/>
                  <a:pt x="2368" y="1235"/>
                </a:cubicBezTo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1371" name="Freeform 187"/>
          <p:cNvSpPr>
            <a:spLocks/>
          </p:cNvSpPr>
          <p:nvPr/>
        </p:nvSpPr>
        <p:spPr bwMode="auto">
          <a:xfrm>
            <a:off x="2487613" y="906463"/>
            <a:ext cx="4689475" cy="2598737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1536" y="175"/>
              </a:cxn>
              <a:cxn ang="0">
                <a:pos x="2368" y="1235"/>
              </a:cxn>
            </a:cxnLst>
            <a:rect l="0" t="0" r="r" b="b"/>
            <a:pathLst>
              <a:path w="2368" h="1235">
                <a:moveTo>
                  <a:pt x="0" y="184"/>
                </a:moveTo>
                <a:cubicBezTo>
                  <a:pt x="570" y="92"/>
                  <a:pt x="1141" y="0"/>
                  <a:pt x="1536" y="175"/>
                </a:cubicBezTo>
                <a:cubicBezTo>
                  <a:pt x="1931" y="350"/>
                  <a:pt x="2149" y="792"/>
                  <a:pt x="2368" y="1235"/>
                </a:cubicBezTo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1372" name="Freeform 188"/>
          <p:cNvSpPr>
            <a:spLocks/>
          </p:cNvSpPr>
          <p:nvPr/>
        </p:nvSpPr>
        <p:spPr bwMode="auto">
          <a:xfrm>
            <a:off x="2520950" y="1058863"/>
            <a:ext cx="4530725" cy="1438275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1536" y="175"/>
              </a:cxn>
              <a:cxn ang="0">
                <a:pos x="2368" y="1235"/>
              </a:cxn>
            </a:cxnLst>
            <a:rect l="0" t="0" r="r" b="b"/>
            <a:pathLst>
              <a:path w="2368" h="1235">
                <a:moveTo>
                  <a:pt x="0" y="184"/>
                </a:moveTo>
                <a:cubicBezTo>
                  <a:pt x="570" y="92"/>
                  <a:pt x="1141" y="0"/>
                  <a:pt x="1536" y="175"/>
                </a:cubicBezTo>
                <a:cubicBezTo>
                  <a:pt x="1931" y="350"/>
                  <a:pt x="2149" y="792"/>
                  <a:pt x="2368" y="1235"/>
                </a:cubicBezTo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1373" name="Freeform 189"/>
          <p:cNvSpPr>
            <a:spLocks/>
          </p:cNvSpPr>
          <p:nvPr/>
        </p:nvSpPr>
        <p:spPr bwMode="auto">
          <a:xfrm>
            <a:off x="2776538" y="906463"/>
            <a:ext cx="5562600" cy="2047875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1536" y="175"/>
              </a:cxn>
              <a:cxn ang="0">
                <a:pos x="2368" y="1235"/>
              </a:cxn>
            </a:cxnLst>
            <a:rect l="0" t="0" r="r" b="b"/>
            <a:pathLst>
              <a:path w="2368" h="1235">
                <a:moveTo>
                  <a:pt x="0" y="184"/>
                </a:moveTo>
                <a:cubicBezTo>
                  <a:pt x="570" y="92"/>
                  <a:pt x="1141" y="0"/>
                  <a:pt x="1536" y="175"/>
                </a:cubicBezTo>
                <a:cubicBezTo>
                  <a:pt x="1931" y="350"/>
                  <a:pt x="2149" y="792"/>
                  <a:pt x="2368" y="1235"/>
                </a:cubicBezTo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1375" name="Text Box 191"/>
          <p:cNvSpPr txBox="1">
            <a:spLocks noChangeArrowheads="1"/>
          </p:cNvSpPr>
          <p:nvPr/>
        </p:nvSpPr>
        <p:spPr bwMode="auto">
          <a:xfrm>
            <a:off x="420688" y="5530850"/>
            <a:ext cx="5430837" cy="82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Inbound/Outbound definitions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Contributing Attributes from each spoke to the hub</a:t>
            </a:r>
          </a:p>
          <a:p>
            <a:pPr algn="l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 overall publishing/subscribing needs (frequency/volatility)</a:t>
            </a:r>
          </a:p>
        </p:txBody>
      </p:sp>
      <p:sp>
        <p:nvSpPr>
          <p:cNvPr id="221376" name="Freeform 192"/>
          <p:cNvSpPr>
            <a:spLocks/>
          </p:cNvSpPr>
          <p:nvPr/>
        </p:nvSpPr>
        <p:spPr bwMode="auto">
          <a:xfrm>
            <a:off x="2439987" y="2922588"/>
            <a:ext cx="4386263" cy="879475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1536" y="175"/>
              </a:cxn>
              <a:cxn ang="0">
                <a:pos x="2368" y="1235"/>
              </a:cxn>
            </a:cxnLst>
            <a:rect l="0" t="0" r="r" b="b"/>
            <a:pathLst>
              <a:path w="2368" h="1235">
                <a:moveTo>
                  <a:pt x="0" y="184"/>
                </a:moveTo>
                <a:cubicBezTo>
                  <a:pt x="570" y="92"/>
                  <a:pt x="1141" y="0"/>
                  <a:pt x="1536" y="175"/>
                </a:cubicBezTo>
                <a:cubicBezTo>
                  <a:pt x="1931" y="350"/>
                  <a:pt x="2149" y="792"/>
                  <a:pt x="2368" y="1235"/>
                </a:cubicBezTo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1377" name="Freeform 193"/>
          <p:cNvSpPr>
            <a:spLocks/>
          </p:cNvSpPr>
          <p:nvPr/>
        </p:nvSpPr>
        <p:spPr bwMode="auto">
          <a:xfrm>
            <a:off x="2447925" y="2835275"/>
            <a:ext cx="3486150" cy="1336675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1536" y="175"/>
              </a:cxn>
              <a:cxn ang="0">
                <a:pos x="2368" y="1235"/>
              </a:cxn>
            </a:cxnLst>
            <a:rect l="0" t="0" r="r" b="b"/>
            <a:pathLst>
              <a:path w="2368" h="1235">
                <a:moveTo>
                  <a:pt x="0" y="184"/>
                </a:moveTo>
                <a:cubicBezTo>
                  <a:pt x="570" y="92"/>
                  <a:pt x="1141" y="0"/>
                  <a:pt x="1536" y="175"/>
                </a:cubicBezTo>
                <a:cubicBezTo>
                  <a:pt x="1931" y="350"/>
                  <a:pt x="2149" y="792"/>
                  <a:pt x="2368" y="1235"/>
                </a:cubicBezTo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1378" name="Freeform 194"/>
          <p:cNvSpPr>
            <a:spLocks/>
          </p:cNvSpPr>
          <p:nvPr/>
        </p:nvSpPr>
        <p:spPr bwMode="auto">
          <a:xfrm rot="21368451" flipV="1">
            <a:off x="2632075" y="4471988"/>
            <a:ext cx="4092575" cy="922337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1536" y="175"/>
              </a:cxn>
              <a:cxn ang="0">
                <a:pos x="2368" y="1235"/>
              </a:cxn>
            </a:cxnLst>
            <a:rect l="0" t="0" r="r" b="b"/>
            <a:pathLst>
              <a:path w="2368" h="1235">
                <a:moveTo>
                  <a:pt x="0" y="184"/>
                </a:moveTo>
                <a:cubicBezTo>
                  <a:pt x="570" y="92"/>
                  <a:pt x="1141" y="0"/>
                  <a:pt x="1536" y="175"/>
                </a:cubicBezTo>
                <a:cubicBezTo>
                  <a:pt x="1931" y="350"/>
                  <a:pt x="2149" y="792"/>
                  <a:pt x="2368" y="1235"/>
                </a:cubicBezTo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1379" name="Freeform 195"/>
          <p:cNvSpPr>
            <a:spLocks/>
          </p:cNvSpPr>
          <p:nvPr/>
        </p:nvSpPr>
        <p:spPr bwMode="auto">
          <a:xfrm rot="21368451" flipV="1">
            <a:off x="2620962" y="5097463"/>
            <a:ext cx="5037138" cy="207962"/>
          </a:xfrm>
          <a:custGeom>
            <a:avLst/>
            <a:gdLst/>
            <a:ahLst/>
            <a:cxnLst>
              <a:cxn ang="0">
                <a:pos x="0" y="184"/>
              </a:cxn>
              <a:cxn ang="0">
                <a:pos x="1536" y="175"/>
              </a:cxn>
              <a:cxn ang="0">
                <a:pos x="2368" y="1235"/>
              </a:cxn>
            </a:cxnLst>
            <a:rect l="0" t="0" r="r" b="b"/>
            <a:pathLst>
              <a:path w="2368" h="1235">
                <a:moveTo>
                  <a:pt x="0" y="184"/>
                </a:moveTo>
                <a:cubicBezTo>
                  <a:pt x="570" y="92"/>
                  <a:pt x="1141" y="0"/>
                  <a:pt x="1536" y="175"/>
                </a:cubicBezTo>
                <a:cubicBezTo>
                  <a:pt x="1931" y="350"/>
                  <a:pt x="2149" y="792"/>
                  <a:pt x="2368" y="1235"/>
                </a:cubicBezTo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1380" name="Text Box 196"/>
          <p:cNvSpPr txBox="1">
            <a:spLocks noChangeArrowheads="1"/>
          </p:cNvSpPr>
          <p:nvPr/>
        </p:nvSpPr>
        <p:spPr bwMode="auto">
          <a:xfrm>
            <a:off x="5754688" y="5653088"/>
            <a:ext cx="3270250" cy="1069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 Other system interfaces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   (Upstream/downstream)</a:t>
            </a:r>
          </a:p>
          <a:p>
            <a:pPr algn="l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 General exposure methods (WS,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   API, Services)</a:t>
            </a:r>
          </a:p>
        </p:txBody>
      </p:sp>
      <p:sp>
        <p:nvSpPr>
          <p:cNvPr id="221381" name="Line 197"/>
          <p:cNvSpPr>
            <a:spLocks noChangeShapeType="1"/>
          </p:cNvSpPr>
          <p:nvPr/>
        </p:nvSpPr>
        <p:spPr bwMode="auto">
          <a:xfrm flipV="1">
            <a:off x="7762875" y="5151438"/>
            <a:ext cx="349250" cy="3794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spect="1" noChangeArrowheads="1"/>
          </p:cNvSpPr>
          <p:nvPr/>
        </p:nvSpPr>
        <p:spPr bwMode="auto">
          <a:xfrm>
            <a:off x="152400" y="1085848"/>
            <a:ext cx="8800237" cy="5530124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3" name="Oval 3"/>
          <p:cNvSpPr>
            <a:spLocks noChangeAspect="1" noChangeArrowheads="1"/>
          </p:cNvSpPr>
          <p:nvPr/>
        </p:nvSpPr>
        <p:spPr bwMode="auto">
          <a:xfrm>
            <a:off x="339725" y="1274547"/>
            <a:ext cx="8284124" cy="509501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4" name="Oval 4"/>
          <p:cNvSpPr>
            <a:spLocks noChangeAspect="1" noChangeArrowheads="1"/>
          </p:cNvSpPr>
          <p:nvPr/>
        </p:nvSpPr>
        <p:spPr bwMode="auto">
          <a:xfrm>
            <a:off x="1384273" y="1996629"/>
            <a:ext cx="6093026" cy="370422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30161" cy="952500"/>
          </a:xfrm>
        </p:spPr>
        <p:txBody>
          <a:bodyPr/>
          <a:lstStyle/>
          <a:p>
            <a:r>
              <a:rPr lang="en-US" sz="2400" dirty="0"/>
              <a:t>CDH Build Methodology</a:t>
            </a:r>
            <a:br>
              <a:rPr lang="en-US" sz="2400" dirty="0"/>
            </a:br>
            <a:r>
              <a:rPr lang="en-US" sz="2400" dirty="0" smtClean="0"/>
              <a:t>Enterprise Customer Phase </a:t>
            </a:r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220166" name="Line 6"/>
          <p:cNvSpPr>
            <a:spLocks noChangeAspect="1" noChangeShapeType="1"/>
          </p:cNvSpPr>
          <p:nvPr/>
        </p:nvSpPr>
        <p:spPr bwMode="auto">
          <a:xfrm flipV="1">
            <a:off x="5305915" y="3507959"/>
            <a:ext cx="1162095" cy="507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69" name="Line 9"/>
          <p:cNvSpPr>
            <a:spLocks noChangeAspect="1" noChangeShapeType="1"/>
          </p:cNvSpPr>
          <p:nvPr/>
        </p:nvSpPr>
        <p:spPr bwMode="auto">
          <a:xfrm flipH="1" flipV="1">
            <a:off x="3529961" y="2294865"/>
            <a:ext cx="273730" cy="7290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71" name="Oval 11"/>
          <p:cNvSpPr>
            <a:spLocks noChangeAspect="1" noChangeArrowheads="1"/>
          </p:cNvSpPr>
          <p:nvPr/>
        </p:nvSpPr>
        <p:spPr bwMode="auto">
          <a:xfrm>
            <a:off x="6426239" y="3290539"/>
            <a:ext cx="1076463" cy="417626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2" name="Oval 12"/>
          <p:cNvSpPr>
            <a:spLocks noChangeAspect="1" noChangeArrowheads="1"/>
          </p:cNvSpPr>
          <p:nvPr/>
        </p:nvSpPr>
        <p:spPr bwMode="auto">
          <a:xfrm>
            <a:off x="1281112" y="4400546"/>
            <a:ext cx="1177641" cy="417626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5" name="Oval 15"/>
          <p:cNvSpPr>
            <a:spLocks noChangeAspect="1" noChangeArrowheads="1"/>
          </p:cNvSpPr>
          <p:nvPr/>
        </p:nvSpPr>
        <p:spPr bwMode="auto">
          <a:xfrm>
            <a:off x="2937868" y="1904996"/>
            <a:ext cx="907978" cy="417626"/>
          </a:xfrm>
          <a:prstGeom prst="ellipse">
            <a:avLst/>
          </a:prstGeom>
          <a:solidFill>
            <a:srgbClr val="F3C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6" name="Oval 16"/>
          <p:cNvSpPr>
            <a:spLocks noChangeAspect="1" noChangeArrowheads="1"/>
          </p:cNvSpPr>
          <p:nvPr/>
        </p:nvSpPr>
        <p:spPr bwMode="auto">
          <a:xfrm>
            <a:off x="3039620" y="2915223"/>
            <a:ext cx="2427652" cy="1668554"/>
          </a:xfrm>
          <a:prstGeom prst="ellipse">
            <a:avLst/>
          </a:prstGeom>
          <a:solidFill>
            <a:srgbClr val="678BA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7" name="Oval 17"/>
          <p:cNvSpPr>
            <a:spLocks noChangeAspect="1" noChangeArrowheads="1"/>
          </p:cNvSpPr>
          <p:nvPr/>
        </p:nvSpPr>
        <p:spPr bwMode="auto">
          <a:xfrm>
            <a:off x="3471360" y="3235873"/>
            <a:ext cx="1507724" cy="1027549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 noChangeAspect="1"/>
          </p:cNvGrpSpPr>
          <p:nvPr/>
        </p:nvGrpSpPr>
        <p:grpSpPr bwMode="auto">
          <a:xfrm>
            <a:off x="3808226" y="3555296"/>
            <a:ext cx="802848" cy="415683"/>
            <a:chOff x="144" y="3792"/>
            <a:chExt cx="480" cy="240"/>
          </a:xfrm>
        </p:grpSpPr>
        <p:sp>
          <p:nvSpPr>
            <p:cNvPr id="220179" name="Line 1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80" name="Rectangle 2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1" name="Rectangle 2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2" name="Rectangle 2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3" name="Rectangle 2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4" name="Rectangle 2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5" name="Line 2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86" name="Line 2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87" name="Line 2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88" name="Line 2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189" name="Line 2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0191" name="Line 31"/>
          <p:cNvSpPr>
            <a:spLocks noChangeAspect="1" noChangeShapeType="1"/>
          </p:cNvSpPr>
          <p:nvPr/>
        </p:nvSpPr>
        <p:spPr bwMode="auto">
          <a:xfrm flipV="1">
            <a:off x="2290361" y="4051525"/>
            <a:ext cx="899142" cy="4471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2" name="Line 32"/>
          <p:cNvSpPr>
            <a:spLocks noChangeAspect="1" noChangeShapeType="1"/>
          </p:cNvSpPr>
          <p:nvPr/>
        </p:nvSpPr>
        <p:spPr bwMode="auto">
          <a:xfrm flipV="1">
            <a:off x="2515651" y="4151538"/>
            <a:ext cx="753385" cy="3901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5" name="Line 35"/>
          <p:cNvSpPr>
            <a:spLocks noChangeAspect="1" noChangeShapeType="1"/>
          </p:cNvSpPr>
          <p:nvPr/>
        </p:nvSpPr>
        <p:spPr bwMode="auto">
          <a:xfrm flipH="1" flipV="1">
            <a:off x="3414879" y="2331171"/>
            <a:ext cx="265562" cy="7156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38"/>
          <p:cNvGrpSpPr>
            <a:grpSpLocks noChangeAspect="1"/>
          </p:cNvGrpSpPr>
          <p:nvPr/>
        </p:nvGrpSpPr>
        <p:grpSpPr bwMode="auto">
          <a:xfrm>
            <a:off x="2065071" y="4778042"/>
            <a:ext cx="482664" cy="248632"/>
            <a:chOff x="144" y="3792"/>
            <a:chExt cx="480" cy="240"/>
          </a:xfrm>
        </p:grpSpPr>
        <p:sp>
          <p:nvSpPr>
            <p:cNvPr id="220199" name="Line 3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4" name="Rectangle 4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5" name="Line 4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06" name="Line 4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07" name="Line 4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08" name="Line 4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09" name="Line 4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7"/>
          <p:cNvGrpSpPr>
            <a:grpSpLocks noChangeAspect="1"/>
          </p:cNvGrpSpPr>
          <p:nvPr/>
        </p:nvGrpSpPr>
        <p:grpSpPr bwMode="auto">
          <a:xfrm>
            <a:off x="2858945" y="2348841"/>
            <a:ext cx="387088" cy="198132"/>
            <a:chOff x="1620" y="3518"/>
            <a:chExt cx="162" cy="102"/>
          </a:xfrm>
        </p:grpSpPr>
        <p:sp>
          <p:nvSpPr>
            <p:cNvPr id="220218" name="Rectangle 58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9" name="Rectangle 59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0" name="Rectangle 60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1" name="Line 61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22" name="Line 62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223" name="Line 63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5"/>
          <p:cNvGrpSpPr>
            <a:grpSpLocks noChangeAspect="1"/>
          </p:cNvGrpSpPr>
          <p:nvPr/>
        </p:nvGrpSpPr>
        <p:grpSpPr bwMode="auto">
          <a:xfrm>
            <a:off x="6293216" y="3720481"/>
            <a:ext cx="289119" cy="99065"/>
            <a:chOff x="838" y="3525"/>
            <a:chExt cx="121" cy="51"/>
          </a:xfrm>
        </p:grpSpPr>
        <p:sp>
          <p:nvSpPr>
            <p:cNvPr id="220236" name="Rectangle 76"/>
            <p:cNvSpPr>
              <a:spLocks noChangeArrowheads="1"/>
            </p:cNvSpPr>
            <p:nvPr/>
          </p:nvSpPr>
          <p:spPr bwMode="auto">
            <a:xfrm>
              <a:off x="919" y="3525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37" name="Rectangle 77"/>
            <p:cNvSpPr>
              <a:spLocks noChangeArrowheads="1"/>
            </p:cNvSpPr>
            <p:nvPr/>
          </p:nvSpPr>
          <p:spPr bwMode="auto">
            <a:xfrm>
              <a:off x="838" y="3551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38" name="Line 78"/>
            <p:cNvSpPr>
              <a:spLocks noChangeShapeType="1"/>
            </p:cNvSpPr>
            <p:nvPr/>
          </p:nvSpPr>
          <p:spPr bwMode="auto">
            <a:xfrm flipV="1">
              <a:off x="878" y="3538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0240" name="Text Box 80"/>
          <p:cNvSpPr txBox="1">
            <a:spLocks noChangeAspect="1" noChangeArrowheads="1"/>
          </p:cNvSpPr>
          <p:nvPr/>
        </p:nvSpPr>
        <p:spPr bwMode="auto">
          <a:xfrm>
            <a:off x="4546211" y="3123933"/>
            <a:ext cx="723997" cy="296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/>
              <a:t>Hub</a:t>
            </a:r>
          </a:p>
        </p:txBody>
      </p:sp>
      <p:sp>
        <p:nvSpPr>
          <p:cNvPr id="220242" name="Text Box 82"/>
          <p:cNvSpPr txBox="1">
            <a:spLocks noChangeAspect="1" noChangeArrowheads="1"/>
          </p:cNvSpPr>
          <p:nvPr/>
        </p:nvSpPr>
        <p:spPr bwMode="auto">
          <a:xfrm>
            <a:off x="5023411" y="2533799"/>
            <a:ext cx="1464714" cy="296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/>
              <a:t>Integration</a:t>
            </a:r>
          </a:p>
        </p:txBody>
      </p:sp>
      <p:sp>
        <p:nvSpPr>
          <p:cNvPr id="220243" name="Text Box 83"/>
          <p:cNvSpPr txBox="1">
            <a:spLocks noChangeAspect="1" noChangeArrowheads="1"/>
          </p:cNvSpPr>
          <p:nvPr/>
        </p:nvSpPr>
        <p:spPr bwMode="auto">
          <a:xfrm>
            <a:off x="5809714" y="1869503"/>
            <a:ext cx="1624807" cy="4945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/>
              <a:t> Broader </a:t>
            </a:r>
          </a:p>
          <a:p>
            <a:r>
              <a:rPr lang="en-US" sz="1200" b="1" dirty="0"/>
              <a:t>Architecture</a:t>
            </a:r>
          </a:p>
        </p:txBody>
      </p:sp>
      <p:sp>
        <p:nvSpPr>
          <p:cNvPr id="220250" name="Rectangle 90"/>
          <p:cNvSpPr>
            <a:spLocks noChangeAspect="1" noChangeArrowheads="1"/>
          </p:cNvSpPr>
          <p:nvPr/>
        </p:nvSpPr>
        <p:spPr bwMode="auto">
          <a:xfrm>
            <a:off x="4600329" y="4229988"/>
            <a:ext cx="770606" cy="52961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 dirty="0" smtClean="0"/>
              <a:t>Trillium</a:t>
            </a:r>
          </a:p>
          <a:p>
            <a:pPr algn="ctr"/>
            <a:r>
              <a:rPr lang="en-US" sz="1100" b="1" dirty="0" smtClean="0"/>
              <a:t>(Cleansing </a:t>
            </a:r>
          </a:p>
          <a:p>
            <a:pPr algn="ctr"/>
            <a:r>
              <a:rPr lang="en-US" sz="1100" b="1" dirty="0" smtClean="0"/>
              <a:t>&amp; Match)</a:t>
            </a:r>
            <a:endParaRPr lang="en-US" sz="1100" b="1" dirty="0"/>
          </a:p>
        </p:txBody>
      </p:sp>
      <p:sp>
        <p:nvSpPr>
          <p:cNvPr id="220251" name="Line 91"/>
          <p:cNvSpPr>
            <a:spLocks noChangeAspect="1" noChangeShapeType="1"/>
          </p:cNvSpPr>
          <p:nvPr/>
        </p:nvSpPr>
        <p:spPr bwMode="auto">
          <a:xfrm>
            <a:off x="4672442" y="3943346"/>
            <a:ext cx="203602" cy="2132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3" name="Text Box 81"/>
          <p:cNvSpPr txBox="1">
            <a:spLocks noChangeAspect="1" noChangeArrowheads="1"/>
          </p:cNvSpPr>
          <p:nvPr/>
        </p:nvSpPr>
        <p:spPr bwMode="auto">
          <a:xfrm>
            <a:off x="2983819" y="1962063"/>
            <a:ext cx="965328" cy="296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Aprimo</a:t>
            </a:r>
            <a:endParaRPr lang="en-US" sz="1200" b="1" dirty="0"/>
          </a:p>
        </p:txBody>
      </p:sp>
      <p:sp>
        <p:nvSpPr>
          <p:cNvPr id="94" name="Text Box 81"/>
          <p:cNvSpPr txBox="1">
            <a:spLocks noChangeAspect="1" noChangeArrowheads="1"/>
          </p:cNvSpPr>
          <p:nvPr/>
        </p:nvSpPr>
        <p:spPr bwMode="auto">
          <a:xfrm>
            <a:off x="6459528" y="3369308"/>
            <a:ext cx="1227793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 smtClean="0"/>
              <a:t>ABC</a:t>
            </a:r>
            <a:r>
              <a:rPr lang="en-US" sz="1200" b="1" dirty="0" smtClean="0"/>
              <a:t>.com</a:t>
            </a:r>
            <a:endParaRPr lang="en-US" sz="1200" b="1" dirty="0"/>
          </a:p>
        </p:txBody>
      </p:sp>
      <p:sp>
        <p:nvSpPr>
          <p:cNvPr id="95" name="Text Box 81"/>
          <p:cNvSpPr txBox="1">
            <a:spLocks noChangeAspect="1" noChangeArrowheads="1"/>
          </p:cNvSpPr>
          <p:nvPr/>
        </p:nvSpPr>
        <p:spPr bwMode="auto">
          <a:xfrm>
            <a:off x="1292262" y="4468924"/>
            <a:ext cx="1206471" cy="296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 smtClean="0"/>
              <a:t>Siebel/CRM</a:t>
            </a:r>
            <a:endParaRPr lang="en-US" sz="1200" b="1" dirty="0"/>
          </a:p>
        </p:txBody>
      </p:sp>
      <p:sp>
        <p:nvSpPr>
          <p:cNvPr id="96" name="Text Box 82"/>
          <p:cNvSpPr txBox="1">
            <a:spLocks noChangeAspect="1" noChangeArrowheads="1"/>
          </p:cNvSpPr>
          <p:nvPr/>
        </p:nvSpPr>
        <p:spPr bwMode="auto">
          <a:xfrm>
            <a:off x="5526412" y="3230808"/>
            <a:ext cx="1464714" cy="296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 smtClean="0"/>
              <a:t>Accounts</a:t>
            </a:r>
            <a:endParaRPr lang="en-US" sz="1200" b="1" dirty="0"/>
          </a:p>
        </p:txBody>
      </p:sp>
      <p:sp>
        <p:nvSpPr>
          <p:cNvPr id="97" name="Text Box 82"/>
          <p:cNvSpPr txBox="1">
            <a:spLocks noChangeAspect="1" noChangeArrowheads="1"/>
          </p:cNvSpPr>
          <p:nvPr/>
        </p:nvSpPr>
        <p:spPr bwMode="auto">
          <a:xfrm>
            <a:off x="1852942" y="3826930"/>
            <a:ext cx="1464714" cy="4945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 smtClean="0"/>
              <a:t>Accounts</a:t>
            </a:r>
          </a:p>
          <a:p>
            <a:r>
              <a:rPr lang="en-US" sz="1200" b="1" dirty="0" smtClean="0"/>
              <a:t>Contacts</a:t>
            </a:r>
            <a:endParaRPr lang="en-US" sz="1200" b="1" dirty="0"/>
          </a:p>
        </p:txBody>
      </p:sp>
      <p:sp>
        <p:nvSpPr>
          <p:cNvPr id="98" name="Text Box 82"/>
          <p:cNvSpPr txBox="1">
            <a:spLocks noChangeAspect="1" noChangeArrowheads="1"/>
          </p:cNvSpPr>
          <p:nvPr/>
        </p:nvSpPr>
        <p:spPr bwMode="auto">
          <a:xfrm>
            <a:off x="3647552" y="2210484"/>
            <a:ext cx="1464714" cy="4945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 smtClean="0"/>
              <a:t>Accounts</a:t>
            </a:r>
          </a:p>
          <a:p>
            <a:r>
              <a:rPr lang="en-US" sz="1200" b="1" dirty="0" smtClean="0"/>
              <a:t>Contacts</a:t>
            </a:r>
            <a:endParaRPr lang="en-US" sz="1200" b="1" dirty="0"/>
          </a:p>
        </p:txBody>
      </p:sp>
      <p:sp>
        <p:nvSpPr>
          <p:cNvPr id="99" name="Oval 12"/>
          <p:cNvSpPr>
            <a:spLocks noChangeAspect="1" noChangeArrowheads="1"/>
          </p:cNvSpPr>
          <p:nvPr/>
        </p:nvSpPr>
        <p:spPr bwMode="auto">
          <a:xfrm>
            <a:off x="3000861" y="5181596"/>
            <a:ext cx="1177641" cy="417626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31"/>
          <p:cNvSpPr>
            <a:spLocks noChangeAspect="1" noChangeShapeType="1"/>
          </p:cNvSpPr>
          <p:nvPr/>
        </p:nvSpPr>
        <p:spPr bwMode="auto">
          <a:xfrm flipV="1">
            <a:off x="3529958" y="4468924"/>
            <a:ext cx="273006" cy="75359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Line 32"/>
          <p:cNvSpPr>
            <a:spLocks noChangeAspect="1" noChangeShapeType="1"/>
          </p:cNvSpPr>
          <p:nvPr/>
        </p:nvSpPr>
        <p:spPr bwMode="auto">
          <a:xfrm flipV="1">
            <a:off x="3681417" y="4472875"/>
            <a:ext cx="296409" cy="766754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Text Box 81"/>
          <p:cNvSpPr txBox="1">
            <a:spLocks noChangeAspect="1" noChangeArrowheads="1"/>
          </p:cNvSpPr>
          <p:nvPr/>
        </p:nvSpPr>
        <p:spPr bwMode="auto">
          <a:xfrm>
            <a:off x="3012011" y="5249974"/>
            <a:ext cx="1206471" cy="296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 smtClean="0"/>
              <a:t> Next Spoke</a:t>
            </a:r>
            <a:endParaRPr lang="en-US" sz="1200" b="1" dirty="0"/>
          </a:p>
        </p:txBody>
      </p:sp>
      <p:grpSp>
        <p:nvGrpSpPr>
          <p:cNvPr id="115" name="Group 57"/>
          <p:cNvGrpSpPr>
            <a:grpSpLocks noChangeAspect="1"/>
          </p:cNvGrpSpPr>
          <p:nvPr/>
        </p:nvGrpSpPr>
        <p:grpSpPr bwMode="auto">
          <a:xfrm>
            <a:off x="4043955" y="5149040"/>
            <a:ext cx="387088" cy="198132"/>
            <a:chOff x="1620" y="3518"/>
            <a:chExt cx="162" cy="102"/>
          </a:xfrm>
        </p:grpSpPr>
        <p:sp>
          <p:nvSpPr>
            <p:cNvPr id="116" name="Rectangle 58"/>
            <p:cNvSpPr>
              <a:spLocks noChangeArrowheads="1"/>
            </p:cNvSpPr>
            <p:nvPr/>
          </p:nvSpPr>
          <p:spPr bwMode="auto">
            <a:xfrm>
              <a:off x="1701" y="3518"/>
              <a:ext cx="40" cy="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59"/>
            <p:cNvSpPr>
              <a:spLocks noChangeArrowheads="1"/>
            </p:cNvSpPr>
            <p:nvPr/>
          </p:nvSpPr>
          <p:spPr bwMode="auto">
            <a:xfrm>
              <a:off x="1741" y="3595"/>
              <a:ext cx="41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60"/>
            <p:cNvSpPr>
              <a:spLocks noChangeArrowheads="1"/>
            </p:cNvSpPr>
            <p:nvPr/>
          </p:nvSpPr>
          <p:spPr bwMode="auto">
            <a:xfrm>
              <a:off x="1620" y="3544"/>
              <a:ext cx="40" cy="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61"/>
            <p:cNvSpPr>
              <a:spLocks noChangeShapeType="1"/>
            </p:cNvSpPr>
            <p:nvPr/>
          </p:nvSpPr>
          <p:spPr bwMode="auto">
            <a:xfrm>
              <a:off x="1660" y="3556"/>
              <a:ext cx="8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62"/>
            <p:cNvSpPr>
              <a:spLocks noChangeShapeType="1"/>
            </p:cNvSpPr>
            <p:nvPr/>
          </p:nvSpPr>
          <p:spPr bwMode="auto">
            <a:xfrm>
              <a:off x="1721" y="3544"/>
              <a:ext cx="4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63"/>
            <p:cNvSpPr>
              <a:spLocks noChangeShapeType="1"/>
            </p:cNvSpPr>
            <p:nvPr/>
          </p:nvSpPr>
          <p:spPr bwMode="auto">
            <a:xfrm flipV="1">
              <a:off x="1660" y="3531"/>
              <a:ext cx="41" cy="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ext Box 82"/>
          <p:cNvSpPr txBox="1">
            <a:spLocks noChangeAspect="1" noChangeArrowheads="1"/>
          </p:cNvSpPr>
          <p:nvPr/>
        </p:nvSpPr>
        <p:spPr bwMode="auto">
          <a:xfrm>
            <a:off x="3114152" y="3283803"/>
            <a:ext cx="1464714" cy="890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 smtClean="0"/>
              <a:t>Match</a:t>
            </a:r>
          </a:p>
          <a:p>
            <a:r>
              <a:rPr lang="en-US" sz="1200" b="1" dirty="0" smtClean="0"/>
              <a:t>Publish</a:t>
            </a:r>
          </a:p>
          <a:p>
            <a:r>
              <a:rPr lang="en-US" sz="1200" b="1" dirty="0" smtClean="0"/>
              <a:t>Subscribe</a:t>
            </a:r>
          </a:p>
          <a:p>
            <a:r>
              <a:rPr lang="en-US" sz="1200" b="1" dirty="0" smtClean="0"/>
              <a:t>Enrich</a:t>
            </a:r>
          </a:p>
        </p:txBody>
      </p:sp>
      <p:sp>
        <p:nvSpPr>
          <p:cNvPr id="124" name="Rectangle 90"/>
          <p:cNvSpPr>
            <a:spLocks noChangeAspect="1" noChangeArrowheads="1"/>
          </p:cNvSpPr>
          <p:nvPr/>
        </p:nvSpPr>
        <p:spPr bwMode="auto">
          <a:xfrm>
            <a:off x="5014913" y="3774120"/>
            <a:ext cx="770606" cy="52961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 dirty="0" smtClean="0"/>
              <a:t>DNB</a:t>
            </a:r>
          </a:p>
          <a:p>
            <a:pPr algn="ctr"/>
            <a:r>
              <a:rPr lang="en-US" sz="1100" b="1" dirty="0" smtClean="0"/>
              <a:t>(enrichment)</a:t>
            </a:r>
            <a:endParaRPr lang="en-US" sz="1100" b="1" dirty="0"/>
          </a:p>
        </p:txBody>
      </p:sp>
      <p:sp>
        <p:nvSpPr>
          <p:cNvPr id="122" name="Freeform 121"/>
          <p:cNvSpPr>
            <a:spLocks noChangeAspect="1"/>
          </p:cNvSpPr>
          <p:nvPr/>
        </p:nvSpPr>
        <p:spPr>
          <a:xfrm>
            <a:off x="533400" y="1143000"/>
            <a:ext cx="7537555" cy="4401412"/>
          </a:xfrm>
          <a:custGeom>
            <a:avLst/>
            <a:gdLst>
              <a:gd name="connsiteX0" fmla="*/ 1900051 w 7036554"/>
              <a:gd name="connsiteY0" fmla="*/ 415636 h 4108862"/>
              <a:gd name="connsiteX1" fmla="*/ 1888176 w 7036554"/>
              <a:gd name="connsiteY1" fmla="*/ 1104405 h 4108862"/>
              <a:gd name="connsiteX2" fmla="*/ 1923802 w 7036554"/>
              <a:gd name="connsiteY2" fmla="*/ 1579418 h 4108862"/>
              <a:gd name="connsiteX3" fmla="*/ 1947553 w 7036554"/>
              <a:gd name="connsiteY3" fmla="*/ 1615044 h 4108862"/>
              <a:gd name="connsiteX4" fmla="*/ 1983179 w 7036554"/>
              <a:gd name="connsiteY4" fmla="*/ 1638795 h 4108862"/>
              <a:gd name="connsiteX5" fmla="*/ 2066306 w 7036554"/>
              <a:gd name="connsiteY5" fmla="*/ 1710046 h 4108862"/>
              <a:gd name="connsiteX6" fmla="*/ 2078181 w 7036554"/>
              <a:gd name="connsiteY6" fmla="*/ 1745672 h 4108862"/>
              <a:gd name="connsiteX7" fmla="*/ 2090057 w 7036554"/>
              <a:gd name="connsiteY7" fmla="*/ 1888176 h 4108862"/>
              <a:gd name="connsiteX8" fmla="*/ 2125683 w 7036554"/>
              <a:gd name="connsiteY8" fmla="*/ 1923802 h 4108862"/>
              <a:gd name="connsiteX9" fmla="*/ 2161309 w 7036554"/>
              <a:gd name="connsiteY9" fmla="*/ 1995054 h 4108862"/>
              <a:gd name="connsiteX10" fmla="*/ 2137558 w 7036554"/>
              <a:gd name="connsiteY10" fmla="*/ 2066306 h 4108862"/>
              <a:gd name="connsiteX11" fmla="*/ 2113807 w 7036554"/>
              <a:gd name="connsiteY11" fmla="*/ 2161309 h 4108862"/>
              <a:gd name="connsiteX12" fmla="*/ 2101932 w 7036554"/>
              <a:gd name="connsiteY12" fmla="*/ 2291937 h 4108862"/>
              <a:gd name="connsiteX13" fmla="*/ 2090057 w 7036554"/>
              <a:gd name="connsiteY13" fmla="*/ 2327563 h 4108862"/>
              <a:gd name="connsiteX14" fmla="*/ 2018805 w 7036554"/>
              <a:gd name="connsiteY14" fmla="*/ 2458192 h 4108862"/>
              <a:gd name="connsiteX15" fmla="*/ 1947553 w 7036554"/>
              <a:gd name="connsiteY15" fmla="*/ 2529444 h 4108862"/>
              <a:gd name="connsiteX16" fmla="*/ 1900051 w 7036554"/>
              <a:gd name="connsiteY16" fmla="*/ 2565070 h 4108862"/>
              <a:gd name="connsiteX17" fmla="*/ 1852550 w 7036554"/>
              <a:gd name="connsiteY17" fmla="*/ 2624446 h 4108862"/>
              <a:gd name="connsiteX18" fmla="*/ 1805049 w 7036554"/>
              <a:gd name="connsiteY18" fmla="*/ 2648197 h 4108862"/>
              <a:gd name="connsiteX19" fmla="*/ 1721922 w 7036554"/>
              <a:gd name="connsiteY19" fmla="*/ 2695698 h 4108862"/>
              <a:gd name="connsiteX20" fmla="*/ 1686296 w 7036554"/>
              <a:gd name="connsiteY20" fmla="*/ 2731324 h 4108862"/>
              <a:gd name="connsiteX21" fmla="*/ 1638794 w 7036554"/>
              <a:gd name="connsiteY21" fmla="*/ 2719449 h 4108862"/>
              <a:gd name="connsiteX22" fmla="*/ 1543792 w 7036554"/>
              <a:gd name="connsiteY22" fmla="*/ 2660072 h 4108862"/>
              <a:gd name="connsiteX23" fmla="*/ 1508166 w 7036554"/>
              <a:gd name="connsiteY23" fmla="*/ 2636322 h 4108862"/>
              <a:gd name="connsiteX24" fmla="*/ 1472540 w 7036554"/>
              <a:gd name="connsiteY24" fmla="*/ 2588820 h 4108862"/>
              <a:gd name="connsiteX25" fmla="*/ 1116280 w 7036554"/>
              <a:gd name="connsiteY25" fmla="*/ 2612571 h 4108862"/>
              <a:gd name="connsiteX26" fmla="*/ 997527 w 7036554"/>
              <a:gd name="connsiteY26" fmla="*/ 2600696 h 4108862"/>
              <a:gd name="connsiteX27" fmla="*/ 831272 w 7036554"/>
              <a:gd name="connsiteY27" fmla="*/ 2612571 h 4108862"/>
              <a:gd name="connsiteX28" fmla="*/ 748145 w 7036554"/>
              <a:gd name="connsiteY28" fmla="*/ 2636322 h 4108862"/>
              <a:gd name="connsiteX29" fmla="*/ 712519 w 7036554"/>
              <a:gd name="connsiteY29" fmla="*/ 2660072 h 4108862"/>
              <a:gd name="connsiteX30" fmla="*/ 641267 w 7036554"/>
              <a:gd name="connsiteY30" fmla="*/ 2683823 h 4108862"/>
              <a:gd name="connsiteX31" fmla="*/ 570015 w 7036554"/>
              <a:gd name="connsiteY31" fmla="*/ 2743200 h 4108862"/>
              <a:gd name="connsiteX32" fmla="*/ 522514 w 7036554"/>
              <a:gd name="connsiteY32" fmla="*/ 2778826 h 4108862"/>
              <a:gd name="connsiteX33" fmla="*/ 486888 w 7036554"/>
              <a:gd name="connsiteY33" fmla="*/ 2814452 h 4108862"/>
              <a:gd name="connsiteX34" fmla="*/ 415636 w 7036554"/>
              <a:gd name="connsiteY34" fmla="*/ 2850078 h 4108862"/>
              <a:gd name="connsiteX35" fmla="*/ 320633 w 7036554"/>
              <a:gd name="connsiteY35" fmla="*/ 2909454 h 4108862"/>
              <a:gd name="connsiteX36" fmla="*/ 237506 w 7036554"/>
              <a:gd name="connsiteY36" fmla="*/ 2968831 h 4108862"/>
              <a:gd name="connsiteX37" fmla="*/ 118753 w 7036554"/>
              <a:gd name="connsiteY37" fmla="*/ 3016332 h 4108862"/>
              <a:gd name="connsiteX38" fmla="*/ 83127 w 7036554"/>
              <a:gd name="connsiteY38" fmla="*/ 3063833 h 4108862"/>
              <a:gd name="connsiteX39" fmla="*/ 47501 w 7036554"/>
              <a:gd name="connsiteY39" fmla="*/ 3146961 h 4108862"/>
              <a:gd name="connsiteX40" fmla="*/ 23750 w 7036554"/>
              <a:gd name="connsiteY40" fmla="*/ 3206337 h 4108862"/>
              <a:gd name="connsiteX41" fmla="*/ 11875 w 7036554"/>
              <a:gd name="connsiteY41" fmla="*/ 3277589 h 4108862"/>
              <a:gd name="connsiteX42" fmla="*/ 0 w 7036554"/>
              <a:gd name="connsiteY42" fmla="*/ 3336966 h 4108862"/>
              <a:gd name="connsiteX43" fmla="*/ 11875 w 7036554"/>
              <a:gd name="connsiteY43" fmla="*/ 3408218 h 4108862"/>
              <a:gd name="connsiteX44" fmla="*/ 23750 w 7036554"/>
              <a:gd name="connsiteY44" fmla="*/ 3443844 h 4108862"/>
              <a:gd name="connsiteX45" fmla="*/ 71251 w 7036554"/>
              <a:gd name="connsiteY45" fmla="*/ 3467595 h 4108862"/>
              <a:gd name="connsiteX46" fmla="*/ 142503 w 7036554"/>
              <a:gd name="connsiteY46" fmla="*/ 3526971 h 4108862"/>
              <a:gd name="connsiteX47" fmla="*/ 178129 w 7036554"/>
              <a:gd name="connsiteY47" fmla="*/ 3550722 h 4108862"/>
              <a:gd name="connsiteX48" fmla="*/ 201880 w 7036554"/>
              <a:gd name="connsiteY48" fmla="*/ 3621974 h 4108862"/>
              <a:gd name="connsiteX49" fmla="*/ 273132 w 7036554"/>
              <a:gd name="connsiteY49" fmla="*/ 3669475 h 4108862"/>
              <a:gd name="connsiteX50" fmla="*/ 368135 w 7036554"/>
              <a:gd name="connsiteY50" fmla="*/ 3740727 h 4108862"/>
              <a:gd name="connsiteX51" fmla="*/ 415636 w 7036554"/>
              <a:gd name="connsiteY51" fmla="*/ 3752602 h 4108862"/>
              <a:gd name="connsiteX52" fmla="*/ 522514 w 7036554"/>
              <a:gd name="connsiteY52" fmla="*/ 3859480 h 4108862"/>
              <a:gd name="connsiteX53" fmla="*/ 570015 w 7036554"/>
              <a:gd name="connsiteY53" fmla="*/ 3883231 h 4108862"/>
              <a:gd name="connsiteX54" fmla="*/ 617516 w 7036554"/>
              <a:gd name="connsiteY54" fmla="*/ 3930732 h 4108862"/>
              <a:gd name="connsiteX55" fmla="*/ 665018 w 7036554"/>
              <a:gd name="connsiteY55" fmla="*/ 3942608 h 4108862"/>
              <a:gd name="connsiteX56" fmla="*/ 736270 w 7036554"/>
              <a:gd name="connsiteY56" fmla="*/ 3954483 h 4108862"/>
              <a:gd name="connsiteX57" fmla="*/ 902524 w 7036554"/>
              <a:gd name="connsiteY57" fmla="*/ 3990109 h 4108862"/>
              <a:gd name="connsiteX58" fmla="*/ 1056903 w 7036554"/>
              <a:gd name="connsiteY58" fmla="*/ 4096987 h 4108862"/>
              <a:gd name="connsiteX59" fmla="*/ 1092529 w 7036554"/>
              <a:gd name="connsiteY59" fmla="*/ 4108862 h 4108862"/>
              <a:gd name="connsiteX60" fmla="*/ 1140031 w 7036554"/>
              <a:gd name="connsiteY60" fmla="*/ 4096987 h 4108862"/>
              <a:gd name="connsiteX61" fmla="*/ 1199407 w 7036554"/>
              <a:gd name="connsiteY61" fmla="*/ 4073236 h 4108862"/>
              <a:gd name="connsiteX62" fmla="*/ 1282535 w 7036554"/>
              <a:gd name="connsiteY62" fmla="*/ 4061361 h 4108862"/>
              <a:gd name="connsiteX63" fmla="*/ 1318161 w 7036554"/>
              <a:gd name="connsiteY63" fmla="*/ 4025735 h 4108862"/>
              <a:gd name="connsiteX64" fmla="*/ 1365662 w 7036554"/>
              <a:gd name="connsiteY64" fmla="*/ 4013859 h 4108862"/>
              <a:gd name="connsiteX65" fmla="*/ 1448789 w 7036554"/>
              <a:gd name="connsiteY65" fmla="*/ 3990109 h 4108862"/>
              <a:gd name="connsiteX66" fmla="*/ 1555667 w 7036554"/>
              <a:gd name="connsiteY66" fmla="*/ 3954483 h 4108862"/>
              <a:gd name="connsiteX67" fmla="*/ 1626919 w 7036554"/>
              <a:gd name="connsiteY67" fmla="*/ 3895106 h 4108862"/>
              <a:gd name="connsiteX68" fmla="*/ 1710046 w 7036554"/>
              <a:gd name="connsiteY68" fmla="*/ 3859480 h 4108862"/>
              <a:gd name="connsiteX69" fmla="*/ 1745672 w 7036554"/>
              <a:gd name="connsiteY69" fmla="*/ 3823854 h 4108862"/>
              <a:gd name="connsiteX70" fmla="*/ 1816924 w 7036554"/>
              <a:gd name="connsiteY70" fmla="*/ 3776353 h 4108862"/>
              <a:gd name="connsiteX71" fmla="*/ 1852550 w 7036554"/>
              <a:gd name="connsiteY71" fmla="*/ 3740727 h 4108862"/>
              <a:gd name="connsiteX72" fmla="*/ 1888176 w 7036554"/>
              <a:gd name="connsiteY72" fmla="*/ 3716976 h 4108862"/>
              <a:gd name="connsiteX73" fmla="*/ 1995054 w 7036554"/>
              <a:gd name="connsiteY73" fmla="*/ 3621974 h 4108862"/>
              <a:gd name="connsiteX74" fmla="*/ 2030680 w 7036554"/>
              <a:gd name="connsiteY74" fmla="*/ 3610098 h 4108862"/>
              <a:gd name="connsiteX75" fmla="*/ 2066306 w 7036554"/>
              <a:gd name="connsiteY75" fmla="*/ 3562597 h 4108862"/>
              <a:gd name="connsiteX76" fmla="*/ 2185059 w 7036554"/>
              <a:gd name="connsiteY76" fmla="*/ 3491345 h 4108862"/>
              <a:gd name="connsiteX77" fmla="*/ 2351314 w 7036554"/>
              <a:gd name="connsiteY77" fmla="*/ 3467595 h 4108862"/>
              <a:gd name="connsiteX78" fmla="*/ 2398815 w 7036554"/>
              <a:gd name="connsiteY78" fmla="*/ 3455719 h 4108862"/>
              <a:gd name="connsiteX79" fmla="*/ 2446316 w 7036554"/>
              <a:gd name="connsiteY79" fmla="*/ 3431969 h 4108862"/>
              <a:gd name="connsiteX80" fmla="*/ 2493818 w 7036554"/>
              <a:gd name="connsiteY80" fmla="*/ 3420093 h 4108862"/>
              <a:gd name="connsiteX81" fmla="*/ 2588820 w 7036554"/>
              <a:gd name="connsiteY81" fmla="*/ 3372592 h 4108862"/>
              <a:gd name="connsiteX82" fmla="*/ 2731324 w 7036554"/>
              <a:gd name="connsiteY82" fmla="*/ 3348841 h 4108862"/>
              <a:gd name="connsiteX83" fmla="*/ 2802576 w 7036554"/>
              <a:gd name="connsiteY83" fmla="*/ 3325091 h 4108862"/>
              <a:gd name="connsiteX84" fmla="*/ 2850077 w 7036554"/>
              <a:gd name="connsiteY84" fmla="*/ 3301340 h 4108862"/>
              <a:gd name="connsiteX85" fmla="*/ 2921329 w 7036554"/>
              <a:gd name="connsiteY85" fmla="*/ 3289465 h 4108862"/>
              <a:gd name="connsiteX86" fmla="*/ 2980706 w 7036554"/>
              <a:gd name="connsiteY86" fmla="*/ 3277589 h 4108862"/>
              <a:gd name="connsiteX87" fmla="*/ 3503220 w 7036554"/>
              <a:gd name="connsiteY87" fmla="*/ 3289465 h 4108862"/>
              <a:gd name="connsiteX88" fmla="*/ 3633849 w 7036554"/>
              <a:gd name="connsiteY88" fmla="*/ 3301340 h 4108862"/>
              <a:gd name="connsiteX89" fmla="*/ 3669475 w 7036554"/>
              <a:gd name="connsiteY89" fmla="*/ 3289465 h 4108862"/>
              <a:gd name="connsiteX90" fmla="*/ 3871355 w 7036554"/>
              <a:gd name="connsiteY90" fmla="*/ 3313215 h 4108862"/>
              <a:gd name="connsiteX91" fmla="*/ 4085111 w 7036554"/>
              <a:gd name="connsiteY91" fmla="*/ 3336966 h 4108862"/>
              <a:gd name="connsiteX92" fmla="*/ 4227615 w 7036554"/>
              <a:gd name="connsiteY92" fmla="*/ 3313215 h 4108862"/>
              <a:gd name="connsiteX93" fmla="*/ 4263241 w 7036554"/>
              <a:gd name="connsiteY93" fmla="*/ 3289465 h 4108862"/>
              <a:gd name="connsiteX94" fmla="*/ 4322618 w 7036554"/>
              <a:gd name="connsiteY94" fmla="*/ 3218213 h 4108862"/>
              <a:gd name="connsiteX95" fmla="*/ 4358244 w 7036554"/>
              <a:gd name="connsiteY95" fmla="*/ 3206337 h 4108862"/>
              <a:gd name="connsiteX96" fmla="*/ 4405745 w 7036554"/>
              <a:gd name="connsiteY96" fmla="*/ 3123210 h 4108862"/>
              <a:gd name="connsiteX97" fmla="*/ 4465122 w 7036554"/>
              <a:gd name="connsiteY97" fmla="*/ 3075709 h 4108862"/>
              <a:gd name="connsiteX98" fmla="*/ 4548249 w 7036554"/>
              <a:gd name="connsiteY98" fmla="*/ 2968831 h 4108862"/>
              <a:gd name="connsiteX99" fmla="*/ 4619501 w 7036554"/>
              <a:gd name="connsiteY99" fmla="*/ 2909454 h 4108862"/>
              <a:gd name="connsiteX100" fmla="*/ 4726379 w 7036554"/>
              <a:gd name="connsiteY100" fmla="*/ 2826327 h 4108862"/>
              <a:gd name="connsiteX101" fmla="*/ 4762005 w 7036554"/>
              <a:gd name="connsiteY101" fmla="*/ 2802576 h 4108862"/>
              <a:gd name="connsiteX102" fmla="*/ 4857007 w 7036554"/>
              <a:gd name="connsiteY102" fmla="*/ 2731324 h 4108862"/>
              <a:gd name="connsiteX103" fmla="*/ 4904509 w 7036554"/>
              <a:gd name="connsiteY103" fmla="*/ 2695698 h 4108862"/>
              <a:gd name="connsiteX104" fmla="*/ 4940135 w 7036554"/>
              <a:gd name="connsiteY104" fmla="*/ 2660072 h 4108862"/>
              <a:gd name="connsiteX105" fmla="*/ 5011387 w 7036554"/>
              <a:gd name="connsiteY105" fmla="*/ 2648197 h 4108862"/>
              <a:gd name="connsiteX106" fmla="*/ 5427023 w 7036554"/>
              <a:gd name="connsiteY106" fmla="*/ 2612571 h 4108862"/>
              <a:gd name="connsiteX107" fmla="*/ 5522026 w 7036554"/>
              <a:gd name="connsiteY107" fmla="*/ 2600696 h 4108862"/>
              <a:gd name="connsiteX108" fmla="*/ 6163293 w 7036554"/>
              <a:gd name="connsiteY108" fmla="*/ 2588820 h 4108862"/>
              <a:gd name="connsiteX109" fmla="*/ 6448301 w 7036554"/>
              <a:gd name="connsiteY109" fmla="*/ 2588820 h 4108862"/>
              <a:gd name="connsiteX110" fmla="*/ 6733309 w 7036554"/>
              <a:gd name="connsiteY110" fmla="*/ 2576945 h 4108862"/>
              <a:gd name="connsiteX111" fmla="*/ 6768935 w 7036554"/>
              <a:gd name="connsiteY111" fmla="*/ 2541319 h 4108862"/>
              <a:gd name="connsiteX112" fmla="*/ 6840187 w 7036554"/>
              <a:gd name="connsiteY112" fmla="*/ 2493818 h 4108862"/>
              <a:gd name="connsiteX113" fmla="*/ 6923314 w 7036554"/>
              <a:gd name="connsiteY113" fmla="*/ 2410691 h 4108862"/>
              <a:gd name="connsiteX114" fmla="*/ 6958940 w 7036554"/>
              <a:gd name="connsiteY114" fmla="*/ 2375065 h 4108862"/>
              <a:gd name="connsiteX115" fmla="*/ 6994566 w 7036554"/>
              <a:gd name="connsiteY115" fmla="*/ 2339439 h 4108862"/>
              <a:gd name="connsiteX116" fmla="*/ 7030192 w 7036554"/>
              <a:gd name="connsiteY116" fmla="*/ 2161309 h 4108862"/>
              <a:gd name="connsiteX117" fmla="*/ 7006441 w 7036554"/>
              <a:gd name="connsiteY117" fmla="*/ 2113808 h 4108862"/>
              <a:gd name="connsiteX118" fmla="*/ 6994566 w 7036554"/>
              <a:gd name="connsiteY118" fmla="*/ 2066306 h 4108862"/>
              <a:gd name="connsiteX119" fmla="*/ 6923314 w 7036554"/>
              <a:gd name="connsiteY119" fmla="*/ 2018805 h 4108862"/>
              <a:gd name="connsiteX120" fmla="*/ 6887688 w 7036554"/>
              <a:gd name="connsiteY120" fmla="*/ 1995054 h 4108862"/>
              <a:gd name="connsiteX121" fmla="*/ 6852062 w 7036554"/>
              <a:gd name="connsiteY121" fmla="*/ 1971304 h 4108862"/>
              <a:gd name="connsiteX122" fmla="*/ 6816436 w 7036554"/>
              <a:gd name="connsiteY122" fmla="*/ 1935678 h 4108862"/>
              <a:gd name="connsiteX123" fmla="*/ 6685807 w 7036554"/>
              <a:gd name="connsiteY123" fmla="*/ 1888176 h 4108862"/>
              <a:gd name="connsiteX124" fmla="*/ 6602680 w 7036554"/>
              <a:gd name="connsiteY124" fmla="*/ 1864426 h 4108862"/>
              <a:gd name="connsiteX125" fmla="*/ 6448301 w 7036554"/>
              <a:gd name="connsiteY125" fmla="*/ 1828800 h 4108862"/>
              <a:gd name="connsiteX126" fmla="*/ 6329548 w 7036554"/>
              <a:gd name="connsiteY126" fmla="*/ 1793174 h 4108862"/>
              <a:gd name="connsiteX127" fmla="*/ 6210794 w 7036554"/>
              <a:gd name="connsiteY127" fmla="*/ 1781298 h 4108862"/>
              <a:gd name="connsiteX128" fmla="*/ 6139542 w 7036554"/>
              <a:gd name="connsiteY128" fmla="*/ 1769423 h 4108862"/>
              <a:gd name="connsiteX129" fmla="*/ 4702628 w 7036554"/>
              <a:gd name="connsiteY129" fmla="*/ 1757548 h 4108862"/>
              <a:gd name="connsiteX130" fmla="*/ 4619501 w 7036554"/>
              <a:gd name="connsiteY130" fmla="*/ 1698171 h 4108862"/>
              <a:gd name="connsiteX131" fmla="*/ 4583875 w 7036554"/>
              <a:gd name="connsiteY131" fmla="*/ 1674420 h 4108862"/>
              <a:gd name="connsiteX132" fmla="*/ 4536374 w 7036554"/>
              <a:gd name="connsiteY132" fmla="*/ 1638795 h 4108862"/>
              <a:gd name="connsiteX133" fmla="*/ 4488872 w 7036554"/>
              <a:gd name="connsiteY133" fmla="*/ 1591293 h 4108862"/>
              <a:gd name="connsiteX134" fmla="*/ 4393870 w 7036554"/>
              <a:gd name="connsiteY134" fmla="*/ 1543792 h 4108862"/>
              <a:gd name="connsiteX135" fmla="*/ 4310742 w 7036554"/>
              <a:gd name="connsiteY135" fmla="*/ 1484415 h 4108862"/>
              <a:gd name="connsiteX136" fmla="*/ 4275116 w 7036554"/>
              <a:gd name="connsiteY136" fmla="*/ 1460665 h 4108862"/>
              <a:gd name="connsiteX137" fmla="*/ 4239490 w 7036554"/>
              <a:gd name="connsiteY137" fmla="*/ 1425039 h 4108862"/>
              <a:gd name="connsiteX138" fmla="*/ 4144488 w 7036554"/>
              <a:gd name="connsiteY138" fmla="*/ 1365662 h 4108862"/>
              <a:gd name="connsiteX139" fmla="*/ 4085111 w 7036554"/>
              <a:gd name="connsiteY139" fmla="*/ 1294410 h 4108862"/>
              <a:gd name="connsiteX140" fmla="*/ 4037610 w 7036554"/>
              <a:gd name="connsiteY140" fmla="*/ 1246909 h 4108862"/>
              <a:gd name="connsiteX141" fmla="*/ 3990109 w 7036554"/>
              <a:gd name="connsiteY141" fmla="*/ 1163782 h 4108862"/>
              <a:gd name="connsiteX142" fmla="*/ 3954483 w 7036554"/>
              <a:gd name="connsiteY142" fmla="*/ 1140031 h 4108862"/>
              <a:gd name="connsiteX143" fmla="*/ 3930732 w 7036554"/>
              <a:gd name="connsiteY143" fmla="*/ 1056904 h 4108862"/>
              <a:gd name="connsiteX144" fmla="*/ 3918857 w 7036554"/>
              <a:gd name="connsiteY144" fmla="*/ 1021278 h 4108862"/>
              <a:gd name="connsiteX145" fmla="*/ 3906981 w 7036554"/>
              <a:gd name="connsiteY145" fmla="*/ 950026 h 4108862"/>
              <a:gd name="connsiteX146" fmla="*/ 3871355 w 7036554"/>
              <a:gd name="connsiteY146" fmla="*/ 866898 h 4108862"/>
              <a:gd name="connsiteX147" fmla="*/ 3847605 w 7036554"/>
              <a:gd name="connsiteY147" fmla="*/ 783771 h 4108862"/>
              <a:gd name="connsiteX148" fmla="*/ 3835729 w 7036554"/>
              <a:gd name="connsiteY148" fmla="*/ 724395 h 4108862"/>
              <a:gd name="connsiteX149" fmla="*/ 3811979 w 7036554"/>
              <a:gd name="connsiteY149" fmla="*/ 688769 h 4108862"/>
              <a:gd name="connsiteX150" fmla="*/ 3776353 w 7036554"/>
              <a:gd name="connsiteY150" fmla="*/ 570015 h 4108862"/>
              <a:gd name="connsiteX151" fmla="*/ 3752602 w 7036554"/>
              <a:gd name="connsiteY151" fmla="*/ 522514 h 4108862"/>
              <a:gd name="connsiteX152" fmla="*/ 3716976 w 7036554"/>
              <a:gd name="connsiteY152" fmla="*/ 510639 h 4108862"/>
              <a:gd name="connsiteX153" fmla="*/ 3669475 w 7036554"/>
              <a:gd name="connsiteY153" fmla="*/ 451262 h 4108862"/>
              <a:gd name="connsiteX154" fmla="*/ 3586348 w 7036554"/>
              <a:gd name="connsiteY154" fmla="*/ 391885 h 4108862"/>
              <a:gd name="connsiteX155" fmla="*/ 3431968 w 7036554"/>
              <a:gd name="connsiteY155" fmla="*/ 273132 h 4108862"/>
              <a:gd name="connsiteX156" fmla="*/ 3336966 w 7036554"/>
              <a:gd name="connsiteY156" fmla="*/ 213756 h 4108862"/>
              <a:gd name="connsiteX157" fmla="*/ 3289464 w 7036554"/>
              <a:gd name="connsiteY157" fmla="*/ 201880 h 4108862"/>
              <a:gd name="connsiteX158" fmla="*/ 3253839 w 7036554"/>
              <a:gd name="connsiteY158" fmla="*/ 166254 h 4108862"/>
              <a:gd name="connsiteX159" fmla="*/ 3218213 w 7036554"/>
              <a:gd name="connsiteY159" fmla="*/ 154379 h 4108862"/>
              <a:gd name="connsiteX160" fmla="*/ 3182587 w 7036554"/>
              <a:gd name="connsiteY160" fmla="*/ 130628 h 4108862"/>
              <a:gd name="connsiteX161" fmla="*/ 3099459 w 7036554"/>
              <a:gd name="connsiteY161" fmla="*/ 106878 h 4108862"/>
              <a:gd name="connsiteX162" fmla="*/ 2968831 w 7036554"/>
              <a:gd name="connsiteY162" fmla="*/ 59376 h 4108862"/>
              <a:gd name="connsiteX163" fmla="*/ 2826327 w 7036554"/>
              <a:gd name="connsiteY163" fmla="*/ 0 h 4108862"/>
              <a:gd name="connsiteX164" fmla="*/ 2576945 w 7036554"/>
              <a:gd name="connsiteY164" fmla="*/ 11875 h 4108862"/>
              <a:gd name="connsiteX165" fmla="*/ 2458192 w 7036554"/>
              <a:gd name="connsiteY165" fmla="*/ 47501 h 4108862"/>
              <a:gd name="connsiteX166" fmla="*/ 2363189 w 7036554"/>
              <a:gd name="connsiteY166" fmla="*/ 106878 h 4108862"/>
              <a:gd name="connsiteX167" fmla="*/ 2268187 w 7036554"/>
              <a:gd name="connsiteY167" fmla="*/ 130628 h 4108862"/>
              <a:gd name="connsiteX168" fmla="*/ 2232561 w 7036554"/>
              <a:gd name="connsiteY168" fmla="*/ 142504 h 4108862"/>
              <a:gd name="connsiteX169" fmla="*/ 2101932 w 7036554"/>
              <a:gd name="connsiteY169" fmla="*/ 225631 h 4108862"/>
              <a:gd name="connsiteX170" fmla="*/ 2078181 w 7036554"/>
              <a:gd name="connsiteY170" fmla="*/ 261257 h 4108862"/>
              <a:gd name="connsiteX171" fmla="*/ 2042555 w 7036554"/>
              <a:gd name="connsiteY171" fmla="*/ 273132 h 4108862"/>
              <a:gd name="connsiteX172" fmla="*/ 1971303 w 7036554"/>
              <a:gd name="connsiteY172" fmla="*/ 308758 h 4108862"/>
              <a:gd name="connsiteX173" fmla="*/ 1935677 w 7036554"/>
              <a:gd name="connsiteY173" fmla="*/ 356259 h 4108862"/>
              <a:gd name="connsiteX174" fmla="*/ 1888176 w 7036554"/>
              <a:gd name="connsiteY174" fmla="*/ 427511 h 4108862"/>
              <a:gd name="connsiteX175" fmla="*/ 1876301 w 7036554"/>
              <a:gd name="connsiteY175" fmla="*/ 475013 h 410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7036554" h="4108862">
                <a:moveTo>
                  <a:pt x="1900051" y="415636"/>
                </a:moveTo>
                <a:cubicBezTo>
                  <a:pt x="1755755" y="632086"/>
                  <a:pt x="1872415" y="442432"/>
                  <a:pt x="1888176" y="1104405"/>
                </a:cubicBezTo>
                <a:cubicBezTo>
                  <a:pt x="1891079" y="1226341"/>
                  <a:pt x="1883548" y="1438531"/>
                  <a:pt x="1923802" y="1579418"/>
                </a:cubicBezTo>
                <a:cubicBezTo>
                  <a:pt x="1927723" y="1593141"/>
                  <a:pt x="1937461" y="1604952"/>
                  <a:pt x="1947553" y="1615044"/>
                </a:cubicBezTo>
                <a:cubicBezTo>
                  <a:pt x="1957645" y="1625136"/>
                  <a:pt x="1971565" y="1630499"/>
                  <a:pt x="1983179" y="1638795"/>
                </a:cubicBezTo>
                <a:cubicBezTo>
                  <a:pt x="2036501" y="1676882"/>
                  <a:pt x="2023146" y="1666886"/>
                  <a:pt x="2066306" y="1710046"/>
                </a:cubicBezTo>
                <a:cubicBezTo>
                  <a:pt x="2070264" y="1721921"/>
                  <a:pt x="2076527" y="1733264"/>
                  <a:pt x="2078181" y="1745672"/>
                </a:cubicBezTo>
                <a:cubicBezTo>
                  <a:pt x="2084481" y="1792920"/>
                  <a:pt x="2077775" y="1842119"/>
                  <a:pt x="2090057" y="1888176"/>
                </a:cubicBezTo>
                <a:cubicBezTo>
                  <a:pt x="2094384" y="1904403"/>
                  <a:pt x="2114932" y="1910900"/>
                  <a:pt x="2125683" y="1923802"/>
                </a:cubicBezTo>
                <a:cubicBezTo>
                  <a:pt x="2151260" y="1954495"/>
                  <a:pt x="2149407" y="1959350"/>
                  <a:pt x="2161309" y="1995054"/>
                </a:cubicBezTo>
                <a:cubicBezTo>
                  <a:pt x="2153392" y="2018805"/>
                  <a:pt x="2143630" y="2042018"/>
                  <a:pt x="2137558" y="2066306"/>
                </a:cubicBezTo>
                <a:lnTo>
                  <a:pt x="2113807" y="2161309"/>
                </a:lnTo>
                <a:cubicBezTo>
                  <a:pt x="2109849" y="2204852"/>
                  <a:pt x="2108115" y="2248654"/>
                  <a:pt x="2101932" y="2291937"/>
                </a:cubicBezTo>
                <a:cubicBezTo>
                  <a:pt x="2100162" y="2304329"/>
                  <a:pt x="2095237" y="2316167"/>
                  <a:pt x="2090057" y="2327563"/>
                </a:cubicBezTo>
                <a:cubicBezTo>
                  <a:pt x="2083750" y="2341439"/>
                  <a:pt x="2043015" y="2430955"/>
                  <a:pt x="2018805" y="2458192"/>
                </a:cubicBezTo>
                <a:cubicBezTo>
                  <a:pt x="1996490" y="2483296"/>
                  <a:pt x="1974424" y="2509291"/>
                  <a:pt x="1947553" y="2529444"/>
                </a:cubicBezTo>
                <a:cubicBezTo>
                  <a:pt x="1931719" y="2541319"/>
                  <a:pt x="1914046" y="2551075"/>
                  <a:pt x="1900051" y="2565070"/>
                </a:cubicBezTo>
                <a:cubicBezTo>
                  <a:pt x="1882128" y="2582992"/>
                  <a:pt x="1871625" y="2607755"/>
                  <a:pt x="1852550" y="2624446"/>
                </a:cubicBezTo>
                <a:cubicBezTo>
                  <a:pt x="1839227" y="2636103"/>
                  <a:pt x="1819454" y="2637907"/>
                  <a:pt x="1805049" y="2648197"/>
                </a:cubicBezTo>
                <a:cubicBezTo>
                  <a:pt x="1728858" y="2702620"/>
                  <a:pt x="1813922" y="2672698"/>
                  <a:pt x="1721922" y="2695698"/>
                </a:cubicBezTo>
                <a:cubicBezTo>
                  <a:pt x="1710047" y="2707573"/>
                  <a:pt x="1702444" y="2726710"/>
                  <a:pt x="1686296" y="2731324"/>
                </a:cubicBezTo>
                <a:cubicBezTo>
                  <a:pt x="1670603" y="2735808"/>
                  <a:pt x="1654076" y="2725180"/>
                  <a:pt x="1638794" y="2719449"/>
                </a:cubicBezTo>
                <a:cubicBezTo>
                  <a:pt x="1591808" y="2701829"/>
                  <a:pt x="1585087" y="2689568"/>
                  <a:pt x="1543792" y="2660072"/>
                </a:cubicBezTo>
                <a:cubicBezTo>
                  <a:pt x="1532178" y="2651776"/>
                  <a:pt x="1520041" y="2644239"/>
                  <a:pt x="1508166" y="2636322"/>
                </a:cubicBezTo>
                <a:cubicBezTo>
                  <a:pt x="1496291" y="2620488"/>
                  <a:pt x="1492191" y="2591178"/>
                  <a:pt x="1472540" y="2588820"/>
                </a:cubicBezTo>
                <a:cubicBezTo>
                  <a:pt x="1377372" y="2577400"/>
                  <a:pt x="1225311" y="2598943"/>
                  <a:pt x="1116280" y="2612571"/>
                </a:cubicBezTo>
                <a:cubicBezTo>
                  <a:pt x="1027480" y="2642170"/>
                  <a:pt x="1152167" y="2608060"/>
                  <a:pt x="997527" y="2600696"/>
                </a:cubicBezTo>
                <a:cubicBezTo>
                  <a:pt x="942030" y="2598053"/>
                  <a:pt x="886690" y="2608613"/>
                  <a:pt x="831272" y="2612571"/>
                </a:cubicBezTo>
                <a:cubicBezTo>
                  <a:pt x="803563" y="2620488"/>
                  <a:pt x="774902" y="2625619"/>
                  <a:pt x="748145" y="2636322"/>
                </a:cubicBezTo>
                <a:cubicBezTo>
                  <a:pt x="734894" y="2641623"/>
                  <a:pt x="725561" y="2654276"/>
                  <a:pt x="712519" y="2660072"/>
                </a:cubicBezTo>
                <a:cubicBezTo>
                  <a:pt x="689641" y="2670240"/>
                  <a:pt x="641267" y="2683823"/>
                  <a:pt x="641267" y="2683823"/>
                </a:cubicBezTo>
                <a:cubicBezTo>
                  <a:pt x="562527" y="2736317"/>
                  <a:pt x="650022" y="2674622"/>
                  <a:pt x="570015" y="2743200"/>
                </a:cubicBezTo>
                <a:cubicBezTo>
                  <a:pt x="554988" y="2756081"/>
                  <a:pt x="537541" y="2765945"/>
                  <a:pt x="522514" y="2778826"/>
                </a:cubicBezTo>
                <a:cubicBezTo>
                  <a:pt x="509763" y="2789756"/>
                  <a:pt x="499790" y="2803701"/>
                  <a:pt x="486888" y="2814452"/>
                </a:cubicBezTo>
                <a:cubicBezTo>
                  <a:pt x="426202" y="2865023"/>
                  <a:pt x="477646" y="2816254"/>
                  <a:pt x="415636" y="2850078"/>
                </a:cubicBezTo>
                <a:cubicBezTo>
                  <a:pt x="382852" y="2867960"/>
                  <a:pt x="350508" y="2887048"/>
                  <a:pt x="320633" y="2909454"/>
                </a:cubicBezTo>
                <a:cubicBezTo>
                  <a:pt x="309876" y="2917522"/>
                  <a:pt x="254870" y="2960149"/>
                  <a:pt x="237506" y="2968831"/>
                </a:cubicBezTo>
                <a:cubicBezTo>
                  <a:pt x="183428" y="2995870"/>
                  <a:pt x="166139" y="3000537"/>
                  <a:pt x="118753" y="3016332"/>
                </a:cubicBezTo>
                <a:cubicBezTo>
                  <a:pt x="106878" y="3032166"/>
                  <a:pt x="93617" y="3047049"/>
                  <a:pt x="83127" y="3063833"/>
                </a:cubicBezTo>
                <a:cubicBezTo>
                  <a:pt x="57059" y="3105541"/>
                  <a:pt x="62654" y="3106554"/>
                  <a:pt x="47501" y="3146961"/>
                </a:cubicBezTo>
                <a:cubicBezTo>
                  <a:pt x="40016" y="3166920"/>
                  <a:pt x="31667" y="3186545"/>
                  <a:pt x="23750" y="3206337"/>
                </a:cubicBezTo>
                <a:cubicBezTo>
                  <a:pt x="19792" y="3230088"/>
                  <a:pt x="16182" y="3253899"/>
                  <a:pt x="11875" y="3277589"/>
                </a:cubicBezTo>
                <a:cubicBezTo>
                  <a:pt x="8264" y="3297448"/>
                  <a:pt x="0" y="3316782"/>
                  <a:pt x="0" y="3336966"/>
                </a:cubicBezTo>
                <a:cubicBezTo>
                  <a:pt x="0" y="3361044"/>
                  <a:pt x="6652" y="3384713"/>
                  <a:pt x="11875" y="3408218"/>
                </a:cubicBezTo>
                <a:cubicBezTo>
                  <a:pt x="14590" y="3420438"/>
                  <a:pt x="14899" y="3434993"/>
                  <a:pt x="23750" y="3443844"/>
                </a:cubicBezTo>
                <a:cubicBezTo>
                  <a:pt x="36268" y="3456362"/>
                  <a:pt x="55881" y="3458812"/>
                  <a:pt x="71251" y="3467595"/>
                </a:cubicBezTo>
                <a:cubicBezTo>
                  <a:pt x="127541" y="3499761"/>
                  <a:pt x="88912" y="3482312"/>
                  <a:pt x="142503" y="3526971"/>
                </a:cubicBezTo>
                <a:cubicBezTo>
                  <a:pt x="153467" y="3536108"/>
                  <a:pt x="166254" y="3542805"/>
                  <a:pt x="178129" y="3550722"/>
                </a:cubicBezTo>
                <a:cubicBezTo>
                  <a:pt x="186046" y="3574473"/>
                  <a:pt x="181049" y="3608087"/>
                  <a:pt x="201880" y="3621974"/>
                </a:cubicBezTo>
                <a:cubicBezTo>
                  <a:pt x="225631" y="3637808"/>
                  <a:pt x="250296" y="3652348"/>
                  <a:pt x="273132" y="3669475"/>
                </a:cubicBezTo>
                <a:cubicBezTo>
                  <a:pt x="304800" y="3693226"/>
                  <a:pt x="329732" y="3731127"/>
                  <a:pt x="368135" y="3740727"/>
                </a:cubicBezTo>
                <a:lnTo>
                  <a:pt x="415636" y="3752602"/>
                </a:lnTo>
                <a:cubicBezTo>
                  <a:pt x="458160" y="3809302"/>
                  <a:pt x="454257" y="3811700"/>
                  <a:pt x="522514" y="3859480"/>
                </a:cubicBezTo>
                <a:cubicBezTo>
                  <a:pt x="537017" y="3869632"/>
                  <a:pt x="555853" y="3872609"/>
                  <a:pt x="570015" y="3883231"/>
                </a:cubicBezTo>
                <a:cubicBezTo>
                  <a:pt x="587929" y="3896666"/>
                  <a:pt x="598527" y="3918864"/>
                  <a:pt x="617516" y="3930732"/>
                </a:cubicBezTo>
                <a:cubicBezTo>
                  <a:pt x="631356" y="3939382"/>
                  <a:pt x="649014" y="3939407"/>
                  <a:pt x="665018" y="3942608"/>
                </a:cubicBezTo>
                <a:cubicBezTo>
                  <a:pt x="688629" y="3947330"/>
                  <a:pt x="712659" y="3949761"/>
                  <a:pt x="736270" y="3954483"/>
                </a:cubicBezTo>
                <a:cubicBezTo>
                  <a:pt x="791845" y="3965598"/>
                  <a:pt x="847106" y="3978234"/>
                  <a:pt x="902524" y="3990109"/>
                </a:cubicBezTo>
                <a:cubicBezTo>
                  <a:pt x="966350" y="4041169"/>
                  <a:pt x="976816" y="4053303"/>
                  <a:pt x="1056903" y="4096987"/>
                </a:cubicBezTo>
                <a:cubicBezTo>
                  <a:pt x="1067892" y="4102981"/>
                  <a:pt x="1080654" y="4104904"/>
                  <a:pt x="1092529" y="4108862"/>
                </a:cubicBezTo>
                <a:cubicBezTo>
                  <a:pt x="1108363" y="4104904"/>
                  <a:pt x="1124547" y="4102148"/>
                  <a:pt x="1140031" y="4096987"/>
                </a:cubicBezTo>
                <a:cubicBezTo>
                  <a:pt x="1160254" y="4090246"/>
                  <a:pt x="1178727" y="4078406"/>
                  <a:pt x="1199407" y="4073236"/>
                </a:cubicBezTo>
                <a:cubicBezTo>
                  <a:pt x="1226562" y="4066447"/>
                  <a:pt x="1254826" y="4065319"/>
                  <a:pt x="1282535" y="4061361"/>
                </a:cubicBezTo>
                <a:cubicBezTo>
                  <a:pt x="1294410" y="4049486"/>
                  <a:pt x="1303580" y="4034067"/>
                  <a:pt x="1318161" y="4025735"/>
                </a:cubicBezTo>
                <a:cubicBezTo>
                  <a:pt x="1332332" y="4017637"/>
                  <a:pt x="1349916" y="4018153"/>
                  <a:pt x="1365662" y="4013859"/>
                </a:cubicBezTo>
                <a:cubicBezTo>
                  <a:pt x="1393464" y="4006277"/>
                  <a:pt x="1421080" y="3998026"/>
                  <a:pt x="1448789" y="3990109"/>
                </a:cubicBezTo>
                <a:cubicBezTo>
                  <a:pt x="1529739" y="3936142"/>
                  <a:pt x="1427672" y="3997148"/>
                  <a:pt x="1555667" y="3954483"/>
                </a:cubicBezTo>
                <a:cubicBezTo>
                  <a:pt x="1585151" y="3944655"/>
                  <a:pt x="1604871" y="3913479"/>
                  <a:pt x="1626919" y="3895106"/>
                </a:cubicBezTo>
                <a:cubicBezTo>
                  <a:pt x="1662065" y="3865818"/>
                  <a:pt x="1664778" y="3870798"/>
                  <a:pt x="1710046" y="3859480"/>
                </a:cubicBezTo>
                <a:cubicBezTo>
                  <a:pt x="1721921" y="3847605"/>
                  <a:pt x="1732415" y="3834165"/>
                  <a:pt x="1745672" y="3823854"/>
                </a:cubicBezTo>
                <a:cubicBezTo>
                  <a:pt x="1768204" y="3806329"/>
                  <a:pt x="1796740" y="3796537"/>
                  <a:pt x="1816924" y="3776353"/>
                </a:cubicBezTo>
                <a:cubicBezTo>
                  <a:pt x="1828799" y="3764478"/>
                  <a:pt x="1839648" y="3751478"/>
                  <a:pt x="1852550" y="3740727"/>
                </a:cubicBezTo>
                <a:cubicBezTo>
                  <a:pt x="1863514" y="3731590"/>
                  <a:pt x="1877509" y="3726458"/>
                  <a:pt x="1888176" y="3716976"/>
                </a:cubicBezTo>
                <a:cubicBezTo>
                  <a:pt x="1928647" y="3681001"/>
                  <a:pt x="1948848" y="3645077"/>
                  <a:pt x="1995054" y="3621974"/>
                </a:cubicBezTo>
                <a:cubicBezTo>
                  <a:pt x="2006250" y="3616376"/>
                  <a:pt x="2018805" y="3614057"/>
                  <a:pt x="2030680" y="3610098"/>
                </a:cubicBezTo>
                <a:cubicBezTo>
                  <a:pt x="2042555" y="3594264"/>
                  <a:pt x="2050618" y="3574664"/>
                  <a:pt x="2066306" y="3562597"/>
                </a:cubicBezTo>
                <a:cubicBezTo>
                  <a:pt x="2102896" y="3534451"/>
                  <a:pt x="2139360" y="3497873"/>
                  <a:pt x="2185059" y="3491345"/>
                </a:cubicBezTo>
                <a:cubicBezTo>
                  <a:pt x="2240477" y="3483428"/>
                  <a:pt x="2296095" y="3476798"/>
                  <a:pt x="2351314" y="3467595"/>
                </a:cubicBezTo>
                <a:cubicBezTo>
                  <a:pt x="2367413" y="3464912"/>
                  <a:pt x="2383533" y="3461450"/>
                  <a:pt x="2398815" y="3455719"/>
                </a:cubicBezTo>
                <a:cubicBezTo>
                  <a:pt x="2415390" y="3449503"/>
                  <a:pt x="2429741" y="3438185"/>
                  <a:pt x="2446316" y="3431969"/>
                </a:cubicBezTo>
                <a:cubicBezTo>
                  <a:pt x="2461598" y="3426238"/>
                  <a:pt x="2478752" y="3426370"/>
                  <a:pt x="2493818" y="3420093"/>
                </a:cubicBezTo>
                <a:cubicBezTo>
                  <a:pt x="2526500" y="3406476"/>
                  <a:pt x="2554472" y="3381179"/>
                  <a:pt x="2588820" y="3372592"/>
                </a:cubicBezTo>
                <a:cubicBezTo>
                  <a:pt x="2667283" y="3352977"/>
                  <a:pt x="2620127" y="3362742"/>
                  <a:pt x="2731324" y="3348841"/>
                </a:cubicBezTo>
                <a:cubicBezTo>
                  <a:pt x="2755075" y="3340924"/>
                  <a:pt x="2779331" y="3334389"/>
                  <a:pt x="2802576" y="3325091"/>
                </a:cubicBezTo>
                <a:cubicBezTo>
                  <a:pt x="2819013" y="3318516"/>
                  <a:pt x="2833121" y="3306427"/>
                  <a:pt x="2850077" y="3301340"/>
                </a:cubicBezTo>
                <a:cubicBezTo>
                  <a:pt x="2873140" y="3294421"/>
                  <a:pt x="2897639" y="3293772"/>
                  <a:pt x="2921329" y="3289465"/>
                </a:cubicBezTo>
                <a:cubicBezTo>
                  <a:pt x="2941188" y="3285854"/>
                  <a:pt x="2960914" y="3281548"/>
                  <a:pt x="2980706" y="3277589"/>
                </a:cubicBezTo>
                <a:cubicBezTo>
                  <a:pt x="3154877" y="3281548"/>
                  <a:pt x="3329343" y="3278598"/>
                  <a:pt x="3503220" y="3289465"/>
                </a:cubicBezTo>
                <a:cubicBezTo>
                  <a:pt x="3730289" y="3303657"/>
                  <a:pt x="3288864" y="3350622"/>
                  <a:pt x="3633849" y="3301340"/>
                </a:cubicBezTo>
                <a:cubicBezTo>
                  <a:pt x="3645724" y="3297382"/>
                  <a:pt x="3656957" y="3289465"/>
                  <a:pt x="3669475" y="3289465"/>
                </a:cubicBezTo>
                <a:cubicBezTo>
                  <a:pt x="3861848" y="3289465"/>
                  <a:pt x="3752639" y="3297730"/>
                  <a:pt x="3871355" y="3313215"/>
                </a:cubicBezTo>
                <a:cubicBezTo>
                  <a:pt x="3942443" y="3322487"/>
                  <a:pt x="4013859" y="3329049"/>
                  <a:pt x="4085111" y="3336966"/>
                </a:cubicBezTo>
                <a:cubicBezTo>
                  <a:pt x="4097463" y="3335202"/>
                  <a:pt x="4206237" y="3321232"/>
                  <a:pt x="4227615" y="3313215"/>
                </a:cubicBezTo>
                <a:cubicBezTo>
                  <a:pt x="4240979" y="3308204"/>
                  <a:pt x="4251366" y="3297382"/>
                  <a:pt x="4263241" y="3289465"/>
                </a:cubicBezTo>
                <a:cubicBezTo>
                  <a:pt x="4280766" y="3263177"/>
                  <a:pt x="4295187" y="3236500"/>
                  <a:pt x="4322618" y="3218213"/>
                </a:cubicBezTo>
                <a:cubicBezTo>
                  <a:pt x="4333033" y="3211269"/>
                  <a:pt x="4346369" y="3210296"/>
                  <a:pt x="4358244" y="3206337"/>
                </a:cubicBezTo>
                <a:cubicBezTo>
                  <a:pt x="4371831" y="3165575"/>
                  <a:pt x="4369797" y="3159157"/>
                  <a:pt x="4405745" y="3123210"/>
                </a:cubicBezTo>
                <a:cubicBezTo>
                  <a:pt x="4423668" y="3105287"/>
                  <a:pt x="4447199" y="3093632"/>
                  <a:pt x="4465122" y="3075709"/>
                </a:cubicBezTo>
                <a:cubicBezTo>
                  <a:pt x="4598008" y="2942823"/>
                  <a:pt x="4477631" y="3053572"/>
                  <a:pt x="4548249" y="2968831"/>
                </a:cubicBezTo>
                <a:cubicBezTo>
                  <a:pt x="4595559" y="2912059"/>
                  <a:pt x="4568549" y="2951915"/>
                  <a:pt x="4619501" y="2909454"/>
                </a:cubicBezTo>
                <a:cubicBezTo>
                  <a:pt x="4731120" y="2816438"/>
                  <a:pt x="4546297" y="2946381"/>
                  <a:pt x="4726379" y="2826327"/>
                </a:cubicBezTo>
                <a:lnTo>
                  <a:pt x="4762005" y="2802576"/>
                </a:lnTo>
                <a:cubicBezTo>
                  <a:pt x="4805501" y="2737330"/>
                  <a:pt x="4763655" y="2787335"/>
                  <a:pt x="4857007" y="2731324"/>
                </a:cubicBezTo>
                <a:cubicBezTo>
                  <a:pt x="4873979" y="2721141"/>
                  <a:pt x="4889481" y="2708579"/>
                  <a:pt x="4904509" y="2695698"/>
                </a:cubicBezTo>
                <a:cubicBezTo>
                  <a:pt x="4917260" y="2684768"/>
                  <a:pt x="4924788" y="2666893"/>
                  <a:pt x="4940135" y="2660072"/>
                </a:cubicBezTo>
                <a:cubicBezTo>
                  <a:pt x="4962138" y="2650293"/>
                  <a:pt x="4987636" y="2652155"/>
                  <a:pt x="5011387" y="2648197"/>
                </a:cubicBezTo>
                <a:cubicBezTo>
                  <a:pt x="5184846" y="2578811"/>
                  <a:pt x="5028484" y="2633546"/>
                  <a:pt x="5427023" y="2612571"/>
                </a:cubicBezTo>
                <a:cubicBezTo>
                  <a:pt x="5458893" y="2610894"/>
                  <a:pt x="5490128" y="2601725"/>
                  <a:pt x="5522026" y="2600696"/>
                </a:cubicBezTo>
                <a:cubicBezTo>
                  <a:pt x="5735707" y="2593803"/>
                  <a:pt x="5949537" y="2592779"/>
                  <a:pt x="6163293" y="2588820"/>
                </a:cubicBezTo>
                <a:cubicBezTo>
                  <a:pt x="6283497" y="2548753"/>
                  <a:pt x="6149003" y="2588820"/>
                  <a:pt x="6448301" y="2588820"/>
                </a:cubicBezTo>
                <a:cubicBezTo>
                  <a:pt x="6543386" y="2588820"/>
                  <a:pt x="6638306" y="2580903"/>
                  <a:pt x="6733309" y="2576945"/>
                </a:cubicBezTo>
                <a:cubicBezTo>
                  <a:pt x="6745184" y="2565070"/>
                  <a:pt x="6755678" y="2551630"/>
                  <a:pt x="6768935" y="2541319"/>
                </a:cubicBezTo>
                <a:cubicBezTo>
                  <a:pt x="6791467" y="2523794"/>
                  <a:pt x="6820003" y="2514002"/>
                  <a:pt x="6840187" y="2493818"/>
                </a:cubicBezTo>
                <a:lnTo>
                  <a:pt x="6923314" y="2410691"/>
                </a:lnTo>
                <a:lnTo>
                  <a:pt x="6958940" y="2375065"/>
                </a:lnTo>
                <a:lnTo>
                  <a:pt x="6994566" y="2339439"/>
                </a:lnTo>
                <a:cubicBezTo>
                  <a:pt x="7022181" y="2270399"/>
                  <a:pt x="7036554" y="2250374"/>
                  <a:pt x="7030192" y="2161309"/>
                </a:cubicBezTo>
                <a:cubicBezTo>
                  <a:pt x="7028931" y="2143651"/>
                  <a:pt x="7014358" y="2129642"/>
                  <a:pt x="7006441" y="2113808"/>
                </a:cubicBezTo>
                <a:cubicBezTo>
                  <a:pt x="7002483" y="2097974"/>
                  <a:pt x="7005314" y="2078589"/>
                  <a:pt x="6994566" y="2066306"/>
                </a:cubicBezTo>
                <a:cubicBezTo>
                  <a:pt x="6975769" y="2044824"/>
                  <a:pt x="6947065" y="2034639"/>
                  <a:pt x="6923314" y="2018805"/>
                </a:cubicBezTo>
                <a:lnTo>
                  <a:pt x="6887688" y="1995054"/>
                </a:lnTo>
                <a:cubicBezTo>
                  <a:pt x="6875813" y="1987137"/>
                  <a:pt x="6862154" y="1981396"/>
                  <a:pt x="6852062" y="1971304"/>
                </a:cubicBezTo>
                <a:lnTo>
                  <a:pt x="6816436" y="1935678"/>
                </a:lnTo>
                <a:cubicBezTo>
                  <a:pt x="6791362" y="1860454"/>
                  <a:pt x="6818984" y="1907202"/>
                  <a:pt x="6685807" y="1888176"/>
                </a:cubicBezTo>
                <a:cubicBezTo>
                  <a:pt x="6659712" y="1884448"/>
                  <a:pt x="6628058" y="1872885"/>
                  <a:pt x="6602680" y="1864426"/>
                </a:cubicBezTo>
                <a:cubicBezTo>
                  <a:pt x="6523732" y="1811794"/>
                  <a:pt x="6609746" y="1861089"/>
                  <a:pt x="6448301" y="1828800"/>
                </a:cubicBezTo>
                <a:cubicBezTo>
                  <a:pt x="6407776" y="1820695"/>
                  <a:pt x="6370073" y="1801279"/>
                  <a:pt x="6329548" y="1793174"/>
                </a:cubicBezTo>
                <a:cubicBezTo>
                  <a:pt x="6290538" y="1785372"/>
                  <a:pt x="6250269" y="1786232"/>
                  <a:pt x="6210794" y="1781298"/>
                </a:cubicBezTo>
                <a:cubicBezTo>
                  <a:pt x="6186902" y="1778311"/>
                  <a:pt x="6163617" y="1769802"/>
                  <a:pt x="6139542" y="1769423"/>
                </a:cubicBezTo>
                <a:lnTo>
                  <a:pt x="4702628" y="1757548"/>
                </a:lnTo>
                <a:cubicBezTo>
                  <a:pt x="4637167" y="1735727"/>
                  <a:pt x="4691222" y="1759647"/>
                  <a:pt x="4619501" y="1698171"/>
                </a:cubicBezTo>
                <a:cubicBezTo>
                  <a:pt x="4608665" y="1688883"/>
                  <a:pt x="4595489" y="1682716"/>
                  <a:pt x="4583875" y="1674420"/>
                </a:cubicBezTo>
                <a:cubicBezTo>
                  <a:pt x="4567770" y="1662916"/>
                  <a:pt x="4551269" y="1651828"/>
                  <a:pt x="4536374" y="1638795"/>
                </a:cubicBezTo>
                <a:cubicBezTo>
                  <a:pt x="4519522" y="1624049"/>
                  <a:pt x="4506548" y="1605041"/>
                  <a:pt x="4488872" y="1591293"/>
                </a:cubicBezTo>
                <a:cubicBezTo>
                  <a:pt x="4446805" y="1558574"/>
                  <a:pt x="4436184" y="1557896"/>
                  <a:pt x="4393870" y="1543792"/>
                </a:cubicBezTo>
                <a:cubicBezTo>
                  <a:pt x="4309892" y="1487806"/>
                  <a:pt x="4413877" y="1558082"/>
                  <a:pt x="4310742" y="1484415"/>
                </a:cubicBezTo>
                <a:cubicBezTo>
                  <a:pt x="4299128" y="1476120"/>
                  <a:pt x="4286080" y="1469802"/>
                  <a:pt x="4275116" y="1460665"/>
                </a:cubicBezTo>
                <a:cubicBezTo>
                  <a:pt x="4262214" y="1449914"/>
                  <a:pt x="4253156" y="1434801"/>
                  <a:pt x="4239490" y="1425039"/>
                </a:cubicBezTo>
                <a:cubicBezTo>
                  <a:pt x="4117846" y="1338149"/>
                  <a:pt x="4269254" y="1472604"/>
                  <a:pt x="4144488" y="1365662"/>
                </a:cubicBezTo>
                <a:cubicBezTo>
                  <a:pt x="4077969" y="1308645"/>
                  <a:pt x="4135855" y="1353611"/>
                  <a:pt x="4085111" y="1294410"/>
                </a:cubicBezTo>
                <a:cubicBezTo>
                  <a:pt x="4070538" y="1277409"/>
                  <a:pt x="4053444" y="1262743"/>
                  <a:pt x="4037610" y="1246909"/>
                </a:cubicBezTo>
                <a:cubicBezTo>
                  <a:pt x="4024023" y="1206147"/>
                  <a:pt x="4026057" y="1199730"/>
                  <a:pt x="3990109" y="1163782"/>
                </a:cubicBezTo>
                <a:cubicBezTo>
                  <a:pt x="3980017" y="1153690"/>
                  <a:pt x="3966358" y="1147948"/>
                  <a:pt x="3954483" y="1140031"/>
                </a:cubicBezTo>
                <a:cubicBezTo>
                  <a:pt x="3926015" y="1054632"/>
                  <a:pt x="3960546" y="1161257"/>
                  <a:pt x="3930732" y="1056904"/>
                </a:cubicBezTo>
                <a:cubicBezTo>
                  <a:pt x="3927293" y="1044868"/>
                  <a:pt x="3921572" y="1033498"/>
                  <a:pt x="3918857" y="1021278"/>
                </a:cubicBezTo>
                <a:cubicBezTo>
                  <a:pt x="3913634" y="997773"/>
                  <a:pt x="3912204" y="973531"/>
                  <a:pt x="3906981" y="950026"/>
                </a:cubicBezTo>
                <a:cubicBezTo>
                  <a:pt x="3895589" y="898765"/>
                  <a:pt x="3892103" y="923957"/>
                  <a:pt x="3871355" y="866898"/>
                </a:cubicBezTo>
                <a:cubicBezTo>
                  <a:pt x="3861507" y="839815"/>
                  <a:pt x="3854594" y="811728"/>
                  <a:pt x="3847605" y="783771"/>
                </a:cubicBezTo>
                <a:cubicBezTo>
                  <a:pt x="3842710" y="764190"/>
                  <a:pt x="3842816" y="743294"/>
                  <a:pt x="3835729" y="724395"/>
                </a:cubicBezTo>
                <a:cubicBezTo>
                  <a:pt x="3830718" y="711031"/>
                  <a:pt x="3819896" y="700644"/>
                  <a:pt x="3811979" y="688769"/>
                </a:cubicBezTo>
                <a:cubicBezTo>
                  <a:pt x="3794417" y="565839"/>
                  <a:pt x="3817499" y="642021"/>
                  <a:pt x="3776353" y="570015"/>
                </a:cubicBezTo>
                <a:cubicBezTo>
                  <a:pt x="3767570" y="554645"/>
                  <a:pt x="3765120" y="535032"/>
                  <a:pt x="3752602" y="522514"/>
                </a:cubicBezTo>
                <a:cubicBezTo>
                  <a:pt x="3743751" y="513663"/>
                  <a:pt x="3728851" y="514597"/>
                  <a:pt x="3716976" y="510639"/>
                </a:cubicBezTo>
                <a:cubicBezTo>
                  <a:pt x="3607869" y="437900"/>
                  <a:pt x="3741175" y="537303"/>
                  <a:pt x="3669475" y="451262"/>
                </a:cubicBezTo>
                <a:cubicBezTo>
                  <a:pt x="3660269" y="440215"/>
                  <a:pt x="3602593" y="402715"/>
                  <a:pt x="3586348" y="391885"/>
                </a:cubicBezTo>
                <a:cubicBezTo>
                  <a:pt x="3527989" y="304348"/>
                  <a:pt x="3596257" y="396350"/>
                  <a:pt x="3431968" y="273132"/>
                </a:cubicBezTo>
                <a:cubicBezTo>
                  <a:pt x="3394603" y="245108"/>
                  <a:pt x="3380437" y="230058"/>
                  <a:pt x="3336966" y="213756"/>
                </a:cubicBezTo>
                <a:cubicBezTo>
                  <a:pt x="3321684" y="208025"/>
                  <a:pt x="3305298" y="205839"/>
                  <a:pt x="3289464" y="201880"/>
                </a:cubicBezTo>
                <a:cubicBezTo>
                  <a:pt x="3277589" y="190005"/>
                  <a:pt x="3267812" y="175570"/>
                  <a:pt x="3253839" y="166254"/>
                </a:cubicBezTo>
                <a:cubicBezTo>
                  <a:pt x="3243424" y="159310"/>
                  <a:pt x="3229409" y="159977"/>
                  <a:pt x="3218213" y="154379"/>
                </a:cubicBezTo>
                <a:cubicBezTo>
                  <a:pt x="3205447" y="147996"/>
                  <a:pt x="3195353" y="137011"/>
                  <a:pt x="3182587" y="130628"/>
                </a:cubicBezTo>
                <a:cubicBezTo>
                  <a:pt x="3165551" y="122110"/>
                  <a:pt x="3114678" y="110683"/>
                  <a:pt x="3099459" y="106878"/>
                </a:cubicBezTo>
                <a:cubicBezTo>
                  <a:pt x="3010961" y="40504"/>
                  <a:pt x="3097863" y="93785"/>
                  <a:pt x="2968831" y="59376"/>
                </a:cubicBezTo>
                <a:cubicBezTo>
                  <a:pt x="2909058" y="43436"/>
                  <a:pt x="2876963" y="25317"/>
                  <a:pt x="2826327" y="0"/>
                </a:cubicBezTo>
                <a:cubicBezTo>
                  <a:pt x="2743200" y="3958"/>
                  <a:pt x="2659902" y="5239"/>
                  <a:pt x="2576945" y="11875"/>
                </a:cubicBezTo>
                <a:cubicBezTo>
                  <a:pt x="2553328" y="13764"/>
                  <a:pt x="2471034" y="43220"/>
                  <a:pt x="2458192" y="47501"/>
                </a:cubicBezTo>
                <a:cubicBezTo>
                  <a:pt x="2425691" y="71877"/>
                  <a:pt x="2402309" y="93838"/>
                  <a:pt x="2363189" y="106878"/>
                </a:cubicBezTo>
                <a:cubicBezTo>
                  <a:pt x="2332222" y="117200"/>
                  <a:pt x="2299154" y="120305"/>
                  <a:pt x="2268187" y="130628"/>
                </a:cubicBezTo>
                <a:lnTo>
                  <a:pt x="2232561" y="142504"/>
                </a:lnTo>
                <a:cubicBezTo>
                  <a:pt x="2147037" y="228028"/>
                  <a:pt x="2194245" y="207169"/>
                  <a:pt x="2101932" y="225631"/>
                </a:cubicBezTo>
                <a:cubicBezTo>
                  <a:pt x="2094015" y="237506"/>
                  <a:pt x="2089326" y="252341"/>
                  <a:pt x="2078181" y="261257"/>
                </a:cubicBezTo>
                <a:cubicBezTo>
                  <a:pt x="2068406" y="269077"/>
                  <a:pt x="2053751" y="267534"/>
                  <a:pt x="2042555" y="273132"/>
                </a:cubicBezTo>
                <a:cubicBezTo>
                  <a:pt x="1950472" y="319173"/>
                  <a:pt x="2060850" y="278910"/>
                  <a:pt x="1971303" y="308758"/>
                </a:cubicBezTo>
                <a:cubicBezTo>
                  <a:pt x="1959428" y="324592"/>
                  <a:pt x="1947027" y="340045"/>
                  <a:pt x="1935677" y="356259"/>
                </a:cubicBezTo>
                <a:cubicBezTo>
                  <a:pt x="1919308" y="379644"/>
                  <a:pt x="1888176" y="427511"/>
                  <a:pt x="1888176" y="427511"/>
                </a:cubicBezTo>
                <a:lnTo>
                  <a:pt x="1876301" y="475013"/>
                </a:lnTo>
              </a:path>
            </a:pathLst>
          </a:custGeom>
          <a:solidFill>
            <a:srgbClr val="FF0000">
              <a:alpha val="32000"/>
            </a:srgb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/>
          <p:nvPr/>
        </p:nvGrpSpPr>
        <p:grpSpPr>
          <a:xfrm>
            <a:off x="971550" y="952500"/>
            <a:ext cx="7381875" cy="5819775"/>
            <a:chOff x="971550" y="952500"/>
            <a:chExt cx="7381875" cy="5819775"/>
          </a:xfrm>
        </p:grpSpPr>
        <p:sp>
          <p:nvSpPr>
            <p:cNvPr id="283" name="Rectangle 282"/>
            <p:cNvSpPr/>
            <p:nvPr/>
          </p:nvSpPr>
          <p:spPr bwMode="auto">
            <a:xfrm>
              <a:off x="971550" y="952500"/>
              <a:ext cx="7381875" cy="58197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rtlCol="0" anchor="ctr">
              <a:flatTx/>
            </a:bodyPr>
            <a:lstStyle/>
            <a:p>
              <a:pPr algn="ctr"/>
              <a:endParaRPr lang="en-US" sz="800" b="1" dirty="0" smtClean="0"/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029549" y="2907103"/>
              <a:ext cx="4876800" cy="824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rtlCol="0" anchor="ctr">
              <a:flatTx/>
            </a:bodyPr>
            <a:lstStyle/>
            <a:p>
              <a:pPr algn="ctr"/>
              <a:endParaRPr lang="en-US" sz="800" b="1" dirty="0" smtClean="0"/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2143849" y="3196927"/>
              <a:ext cx="1514475" cy="36194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rtlCol="0" anchor="t" anchorCtr="0">
              <a:flatTx/>
            </a:bodyPr>
            <a:lstStyle/>
            <a:p>
              <a:r>
                <a:rPr lang="en-US" sz="800" b="1" dirty="0" smtClean="0"/>
                <a:t>CONTACT (Person)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3705948" y="3196927"/>
              <a:ext cx="2363093" cy="36194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rtlCol="0" anchor="t" anchorCtr="0">
              <a:flatTx/>
            </a:bodyPr>
            <a:lstStyle/>
            <a:p>
              <a:r>
                <a:rPr lang="en-US" sz="800" b="1" dirty="0" smtClean="0"/>
                <a:t>ACCOUNT (Organization)</a:t>
              </a:r>
            </a:p>
          </p:txBody>
        </p:sp>
        <p:sp>
          <p:nvSpPr>
            <p:cNvPr id="109" name="Rounded Rectangle 108"/>
            <p:cNvSpPr/>
            <p:nvPr/>
          </p:nvSpPr>
          <p:spPr bwMode="auto">
            <a:xfrm>
              <a:off x="4054759" y="3909501"/>
              <a:ext cx="849718" cy="36194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Customer</a:t>
              </a:r>
            </a:p>
            <a:p>
              <a:r>
                <a:rPr lang="en-US" sz="800" b="1" dirty="0" smtClean="0"/>
                <a:t>Account</a:t>
              </a:r>
            </a:p>
          </p:txBody>
        </p:sp>
        <p:sp>
          <p:nvSpPr>
            <p:cNvPr id="110" name="Rounded Rectangle 109"/>
            <p:cNvSpPr/>
            <p:nvPr/>
          </p:nvSpPr>
          <p:spPr bwMode="auto">
            <a:xfrm>
              <a:off x="4054759" y="4418460"/>
              <a:ext cx="640080" cy="36194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Customer</a:t>
              </a:r>
            </a:p>
            <a:p>
              <a:r>
                <a:rPr lang="en-US" sz="800" b="1" dirty="0" smtClean="0"/>
                <a:t>Account</a:t>
              </a:r>
            </a:p>
            <a:p>
              <a:r>
                <a:rPr lang="en-US" sz="800" b="1" dirty="0" smtClean="0"/>
                <a:t>Site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 rot="5400000">
              <a:off x="4313561" y="4334710"/>
              <a:ext cx="146649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040506" y="2881222"/>
              <a:ext cx="612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Parties</a:t>
              </a:r>
            </a:p>
          </p:txBody>
        </p:sp>
        <p:cxnSp>
          <p:nvCxnSpPr>
            <p:cNvPr id="94" name="Straight Connector 93"/>
            <p:cNvCxnSpPr/>
            <p:nvPr/>
          </p:nvCxnSpPr>
          <p:spPr>
            <a:xfrm rot="5400000" flipH="1" flipV="1">
              <a:off x="4222983" y="3735238"/>
              <a:ext cx="327804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/>
            <p:cNvSpPr/>
            <p:nvPr/>
          </p:nvSpPr>
          <p:spPr bwMode="auto">
            <a:xfrm>
              <a:off x="1065419" y="6477232"/>
              <a:ext cx="601456" cy="1934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rtlCol="0" anchor="t" anchorCtr="0">
              <a:flatTx/>
            </a:bodyPr>
            <a:lstStyle/>
            <a:p>
              <a:r>
                <a:rPr lang="en-US" sz="800" b="1" dirty="0" smtClean="0"/>
                <a:t>R17</a:t>
              </a:r>
            </a:p>
          </p:txBody>
        </p:sp>
      </p:grpSp>
      <p:sp>
        <p:nvSpPr>
          <p:cNvPr id="106" name="Title 105"/>
          <p:cNvSpPr>
            <a:spLocks noGrp="1"/>
          </p:cNvSpPr>
          <p:nvPr>
            <p:ph type="title"/>
          </p:nvPr>
        </p:nvSpPr>
        <p:spPr>
          <a:xfrm>
            <a:off x="152400" y="0"/>
            <a:ext cx="8382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Enterprise Customer </a:t>
            </a:r>
            <a:r>
              <a:rPr lang="en-US" dirty="0" smtClean="0"/>
              <a:t>(Hybrid-Party Model)</a:t>
            </a:r>
            <a:endParaRPr lang="en-US" sz="1800" b="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2096224" y="301738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4" name="Group 128"/>
          <p:cNvGrpSpPr/>
          <p:nvPr/>
        </p:nvGrpSpPr>
        <p:grpSpPr>
          <a:xfrm>
            <a:off x="1090199" y="1181814"/>
            <a:ext cx="7109566" cy="5468160"/>
            <a:chOff x="1090199" y="1181814"/>
            <a:chExt cx="7109566" cy="5468160"/>
          </a:xfrm>
        </p:grpSpPr>
        <p:cxnSp>
          <p:nvCxnSpPr>
            <p:cNvPr id="131" name="Straight Connector 130"/>
            <p:cNvCxnSpPr>
              <a:stCxn id="63" idx="3"/>
              <a:endCxn id="109" idx="1"/>
            </p:cNvCxnSpPr>
            <p:nvPr/>
          </p:nvCxnSpPr>
          <p:spPr>
            <a:xfrm flipV="1">
              <a:off x="3981722" y="4090476"/>
              <a:ext cx="73037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hape 95"/>
            <p:cNvCxnSpPr/>
            <p:nvPr/>
          </p:nvCxnSpPr>
          <p:spPr>
            <a:xfrm rot="16200000" flipH="1">
              <a:off x="5852971" y="4084007"/>
              <a:ext cx="433870" cy="280771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 bwMode="auto">
            <a:xfrm>
              <a:off x="2553814" y="3929630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Ins="45720" rtlCol="0" anchor="t" anchorCtr="0">
              <a:flatTx/>
            </a:bodyPr>
            <a:lstStyle/>
            <a:p>
              <a:r>
                <a:rPr lang="en-US" sz="800" b="1" dirty="0" smtClean="0"/>
                <a:t>Contact</a:t>
              </a:r>
            </a:p>
            <a:p>
              <a:r>
                <a:rPr lang="en-US" sz="800" b="1" dirty="0" smtClean="0"/>
                <a:t>Profile</a:t>
              </a: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3341642" y="3929630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Ins="45720" rtlCol="0" anchor="t" anchorCtr="0">
              <a:flatTx/>
            </a:bodyPr>
            <a:lstStyle/>
            <a:p>
              <a:r>
                <a:rPr lang="en-US" sz="800" b="1" dirty="0" smtClean="0"/>
                <a:t>Account</a:t>
              </a:r>
            </a:p>
            <a:p>
              <a:r>
                <a:rPr lang="en-US" sz="800" b="1" dirty="0" smtClean="0"/>
                <a:t>Profile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6146680" y="3196927"/>
              <a:ext cx="654894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rtlCol="0" anchor="t" anchorCtr="0">
              <a:flatTx/>
            </a:bodyPr>
            <a:lstStyle/>
            <a:p>
              <a:r>
                <a:rPr lang="en-US" sz="800" b="1" dirty="0" smtClean="0"/>
                <a:t>GROUP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16200000" flipH="1">
              <a:off x="2905040" y="3750523"/>
              <a:ext cx="35849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3652634" y="3756281"/>
              <a:ext cx="35849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 bwMode="auto">
            <a:xfrm>
              <a:off x="4054759" y="5269599"/>
              <a:ext cx="849718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rtlCol="0" anchor="ctr">
              <a:flatTx/>
            </a:bodyPr>
            <a:lstStyle/>
            <a:p>
              <a:r>
                <a:rPr lang="en-US" sz="800" b="1" dirty="0" smtClean="0"/>
                <a:t>Agreements</a:t>
              </a: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3312843" y="5269599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rtlCol="0" anchor="ctr">
              <a:flatTx/>
            </a:bodyPr>
            <a:lstStyle/>
            <a:p>
              <a:r>
                <a:rPr lang="en-US" sz="800" b="1" dirty="0" smtClean="0"/>
                <a:t>Agreement</a:t>
              </a:r>
            </a:p>
            <a:p>
              <a:r>
                <a:rPr lang="en-US" sz="800" b="1" dirty="0" smtClean="0"/>
                <a:t>Contacts</a:t>
              </a:r>
            </a:p>
          </p:txBody>
        </p:sp>
        <p:sp>
          <p:nvSpPr>
            <p:cNvPr id="115" name="Rounded Rectangle 114"/>
            <p:cNvSpPr/>
            <p:nvPr/>
          </p:nvSpPr>
          <p:spPr bwMode="auto">
            <a:xfrm>
              <a:off x="2527840" y="5269599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rtlCol="0" anchor="ctr">
              <a:flatTx/>
            </a:bodyPr>
            <a:lstStyle/>
            <a:p>
              <a:r>
                <a:rPr lang="en-US" sz="800" b="1" dirty="0" smtClean="0"/>
                <a:t>Agreement</a:t>
              </a:r>
            </a:p>
            <a:p>
              <a:r>
                <a:rPr lang="en-US" sz="800" b="1" dirty="0" smtClean="0"/>
                <a:t>Role</a:t>
              </a:r>
            </a:p>
          </p:txBody>
        </p:sp>
        <p:sp>
          <p:nvSpPr>
            <p:cNvPr id="116" name="Rounded Rectangle 115"/>
            <p:cNvSpPr/>
            <p:nvPr/>
          </p:nvSpPr>
          <p:spPr bwMode="auto">
            <a:xfrm>
              <a:off x="1751462" y="5260973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rtlCol="0" anchor="ctr">
              <a:flatTx/>
            </a:bodyPr>
            <a:lstStyle/>
            <a:p>
              <a:r>
                <a:rPr lang="en-US" sz="800" b="1" dirty="0" smtClean="0"/>
                <a:t>Agreement</a:t>
              </a:r>
            </a:p>
            <a:p>
              <a:r>
                <a:rPr lang="en-US" sz="800" b="1" dirty="0" smtClean="0"/>
                <a:t>Role</a:t>
              </a:r>
            </a:p>
            <a:p>
              <a:r>
                <a:rPr lang="en-US" sz="800" b="1" dirty="0" smtClean="0"/>
                <a:t>Types</a:t>
              </a:r>
            </a:p>
          </p:txBody>
        </p:sp>
        <p:sp>
          <p:nvSpPr>
            <p:cNvPr id="119" name="Rounded Rectangle 118"/>
            <p:cNvSpPr/>
            <p:nvPr/>
          </p:nvSpPr>
          <p:spPr bwMode="auto">
            <a:xfrm>
              <a:off x="5426091" y="5741890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GEO Unit</a:t>
              </a:r>
            </a:p>
          </p:txBody>
        </p:sp>
        <p:sp>
          <p:nvSpPr>
            <p:cNvPr id="120" name="Rounded Rectangle 119"/>
            <p:cNvSpPr/>
            <p:nvPr/>
          </p:nvSpPr>
          <p:spPr bwMode="auto">
            <a:xfrm>
              <a:off x="5426091" y="6203393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rtlCol="0" anchor="ctr">
              <a:flatTx/>
            </a:bodyPr>
            <a:lstStyle/>
            <a:p>
              <a:r>
                <a:rPr lang="en-US" sz="800" b="1" dirty="0" smtClean="0"/>
                <a:t>GEO Unit</a:t>
              </a:r>
            </a:p>
            <a:p>
              <a:r>
                <a:rPr lang="en-US" sz="800" b="1" dirty="0" smtClean="0"/>
                <a:t>Relationship</a:t>
              </a:r>
            </a:p>
          </p:txBody>
        </p:sp>
        <p:sp>
          <p:nvSpPr>
            <p:cNvPr id="121" name="Rounded Rectangle 120"/>
            <p:cNvSpPr/>
            <p:nvPr/>
          </p:nvSpPr>
          <p:spPr bwMode="auto">
            <a:xfrm>
              <a:off x="6211095" y="6203393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rtlCol="0" anchor="ctr">
              <a:flatTx/>
            </a:bodyPr>
            <a:lstStyle/>
            <a:p>
              <a:r>
                <a:rPr lang="en-US" sz="800" b="1" dirty="0" smtClean="0"/>
                <a:t>Geo</a:t>
              </a:r>
            </a:p>
            <a:p>
              <a:r>
                <a:rPr lang="en-US" sz="800" b="1" dirty="0" smtClean="0"/>
                <a:t>Structure</a:t>
              </a:r>
            </a:p>
          </p:txBody>
        </p:sp>
        <p:sp>
          <p:nvSpPr>
            <p:cNvPr id="122" name="Rounded Rectangle 121"/>
            <p:cNvSpPr/>
            <p:nvPr/>
          </p:nvSpPr>
          <p:spPr bwMode="auto">
            <a:xfrm>
              <a:off x="6961593" y="6203393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rtlCol="0" anchor="ctr">
              <a:flatTx/>
            </a:bodyPr>
            <a:lstStyle/>
            <a:p>
              <a:r>
                <a:rPr lang="en-US" sz="800" b="1" dirty="0" smtClean="0"/>
                <a:t>Geo</a:t>
              </a:r>
            </a:p>
            <a:p>
              <a:r>
                <a:rPr lang="en-US" sz="800" b="1" dirty="0" smtClean="0"/>
                <a:t>Level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>
              <a:off x="4264064" y="4774658"/>
              <a:ext cx="992038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13" idx="1"/>
              <a:endCxn id="114" idx="3"/>
            </p:cNvCxnSpPr>
            <p:nvPr/>
          </p:nvCxnSpPr>
          <p:spPr>
            <a:xfrm rot="10800000">
              <a:off x="3952923" y="5450574"/>
              <a:ext cx="101836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14" idx="1"/>
              <a:endCxn id="115" idx="3"/>
            </p:cNvCxnSpPr>
            <p:nvPr/>
          </p:nvCxnSpPr>
          <p:spPr>
            <a:xfrm rot="10800000">
              <a:off x="3167921" y="5450574"/>
              <a:ext cx="144923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15" idx="1"/>
              <a:endCxn id="116" idx="3"/>
            </p:cNvCxnSpPr>
            <p:nvPr/>
          </p:nvCxnSpPr>
          <p:spPr>
            <a:xfrm rot="10800000">
              <a:off x="2391542" y="5450574"/>
              <a:ext cx="136298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/>
            <p:cNvSpPr/>
            <p:nvPr/>
          </p:nvSpPr>
          <p:spPr bwMode="auto">
            <a:xfrm>
              <a:off x="6961593" y="3823776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Account</a:t>
              </a:r>
            </a:p>
            <a:p>
              <a:r>
                <a:rPr lang="en-US" sz="800" b="1" dirty="0" smtClean="0"/>
                <a:t>Role</a:t>
              </a:r>
            </a:p>
            <a:p>
              <a:r>
                <a:rPr lang="en-US" sz="800" b="1" dirty="0" smtClean="0"/>
                <a:t>Types</a:t>
              </a:r>
            </a:p>
          </p:txBody>
        </p:sp>
        <p:cxnSp>
          <p:nvCxnSpPr>
            <p:cNvPr id="144" name="Straight Connector 143"/>
            <p:cNvCxnSpPr>
              <a:stCxn id="111" idx="3"/>
              <a:endCxn id="112" idx="1"/>
            </p:cNvCxnSpPr>
            <p:nvPr/>
          </p:nvCxnSpPr>
          <p:spPr>
            <a:xfrm>
              <a:off x="6786760" y="4004751"/>
              <a:ext cx="174833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5690960" y="5686719"/>
              <a:ext cx="110342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19" idx="2"/>
              <a:endCxn id="120" idx="0"/>
            </p:cNvCxnSpPr>
            <p:nvPr/>
          </p:nvCxnSpPr>
          <p:spPr>
            <a:xfrm rot="5400000">
              <a:off x="5696354" y="6153616"/>
              <a:ext cx="99554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20" idx="3"/>
              <a:endCxn id="121" idx="1"/>
            </p:cNvCxnSpPr>
            <p:nvPr/>
          </p:nvCxnSpPr>
          <p:spPr>
            <a:xfrm>
              <a:off x="6066171" y="6384368"/>
              <a:ext cx="144924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21" idx="3"/>
              <a:endCxn id="122" idx="1"/>
            </p:cNvCxnSpPr>
            <p:nvPr/>
          </p:nvCxnSpPr>
          <p:spPr>
            <a:xfrm>
              <a:off x="6851175" y="6384368"/>
              <a:ext cx="110418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59" idx="2"/>
              <a:endCxn id="56" idx="0"/>
            </p:cNvCxnSpPr>
            <p:nvPr/>
          </p:nvCxnSpPr>
          <p:spPr>
            <a:xfrm rot="16200000" flipH="1">
              <a:off x="2651990" y="2975062"/>
              <a:ext cx="443728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/>
            <p:cNvSpPr/>
            <p:nvPr/>
          </p:nvSpPr>
          <p:spPr bwMode="auto">
            <a:xfrm>
              <a:off x="2553814" y="2391250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Account</a:t>
              </a:r>
            </a:p>
            <a:p>
              <a:r>
                <a:rPr lang="en-US" sz="800" b="1" dirty="0" smtClean="0"/>
                <a:t>Contact</a:t>
              </a:r>
            </a:p>
          </p:txBody>
        </p:sp>
        <p:sp>
          <p:nvSpPr>
            <p:cNvPr id="160" name="Rounded Rectangle 159"/>
            <p:cNvSpPr/>
            <p:nvPr/>
          </p:nvSpPr>
          <p:spPr bwMode="auto">
            <a:xfrm>
              <a:off x="1822006" y="2391250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Contact</a:t>
              </a:r>
            </a:p>
            <a:p>
              <a:r>
                <a:rPr lang="en-US" sz="800" b="1" dirty="0" smtClean="0"/>
                <a:t>Roles</a:t>
              </a:r>
            </a:p>
          </p:txBody>
        </p:sp>
        <p:sp>
          <p:nvSpPr>
            <p:cNvPr id="161" name="Rounded Rectangle 160"/>
            <p:cNvSpPr/>
            <p:nvPr/>
          </p:nvSpPr>
          <p:spPr bwMode="auto">
            <a:xfrm>
              <a:off x="1090199" y="2391250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Contact</a:t>
              </a:r>
            </a:p>
            <a:p>
              <a:r>
                <a:rPr lang="en-US" sz="800" b="1" dirty="0" smtClean="0"/>
                <a:t>Role</a:t>
              </a:r>
            </a:p>
            <a:p>
              <a:r>
                <a:rPr lang="en-US" sz="800" b="1" dirty="0" smtClean="0"/>
                <a:t>Types</a:t>
              </a:r>
            </a:p>
          </p:txBody>
        </p:sp>
        <p:cxnSp>
          <p:nvCxnSpPr>
            <p:cNvPr id="166" name="Straight Connector 165"/>
            <p:cNvCxnSpPr>
              <a:stCxn id="159" idx="1"/>
              <a:endCxn id="160" idx="3"/>
            </p:cNvCxnSpPr>
            <p:nvPr/>
          </p:nvCxnSpPr>
          <p:spPr>
            <a:xfrm rot="10800000">
              <a:off x="2462086" y="2572225"/>
              <a:ext cx="91728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60" idx="1"/>
              <a:endCxn id="161" idx="3"/>
            </p:cNvCxnSpPr>
            <p:nvPr/>
          </p:nvCxnSpPr>
          <p:spPr>
            <a:xfrm rot="10800000">
              <a:off x="1730280" y="2572225"/>
              <a:ext cx="91727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ounded Rectangle 168"/>
            <p:cNvSpPr/>
            <p:nvPr/>
          </p:nvSpPr>
          <p:spPr bwMode="auto">
            <a:xfrm>
              <a:off x="5645867" y="1181814"/>
              <a:ext cx="2553898" cy="14751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rtlCol="0" anchor="ctr">
              <a:flatTx/>
            </a:bodyPr>
            <a:lstStyle/>
            <a:p>
              <a:pPr algn="ctr"/>
              <a:endParaRPr lang="en-US" sz="800" b="1" dirty="0" smtClean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35394" y="1222066"/>
              <a:ext cx="19307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+mn-lt"/>
                </a:rPr>
                <a:t>Relationships</a:t>
              </a:r>
            </a:p>
          </p:txBody>
        </p:sp>
        <p:sp>
          <p:nvSpPr>
            <p:cNvPr id="172" name="Rounded Rectangle 171"/>
            <p:cNvSpPr/>
            <p:nvPr/>
          </p:nvSpPr>
          <p:spPr bwMode="auto">
            <a:xfrm>
              <a:off x="5837444" y="1514768"/>
              <a:ext cx="757810" cy="3108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Ins="45720" rtlCol="0" anchor="t" anchorCtr="0">
              <a:flatTx/>
            </a:bodyPr>
            <a:lstStyle/>
            <a:p>
              <a:r>
                <a:rPr lang="en-US" sz="800" b="1" dirty="0" smtClean="0"/>
                <a:t>Hierarchies</a:t>
              </a:r>
            </a:p>
          </p:txBody>
        </p:sp>
        <p:sp>
          <p:nvSpPr>
            <p:cNvPr id="173" name="Rounded Rectangle 172"/>
            <p:cNvSpPr/>
            <p:nvPr/>
          </p:nvSpPr>
          <p:spPr bwMode="auto">
            <a:xfrm>
              <a:off x="5837444" y="1911582"/>
              <a:ext cx="2207048" cy="23926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Ins="45720" rtlCol="0" anchor="t" anchorCtr="0">
              <a:flatTx/>
            </a:bodyPr>
            <a:lstStyle/>
            <a:p>
              <a:r>
                <a:rPr lang="en-US" sz="800" b="1" dirty="0" smtClean="0"/>
                <a:t>Agents/Partners</a:t>
              </a:r>
            </a:p>
          </p:txBody>
        </p:sp>
        <p:sp>
          <p:nvSpPr>
            <p:cNvPr id="174" name="Rounded Rectangle 173"/>
            <p:cNvSpPr/>
            <p:nvPr/>
          </p:nvSpPr>
          <p:spPr bwMode="auto">
            <a:xfrm>
              <a:off x="5837444" y="2233635"/>
              <a:ext cx="2215674" cy="23926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Ins="45720" rtlCol="0" anchor="t" anchorCtr="0">
              <a:flatTx/>
            </a:bodyPr>
            <a:lstStyle/>
            <a:p>
              <a:r>
                <a:rPr lang="en-US" sz="800" b="1" dirty="0" smtClean="0"/>
                <a:t>Relationship Types</a:t>
              </a:r>
            </a:p>
          </p:txBody>
        </p:sp>
        <p:sp>
          <p:nvSpPr>
            <p:cNvPr id="179" name="Rounded Rectangle 178"/>
            <p:cNvSpPr/>
            <p:nvPr/>
          </p:nvSpPr>
          <p:spPr bwMode="auto">
            <a:xfrm>
              <a:off x="2747873" y="4418460"/>
              <a:ext cx="983411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External</a:t>
              </a:r>
            </a:p>
            <a:p>
              <a:r>
                <a:rPr lang="en-US" sz="800" b="1" dirty="0" smtClean="0"/>
                <a:t>Enrichments</a:t>
              </a:r>
            </a:p>
            <a:p>
              <a:r>
                <a:rPr lang="en-US" sz="600" b="1" dirty="0" smtClean="0"/>
                <a:t>(D&amp;B, etc)</a:t>
              </a:r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 rot="16200000" flipV="1">
              <a:off x="3403398" y="4356255"/>
              <a:ext cx="155448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 rot="16200000" flipV="1">
              <a:off x="2969230" y="4353387"/>
              <a:ext cx="155448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 bwMode="auto">
            <a:xfrm>
              <a:off x="6671332" y="1514768"/>
              <a:ext cx="657168" cy="3111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Ins="45720" rtlCol="0" anchor="t" anchorCtr="0">
              <a:flatTx/>
            </a:bodyPr>
            <a:lstStyle/>
            <a:p>
              <a:r>
                <a:rPr lang="en-US" sz="800" b="1" dirty="0" smtClean="0"/>
                <a:t>Hierarchy</a:t>
              </a:r>
            </a:p>
            <a:p>
              <a:r>
                <a:rPr lang="en-US" sz="800" b="1" dirty="0" smtClean="0"/>
                <a:t>Level</a:t>
              </a: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7393076" y="1514768"/>
              <a:ext cx="657168" cy="31115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Ins="45720" rtlCol="0" anchor="t" anchorCtr="0">
              <a:flatTx/>
            </a:bodyPr>
            <a:lstStyle/>
            <a:p>
              <a:r>
                <a:rPr lang="en-US" sz="800" b="1" dirty="0" smtClean="0"/>
                <a:t>Hierarchy</a:t>
              </a:r>
            </a:p>
            <a:p>
              <a:r>
                <a:rPr lang="en-US" sz="800" b="1" dirty="0" smtClean="0"/>
                <a:t>Types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 flipH="1" flipV="1">
              <a:off x="5892201" y="2782019"/>
              <a:ext cx="250166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 bwMode="auto">
            <a:xfrm>
              <a:off x="2568191" y="1827658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Product</a:t>
              </a:r>
            </a:p>
            <a:p>
              <a:r>
                <a:rPr lang="en-US" sz="700" b="1" dirty="0" smtClean="0"/>
                <a:t>Authorization</a:t>
              </a: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1836383" y="1827658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Product</a:t>
              </a:r>
            </a:p>
            <a:p>
              <a:r>
                <a:rPr lang="en-US" sz="700" b="1" dirty="0" smtClean="0"/>
                <a:t>Authorization</a:t>
              </a:r>
            </a:p>
            <a:p>
              <a:r>
                <a:rPr lang="en-US" sz="800" b="1" dirty="0" smtClean="0"/>
                <a:t>Types</a:t>
              </a: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1104576" y="1827658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Product</a:t>
              </a:r>
            </a:p>
            <a:p>
              <a:r>
                <a:rPr lang="en-US" sz="700" b="1" dirty="0" smtClean="0"/>
                <a:t>Authorization</a:t>
              </a:r>
            </a:p>
            <a:p>
              <a:r>
                <a:rPr lang="en-US" sz="800" b="1" dirty="0" smtClean="0"/>
                <a:t>Groups</a:t>
              </a:r>
            </a:p>
          </p:txBody>
        </p:sp>
        <p:cxnSp>
          <p:nvCxnSpPr>
            <p:cNvPr id="75" name="Straight Connector 74"/>
            <p:cNvCxnSpPr>
              <a:stCxn id="72" idx="1"/>
              <a:endCxn id="73" idx="3"/>
            </p:cNvCxnSpPr>
            <p:nvPr/>
          </p:nvCxnSpPr>
          <p:spPr>
            <a:xfrm rot="10800000">
              <a:off x="2476463" y="2008633"/>
              <a:ext cx="91728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3" idx="1"/>
              <a:endCxn id="74" idx="3"/>
            </p:cNvCxnSpPr>
            <p:nvPr/>
          </p:nvCxnSpPr>
          <p:spPr>
            <a:xfrm rot="10800000">
              <a:off x="1744657" y="2008633"/>
              <a:ext cx="91727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hape 79"/>
            <p:cNvCxnSpPr>
              <a:stCxn id="72" idx="3"/>
              <a:endCxn id="54" idx="0"/>
            </p:cNvCxnSpPr>
            <p:nvPr/>
          </p:nvCxnSpPr>
          <p:spPr>
            <a:xfrm>
              <a:off x="3208271" y="2008633"/>
              <a:ext cx="1679224" cy="1188294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 bwMode="auto">
            <a:xfrm>
              <a:off x="1671041" y="3929630"/>
              <a:ext cx="697266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Ins="45720" rtlCol="0" anchor="t" anchorCtr="0">
              <a:flatTx/>
            </a:bodyPr>
            <a:lstStyle/>
            <a:p>
              <a:r>
                <a:rPr lang="en-US" sz="800" b="1" dirty="0" smtClean="0"/>
                <a:t>Contact</a:t>
              </a:r>
            </a:p>
            <a:p>
              <a:r>
                <a:rPr lang="en-US" sz="800" b="1" dirty="0" smtClean="0"/>
                <a:t>Preferences</a:t>
              </a:r>
            </a:p>
          </p:txBody>
        </p:sp>
        <p:cxnSp>
          <p:nvCxnSpPr>
            <p:cNvPr id="86" name="Elbow Connector 85"/>
            <p:cNvCxnSpPr/>
            <p:nvPr/>
          </p:nvCxnSpPr>
          <p:spPr>
            <a:xfrm rot="16200000" flipH="1">
              <a:off x="2118145" y="3916392"/>
              <a:ext cx="1690777" cy="1000664"/>
            </a:xfrm>
            <a:prstGeom prst="bentConnector3">
              <a:avLst>
                <a:gd name="adj1" fmla="val 89796"/>
              </a:avLst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2075012" y="3752490"/>
              <a:ext cx="379563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 bwMode="auto">
            <a:xfrm>
              <a:off x="6146680" y="4252401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Account</a:t>
              </a:r>
            </a:p>
            <a:p>
              <a:r>
                <a:rPr lang="en-US" sz="800" b="1" dirty="0" smtClean="0"/>
                <a:t>Types</a:t>
              </a:r>
            </a:p>
          </p:txBody>
        </p:sp>
        <p:sp>
          <p:nvSpPr>
            <p:cNvPr id="78" name="Rounded Rectangle 77"/>
            <p:cNvSpPr/>
            <p:nvPr/>
          </p:nvSpPr>
          <p:spPr bwMode="auto">
            <a:xfrm>
              <a:off x="6961593" y="4252401"/>
              <a:ext cx="640080" cy="36194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Account</a:t>
              </a:r>
            </a:p>
            <a:p>
              <a:r>
                <a:rPr lang="en-US" sz="800" b="1" dirty="0" smtClean="0"/>
                <a:t>Type</a:t>
              </a:r>
            </a:p>
            <a:p>
              <a:r>
                <a:rPr lang="en-US" sz="800" b="1" dirty="0" smtClean="0"/>
                <a:t>Types</a:t>
              </a:r>
            </a:p>
          </p:txBody>
        </p:sp>
        <p:cxnSp>
          <p:nvCxnSpPr>
            <p:cNvPr id="82" name="Straight Connector 81"/>
            <p:cNvCxnSpPr>
              <a:stCxn id="77" idx="3"/>
              <a:endCxn id="78" idx="1"/>
            </p:cNvCxnSpPr>
            <p:nvPr/>
          </p:nvCxnSpPr>
          <p:spPr>
            <a:xfrm>
              <a:off x="6786760" y="4433376"/>
              <a:ext cx="174833" cy="15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/>
            <p:cNvSpPr/>
            <p:nvPr/>
          </p:nvSpPr>
          <p:spPr bwMode="auto">
            <a:xfrm>
              <a:off x="1732169" y="6457950"/>
              <a:ext cx="906256" cy="19202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Ins="45720" rtlCol="0" anchor="t" anchorCtr="0">
              <a:flatTx/>
            </a:bodyPr>
            <a:lstStyle/>
            <a:p>
              <a:r>
                <a:rPr lang="en-US" sz="800" b="1" dirty="0" smtClean="0"/>
                <a:t>R18 </a:t>
              </a:r>
              <a:r>
                <a:rPr lang="en-US" sz="800" b="1" dirty="0" smtClean="0">
                  <a:solidFill>
                    <a:srgbClr val="FF3300"/>
                  </a:solidFill>
                </a:rPr>
                <a:t>TBD</a:t>
              </a:r>
            </a:p>
          </p:txBody>
        </p:sp>
      </p:grpSp>
      <p:grpSp>
        <p:nvGrpSpPr>
          <p:cNvPr id="5" name="Group 134"/>
          <p:cNvGrpSpPr/>
          <p:nvPr/>
        </p:nvGrpSpPr>
        <p:grpSpPr>
          <a:xfrm>
            <a:off x="1732169" y="3570410"/>
            <a:ext cx="5054591" cy="2839915"/>
            <a:chOff x="1732169" y="3570410"/>
            <a:chExt cx="5054591" cy="2839915"/>
          </a:xfrm>
        </p:grpSpPr>
        <p:cxnSp>
          <p:nvCxnSpPr>
            <p:cNvPr id="148" name="Elbow Connector 147"/>
            <p:cNvCxnSpPr/>
            <p:nvPr/>
          </p:nvCxnSpPr>
          <p:spPr>
            <a:xfrm>
              <a:off x="4872672" y="4130232"/>
              <a:ext cx="730845" cy="1244848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ed Rectangle 116"/>
            <p:cNvSpPr/>
            <p:nvPr/>
          </p:nvSpPr>
          <p:spPr bwMode="auto">
            <a:xfrm>
              <a:off x="5426091" y="5269599"/>
              <a:ext cx="640080" cy="361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Location</a:t>
              </a:r>
            </a:p>
          </p:txBody>
        </p:sp>
        <p:sp>
          <p:nvSpPr>
            <p:cNvPr id="111" name="Rounded Rectangle 110"/>
            <p:cNvSpPr/>
            <p:nvPr/>
          </p:nvSpPr>
          <p:spPr bwMode="auto">
            <a:xfrm>
              <a:off x="6146680" y="3823776"/>
              <a:ext cx="640080" cy="3619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Account</a:t>
              </a:r>
            </a:p>
            <a:p>
              <a:r>
                <a:rPr lang="en-US" sz="800" b="1" dirty="0" smtClean="0"/>
                <a:t>Roles</a:t>
              </a:r>
            </a:p>
          </p:txBody>
        </p:sp>
        <p:cxnSp>
          <p:nvCxnSpPr>
            <p:cNvPr id="150" name="Straight Connector 149"/>
            <p:cNvCxnSpPr/>
            <p:nvPr/>
          </p:nvCxnSpPr>
          <p:spPr>
            <a:xfrm rot="16200000" flipH="1">
              <a:off x="4899517" y="4416230"/>
              <a:ext cx="1691640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109" idx="3"/>
              <a:endCxn id="111" idx="1"/>
            </p:cNvCxnSpPr>
            <p:nvPr/>
          </p:nvCxnSpPr>
          <p:spPr>
            <a:xfrm flipV="1">
              <a:off x="4904477" y="4004751"/>
              <a:ext cx="1242203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99"/>
            <p:cNvSpPr/>
            <p:nvPr/>
          </p:nvSpPr>
          <p:spPr bwMode="auto">
            <a:xfrm>
              <a:off x="1732169" y="6216882"/>
              <a:ext cx="601456" cy="19344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45720" rtlCol="0" anchor="ctr">
              <a:flatTx/>
            </a:bodyPr>
            <a:lstStyle/>
            <a:p>
              <a:r>
                <a:rPr lang="en-US" sz="800" b="1" dirty="0" smtClean="0"/>
                <a:t>- R17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0"/>
            <a:ext cx="7085013" cy="685800"/>
          </a:xfrm>
        </p:spPr>
        <p:txBody>
          <a:bodyPr/>
          <a:lstStyle/>
          <a:p>
            <a:r>
              <a:rPr lang="en-US" dirty="0"/>
              <a:t>Mastering Customer Data</a:t>
            </a:r>
          </a:p>
        </p:txBody>
      </p:sp>
      <p:sp>
        <p:nvSpPr>
          <p:cNvPr id="204940" name="Text Box 140"/>
          <p:cNvSpPr txBox="1">
            <a:spLocks noChangeArrowheads="1"/>
          </p:cNvSpPr>
          <p:nvPr/>
        </p:nvSpPr>
        <p:spPr bwMode="auto">
          <a:xfrm>
            <a:off x="862013" y="1490662"/>
            <a:ext cx="7469187" cy="44012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600"/>
              </a:spcAft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Customer Data Hub (CDH) architectural overview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Different data hub approaches</a:t>
            </a:r>
          </a:p>
          <a:p>
            <a:pPr marL="800100" lvl="1" indent="-342900" algn="l">
              <a:spcAft>
                <a:spcPts val="600"/>
              </a:spcAft>
              <a:buFontTx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Registry Technique</a:t>
            </a:r>
          </a:p>
          <a:p>
            <a:pPr marL="800100" lvl="1" indent="-342900" algn="l">
              <a:spcAft>
                <a:spcPts val="600"/>
              </a:spcAft>
              <a:buFontTx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Co-existence Technique </a:t>
            </a:r>
          </a:p>
          <a:p>
            <a:pPr marL="800100" lvl="1" indent="-342900" algn="l">
              <a:spcAft>
                <a:spcPts val="600"/>
              </a:spcAft>
              <a:buFontTx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Transactional Technique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CDH Build Methodology (within </a:t>
            </a:r>
            <a:r>
              <a:rPr lang="en-US" sz="2400" dirty="0" smtClean="0">
                <a:solidFill>
                  <a:schemeClr val="bg1"/>
                </a:solidFill>
              </a:rPr>
              <a:t>a Development Life Cycle)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l">
              <a:spcAft>
                <a:spcPts val="600"/>
              </a:spcAft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CDH Deliverables along the way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Customer Data </a:t>
            </a:r>
            <a:r>
              <a:rPr lang="en-US" sz="2400" dirty="0" smtClean="0">
                <a:solidFill>
                  <a:schemeClr val="bg1"/>
                </a:solidFill>
              </a:rPr>
              <a:t>Hybrid data model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Enterprise customer example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4" y="0"/>
            <a:ext cx="6967536" cy="673100"/>
          </a:xfrm>
        </p:spPr>
        <p:txBody>
          <a:bodyPr/>
          <a:lstStyle/>
          <a:p>
            <a:r>
              <a:rPr lang="en-US" sz="3200" dirty="0"/>
              <a:t>Enterprise Customer example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3200400" y="4692650"/>
            <a:ext cx="28478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“ERP Customer # (Bill to)”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3505200" y="5988050"/>
            <a:ext cx="1492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“342990667”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995863" y="379095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“100022”</a:t>
            </a: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5727700" y="6154738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“29903689”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5791200" y="4997450"/>
            <a:ext cx="1122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“DUNS#”</a:t>
            </a: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 flipH="1">
            <a:off x="4741863" y="4248150"/>
            <a:ext cx="558800" cy="4587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01" name="Line 9"/>
          <p:cNvSpPr>
            <a:spLocks noChangeShapeType="1"/>
          </p:cNvSpPr>
          <p:nvPr/>
        </p:nvSpPr>
        <p:spPr bwMode="auto">
          <a:xfrm>
            <a:off x="6234113" y="4229100"/>
            <a:ext cx="107950" cy="7826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02" name="Line 10"/>
          <p:cNvSpPr>
            <a:spLocks noChangeShapeType="1"/>
          </p:cNvSpPr>
          <p:nvPr/>
        </p:nvSpPr>
        <p:spPr bwMode="auto">
          <a:xfrm>
            <a:off x="4191000" y="507365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03" name="Line 11"/>
          <p:cNvSpPr>
            <a:spLocks noChangeShapeType="1"/>
          </p:cNvSpPr>
          <p:nvPr/>
        </p:nvSpPr>
        <p:spPr bwMode="auto">
          <a:xfrm>
            <a:off x="6342063" y="5316538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6934200" y="4540250"/>
            <a:ext cx="20954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“SFDC Reference”</a:t>
            </a:r>
          </a:p>
        </p:txBody>
      </p:sp>
      <p:sp>
        <p:nvSpPr>
          <p:cNvPr id="213005" name="Line 13"/>
          <p:cNvSpPr>
            <a:spLocks noChangeShapeType="1"/>
          </p:cNvSpPr>
          <p:nvPr/>
        </p:nvSpPr>
        <p:spPr bwMode="auto">
          <a:xfrm flipH="1" flipV="1">
            <a:off x="6697663" y="4213225"/>
            <a:ext cx="711200" cy="3413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7497763" y="2128838"/>
            <a:ext cx="1326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“Jane Doe”</a:t>
            </a:r>
          </a:p>
        </p:txBody>
      </p:sp>
      <p:sp>
        <p:nvSpPr>
          <p:cNvPr id="213007" name="Line 15"/>
          <p:cNvSpPr>
            <a:spLocks noChangeShapeType="1"/>
          </p:cNvSpPr>
          <p:nvPr/>
        </p:nvSpPr>
        <p:spPr bwMode="auto">
          <a:xfrm>
            <a:off x="7789863" y="4859338"/>
            <a:ext cx="0" cy="7508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2438400" y="3473450"/>
            <a:ext cx="2416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“Parent to Subsidiary”</a:t>
            </a:r>
          </a:p>
        </p:txBody>
      </p:sp>
      <p:sp>
        <p:nvSpPr>
          <p:cNvPr id="213009" name="Text Box 17"/>
          <p:cNvSpPr txBox="1">
            <a:spLocks noChangeArrowheads="1"/>
          </p:cNvSpPr>
          <p:nvPr/>
        </p:nvSpPr>
        <p:spPr bwMode="auto">
          <a:xfrm>
            <a:off x="914400" y="2863850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“45669994”</a:t>
            </a:r>
          </a:p>
        </p:txBody>
      </p:sp>
      <p:sp>
        <p:nvSpPr>
          <p:cNvPr id="213010" name="Line 18"/>
          <p:cNvSpPr>
            <a:spLocks noChangeShapeType="1"/>
          </p:cNvSpPr>
          <p:nvPr/>
        </p:nvSpPr>
        <p:spPr bwMode="auto">
          <a:xfrm flipH="1" flipV="1">
            <a:off x="3810000" y="3778250"/>
            <a:ext cx="1143000" cy="1873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11" name="Line 19"/>
          <p:cNvSpPr>
            <a:spLocks noChangeShapeType="1"/>
          </p:cNvSpPr>
          <p:nvPr/>
        </p:nvSpPr>
        <p:spPr bwMode="auto">
          <a:xfrm>
            <a:off x="1752600" y="3244850"/>
            <a:ext cx="11430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12" name="Rectangle 20"/>
          <p:cNvSpPr>
            <a:spLocks noChangeArrowheads="1"/>
          </p:cNvSpPr>
          <p:nvPr/>
        </p:nvSpPr>
        <p:spPr bwMode="auto">
          <a:xfrm>
            <a:off x="4902200" y="3603625"/>
            <a:ext cx="34547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“General Electric – Satellite Div”</a:t>
            </a:r>
          </a:p>
        </p:txBody>
      </p:sp>
      <p:sp>
        <p:nvSpPr>
          <p:cNvPr id="213013" name="Rectangle 21"/>
          <p:cNvSpPr>
            <a:spLocks noChangeArrowheads="1"/>
          </p:cNvSpPr>
          <p:nvPr/>
        </p:nvSpPr>
        <p:spPr bwMode="auto">
          <a:xfrm>
            <a:off x="223838" y="2601913"/>
            <a:ext cx="3262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“General Electric – Corporate”</a:t>
            </a:r>
          </a:p>
        </p:txBody>
      </p:sp>
      <p:sp>
        <p:nvSpPr>
          <p:cNvPr id="213014" name="Line 22"/>
          <p:cNvSpPr>
            <a:spLocks noChangeShapeType="1"/>
          </p:cNvSpPr>
          <p:nvPr/>
        </p:nvSpPr>
        <p:spPr bwMode="auto">
          <a:xfrm flipH="1">
            <a:off x="914400" y="3228975"/>
            <a:ext cx="533400" cy="396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15" name="Text Box 23"/>
          <p:cNvSpPr txBox="1">
            <a:spLocks noChangeArrowheads="1"/>
          </p:cNvSpPr>
          <p:nvPr/>
        </p:nvSpPr>
        <p:spPr bwMode="auto">
          <a:xfrm>
            <a:off x="119063" y="4624388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“64909977”</a:t>
            </a:r>
          </a:p>
        </p:txBody>
      </p:sp>
      <p:sp>
        <p:nvSpPr>
          <p:cNvPr id="213016" name="Text Box 24"/>
          <p:cNvSpPr txBox="1">
            <a:spLocks noChangeArrowheads="1"/>
          </p:cNvSpPr>
          <p:nvPr/>
        </p:nvSpPr>
        <p:spPr bwMode="auto">
          <a:xfrm>
            <a:off x="444500" y="3625850"/>
            <a:ext cx="1122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“DUNS#”</a:t>
            </a:r>
          </a:p>
        </p:txBody>
      </p:sp>
      <p:sp>
        <p:nvSpPr>
          <p:cNvPr id="213017" name="Line 25"/>
          <p:cNvSpPr>
            <a:spLocks noChangeShapeType="1"/>
          </p:cNvSpPr>
          <p:nvPr/>
        </p:nvSpPr>
        <p:spPr bwMode="auto">
          <a:xfrm flipH="1">
            <a:off x="806450" y="3944938"/>
            <a:ext cx="188913" cy="6921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18" name="Line 26"/>
          <p:cNvSpPr>
            <a:spLocks noChangeShapeType="1"/>
          </p:cNvSpPr>
          <p:nvPr/>
        </p:nvSpPr>
        <p:spPr bwMode="auto">
          <a:xfrm>
            <a:off x="1571625" y="3211513"/>
            <a:ext cx="533400" cy="18907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19" name="Text Box 27"/>
          <p:cNvSpPr txBox="1">
            <a:spLocks noChangeArrowheads="1"/>
          </p:cNvSpPr>
          <p:nvPr/>
        </p:nvSpPr>
        <p:spPr bwMode="auto">
          <a:xfrm>
            <a:off x="914400" y="5073650"/>
            <a:ext cx="3044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“Partner/Channel (sell thru)”</a:t>
            </a:r>
          </a:p>
        </p:txBody>
      </p:sp>
      <p:sp>
        <p:nvSpPr>
          <p:cNvPr id="213020" name="Line 28"/>
          <p:cNvSpPr>
            <a:spLocks noChangeShapeType="1"/>
          </p:cNvSpPr>
          <p:nvPr/>
        </p:nvSpPr>
        <p:spPr bwMode="auto">
          <a:xfrm>
            <a:off x="1600200" y="3221038"/>
            <a:ext cx="1839913" cy="1463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21" name="Text Box 29"/>
          <p:cNvSpPr txBox="1">
            <a:spLocks noChangeArrowheads="1"/>
          </p:cNvSpPr>
          <p:nvPr/>
        </p:nvSpPr>
        <p:spPr bwMode="auto">
          <a:xfrm>
            <a:off x="1371600" y="6064250"/>
            <a:ext cx="1492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“IM2990699”</a:t>
            </a:r>
          </a:p>
        </p:txBody>
      </p:sp>
      <p:sp>
        <p:nvSpPr>
          <p:cNvPr id="213022" name="Line 30"/>
          <p:cNvSpPr>
            <a:spLocks noChangeShapeType="1"/>
          </p:cNvSpPr>
          <p:nvPr/>
        </p:nvSpPr>
        <p:spPr bwMode="auto">
          <a:xfrm>
            <a:off x="2133600" y="545465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23" name="Rectangle 31"/>
          <p:cNvSpPr>
            <a:spLocks noChangeArrowheads="1"/>
          </p:cNvSpPr>
          <p:nvPr/>
        </p:nvSpPr>
        <p:spPr bwMode="auto">
          <a:xfrm>
            <a:off x="260350" y="2574925"/>
            <a:ext cx="294957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3024" name="Rectangle 32"/>
          <p:cNvSpPr>
            <a:spLocks noChangeArrowheads="1"/>
          </p:cNvSpPr>
          <p:nvPr/>
        </p:nvSpPr>
        <p:spPr bwMode="auto">
          <a:xfrm>
            <a:off x="1225550" y="6022975"/>
            <a:ext cx="18446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3025" name="Rectangle 33"/>
          <p:cNvSpPr>
            <a:spLocks noChangeArrowheads="1"/>
          </p:cNvSpPr>
          <p:nvPr/>
        </p:nvSpPr>
        <p:spPr bwMode="auto">
          <a:xfrm>
            <a:off x="85725" y="4608513"/>
            <a:ext cx="14525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3026" name="Rectangle 34"/>
          <p:cNvSpPr>
            <a:spLocks noChangeArrowheads="1"/>
          </p:cNvSpPr>
          <p:nvPr/>
        </p:nvSpPr>
        <p:spPr bwMode="auto">
          <a:xfrm>
            <a:off x="4940300" y="3568700"/>
            <a:ext cx="328295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3027" name="Rectangle 35"/>
          <p:cNvSpPr>
            <a:spLocks noChangeArrowheads="1"/>
          </p:cNvSpPr>
          <p:nvPr/>
        </p:nvSpPr>
        <p:spPr bwMode="auto">
          <a:xfrm>
            <a:off x="3336925" y="5943600"/>
            <a:ext cx="18446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3028" name="Rectangle 36"/>
          <p:cNvSpPr>
            <a:spLocks noChangeArrowheads="1"/>
          </p:cNvSpPr>
          <p:nvPr/>
        </p:nvSpPr>
        <p:spPr bwMode="auto">
          <a:xfrm>
            <a:off x="5427663" y="6132513"/>
            <a:ext cx="18446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3029" name="Rectangle 37"/>
          <p:cNvSpPr>
            <a:spLocks noChangeArrowheads="1"/>
          </p:cNvSpPr>
          <p:nvPr/>
        </p:nvSpPr>
        <p:spPr bwMode="auto">
          <a:xfrm>
            <a:off x="7400925" y="2082800"/>
            <a:ext cx="1379538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3030" name="Text Box 38"/>
          <p:cNvSpPr txBox="1">
            <a:spLocks noChangeArrowheads="1"/>
          </p:cNvSpPr>
          <p:nvPr/>
        </p:nvSpPr>
        <p:spPr bwMode="auto">
          <a:xfrm>
            <a:off x="2338388" y="2271713"/>
            <a:ext cx="1192212" cy="33655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Org (Party)</a:t>
            </a:r>
          </a:p>
        </p:txBody>
      </p:sp>
      <p:sp>
        <p:nvSpPr>
          <p:cNvPr id="213031" name="Text Box 39"/>
          <p:cNvSpPr txBox="1">
            <a:spLocks noChangeArrowheads="1"/>
          </p:cNvSpPr>
          <p:nvPr/>
        </p:nvSpPr>
        <p:spPr bwMode="auto">
          <a:xfrm>
            <a:off x="4941888" y="3211513"/>
            <a:ext cx="658812" cy="33655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Party</a:t>
            </a:r>
          </a:p>
        </p:txBody>
      </p:sp>
      <p:sp>
        <p:nvSpPr>
          <p:cNvPr id="213032" name="AutoShape 40"/>
          <p:cNvSpPr>
            <a:spLocks/>
          </p:cNvSpPr>
          <p:nvPr/>
        </p:nvSpPr>
        <p:spPr bwMode="auto">
          <a:xfrm rot="6119095">
            <a:off x="5229225" y="377826"/>
            <a:ext cx="452437" cy="4392612"/>
          </a:xfrm>
          <a:prstGeom prst="leftBrace">
            <a:avLst>
              <a:gd name="adj1" fmla="val 80907"/>
              <a:gd name="adj2" fmla="val 5000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33" name="Text Box 41"/>
          <p:cNvSpPr txBox="1">
            <a:spLocks noChangeArrowheads="1"/>
          </p:cNvSpPr>
          <p:nvPr/>
        </p:nvSpPr>
        <p:spPr bwMode="auto">
          <a:xfrm>
            <a:off x="5106988" y="2011363"/>
            <a:ext cx="1052512" cy="33655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3034" name="Text Box 42"/>
          <p:cNvSpPr txBox="1">
            <a:spLocks noChangeArrowheads="1"/>
          </p:cNvSpPr>
          <p:nvPr/>
        </p:nvSpPr>
        <p:spPr bwMode="auto">
          <a:xfrm>
            <a:off x="5181600" y="5573713"/>
            <a:ext cx="1051891" cy="584775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Extended</a:t>
            </a:r>
          </a:p>
          <a:p>
            <a:r>
              <a:rPr lang="en-US" sz="160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213035" name="Line 43"/>
          <p:cNvSpPr>
            <a:spLocks noChangeShapeType="1"/>
          </p:cNvSpPr>
          <p:nvPr/>
        </p:nvSpPr>
        <p:spPr bwMode="auto">
          <a:xfrm flipV="1">
            <a:off x="6945313" y="2968625"/>
            <a:ext cx="706437" cy="5937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36" name="Text Box 44"/>
          <p:cNvSpPr txBox="1">
            <a:spLocks noChangeArrowheads="1"/>
          </p:cNvSpPr>
          <p:nvPr/>
        </p:nvSpPr>
        <p:spPr bwMode="auto">
          <a:xfrm>
            <a:off x="7240588" y="2679700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“Contact”</a:t>
            </a:r>
          </a:p>
        </p:txBody>
      </p:sp>
      <p:sp>
        <p:nvSpPr>
          <p:cNvPr id="213037" name="Line 45"/>
          <p:cNvSpPr>
            <a:spLocks noChangeShapeType="1"/>
          </p:cNvSpPr>
          <p:nvPr/>
        </p:nvSpPr>
        <p:spPr bwMode="auto">
          <a:xfrm flipV="1">
            <a:off x="7789863" y="2460625"/>
            <a:ext cx="368300" cy="3397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38" name="Text Box 46"/>
          <p:cNvSpPr txBox="1">
            <a:spLocks noChangeArrowheads="1"/>
          </p:cNvSpPr>
          <p:nvPr/>
        </p:nvSpPr>
        <p:spPr bwMode="auto">
          <a:xfrm>
            <a:off x="7402513" y="563245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“3689”</a:t>
            </a:r>
          </a:p>
        </p:txBody>
      </p:sp>
      <p:sp>
        <p:nvSpPr>
          <p:cNvPr id="213039" name="Rectangle 47"/>
          <p:cNvSpPr>
            <a:spLocks noChangeArrowheads="1"/>
          </p:cNvSpPr>
          <p:nvPr/>
        </p:nvSpPr>
        <p:spPr bwMode="auto">
          <a:xfrm>
            <a:off x="7245350" y="5602288"/>
            <a:ext cx="12128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3040" name="Rectangle 48"/>
          <p:cNvSpPr>
            <a:spLocks noChangeArrowheads="1"/>
          </p:cNvSpPr>
          <p:nvPr/>
        </p:nvSpPr>
        <p:spPr bwMode="auto">
          <a:xfrm>
            <a:off x="2663825" y="1292225"/>
            <a:ext cx="294957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3041" name="Rectangle 49"/>
          <p:cNvSpPr>
            <a:spLocks noChangeArrowheads="1"/>
          </p:cNvSpPr>
          <p:nvPr/>
        </p:nvSpPr>
        <p:spPr bwMode="auto">
          <a:xfrm>
            <a:off x="3179763" y="1292225"/>
            <a:ext cx="196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“General Electric”</a:t>
            </a:r>
          </a:p>
        </p:txBody>
      </p:sp>
      <p:sp>
        <p:nvSpPr>
          <p:cNvPr id="213042" name="Text Box 50"/>
          <p:cNvSpPr txBox="1">
            <a:spLocks noChangeArrowheads="1"/>
          </p:cNvSpPr>
          <p:nvPr/>
        </p:nvSpPr>
        <p:spPr bwMode="auto">
          <a:xfrm>
            <a:off x="3425825" y="1525588"/>
            <a:ext cx="147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>
                <a:solidFill>
                  <a:schemeClr val="bg1"/>
                </a:solidFill>
                <a:latin typeface="Times" charset="0"/>
              </a:rPr>
              <a:t>“102099994”</a:t>
            </a:r>
          </a:p>
        </p:txBody>
      </p:sp>
      <p:sp>
        <p:nvSpPr>
          <p:cNvPr id="213043" name="Text Box 51"/>
          <p:cNvSpPr txBox="1">
            <a:spLocks noChangeArrowheads="1"/>
          </p:cNvSpPr>
          <p:nvPr/>
        </p:nvSpPr>
        <p:spPr bwMode="auto">
          <a:xfrm>
            <a:off x="4737100" y="998538"/>
            <a:ext cx="1192213" cy="33655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Org (Party)</a:t>
            </a:r>
          </a:p>
        </p:txBody>
      </p:sp>
      <p:sp>
        <p:nvSpPr>
          <p:cNvPr id="213044" name="Line 52"/>
          <p:cNvSpPr>
            <a:spLocks noChangeShapeType="1"/>
          </p:cNvSpPr>
          <p:nvPr/>
        </p:nvSpPr>
        <p:spPr bwMode="auto">
          <a:xfrm flipH="1">
            <a:off x="1371600" y="2347913"/>
            <a:ext cx="309563" cy="2270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45" name="Text Box 53"/>
          <p:cNvSpPr txBox="1">
            <a:spLocks noChangeArrowheads="1"/>
          </p:cNvSpPr>
          <p:nvPr/>
        </p:nvSpPr>
        <p:spPr bwMode="auto">
          <a:xfrm>
            <a:off x="1681163" y="1106488"/>
            <a:ext cx="1095375" cy="45720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Highest level </a:t>
            </a:r>
          </a:p>
          <a:p>
            <a:r>
              <a:rPr lang="en-US" sz="1200">
                <a:solidFill>
                  <a:schemeClr val="bg1"/>
                </a:solidFill>
              </a:rPr>
              <a:t>Sales Entity</a:t>
            </a:r>
          </a:p>
        </p:txBody>
      </p:sp>
      <p:sp>
        <p:nvSpPr>
          <p:cNvPr id="213046" name="Text Box 54"/>
          <p:cNvSpPr txBox="1">
            <a:spLocks noChangeArrowheads="1"/>
          </p:cNvSpPr>
          <p:nvPr/>
        </p:nvSpPr>
        <p:spPr bwMode="auto">
          <a:xfrm>
            <a:off x="1371600" y="2011363"/>
            <a:ext cx="1654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200" dirty="0">
                <a:solidFill>
                  <a:schemeClr val="bg1"/>
                </a:solidFill>
                <a:latin typeface="Times" charset="0"/>
              </a:rPr>
              <a:t>“Parent to Subsidiary”</a:t>
            </a:r>
          </a:p>
        </p:txBody>
      </p:sp>
      <p:sp>
        <p:nvSpPr>
          <p:cNvPr id="213047" name="Line 55"/>
          <p:cNvSpPr>
            <a:spLocks noChangeShapeType="1"/>
          </p:cNvSpPr>
          <p:nvPr/>
        </p:nvSpPr>
        <p:spPr bwMode="auto">
          <a:xfrm flipH="1">
            <a:off x="2214563" y="1946275"/>
            <a:ext cx="1924050" cy="136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3048" name="Text Box 56"/>
          <p:cNvSpPr txBox="1">
            <a:spLocks noChangeArrowheads="1"/>
          </p:cNvSpPr>
          <p:nvPr/>
        </p:nvSpPr>
        <p:spPr bwMode="auto">
          <a:xfrm>
            <a:off x="7572375" y="1746250"/>
            <a:ext cx="1495425" cy="33655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Person (Party)</a:t>
            </a:r>
          </a:p>
        </p:txBody>
      </p:sp>
      <p:sp>
        <p:nvSpPr>
          <p:cNvPr id="213049" name="Text Box 57"/>
          <p:cNvSpPr txBox="1">
            <a:spLocks noChangeArrowheads="1"/>
          </p:cNvSpPr>
          <p:nvPr/>
        </p:nvSpPr>
        <p:spPr bwMode="auto">
          <a:xfrm>
            <a:off x="7497763" y="3244850"/>
            <a:ext cx="1192212" cy="33655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Org (Party)</a:t>
            </a:r>
          </a:p>
        </p:txBody>
      </p:sp>
      <p:sp>
        <p:nvSpPr>
          <p:cNvPr id="213050" name="Text Box 58"/>
          <p:cNvSpPr txBox="1">
            <a:spLocks noChangeArrowheads="1"/>
          </p:cNvSpPr>
          <p:nvPr/>
        </p:nvSpPr>
        <p:spPr bwMode="auto">
          <a:xfrm>
            <a:off x="774700" y="5686425"/>
            <a:ext cx="1192213" cy="33655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Org (Party)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5145" y="1600200"/>
            <a:ext cx="3332703" cy="990600"/>
          </a:xfrm>
        </p:spPr>
        <p:txBody>
          <a:bodyPr/>
          <a:lstStyle/>
          <a:p>
            <a:r>
              <a:rPr lang="en-US" sz="3600" i="1" dirty="0" smtClean="0"/>
              <a:t>  Questions?</a:t>
            </a:r>
            <a:endParaRPr lang="en-US" sz="3600" dirty="0"/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0" y="2819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Send </a:t>
            </a: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 emails at:</a:t>
            </a:r>
            <a:r>
              <a:rPr kumimoji="0" lang="en-US" sz="2800" b="1" i="1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800" b="1" i="1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pb</a:t>
            </a:r>
            <a:r>
              <a:rPr kumimoji="0" lang="en-US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ertucci</a:t>
            </a:r>
            <a:r>
              <a:rPr lang="en-US" sz="2800" b="1" i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@</a:t>
            </a:r>
            <a:r>
              <a:rPr lang="en-US" sz="2800" b="1" i="1" kern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dbarchitechs.com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178562" y="478222"/>
            <a:ext cx="1413640" cy="6379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539044" y="493982"/>
            <a:ext cx="1634262" cy="636401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277706" y="493986"/>
            <a:ext cx="1271751" cy="636401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64975" y="499242"/>
            <a:ext cx="2023241" cy="635875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292" y="504496"/>
            <a:ext cx="2238703" cy="6353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292" y="31523"/>
            <a:ext cx="7529165" cy="4321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Business Processes &amp; Systems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81887" y="5983737"/>
            <a:ext cx="8434315" cy="22599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 smtClean="0"/>
          </a:p>
        </p:txBody>
      </p:sp>
      <p:sp>
        <p:nvSpPr>
          <p:cNvPr id="96" name="Rectangle 95"/>
          <p:cNvSpPr/>
          <p:nvPr/>
        </p:nvSpPr>
        <p:spPr>
          <a:xfrm>
            <a:off x="1676400" y="5972423"/>
            <a:ext cx="9509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Master Data</a:t>
            </a:r>
          </a:p>
        </p:txBody>
      </p:sp>
      <p:sp>
        <p:nvSpPr>
          <p:cNvPr id="98" name="Text Box 54"/>
          <p:cNvSpPr txBox="1">
            <a:spLocks noChangeArrowheads="1"/>
          </p:cNvSpPr>
          <p:nvPr/>
        </p:nvSpPr>
        <p:spPr bwMode="auto">
          <a:xfrm>
            <a:off x="2623043" y="5972423"/>
            <a:ext cx="475162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115888" indent="-115888">
              <a:spcBef>
                <a:spcPct val="50000"/>
              </a:spcBef>
            </a:pPr>
            <a:r>
              <a:rPr lang="en-US" sz="1050" b="1" dirty="0" smtClean="0">
                <a:solidFill>
                  <a:schemeClr val="bg1"/>
                </a:solidFill>
              </a:rPr>
              <a:t>Account/Contacts/Partner  </a:t>
            </a:r>
            <a:r>
              <a:rPr lang="en-US" sz="1050" b="1" dirty="0" smtClean="0">
                <a:solidFill>
                  <a:schemeClr val="bg1"/>
                </a:solidFill>
              </a:rPr>
              <a:t>and then Product/Pricing, Workforce, others)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95533" y="6250667"/>
            <a:ext cx="8420670" cy="16378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(Identity Management</a:t>
            </a:r>
            <a:endParaRPr 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1884" y="6646461"/>
            <a:ext cx="8407023" cy="21153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660066"/>
                </a:solidFill>
              </a:rPr>
              <a:t>Data Delivery Platform (Real-time ODS , Aggregation Layer, Analytics, Predictive </a:t>
            </a:r>
            <a:r>
              <a:rPr lang="en-US" sz="1000" b="1" dirty="0" err="1" smtClean="0">
                <a:solidFill>
                  <a:srgbClr val="660066"/>
                </a:solidFill>
              </a:rPr>
              <a:t>Modleling</a:t>
            </a:r>
            <a:r>
              <a:rPr lang="en-US" sz="1000" b="1" dirty="0" smtClean="0">
                <a:solidFill>
                  <a:srgbClr val="660066"/>
                </a:solidFill>
              </a:rPr>
              <a:t>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1889" y="6455392"/>
            <a:ext cx="8420666" cy="19107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660066"/>
                </a:solidFill>
              </a:rPr>
              <a:t>Business Services/Web Services – SOA 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367161" y="2007124"/>
            <a:ext cx="8067391" cy="3959210"/>
            <a:chOff x="367161" y="2007124"/>
            <a:chExt cx="8067391" cy="3959210"/>
          </a:xfrm>
        </p:grpSpPr>
        <p:sp>
          <p:nvSpPr>
            <p:cNvPr id="57" name="Rectangle 56"/>
            <p:cNvSpPr/>
            <p:nvPr/>
          </p:nvSpPr>
          <p:spPr>
            <a:xfrm>
              <a:off x="2098651" y="2041314"/>
              <a:ext cx="1495882" cy="141157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26066" y="2034219"/>
              <a:ext cx="1901277" cy="1418655"/>
            </a:xfrm>
            <a:prstGeom prst="rect">
              <a:avLst/>
            </a:prstGeom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59355" y="2024910"/>
              <a:ext cx="1269242" cy="45093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Call Center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067502" y="4193626"/>
              <a:ext cx="1167587" cy="4402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rgbClr val="A50021"/>
                  </a:solidFill>
                </a:rPr>
                <a:t>eStore</a:t>
              </a:r>
              <a:endParaRPr lang="en-US" sz="9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Orders</a:t>
              </a:r>
            </a:p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Credit Card Processing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70467" y="2954578"/>
              <a:ext cx="1600218" cy="19499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6735" y="2059393"/>
              <a:ext cx="1593950" cy="656003"/>
            </a:xfrm>
            <a:prstGeom prst="rect">
              <a:avLst/>
            </a:prstGeom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67161" y="2917466"/>
              <a:ext cx="9660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 smtClean="0">
                  <a:solidFill>
                    <a:srgbClr val="660066"/>
                  </a:solidFill>
                </a:rPr>
                <a:t>Mktg</a:t>
              </a:r>
              <a:r>
                <a:rPr lang="en-US" sz="1200" b="1" dirty="0" smtClean="0">
                  <a:solidFill>
                    <a:srgbClr val="660066"/>
                  </a:solidFill>
                </a:rPr>
                <a:t> Apps</a:t>
              </a:r>
            </a:p>
          </p:txBody>
        </p:sp>
        <p:sp>
          <p:nvSpPr>
            <p:cNvPr id="88" name="Text Box 54"/>
            <p:cNvSpPr txBox="1">
              <a:spLocks noChangeArrowheads="1"/>
            </p:cNvSpPr>
            <p:nvPr/>
          </p:nvSpPr>
          <p:spPr bwMode="auto">
            <a:xfrm>
              <a:off x="488729" y="3159477"/>
              <a:ext cx="1592317" cy="1685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Customer Segmentation</a:t>
              </a:r>
              <a:endParaRPr lang="en-US" sz="900" b="1" dirty="0" smtClean="0"/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&amp; List Generation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Marketing Campaigns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Marketing Performance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Cleansing/De-duping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Lead Routing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Predictive Modeling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Forecasting</a:t>
              </a:r>
              <a:endParaRPr lang="en-US" sz="9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4459" y="2042822"/>
              <a:ext cx="10390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Whitespace</a:t>
              </a:r>
            </a:p>
          </p:txBody>
        </p:sp>
        <p:sp>
          <p:nvSpPr>
            <p:cNvPr id="90" name="Text Box 54"/>
            <p:cNvSpPr txBox="1">
              <a:spLocks noChangeArrowheads="1"/>
            </p:cNvSpPr>
            <p:nvPr/>
          </p:nvSpPr>
          <p:spPr bwMode="auto">
            <a:xfrm>
              <a:off x="586703" y="2257543"/>
              <a:ext cx="1261884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115888" indent="-115888">
                <a:spcBef>
                  <a:spcPct val="50000"/>
                </a:spcBef>
              </a:pPr>
              <a:r>
                <a:rPr lang="en-US" sz="900" b="1" dirty="0"/>
                <a:t>Campaign Planning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Customer Profiling</a:t>
              </a:r>
              <a:endParaRPr lang="en-US" sz="900" b="1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56161" y="2026032"/>
              <a:ext cx="9188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A50021"/>
                  </a:solidFill>
                </a:rPr>
                <a:t>CRM/PRM</a:t>
              </a:r>
            </a:p>
          </p:txBody>
        </p:sp>
        <p:sp>
          <p:nvSpPr>
            <p:cNvPr id="94" name="Text Box 54"/>
            <p:cNvSpPr txBox="1">
              <a:spLocks noChangeArrowheads="1"/>
            </p:cNvSpPr>
            <p:nvPr/>
          </p:nvSpPr>
          <p:spPr bwMode="auto">
            <a:xfrm>
              <a:off x="2110745" y="2240753"/>
              <a:ext cx="1486304" cy="106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Opportunity/Lead Mgmt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Direct Sales 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Channel Sales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   - Partner Center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   - Deal </a:t>
              </a:r>
              <a:r>
                <a:rPr lang="en-US" sz="900" b="1" dirty="0" err="1" smtClean="0"/>
                <a:t>Reg</a:t>
              </a:r>
              <a:r>
                <a:rPr lang="en-US" sz="900" b="1" dirty="0" smtClean="0"/>
                <a:t> Mgmt</a:t>
              </a:r>
            </a:p>
          </p:txBody>
        </p:sp>
        <p:sp>
          <p:nvSpPr>
            <p:cNvPr id="102" name="Text Box 54"/>
            <p:cNvSpPr txBox="1">
              <a:spLocks noChangeArrowheads="1"/>
            </p:cNvSpPr>
            <p:nvPr/>
          </p:nvSpPr>
          <p:spPr bwMode="auto">
            <a:xfrm>
              <a:off x="3561203" y="2174617"/>
              <a:ext cx="2122697" cy="12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Quote Generation    Order Mgmt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Credit Mgmt         Product/Pricing 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Invoicing/Billing  Credit Card Proc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Account Mgmt     </a:t>
              </a:r>
              <a:r>
                <a:rPr lang="en-US" sz="900" b="1" dirty="0" smtClean="0">
                  <a:solidFill>
                    <a:schemeClr val="bg1"/>
                  </a:solidFill>
                </a:rPr>
                <a:t>Auto Fulfillment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Financial Mgmt  Human Resources</a:t>
              </a:r>
            </a:p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Contract/Agreement Management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595969" y="2007124"/>
              <a:ext cx="5004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ERP</a:t>
              </a:r>
            </a:p>
          </p:txBody>
        </p:sp>
        <p:grpSp>
          <p:nvGrpSpPr>
            <p:cNvPr id="2" name="Group 116"/>
            <p:cNvGrpSpPr/>
            <p:nvPr/>
          </p:nvGrpSpPr>
          <p:grpSpPr>
            <a:xfrm>
              <a:off x="4510930" y="4706464"/>
              <a:ext cx="1889873" cy="864868"/>
              <a:chOff x="4074195" y="5266032"/>
              <a:chExt cx="1511718" cy="86486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130560" y="5275187"/>
                <a:ext cx="1355836" cy="855713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074195" y="5266032"/>
                <a:ext cx="8042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rgbClr val="A50021"/>
                    </a:solidFill>
                  </a:rPr>
                  <a:t>Sub Center</a:t>
                </a:r>
              </a:p>
            </p:txBody>
          </p:sp>
          <p:sp>
            <p:nvSpPr>
              <p:cNvPr id="107" name="Text Box 54"/>
              <p:cNvSpPr txBox="1">
                <a:spLocks noChangeArrowheads="1"/>
              </p:cNvSpPr>
              <p:nvPr/>
            </p:nvSpPr>
            <p:spPr bwMode="auto">
              <a:xfrm>
                <a:off x="4144493" y="5449226"/>
                <a:ext cx="144142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115888" indent="-115888">
                  <a:spcBef>
                    <a:spcPct val="50000"/>
                  </a:spcBef>
                </a:pPr>
                <a:r>
                  <a:rPr lang="en-US" sz="900" b="1" dirty="0" smtClean="0"/>
                  <a:t>Sub Customers</a:t>
                </a:r>
              </a:p>
              <a:p>
                <a:pPr marL="115888" indent="-115888">
                  <a:spcBef>
                    <a:spcPct val="50000"/>
                  </a:spcBef>
                </a:pPr>
                <a:r>
                  <a:rPr lang="en-US" sz="900" b="1" dirty="0" smtClean="0"/>
                  <a:t>Service Requests</a:t>
                </a:r>
              </a:p>
              <a:p>
                <a:pPr marL="115888" indent="-115888">
                  <a:spcBef>
                    <a:spcPct val="50000"/>
                  </a:spcBef>
                </a:pPr>
                <a:r>
                  <a:rPr lang="en-US" sz="900" b="1" dirty="0" smtClean="0"/>
                  <a:t>Agreements, Contracts</a:t>
                </a: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3877519" y="5598504"/>
              <a:ext cx="3041896" cy="3626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</a:rPr>
                <a:t>Electronic Fulfillment, Activation/Registration</a:t>
              </a:r>
            </a:p>
          </p:txBody>
        </p:sp>
        <p:grpSp>
          <p:nvGrpSpPr>
            <p:cNvPr id="3" name="Group 109"/>
            <p:cNvGrpSpPr/>
            <p:nvPr/>
          </p:nvGrpSpPr>
          <p:grpSpPr>
            <a:xfrm>
              <a:off x="3824236" y="4640240"/>
              <a:ext cx="368488" cy="914397"/>
              <a:chOff x="-1216867" y="2320120"/>
              <a:chExt cx="438945" cy="88710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-1166889" y="2320120"/>
                <a:ext cx="388967" cy="887104"/>
              </a:xfrm>
              <a:prstGeom prst="rect">
                <a:avLst/>
              </a:prstGeom>
              <a:ln>
                <a:noFill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 rot="16200000">
                <a:off x="-1369943" y="2639201"/>
                <a:ext cx="617784" cy="311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bg1"/>
                    </a:solidFill>
                  </a:rPr>
                  <a:t>Sterling</a:t>
                </a:r>
                <a:endParaRPr lang="en-US" sz="12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 Box 54"/>
              <p:cNvSpPr txBox="1">
                <a:spLocks noChangeArrowheads="1"/>
              </p:cNvSpPr>
              <p:nvPr/>
            </p:nvSpPr>
            <p:spPr bwMode="auto">
              <a:xfrm rot="16200000">
                <a:off x="-1113876" y="2653712"/>
                <a:ext cx="37702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115888" indent="-115888">
                  <a:spcBef>
                    <a:spcPct val="50000"/>
                  </a:spcBef>
                </a:pPr>
                <a:r>
                  <a:rPr lang="en-US" sz="900" b="1" dirty="0" smtClean="0"/>
                  <a:t>EDI</a:t>
                </a: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3622288" y="3465245"/>
              <a:ext cx="2996875" cy="2742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660066"/>
                  </a:solidFill>
                </a:rPr>
                <a:t>ERP</a:t>
              </a:r>
              <a:r>
                <a:rPr lang="en-US" sz="1100" b="1" dirty="0" smtClean="0"/>
                <a:t>    </a:t>
              </a:r>
              <a:r>
                <a:rPr lang="en-US" sz="1000" dirty="0" smtClean="0">
                  <a:solidFill>
                    <a:schemeClr val="tx1"/>
                  </a:solidFill>
                </a:rPr>
                <a:t>Assets Mgmt, Entitlements, Procurement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116845" y="5526054"/>
              <a:ext cx="1495882" cy="44028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92" name="Text Box 55"/>
            <p:cNvSpPr txBox="1">
              <a:spLocks noChangeArrowheads="1"/>
            </p:cNvSpPr>
            <p:nvPr/>
          </p:nvSpPr>
          <p:spPr bwMode="auto">
            <a:xfrm>
              <a:off x="2220855" y="5685714"/>
              <a:ext cx="125547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Incentive Programs</a:t>
              </a:r>
            </a:p>
          </p:txBody>
        </p:sp>
        <p:grpSp>
          <p:nvGrpSpPr>
            <p:cNvPr id="4" name="Group 80"/>
            <p:cNvGrpSpPr/>
            <p:nvPr/>
          </p:nvGrpSpPr>
          <p:grpSpPr>
            <a:xfrm>
              <a:off x="3607286" y="3728861"/>
              <a:ext cx="823974" cy="423084"/>
              <a:chOff x="3643952" y="3436094"/>
              <a:chExt cx="1243354" cy="31748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643952" y="3466521"/>
                <a:ext cx="1243354" cy="287061"/>
              </a:xfrm>
              <a:prstGeom prst="rect">
                <a:avLst/>
              </a:prstGeom>
              <a:ln>
                <a:noFill/>
              </a:ln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 smtClean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760180" y="3436094"/>
                <a:ext cx="5180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AOE</a:t>
                </a:r>
              </a:p>
            </p:txBody>
          </p:sp>
          <p:sp>
            <p:nvSpPr>
              <p:cNvPr id="91" name="Text Box 54"/>
              <p:cNvSpPr txBox="1">
                <a:spLocks noChangeArrowheads="1"/>
              </p:cNvSpPr>
              <p:nvPr/>
            </p:nvSpPr>
            <p:spPr bwMode="auto">
              <a:xfrm>
                <a:off x="3760181" y="3611345"/>
                <a:ext cx="1116394" cy="138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115888" indent="-115888">
                  <a:spcBef>
                    <a:spcPct val="50000"/>
                  </a:spcBef>
                </a:pPr>
                <a:r>
                  <a:rPr lang="en-US" sz="600" b="1" dirty="0" smtClean="0"/>
                  <a:t>Single OE</a:t>
                </a:r>
                <a:endParaRPr lang="en-US" sz="600" b="1" dirty="0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762004" y="2963887"/>
              <a:ext cx="2672548" cy="469566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 smtClean="0"/>
            </a:p>
          </p:txBody>
        </p:sp>
        <p:sp>
          <p:nvSpPr>
            <p:cNvPr id="80" name="Text Box 54"/>
            <p:cNvSpPr txBox="1">
              <a:spLocks noChangeArrowheads="1"/>
            </p:cNvSpPr>
            <p:nvPr/>
          </p:nvSpPr>
          <p:spPr bwMode="auto">
            <a:xfrm>
              <a:off x="5916343" y="3131151"/>
              <a:ext cx="149271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115888" indent="-115888">
                <a:spcBef>
                  <a:spcPct val="50000"/>
                </a:spcBef>
              </a:pPr>
              <a:r>
                <a:rPr lang="en-US" sz="900" b="1" dirty="0" smtClean="0"/>
                <a:t>Partner Center (service)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763653" y="2460777"/>
              <a:ext cx="2655129" cy="487702"/>
            </a:xfrm>
            <a:prstGeom prst="rect">
              <a:avLst/>
            </a:prstGeom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Service/Contracts</a:t>
              </a:r>
            </a:p>
          </p:txBody>
        </p:sp>
        <p:sp>
          <p:nvSpPr>
            <p:cNvPr id="101" name="Text Box 54"/>
            <p:cNvSpPr txBox="1">
              <a:spLocks noChangeArrowheads="1"/>
            </p:cNvSpPr>
            <p:nvPr/>
          </p:nvSpPr>
          <p:spPr bwMode="auto">
            <a:xfrm>
              <a:off x="7361669" y="2987277"/>
              <a:ext cx="979755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115888" indent="-115888" algn="ctr">
                <a:spcBef>
                  <a:spcPct val="50000"/>
                </a:spcBef>
              </a:pPr>
              <a:r>
                <a:rPr lang="en-US" sz="900" b="1" dirty="0" smtClean="0"/>
                <a:t>Renewal </a:t>
              </a:r>
              <a:r>
                <a:rPr lang="en-US" sz="900" b="1" dirty="0" err="1" smtClean="0"/>
                <a:t>Opty</a:t>
              </a:r>
              <a:r>
                <a:rPr lang="en-US" sz="900" b="1" dirty="0" smtClean="0"/>
                <a:t> </a:t>
              </a:r>
            </a:p>
            <a:p>
              <a:pPr marL="115888" indent="-115888" algn="ctr">
                <a:spcBef>
                  <a:spcPct val="50000"/>
                </a:spcBef>
              </a:pPr>
              <a:r>
                <a:rPr lang="en-US" sz="900" b="1" dirty="0" smtClean="0"/>
                <a:t>(</a:t>
              </a:r>
              <a:r>
                <a:rPr lang="en-US" sz="900" b="1" dirty="0" err="1" smtClean="0"/>
                <a:t>int</a:t>
              </a:r>
              <a:r>
                <a:rPr lang="en-US" sz="900" b="1" dirty="0" smtClean="0"/>
                <a:t>/channel)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03008" y="3753133"/>
              <a:ext cx="1856095" cy="90075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23649" y="4642525"/>
              <a:ext cx="379864" cy="90075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410117" y="475668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/>
              <a:t>Marketing</a:t>
            </a: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82457" y="491434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Sales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5906590" y="492072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Service</a:t>
            </a:r>
          </a:p>
        </p:txBody>
      </p:sp>
      <p:sp>
        <p:nvSpPr>
          <p:cNvPr id="77" name="Text Box 20"/>
          <p:cNvSpPr txBox="1">
            <a:spLocks noChangeArrowheads="1"/>
          </p:cNvSpPr>
          <p:nvPr/>
        </p:nvSpPr>
        <p:spPr bwMode="auto">
          <a:xfrm>
            <a:off x="7379354" y="466254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Sales</a:t>
            </a:r>
          </a:p>
        </p:txBody>
      </p:sp>
      <p:sp>
        <p:nvSpPr>
          <p:cNvPr id="79" name="Text Box 22"/>
          <p:cNvSpPr txBox="1">
            <a:spLocks noChangeArrowheads="1"/>
          </p:cNvSpPr>
          <p:nvPr/>
        </p:nvSpPr>
        <p:spPr bwMode="auto">
          <a:xfrm>
            <a:off x="4313394" y="49355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Fulfillment</a:t>
            </a: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>
            <a:off x="451940" y="1256694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Pentagon 96"/>
          <p:cNvSpPr/>
          <p:nvPr/>
        </p:nvSpPr>
        <p:spPr>
          <a:xfrm>
            <a:off x="218364" y="955323"/>
            <a:ext cx="1050877" cy="58685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Pentagon 98"/>
          <p:cNvSpPr/>
          <p:nvPr/>
        </p:nvSpPr>
        <p:spPr>
          <a:xfrm>
            <a:off x="998561" y="1353383"/>
            <a:ext cx="1103194" cy="586854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Contacts / Responses</a:t>
            </a:r>
            <a:endParaRPr lang="en-US" sz="11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Pentagon 103"/>
          <p:cNvSpPr/>
          <p:nvPr/>
        </p:nvSpPr>
        <p:spPr>
          <a:xfrm>
            <a:off x="1844752" y="943947"/>
            <a:ext cx="871154" cy="58685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Leads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Pentagon 104"/>
          <p:cNvSpPr/>
          <p:nvPr/>
        </p:nvSpPr>
        <p:spPr>
          <a:xfrm>
            <a:off x="2429302" y="1369300"/>
            <a:ext cx="1326136" cy="586854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Opportunities /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Deals</a:t>
            </a:r>
            <a:endParaRPr lang="en-US" sz="11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3373272" y="957597"/>
            <a:ext cx="1050877" cy="58685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Quotes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Pentagon 108"/>
          <p:cNvSpPr/>
          <p:nvPr/>
        </p:nvSpPr>
        <p:spPr>
          <a:xfrm>
            <a:off x="4044287" y="1369302"/>
            <a:ext cx="1103194" cy="586854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Orders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Pentagon 109"/>
          <p:cNvSpPr/>
          <p:nvPr/>
        </p:nvSpPr>
        <p:spPr>
          <a:xfrm>
            <a:off x="4735773" y="959872"/>
            <a:ext cx="1228299" cy="58685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Fulfillment</a:t>
            </a:r>
            <a:endParaRPr 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Pentagon 111"/>
          <p:cNvSpPr/>
          <p:nvPr/>
        </p:nvSpPr>
        <p:spPr>
          <a:xfrm>
            <a:off x="5431809" y="1371576"/>
            <a:ext cx="1178257" cy="586854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Registration / Activation</a:t>
            </a:r>
            <a:endParaRPr lang="en-US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Pentagon 112"/>
          <p:cNvSpPr/>
          <p:nvPr/>
        </p:nvSpPr>
        <p:spPr>
          <a:xfrm>
            <a:off x="6200633" y="959871"/>
            <a:ext cx="1050877" cy="58685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Service / Support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Pentagon 113"/>
          <p:cNvSpPr/>
          <p:nvPr/>
        </p:nvSpPr>
        <p:spPr>
          <a:xfrm>
            <a:off x="7021774" y="1385224"/>
            <a:ext cx="1221474" cy="586854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Renewals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Line 15"/>
          <p:cNvSpPr>
            <a:spLocks noChangeShapeType="1"/>
          </p:cNvSpPr>
          <p:nvPr/>
        </p:nvSpPr>
        <p:spPr bwMode="auto">
          <a:xfrm>
            <a:off x="522452" y="835878"/>
            <a:ext cx="7467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24" name="Curved Connector 47"/>
          <p:cNvCxnSpPr>
            <a:stCxn id="83" idx="1"/>
            <a:endCxn id="123" idx="1"/>
          </p:cNvCxnSpPr>
          <p:nvPr/>
        </p:nvCxnSpPr>
        <p:spPr>
          <a:xfrm rot="5400000" flipH="1" flipV="1">
            <a:off x="7744388" y="1011030"/>
            <a:ext cx="420816" cy="70512"/>
          </a:xfrm>
          <a:prstGeom prst="curvedConnector5">
            <a:avLst>
              <a:gd name="adj1" fmla="val 1353"/>
              <a:gd name="adj2" fmla="val 598398"/>
              <a:gd name="adj3" fmla="val 102432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178562" y="478222"/>
            <a:ext cx="1413640" cy="6379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539044" y="493982"/>
            <a:ext cx="1634262" cy="636401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277706" y="493986"/>
            <a:ext cx="1271751" cy="636401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64975" y="499242"/>
            <a:ext cx="2023241" cy="635875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292" y="504496"/>
            <a:ext cx="2238703" cy="6353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292" y="31523"/>
            <a:ext cx="7529165" cy="43218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Business Processes &amp; Systems (DATA)</a:t>
            </a:r>
            <a:endParaRPr lang="en-US" sz="2400" b="1" dirty="0">
              <a:latin typeface="+mn-lt"/>
            </a:endParaRPr>
          </a:p>
        </p:txBody>
      </p: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533400" y="2047300"/>
            <a:ext cx="3759200" cy="791434"/>
          </a:xfrm>
          <a:prstGeom prst="rect">
            <a:avLst/>
          </a:prstGeom>
          <a:solidFill>
            <a:srgbClr val="CACBB5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sz="12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71" name="Rectangle 54"/>
          <p:cNvSpPr>
            <a:spLocks noChangeArrowheads="1"/>
          </p:cNvSpPr>
          <p:nvPr/>
        </p:nvSpPr>
        <p:spPr bwMode="auto">
          <a:xfrm>
            <a:off x="965200" y="2123500"/>
            <a:ext cx="1092200" cy="4318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+mn-lt"/>
                <a:cs typeface="Arial" charset="0"/>
              </a:rPr>
              <a:t>CONTACT</a:t>
            </a:r>
          </a:p>
        </p:txBody>
      </p:sp>
      <p:sp>
        <p:nvSpPr>
          <p:cNvPr id="74" name="Rectangle 56"/>
          <p:cNvSpPr>
            <a:spLocks noChangeArrowheads="1"/>
          </p:cNvSpPr>
          <p:nvPr/>
        </p:nvSpPr>
        <p:spPr bwMode="auto">
          <a:xfrm>
            <a:off x="2813050" y="2136200"/>
            <a:ext cx="1365250" cy="4191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+mn-lt"/>
                <a:cs typeface="Arial" charset="0"/>
              </a:rPr>
              <a:t>OPPORTUNITY</a:t>
            </a:r>
          </a:p>
        </p:txBody>
      </p:sp>
      <p:sp>
        <p:nvSpPr>
          <p:cNvPr id="76" name="Text Box 57"/>
          <p:cNvSpPr txBox="1">
            <a:spLocks noChangeArrowheads="1"/>
          </p:cNvSpPr>
          <p:nvPr/>
        </p:nvSpPr>
        <p:spPr bwMode="auto">
          <a:xfrm>
            <a:off x="1935667" y="2608350"/>
            <a:ext cx="1685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dirty="0">
                <a:solidFill>
                  <a:schemeClr val="bg1"/>
                </a:solidFill>
                <a:latin typeface="+mn-lt"/>
                <a:cs typeface="Arial" charset="0"/>
              </a:rPr>
              <a:t>PROSPECT</a:t>
            </a: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4254500" y="2123500"/>
            <a:ext cx="4111578" cy="4318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+mn-lt"/>
                <a:cs typeface="Arial" charset="0"/>
              </a:rPr>
              <a:t>CUSTOMER</a:t>
            </a:r>
          </a:p>
        </p:txBody>
      </p:sp>
      <p:sp>
        <p:nvSpPr>
          <p:cNvPr id="79" name="Rectangle 62"/>
          <p:cNvSpPr>
            <a:spLocks noChangeArrowheads="1"/>
          </p:cNvSpPr>
          <p:nvPr/>
        </p:nvSpPr>
        <p:spPr bwMode="auto">
          <a:xfrm>
            <a:off x="2120900" y="2136200"/>
            <a:ext cx="609600" cy="4318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+mn-lt"/>
                <a:cs typeface="Arial" charset="0"/>
              </a:rPr>
              <a:t>LEAD</a:t>
            </a:r>
          </a:p>
        </p:txBody>
      </p:sp>
      <p:sp>
        <p:nvSpPr>
          <p:cNvPr id="80" name="Rectangle 63"/>
          <p:cNvSpPr>
            <a:spLocks noChangeArrowheads="1"/>
          </p:cNvSpPr>
          <p:nvPr/>
        </p:nvSpPr>
        <p:spPr bwMode="auto">
          <a:xfrm>
            <a:off x="163772" y="2123500"/>
            <a:ext cx="737927" cy="4318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+mn-lt"/>
                <a:cs typeface="Arial" charset="0"/>
              </a:rPr>
              <a:t>CUSTOMER</a:t>
            </a:r>
          </a:p>
        </p:txBody>
      </p:sp>
      <p:sp>
        <p:nvSpPr>
          <p:cNvPr id="81" name="Rectangle 58"/>
          <p:cNvSpPr>
            <a:spLocks noChangeArrowheads="1"/>
          </p:cNvSpPr>
          <p:nvPr/>
        </p:nvSpPr>
        <p:spPr bwMode="auto">
          <a:xfrm>
            <a:off x="2115403" y="3249576"/>
            <a:ext cx="6264322" cy="313899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PARTNER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846161" y="3606971"/>
            <a:ext cx="7533564" cy="3148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PRODUCT &amp; PRICING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4" name="Rectangle 58"/>
          <p:cNvSpPr>
            <a:spLocks noChangeArrowheads="1"/>
          </p:cNvSpPr>
          <p:nvPr/>
        </p:nvSpPr>
        <p:spPr bwMode="auto">
          <a:xfrm>
            <a:off x="3889612" y="4005028"/>
            <a:ext cx="1446663" cy="326266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ORDERS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91" name="Rectangle 58"/>
          <p:cNvSpPr>
            <a:spLocks noChangeArrowheads="1"/>
          </p:cNvSpPr>
          <p:nvPr/>
        </p:nvSpPr>
        <p:spPr bwMode="auto">
          <a:xfrm>
            <a:off x="230685" y="4464490"/>
            <a:ext cx="2744528" cy="344471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CUSTOMER PROFILE/SEGMENTATION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97" name="Rectangle 56"/>
          <p:cNvSpPr>
            <a:spLocks noChangeArrowheads="1"/>
          </p:cNvSpPr>
          <p:nvPr/>
        </p:nvSpPr>
        <p:spPr bwMode="auto">
          <a:xfrm>
            <a:off x="7387326" y="2206715"/>
            <a:ext cx="937809" cy="27717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r>
              <a:rPr lang="en-US" sz="900" b="1" dirty="0">
                <a:solidFill>
                  <a:schemeClr val="bg1"/>
                </a:solidFill>
                <a:latin typeface="+mn-lt"/>
                <a:cs typeface="Arial" charset="0"/>
              </a:rPr>
              <a:t>OPPORTUNITY</a:t>
            </a:r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5011003" y="4444026"/>
            <a:ext cx="2931994" cy="31035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ASSETS/ENTITLEMENTS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38" name="Rectangle 58"/>
          <p:cNvSpPr>
            <a:spLocks noChangeArrowheads="1"/>
          </p:cNvSpPr>
          <p:nvPr/>
        </p:nvSpPr>
        <p:spPr bwMode="auto">
          <a:xfrm>
            <a:off x="4153468" y="4869379"/>
            <a:ext cx="2931994" cy="31035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CONTRACTS / AGREEMENTS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4299045" y="5281085"/>
            <a:ext cx="3634853" cy="29215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SUBSCRIPTIONS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40" name="Rectangle 58"/>
          <p:cNvSpPr>
            <a:spLocks noChangeArrowheads="1"/>
          </p:cNvSpPr>
          <p:nvPr/>
        </p:nvSpPr>
        <p:spPr bwMode="auto">
          <a:xfrm>
            <a:off x="3154907" y="4007302"/>
            <a:ext cx="707409" cy="32399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QUOTES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41" name="Rectangle 58"/>
          <p:cNvSpPr>
            <a:spLocks noChangeArrowheads="1"/>
          </p:cNvSpPr>
          <p:nvPr/>
        </p:nvSpPr>
        <p:spPr bwMode="auto">
          <a:xfrm>
            <a:off x="2279176" y="6385906"/>
            <a:ext cx="1924334" cy="3626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COMP PLANS/QUOTAS</a:t>
            </a:r>
          </a:p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COMMISSIONS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42" name="Rectangle 58"/>
          <p:cNvSpPr>
            <a:spLocks noChangeArrowheads="1"/>
          </p:cNvSpPr>
          <p:nvPr/>
        </p:nvSpPr>
        <p:spPr bwMode="auto">
          <a:xfrm>
            <a:off x="1364776" y="5976440"/>
            <a:ext cx="2852382" cy="3626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SALES TERRITORY/GEO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43" name="Rectangle 58"/>
          <p:cNvSpPr>
            <a:spLocks noChangeArrowheads="1"/>
          </p:cNvSpPr>
          <p:nvPr/>
        </p:nvSpPr>
        <p:spPr bwMode="auto">
          <a:xfrm>
            <a:off x="2256429" y="4023224"/>
            <a:ext cx="707409" cy="32399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DEALS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44" name="Rectangle 58"/>
          <p:cNvSpPr>
            <a:spLocks noChangeArrowheads="1"/>
          </p:cNvSpPr>
          <p:nvPr/>
        </p:nvSpPr>
        <p:spPr bwMode="auto">
          <a:xfrm>
            <a:off x="5295331" y="5733734"/>
            <a:ext cx="1910687" cy="34447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+mn-lt"/>
                <a:cs typeface="Arial" charset="0"/>
              </a:rPr>
              <a:t>REGISTRATIONS/ACTIVATIONS</a:t>
            </a:r>
            <a:endParaRPr lang="en-US" sz="9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45" name="Rectangle 58"/>
          <p:cNvSpPr>
            <a:spLocks noChangeArrowheads="1"/>
          </p:cNvSpPr>
          <p:nvPr/>
        </p:nvSpPr>
        <p:spPr bwMode="auto">
          <a:xfrm>
            <a:off x="173015" y="2896616"/>
            <a:ext cx="598882" cy="344471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n-lt"/>
                <a:cs typeface="Arial" charset="0"/>
              </a:rPr>
              <a:t>Parent 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n-lt"/>
                <a:cs typeface="Arial" charset="0"/>
              </a:rPr>
              <a:t>(Company)</a:t>
            </a:r>
            <a:endParaRPr lang="en-US" sz="800" b="1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1121061" y="2885700"/>
            <a:ext cx="7298544" cy="305893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n-lt"/>
                <a:cs typeface="Arial" charset="0"/>
              </a:rPr>
              <a:t>Account</a:t>
            </a:r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178130" y="2707574"/>
            <a:ext cx="3562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5018" y="2541319"/>
            <a:ext cx="463138" cy="38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1" idx="2"/>
          </p:cNvCxnSpPr>
          <p:nvPr/>
        </p:nvCxnSpPr>
        <p:spPr>
          <a:xfrm rot="5400000">
            <a:off x="1338594" y="2712998"/>
            <a:ext cx="330404" cy="1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46213" y="2527464"/>
            <a:ext cx="548245" cy="3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6143500" y="2723407"/>
            <a:ext cx="322614" cy="1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H="1">
            <a:off x="3560618" y="2586840"/>
            <a:ext cx="334489" cy="26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7396349" y="2576946"/>
            <a:ext cx="429491" cy="18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5814951" y="3487387"/>
            <a:ext cx="1892134" cy="1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-5940" y="3176650"/>
            <a:ext cx="1929744" cy="647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43" idx="0"/>
          </p:cNvCxnSpPr>
          <p:nvPr/>
        </p:nvCxnSpPr>
        <p:spPr>
          <a:xfrm rot="5400000">
            <a:off x="2392915" y="3762004"/>
            <a:ext cx="478439" cy="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0" idx="0"/>
          </p:cNvCxnSpPr>
          <p:nvPr/>
        </p:nvCxnSpPr>
        <p:spPr>
          <a:xfrm>
            <a:off x="2808514" y="3497284"/>
            <a:ext cx="700098" cy="51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3720935" y="3744686"/>
            <a:ext cx="471054" cy="6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4385954" y="3942608"/>
            <a:ext cx="162295" cy="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5444838" y="3806042"/>
            <a:ext cx="12706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38" idx="0"/>
          </p:cNvCxnSpPr>
          <p:nvPr/>
        </p:nvCxnSpPr>
        <p:spPr>
          <a:xfrm rot="5400000">
            <a:off x="4790686" y="3973763"/>
            <a:ext cx="1724395" cy="66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4760027" y="4203866"/>
            <a:ext cx="2092034" cy="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5401295" y="4061364"/>
            <a:ext cx="3184564" cy="18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439392" y="4285016"/>
            <a:ext cx="548244" cy="275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1573482" y="2642261"/>
            <a:ext cx="724392" cy="498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1761509" y="5124203"/>
            <a:ext cx="2495795" cy="9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1652651" y="4946075"/>
            <a:ext cx="2865913" cy="1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199290" y="4010712"/>
            <a:ext cx="821987" cy="344471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n-lt"/>
                <a:cs typeface="Arial" charset="0"/>
              </a:rPr>
              <a:t>Campaign/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+mn-lt"/>
                <a:cs typeface="Arial" charset="0"/>
              </a:rPr>
              <a:t>Event</a:t>
            </a:r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410117" y="475668"/>
            <a:ext cx="11977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+mn-lt"/>
              </a:rPr>
              <a:t>Marketing</a:t>
            </a: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882457" y="491434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Sales</a:t>
            </a:r>
          </a:p>
        </p:txBody>
      </p:sp>
      <p:sp>
        <p:nvSpPr>
          <p:cNvPr id="78" name="Text Box 19"/>
          <p:cNvSpPr txBox="1">
            <a:spLocks noChangeArrowheads="1"/>
          </p:cNvSpPr>
          <p:nvPr/>
        </p:nvSpPr>
        <p:spPr bwMode="auto">
          <a:xfrm>
            <a:off x="5906590" y="492072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Service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379354" y="466254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Sales</a:t>
            </a:r>
          </a:p>
        </p:txBody>
      </p:sp>
      <p:sp>
        <p:nvSpPr>
          <p:cNvPr id="87" name="Text Box 22"/>
          <p:cNvSpPr txBox="1">
            <a:spLocks noChangeArrowheads="1"/>
          </p:cNvSpPr>
          <p:nvPr/>
        </p:nvSpPr>
        <p:spPr bwMode="auto">
          <a:xfrm>
            <a:off x="4313394" y="49355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Fulfillment</a:t>
            </a:r>
          </a:p>
        </p:txBody>
      </p:sp>
      <p:sp>
        <p:nvSpPr>
          <p:cNvPr id="89" name="Line 15"/>
          <p:cNvSpPr>
            <a:spLocks noChangeShapeType="1"/>
          </p:cNvSpPr>
          <p:nvPr/>
        </p:nvSpPr>
        <p:spPr bwMode="auto">
          <a:xfrm>
            <a:off x="451940" y="1256694"/>
            <a:ext cx="74676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2" name="Pentagon 91"/>
          <p:cNvSpPr/>
          <p:nvPr/>
        </p:nvSpPr>
        <p:spPr>
          <a:xfrm>
            <a:off x="218364" y="955323"/>
            <a:ext cx="1050877" cy="58685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Arial" pitchFamily="34" charset="0"/>
              </a:rPr>
              <a:t>Market</a:t>
            </a:r>
            <a:endParaRPr 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4" name="Pentagon 93"/>
          <p:cNvSpPr/>
          <p:nvPr/>
        </p:nvSpPr>
        <p:spPr>
          <a:xfrm>
            <a:off x="998561" y="1353383"/>
            <a:ext cx="1103194" cy="586854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cs typeface="Arial" pitchFamily="34" charset="0"/>
              </a:rPr>
              <a:t>Contacts / Responses</a:t>
            </a:r>
            <a:endParaRPr lang="en-US" sz="11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6" name="Pentagon 95"/>
          <p:cNvSpPr/>
          <p:nvPr/>
        </p:nvSpPr>
        <p:spPr>
          <a:xfrm>
            <a:off x="1844752" y="943947"/>
            <a:ext cx="871154" cy="58685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Arial" pitchFamily="34" charset="0"/>
              </a:rPr>
              <a:t>Leads</a:t>
            </a:r>
            <a:endParaRPr 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8" name="Pentagon 97"/>
          <p:cNvSpPr/>
          <p:nvPr/>
        </p:nvSpPr>
        <p:spPr>
          <a:xfrm>
            <a:off x="2429302" y="1369300"/>
            <a:ext cx="1326136" cy="586854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cs typeface="Arial" pitchFamily="34" charset="0"/>
              </a:rPr>
              <a:t>Opportunities /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cs typeface="Arial" pitchFamily="34" charset="0"/>
              </a:rPr>
              <a:t>Deals</a:t>
            </a:r>
            <a:endParaRPr lang="en-US" sz="11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0" name="Pentagon 99"/>
          <p:cNvSpPr/>
          <p:nvPr/>
        </p:nvSpPr>
        <p:spPr>
          <a:xfrm>
            <a:off x="3373272" y="957597"/>
            <a:ext cx="1050877" cy="58685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Arial" pitchFamily="34" charset="0"/>
              </a:rPr>
              <a:t>Quotes</a:t>
            </a:r>
            <a:endParaRPr 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2" name="Pentagon 101"/>
          <p:cNvSpPr/>
          <p:nvPr/>
        </p:nvSpPr>
        <p:spPr>
          <a:xfrm>
            <a:off x="4044287" y="1369302"/>
            <a:ext cx="1103194" cy="586854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Arial" pitchFamily="34" charset="0"/>
              </a:rPr>
              <a:t>Orders</a:t>
            </a:r>
            <a:endParaRPr 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4" name="Pentagon 103"/>
          <p:cNvSpPr/>
          <p:nvPr/>
        </p:nvSpPr>
        <p:spPr>
          <a:xfrm>
            <a:off x="4735773" y="959872"/>
            <a:ext cx="1228299" cy="58685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Arial" pitchFamily="34" charset="0"/>
              </a:rPr>
              <a:t>Fulfillment</a:t>
            </a:r>
            <a:endParaRPr 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6" name="Pentagon 105"/>
          <p:cNvSpPr/>
          <p:nvPr/>
        </p:nvSpPr>
        <p:spPr>
          <a:xfrm>
            <a:off x="5431809" y="1371576"/>
            <a:ext cx="1178257" cy="586854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  <a:cs typeface="Arial" pitchFamily="34" charset="0"/>
              </a:rPr>
              <a:t>Registration / Activation</a:t>
            </a:r>
            <a:endParaRPr lang="en-US" sz="105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6200633" y="959871"/>
            <a:ext cx="1050877" cy="586854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cs typeface="Arial" pitchFamily="34" charset="0"/>
              </a:rPr>
              <a:t>Service / Support</a:t>
            </a:r>
            <a:endParaRPr lang="en-US" sz="1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9" name="Pentagon 108"/>
          <p:cNvSpPr/>
          <p:nvPr/>
        </p:nvSpPr>
        <p:spPr>
          <a:xfrm>
            <a:off x="7021774" y="1385224"/>
            <a:ext cx="1221474" cy="586854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3175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Arial" pitchFamily="34" charset="0"/>
              </a:rPr>
              <a:t>Renewals</a:t>
            </a:r>
            <a:endParaRPr 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1" name="Line 15"/>
          <p:cNvSpPr>
            <a:spLocks noChangeShapeType="1"/>
          </p:cNvSpPr>
          <p:nvPr/>
        </p:nvSpPr>
        <p:spPr bwMode="auto">
          <a:xfrm>
            <a:off x="522452" y="835878"/>
            <a:ext cx="7467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113" name="Curved Connector 47"/>
          <p:cNvCxnSpPr>
            <a:stCxn id="89" idx="1"/>
            <a:endCxn id="111" idx="1"/>
          </p:cNvCxnSpPr>
          <p:nvPr/>
        </p:nvCxnSpPr>
        <p:spPr>
          <a:xfrm rot="5400000" flipH="1" flipV="1">
            <a:off x="7744388" y="1011030"/>
            <a:ext cx="420816" cy="70512"/>
          </a:xfrm>
          <a:prstGeom prst="curvedConnector5">
            <a:avLst>
              <a:gd name="adj1" fmla="val 1353"/>
              <a:gd name="adj2" fmla="val 598398"/>
              <a:gd name="adj3" fmla="val 102432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0" y="1940237"/>
            <a:ext cx="8839200" cy="1666734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0"/>
            <a:ext cx="2092325" cy="952500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MDM </a:t>
            </a:r>
            <a:r>
              <a:rPr lang="en-US" sz="2800" dirty="0">
                <a:latin typeface="+mn-lt"/>
              </a:rPr>
              <a:t>Customer</a:t>
            </a:r>
          </a:p>
        </p:txBody>
      </p:sp>
      <p:pic>
        <p:nvPicPr>
          <p:cNvPr id="173060" name="Picture 4" descr="data_go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38" y="4724400"/>
            <a:ext cx="7839075" cy="1828800"/>
          </a:xfrm>
          <a:prstGeom prst="rect">
            <a:avLst/>
          </a:prstGeom>
          <a:noFill/>
        </p:spPr>
      </p:pic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931615" y="3679825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2443163" y="2003425"/>
            <a:ext cx="3505200" cy="2514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2519363" y="4060825"/>
            <a:ext cx="1016000" cy="304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000" b="1">
                <a:solidFill>
                  <a:schemeClr val="bg1"/>
                </a:solidFill>
                <a:latin typeface="+mn-lt"/>
              </a:rPr>
              <a:t>Data</a:t>
            </a:r>
          </a:p>
          <a:p>
            <a:r>
              <a:rPr lang="en-US" sz="1000" b="1">
                <a:solidFill>
                  <a:schemeClr val="bg1"/>
                </a:solidFill>
                <a:latin typeface="+mn-lt"/>
              </a:rPr>
              <a:t>Auditing</a:t>
            </a:r>
            <a:endParaRPr lang="en-US" sz="8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3611563" y="4060825"/>
            <a:ext cx="965200" cy="304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000" b="1">
                <a:solidFill>
                  <a:schemeClr val="bg1"/>
                </a:solidFill>
                <a:latin typeface="+mn-lt"/>
              </a:rPr>
              <a:t>Customer</a:t>
            </a:r>
          </a:p>
          <a:p>
            <a:r>
              <a:rPr lang="en-US" sz="1000" b="1">
                <a:solidFill>
                  <a:schemeClr val="bg1"/>
                </a:solidFill>
                <a:latin typeface="+mn-lt"/>
              </a:rPr>
              <a:t>Data Model</a:t>
            </a:r>
            <a:endParaRPr lang="en-US" sz="8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4678363" y="4060825"/>
            <a:ext cx="990600" cy="304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000" b="1">
                <a:solidFill>
                  <a:schemeClr val="bg1"/>
                </a:solidFill>
                <a:latin typeface="+mn-lt"/>
              </a:rPr>
              <a:t>Hierarchy</a:t>
            </a:r>
          </a:p>
          <a:p>
            <a:r>
              <a:rPr lang="en-US" sz="1000" b="1">
                <a:solidFill>
                  <a:schemeClr val="bg1"/>
                </a:solidFill>
                <a:latin typeface="+mn-lt"/>
              </a:rPr>
              <a:t>Mgmt</a:t>
            </a: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2519363" y="3679825"/>
            <a:ext cx="1016000" cy="304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000" b="1">
                <a:solidFill>
                  <a:schemeClr val="bg1"/>
                </a:solidFill>
                <a:latin typeface="+mn-lt"/>
              </a:rPr>
              <a:t>Data </a:t>
            </a:r>
          </a:p>
          <a:p>
            <a:r>
              <a:rPr lang="en-US" sz="1000" b="1">
                <a:solidFill>
                  <a:schemeClr val="bg1"/>
                </a:solidFill>
                <a:latin typeface="+mn-lt"/>
              </a:rPr>
              <a:t>Standardization</a:t>
            </a:r>
            <a:endParaRPr lang="en-US" sz="8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3611563" y="3679825"/>
            <a:ext cx="965200" cy="304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000" b="1">
                <a:solidFill>
                  <a:schemeClr val="bg1"/>
                </a:solidFill>
                <a:latin typeface="+mn-lt"/>
              </a:rPr>
              <a:t>Data</a:t>
            </a:r>
          </a:p>
          <a:p>
            <a:r>
              <a:rPr lang="en-US" sz="1000" b="1">
                <a:solidFill>
                  <a:schemeClr val="bg1"/>
                </a:solidFill>
                <a:latin typeface="+mn-lt"/>
              </a:rPr>
              <a:t>Cleansing</a:t>
            </a:r>
            <a:endParaRPr lang="en-US" sz="8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4678363" y="3679825"/>
            <a:ext cx="990600" cy="304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n-lt"/>
              </a:rPr>
              <a:t>Data</a:t>
            </a:r>
          </a:p>
          <a:p>
            <a:r>
              <a:rPr lang="en-US" sz="1000" b="1" dirty="0">
                <a:solidFill>
                  <a:schemeClr val="bg1"/>
                </a:solidFill>
                <a:latin typeface="+mn-lt"/>
              </a:rPr>
              <a:t>Purge/Arch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2544763" y="3298825"/>
            <a:ext cx="990600" cy="304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000" b="1">
                <a:solidFill>
                  <a:schemeClr val="bg1"/>
                </a:solidFill>
                <a:latin typeface="+mn-lt"/>
              </a:rPr>
              <a:t>Data </a:t>
            </a:r>
          </a:p>
          <a:p>
            <a:r>
              <a:rPr lang="en-US" sz="1000" b="1">
                <a:solidFill>
                  <a:schemeClr val="bg1"/>
                </a:solidFill>
                <a:latin typeface="+mn-lt"/>
              </a:rPr>
              <a:t>Recognition</a:t>
            </a:r>
            <a:endParaRPr lang="en-US" sz="8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3611563" y="3298825"/>
            <a:ext cx="990600" cy="304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000" b="1">
                <a:solidFill>
                  <a:schemeClr val="bg1"/>
                </a:solidFill>
                <a:latin typeface="+mn-lt"/>
              </a:rPr>
              <a:t>Data </a:t>
            </a:r>
          </a:p>
          <a:p>
            <a:r>
              <a:rPr lang="en-US" sz="1000" b="1">
                <a:solidFill>
                  <a:schemeClr val="bg1"/>
                </a:solidFill>
                <a:latin typeface="+mn-lt"/>
              </a:rPr>
              <a:t>Enrichment</a:t>
            </a:r>
          </a:p>
        </p:txBody>
      </p:sp>
      <p:pic>
        <p:nvPicPr>
          <p:cNvPr id="17307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721" y="3756025"/>
            <a:ext cx="585788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73073" name="Line 17"/>
          <p:cNvSpPr>
            <a:spLocks noChangeShapeType="1"/>
          </p:cNvSpPr>
          <p:nvPr/>
        </p:nvSpPr>
        <p:spPr bwMode="auto">
          <a:xfrm>
            <a:off x="3662363" y="1241425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74" name="Line 18"/>
          <p:cNvSpPr>
            <a:spLocks noChangeShapeType="1"/>
          </p:cNvSpPr>
          <p:nvPr/>
        </p:nvSpPr>
        <p:spPr bwMode="auto">
          <a:xfrm flipV="1">
            <a:off x="1909763" y="3527425"/>
            <a:ext cx="5334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H="1">
            <a:off x="5110163" y="1241425"/>
            <a:ext cx="304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76" name="Rectangle 20"/>
          <p:cNvSpPr>
            <a:spLocks noChangeArrowheads="1"/>
          </p:cNvSpPr>
          <p:nvPr/>
        </p:nvSpPr>
        <p:spPr bwMode="auto">
          <a:xfrm>
            <a:off x="4665663" y="3298825"/>
            <a:ext cx="1016000" cy="304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000" b="1">
                <a:solidFill>
                  <a:schemeClr val="bg1"/>
                </a:solidFill>
                <a:latin typeface="+mn-lt"/>
              </a:rPr>
              <a:t>Business</a:t>
            </a:r>
          </a:p>
          <a:p>
            <a:r>
              <a:rPr lang="en-US" sz="1000" b="1">
                <a:solidFill>
                  <a:schemeClr val="bg1"/>
                </a:solidFill>
                <a:latin typeface="+mn-lt"/>
              </a:rPr>
              <a:t>Rules</a:t>
            </a:r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931615" y="2536825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79" name="Line 23"/>
          <p:cNvSpPr>
            <a:spLocks noChangeShapeType="1"/>
          </p:cNvSpPr>
          <p:nvPr/>
        </p:nvSpPr>
        <p:spPr bwMode="auto">
          <a:xfrm>
            <a:off x="1833563" y="2917825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80" name="Rectangle 24"/>
          <p:cNvSpPr>
            <a:spLocks noChangeArrowheads="1"/>
          </p:cNvSpPr>
          <p:nvPr/>
        </p:nvSpPr>
        <p:spPr bwMode="auto">
          <a:xfrm>
            <a:off x="931615" y="1393825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3081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721" y="1470025"/>
            <a:ext cx="585788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73082" name="Line 26"/>
          <p:cNvSpPr>
            <a:spLocks noChangeShapeType="1"/>
          </p:cNvSpPr>
          <p:nvPr/>
        </p:nvSpPr>
        <p:spPr bwMode="auto">
          <a:xfrm>
            <a:off x="1833563" y="1774825"/>
            <a:ext cx="6096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83" name="Rectangle 27"/>
          <p:cNvSpPr>
            <a:spLocks noChangeArrowheads="1"/>
          </p:cNvSpPr>
          <p:nvPr/>
        </p:nvSpPr>
        <p:spPr bwMode="auto">
          <a:xfrm>
            <a:off x="1985963" y="403225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3084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57200"/>
            <a:ext cx="585788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73085" name="Line 29"/>
          <p:cNvSpPr>
            <a:spLocks noChangeShapeType="1"/>
          </p:cNvSpPr>
          <p:nvPr/>
        </p:nvSpPr>
        <p:spPr bwMode="auto">
          <a:xfrm>
            <a:off x="2443163" y="1317625"/>
            <a:ext cx="3048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086" name="Rectangle 30"/>
          <p:cNvSpPr>
            <a:spLocks noChangeArrowheads="1"/>
          </p:cNvSpPr>
          <p:nvPr/>
        </p:nvSpPr>
        <p:spPr bwMode="auto">
          <a:xfrm>
            <a:off x="3257550" y="403225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3087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0413" y="479425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73088" name="Rectangle 32"/>
          <p:cNvSpPr>
            <a:spLocks noChangeArrowheads="1"/>
          </p:cNvSpPr>
          <p:nvPr/>
        </p:nvSpPr>
        <p:spPr bwMode="auto">
          <a:xfrm>
            <a:off x="5033963" y="403225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3089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79425"/>
            <a:ext cx="585788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256088" y="51911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chemeClr val="bg1"/>
                </a:solidFill>
                <a:latin typeface="+mn-lt"/>
              </a:rPr>
              <a:t>. . . .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544763" y="2102485"/>
            <a:ext cx="3251200" cy="933450"/>
            <a:chOff x="3950" y="1306"/>
            <a:chExt cx="232" cy="196"/>
          </a:xfrm>
        </p:grpSpPr>
        <p:sp>
          <p:nvSpPr>
            <p:cNvPr id="173093" name="Line 37"/>
            <p:cNvSpPr>
              <a:spLocks noChangeShapeType="1"/>
            </p:cNvSpPr>
            <p:nvPr/>
          </p:nvSpPr>
          <p:spPr bwMode="auto">
            <a:xfrm flipV="1">
              <a:off x="4050" y="1350"/>
              <a:ext cx="116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094" name="Line 38"/>
            <p:cNvSpPr>
              <a:spLocks noChangeShapeType="1"/>
            </p:cNvSpPr>
            <p:nvPr/>
          </p:nvSpPr>
          <p:spPr bwMode="auto">
            <a:xfrm>
              <a:off x="4054" y="1394"/>
              <a:ext cx="8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4026" y="1366"/>
              <a:ext cx="57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096" name="Line 40"/>
            <p:cNvSpPr>
              <a:spLocks noChangeShapeType="1"/>
            </p:cNvSpPr>
            <p:nvPr/>
          </p:nvSpPr>
          <p:spPr bwMode="auto">
            <a:xfrm flipH="1" flipV="1">
              <a:off x="4046" y="1378"/>
              <a:ext cx="1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097" name="Line 41"/>
            <p:cNvSpPr>
              <a:spLocks noChangeShapeType="1"/>
            </p:cNvSpPr>
            <p:nvPr/>
          </p:nvSpPr>
          <p:spPr bwMode="auto">
            <a:xfrm flipV="1">
              <a:off x="3970" y="1394"/>
              <a:ext cx="76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098" name="Line 42"/>
            <p:cNvSpPr>
              <a:spLocks noChangeShapeType="1"/>
            </p:cNvSpPr>
            <p:nvPr/>
          </p:nvSpPr>
          <p:spPr bwMode="auto">
            <a:xfrm>
              <a:off x="3982" y="1334"/>
              <a:ext cx="72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099" name="Line 43"/>
            <p:cNvSpPr>
              <a:spLocks noChangeShapeType="1"/>
            </p:cNvSpPr>
            <p:nvPr/>
          </p:nvSpPr>
          <p:spPr bwMode="auto">
            <a:xfrm flipV="1">
              <a:off x="4050" y="1326"/>
              <a:ext cx="12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00" name="Oval 44"/>
            <p:cNvSpPr>
              <a:spLocks noChangeArrowheads="1"/>
            </p:cNvSpPr>
            <p:nvPr/>
          </p:nvSpPr>
          <p:spPr bwMode="auto">
            <a:xfrm>
              <a:off x="3958" y="131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01" name="Oval 45"/>
            <p:cNvSpPr>
              <a:spLocks noChangeArrowheads="1"/>
            </p:cNvSpPr>
            <p:nvPr/>
          </p:nvSpPr>
          <p:spPr bwMode="auto">
            <a:xfrm>
              <a:off x="4134" y="1330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02" name="Oval 46"/>
            <p:cNvSpPr>
              <a:spLocks noChangeArrowheads="1"/>
            </p:cNvSpPr>
            <p:nvPr/>
          </p:nvSpPr>
          <p:spPr bwMode="auto">
            <a:xfrm>
              <a:off x="3950" y="1398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03" name="Oval 47"/>
            <p:cNvSpPr>
              <a:spLocks noChangeArrowheads="1"/>
            </p:cNvSpPr>
            <p:nvPr/>
          </p:nvSpPr>
          <p:spPr bwMode="auto">
            <a:xfrm>
              <a:off x="4118" y="143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04" name="Oval 48"/>
            <p:cNvSpPr>
              <a:spLocks noChangeArrowheads="1"/>
            </p:cNvSpPr>
            <p:nvPr/>
          </p:nvSpPr>
          <p:spPr bwMode="auto">
            <a:xfrm>
              <a:off x="4038" y="145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05" name="Oval 49"/>
            <p:cNvSpPr>
              <a:spLocks noChangeArrowheads="1"/>
            </p:cNvSpPr>
            <p:nvPr/>
          </p:nvSpPr>
          <p:spPr bwMode="auto">
            <a:xfrm>
              <a:off x="4034" y="1306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249021" y="2608998"/>
            <a:ext cx="608277" cy="360172"/>
            <a:chOff x="144" y="3792"/>
            <a:chExt cx="480" cy="240"/>
          </a:xfrm>
        </p:grpSpPr>
        <p:sp>
          <p:nvSpPr>
            <p:cNvPr id="173107" name="Line 51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08" name="Rectangle 52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09" name="Rectangle 53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10" name="Rectangle 54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11" name="Rectangle 55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12" name="Rectangle 56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13" name="Line 57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14" name="Line 58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15" name="Line 59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16" name="Line 60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17" name="Line 61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138363" y="1393825"/>
            <a:ext cx="457200" cy="228600"/>
            <a:chOff x="144" y="3792"/>
            <a:chExt cx="480" cy="240"/>
          </a:xfrm>
        </p:grpSpPr>
        <p:sp>
          <p:nvSpPr>
            <p:cNvPr id="173119" name="Line 63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20" name="Rectangle 64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21" name="Rectangle 65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22" name="Rectangle 66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23" name="Rectangle 67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24" name="Rectangle 68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25" name="Line 69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26" name="Line 70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27" name="Line 71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28" name="Line 72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29" name="Line 73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3433763" y="1317625"/>
            <a:ext cx="457200" cy="228600"/>
            <a:chOff x="144" y="3792"/>
            <a:chExt cx="480" cy="240"/>
          </a:xfrm>
        </p:grpSpPr>
        <p:sp>
          <p:nvSpPr>
            <p:cNvPr id="173131" name="Line 75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32" name="Rectangle 76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33" name="Rectangle 77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34" name="Rectangle 78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35" name="Rectangle 79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36" name="Rectangle 80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37" name="Line 81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38" name="Line 82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39" name="Line 83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40" name="Line 84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41" name="Line 85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1909763" y="3756025"/>
            <a:ext cx="457200" cy="228600"/>
            <a:chOff x="144" y="3792"/>
            <a:chExt cx="480" cy="240"/>
          </a:xfrm>
        </p:grpSpPr>
        <p:sp>
          <p:nvSpPr>
            <p:cNvPr id="173143" name="Line 87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44" name="Rectangle 88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45" name="Rectangle 89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46" name="Rectangle 90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47" name="Rectangle 91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48" name="Rectangle 92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49" name="Line 93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50" name="Line 94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51" name="Line 95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52" name="Line 96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53" name="Line 97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1833563" y="2765425"/>
            <a:ext cx="457200" cy="228600"/>
            <a:chOff x="144" y="3792"/>
            <a:chExt cx="480" cy="240"/>
          </a:xfrm>
        </p:grpSpPr>
        <p:sp>
          <p:nvSpPr>
            <p:cNvPr id="173155" name="Line 99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56" name="Rectangle 100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57" name="Rectangle 101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58" name="Rectangle 102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59" name="Rectangle 103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60" name="Rectangle 104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61" name="Line 105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62" name="Line 106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63" name="Line 107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64" name="Line 108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65" name="Line 109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8" name="Group 110"/>
          <p:cNvGrpSpPr>
            <a:grpSpLocks/>
          </p:cNvGrpSpPr>
          <p:nvPr/>
        </p:nvGrpSpPr>
        <p:grpSpPr bwMode="auto">
          <a:xfrm>
            <a:off x="1909763" y="2003425"/>
            <a:ext cx="457200" cy="228600"/>
            <a:chOff x="144" y="3792"/>
            <a:chExt cx="480" cy="240"/>
          </a:xfrm>
        </p:grpSpPr>
        <p:sp>
          <p:nvSpPr>
            <p:cNvPr id="173167" name="Line 111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68" name="Rectangle 112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69" name="Rectangle 113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70" name="Rectangle 114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71" name="Rectangle 115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72" name="Rectangle 116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73" name="Line 117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74" name="Line 118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75" name="Line 119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76" name="Line 120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77" name="Line 121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5110163" y="1317625"/>
            <a:ext cx="457200" cy="228600"/>
            <a:chOff x="144" y="3792"/>
            <a:chExt cx="480" cy="240"/>
          </a:xfrm>
        </p:grpSpPr>
        <p:sp>
          <p:nvSpPr>
            <p:cNvPr id="173179" name="Line 123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80" name="Rectangle 124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81" name="Rectangle 125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82" name="Rectangle 126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83" name="Rectangle 127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84" name="Rectangle 128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85" name="Line 129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86" name="Line 130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87" name="Line 131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88" name="Line 132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3189" name="Line 133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3190" name="Text Box 134"/>
          <p:cNvSpPr txBox="1">
            <a:spLocks noChangeArrowheads="1"/>
          </p:cNvSpPr>
          <p:nvPr/>
        </p:nvSpPr>
        <p:spPr bwMode="auto">
          <a:xfrm>
            <a:off x="983038" y="3733800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>
                <a:solidFill>
                  <a:schemeClr val="bg1"/>
                </a:solidFill>
                <a:latin typeface="+mn-lt"/>
              </a:rPr>
              <a:t>ERP</a:t>
            </a:r>
          </a:p>
        </p:txBody>
      </p:sp>
      <p:sp>
        <p:nvSpPr>
          <p:cNvPr id="173192" name="Text Box 136"/>
          <p:cNvSpPr txBox="1">
            <a:spLocks noChangeArrowheads="1"/>
          </p:cNvSpPr>
          <p:nvPr/>
        </p:nvSpPr>
        <p:spPr bwMode="auto">
          <a:xfrm>
            <a:off x="3276600" y="457200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 smtClean="0">
                <a:solidFill>
                  <a:schemeClr val="bg1"/>
                </a:solidFill>
                <a:latin typeface="+mn-lt"/>
              </a:rPr>
              <a:t>D&amp;B</a:t>
            </a: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193" name="Text Box 137"/>
          <p:cNvSpPr txBox="1">
            <a:spLocks noChangeArrowheads="1"/>
          </p:cNvSpPr>
          <p:nvPr/>
        </p:nvSpPr>
        <p:spPr bwMode="auto">
          <a:xfrm>
            <a:off x="5074977" y="457200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>
                <a:solidFill>
                  <a:schemeClr val="bg1"/>
                </a:solidFill>
                <a:latin typeface="+mn-lt"/>
              </a:rPr>
              <a:t>M&amp;A</a:t>
            </a:r>
          </a:p>
        </p:txBody>
      </p:sp>
      <p:sp>
        <p:nvSpPr>
          <p:cNvPr id="173194" name="Text Box 138"/>
          <p:cNvSpPr txBox="1">
            <a:spLocks noChangeArrowheads="1"/>
          </p:cNvSpPr>
          <p:nvPr/>
        </p:nvSpPr>
        <p:spPr bwMode="auto">
          <a:xfrm>
            <a:off x="880446" y="1546225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 smtClean="0">
                <a:solidFill>
                  <a:schemeClr val="bg1"/>
                </a:solidFill>
                <a:latin typeface="+mn-lt"/>
              </a:rPr>
              <a:t>Siebel</a:t>
            </a: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195" name="Text Box 139"/>
          <p:cNvSpPr txBox="1">
            <a:spLocks noChangeArrowheads="1"/>
          </p:cNvSpPr>
          <p:nvPr/>
        </p:nvSpPr>
        <p:spPr bwMode="auto">
          <a:xfrm>
            <a:off x="1946873" y="45720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>
                <a:solidFill>
                  <a:schemeClr val="bg1"/>
                </a:solidFill>
                <a:latin typeface="+mn-lt"/>
              </a:rPr>
              <a:t>Partner</a:t>
            </a:r>
          </a:p>
        </p:txBody>
      </p:sp>
      <p:pic>
        <p:nvPicPr>
          <p:cNvPr id="173196" name="Picture 1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722" y="2608263"/>
            <a:ext cx="585787" cy="690562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73197" name="Text Box 141"/>
          <p:cNvSpPr txBox="1">
            <a:spLocks noChangeArrowheads="1"/>
          </p:cNvSpPr>
          <p:nvPr/>
        </p:nvSpPr>
        <p:spPr bwMode="auto">
          <a:xfrm>
            <a:off x="6324600" y="1692275"/>
            <a:ext cx="2646878" cy="25853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 Governed/Owned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  by the Business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         (steward)</a:t>
            </a:r>
          </a:p>
          <a:p>
            <a:pPr algn="l"/>
            <a:endParaRPr lang="en-US" dirty="0">
              <a:solidFill>
                <a:schemeClr val="bg1"/>
              </a:solidFill>
              <a:latin typeface="+mn-lt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 Technically enabled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   by IT (custodian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)</a:t>
            </a:r>
          </a:p>
          <a:p>
            <a:pPr algn="l"/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n-lt"/>
              </a:rPr>
              <a:t>Must have a Customer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n-lt"/>
              </a:rPr>
              <a:t>Identity Strategy! 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3191" name="Text Box 135"/>
          <p:cNvSpPr txBox="1">
            <a:spLocks noChangeArrowheads="1"/>
          </p:cNvSpPr>
          <p:nvPr/>
        </p:nvSpPr>
        <p:spPr bwMode="auto">
          <a:xfrm>
            <a:off x="906094" y="25908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>
                <a:solidFill>
                  <a:schemeClr val="bg1"/>
                </a:solidFill>
                <a:latin typeface="+mn-lt"/>
              </a:rPr>
              <a:t>SFDC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Line 2"/>
          <p:cNvSpPr>
            <a:spLocks noChangeShapeType="1"/>
          </p:cNvSpPr>
          <p:nvPr/>
        </p:nvSpPr>
        <p:spPr bwMode="auto">
          <a:xfrm flipH="1">
            <a:off x="2590800" y="2209800"/>
            <a:ext cx="3733800" cy="23622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067" name="Line 3"/>
          <p:cNvSpPr>
            <a:spLocks noChangeShapeType="1"/>
          </p:cNvSpPr>
          <p:nvPr/>
        </p:nvSpPr>
        <p:spPr bwMode="auto">
          <a:xfrm flipH="1" flipV="1">
            <a:off x="2590800" y="3276600"/>
            <a:ext cx="3810000" cy="22098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6629400" y="4724400"/>
            <a:ext cx="990600" cy="1676400"/>
          </a:xfrm>
          <a:prstGeom prst="rect">
            <a:avLst/>
          </a:prstGeom>
          <a:solidFill>
            <a:srgbClr val="66CC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lIns="91433" tIns="45717" rIns="91433" bIns="45717" anchorCtr="1">
            <a:flatTx/>
          </a:bodyPr>
          <a:lstStyle/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Analytics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Views</a:t>
            </a:r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239000" cy="533400"/>
          </a:xfrm>
        </p:spPr>
        <p:txBody>
          <a:bodyPr/>
          <a:lstStyle/>
          <a:p>
            <a:r>
              <a:rPr lang="en-US" sz="2400" b="1" dirty="0">
                <a:latin typeface="+mn-lt"/>
              </a:rPr>
              <a:t>Customer Data Hub’s by Segment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6629400" y="762000"/>
            <a:ext cx="990600" cy="3962400"/>
          </a:xfrm>
          <a:prstGeom prst="rect">
            <a:avLst/>
          </a:prstGeom>
          <a:solidFill>
            <a:srgbClr val="66CC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lIns="91433" tIns="45717" rIns="91433" bIns="45717" anchorCtr="1">
            <a:flatTx/>
          </a:bodyPr>
          <a:lstStyle/>
          <a:p>
            <a:pPr eaLnBrk="0" hangingPunct="0"/>
            <a:r>
              <a:rPr lang="en-US" sz="1400" b="1" i="1">
                <a:solidFill>
                  <a:schemeClr val="bg1"/>
                </a:solidFill>
                <a:latin typeface="+mn-lt"/>
              </a:rPr>
              <a:t>  360 </a:t>
            </a:r>
            <a:r>
              <a:rPr lang="en-US" sz="1400" b="1" i="1">
                <a:solidFill>
                  <a:schemeClr val="bg1"/>
                </a:solidFill>
                <a:latin typeface="+mn-lt"/>
                <a:cs typeface="Arial" pitchFamily="34" charset="0"/>
              </a:rPr>
              <a:t>° </a:t>
            </a:r>
            <a:r>
              <a:rPr lang="en-US" sz="1200" b="1" i="1">
                <a:solidFill>
                  <a:schemeClr val="bg1"/>
                </a:solidFill>
                <a:latin typeface="+mn-lt"/>
              </a:rPr>
              <a:t>Customer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Transaction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 Views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6477000" y="60198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Historical</a:t>
            </a:r>
          </a:p>
          <a:p>
            <a:r>
              <a:rPr lang="en-US" sz="1400" b="1">
                <a:latin typeface="+mn-lt"/>
              </a:rPr>
              <a:t>Analytics</a:t>
            </a:r>
            <a:endParaRPr lang="en-US" sz="1000" b="1">
              <a:latin typeface="+mn-lt"/>
            </a:endParaRP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477000" y="52578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Real Time</a:t>
            </a:r>
          </a:p>
          <a:p>
            <a:r>
              <a:rPr lang="en-US" sz="1400" b="1">
                <a:latin typeface="+mn-lt"/>
              </a:rPr>
              <a:t>Analytics</a:t>
            </a:r>
            <a:endParaRPr lang="en-US" sz="1000" b="1">
              <a:latin typeface="+mn-lt"/>
            </a:endParaRP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6477000" y="2438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Customer</a:t>
            </a:r>
          </a:p>
          <a:p>
            <a:r>
              <a:rPr lang="en-US" sz="1400" b="1">
                <a:latin typeface="+mn-lt"/>
              </a:rPr>
              <a:t>Service</a:t>
            </a:r>
            <a:endParaRPr lang="en-US" sz="1000" b="1">
              <a:latin typeface="+mn-lt"/>
            </a:endParaRP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6477000" y="1676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 dirty="0">
                <a:latin typeface="+mn-lt"/>
              </a:rPr>
              <a:t>Customer</a:t>
            </a:r>
          </a:p>
          <a:p>
            <a:r>
              <a:rPr lang="en-US" sz="1400" b="1" dirty="0">
                <a:latin typeface="+mn-lt"/>
              </a:rPr>
              <a:t>ID Mgmt</a:t>
            </a:r>
            <a:endParaRPr lang="en-US" sz="1000" b="1" dirty="0">
              <a:latin typeface="+mn-lt"/>
            </a:endParaRP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6477000" y="3200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Customer</a:t>
            </a:r>
          </a:p>
          <a:p>
            <a:r>
              <a:rPr lang="en-US" sz="1400" b="1">
                <a:latin typeface="+mn-lt"/>
              </a:rPr>
              <a:t>Loyalty</a:t>
            </a:r>
            <a:endParaRPr lang="en-US" sz="1000" b="1">
              <a:latin typeface="+mn-lt"/>
            </a:endParaRP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77000" y="41910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 Etc.</a:t>
            </a:r>
            <a:endParaRPr lang="en-US" sz="1000" b="1">
              <a:latin typeface="+mn-lt"/>
            </a:endParaRPr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 flipV="1">
            <a:off x="1524000" y="198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24000" y="762000"/>
            <a:ext cx="990600" cy="1066800"/>
            <a:chOff x="3918" y="1290"/>
            <a:chExt cx="288" cy="240"/>
          </a:xfrm>
        </p:grpSpPr>
        <p:sp>
          <p:nvSpPr>
            <p:cNvPr id="216079" name="Rectangle 15"/>
            <p:cNvSpPr>
              <a:spLocks noChangeArrowheads="1"/>
            </p:cNvSpPr>
            <p:nvPr/>
          </p:nvSpPr>
          <p:spPr bwMode="auto">
            <a:xfrm>
              <a:off x="3918" y="1290"/>
              <a:ext cx="288" cy="240"/>
            </a:xfrm>
            <a:prstGeom prst="rect">
              <a:avLst/>
            </a:prstGeom>
            <a:solidFill>
              <a:srgbClr val="A6E1A3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 flipV="1">
              <a:off x="4050" y="1350"/>
              <a:ext cx="116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>
              <a:off x="4054" y="1394"/>
              <a:ext cx="8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2" name="Oval 18"/>
            <p:cNvSpPr>
              <a:spLocks noChangeArrowheads="1"/>
            </p:cNvSpPr>
            <p:nvPr/>
          </p:nvSpPr>
          <p:spPr bwMode="auto">
            <a:xfrm>
              <a:off x="4026" y="1366"/>
              <a:ext cx="57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3" name="Line 19"/>
            <p:cNvSpPr>
              <a:spLocks noChangeShapeType="1"/>
            </p:cNvSpPr>
            <p:nvPr/>
          </p:nvSpPr>
          <p:spPr bwMode="auto">
            <a:xfrm flipH="1" flipV="1">
              <a:off x="4046" y="1378"/>
              <a:ext cx="1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4" name="Line 20"/>
            <p:cNvSpPr>
              <a:spLocks noChangeShapeType="1"/>
            </p:cNvSpPr>
            <p:nvPr/>
          </p:nvSpPr>
          <p:spPr bwMode="auto">
            <a:xfrm flipV="1">
              <a:off x="3970" y="1394"/>
              <a:ext cx="76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5" name="Line 21"/>
            <p:cNvSpPr>
              <a:spLocks noChangeShapeType="1"/>
            </p:cNvSpPr>
            <p:nvPr/>
          </p:nvSpPr>
          <p:spPr bwMode="auto">
            <a:xfrm>
              <a:off x="3982" y="1334"/>
              <a:ext cx="72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6" name="Line 22"/>
            <p:cNvSpPr>
              <a:spLocks noChangeShapeType="1"/>
            </p:cNvSpPr>
            <p:nvPr/>
          </p:nvSpPr>
          <p:spPr bwMode="auto">
            <a:xfrm flipV="1">
              <a:off x="4050" y="1326"/>
              <a:ext cx="12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7" name="Oval 23"/>
            <p:cNvSpPr>
              <a:spLocks noChangeArrowheads="1"/>
            </p:cNvSpPr>
            <p:nvPr/>
          </p:nvSpPr>
          <p:spPr bwMode="auto">
            <a:xfrm>
              <a:off x="3958" y="131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8" name="Oval 24"/>
            <p:cNvSpPr>
              <a:spLocks noChangeArrowheads="1"/>
            </p:cNvSpPr>
            <p:nvPr/>
          </p:nvSpPr>
          <p:spPr bwMode="auto">
            <a:xfrm>
              <a:off x="4134" y="1330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9" name="Oval 25"/>
            <p:cNvSpPr>
              <a:spLocks noChangeArrowheads="1"/>
            </p:cNvSpPr>
            <p:nvPr/>
          </p:nvSpPr>
          <p:spPr bwMode="auto">
            <a:xfrm>
              <a:off x="3950" y="1398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90" name="Oval 26"/>
            <p:cNvSpPr>
              <a:spLocks noChangeArrowheads="1"/>
            </p:cNvSpPr>
            <p:nvPr/>
          </p:nvSpPr>
          <p:spPr bwMode="auto">
            <a:xfrm>
              <a:off x="4118" y="143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91" name="Oval 27"/>
            <p:cNvSpPr>
              <a:spLocks noChangeArrowheads="1"/>
            </p:cNvSpPr>
            <p:nvPr/>
          </p:nvSpPr>
          <p:spPr bwMode="auto">
            <a:xfrm>
              <a:off x="4038" y="145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92" name="Oval 28"/>
            <p:cNvSpPr>
              <a:spLocks noChangeArrowheads="1"/>
            </p:cNvSpPr>
            <p:nvPr/>
          </p:nvSpPr>
          <p:spPr bwMode="auto">
            <a:xfrm>
              <a:off x="4034" y="1306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505200" y="5105400"/>
            <a:ext cx="1676400" cy="1219200"/>
            <a:chOff x="144" y="3792"/>
            <a:chExt cx="480" cy="240"/>
          </a:xfrm>
        </p:grpSpPr>
        <p:sp>
          <p:nvSpPr>
            <p:cNvPr id="216094" name="Line 30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95" name="Rectangle 31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96" name="Rectangle 32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97" name="Rectangle 33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98" name="Rectangle 34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00" name="Line 36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01" name="Line 37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02" name="Line 38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03" name="Line 39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04" name="Line 40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524000" y="2362200"/>
            <a:ext cx="990600" cy="1066800"/>
            <a:chOff x="3918" y="1290"/>
            <a:chExt cx="288" cy="240"/>
          </a:xfrm>
        </p:grpSpPr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3918" y="1290"/>
              <a:ext cx="288" cy="240"/>
            </a:xfrm>
            <a:prstGeom prst="rect">
              <a:avLst/>
            </a:prstGeom>
            <a:solidFill>
              <a:srgbClr val="A6E1A3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07" name="Line 43"/>
            <p:cNvSpPr>
              <a:spLocks noChangeShapeType="1"/>
            </p:cNvSpPr>
            <p:nvPr/>
          </p:nvSpPr>
          <p:spPr bwMode="auto">
            <a:xfrm flipV="1">
              <a:off x="4050" y="1350"/>
              <a:ext cx="116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08" name="Line 44"/>
            <p:cNvSpPr>
              <a:spLocks noChangeShapeType="1"/>
            </p:cNvSpPr>
            <p:nvPr/>
          </p:nvSpPr>
          <p:spPr bwMode="auto">
            <a:xfrm>
              <a:off x="4054" y="1394"/>
              <a:ext cx="8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09" name="Oval 45"/>
            <p:cNvSpPr>
              <a:spLocks noChangeArrowheads="1"/>
            </p:cNvSpPr>
            <p:nvPr/>
          </p:nvSpPr>
          <p:spPr bwMode="auto">
            <a:xfrm>
              <a:off x="4026" y="1366"/>
              <a:ext cx="57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10" name="Line 46"/>
            <p:cNvSpPr>
              <a:spLocks noChangeShapeType="1"/>
            </p:cNvSpPr>
            <p:nvPr/>
          </p:nvSpPr>
          <p:spPr bwMode="auto">
            <a:xfrm flipH="1" flipV="1">
              <a:off x="4046" y="1378"/>
              <a:ext cx="1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11" name="Line 47"/>
            <p:cNvSpPr>
              <a:spLocks noChangeShapeType="1"/>
            </p:cNvSpPr>
            <p:nvPr/>
          </p:nvSpPr>
          <p:spPr bwMode="auto">
            <a:xfrm flipV="1">
              <a:off x="3970" y="1394"/>
              <a:ext cx="76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12" name="Line 48"/>
            <p:cNvSpPr>
              <a:spLocks noChangeShapeType="1"/>
            </p:cNvSpPr>
            <p:nvPr/>
          </p:nvSpPr>
          <p:spPr bwMode="auto">
            <a:xfrm>
              <a:off x="3982" y="1334"/>
              <a:ext cx="72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13" name="Line 49"/>
            <p:cNvSpPr>
              <a:spLocks noChangeShapeType="1"/>
            </p:cNvSpPr>
            <p:nvPr/>
          </p:nvSpPr>
          <p:spPr bwMode="auto">
            <a:xfrm flipV="1">
              <a:off x="4050" y="1326"/>
              <a:ext cx="12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14" name="Oval 50"/>
            <p:cNvSpPr>
              <a:spLocks noChangeArrowheads="1"/>
            </p:cNvSpPr>
            <p:nvPr/>
          </p:nvSpPr>
          <p:spPr bwMode="auto">
            <a:xfrm>
              <a:off x="3958" y="131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15" name="Oval 51"/>
            <p:cNvSpPr>
              <a:spLocks noChangeArrowheads="1"/>
            </p:cNvSpPr>
            <p:nvPr/>
          </p:nvSpPr>
          <p:spPr bwMode="auto">
            <a:xfrm>
              <a:off x="4134" y="1330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16" name="Oval 52"/>
            <p:cNvSpPr>
              <a:spLocks noChangeArrowheads="1"/>
            </p:cNvSpPr>
            <p:nvPr/>
          </p:nvSpPr>
          <p:spPr bwMode="auto">
            <a:xfrm>
              <a:off x="3950" y="1398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17" name="Oval 53"/>
            <p:cNvSpPr>
              <a:spLocks noChangeArrowheads="1"/>
            </p:cNvSpPr>
            <p:nvPr/>
          </p:nvSpPr>
          <p:spPr bwMode="auto">
            <a:xfrm>
              <a:off x="4118" y="143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18" name="Oval 54"/>
            <p:cNvSpPr>
              <a:spLocks noChangeArrowheads="1"/>
            </p:cNvSpPr>
            <p:nvPr/>
          </p:nvSpPr>
          <p:spPr bwMode="auto">
            <a:xfrm>
              <a:off x="4038" y="145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19" name="Oval 55"/>
            <p:cNvSpPr>
              <a:spLocks noChangeArrowheads="1"/>
            </p:cNvSpPr>
            <p:nvPr/>
          </p:nvSpPr>
          <p:spPr bwMode="auto">
            <a:xfrm>
              <a:off x="4034" y="1306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524000" y="3962400"/>
            <a:ext cx="990600" cy="1066800"/>
            <a:chOff x="3918" y="1290"/>
            <a:chExt cx="288" cy="240"/>
          </a:xfrm>
        </p:grpSpPr>
        <p:sp>
          <p:nvSpPr>
            <p:cNvPr id="216121" name="Rectangle 57"/>
            <p:cNvSpPr>
              <a:spLocks noChangeArrowheads="1"/>
            </p:cNvSpPr>
            <p:nvPr/>
          </p:nvSpPr>
          <p:spPr bwMode="auto">
            <a:xfrm>
              <a:off x="3918" y="1290"/>
              <a:ext cx="288" cy="240"/>
            </a:xfrm>
            <a:prstGeom prst="rect">
              <a:avLst/>
            </a:prstGeom>
            <a:solidFill>
              <a:srgbClr val="A6E1A3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22" name="Line 58"/>
            <p:cNvSpPr>
              <a:spLocks noChangeShapeType="1"/>
            </p:cNvSpPr>
            <p:nvPr/>
          </p:nvSpPr>
          <p:spPr bwMode="auto">
            <a:xfrm flipV="1">
              <a:off x="4050" y="1350"/>
              <a:ext cx="116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23" name="Line 59"/>
            <p:cNvSpPr>
              <a:spLocks noChangeShapeType="1"/>
            </p:cNvSpPr>
            <p:nvPr/>
          </p:nvSpPr>
          <p:spPr bwMode="auto">
            <a:xfrm>
              <a:off x="4054" y="1394"/>
              <a:ext cx="8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24" name="Oval 60"/>
            <p:cNvSpPr>
              <a:spLocks noChangeArrowheads="1"/>
            </p:cNvSpPr>
            <p:nvPr/>
          </p:nvSpPr>
          <p:spPr bwMode="auto">
            <a:xfrm>
              <a:off x="4026" y="1366"/>
              <a:ext cx="57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25" name="Line 61"/>
            <p:cNvSpPr>
              <a:spLocks noChangeShapeType="1"/>
            </p:cNvSpPr>
            <p:nvPr/>
          </p:nvSpPr>
          <p:spPr bwMode="auto">
            <a:xfrm flipH="1" flipV="1">
              <a:off x="4046" y="1378"/>
              <a:ext cx="1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26" name="Line 62"/>
            <p:cNvSpPr>
              <a:spLocks noChangeShapeType="1"/>
            </p:cNvSpPr>
            <p:nvPr/>
          </p:nvSpPr>
          <p:spPr bwMode="auto">
            <a:xfrm flipV="1">
              <a:off x="3970" y="1394"/>
              <a:ext cx="76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27" name="Line 63"/>
            <p:cNvSpPr>
              <a:spLocks noChangeShapeType="1"/>
            </p:cNvSpPr>
            <p:nvPr/>
          </p:nvSpPr>
          <p:spPr bwMode="auto">
            <a:xfrm>
              <a:off x="3982" y="1334"/>
              <a:ext cx="72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28" name="Line 64"/>
            <p:cNvSpPr>
              <a:spLocks noChangeShapeType="1"/>
            </p:cNvSpPr>
            <p:nvPr/>
          </p:nvSpPr>
          <p:spPr bwMode="auto">
            <a:xfrm flipV="1">
              <a:off x="4050" y="1326"/>
              <a:ext cx="12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29" name="Oval 65"/>
            <p:cNvSpPr>
              <a:spLocks noChangeArrowheads="1"/>
            </p:cNvSpPr>
            <p:nvPr/>
          </p:nvSpPr>
          <p:spPr bwMode="auto">
            <a:xfrm>
              <a:off x="3958" y="131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30" name="Oval 66"/>
            <p:cNvSpPr>
              <a:spLocks noChangeArrowheads="1"/>
            </p:cNvSpPr>
            <p:nvPr/>
          </p:nvSpPr>
          <p:spPr bwMode="auto">
            <a:xfrm>
              <a:off x="4134" y="1330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31" name="Oval 67"/>
            <p:cNvSpPr>
              <a:spLocks noChangeArrowheads="1"/>
            </p:cNvSpPr>
            <p:nvPr/>
          </p:nvSpPr>
          <p:spPr bwMode="auto">
            <a:xfrm>
              <a:off x="3950" y="1398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32" name="Oval 68"/>
            <p:cNvSpPr>
              <a:spLocks noChangeArrowheads="1"/>
            </p:cNvSpPr>
            <p:nvPr/>
          </p:nvSpPr>
          <p:spPr bwMode="auto">
            <a:xfrm>
              <a:off x="4118" y="143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33" name="Oval 69"/>
            <p:cNvSpPr>
              <a:spLocks noChangeArrowheads="1"/>
            </p:cNvSpPr>
            <p:nvPr/>
          </p:nvSpPr>
          <p:spPr bwMode="auto">
            <a:xfrm>
              <a:off x="4038" y="145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34" name="Oval 70"/>
            <p:cNvSpPr>
              <a:spLocks noChangeArrowheads="1"/>
            </p:cNvSpPr>
            <p:nvPr/>
          </p:nvSpPr>
          <p:spPr bwMode="auto">
            <a:xfrm>
              <a:off x="4034" y="1306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6135" name="Text Box 71"/>
          <p:cNvSpPr txBox="1">
            <a:spLocks noChangeArrowheads="1"/>
          </p:cNvSpPr>
          <p:nvPr/>
        </p:nvSpPr>
        <p:spPr bwMode="auto">
          <a:xfrm>
            <a:off x="1422400" y="495300"/>
            <a:ext cx="1308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</a:rPr>
              <a:t>Consumer</a:t>
            </a:r>
          </a:p>
        </p:txBody>
      </p:sp>
      <p:sp>
        <p:nvSpPr>
          <p:cNvPr id="216136" name="Text Box 72"/>
          <p:cNvSpPr txBox="1">
            <a:spLocks noChangeArrowheads="1"/>
          </p:cNvSpPr>
          <p:nvPr/>
        </p:nvSpPr>
        <p:spPr bwMode="auto">
          <a:xfrm>
            <a:off x="1435100" y="2082800"/>
            <a:ext cx="1189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</a:rPr>
              <a:t>Enterprise</a:t>
            </a:r>
          </a:p>
        </p:txBody>
      </p:sp>
      <p:sp>
        <p:nvSpPr>
          <p:cNvPr id="216137" name="Text Box 73"/>
          <p:cNvSpPr txBox="1">
            <a:spLocks noChangeArrowheads="1"/>
          </p:cNvSpPr>
          <p:nvPr/>
        </p:nvSpPr>
        <p:spPr bwMode="auto">
          <a:xfrm>
            <a:off x="1143000" y="3695700"/>
            <a:ext cx="1768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 i="1" dirty="0" smtClean="0">
                <a:solidFill>
                  <a:schemeClr val="bg1"/>
                </a:solidFill>
                <a:latin typeface="+mn-lt"/>
              </a:rPr>
              <a:t>Partner/Channel</a:t>
            </a:r>
            <a:endParaRPr lang="en-US" sz="1600" b="1" i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1524000" y="5562600"/>
            <a:ext cx="990600" cy="1066800"/>
            <a:chOff x="3918" y="1290"/>
            <a:chExt cx="288" cy="240"/>
          </a:xfrm>
        </p:grpSpPr>
        <p:sp>
          <p:nvSpPr>
            <p:cNvPr id="216139" name="Rectangle 75"/>
            <p:cNvSpPr>
              <a:spLocks noChangeArrowheads="1"/>
            </p:cNvSpPr>
            <p:nvPr/>
          </p:nvSpPr>
          <p:spPr bwMode="auto">
            <a:xfrm>
              <a:off x="3918" y="129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40" name="Line 76"/>
            <p:cNvSpPr>
              <a:spLocks noChangeShapeType="1"/>
            </p:cNvSpPr>
            <p:nvPr/>
          </p:nvSpPr>
          <p:spPr bwMode="auto">
            <a:xfrm flipV="1">
              <a:off x="4050" y="1350"/>
              <a:ext cx="116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41" name="Line 77"/>
            <p:cNvSpPr>
              <a:spLocks noChangeShapeType="1"/>
            </p:cNvSpPr>
            <p:nvPr/>
          </p:nvSpPr>
          <p:spPr bwMode="auto">
            <a:xfrm>
              <a:off x="4054" y="1394"/>
              <a:ext cx="8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42" name="Oval 78"/>
            <p:cNvSpPr>
              <a:spLocks noChangeArrowheads="1"/>
            </p:cNvSpPr>
            <p:nvPr/>
          </p:nvSpPr>
          <p:spPr bwMode="auto">
            <a:xfrm>
              <a:off x="4026" y="1366"/>
              <a:ext cx="57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43" name="Line 79"/>
            <p:cNvSpPr>
              <a:spLocks noChangeShapeType="1"/>
            </p:cNvSpPr>
            <p:nvPr/>
          </p:nvSpPr>
          <p:spPr bwMode="auto">
            <a:xfrm flipH="1" flipV="1">
              <a:off x="4046" y="1378"/>
              <a:ext cx="1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44" name="Line 80"/>
            <p:cNvSpPr>
              <a:spLocks noChangeShapeType="1"/>
            </p:cNvSpPr>
            <p:nvPr/>
          </p:nvSpPr>
          <p:spPr bwMode="auto">
            <a:xfrm flipV="1">
              <a:off x="3970" y="1394"/>
              <a:ext cx="76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45" name="Line 81"/>
            <p:cNvSpPr>
              <a:spLocks noChangeShapeType="1"/>
            </p:cNvSpPr>
            <p:nvPr/>
          </p:nvSpPr>
          <p:spPr bwMode="auto">
            <a:xfrm>
              <a:off x="3982" y="1334"/>
              <a:ext cx="72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46" name="Line 82"/>
            <p:cNvSpPr>
              <a:spLocks noChangeShapeType="1"/>
            </p:cNvSpPr>
            <p:nvPr/>
          </p:nvSpPr>
          <p:spPr bwMode="auto">
            <a:xfrm flipV="1">
              <a:off x="4050" y="1326"/>
              <a:ext cx="12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47" name="Oval 83"/>
            <p:cNvSpPr>
              <a:spLocks noChangeArrowheads="1"/>
            </p:cNvSpPr>
            <p:nvPr/>
          </p:nvSpPr>
          <p:spPr bwMode="auto">
            <a:xfrm>
              <a:off x="3958" y="131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48" name="Oval 84"/>
            <p:cNvSpPr>
              <a:spLocks noChangeArrowheads="1"/>
            </p:cNvSpPr>
            <p:nvPr/>
          </p:nvSpPr>
          <p:spPr bwMode="auto">
            <a:xfrm>
              <a:off x="4134" y="1330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49" name="Oval 85"/>
            <p:cNvSpPr>
              <a:spLocks noChangeArrowheads="1"/>
            </p:cNvSpPr>
            <p:nvPr/>
          </p:nvSpPr>
          <p:spPr bwMode="auto">
            <a:xfrm>
              <a:off x="3950" y="1398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50" name="Oval 86"/>
            <p:cNvSpPr>
              <a:spLocks noChangeArrowheads="1"/>
            </p:cNvSpPr>
            <p:nvPr/>
          </p:nvSpPr>
          <p:spPr bwMode="auto">
            <a:xfrm>
              <a:off x="4118" y="143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51" name="Oval 87"/>
            <p:cNvSpPr>
              <a:spLocks noChangeArrowheads="1"/>
            </p:cNvSpPr>
            <p:nvPr/>
          </p:nvSpPr>
          <p:spPr bwMode="auto">
            <a:xfrm>
              <a:off x="4038" y="145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52" name="Oval 88"/>
            <p:cNvSpPr>
              <a:spLocks noChangeArrowheads="1"/>
            </p:cNvSpPr>
            <p:nvPr/>
          </p:nvSpPr>
          <p:spPr bwMode="auto">
            <a:xfrm>
              <a:off x="4034" y="1306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6153" name="Text Box 89"/>
          <p:cNvSpPr txBox="1">
            <a:spLocks noChangeArrowheads="1"/>
          </p:cNvSpPr>
          <p:nvPr/>
        </p:nvSpPr>
        <p:spPr bwMode="auto">
          <a:xfrm>
            <a:off x="1524000" y="5295900"/>
            <a:ext cx="93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</a:rPr>
              <a:t>“Other”</a:t>
            </a:r>
          </a:p>
        </p:txBody>
      </p:sp>
      <p:sp>
        <p:nvSpPr>
          <p:cNvPr id="216154" name="Line 90"/>
          <p:cNvSpPr>
            <a:spLocks noChangeShapeType="1"/>
          </p:cNvSpPr>
          <p:nvPr/>
        </p:nvSpPr>
        <p:spPr bwMode="auto">
          <a:xfrm flipV="1">
            <a:off x="1524000" y="3581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155" name="Line 91"/>
          <p:cNvSpPr>
            <a:spLocks noChangeShapeType="1"/>
          </p:cNvSpPr>
          <p:nvPr/>
        </p:nvSpPr>
        <p:spPr bwMode="auto">
          <a:xfrm flipV="1">
            <a:off x="15240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156" name="Line 92"/>
          <p:cNvSpPr>
            <a:spLocks noChangeShapeType="1"/>
          </p:cNvSpPr>
          <p:nvPr/>
        </p:nvSpPr>
        <p:spPr bwMode="auto">
          <a:xfrm flipH="1">
            <a:off x="914400" y="1295400"/>
            <a:ext cx="609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157" name="Line 93"/>
          <p:cNvSpPr>
            <a:spLocks noChangeShapeType="1"/>
          </p:cNvSpPr>
          <p:nvPr/>
        </p:nvSpPr>
        <p:spPr bwMode="auto">
          <a:xfrm flipV="1">
            <a:off x="1066800" y="2895600"/>
            <a:ext cx="4572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158" name="Line 94"/>
          <p:cNvSpPr>
            <a:spLocks noChangeShapeType="1"/>
          </p:cNvSpPr>
          <p:nvPr/>
        </p:nvSpPr>
        <p:spPr bwMode="auto">
          <a:xfrm>
            <a:off x="1066800" y="3581400"/>
            <a:ext cx="457200" cy="990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159" name="Line 95"/>
          <p:cNvSpPr>
            <a:spLocks noChangeShapeType="1"/>
          </p:cNvSpPr>
          <p:nvPr/>
        </p:nvSpPr>
        <p:spPr bwMode="auto">
          <a:xfrm flipH="1" flipV="1">
            <a:off x="914400" y="3886200"/>
            <a:ext cx="609600" cy="2209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160" name="Text Box 96"/>
          <p:cNvSpPr txBox="1">
            <a:spLocks noChangeArrowheads="1"/>
          </p:cNvSpPr>
          <p:nvPr/>
        </p:nvSpPr>
        <p:spPr bwMode="auto">
          <a:xfrm>
            <a:off x="136525" y="2286000"/>
            <a:ext cx="828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</a:rPr>
              <a:t> Sales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</a:rPr>
              <a:t> Entity</a:t>
            </a:r>
          </a:p>
        </p:txBody>
      </p:sp>
      <p:sp>
        <p:nvSpPr>
          <p:cNvPr id="216161" name="Line 97"/>
          <p:cNvSpPr>
            <a:spLocks noChangeShapeType="1"/>
          </p:cNvSpPr>
          <p:nvPr/>
        </p:nvSpPr>
        <p:spPr bwMode="auto">
          <a:xfrm flipH="1" flipV="1">
            <a:off x="2743200" y="1295400"/>
            <a:ext cx="3581400" cy="21336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162" name="Line 98"/>
          <p:cNvSpPr>
            <a:spLocks noChangeShapeType="1"/>
          </p:cNvSpPr>
          <p:nvPr/>
        </p:nvSpPr>
        <p:spPr bwMode="auto">
          <a:xfrm flipH="1" flipV="1">
            <a:off x="2667000" y="2590800"/>
            <a:ext cx="3657600" cy="762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163" name="Line 99"/>
          <p:cNvSpPr>
            <a:spLocks noChangeShapeType="1"/>
          </p:cNvSpPr>
          <p:nvPr/>
        </p:nvSpPr>
        <p:spPr bwMode="auto">
          <a:xfrm flipH="1">
            <a:off x="2667000" y="2057400"/>
            <a:ext cx="3657600" cy="4572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164" name="Line 100"/>
          <p:cNvSpPr>
            <a:spLocks noChangeShapeType="1"/>
          </p:cNvSpPr>
          <p:nvPr/>
        </p:nvSpPr>
        <p:spPr bwMode="auto">
          <a:xfrm flipH="1" flipV="1">
            <a:off x="2743200" y="1143000"/>
            <a:ext cx="3581400" cy="7620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6165" name="Line 101"/>
          <p:cNvSpPr>
            <a:spLocks noChangeShapeType="1"/>
          </p:cNvSpPr>
          <p:nvPr/>
        </p:nvSpPr>
        <p:spPr bwMode="auto">
          <a:xfrm flipH="1" flipV="1">
            <a:off x="2743200" y="1447800"/>
            <a:ext cx="3657600" cy="47244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76200" y="2819400"/>
            <a:ext cx="990600" cy="1066800"/>
            <a:chOff x="3918" y="1290"/>
            <a:chExt cx="288" cy="240"/>
          </a:xfrm>
        </p:grpSpPr>
        <p:sp>
          <p:nvSpPr>
            <p:cNvPr id="216167" name="Rectangle 103"/>
            <p:cNvSpPr>
              <a:spLocks noChangeArrowheads="1"/>
            </p:cNvSpPr>
            <p:nvPr/>
          </p:nvSpPr>
          <p:spPr bwMode="auto">
            <a:xfrm>
              <a:off x="3918" y="1290"/>
              <a:ext cx="28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68" name="Line 104"/>
            <p:cNvSpPr>
              <a:spLocks noChangeShapeType="1"/>
            </p:cNvSpPr>
            <p:nvPr/>
          </p:nvSpPr>
          <p:spPr bwMode="auto">
            <a:xfrm flipV="1">
              <a:off x="4050" y="1350"/>
              <a:ext cx="116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69" name="Line 105"/>
            <p:cNvSpPr>
              <a:spLocks noChangeShapeType="1"/>
            </p:cNvSpPr>
            <p:nvPr/>
          </p:nvSpPr>
          <p:spPr bwMode="auto">
            <a:xfrm>
              <a:off x="4054" y="1394"/>
              <a:ext cx="8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70" name="Oval 106"/>
            <p:cNvSpPr>
              <a:spLocks noChangeArrowheads="1"/>
            </p:cNvSpPr>
            <p:nvPr/>
          </p:nvSpPr>
          <p:spPr bwMode="auto">
            <a:xfrm>
              <a:off x="4026" y="1366"/>
              <a:ext cx="57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71" name="Line 107"/>
            <p:cNvSpPr>
              <a:spLocks noChangeShapeType="1"/>
            </p:cNvSpPr>
            <p:nvPr/>
          </p:nvSpPr>
          <p:spPr bwMode="auto">
            <a:xfrm flipH="1" flipV="1">
              <a:off x="4046" y="1378"/>
              <a:ext cx="1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72" name="Line 108"/>
            <p:cNvSpPr>
              <a:spLocks noChangeShapeType="1"/>
            </p:cNvSpPr>
            <p:nvPr/>
          </p:nvSpPr>
          <p:spPr bwMode="auto">
            <a:xfrm flipV="1">
              <a:off x="3970" y="1394"/>
              <a:ext cx="76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73" name="Line 109"/>
            <p:cNvSpPr>
              <a:spLocks noChangeShapeType="1"/>
            </p:cNvSpPr>
            <p:nvPr/>
          </p:nvSpPr>
          <p:spPr bwMode="auto">
            <a:xfrm>
              <a:off x="3982" y="1334"/>
              <a:ext cx="72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74" name="Line 110"/>
            <p:cNvSpPr>
              <a:spLocks noChangeShapeType="1"/>
            </p:cNvSpPr>
            <p:nvPr/>
          </p:nvSpPr>
          <p:spPr bwMode="auto">
            <a:xfrm flipV="1">
              <a:off x="4050" y="1326"/>
              <a:ext cx="12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75" name="Oval 111"/>
            <p:cNvSpPr>
              <a:spLocks noChangeArrowheads="1"/>
            </p:cNvSpPr>
            <p:nvPr/>
          </p:nvSpPr>
          <p:spPr bwMode="auto">
            <a:xfrm>
              <a:off x="3958" y="131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76" name="Oval 112"/>
            <p:cNvSpPr>
              <a:spLocks noChangeArrowheads="1"/>
            </p:cNvSpPr>
            <p:nvPr/>
          </p:nvSpPr>
          <p:spPr bwMode="auto">
            <a:xfrm>
              <a:off x="4134" y="1330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77" name="Oval 113"/>
            <p:cNvSpPr>
              <a:spLocks noChangeArrowheads="1"/>
            </p:cNvSpPr>
            <p:nvPr/>
          </p:nvSpPr>
          <p:spPr bwMode="auto">
            <a:xfrm>
              <a:off x="3950" y="1398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78" name="Oval 114"/>
            <p:cNvSpPr>
              <a:spLocks noChangeArrowheads="1"/>
            </p:cNvSpPr>
            <p:nvPr/>
          </p:nvSpPr>
          <p:spPr bwMode="auto">
            <a:xfrm>
              <a:off x="4118" y="143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79" name="Oval 115"/>
            <p:cNvSpPr>
              <a:spLocks noChangeArrowheads="1"/>
            </p:cNvSpPr>
            <p:nvPr/>
          </p:nvSpPr>
          <p:spPr bwMode="auto">
            <a:xfrm>
              <a:off x="4038" y="145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80" name="Oval 116"/>
            <p:cNvSpPr>
              <a:spLocks noChangeArrowheads="1"/>
            </p:cNvSpPr>
            <p:nvPr/>
          </p:nvSpPr>
          <p:spPr bwMode="auto">
            <a:xfrm>
              <a:off x="4034" y="1306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1" grpId="0" animBg="1"/>
      <p:bldP spid="216072" grpId="0" animBg="1"/>
      <p:bldP spid="216073" grpId="0" animBg="1"/>
      <p:bldP spid="216074" grpId="0" animBg="1"/>
      <p:bldP spid="216075" grpId="0" animBg="1"/>
      <p:bldP spid="2160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6337300" y="5562600"/>
            <a:ext cx="838200" cy="1143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6324600" y="45720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57200" y="2905125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2162175" y="1828800"/>
            <a:ext cx="3505200" cy="2514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1404938" y="5029200"/>
            <a:ext cx="1447800" cy="685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 dirty="0" smtClean="0">
                <a:latin typeface="+mn-lt"/>
              </a:rPr>
              <a:t>     Workflow</a:t>
            </a:r>
            <a:endParaRPr lang="en-US" sz="1000" b="1" dirty="0">
              <a:latin typeface="+mn-lt"/>
            </a:endParaRP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2928938" y="5486400"/>
            <a:ext cx="914400" cy="228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WS</a:t>
            </a:r>
            <a:endParaRPr lang="en-US" sz="1000" b="1">
              <a:latin typeface="+mn-lt"/>
            </a:endParaRPr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3919538" y="5486400"/>
            <a:ext cx="762000" cy="228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EAI</a:t>
            </a:r>
            <a:endParaRPr lang="en-US" sz="1000" b="1">
              <a:latin typeface="+mn-lt"/>
            </a:endParaRPr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757738" y="5486400"/>
            <a:ext cx="1066800" cy="228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ETL/EII</a:t>
            </a:r>
            <a:endParaRPr lang="en-US" sz="1000" b="1">
              <a:latin typeface="+mn-lt"/>
            </a:endParaRP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7848600" y="4724400"/>
            <a:ext cx="990600" cy="1676400"/>
          </a:xfrm>
          <a:prstGeom prst="rect">
            <a:avLst/>
          </a:prstGeom>
          <a:solidFill>
            <a:srgbClr val="66CC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lIns="91433" tIns="45717" rIns="91433" bIns="45717" anchorCtr="1">
            <a:flatTx/>
          </a:bodyPr>
          <a:lstStyle/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Analytics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Views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2928938" y="5029200"/>
            <a:ext cx="2895600" cy="4572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200" b="1" dirty="0">
                <a:latin typeface="+mn-lt"/>
              </a:rPr>
              <a:t>Integration services</a:t>
            </a:r>
          </a:p>
        </p:txBody>
      </p:sp>
      <p:pic>
        <p:nvPicPr>
          <p:cNvPr id="197650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3350" y="4648200"/>
            <a:ext cx="5842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6432550" y="4833938"/>
            <a:ext cx="679450" cy="34766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3000"/>
              </a:lnSpc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ODS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7848600" y="762000"/>
            <a:ext cx="990600" cy="3962400"/>
          </a:xfrm>
          <a:prstGeom prst="rect">
            <a:avLst/>
          </a:prstGeom>
          <a:solidFill>
            <a:srgbClr val="66CC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lIns="91433" tIns="45717" rIns="91433" bIns="45717" anchorCtr="1">
            <a:flatTx/>
          </a:bodyPr>
          <a:lstStyle/>
          <a:p>
            <a:pPr eaLnBrk="0" hangingPunct="0"/>
            <a:r>
              <a:rPr lang="en-US" sz="1400" b="1" i="1">
                <a:solidFill>
                  <a:schemeClr val="bg1"/>
                </a:solidFill>
                <a:latin typeface="+mn-lt"/>
              </a:rPr>
              <a:t>  360 </a:t>
            </a:r>
            <a:r>
              <a:rPr lang="en-US" sz="1400" b="1" i="1">
                <a:solidFill>
                  <a:schemeClr val="bg1"/>
                </a:solidFill>
                <a:latin typeface="+mn-lt"/>
                <a:cs typeface="Arial" pitchFamily="34" charset="0"/>
              </a:rPr>
              <a:t>° </a:t>
            </a:r>
            <a:r>
              <a:rPr lang="en-US" sz="1200" b="1" i="1">
                <a:solidFill>
                  <a:schemeClr val="bg1"/>
                </a:solidFill>
                <a:latin typeface="+mn-lt"/>
              </a:rPr>
              <a:t>Customer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Transaction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 Views</a:t>
            </a: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7696200" y="60198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Historical</a:t>
            </a:r>
          </a:p>
          <a:p>
            <a:r>
              <a:rPr lang="en-US" sz="1400" b="1">
                <a:latin typeface="+mn-lt"/>
              </a:rPr>
              <a:t>Analytics</a:t>
            </a:r>
            <a:endParaRPr lang="en-US" sz="1000" b="1">
              <a:latin typeface="+mn-lt"/>
            </a:endParaRPr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7696200" y="52578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Real Time</a:t>
            </a:r>
          </a:p>
          <a:p>
            <a:r>
              <a:rPr lang="en-US" sz="1400" b="1">
                <a:latin typeface="+mn-lt"/>
              </a:rPr>
              <a:t>Analytics</a:t>
            </a:r>
            <a:endParaRPr lang="en-US" sz="1000" b="1">
              <a:latin typeface="+mn-lt"/>
            </a:endParaRPr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7696200" y="2438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Customer</a:t>
            </a:r>
          </a:p>
          <a:p>
            <a:r>
              <a:rPr lang="en-US" sz="1400" b="1">
                <a:latin typeface="+mn-lt"/>
              </a:rPr>
              <a:t>Service</a:t>
            </a:r>
            <a:endParaRPr lang="en-US" sz="1000" b="1">
              <a:latin typeface="+mn-lt"/>
            </a:endParaRP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7696200" y="1676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Customer</a:t>
            </a:r>
          </a:p>
          <a:p>
            <a:r>
              <a:rPr lang="en-US" sz="1400" b="1">
                <a:latin typeface="+mn-lt"/>
              </a:rPr>
              <a:t>ID Mgmt</a:t>
            </a:r>
            <a:endParaRPr lang="en-US" sz="1000" b="1">
              <a:latin typeface="+mn-lt"/>
            </a:endParaRP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7696200" y="3200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Customer</a:t>
            </a:r>
          </a:p>
          <a:p>
            <a:r>
              <a:rPr lang="en-US" sz="1400" b="1">
                <a:latin typeface="+mn-lt"/>
              </a:rPr>
              <a:t>Loyalty</a:t>
            </a:r>
            <a:endParaRPr lang="en-US" sz="1000" b="1">
              <a:latin typeface="+mn-lt"/>
            </a:endParaRPr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7696200" y="41910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 Etc.</a:t>
            </a:r>
            <a:endParaRPr lang="en-US" sz="1000" b="1">
              <a:latin typeface="+mn-lt"/>
            </a:endParaRPr>
          </a:p>
        </p:txBody>
      </p:sp>
      <p:pic>
        <p:nvPicPr>
          <p:cNvPr id="197662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13" y="5634038"/>
            <a:ext cx="585787" cy="690562"/>
          </a:xfrm>
          <a:prstGeom prst="rect">
            <a:avLst/>
          </a:prstGeom>
          <a:noFill/>
          <a:ln>
            <a:noFill/>
          </a:ln>
        </p:spPr>
      </p:pic>
      <p:sp>
        <p:nvSpPr>
          <p:cNvPr id="197663" name="Text Box 31"/>
          <p:cNvSpPr txBox="1">
            <a:spLocks noChangeArrowheads="1"/>
          </p:cNvSpPr>
          <p:nvPr/>
        </p:nvSpPr>
        <p:spPr bwMode="auto">
          <a:xfrm>
            <a:off x="6507163" y="5824538"/>
            <a:ext cx="565150" cy="34766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3000"/>
              </a:lnSpc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DW</a:t>
            </a:r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7315200" y="2743200"/>
            <a:ext cx="0" cy="2819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>
            <a:off x="7467600" y="3352800"/>
            <a:ext cx="0" cy="2895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pic>
        <p:nvPicPr>
          <p:cNvPr id="197666" name="Picture 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2981325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97667" name="Line 35"/>
          <p:cNvSpPr>
            <a:spLocks noChangeShapeType="1"/>
          </p:cNvSpPr>
          <p:nvPr/>
        </p:nvSpPr>
        <p:spPr bwMode="auto">
          <a:xfrm>
            <a:off x="7162800" y="19050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7668" name="Line 36"/>
          <p:cNvSpPr>
            <a:spLocks noChangeShapeType="1"/>
          </p:cNvSpPr>
          <p:nvPr/>
        </p:nvSpPr>
        <p:spPr bwMode="auto">
          <a:xfrm>
            <a:off x="7315200" y="27432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>
            <a:off x="7315200" y="35052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>
            <a:off x="7315200" y="44958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71" name="Line 39"/>
          <p:cNvSpPr>
            <a:spLocks noChangeShapeType="1"/>
          </p:cNvSpPr>
          <p:nvPr/>
        </p:nvSpPr>
        <p:spPr bwMode="auto">
          <a:xfrm>
            <a:off x="7315200" y="55499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72" name="Line 40"/>
          <p:cNvSpPr>
            <a:spLocks noChangeShapeType="1"/>
          </p:cNvSpPr>
          <p:nvPr/>
        </p:nvSpPr>
        <p:spPr bwMode="auto">
          <a:xfrm>
            <a:off x="7112000" y="6019800"/>
            <a:ext cx="355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73" name="Line 41"/>
          <p:cNvSpPr>
            <a:spLocks noChangeShapeType="1"/>
          </p:cNvSpPr>
          <p:nvPr/>
        </p:nvSpPr>
        <p:spPr bwMode="auto">
          <a:xfrm>
            <a:off x="7467600" y="6273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74" name="Line 42"/>
          <p:cNvSpPr>
            <a:spLocks noChangeShapeType="1"/>
          </p:cNvSpPr>
          <p:nvPr/>
        </p:nvSpPr>
        <p:spPr bwMode="auto">
          <a:xfrm>
            <a:off x="7467600" y="43434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7675" name="Line 43"/>
          <p:cNvSpPr>
            <a:spLocks noChangeShapeType="1"/>
          </p:cNvSpPr>
          <p:nvPr/>
        </p:nvSpPr>
        <p:spPr bwMode="auto">
          <a:xfrm>
            <a:off x="7467600" y="3352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7676" name="Line 44"/>
          <p:cNvSpPr>
            <a:spLocks noChangeShapeType="1"/>
          </p:cNvSpPr>
          <p:nvPr/>
        </p:nvSpPr>
        <p:spPr bwMode="auto">
          <a:xfrm>
            <a:off x="7112000" y="5029200"/>
            <a:ext cx="203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77" name="Line 45"/>
          <p:cNvSpPr>
            <a:spLocks noChangeShapeType="1"/>
          </p:cNvSpPr>
          <p:nvPr/>
        </p:nvSpPr>
        <p:spPr bwMode="auto">
          <a:xfrm>
            <a:off x="5257800" y="2819400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78" name="Line 46"/>
          <p:cNvSpPr>
            <a:spLocks noChangeShapeType="1"/>
          </p:cNvSpPr>
          <p:nvPr/>
        </p:nvSpPr>
        <p:spPr bwMode="auto">
          <a:xfrm>
            <a:off x="6096000" y="6019800"/>
            <a:ext cx="3365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79" name="Line 47"/>
          <p:cNvSpPr>
            <a:spLocks noChangeShapeType="1"/>
          </p:cNvSpPr>
          <p:nvPr/>
        </p:nvSpPr>
        <p:spPr bwMode="auto">
          <a:xfrm flipV="1">
            <a:off x="6096000" y="2819400"/>
            <a:ext cx="0" cy="3200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80" name="Line 48"/>
          <p:cNvSpPr>
            <a:spLocks noChangeShapeType="1"/>
          </p:cNvSpPr>
          <p:nvPr/>
        </p:nvSpPr>
        <p:spPr bwMode="auto">
          <a:xfrm flipV="1">
            <a:off x="1524000" y="4648200"/>
            <a:ext cx="457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81" name="Line 49"/>
          <p:cNvSpPr>
            <a:spLocks noChangeShapeType="1"/>
          </p:cNvSpPr>
          <p:nvPr/>
        </p:nvSpPr>
        <p:spPr bwMode="auto">
          <a:xfrm>
            <a:off x="6096000" y="5029200"/>
            <a:ext cx="3365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82" name="Line 50"/>
          <p:cNvSpPr>
            <a:spLocks noChangeShapeType="1"/>
          </p:cNvSpPr>
          <p:nvPr/>
        </p:nvSpPr>
        <p:spPr bwMode="auto">
          <a:xfrm flipV="1">
            <a:off x="4452938" y="4648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83" name="Line 51"/>
          <p:cNvSpPr>
            <a:spLocks noChangeShapeType="1"/>
          </p:cNvSpPr>
          <p:nvPr/>
        </p:nvSpPr>
        <p:spPr bwMode="auto">
          <a:xfrm flipV="1">
            <a:off x="2166938" y="4648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84" name="Line 52"/>
          <p:cNvSpPr>
            <a:spLocks noChangeShapeType="1"/>
          </p:cNvSpPr>
          <p:nvPr/>
        </p:nvSpPr>
        <p:spPr bwMode="auto">
          <a:xfrm>
            <a:off x="7162800" y="1905000"/>
            <a:ext cx="0" cy="2743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85" name="Line 53"/>
          <p:cNvSpPr>
            <a:spLocks noChangeShapeType="1"/>
          </p:cNvSpPr>
          <p:nvPr/>
        </p:nvSpPr>
        <p:spPr bwMode="auto">
          <a:xfrm>
            <a:off x="7162800" y="25908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7686" name="Line 54"/>
          <p:cNvSpPr>
            <a:spLocks noChangeShapeType="1"/>
          </p:cNvSpPr>
          <p:nvPr/>
        </p:nvSpPr>
        <p:spPr bwMode="auto">
          <a:xfrm>
            <a:off x="7162800" y="36576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7687" name="Line 55"/>
          <p:cNvSpPr>
            <a:spLocks noChangeShapeType="1"/>
          </p:cNvSpPr>
          <p:nvPr/>
        </p:nvSpPr>
        <p:spPr bwMode="auto">
          <a:xfrm>
            <a:off x="7162800" y="46482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88" name="Line 56"/>
          <p:cNvSpPr>
            <a:spLocks noChangeShapeType="1"/>
          </p:cNvSpPr>
          <p:nvPr/>
        </p:nvSpPr>
        <p:spPr bwMode="auto">
          <a:xfrm>
            <a:off x="3381375" y="10668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89" name="Line 57"/>
          <p:cNvSpPr>
            <a:spLocks noChangeShapeType="1"/>
          </p:cNvSpPr>
          <p:nvPr/>
        </p:nvSpPr>
        <p:spPr bwMode="auto">
          <a:xfrm>
            <a:off x="1309688" y="3336925"/>
            <a:ext cx="852487" cy="15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90" name="Line 58"/>
          <p:cNvSpPr>
            <a:spLocks noChangeShapeType="1"/>
          </p:cNvSpPr>
          <p:nvPr/>
        </p:nvSpPr>
        <p:spPr bwMode="auto">
          <a:xfrm flipH="1">
            <a:off x="4829175" y="1066800"/>
            <a:ext cx="304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91" name="Line 59"/>
          <p:cNvSpPr>
            <a:spLocks noChangeShapeType="1"/>
          </p:cNvSpPr>
          <p:nvPr/>
        </p:nvSpPr>
        <p:spPr bwMode="auto">
          <a:xfrm flipV="1">
            <a:off x="2695575" y="4343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92" name="Line 60"/>
          <p:cNvSpPr>
            <a:spLocks noChangeShapeType="1"/>
          </p:cNvSpPr>
          <p:nvPr/>
        </p:nvSpPr>
        <p:spPr bwMode="auto">
          <a:xfrm flipV="1">
            <a:off x="4829175" y="4343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697" name="Rectangle 65"/>
          <p:cNvSpPr>
            <a:spLocks noChangeArrowheads="1"/>
          </p:cNvSpPr>
          <p:nvPr/>
        </p:nvSpPr>
        <p:spPr bwMode="auto">
          <a:xfrm>
            <a:off x="638175" y="12192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197698" name="Picture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" y="1295400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97699" name="Line 67"/>
          <p:cNvSpPr>
            <a:spLocks noChangeShapeType="1"/>
          </p:cNvSpPr>
          <p:nvPr/>
        </p:nvSpPr>
        <p:spPr bwMode="auto">
          <a:xfrm>
            <a:off x="1552575" y="1600200"/>
            <a:ext cx="6096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700" name="Rectangle 68"/>
          <p:cNvSpPr>
            <a:spLocks noChangeArrowheads="1"/>
          </p:cNvSpPr>
          <p:nvPr/>
        </p:nvSpPr>
        <p:spPr bwMode="auto">
          <a:xfrm>
            <a:off x="1704975" y="2286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197701" name="Picture 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0037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97702" name="Line 70"/>
          <p:cNvSpPr>
            <a:spLocks noChangeShapeType="1"/>
          </p:cNvSpPr>
          <p:nvPr/>
        </p:nvSpPr>
        <p:spPr bwMode="auto">
          <a:xfrm>
            <a:off x="2162175" y="1143000"/>
            <a:ext cx="3048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7703" name="Rectangle 71"/>
          <p:cNvSpPr>
            <a:spLocks noChangeArrowheads="1"/>
          </p:cNvSpPr>
          <p:nvPr/>
        </p:nvSpPr>
        <p:spPr bwMode="auto">
          <a:xfrm>
            <a:off x="2976563" y="2286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197704" name="Picture 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187" y="300037"/>
            <a:ext cx="585788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97705" name="Rectangle 73"/>
          <p:cNvSpPr>
            <a:spLocks noChangeArrowheads="1"/>
          </p:cNvSpPr>
          <p:nvPr/>
        </p:nvSpPr>
        <p:spPr bwMode="auto">
          <a:xfrm>
            <a:off x="4752975" y="2286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197706" name="Picture 7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00037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pic>
        <p:nvPicPr>
          <p:cNvPr id="197710" name="Picture 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7200" y="6096000"/>
            <a:ext cx="3238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712" name="Picture 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6172200"/>
            <a:ext cx="3238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713" name="Text Box 81"/>
          <p:cNvSpPr txBox="1">
            <a:spLocks noChangeArrowheads="1"/>
          </p:cNvSpPr>
          <p:nvPr/>
        </p:nvSpPr>
        <p:spPr bwMode="auto">
          <a:xfrm>
            <a:off x="3975100" y="397431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+mn-lt"/>
              </a:rPr>
              <a:t>. . . .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178050" y="1828800"/>
            <a:ext cx="3413125" cy="1706563"/>
            <a:chOff x="3918" y="1290"/>
            <a:chExt cx="288" cy="240"/>
          </a:xfrm>
        </p:grpSpPr>
        <p:sp>
          <p:nvSpPr>
            <p:cNvPr id="197715" name="Rectangle 83"/>
            <p:cNvSpPr>
              <a:spLocks noChangeArrowheads="1"/>
            </p:cNvSpPr>
            <p:nvPr/>
          </p:nvSpPr>
          <p:spPr bwMode="auto">
            <a:xfrm>
              <a:off x="3918" y="1290"/>
              <a:ext cx="288" cy="240"/>
            </a:xfrm>
            <a:prstGeom prst="rect">
              <a:avLst/>
            </a:prstGeom>
            <a:solidFill>
              <a:srgbClr val="A6E1A3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16" name="Line 84"/>
            <p:cNvSpPr>
              <a:spLocks noChangeShapeType="1"/>
            </p:cNvSpPr>
            <p:nvPr/>
          </p:nvSpPr>
          <p:spPr bwMode="auto">
            <a:xfrm flipV="1">
              <a:off x="4050" y="1350"/>
              <a:ext cx="116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17" name="Line 85"/>
            <p:cNvSpPr>
              <a:spLocks noChangeShapeType="1"/>
            </p:cNvSpPr>
            <p:nvPr/>
          </p:nvSpPr>
          <p:spPr bwMode="auto">
            <a:xfrm>
              <a:off x="4054" y="1394"/>
              <a:ext cx="8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18" name="Oval 86"/>
            <p:cNvSpPr>
              <a:spLocks noChangeArrowheads="1"/>
            </p:cNvSpPr>
            <p:nvPr/>
          </p:nvSpPr>
          <p:spPr bwMode="auto">
            <a:xfrm>
              <a:off x="4026" y="1366"/>
              <a:ext cx="57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19" name="Line 87"/>
            <p:cNvSpPr>
              <a:spLocks noChangeShapeType="1"/>
            </p:cNvSpPr>
            <p:nvPr/>
          </p:nvSpPr>
          <p:spPr bwMode="auto">
            <a:xfrm flipH="1" flipV="1">
              <a:off x="4046" y="1378"/>
              <a:ext cx="1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20" name="Line 88"/>
            <p:cNvSpPr>
              <a:spLocks noChangeShapeType="1"/>
            </p:cNvSpPr>
            <p:nvPr/>
          </p:nvSpPr>
          <p:spPr bwMode="auto">
            <a:xfrm flipV="1">
              <a:off x="3970" y="1394"/>
              <a:ext cx="76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21" name="Line 89"/>
            <p:cNvSpPr>
              <a:spLocks noChangeShapeType="1"/>
            </p:cNvSpPr>
            <p:nvPr/>
          </p:nvSpPr>
          <p:spPr bwMode="auto">
            <a:xfrm>
              <a:off x="3982" y="1334"/>
              <a:ext cx="72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22" name="Line 90"/>
            <p:cNvSpPr>
              <a:spLocks noChangeShapeType="1"/>
            </p:cNvSpPr>
            <p:nvPr/>
          </p:nvSpPr>
          <p:spPr bwMode="auto">
            <a:xfrm flipV="1">
              <a:off x="4050" y="1326"/>
              <a:ext cx="12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23" name="Oval 91"/>
            <p:cNvSpPr>
              <a:spLocks noChangeArrowheads="1"/>
            </p:cNvSpPr>
            <p:nvPr/>
          </p:nvSpPr>
          <p:spPr bwMode="auto">
            <a:xfrm>
              <a:off x="3958" y="131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24" name="Oval 92"/>
            <p:cNvSpPr>
              <a:spLocks noChangeArrowheads="1"/>
            </p:cNvSpPr>
            <p:nvPr/>
          </p:nvSpPr>
          <p:spPr bwMode="auto">
            <a:xfrm>
              <a:off x="4134" y="1330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25" name="Oval 93"/>
            <p:cNvSpPr>
              <a:spLocks noChangeArrowheads="1"/>
            </p:cNvSpPr>
            <p:nvPr/>
          </p:nvSpPr>
          <p:spPr bwMode="auto">
            <a:xfrm>
              <a:off x="3950" y="1398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26" name="Oval 94"/>
            <p:cNvSpPr>
              <a:spLocks noChangeArrowheads="1"/>
            </p:cNvSpPr>
            <p:nvPr/>
          </p:nvSpPr>
          <p:spPr bwMode="auto">
            <a:xfrm>
              <a:off x="4118" y="143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27" name="Oval 95"/>
            <p:cNvSpPr>
              <a:spLocks noChangeArrowheads="1"/>
            </p:cNvSpPr>
            <p:nvPr/>
          </p:nvSpPr>
          <p:spPr bwMode="auto">
            <a:xfrm>
              <a:off x="4038" y="145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28" name="Oval 96"/>
            <p:cNvSpPr>
              <a:spLocks noChangeArrowheads="1"/>
            </p:cNvSpPr>
            <p:nvPr/>
          </p:nvSpPr>
          <p:spPr bwMode="auto">
            <a:xfrm>
              <a:off x="4034" y="1306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2271713" y="2981325"/>
            <a:ext cx="762000" cy="381000"/>
            <a:chOff x="144" y="3792"/>
            <a:chExt cx="480" cy="240"/>
          </a:xfrm>
        </p:grpSpPr>
        <p:sp>
          <p:nvSpPr>
            <p:cNvPr id="197730" name="Line 98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31" name="Rectangle 99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32" name="Rectangle 100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33" name="Rectangle 101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34" name="Rectangle 102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35" name="Rectangle 103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36" name="Line 104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37" name="Line 105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38" name="Line 106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39" name="Line 107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40" name="Line 108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1857375" y="1219200"/>
            <a:ext cx="457200" cy="228600"/>
            <a:chOff x="144" y="3792"/>
            <a:chExt cx="480" cy="240"/>
          </a:xfrm>
        </p:grpSpPr>
        <p:sp>
          <p:nvSpPr>
            <p:cNvPr id="197742" name="Line 110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43" name="Rectangle 111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44" name="Rectangle 112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45" name="Rectangle 113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46" name="Rectangle 114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47" name="Rectangle 115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48" name="Line 116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49" name="Line 117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50" name="Line 118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51" name="Line 119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52" name="Line 120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1354138" y="3443288"/>
            <a:ext cx="457200" cy="228600"/>
            <a:chOff x="144" y="3792"/>
            <a:chExt cx="480" cy="240"/>
          </a:xfrm>
        </p:grpSpPr>
        <p:sp>
          <p:nvSpPr>
            <p:cNvPr id="197766" name="Line 134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67" name="Rectangle 135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68" name="Rectangle 136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69" name="Rectangle 137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70" name="Rectangle 138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71" name="Rectangle 139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72" name="Line 140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73" name="Line 141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74" name="Line 142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75" name="Line 143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776" name="Line 144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97813" name="Text Box 181"/>
          <p:cNvSpPr txBox="1">
            <a:spLocks noChangeArrowheads="1"/>
          </p:cNvSpPr>
          <p:nvPr/>
        </p:nvSpPr>
        <p:spPr bwMode="auto">
          <a:xfrm>
            <a:off x="533400" y="3138487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>
                <a:solidFill>
                  <a:schemeClr val="bg1"/>
                </a:solidFill>
                <a:latin typeface="+mn-lt"/>
              </a:rPr>
              <a:t>ERP</a:t>
            </a:r>
          </a:p>
        </p:txBody>
      </p:sp>
      <p:sp>
        <p:nvSpPr>
          <p:cNvPr id="197815" name="Text Box 183"/>
          <p:cNvSpPr txBox="1">
            <a:spLocks noChangeArrowheads="1"/>
          </p:cNvSpPr>
          <p:nvPr/>
        </p:nvSpPr>
        <p:spPr bwMode="auto">
          <a:xfrm>
            <a:off x="2981325" y="468868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chemeClr val="bg1"/>
                </a:solidFill>
                <a:latin typeface="+mn-lt"/>
              </a:rPr>
              <a:t>D&amp;B</a:t>
            </a: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7816" name="Text Box 184"/>
          <p:cNvSpPr txBox="1">
            <a:spLocks noChangeArrowheads="1"/>
          </p:cNvSpPr>
          <p:nvPr/>
        </p:nvSpPr>
        <p:spPr bwMode="auto">
          <a:xfrm>
            <a:off x="4775949" y="468868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>
                <a:solidFill>
                  <a:schemeClr val="bg1"/>
                </a:solidFill>
                <a:latin typeface="+mn-lt"/>
              </a:rPr>
              <a:t>M&amp;A</a:t>
            </a:r>
          </a:p>
        </p:txBody>
      </p:sp>
      <p:sp>
        <p:nvSpPr>
          <p:cNvPr id="197820" name="Text Box 188"/>
          <p:cNvSpPr txBox="1">
            <a:spLocks noChangeArrowheads="1"/>
          </p:cNvSpPr>
          <p:nvPr/>
        </p:nvSpPr>
        <p:spPr bwMode="auto">
          <a:xfrm>
            <a:off x="5791200" y="0"/>
            <a:ext cx="1956561" cy="95410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Registry 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Technique</a:t>
            </a:r>
          </a:p>
        </p:txBody>
      </p:sp>
      <p:sp>
        <p:nvSpPr>
          <p:cNvPr id="197823" name="Rectangle 191"/>
          <p:cNvSpPr>
            <a:spLocks noChangeArrowheads="1"/>
          </p:cNvSpPr>
          <p:nvPr/>
        </p:nvSpPr>
        <p:spPr bwMode="auto">
          <a:xfrm>
            <a:off x="228600" y="573088"/>
            <a:ext cx="1159292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Local ID1</a:t>
            </a:r>
          </a:p>
        </p:txBody>
      </p:sp>
      <p:sp>
        <p:nvSpPr>
          <p:cNvPr id="197824" name="Rectangle 192"/>
          <p:cNvSpPr>
            <a:spLocks noChangeArrowheads="1"/>
          </p:cNvSpPr>
          <p:nvPr/>
        </p:nvSpPr>
        <p:spPr bwMode="auto">
          <a:xfrm>
            <a:off x="228600" y="2266950"/>
            <a:ext cx="1159292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Local ID2</a:t>
            </a:r>
          </a:p>
        </p:txBody>
      </p:sp>
      <p:sp>
        <p:nvSpPr>
          <p:cNvPr id="197825" name="Rectangle 193"/>
          <p:cNvSpPr>
            <a:spLocks noChangeArrowheads="1"/>
          </p:cNvSpPr>
          <p:nvPr/>
        </p:nvSpPr>
        <p:spPr bwMode="auto">
          <a:xfrm>
            <a:off x="2178050" y="3535363"/>
            <a:ext cx="3413125" cy="80803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7821" name="Text Box 189"/>
          <p:cNvSpPr txBox="1">
            <a:spLocks noChangeArrowheads="1"/>
          </p:cNvSpPr>
          <p:nvPr/>
        </p:nvSpPr>
        <p:spPr bwMode="auto">
          <a:xfrm>
            <a:off x="2182813" y="3560763"/>
            <a:ext cx="33591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Party ID    local ID1    local ID2 </a:t>
            </a:r>
          </a:p>
        </p:txBody>
      </p:sp>
      <p:sp>
        <p:nvSpPr>
          <p:cNvPr id="197826" name="Line 194"/>
          <p:cNvSpPr>
            <a:spLocks noChangeShapeType="1"/>
          </p:cNvSpPr>
          <p:nvPr/>
        </p:nvSpPr>
        <p:spPr bwMode="auto">
          <a:xfrm>
            <a:off x="3167063" y="3521075"/>
            <a:ext cx="1587" cy="8223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197827" name="Line 195"/>
          <p:cNvSpPr>
            <a:spLocks noChangeShapeType="1"/>
          </p:cNvSpPr>
          <p:nvPr/>
        </p:nvSpPr>
        <p:spPr bwMode="auto">
          <a:xfrm>
            <a:off x="4306888" y="3560763"/>
            <a:ext cx="0" cy="7921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197828" name="Line 196"/>
          <p:cNvSpPr>
            <a:spLocks noChangeShapeType="1"/>
          </p:cNvSpPr>
          <p:nvPr/>
        </p:nvSpPr>
        <p:spPr bwMode="auto">
          <a:xfrm>
            <a:off x="2160588" y="3902075"/>
            <a:ext cx="345916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197829" name="Text Box 197"/>
          <p:cNvSpPr txBox="1">
            <a:spLocks noChangeArrowheads="1"/>
          </p:cNvSpPr>
          <p:nvPr/>
        </p:nvSpPr>
        <p:spPr bwMode="auto">
          <a:xfrm>
            <a:off x="2274888" y="3886200"/>
            <a:ext cx="31051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10000       34598        98743 </a:t>
            </a:r>
          </a:p>
        </p:txBody>
      </p:sp>
      <p:sp>
        <p:nvSpPr>
          <p:cNvPr id="197830" name="Rectangle 198"/>
          <p:cNvSpPr>
            <a:spLocks noChangeArrowheads="1"/>
          </p:cNvSpPr>
          <p:nvPr/>
        </p:nvSpPr>
        <p:spPr bwMode="auto">
          <a:xfrm>
            <a:off x="395313" y="271463"/>
            <a:ext cx="82586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34598</a:t>
            </a:r>
          </a:p>
        </p:txBody>
      </p:sp>
      <p:sp>
        <p:nvSpPr>
          <p:cNvPr id="197831" name="Rectangle 199"/>
          <p:cNvSpPr>
            <a:spLocks noChangeArrowheads="1"/>
          </p:cNvSpPr>
          <p:nvPr/>
        </p:nvSpPr>
        <p:spPr bwMode="auto">
          <a:xfrm>
            <a:off x="395313" y="1985963"/>
            <a:ext cx="82586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98743</a:t>
            </a:r>
          </a:p>
        </p:txBody>
      </p:sp>
      <p:sp>
        <p:nvSpPr>
          <p:cNvPr id="197832" name="Rectangle 200"/>
          <p:cNvSpPr>
            <a:spLocks noChangeArrowheads="1"/>
          </p:cNvSpPr>
          <p:nvPr/>
        </p:nvSpPr>
        <p:spPr bwMode="auto">
          <a:xfrm>
            <a:off x="395313" y="3810000"/>
            <a:ext cx="82586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10000</a:t>
            </a:r>
          </a:p>
        </p:txBody>
      </p:sp>
      <p:sp>
        <p:nvSpPr>
          <p:cNvPr id="197833" name="Text Box 201"/>
          <p:cNvSpPr txBox="1">
            <a:spLocks noChangeArrowheads="1"/>
          </p:cNvSpPr>
          <p:nvPr/>
        </p:nvSpPr>
        <p:spPr bwMode="auto">
          <a:xfrm>
            <a:off x="65088" y="5695271"/>
            <a:ext cx="6337300" cy="1069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Authoring at Spokes</a:t>
            </a:r>
          </a:p>
          <a:p>
            <a:pPr algn="l"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Cross Reference Only (attributes not mastered in hub)</a:t>
            </a:r>
          </a:p>
          <a:p>
            <a:pPr algn="l"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Provides links to sources (that may not share the same data model)</a:t>
            </a:r>
          </a:p>
          <a:p>
            <a:pPr algn="l">
              <a:buFontTx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Non-invasive (easier to implement, but less attribute consistency)</a:t>
            </a:r>
          </a:p>
        </p:txBody>
      </p:sp>
      <p:sp>
        <p:nvSpPr>
          <p:cNvPr id="197834" name="Text Box 202"/>
          <p:cNvSpPr txBox="1">
            <a:spLocks noChangeArrowheads="1"/>
          </p:cNvSpPr>
          <p:nvPr/>
        </p:nvSpPr>
        <p:spPr bwMode="auto">
          <a:xfrm>
            <a:off x="2111375" y="3335338"/>
            <a:ext cx="1204913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+mn-lt"/>
              </a:rPr>
              <a:t>Global ID = 28110</a:t>
            </a:r>
          </a:p>
        </p:txBody>
      </p:sp>
      <p:grpSp>
        <p:nvGrpSpPr>
          <p:cNvPr id="135" name="Group 135"/>
          <p:cNvGrpSpPr>
            <a:grpSpLocks/>
          </p:cNvGrpSpPr>
          <p:nvPr/>
        </p:nvGrpSpPr>
        <p:grpSpPr bwMode="auto">
          <a:xfrm>
            <a:off x="1490663" y="1943100"/>
            <a:ext cx="457200" cy="228600"/>
            <a:chOff x="144" y="3792"/>
            <a:chExt cx="480" cy="240"/>
          </a:xfrm>
        </p:grpSpPr>
        <p:sp>
          <p:nvSpPr>
            <p:cNvPr id="136" name="Line 136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7" name="Rectangle 137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8" name="Rectangle 138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0" name="Rectangle 140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2" name="Line 142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3" name="Line 143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4" name="Line 144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6" name="Line 146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97711" name="Text Box 79"/>
          <p:cNvSpPr txBox="1">
            <a:spLocks noChangeArrowheads="1"/>
          </p:cNvSpPr>
          <p:nvPr/>
        </p:nvSpPr>
        <p:spPr bwMode="auto">
          <a:xfrm>
            <a:off x="6433204" y="6248400"/>
            <a:ext cx="424796" cy="26468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3000"/>
              </a:lnSpc>
            </a:pPr>
            <a:r>
              <a:rPr lang="en-US" sz="1200" b="1" dirty="0">
                <a:solidFill>
                  <a:schemeClr val="bg1"/>
                </a:solidFill>
                <a:latin typeface="+mn-lt"/>
              </a:rPr>
              <a:t>DM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4" grpId="0" animBg="1"/>
      <p:bldP spid="197645" grpId="0" animBg="1"/>
      <p:bldP spid="197646" grpId="0" animBg="1"/>
      <p:bldP spid="197647" grpId="0" animBg="1"/>
      <p:bldP spid="197649" grpId="0" animBg="1"/>
      <p:bldP spid="197654" grpId="0" animBg="1"/>
      <p:bldP spid="197655" grpId="0" animBg="1"/>
      <p:bldP spid="197656" grpId="0" animBg="1"/>
      <p:bldP spid="197657" grpId="0" animBg="1"/>
      <p:bldP spid="197658" grpId="0" animBg="1"/>
      <p:bldP spid="1976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4"/>
          <p:cNvSpPr>
            <a:spLocks noChangeArrowheads="1"/>
          </p:cNvSpPr>
          <p:nvPr/>
        </p:nvSpPr>
        <p:spPr bwMode="auto">
          <a:xfrm>
            <a:off x="504825" y="2905125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2162175" y="1828800"/>
            <a:ext cx="3630613" cy="24844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1404938" y="5029200"/>
            <a:ext cx="1447800" cy="685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 dirty="0" smtClean="0">
                <a:latin typeface="+mn-lt"/>
              </a:rPr>
              <a:t>    Workflow</a:t>
            </a:r>
            <a:endParaRPr lang="en-US" sz="1000" b="1" dirty="0">
              <a:latin typeface="+mn-lt"/>
            </a:endParaRP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2928938" y="5486400"/>
            <a:ext cx="914400" cy="228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WS</a:t>
            </a:r>
            <a:endParaRPr lang="en-US" sz="1000" b="1">
              <a:latin typeface="+mn-lt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3919538" y="5486400"/>
            <a:ext cx="762000" cy="228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EAI</a:t>
            </a:r>
            <a:endParaRPr lang="en-US" sz="1000" b="1">
              <a:latin typeface="+mn-lt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4757738" y="5486400"/>
            <a:ext cx="1066800" cy="228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ETL/EII</a:t>
            </a:r>
            <a:endParaRPr lang="en-US" sz="1000" b="1">
              <a:latin typeface="+mn-lt"/>
            </a:endParaRP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7848600" y="4724400"/>
            <a:ext cx="990600" cy="1676400"/>
          </a:xfrm>
          <a:prstGeom prst="rect">
            <a:avLst/>
          </a:prstGeom>
          <a:solidFill>
            <a:srgbClr val="66CC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lIns="91433" tIns="45717" rIns="91433" bIns="45717" anchorCtr="1">
            <a:flatTx/>
          </a:bodyPr>
          <a:lstStyle/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Analytics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Views</a:t>
            </a: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2928938" y="5029200"/>
            <a:ext cx="2895600" cy="4572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200" b="1" dirty="0">
                <a:latin typeface="+mn-lt"/>
              </a:rPr>
              <a:t>Integration services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7848600" y="762000"/>
            <a:ext cx="990600" cy="3962400"/>
          </a:xfrm>
          <a:prstGeom prst="rect">
            <a:avLst/>
          </a:prstGeom>
          <a:solidFill>
            <a:srgbClr val="66CC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lIns="91433" tIns="45717" rIns="91433" bIns="45717" anchorCtr="1">
            <a:flatTx/>
          </a:bodyPr>
          <a:lstStyle/>
          <a:p>
            <a:pPr eaLnBrk="0" hangingPunct="0"/>
            <a:r>
              <a:rPr lang="en-US" sz="1400" b="1" i="1">
                <a:solidFill>
                  <a:schemeClr val="bg1"/>
                </a:solidFill>
                <a:latin typeface="+mn-lt"/>
              </a:rPr>
              <a:t>  360 </a:t>
            </a:r>
            <a:r>
              <a:rPr lang="en-US" sz="1400" b="1" i="1">
                <a:solidFill>
                  <a:schemeClr val="bg1"/>
                </a:solidFill>
                <a:latin typeface="+mn-lt"/>
                <a:cs typeface="Arial" pitchFamily="34" charset="0"/>
              </a:rPr>
              <a:t>° </a:t>
            </a:r>
            <a:r>
              <a:rPr lang="en-US" sz="1200" b="1" i="1">
                <a:solidFill>
                  <a:schemeClr val="bg1"/>
                </a:solidFill>
                <a:latin typeface="+mn-lt"/>
              </a:rPr>
              <a:t>Customer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Transaction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  <a:latin typeface="+mn-lt"/>
              </a:rPr>
              <a:t> Views</a:t>
            </a:r>
          </a:p>
        </p:txBody>
      </p:sp>
      <p:sp>
        <p:nvSpPr>
          <p:cNvPr id="198671" name="Rectangle 15"/>
          <p:cNvSpPr>
            <a:spLocks noChangeArrowheads="1"/>
          </p:cNvSpPr>
          <p:nvPr/>
        </p:nvSpPr>
        <p:spPr bwMode="auto">
          <a:xfrm>
            <a:off x="7696200" y="60198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Historical</a:t>
            </a:r>
          </a:p>
          <a:p>
            <a:r>
              <a:rPr lang="en-US" sz="1400" b="1">
                <a:latin typeface="+mn-lt"/>
              </a:rPr>
              <a:t>Analytics</a:t>
            </a:r>
            <a:endParaRPr lang="en-US" sz="1000" b="1">
              <a:latin typeface="+mn-lt"/>
            </a:endParaRPr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7696200" y="52578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Real Time</a:t>
            </a:r>
          </a:p>
          <a:p>
            <a:r>
              <a:rPr lang="en-US" sz="1400" b="1">
                <a:latin typeface="+mn-lt"/>
              </a:rPr>
              <a:t>Analytics</a:t>
            </a:r>
            <a:endParaRPr lang="en-US" sz="1000" b="1">
              <a:latin typeface="+mn-lt"/>
            </a:endParaRPr>
          </a:p>
        </p:txBody>
      </p:sp>
      <p:sp>
        <p:nvSpPr>
          <p:cNvPr id="198673" name="Rectangle 17"/>
          <p:cNvSpPr>
            <a:spLocks noChangeArrowheads="1"/>
          </p:cNvSpPr>
          <p:nvPr/>
        </p:nvSpPr>
        <p:spPr bwMode="auto">
          <a:xfrm>
            <a:off x="7696200" y="2438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Customer</a:t>
            </a:r>
          </a:p>
          <a:p>
            <a:r>
              <a:rPr lang="en-US" sz="1400" b="1">
                <a:latin typeface="+mn-lt"/>
              </a:rPr>
              <a:t>Service</a:t>
            </a:r>
            <a:endParaRPr lang="en-US" sz="1000" b="1">
              <a:latin typeface="+mn-lt"/>
            </a:endParaRPr>
          </a:p>
        </p:txBody>
      </p:sp>
      <p:sp>
        <p:nvSpPr>
          <p:cNvPr id="198674" name="Rectangle 18"/>
          <p:cNvSpPr>
            <a:spLocks noChangeArrowheads="1"/>
          </p:cNvSpPr>
          <p:nvPr/>
        </p:nvSpPr>
        <p:spPr bwMode="auto">
          <a:xfrm>
            <a:off x="7696200" y="1676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Customer</a:t>
            </a:r>
          </a:p>
          <a:p>
            <a:r>
              <a:rPr lang="en-US" sz="1400" b="1">
                <a:latin typeface="+mn-lt"/>
              </a:rPr>
              <a:t>ID Mgmt</a:t>
            </a:r>
            <a:endParaRPr lang="en-US" sz="1000" b="1">
              <a:latin typeface="+mn-lt"/>
            </a:endParaRP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7696200" y="3200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Customer</a:t>
            </a:r>
          </a:p>
          <a:p>
            <a:r>
              <a:rPr lang="en-US" sz="1400" b="1">
                <a:latin typeface="+mn-lt"/>
              </a:rPr>
              <a:t>Loyalty</a:t>
            </a:r>
            <a:endParaRPr lang="en-US" sz="1000" b="1">
              <a:latin typeface="+mn-lt"/>
            </a:endParaRPr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7696200" y="41910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 Etc.</a:t>
            </a:r>
            <a:endParaRPr lang="en-US" sz="1000" b="1">
              <a:latin typeface="+mn-lt"/>
            </a:endParaRPr>
          </a:p>
        </p:txBody>
      </p:sp>
      <p:sp>
        <p:nvSpPr>
          <p:cNvPr id="198679" name="Line 23"/>
          <p:cNvSpPr>
            <a:spLocks noChangeShapeType="1"/>
          </p:cNvSpPr>
          <p:nvPr/>
        </p:nvSpPr>
        <p:spPr bwMode="auto">
          <a:xfrm>
            <a:off x="7315200" y="2743200"/>
            <a:ext cx="0" cy="2819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680" name="Line 24"/>
          <p:cNvSpPr>
            <a:spLocks noChangeShapeType="1"/>
          </p:cNvSpPr>
          <p:nvPr/>
        </p:nvSpPr>
        <p:spPr bwMode="auto">
          <a:xfrm>
            <a:off x="7467600" y="3352800"/>
            <a:ext cx="0" cy="2895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682" name="Line 26"/>
          <p:cNvSpPr>
            <a:spLocks noChangeShapeType="1"/>
          </p:cNvSpPr>
          <p:nvPr/>
        </p:nvSpPr>
        <p:spPr bwMode="auto">
          <a:xfrm>
            <a:off x="7162800" y="19050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683" name="Line 27"/>
          <p:cNvSpPr>
            <a:spLocks noChangeShapeType="1"/>
          </p:cNvSpPr>
          <p:nvPr/>
        </p:nvSpPr>
        <p:spPr bwMode="auto">
          <a:xfrm>
            <a:off x="7315200" y="27432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684" name="Line 28"/>
          <p:cNvSpPr>
            <a:spLocks noChangeShapeType="1"/>
          </p:cNvSpPr>
          <p:nvPr/>
        </p:nvSpPr>
        <p:spPr bwMode="auto">
          <a:xfrm>
            <a:off x="7315200" y="35052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7315200" y="44958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686" name="Line 30"/>
          <p:cNvSpPr>
            <a:spLocks noChangeShapeType="1"/>
          </p:cNvSpPr>
          <p:nvPr/>
        </p:nvSpPr>
        <p:spPr bwMode="auto">
          <a:xfrm>
            <a:off x="7315200" y="55499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688" name="Line 32"/>
          <p:cNvSpPr>
            <a:spLocks noChangeShapeType="1"/>
          </p:cNvSpPr>
          <p:nvPr/>
        </p:nvSpPr>
        <p:spPr bwMode="auto">
          <a:xfrm>
            <a:off x="7467600" y="6273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689" name="Line 33"/>
          <p:cNvSpPr>
            <a:spLocks noChangeShapeType="1"/>
          </p:cNvSpPr>
          <p:nvPr/>
        </p:nvSpPr>
        <p:spPr bwMode="auto">
          <a:xfrm>
            <a:off x="7467600" y="43434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690" name="Line 34"/>
          <p:cNvSpPr>
            <a:spLocks noChangeShapeType="1"/>
          </p:cNvSpPr>
          <p:nvPr/>
        </p:nvSpPr>
        <p:spPr bwMode="auto">
          <a:xfrm>
            <a:off x="7467600" y="3352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692" name="Line 36"/>
          <p:cNvSpPr>
            <a:spLocks noChangeShapeType="1"/>
          </p:cNvSpPr>
          <p:nvPr/>
        </p:nvSpPr>
        <p:spPr bwMode="auto">
          <a:xfrm>
            <a:off x="5257800" y="2819400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694" name="Line 38"/>
          <p:cNvSpPr>
            <a:spLocks noChangeShapeType="1"/>
          </p:cNvSpPr>
          <p:nvPr/>
        </p:nvSpPr>
        <p:spPr bwMode="auto">
          <a:xfrm flipV="1">
            <a:off x="6096000" y="2819400"/>
            <a:ext cx="0" cy="3200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695" name="Line 39"/>
          <p:cNvSpPr>
            <a:spLocks noChangeShapeType="1"/>
          </p:cNvSpPr>
          <p:nvPr/>
        </p:nvSpPr>
        <p:spPr bwMode="auto">
          <a:xfrm flipV="1">
            <a:off x="1524000" y="4648200"/>
            <a:ext cx="457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697" name="Line 41"/>
          <p:cNvSpPr>
            <a:spLocks noChangeShapeType="1"/>
          </p:cNvSpPr>
          <p:nvPr/>
        </p:nvSpPr>
        <p:spPr bwMode="auto">
          <a:xfrm flipV="1">
            <a:off x="4452938" y="4648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 flipV="1">
            <a:off x="2166938" y="4648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699" name="Line 43"/>
          <p:cNvSpPr>
            <a:spLocks noChangeShapeType="1"/>
          </p:cNvSpPr>
          <p:nvPr/>
        </p:nvSpPr>
        <p:spPr bwMode="auto">
          <a:xfrm>
            <a:off x="7162800" y="1905000"/>
            <a:ext cx="0" cy="2743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700" name="Line 44"/>
          <p:cNvSpPr>
            <a:spLocks noChangeShapeType="1"/>
          </p:cNvSpPr>
          <p:nvPr/>
        </p:nvSpPr>
        <p:spPr bwMode="auto">
          <a:xfrm>
            <a:off x="7162800" y="25908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701" name="Line 45"/>
          <p:cNvSpPr>
            <a:spLocks noChangeShapeType="1"/>
          </p:cNvSpPr>
          <p:nvPr/>
        </p:nvSpPr>
        <p:spPr bwMode="auto">
          <a:xfrm>
            <a:off x="7162800" y="36576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702" name="Line 46"/>
          <p:cNvSpPr>
            <a:spLocks noChangeShapeType="1"/>
          </p:cNvSpPr>
          <p:nvPr/>
        </p:nvSpPr>
        <p:spPr bwMode="auto">
          <a:xfrm>
            <a:off x="7162800" y="46482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703" name="Line 47"/>
          <p:cNvSpPr>
            <a:spLocks noChangeShapeType="1"/>
          </p:cNvSpPr>
          <p:nvPr/>
        </p:nvSpPr>
        <p:spPr bwMode="auto">
          <a:xfrm>
            <a:off x="3381375" y="10668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704" name="Line 48"/>
          <p:cNvSpPr>
            <a:spLocks noChangeShapeType="1"/>
          </p:cNvSpPr>
          <p:nvPr/>
        </p:nvSpPr>
        <p:spPr bwMode="auto">
          <a:xfrm>
            <a:off x="1309688" y="3336925"/>
            <a:ext cx="852487" cy="15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705" name="Line 49"/>
          <p:cNvSpPr>
            <a:spLocks noChangeShapeType="1"/>
          </p:cNvSpPr>
          <p:nvPr/>
        </p:nvSpPr>
        <p:spPr bwMode="auto">
          <a:xfrm flipH="1">
            <a:off x="4829175" y="1066800"/>
            <a:ext cx="304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706" name="Line 50"/>
          <p:cNvSpPr>
            <a:spLocks noChangeShapeType="1"/>
          </p:cNvSpPr>
          <p:nvPr/>
        </p:nvSpPr>
        <p:spPr bwMode="auto">
          <a:xfrm flipV="1">
            <a:off x="2695575" y="4343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707" name="Line 51"/>
          <p:cNvSpPr>
            <a:spLocks noChangeShapeType="1"/>
          </p:cNvSpPr>
          <p:nvPr/>
        </p:nvSpPr>
        <p:spPr bwMode="auto">
          <a:xfrm flipV="1">
            <a:off x="4829175" y="4343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710" name="Line 54"/>
          <p:cNvSpPr>
            <a:spLocks noChangeShapeType="1"/>
          </p:cNvSpPr>
          <p:nvPr/>
        </p:nvSpPr>
        <p:spPr bwMode="auto">
          <a:xfrm>
            <a:off x="1552575" y="1600200"/>
            <a:ext cx="6096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711" name="Rectangle 55"/>
          <p:cNvSpPr>
            <a:spLocks noChangeArrowheads="1"/>
          </p:cNvSpPr>
          <p:nvPr/>
        </p:nvSpPr>
        <p:spPr bwMode="auto">
          <a:xfrm>
            <a:off x="1704975" y="3048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198712" name="Picture 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88" y="381000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98713" name="Line 57"/>
          <p:cNvSpPr>
            <a:spLocks noChangeShapeType="1"/>
          </p:cNvSpPr>
          <p:nvPr/>
        </p:nvSpPr>
        <p:spPr bwMode="auto">
          <a:xfrm>
            <a:off x="2162175" y="1143000"/>
            <a:ext cx="3048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8714" name="Rectangle 58"/>
          <p:cNvSpPr>
            <a:spLocks noChangeArrowheads="1"/>
          </p:cNvSpPr>
          <p:nvPr/>
        </p:nvSpPr>
        <p:spPr bwMode="auto">
          <a:xfrm>
            <a:off x="2976563" y="2286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198715" name="Picture 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6575" y="304800"/>
            <a:ext cx="585788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98716" name="Rectangle 60"/>
          <p:cNvSpPr>
            <a:spLocks noChangeArrowheads="1"/>
          </p:cNvSpPr>
          <p:nvPr/>
        </p:nvSpPr>
        <p:spPr bwMode="auto">
          <a:xfrm>
            <a:off x="4752975" y="2286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19871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2988" y="304800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198721" name="Text Box 65"/>
          <p:cNvSpPr txBox="1">
            <a:spLocks noChangeArrowheads="1"/>
          </p:cNvSpPr>
          <p:nvPr/>
        </p:nvSpPr>
        <p:spPr bwMode="auto">
          <a:xfrm>
            <a:off x="3975100" y="3444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chemeClr val="bg1"/>
                </a:solidFill>
                <a:latin typeface="+mn-lt"/>
              </a:rPr>
              <a:t>. . . .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178050" y="1828800"/>
            <a:ext cx="3614738" cy="1706563"/>
            <a:chOff x="3918" y="1290"/>
            <a:chExt cx="288" cy="240"/>
          </a:xfrm>
        </p:grpSpPr>
        <p:sp>
          <p:nvSpPr>
            <p:cNvPr id="198723" name="Rectangle 67"/>
            <p:cNvSpPr>
              <a:spLocks noChangeArrowheads="1"/>
            </p:cNvSpPr>
            <p:nvPr/>
          </p:nvSpPr>
          <p:spPr bwMode="auto">
            <a:xfrm>
              <a:off x="3918" y="1290"/>
              <a:ext cx="288" cy="240"/>
            </a:xfrm>
            <a:prstGeom prst="rect">
              <a:avLst/>
            </a:prstGeom>
            <a:solidFill>
              <a:srgbClr val="A6E1A3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24" name="Line 68"/>
            <p:cNvSpPr>
              <a:spLocks noChangeShapeType="1"/>
            </p:cNvSpPr>
            <p:nvPr/>
          </p:nvSpPr>
          <p:spPr bwMode="auto">
            <a:xfrm flipV="1">
              <a:off x="4050" y="1350"/>
              <a:ext cx="116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25" name="Line 69"/>
            <p:cNvSpPr>
              <a:spLocks noChangeShapeType="1"/>
            </p:cNvSpPr>
            <p:nvPr/>
          </p:nvSpPr>
          <p:spPr bwMode="auto">
            <a:xfrm>
              <a:off x="4054" y="1394"/>
              <a:ext cx="8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26" name="Oval 70"/>
            <p:cNvSpPr>
              <a:spLocks noChangeArrowheads="1"/>
            </p:cNvSpPr>
            <p:nvPr/>
          </p:nvSpPr>
          <p:spPr bwMode="auto">
            <a:xfrm>
              <a:off x="4026" y="1366"/>
              <a:ext cx="57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27" name="Line 71"/>
            <p:cNvSpPr>
              <a:spLocks noChangeShapeType="1"/>
            </p:cNvSpPr>
            <p:nvPr/>
          </p:nvSpPr>
          <p:spPr bwMode="auto">
            <a:xfrm flipH="1" flipV="1">
              <a:off x="4046" y="1378"/>
              <a:ext cx="1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28" name="Line 72"/>
            <p:cNvSpPr>
              <a:spLocks noChangeShapeType="1"/>
            </p:cNvSpPr>
            <p:nvPr/>
          </p:nvSpPr>
          <p:spPr bwMode="auto">
            <a:xfrm flipV="1">
              <a:off x="3970" y="1394"/>
              <a:ext cx="76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29" name="Line 73"/>
            <p:cNvSpPr>
              <a:spLocks noChangeShapeType="1"/>
            </p:cNvSpPr>
            <p:nvPr/>
          </p:nvSpPr>
          <p:spPr bwMode="auto">
            <a:xfrm>
              <a:off x="3982" y="1334"/>
              <a:ext cx="72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30" name="Line 74"/>
            <p:cNvSpPr>
              <a:spLocks noChangeShapeType="1"/>
            </p:cNvSpPr>
            <p:nvPr/>
          </p:nvSpPr>
          <p:spPr bwMode="auto">
            <a:xfrm flipV="1">
              <a:off x="4050" y="1326"/>
              <a:ext cx="12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31" name="Oval 75"/>
            <p:cNvSpPr>
              <a:spLocks noChangeArrowheads="1"/>
            </p:cNvSpPr>
            <p:nvPr/>
          </p:nvSpPr>
          <p:spPr bwMode="auto">
            <a:xfrm>
              <a:off x="3958" y="131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32" name="Oval 76"/>
            <p:cNvSpPr>
              <a:spLocks noChangeArrowheads="1"/>
            </p:cNvSpPr>
            <p:nvPr/>
          </p:nvSpPr>
          <p:spPr bwMode="auto">
            <a:xfrm>
              <a:off x="4134" y="1330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33" name="Oval 77"/>
            <p:cNvSpPr>
              <a:spLocks noChangeArrowheads="1"/>
            </p:cNvSpPr>
            <p:nvPr/>
          </p:nvSpPr>
          <p:spPr bwMode="auto">
            <a:xfrm>
              <a:off x="3950" y="1398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34" name="Oval 78"/>
            <p:cNvSpPr>
              <a:spLocks noChangeArrowheads="1"/>
            </p:cNvSpPr>
            <p:nvPr/>
          </p:nvSpPr>
          <p:spPr bwMode="auto">
            <a:xfrm>
              <a:off x="4118" y="143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35" name="Oval 79"/>
            <p:cNvSpPr>
              <a:spLocks noChangeArrowheads="1"/>
            </p:cNvSpPr>
            <p:nvPr/>
          </p:nvSpPr>
          <p:spPr bwMode="auto">
            <a:xfrm>
              <a:off x="4038" y="145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36" name="Oval 80"/>
            <p:cNvSpPr>
              <a:spLocks noChangeArrowheads="1"/>
            </p:cNvSpPr>
            <p:nvPr/>
          </p:nvSpPr>
          <p:spPr bwMode="auto">
            <a:xfrm>
              <a:off x="4034" y="1306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271713" y="2981325"/>
            <a:ext cx="762000" cy="381000"/>
            <a:chOff x="144" y="3792"/>
            <a:chExt cx="480" cy="240"/>
          </a:xfrm>
        </p:grpSpPr>
        <p:sp>
          <p:nvSpPr>
            <p:cNvPr id="198738" name="Line 82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39" name="Rectangle 83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40" name="Rectangle 84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41" name="Rectangle 85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42" name="Rectangle 86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43" name="Rectangle 87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44" name="Line 88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45" name="Line 89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46" name="Line 90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47" name="Line 91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48" name="Line 92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1857375" y="1219200"/>
            <a:ext cx="457200" cy="228600"/>
            <a:chOff x="144" y="3792"/>
            <a:chExt cx="480" cy="240"/>
          </a:xfrm>
        </p:grpSpPr>
        <p:sp>
          <p:nvSpPr>
            <p:cNvPr id="198750" name="Line 94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51" name="Rectangle 95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52" name="Rectangle 96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53" name="Rectangle 97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54" name="Rectangle 98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55" name="Rectangle 99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56" name="Line 100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57" name="Line 101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58" name="Line 102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59" name="Line 103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60" name="Line 104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1354138" y="3443288"/>
            <a:ext cx="457200" cy="228600"/>
            <a:chOff x="144" y="3792"/>
            <a:chExt cx="480" cy="240"/>
          </a:xfrm>
        </p:grpSpPr>
        <p:sp>
          <p:nvSpPr>
            <p:cNvPr id="198762" name="Line 106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63" name="Rectangle 107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64" name="Rectangle 108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65" name="Rectangle 109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66" name="Rectangle 110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67" name="Rectangle 111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68" name="Line 112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69" name="Line 113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70" name="Line 114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71" name="Line 115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72" name="Line 116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98774" name="Text Box 118"/>
          <p:cNvSpPr txBox="1">
            <a:spLocks noChangeArrowheads="1"/>
          </p:cNvSpPr>
          <p:nvPr/>
        </p:nvSpPr>
        <p:spPr bwMode="auto">
          <a:xfrm>
            <a:off x="3053760" y="468868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 smtClean="0">
                <a:solidFill>
                  <a:schemeClr val="bg1"/>
                </a:solidFill>
                <a:latin typeface="+mn-lt"/>
              </a:rPr>
              <a:t>D&amp;B</a:t>
            </a: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775" name="Text Box 119"/>
          <p:cNvSpPr txBox="1">
            <a:spLocks noChangeArrowheads="1"/>
          </p:cNvSpPr>
          <p:nvPr/>
        </p:nvSpPr>
        <p:spPr bwMode="auto">
          <a:xfrm>
            <a:off x="4829175" y="468868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>
                <a:solidFill>
                  <a:schemeClr val="bg1"/>
                </a:solidFill>
                <a:latin typeface="+mn-lt"/>
              </a:rPr>
              <a:t>M&amp;A</a:t>
            </a:r>
          </a:p>
        </p:txBody>
      </p:sp>
      <p:sp>
        <p:nvSpPr>
          <p:cNvPr id="198777" name="Text Box 121"/>
          <p:cNvSpPr txBox="1">
            <a:spLocks noChangeArrowheads="1"/>
          </p:cNvSpPr>
          <p:nvPr/>
        </p:nvSpPr>
        <p:spPr bwMode="auto">
          <a:xfrm>
            <a:off x="5833680" y="0"/>
            <a:ext cx="2135521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Co-Existence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Technique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781" name="Rectangle 125"/>
          <p:cNvSpPr>
            <a:spLocks noChangeArrowheads="1"/>
          </p:cNvSpPr>
          <p:nvPr/>
        </p:nvSpPr>
        <p:spPr bwMode="auto">
          <a:xfrm>
            <a:off x="2178050" y="3535363"/>
            <a:ext cx="3614738" cy="80803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98782" name="Text Box 126"/>
          <p:cNvSpPr txBox="1">
            <a:spLocks noChangeArrowheads="1"/>
          </p:cNvSpPr>
          <p:nvPr/>
        </p:nvSpPr>
        <p:spPr bwMode="auto">
          <a:xfrm>
            <a:off x="2119313" y="3560763"/>
            <a:ext cx="37401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latin typeface="+mn-lt"/>
              </a:rPr>
              <a:t>Party ID  Party Name  </a:t>
            </a:r>
            <a:r>
              <a:rPr lang="en-US" sz="1000" dirty="0" smtClean="0">
                <a:latin typeface="+mn-lt"/>
              </a:rPr>
              <a:t>Party </a:t>
            </a:r>
            <a:r>
              <a:rPr lang="en-US" sz="1000" dirty="0" err="1">
                <a:latin typeface="+mn-lt"/>
              </a:rPr>
              <a:t>Addr</a:t>
            </a:r>
            <a:r>
              <a:rPr lang="en-US" sz="1000" dirty="0">
                <a:latin typeface="+mn-lt"/>
              </a:rPr>
              <a:t>     </a:t>
            </a:r>
            <a:r>
              <a:rPr lang="en-US" sz="1000" dirty="0" smtClean="0">
                <a:latin typeface="+mn-lt"/>
              </a:rPr>
              <a:t>  local </a:t>
            </a:r>
            <a:r>
              <a:rPr lang="en-US" sz="1000" dirty="0">
                <a:latin typeface="+mn-lt"/>
              </a:rPr>
              <a:t>ID  local ID2 DUNS#</a:t>
            </a:r>
          </a:p>
        </p:txBody>
      </p:sp>
      <p:sp>
        <p:nvSpPr>
          <p:cNvPr id="198783" name="Line 127"/>
          <p:cNvSpPr>
            <a:spLocks noChangeShapeType="1"/>
          </p:cNvSpPr>
          <p:nvPr/>
        </p:nvSpPr>
        <p:spPr bwMode="auto">
          <a:xfrm>
            <a:off x="2709863" y="3521075"/>
            <a:ext cx="1587" cy="8223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198784" name="Line 128"/>
          <p:cNvSpPr>
            <a:spLocks noChangeShapeType="1"/>
          </p:cNvSpPr>
          <p:nvPr/>
        </p:nvSpPr>
        <p:spPr bwMode="auto">
          <a:xfrm>
            <a:off x="4292600" y="3560763"/>
            <a:ext cx="0" cy="7921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198785" name="Line 129"/>
          <p:cNvSpPr>
            <a:spLocks noChangeShapeType="1"/>
          </p:cNvSpPr>
          <p:nvPr/>
        </p:nvSpPr>
        <p:spPr bwMode="auto">
          <a:xfrm>
            <a:off x="2160588" y="3816350"/>
            <a:ext cx="3632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198786" name="Text Box 130"/>
          <p:cNvSpPr txBox="1">
            <a:spLocks noChangeArrowheads="1"/>
          </p:cNvSpPr>
          <p:nvPr/>
        </p:nvSpPr>
        <p:spPr bwMode="auto">
          <a:xfrm>
            <a:off x="2189163" y="3802063"/>
            <a:ext cx="36957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latin typeface="+mn-lt"/>
              </a:rPr>
              <a:t>10000    ABC Ltd   </a:t>
            </a:r>
            <a:r>
              <a:rPr lang="en-US" sz="1000" dirty="0" smtClean="0">
                <a:latin typeface="+mn-lt"/>
              </a:rPr>
              <a:t>    390 Baker Rd    34598    </a:t>
            </a:r>
            <a:r>
              <a:rPr lang="en-US" sz="1000" dirty="0">
                <a:latin typeface="+mn-lt"/>
              </a:rPr>
              <a:t>98743      65412</a:t>
            </a:r>
          </a:p>
        </p:txBody>
      </p:sp>
      <p:sp>
        <p:nvSpPr>
          <p:cNvPr id="198790" name="Text Box 134"/>
          <p:cNvSpPr txBox="1">
            <a:spLocks noChangeArrowheads="1"/>
          </p:cNvSpPr>
          <p:nvPr/>
        </p:nvSpPr>
        <p:spPr bwMode="auto">
          <a:xfrm>
            <a:off x="65088" y="5708650"/>
            <a:ext cx="5025222" cy="116955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 Authoring at Spokes AND at Hub possible (not subscription)</a:t>
            </a:r>
          </a:p>
          <a:p>
            <a:pPr algn="l">
              <a:buFontTx/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 Cross References and Golden Record stored at hub</a:t>
            </a:r>
          </a:p>
          <a:p>
            <a:pPr algn="l">
              <a:buFontTx/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 Maps attributes to common data model </a:t>
            </a:r>
          </a:p>
          <a:p>
            <a:pPr algn="l">
              <a:buFontTx/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 Extended Attributes</a:t>
            </a:r>
          </a:p>
          <a:p>
            <a:pPr algn="l">
              <a:buFontTx/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 High Attribute consistency</a:t>
            </a:r>
          </a:p>
        </p:txBody>
      </p:sp>
      <p:grpSp>
        <p:nvGrpSpPr>
          <p:cNvPr id="6" name="Group 135"/>
          <p:cNvGrpSpPr>
            <a:grpSpLocks/>
          </p:cNvGrpSpPr>
          <p:nvPr/>
        </p:nvGrpSpPr>
        <p:grpSpPr bwMode="auto">
          <a:xfrm>
            <a:off x="1490663" y="1943100"/>
            <a:ext cx="457200" cy="228600"/>
            <a:chOff x="144" y="3792"/>
            <a:chExt cx="480" cy="240"/>
          </a:xfrm>
        </p:grpSpPr>
        <p:sp>
          <p:nvSpPr>
            <p:cNvPr id="198792" name="Line 136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93" name="Rectangle 137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94" name="Rectangle 138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95" name="Rectangle 139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96" name="Rectangle 140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97" name="Rectangle 141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98" name="Line 142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799" name="Line 143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00" name="Line 144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01" name="Line 145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02" name="Line 146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" name="Group 147"/>
          <p:cNvGrpSpPr>
            <a:grpSpLocks/>
          </p:cNvGrpSpPr>
          <p:nvPr/>
        </p:nvGrpSpPr>
        <p:grpSpPr bwMode="auto">
          <a:xfrm>
            <a:off x="2897188" y="1268413"/>
            <a:ext cx="457200" cy="228600"/>
            <a:chOff x="144" y="3792"/>
            <a:chExt cx="480" cy="240"/>
          </a:xfrm>
        </p:grpSpPr>
        <p:sp>
          <p:nvSpPr>
            <p:cNvPr id="198804" name="Line 148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05" name="Rectangle 149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06" name="Rectangle 150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07" name="Rectangle 151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08" name="Rectangle 152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09" name="Rectangle 153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10" name="Line 154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11" name="Line 155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12" name="Line 156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13" name="Line 157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14" name="Line 158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" name="Group 159"/>
          <p:cNvGrpSpPr>
            <a:grpSpLocks/>
          </p:cNvGrpSpPr>
          <p:nvPr/>
        </p:nvGrpSpPr>
        <p:grpSpPr bwMode="auto">
          <a:xfrm>
            <a:off x="4519613" y="1200150"/>
            <a:ext cx="457200" cy="228600"/>
            <a:chOff x="144" y="3792"/>
            <a:chExt cx="480" cy="240"/>
          </a:xfrm>
        </p:grpSpPr>
        <p:sp>
          <p:nvSpPr>
            <p:cNvPr id="198816" name="Line 160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17" name="Rectangle 161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18" name="Rectangle 162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19" name="Rectangle 163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20" name="Rectangle 164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21" name="Rectangle 165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22" name="Line 166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23" name="Line 167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24" name="Line 168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25" name="Line 169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26" name="Line 170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" name="Group 183"/>
          <p:cNvGrpSpPr>
            <a:grpSpLocks/>
          </p:cNvGrpSpPr>
          <p:nvPr/>
        </p:nvGrpSpPr>
        <p:grpSpPr bwMode="auto">
          <a:xfrm>
            <a:off x="3843338" y="4724400"/>
            <a:ext cx="457200" cy="228600"/>
            <a:chOff x="144" y="3792"/>
            <a:chExt cx="480" cy="240"/>
          </a:xfrm>
        </p:grpSpPr>
        <p:sp>
          <p:nvSpPr>
            <p:cNvPr id="198840" name="Line 184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41" name="Rectangle 185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42" name="Rectangle 186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43" name="Rectangle 187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44" name="Rectangle 188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45" name="Rectangle 189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46" name="Line 190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47" name="Line 191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48" name="Line 192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49" name="Line 193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50" name="Line 194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" name="Group 195"/>
          <p:cNvGrpSpPr>
            <a:grpSpLocks/>
          </p:cNvGrpSpPr>
          <p:nvPr/>
        </p:nvGrpSpPr>
        <p:grpSpPr bwMode="auto">
          <a:xfrm>
            <a:off x="5792788" y="6096000"/>
            <a:ext cx="457200" cy="228600"/>
            <a:chOff x="144" y="3792"/>
            <a:chExt cx="480" cy="240"/>
          </a:xfrm>
        </p:grpSpPr>
        <p:sp>
          <p:nvSpPr>
            <p:cNvPr id="198852" name="Line 196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53" name="Rectangle 197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54" name="Rectangle 198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55" name="Rectangle 199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56" name="Rectangle 200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57" name="Rectangle 201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58" name="Line 202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59" name="Line 203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60" name="Line 204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61" name="Line 205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862" name="Line 206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2" name="Group 207"/>
          <p:cNvGrpSpPr>
            <a:grpSpLocks/>
          </p:cNvGrpSpPr>
          <p:nvPr/>
        </p:nvGrpSpPr>
        <p:grpSpPr bwMode="auto">
          <a:xfrm>
            <a:off x="6553200" y="2965450"/>
            <a:ext cx="457200" cy="228600"/>
            <a:chOff x="144" y="3792"/>
            <a:chExt cx="480" cy="240"/>
          </a:xfrm>
        </p:grpSpPr>
        <p:sp>
          <p:nvSpPr>
            <p:cNvPr id="198864" name="Line 208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65" name="Rectangle 209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66" name="Rectangle 210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67" name="Rectangle 211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68" name="Rectangle 212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69" name="Rectangle 213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70" name="Line 214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71" name="Line 215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72" name="Line 216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73" name="Line 217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74" name="Line 218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8875" name="Line 219"/>
          <p:cNvSpPr>
            <a:spLocks noChangeShapeType="1"/>
          </p:cNvSpPr>
          <p:nvPr/>
        </p:nvSpPr>
        <p:spPr bwMode="auto">
          <a:xfrm>
            <a:off x="3448050" y="3544888"/>
            <a:ext cx="1588" cy="8223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198876" name="Line 220"/>
          <p:cNvSpPr>
            <a:spLocks noChangeShapeType="1"/>
          </p:cNvSpPr>
          <p:nvPr/>
        </p:nvSpPr>
        <p:spPr bwMode="auto">
          <a:xfrm>
            <a:off x="4773613" y="3541713"/>
            <a:ext cx="0" cy="7921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198877" name="Line 221"/>
          <p:cNvSpPr>
            <a:spLocks noChangeShapeType="1"/>
          </p:cNvSpPr>
          <p:nvPr/>
        </p:nvSpPr>
        <p:spPr bwMode="auto">
          <a:xfrm>
            <a:off x="5316538" y="3541713"/>
            <a:ext cx="0" cy="7921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8878" name="Text Box 222"/>
          <p:cNvSpPr txBox="1">
            <a:spLocks noChangeArrowheads="1"/>
          </p:cNvSpPr>
          <p:nvPr/>
        </p:nvSpPr>
        <p:spPr bwMode="auto">
          <a:xfrm>
            <a:off x="2205038" y="3997325"/>
            <a:ext cx="3660775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latin typeface="+mn-lt"/>
              </a:rPr>
              <a:t>34577    </a:t>
            </a:r>
            <a:r>
              <a:rPr lang="en-US" sz="1000" dirty="0" smtClean="0">
                <a:latin typeface="+mn-lt"/>
              </a:rPr>
              <a:t>IBM Inc        983 NY Ave       56789    54321     </a:t>
            </a:r>
            <a:r>
              <a:rPr lang="en-US" sz="1000" dirty="0">
                <a:latin typeface="+mn-lt"/>
              </a:rPr>
              <a:t>78902</a:t>
            </a:r>
          </a:p>
        </p:txBody>
      </p:sp>
      <p:sp>
        <p:nvSpPr>
          <p:cNvPr id="198882" name="Text Box 226"/>
          <p:cNvSpPr txBox="1">
            <a:spLocks noChangeArrowheads="1"/>
          </p:cNvSpPr>
          <p:nvPr/>
        </p:nvSpPr>
        <p:spPr bwMode="auto">
          <a:xfrm>
            <a:off x="2111375" y="3335338"/>
            <a:ext cx="1204913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+mn-lt"/>
              </a:rPr>
              <a:t>Global ID = 28110</a:t>
            </a:r>
          </a:p>
        </p:txBody>
      </p:sp>
      <p:pic>
        <p:nvPicPr>
          <p:cNvPr id="225" name="Picture 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2981325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226" name="Rectangle 65"/>
          <p:cNvSpPr>
            <a:spLocks noChangeArrowheads="1"/>
          </p:cNvSpPr>
          <p:nvPr/>
        </p:nvSpPr>
        <p:spPr bwMode="auto">
          <a:xfrm>
            <a:off x="685800" y="12192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227" name="Picture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295400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228" name="Text Box 181"/>
          <p:cNvSpPr txBox="1">
            <a:spLocks noChangeArrowheads="1"/>
          </p:cNvSpPr>
          <p:nvPr/>
        </p:nvSpPr>
        <p:spPr bwMode="auto">
          <a:xfrm>
            <a:off x="565150" y="31242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>
                <a:solidFill>
                  <a:schemeClr val="bg1"/>
                </a:solidFill>
                <a:latin typeface="+mn-lt"/>
              </a:rPr>
              <a:t>ERP</a:t>
            </a:r>
          </a:p>
        </p:txBody>
      </p:sp>
      <p:sp>
        <p:nvSpPr>
          <p:cNvPr id="229" name="Rectangle 190"/>
          <p:cNvSpPr>
            <a:spLocks noChangeArrowheads="1"/>
          </p:cNvSpPr>
          <p:nvPr/>
        </p:nvSpPr>
        <p:spPr bwMode="auto">
          <a:xfrm>
            <a:off x="244364" y="4038600"/>
            <a:ext cx="101822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Party ID</a:t>
            </a:r>
          </a:p>
        </p:txBody>
      </p:sp>
      <p:sp>
        <p:nvSpPr>
          <p:cNvPr id="230" name="Rectangle 191"/>
          <p:cNvSpPr>
            <a:spLocks noChangeArrowheads="1"/>
          </p:cNvSpPr>
          <p:nvPr/>
        </p:nvSpPr>
        <p:spPr bwMode="auto">
          <a:xfrm>
            <a:off x="173831" y="573088"/>
            <a:ext cx="1159292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Local ID1</a:t>
            </a:r>
          </a:p>
        </p:txBody>
      </p:sp>
      <p:sp>
        <p:nvSpPr>
          <p:cNvPr id="231" name="Rectangle 192"/>
          <p:cNvSpPr>
            <a:spLocks noChangeArrowheads="1"/>
          </p:cNvSpPr>
          <p:nvPr/>
        </p:nvSpPr>
        <p:spPr bwMode="auto">
          <a:xfrm>
            <a:off x="173831" y="2359025"/>
            <a:ext cx="1159292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Local ID2</a:t>
            </a:r>
          </a:p>
        </p:txBody>
      </p:sp>
      <p:sp>
        <p:nvSpPr>
          <p:cNvPr id="237" name="Text Box 223"/>
          <p:cNvSpPr txBox="1">
            <a:spLocks noChangeArrowheads="1"/>
          </p:cNvSpPr>
          <p:nvPr/>
        </p:nvSpPr>
        <p:spPr bwMode="auto">
          <a:xfrm>
            <a:off x="-76200" y="2209800"/>
            <a:ext cx="1844675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98743 ABC Ltd 390 Baker Rd</a:t>
            </a:r>
          </a:p>
        </p:txBody>
      </p:sp>
      <p:sp>
        <p:nvSpPr>
          <p:cNvPr id="238" name="Text Box 224"/>
          <p:cNvSpPr txBox="1">
            <a:spLocks noChangeArrowheads="1"/>
          </p:cNvSpPr>
          <p:nvPr/>
        </p:nvSpPr>
        <p:spPr bwMode="auto">
          <a:xfrm>
            <a:off x="-76200" y="4343400"/>
            <a:ext cx="18319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10000 ABC Co 390 Baker Rd</a:t>
            </a:r>
          </a:p>
        </p:txBody>
      </p:sp>
      <p:sp>
        <p:nvSpPr>
          <p:cNvPr id="239" name="Text Box 225"/>
          <p:cNvSpPr txBox="1">
            <a:spLocks noChangeArrowheads="1"/>
          </p:cNvSpPr>
          <p:nvPr/>
        </p:nvSpPr>
        <p:spPr bwMode="auto">
          <a:xfrm>
            <a:off x="-76200" y="441325"/>
            <a:ext cx="186140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34598 ABC Ltd 390 Baker </a:t>
            </a:r>
            <a:r>
              <a:rPr lang="en-US" sz="1000" dirty="0" smtClean="0">
                <a:solidFill>
                  <a:schemeClr val="bg1"/>
                </a:solidFill>
              </a:rPr>
              <a:t>Rd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0" name="Rectangle 200"/>
          <p:cNvSpPr>
            <a:spLocks noChangeArrowheads="1"/>
          </p:cNvSpPr>
          <p:nvPr/>
        </p:nvSpPr>
        <p:spPr bwMode="auto">
          <a:xfrm>
            <a:off x="395313" y="3733800"/>
            <a:ext cx="82586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10000</a:t>
            </a:r>
          </a:p>
        </p:txBody>
      </p:sp>
      <p:sp>
        <p:nvSpPr>
          <p:cNvPr id="241" name="Rectangle 2"/>
          <p:cNvSpPr>
            <a:spLocks noChangeArrowheads="1"/>
          </p:cNvSpPr>
          <p:nvPr/>
        </p:nvSpPr>
        <p:spPr bwMode="auto">
          <a:xfrm>
            <a:off x="6337300" y="5562600"/>
            <a:ext cx="838200" cy="1143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2" name="Rectangle 3"/>
          <p:cNvSpPr>
            <a:spLocks noChangeArrowheads="1"/>
          </p:cNvSpPr>
          <p:nvPr/>
        </p:nvSpPr>
        <p:spPr bwMode="auto">
          <a:xfrm>
            <a:off x="6324600" y="45720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243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3350" y="4648200"/>
            <a:ext cx="5842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Text Box 19"/>
          <p:cNvSpPr txBox="1">
            <a:spLocks noChangeArrowheads="1"/>
          </p:cNvSpPr>
          <p:nvPr/>
        </p:nvSpPr>
        <p:spPr bwMode="auto">
          <a:xfrm>
            <a:off x="6432550" y="4833938"/>
            <a:ext cx="679450" cy="34766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3000"/>
              </a:lnSpc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ODS</a:t>
            </a:r>
          </a:p>
        </p:txBody>
      </p:sp>
      <p:pic>
        <p:nvPicPr>
          <p:cNvPr id="24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13" y="5634038"/>
            <a:ext cx="585787" cy="69056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Text Box 31"/>
          <p:cNvSpPr txBox="1">
            <a:spLocks noChangeArrowheads="1"/>
          </p:cNvSpPr>
          <p:nvPr/>
        </p:nvSpPr>
        <p:spPr bwMode="auto">
          <a:xfrm>
            <a:off x="6507163" y="5824538"/>
            <a:ext cx="565150" cy="34766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3000"/>
              </a:lnSpc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DW</a:t>
            </a:r>
          </a:p>
        </p:txBody>
      </p:sp>
      <p:sp>
        <p:nvSpPr>
          <p:cNvPr id="247" name="Line 40"/>
          <p:cNvSpPr>
            <a:spLocks noChangeShapeType="1"/>
          </p:cNvSpPr>
          <p:nvPr/>
        </p:nvSpPr>
        <p:spPr bwMode="auto">
          <a:xfrm>
            <a:off x="7112000" y="6019800"/>
            <a:ext cx="355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8" name="Line 44"/>
          <p:cNvSpPr>
            <a:spLocks noChangeShapeType="1"/>
          </p:cNvSpPr>
          <p:nvPr/>
        </p:nvSpPr>
        <p:spPr bwMode="auto">
          <a:xfrm>
            <a:off x="7112000" y="5029200"/>
            <a:ext cx="203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9" name="Line 46"/>
          <p:cNvSpPr>
            <a:spLocks noChangeShapeType="1"/>
          </p:cNvSpPr>
          <p:nvPr/>
        </p:nvSpPr>
        <p:spPr bwMode="auto">
          <a:xfrm>
            <a:off x="6096000" y="6019800"/>
            <a:ext cx="3365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50" name="Line 49"/>
          <p:cNvSpPr>
            <a:spLocks noChangeShapeType="1"/>
          </p:cNvSpPr>
          <p:nvPr/>
        </p:nvSpPr>
        <p:spPr bwMode="auto">
          <a:xfrm>
            <a:off x="6096000" y="5029200"/>
            <a:ext cx="3365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pic>
        <p:nvPicPr>
          <p:cNvPr id="251" name="Picture 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7200" y="6096000"/>
            <a:ext cx="3238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Picture 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6172200"/>
            <a:ext cx="3238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Text Box 79"/>
          <p:cNvSpPr txBox="1">
            <a:spLocks noChangeArrowheads="1"/>
          </p:cNvSpPr>
          <p:nvPr/>
        </p:nvSpPr>
        <p:spPr bwMode="auto">
          <a:xfrm>
            <a:off x="6433204" y="6248400"/>
            <a:ext cx="424796" cy="26468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3000"/>
              </a:lnSpc>
            </a:pPr>
            <a:r>
              <a:rPr lang="en-US" sz="1200" b="1" dirty="0">
                <a:solidFill>
                  <a:schemeClr val="bg1"/>
                </a:solidFill>
                <a:latin typeface="+mn-lt"/>
              </a:rPr>
              <a:t>DM</a:t>
            </a:r>
          </a:p>
        </p:txBody>
      </p:sp>
      <p:grpSp>
        <p:nvGrpSpPr>
          <p:cNvPr id="9" name="Group 171"/>
          <p:cNvGrpSpPr>
            <a:grpSpLocks/>
          </p:cNvGrpSpPr>
          <p:nvPr/>
        </p:nvGrpSpPr>
        <p:grpSpPr bwMode="auto">
          <a:xfrm>
            <a:off x="6203950" y="4267200"/>
            <a:ext cx="457200" cy="228600"/>
            <a:chOff x="144" y="3792"/>
            <a:chExt cx="480" cy="240"/>
          </a:xfrm>
        </p:grpSpPr>
        <p:sp>
          <p:nvSpPr>
            <p:cNvPr id="198828" name="Line 172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29" name="Rectangle 173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30" name="Rectangle 174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31" name="Rectangle 175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32" name="Rectangle 176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33" name="Rectangle 177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34" name="Line 178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35" name="Line 179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36" name="Line 180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37" name="Line 181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8838" name="Line 182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/>
      <p:bldP spid="198663" grpId="0" animBg="1"/>
      <p:bldP spid="198664" grpId="0" animBg="1"/>
      <p:bldP spid="198665" grpId="0" animBg="1"/>
      <p:bldP spid="198667" grpId="0" animBg="1"/>
      <p:bldP spid="198671" grpId="0" animBg="1"/>
      <p:bldP spid="198672" grpId="0" animBg="1"/>
      <p:bldP spid="198673" grpId="0" animBg="1"/>
      <p:bldP spid="198674" grpId="0" animBg="1"/>
      <p:bldP spid="198675" grpId="0" animBg="1"/>
      <p:bldP spid="1986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7848600" y="4724400"/>
            <a:ext cx="990600" cy="1676400"/>
          </a:xfrm>
          <a:prstGeom prst="rect">
            <a:avLst/>
          </a:prstGeom>
          <a:solidFill>
            <a:srgbClr val="66CC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lIns="91433" tIns="45717" rIns="91433" bIns="45717" anchorCtr="1">
            <a:flatTx/>
          </a:bodyPr>
          <a:lstStyle/>
          <a:p>
            <a:pPr eaLnBrk="0" hangingPunct="0"/>
            <a:r>
              <a:rPr lang="en-US" sz="900" b="1" i="1">
                <a:solidFill>
                  <a:schemeClr val="bg1"/>
                </a:solidFill>
              </a:rPr>
              <a:t>Analytics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99694" name="Rectangle 14"/>
          <p:cNvSpPr>
            <a:spLocks noChangeArrowheads="1"/>
          </p:cNvSpPr>
          <p:nvPr/>
        </p:nvSpPr>
        <p:spPr bwMode="auto">
          <a:xfrm>
            <a:off x="7848600" y="762000"/>
            <a:ext cx="990600" cy="3962400"/>
          </a:xfrm>
          <a:prstGeom prst="rect">
            <a:avLst/>
          </a:prstGeom>
          <a:solidFill>
            <a:srgbClr val="66CCFF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Plastic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lIns="91433" tIns="45717" rIns="91433" bIns="45717" anchorCtr="1">
            <a:flatTx/>
          </a:bodyPr>
          <a:lstStyle/>
          <a:p>
            <a:pPr eaLnBrk="0" hangingPunct="0"/>
            <a:r>
              <a:rPr lang="en-US" sz="1400" b="1" i="1">
                <a:solidFill>
                  <a:schemeClr val="bg1"/>
                </a:solidFill>
              </a:rPr>
              <a:t>  360 </a:t>
            </a:r>
            <a:r>
              <a:rPr lang="en-US" sz="1400" b="1" i="1">
                <a:solidFill>
                  <a:schemeClr val="bg1"/>
                </a:solidFill>
                <a:cs typeface="Arial" pitchFamily="34" charset="0"/>
              </a:rPr>
              <a:t>° </a:t>
            </a:r>
            <a:r>
              <a:rPr lang="en-US" sz="1200" b="1" i="1">
                <a:solidFill>
                  <a:schemeClr val="bg1"/>
                </a:solidFill>
              </a:rPr>
              <a:t>Customer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</a:rPr>
              <a:t>Transaction</a:t>
            </a:r>
          </a:p>
          <a:p>
            <a:pPr eaLnBrk="0" hangingPunct="0"/>
            <a:r>
              <a:rPr lang="en-US" sz="900" b="1" i="1">
                <a:solidFill>
                  <a:schemeClr val="bg1"/>
                </a:solidFill>
              </a:rPr>
              <a:t> Views</a:t>
            </a:r>
          </a:p>
        </p:txBody>
      </p:sp>
      <p:sp>
        <p:nvSpPr>
          <p:cNvPr id="199695" name="Rectangle 15"/>
          <p:cNvSpPr>
            <a:spLocks noChangeArrowheads="1"/>
          </p:cNvSpPr>
          <p:nvPr/>
        </p:nvSpPr>
        <p:spPr bwMode="auto">
          <a:xfrm>
            <a:off x="7696200" y="60198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/>
              <a:t>Historical</a:t>
            </a:r>
          </a:p>
          <a:p>
            <a:r>
              <a:rPr lang="en-US" sz="1400" b="1"/>
              <a:t>Analytics</a:t>
            </a:r>
            <a:endParaRPr lang="en-US" sz="1000" b="1"/>
          </a:p>
        </p:txBody>
      </p:sp>
      <p:sp>
        <p:nvSpPr>
          <p:cNvPr id="199696" name="Rectangle 16"/>
          <p:cNvSpPr>
            <a:spLocks noChangeArrowheads="1"/>
          </p:cNvSpPr>
          <p:nvPr/>
        </p:nvSpPr>
        <p:spPr bwMode="auto">
          <a:xfrm>
            <a:off x="7696200" y="52578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/>
              <a:t>Real Time</a:t>
            </a:r>
          </a:p>
          <a:p>
            <a:r>
              <a:rPr lang="en-US" sz="1400" b="1"/>
              <a:t>Analytics</a:t>
            </a:r>
            <a:endParaRPr lang="en-US" sz="1000" b="1"/>
          </a:p>
        </p:txBody>
      </p:sp>
      <p:sp>
        <p:nvSpPr>
          <p:cNvPr id="199697" name="Rectangle 17"/>
          <p:cNvSpPr>
            <a:spLocks noChangeArrowheads="1"/>
          </p:cNvSpPr>
          <p:nvPr/>
        </p:nvSpPr>
        <p:spPr bwMode="auto">
          <a:xfrm>
            <a:off x="7696200" y="2438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/>
              <a:t>Customer</a:t>
            </a:r>
          </a:p>
          <a:p>
            <a:r>
              <a:rPr lang="en-US" sz="1400" b="1"/>
              <a:t>Service</a:t>
            </a:r>
            <a:endParaRPr lang="en-US" sz="1000" b="1"/>
          </a:p>
        </p:txBody>
      </p:sp>
      <p:sp>
        <p:nvSpPr>
          <p:cNvPr id="199698" name="Rectangle 18"/>
          <p:cNvSpPr>
            <a:spLocks noChangeArrowheads="1"/>
          </p:cNvSpPr>
          <p:nvPr/>
        </p:nvSpPr>
        <p:spPr bwMode="auto">
          <a:xfrm>
            <a:off x="7696200" y="1676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/>
              <a:t>Customer</a:t>
            </a:r>
          </a:p>
          <a:p>
            <a:r>
              <a:rPr lang="en-US" sz="1400" b="1"/>
              <a:t>ID Mgmt</a:t>
            </a:r>
            <a:endParaRPr lang="en-US" sz="1000" b="1"/>
          </a:p>
        </p:txBody>
      </p:sp>
      <p:sp>
        <p:nvSpPr>
          <p:cNvPr id="199699" name="Rectangle 19"/>
          <p:cNvSpPr>
            <a:spLocks noChangeArrowheads="1"/>
          </p:cNvSpPr>
          <p:nvPr/>
        </p:nvSpPr>
        <p:spPr bwMode="auto">
          <a:xfrm>
            <a:off x="7696200" y="32004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/>
              <a:t>Customer</a:t>
            </a:r>
          </a:p>
          <a:p>
            <a:r>
              <a:rPr lang="en-US" sz="1400" b="1"/>
              <a:t>Loyalty</a:t>
            </a:r>
            <a:endParaRPr lang="en-US" sz="1000" b="1"/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7696200" y="4191000"/>
            <a:ext cx="990600" cy="5334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/>
              <a:t> Etc.</a:t>
            </a:r>
            <a:endParaRPr lang="en-US" sz="1000" b="1"/>
          </a:p>
        </p:txBody>
      </p:sp>
      <p:sp>
        <p:nvSpPr>
          <p:cNvPr id="199706" name="Line 26"/>
          <p:cNvSpPr>
            <a:spLocks noChangeShapeType="1"/>
          </p:cNvSpPr>
          <p:nvPr/>
        </p:nvSpPr>
        <p:spPr bwMode="auto">
          <a:xfrm>
            <a:off x="7162800" y="19050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07" name="Line 27"/>
          <p:cNvSpPr>
            <a:spLocks noChangeShapeType="1"/>
          </p:cNvSpPr>
          <p:nvPr/>
        </p:nvSpPr>
        <p:spPr bwMode="auto">
          <a:xfrm>
            <a:off x="7315200" y="27432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08" name="Line 28"/>
          <p:cNvSpPr>
            <a:spLocks noChangeShapeType="1"/>
          </p:cNvSpPr>
          <p:nvPr/>
        </p:nvSpPr>
        <p:spPr bwMode="auto">
          <a:xfrm>
            <a:off x="7315200" y="35052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09" name="Line 29"/>
          <p:cNvSpPr>
            <a:spLocks noChangeShapeType="1"/>
          </p:cNvSpPr>
          <p:nvPr/>
        </p:nvSpPr>
        <p:spPr bwMode="auto">
          <a:xfrm>
            <a:off x="7315200" y="44958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10" name="Line 30"/>
          <p:cNvSpPr>
            <a:spLocks noChangeShapeType="1"/>
          </p:cNvSpPr>
          <p:nvPr/>
        </p:nvSpPr>
        <p:spPr bwMode="auto">
          <a:xfrm>
            <a:off x="7315200" y="55499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12" name="Line 32"/>
          <p:cNvSpPr>
            <a:spLocks noChangeShapeType="1"/>
          </p:cNvSpPr>
          <p:nvPr/>
        </p:nvSpPr>
        <p:spPr bwMode="auto">
          <a:xfrm>
            <a:off x="7467600" y="6273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13" name="Line 33"/>
          <p:cNvSpPr>
            <a:spLocks noChangeShapeType="1"/>
          </p:cNvSpPr>
          <p:nvPr/>
        </p:nvSpPr>
        <p:spPr bwMode="auto">
          <a:xfrm>
            <a:off x="7467600" y="43434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>
            <a:off x="7467600" y="3352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24" name="Line 44"/>
          <p:cNvSpPr>
            <a:spLocks noChangeShapeType="1"/>
          </p:cNvSpPr>
          <p:nvPr/>
        </p:nvSpPr>
        <p:spPr bwMode="auto">
          <a:xfrm>
            <a:off x="7162800" y="25908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25" name="Line 45"/>
          <p:cNvSpPr>
            <a:spLocks noChangeShapeType="1"/>
          </p:cNvSpPr>
          <p:nvPr/>
        </p:nvSpPr>
        <p:spPr bwMode="auto">
          <a:xfrm>
            <a:off x="7162800" y="36576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726" name="Line 46"/>
          <p:cNvSpPr>
            <a:spLocks noChangeShapeType="1"/>
          </p:cNvSpPr>
          <p:nvPr/>
        </p:nvSpPr>
        <p:spPr bwMode="auto">
          <a:xfrm>
            <a:off x="7162800" y="46482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801" name="Text Box 121"/>
          <p:cNvSpPr txBox="1">
            <a:spLocks noChangeArrowheads="1"/>
          </p:cNvSpPr>
          <p:nvPr/>
        </p:nvSpPr>
        <p:spPr bwMode="auto">
          <a:xfrm>
            <a:off x="5838508" y="0"/>
            <a:ext cx="2338141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Transactional 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Technique</a:t>
            </a:r>
          </a:p>
        </p:txBody>
      </p:sp>
      <p:sp>
        <p:nvSpPr>
          <p:cNvPr id="199812" name="Text Box 132"/>
          <p:cNvSpPr txBox="1">
            <a:spLocks noChangeArrowheads="1"/>
          </p:cNvSpPr>
          <p:nvPr/>
        </p:nvSpPr>
        <p:spPr bwMode="auto">
          <a:xfrm>
            <a:off x="65088" y="5708650"/>
            <a:ext cx="6068777" cy="116955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Authoring at Spokes AND at Hub possible (consumes changes from hub)</a:t>
            </a:r>
          </a:p>
          <a:p>
            <a:pPr algn="l">
              <a:buFontTx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Cross References and Golden Record stored at hub</a:t>
            </a:r>
          </a:p>
          <a:p>
            <a:pPr algn="l">
              <a:buFontTx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Maps attributes to common data model </a:t>
            </a:r>
          </a:p>
          <a:p>
            <a:pPr algn="l">
              <a:buFontTx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Extended Attributes</a:t>
            </a:r>
          </a:p>
          <a:p>
            <a:pPr algn="l">
              <a:buFontTx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High Attribute consistency, High cross systems consistency</a:t>
            </a:r>
          </a:p>
        </p:txBody>
      </p:sp>
      <p:sp>
        <p:nvSpPr>
          <p:cNvPr id="224" name="Rectangle 4"/>
          <p:cNvSpPr>
            <a:spLocks noChangeArrowheads="1"/>
          </p:cNvSpPr>
          <p:nvPr/>
        </p:nvSpPr>
        <p:spPr bwMode="auto">
          <a:xfrm>
            <a:off x="504825" y="2905125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25" name="Rectangle 5"/>
          <p:cNvSpPr>
            <a:spLocks noChangeArrowheads="1"/>
          </p:cNvSpPr>
          <p:nvPr/>
        </p:nvSpPr>
        <p:spPr bwMode="auto">
          <a:xfrm>
            <a:off x="2162175" y="1828800"/>
            <a:ext cx="3630613" cy="248443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26" name="Rectangle 6"/>
          <p:cNvSpPr>
            <a:spLocks noChangeArrowheads="1"/>
          </p:cNvSpPr>
          <p:nvPr/>
        </p:nvSpPr>
        <p:spPr bwMode="auto">
          <a:xfrm>
            <a:off x="1404938" y="5029200"/>
            <a:ext cx="1447800" cy="6858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 dirty="0" smtClean="0">
                <a:latin typeface="+mn-lt"/>
              </a:rPr>
              <a:t>    Workflow</a:t>
            </a:r>
            <a:endParaRPr lang="en-US" sz="1000" b="1" dirty="0">
              <a:latin typeface="+mn-lt"/>
            </a:endParaRPr>
          </a:p>
        </p:txBody>
      </p:sp>
      <p:sp>
        <p:nvSpPr>
          <p:cNvPr id="227" name="Rectangle 7"/>
          <p:cNvSpPr>
            <a:spLocks noChangeArrowheads="1"/>
          </p:cNvSpPr>
          <p:nvPr/>
        </p:nvSpPr>
        <p:spPr bwMode="auto">
          <a:xfrm>
            <a:off x="2928938" y="5486400"/>
            <a:ext cx="914400" cy="228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WS</a:t>
            </a:r>
            <a:endParaRPr lang="en-US" sz="1000" b="1">
              <a:latin typeface="+mn-lt"/>
            </a:endParaRPr>
          </a:p>
        </p:txBody>
      </p:sp>
      <p:sp>
        <p:nvSpPr>
          <p:cNvPr id="228" name="Rectangle 8"/>
          <p:cNvSpPr>
            <a:spLocks noChangeArrowheads="1"/>
          </p:cNvSpPr>
          <p:nvPr/>
        </p:nvSpPr>
        <p:spPr bwMode="auto">
          <a:xfrm>
            <a:off x="3919538" y="5486400"/>
            <a:ext cx="762000" cy="228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EAI</a:t>
            </a:r>
            <a:endParaRPr lang="en-US" sz="1000" b="1">
              <a:latin typeface="+mn-lt"/>
            </a:endParaRPr>
          </a:p>
        </p:txBody>
      </p:sp>
      <p:sp>
        <p:nvSpPr>
          <p:cNvPr id="229" name="Rectangle 9"/>
          <p:cNvSpPr>
            <a:spLocks noChangeArrowheads="1"/>
          </p:cNvSpPr>
          <p:nvPr/>
        </p:nvSpPr>
        <p:spPr bwMode="auto">
          <a:xfrm>
            <a:off x="4757738" y="5486400"/>
            <a:ext cx="1066800" cy="2286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sz="1400" b="1">
                <a:latin typeface="+mn-lt"/>
              </a:rPr>
              <a:t>ETL/EII</a:t>
            </a:r>
            <a:endParaRPr lang="en-US" sz="1000" b="1">
              <a:latin typeface="+mn-lt"/>
            </a:endParaRPr>
          </a:p>
        </p:txBody>
      </p:sp>
      <p:sp>
        <p:nvSpPr>
          <p:cNvPr id="230" name="Rectangle 11"/>
          <p:cNvSpPr>
            <a:spLocks noChangeArrowheads="1"/>
          </p:cNvSpPr>
          <p:nvPr/>
        </p:nvSpPr>
        <p:spPr bwMode="auto">
          <a:xfrm>
            <a:off x="2928938" y="5029200"/>
            <a:ext cx="2895600" cy="4572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1200" b="1" dirty="0">
                <a:latin typeface="+mn-lt"/>
              </a:rPr>
              <a:t>Integration services</a:t>
            </a:r>
          </a:p>
        </p:txBody>
      </p:sp>
      <p:sp>
        <p:nvSpPr>
          <p:cNvPr id="231" name="Line 23"/>
          <p:cNvSpPr>
            <a:spLocks noChangeShapeType="1"/>
          </p:cNvSpPr>
          <p:nvPr/>
        </p:nvSpPr>
        <p:spPr bwMode="auto">
          <a:xfrm>
            <a:off x="7315200" y="2743200"/>
            <a:ext cx="0" cy="2819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2" name="Line 24"/>
          <p:cNvSpPr>
            <a:spLocks noChangeShapeType="1"/>
          </p:cNvSpPr>
          <p:nvPr/>
        </p:nvSpPr>
        <p:spPr bwMode="auto">
          <a:xfrm>
            <a:off x="7467600" y="3352800"/>
            <a:ext cx="0" cy="2895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3" name="Line 36"/>
          <p:cNvSpPr>
            <a:spLocks noChangeShapeType="1"/>
          </p:cNvSpPr>
          <p:nvPr/>
        </p:nvSpPr>
        <p:spPr bwMode="auto">
          <a:xfrm>
            <a:off x="5257800" y="2819400"/>
            <a:ext cx="1905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4" name="Line 38"/>
          <p:cNvSpPr>
            <a:spLocks noChangeShapeType="1"/>
          </p:cNvSpPr>
          <p:nvPr/>
        </p:nvSpPr>
        <p:spPr bwMode="auto">
          <a:xfrm flipV="1">
            <a:off x="6096000" y="2819400"/>
            <a:ext cx="0" cy="3200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5" name="Line 39"/>
          <p:cNvSpPr>
            <a:spLocks noChangeShapeType="1"/>
          </p:cNvSpPr>
          <p:nvPr/>
        </p:nvSpPr>
        <p:spPr bwMode="auto">
          <a:xfrm flipV="1">
            <a:off x="1524000" y="4648200"/>
            <a:ext cx="457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6" name="Line 41"/>
          <p:cNvSpPr>
            <a:spLocks noChangeShapeType="1"/>
          </p:cNvSpPr>
          <p:nvPr/>
        </p:nvSpPr>
        <p:spPr bwMode="auto">
          <a:xfrm flipV="1">
            <a:off x="4452938" y="4648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7" name="Line 42"/>
          <p:cNvSpPr>
            <a:spLocks noChangeShapeType="1"/>
          </p:cNvSpPr>
          <p:nvPr/>
        </p:nvSpPr>
        <p:spPr bwMode="auto">
          <a:xfrm flipV="1">
            <a:off x="2166938" y="4648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8" name="Line 43"/>
          <p:cNvSpPr>
            <a:spLocks noChangeShapeType="1"/>
          </p:cNvSpPr>
          <p:nvPr/>
        </p:nvSpPr>
        <p:spPr bwMode="auto">
          <a:xfrm>
            <a:off x="7162800" y="1905000"/>
            <a:ext cx="0" cy="2743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9" name="Line 47"/>
          <p:cNvSpPr>
            <a:spLocks noChangeShapeType="1"/>
          </p:cNvSpPr>
          <p:nvPr/>
        </p:nvSpPr>
        <p:spPr bwMode="auto">
          <a:xfrm>
            <a:off x="3381375" y="10668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0" name="Line 48"/>
          <p:cNvSpPr>
            <a:spLocks noChangeShapeType="1"/>
          </p:cNvSpPr>
          <p:nvPr/>
        </p:nvSpPr>
        <p:spPr bwMode="auto">
          <a:xfrm>
            <a:off x="1309688" y="3336925"/>
            <a:ext cx="852487" cy="15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1" name="Line 49"/>
          <p:cNvSpPr>
            <a:spLocks noChangeShapeType="1"/>
          </p:cNvSpPr>
          <p:nvPr/>
        </p:nvSpPr>
        <p:spPr bwMode="auto">
          <a:xfrm flipH="1">
            <a:off x="4829175" y="1066800"/>
            <a:ext cx="3048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2" name="Line 50"/>
          <p:cNvSpPr>
            <a:spLocks noChangeShapeType="1"/>
          </p:cNvSpPr>
          <p:nvPr/>
        </p:nvSpPr>
        <p:spPr bwMode="auto">
          <a:xfrm flipV="1">
            <a:off x="2695575" y="4343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3" name="Line 51"/>
          <p:cNvSpPr>
            <a:spLocks noChangeShapeType="1"/>
          </p:cNvSpPr>
          <p:nvPr/>
        </p:nvSpPr>
        <p:spPr bwMode="auto">
          <a:xfrm flipV="1">
            <a:off x="4829175" y="4343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4" name="Line 54"/>
          <p:cNvSpPr>
            <a:spLocks noChangeShapeType="1"/>
          </p:cNvSpPr>
          <p:nvPr/>
        </p:nvSpPr>
        <p:spPr bwMode="auto">
          <a:xfrm>
            <a:off x="1552575" y="1600200"/>
            <a:ext cx="6096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5" name="Rectangle 55"/>
          <p:cNvSpPr>
            <a:spLocks noChangeArrowheads="1"/>
          </p:cNvSpPr>
          <p:nvPr/>
        </p:nvSpPr>
        <p:spPr bwMode="auto">
          <a:xfrm>
            <a:off x="1704975" y="3048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246" name="Picture 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88" y="381000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247" name="Line 57"/>
          <p:cNvSpPr>
            <a:spLocks noChangeShapeType="1"/>
          </p:cNvSpPr>
          <p:nvPr/>
        </p:nvSpPr>
        <p:spPr bwMode="auto">
          <a:xfrm>
            <a:off x="2162175" y="1143000"/>
            <a:ext cx="30480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8" name="Rectangle 58"/>
          <p:cNvSpPr>
            <a:spLocks noChangeArrowheads="1"/>
          </p:cNvSpPr>
          <p:nvPr/>
        </p:nvSpPr>
        <p:spPr bwMode="auto">
          <a:xfrm>
            <a:off x="2976563" y="2286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249" name="Picture 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6575" y="304800"/>
            <a:ext cx="585788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250" name="Rectangle 60"/>
          <p:cNvSpPr>
            <a:spLocks noChangeArrowheads="1"/>
          </p:cNvSpPr>
          <p:nvPr/>
        </p:nvSpPr>
        <p:spPr bwMode="auto">
          <a:xfrm>
            <a:off x="4752975" y="2286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251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2988" y="304800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grpSp>
        <p:nvGrpSpPr>
          <p:cNvPr id="253" name="Group 66"/>
          <p:cNvGrpSpPr>
            <a:grpSpLocks/>
          </p:cNvGrpSpPr>
          <p:nvPr/>
        </p:nvGrpSpPr>
        <p:grpSpPr bwMode="auto">
          <a:xfrm>
            <a:off x="2178050" y="1828800"/>
            <a:ext cx="3614738" cy="1706563"/>
            <a:chOff x="3918" y="1290"/>
            <a:chExt cx="288" cy="240"/>
          </a:xfrm>
        </p:grpSpPr>
        <p:sp>
          <p:nvSpPr>
            <p:cNvPr id="254" name="Rectangle 67"/>
            <p:cNvSpPr>
              <a:spLocks noChangeArrowheads="1"/>
            </p:cNvSpPr>
            <p:nvPr/>
          </p:nvSpPr>
          <p:spPr bwMode="auto">
            <a:xfrm>
              <a:off x="3918" y="1290"/>
              <a:ext cx="288" cy="240"/>
            </a:xfrm>
            <a:prstGeom prst="rect">
              <a:avLst/>
            </a:prstGeom>
            <a:solidFill>
              <a:srgbClr val="A6E1A3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5" name="Line 68"/>
            <p:cNvSpPr>
              <a:spLocks noChangeShapeType="1"/>
            </p:cNvSpPr>
            <p:nvPr/>
          </p:nvSpPr>
          <p:spPr bwMode="auto">
            <a:xfrm flipV="1">
              <a:off x="4050" y="1350"/>
              <a:ext cx="116" cy="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" name="Line 69"/>
            <p:cNvSpPr>
              <a:spLocks noChangeShapeType="1"/>
            </p:cNvSpPr>
            <p:nvPr/>
          </p:nvSpPr>
          <p:spPr bwMode="auto">
            <a:xfrm>
              <a:off x="4054" y="1394"/>
              <a:ext cx="80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Oval 70"/>
            <p:cNvSpPr>
              <a:spLocks noChangeArrowheads="1"/>
            </p:cNvSpPr>
            <p:nvPr/>
          </p:nvSpPr>
          <p:spPr bwMode="auto">
            <a:xfrm>
              <a:off x="4026" y="1366"/>
              <a:ext cx="57" cy="5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Line 71"/>
            <p:cNvSpPr>
              <a:spLocks noChangeShapeType="1"/>
            </p:cNvSpPr>
            <p:nvPr/>
          </p:nvSpPr>
          <p:spPr bwMode="auto">
            <a:xfrm flipH="1" flipV="1">
              <a:off x="4046" y="1378"/>
              <a:ext cx="1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Line 72"/>
            <p:cNvSpPr>
              <a:spLocks noChangeShapeType="1"/>
            </p:cNvSpPr>
            <p:nvPr/>
          </p:nvSpPr>
          <p:spPr bwMode="auto">
            <a:xfrm flipV="1">
              <a:off x="3970" y="1394"/>
              <a:ext cx="76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Line 73"/>
            <p:cNvSpPr>
              <a:spLocks noChangeShapeType="1"/>
            </p:cNvSpPr>
            <p:nvPr/>
          </p:nvSpPr>
          <p:spPr bwMode="auto">
            <a:xfrm>
              <a:off x="3982" y="1334"/>
              <a:ext cx="72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Line 74"/>
            <p:cNvSpPr>
              <a:spLocks noChangeShapeType="1"/>
            </p:cNvSpPr>
            <p:nvPr/>
          </p:nvSpPr>
          <p:spPr bwMode="auto">
            <a:xfrm flipV="1">
              <a:off x="4050" y="1326"/>
              <a:ext cx="12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Oval 75"/>
            <p:cNvSpPr>
              <a:spLocks noChangeArrowheads="1"/>
            </p:cNvSpPr>
            <p:nvPr/>
          </p:nvSpPr>
          <p:spPr bwMode="auto">
            <a:xfrm>
              <a:off x="3958" y="131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Oval 76"/>
            <p:cNvSpPr>
              <a:spLocks noChangeArrowheads="1"/>
            </p:cNvSpPr>
            <p:nvPr/>
          </p:nvSpPr>
          <p:spPr bwMode="auto">
            <a:xfrm>
              <a:off x="4134" y="1330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Oval 77"/>
            <p:cNvSpPr>
              <a:spLocks noChangeArrowheads="1"/>
            </p:cNvSpPr>
            <p:nvPr/>
          </p:nvSpPr>
          <p:spPr bwMode="auto">
            <a:xfrm>
              <a:off x="3950" y="1398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Oval 78"/>
            <p:cNvSpPr>
              <a:spLocks noChangeArrowheads="1"/>
            </p:cNvSpPr>
            <p:nvPr/>
          </p:nvSpPr>
          <p:spPr bwMode="auto">
            <a:xfrm>
              <a:off x="4118" y="143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Oval 79"/>
            <p:cNvSpPr>
              <a:spLocks noChangeArrowheads="1"/>
            </p:cNvSpPr>
            <p:nvPr/>
          </p:nvSpPr>
          <p:spPr bwMode="auto">
            <a:xfrm>
              <a:off x="4038" y="1454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7" name="Oval 80"/>
            <p:cNvSpPr>
              <a:spLocks noChangeArrowheads="1"/>
            </p:cNvSpPr>
            <p:nvPr/>
          </p:nvSpPr>
          <p:spPr bwMode="auto">
            <a:xfrm>
              <a:off x="4034" y="1306"/>
              <a:ext cx="48" cy="48"/>
            </a:xfrm>
            <a:prstGeom prst="ellipse">
              <a:avLst/>
            </a:prstGeom>
            <a:solidFill>
              <a:srgbClr val="F3C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8" name="Group 81"/>
          <p:cNvGrpSpPr>
            <a:grpSpLocks/>
          </p:cNvGrpSpPr>
          <p:nvPr/>
        </p:nvGrpSpPr>
        <p:grpSpPr bwMode="auto">
          <a:xfrm>
            <a:off x="2271713" y="2981325"/>
            <a:ext cx="762000" cy="381000"/>
            <a:chOff x="144" y="3792"/>
            <a:chExt cx="480" cy="240"/>
          </a:xfrm>
        </p:grpSpPr>
        <p:sp>
          <p:nvSpPr>
            <p:cNvPr id="269" name="Line 82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0" name="Rectangle 83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1" name="Rectangle 84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2" name="Rectangle 85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3" name="Rectangle 86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4" name="Rectangle 87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5" name="Line 88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Line 89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Line 90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Line 91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Line 92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0" name="Group 93"/>
          <p:cNvGrpSpPr>
            <a:grpSpLocks/>
          </p:cNvGrpSpPr>
          <p:nvPr/>
        </p:nvGrpSpPr>
        <p:grpSpPr bwMode="auto">
          <a:xfrm>
            <a:off x="1857375" y="1219200"/>
            <a:ext cx="457200" cy="228600"/>
            <a:chOff x="144" y="3792"/>
            <a:chExt cx="480" cy="240"/>
          </a:xfrm>
        </p:grpSpPr>
        <p:sp>
          <p:nvSpPr>
            <p:cNvPr id="281" name="Line 94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2" name="Rectangle 95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Rectangle 96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Rectangle 97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Rectangle 98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Rectangle 99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Line 100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Line 101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Line 102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Line 103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Line 104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05"/>
          <p:cNvGrpSpPr>
            <a:grpSpLocks/>
          </p:cNvGrpSpPr>
          <p:nvPr/>
        </p:nvGrpSpPr>
        <p:grpSpPr bwMode="auto">
          <a:xfrm>
            <a:off x="1354138" y="3443288"/>
            <a:ext cx="457200" cy="228600"/>
            <a:chOff x="144" y="3792"/>
            <a:chExt cx="480" cy="240"/>
          </a:xfrm>
        </p:grpSpPr>
        <p:sp>
          <p:nvSpPr>
            <p:cNvPr id="293" name="Line 106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" name="Rectangle 107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" name="Rectangle 108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6" name="Rectangle 109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7" name="Rectangle 110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8" name="Rectangle 111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" name="Line 112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0" name="Line 113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" name="Line 114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2" name="Line 115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3" name="Line 116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04" name="Text Box 118"/>
          <p:cNvSpPr txBox="1">
            <a:spLocks noChangeArrowheads="1"/>
          </p:cNvSpPr>
          <p:nvPr/>
        </p:nvSpPr>
        <p:spPr bwMode="auto">
          <a:xfrm>
            <a:off x="3053760" y="468868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 smtClean="0">
                <a:solidFill>
                  <a:schemeClr val="bg1"/>
                </a:solidFill>
                <a:latin typeface="+mn-lt"/>
              </a:rPr>
              <a:t>D&amp;B</a:t>
            </a:r>
            <a:endParaRPr lang="en-US" sz="1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5" name="Text Box 119"/>
          <p:cNvSpPr txBox="1">
            <a:spLocks noChangeArrowheads="1"/>
          </p:cNvSpPr>
          <p:nvPr/>
        </p:nvSpPr>
        <p:spPr bwMode="auto">
          <a:xfrm>
            <a:off x="4829175" y="468868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>
                <a:solidFill>
                  <a:schemeClr val="bg1"/>
                </a:solidFill>
                <a:latin typeface="+mn-lt"/>
              </a:rPr>
              <a:t>M&amp;A</a:t>
            </a:r>
          </a:p>
        </p:txBody>
      </p:sp>
      <p:sp>
        <p:nvSpPr>
          <p:cNvPr id="306" name="Rectangle 125"/>
          <p:cNvSpPr>
            <a:spLocks noChangeArrowheads="1"/>
          </p:cNvSpPr>
          <p:nvPr/>
        </p:nvSpPr>
        <p:spPr bwMode="auto">
          <a:xfrm>
            <a:off x="2178050" y="3535363"/>
            <a:ext cx="3614738" cy="808037"/>
          </a:xfrm>
          <a:prstGeom prst="rect">
            <a:avLst/>
          </a:prstGeom>
          <a:solidFill>
            <a:srgbClr val="FFCC00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307" name="Text Box 126"/>
          <p:cNvSpPr txBox="1">
            <a:spLocks noChangeArrowheads="1"/>
          </p:cNvSpPr>
          <p:nvPr/>
        </p:nvSpPr>
        <p:spPr bwMode="auto">
          <a:xfrm>
            <a:off x="2119313" y="3560763"/>
            <a:ext cx="374015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latin typeface="+mn-lt"/>
              </a:rPr>
              <a:t>Party ID  Party Name  </a:t>
            </a:r>
            <a:r>
              <a:rPr lang="en-US" sz="1000" dirty="0" smtClean="0">
                <a:latin typeface="+mn-lt"/>
              </a:rPr>
              <a:t>Party </a:t>
            </a:r>
            <a:r>
              <a:rPr lang="en-US" sz="1000" dirty="0" err="1">
                <a:latin typeface="+mn-lt"/>
              </a:rPr>
              <a:t>Addr</a:t>
            </a:r>
            <a:r>
              <a:rPr lang="en-US" sz="1000" dirty="0">
                <a:latin typeface="+mn-lt"/>
              </a:rPr>
              <a:t>     </a:t>
            </a:r>
            <a:r>
              <a:rPr lang="en-US" sz="1000" dirty="0" smtClean="0">
                <a:latin typeface="+mn-lt"/>
              </a:rPr>
              <a:t>  local </a:t>
            </a:r>
            <a:r>
              <a:rPr lang="en-US" sz="1000" dirty="0">
                <a:latin typeface="+mn-lt"/>
              </a:rPr>
              <a:t>ID  local ID2 DUNS#</a:t>
            </a:r>
          </a:p>
        </p:txBody>
      </p:sp>
      <p:sp>
        <p:nvSpPr>
          <p:cNvPr id="308" name="Line 127"/>
          <p:cNvSpPr>
            <a:spLocks noChangeShapeType="1"/>
          </p:cNvSpPr>
          <p:nvPr/>
        </p:nvSpPr>
        <p:spPr bwMode="auto">
          <a:xfrm>
            <a:off x="2709863" y="3521075"/>
            <a:ext cx="1587" cy="8223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309" name="Line 128"/>
          <p:cNvSpPr>
            <a:spLocks noChangeShapeType="1"/>
          </p:cNvSpPr>
          <p:nvPr/>
        </p:nvSpPr>
        <p:spPr bwMode="auto">
          <a:xfrm>
            <a:off x="4292600" y="3560763"/>
            <a:ext cx="0" cy="7921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310" name="Line 129"/>
          <p:cNvSpPr>
            <a:spLocks noChangeShapeType="1"/>
          </p:cNvSpPr>
          <p:nvPr/>
        </p:nvSpPr>
        <p:spPr bwMode="auto">
          <a:xfrm>
            <a:off x="2160588" y="3816350"/>
            <a:ext cx="36322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311" name="Text Box 130"/>
          <p:cNvSpPr txBox="1">
            <a:spLocks noChangeArrowheads="1"/>
          </p:cNvSpPr>
          <p:nvPr/>
        </p:nvSpPr>
        <p:spPr bwMode="auto">
          <a:xfrm>
            <a:off x="2189163" y="3802063"/>
            <a:ext cx="3695700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latin typeface="+mn-lt"/>
              </a:rPr>
              <a:t>10000    ABC Ltd   </a:t>
            </a:r>
            <a:r>
              <a:rPr lang="en-US" sz="1000" dirty="0" smtClean="0">
                <a:latin typeface="+mn-lt"/>
              </a:rPr>
              <a:t>    390 Baker Rd    34598    </a:t>
            </a:r>
            <a:r>
              <a:rPr lang="en-US" sz="1000" dirty="0">
                <a:latin typeface="+mn-lt"/>
              </a:rPr>
              <a:t>98743      65412</a:t>
            </a:r>
          </a:p>
        </p:txBody>
      </p:sp>
      <p:grpSp>
        <p:nvGrpSpPr>
          <p:cNvPr id="312" name="Group 135"/>
          <p:cNvGrpSpPr>
            <a:grpSpLocks/>
          </p:cNvGrpSpPr>
          <p:nvPr/>
        </p:nvGrpSpPr>
        <p:grpSpPr bwMode="auto">
          <a:xfrm>
            <a:off x="1490663" y="1943100"/>
            <a:ext cx="457200" cy="228600"/>
            <a:chOff x="144" y="3792"/>
            <a:chExt cx="480" cy="240"/>
          </a:xfrm>
        </p:grpSpPr>
        <p:sp>
          <p:nvSpPr>
            <p:cNvPr id="313" name="Line 136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4" name="Rectangle 137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5" name="Rectangle 138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" name="Rectangle 139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" name="Rectangle 140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8" name="Rectangle 141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9" name="Line 142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0" name="Line 143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1" name="Line 144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2" name="Line 145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3" name="Line 146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24" name="Group 147"/>
          <p:cNvGrpSpPr>
            <a:grpSpLocks/>
          </p:cNvGrpSpPr>
          <p:nvPr/>
        </p:nvGrpSpPr>
        <p:grpSpPr bwMode="auto">
          <a:xfrm>
            <a:off x="2897188" y="1268413"/>
            <a:ext cx="457200" cy="228600"/>
            <a:chOff x="144" y="3792"/>
            <a:chExt cx="480" cy="240"/>
          </a:xfrm>
        </p:grpSpPr>
        <p:sp>
          <p:nvSpPr>
            <p:cNvPr id="325" name="Line 148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6" name="Rectangle 149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" name="Rectangle 150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" name="Rectangle 151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9" name="Rectangle 152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0" name="Rectangle 153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1" name="Line 154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2" name="Line 155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3" name="Line 156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" name="Line 157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5" name="Line 158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36" name="Group 159"/>
          <p:cNvGrpSpPr>
            <a:grpSpLocks/>
          </p:cNvGrpSpPr>
          <p:nvPr/>
        </p:nvGrpSpPr>
        <p:grpSpPr bwMode="auto">
          <a:xfrm>
            <a:off x="4519613" y="1200150"/>
            <a:ext cx="457200" cy="228600"/>
            <a:chOff x="144" y="3792"/>
            <a:chExt cx="480" cy="240"/>
          </a:xfrm>
        </p:grpSpPr>
        <p:sp>
          <p:nvSpPr>
            <p:cNvPr id="337" name="Line 160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8" name="Rectangle 161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9" name="Rectangle 162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0" name="Rectangle 163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" name="Rectangle 164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2" name="Rectangle 165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3" name="Line 166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4" name="Line 167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5" name="Line 168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6" name="Line 169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7" name="Line 170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60" name="Group 183"/>
          <p:cNvGrpSpPr>
            <a:grpSpLocks/>
          </p:cNvGrpSpPr>
          <p:nvPr/>
        </p:nvGrpSpPr>
        <p:grpSpPr bwMode="auto">
          <a:xfrm>
            <a:off x="3843338" y="4724400"/>
            <a:ext cx="457200" cy="228600"/>
            <a:chOff x="144" y="3792"/>
            <a:chExt cx="480" cy="240"/>
          </a:xfrm>
        </p:grpSpPr>
        <p:sp>
          <p:nvSpPr>
            <p:cNvPr id="361" name="Line 184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2" name="Rectangle 185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3" name="Rectangle 186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4" name="Rectangle 187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5" name="Rectangle 188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6" name="Rectangle 189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7" name="Line 190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8" name="Line 191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9" name="Line 192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0" name="Line 193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1" name="Line 194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2" name="Group 195"/>
          <p:cNvGrpSpPr>
            <a:grpSpLocks/>
          </p:cNvGrpSpPr>
          <p:nvPr/>
        </p:nvGrpSpPr>
        <p:grpSpPr bwMode="auto">
          <a:xfrm>
            <a:off x="5792788" y="6096000"/>
            <a:ext cx="457200" cy="228600"/>
            <a:chOff x="144" y="3792"/>
            <a:chExt cx="480" cy="240"/>
          </a:xfrm>
        </p:grpSpPr>
        <p:sp>
          <p:nvSpPr>
            <p:cNvPr id="373" name="Line 196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4" name="Rectangle 197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5" name="Rectangle 198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6" name="Rectangle 199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7" name="Rectangle 200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8" name="Rectangle 201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9" name="Line 202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0" name="Line 203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1" name="Line 204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2" name="Line 205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3" name="Line 206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84" name="Group 207"/>
          <p:cNvGrpSpPr>
            <a:grpSpLocks/>
          </p:cNvGrpSpPr>
          <p:nvPr/>
        </p:nvGrpSpPr>
        <p:grpSpPr bwMode="auto">
          <a:xfrm>
            <a:off x="6553200" y="2965450"/>
            <a:ext cx="457200" cy="228600"/>
            <a:chOff x="144" y="3792"/>
            <a:chExt cx="480" cy="240"/>
          </a:xfrm>
        </p:grpSpPr>
        <p:sp>
          <p:nvSpPr>
            <p:cNvPr id="385" name="Line 208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86" name="Rectangle 209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87" name="Rectangle 210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88" name="Rectangle 211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89" name="Rectangle 212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90" name="Rectangle 213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91" name="Line 214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92" name="Line 215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93" name="Line 216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94" name="Line 217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95" name="Line 218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96" name="Line 219"/>
          <p:cNvSpPr>
            <a:spLocks noChangeShapeType="1"/>
          </p:cNvSpPr>
          <p:nvPr/>
        </p:nvSpPr>
        <p:spPr bwMode="auto">
          <a:xfrm>
            <a:off x="3448050" y="3544888"/>
            <a:ext cx="1588" cy="8223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397" name="Line 220"/>
          <p:cNvSpPr>
            <a:spLocks noChangeShapeType="1"/>
          </p:cNvSpPr>
          <p:nvPr/>
        </p:nvSpPr>
        <p:spPr bwMode="auto">
          <a:xfrm>
            <a:off x="4773613" y="3541713"/>
            <a:ext cx="0" cy="79216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latin typeface="+mn-lt"/>
            </a:endParaRPr>
          </a:p>
        </p:txBody>
      </p:sp>
      <p:sp>
        <p:nvSpPr>
          <p:cNvPr id="398" name="Line 221"/>
          <p:cNvSpPr>
            <a:spLocks noChangeShapeType="1"/>
          </p:cNvSpPr>
          <p:nvPr/>
        </p:nvSpPr>
        <p:spPr bwMode="auto">
          <a:xfrm>
            <a:off x="5316538" y="3541713"/>
            <a:ext cx="0" cy="7921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0" name="Text Box 226"/>
          <p:cNvSpPr txBox="1">
            <a:spLocks noChangeArrowheads="1"/>
          </p:cNvSpPr>
          <p:nvPr/>
        </p:nvSpPr>
        <p:spPr bwMode="auto">
          <a:xfrm>
            <a:off x="2111375" y="3335338"/>
            <a:ext cx="1204913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+mn-lt"/>
              </a:rPr>
              <a:t>Global ID = 28110</a:t>
            </a:r>
          </a:p>
        </p:txBody>
      </p:sp>
      <p:pic>
        <p:nvPicPr>
          <p:cNvPr id="401" name="Picture 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2981325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402" name="Rectangle 65"/>
          <p:cNvSpPr>
            <a:spLocks noChangeArrowheads="1"/>
          </p:cNvSpPr>
          <p:nvPr/>
        </p:nvSpPr>
        <p:spPr bwMode="auto">
          <a:xfrm>
            <a:off x="685800" y="1219200"/>
            <a:ext cx="7620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403" name="Picture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295400"/>
            <a:ext cx="585787" cy="690563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404" name="Text Box 181"/>
          <p:cNvSpPr txBox="1">
            <a:spLocks noChangeArrowheads="1"/>
          </p:cNvSpPr>
          <p:nvPr/>
        </p:nvSpPr>
        <p:spPr bwMode="auto">
          <a:xfrm>
            <a:off x="565150" y="31242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 b="1" dirty="0">
                <a:solidFill>
                  <a:schemeClr val="bg1"/>
                </a:solidFill>
                <a:latin typeface="+mn-lt"/>
              </a:rPr>
              <a:t>ERP</a:t>
            </a:r>
          </a:p>
        </p:txBody>
      </p:sp>
      <p:sp>
        <p:nvSpPr>
          <p:cNvPr id="405" name="Rectangle 190"/>
          <p:cNvSpPr>
            <a:spLocks noChangeArrowheads="1"/>
          </p:cNvSpPr>
          <p:nvPr/>
        </p:nvSpPr>
        <p:spPr bwMode="auto">
          <a:xfrm>
            <a:off x="244364" y="4038600"/>
            <a:ext cx="101822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Party ID</a:t>
            </a:r>
          </a:p>
        </p:txBody>
      </p:sp>
      <p:sp>
        <p:nvSpPr>
          <p:cNvPr id="406" name="Rectangle 191"/>
          <p:cNvSpPr>
            <a:spLocks noChangeArrowheads="1"/>
          </p:cNvSpPr>
          <p:nvPr/>
        </p:nvSpPr>
        <p:spPr bwMode="auto">
          <a:xfrm>
            <a:off x="173831" y="573088"/>
            <a:ext cx="1159292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Local ID1</a:t>
            </a:r>
          </a:p>
        </p:txBody>
      </p:sp>
      <p:sp>
        <p:nvSpPr>
          <p:cNvPr id="407" name="Rectangle 192"/>
          <p:cNvSpPr>
            <a:spLocks noChangeArrowheads="1"/>
          </p:cNvSpPr>
          <p:nvPr/>
        </p:nvSpPr>
        <p:spPr bwMode="auto">
          <a:xfrm>
            <a:off x="173831" y="2359025"/>
            <a:ext cx="1159292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Local ID2</a:t>
            </a:r>
          </a:p>
        </p:txBody>
      </p:sp>
      <p:sp>
        <p:nvSpPr>
          <p:cNvPr id="410" name="Text Box 223"/>
          <p:cNvSpPr txBox="1">
            <a:spLocks noChangeArrowheads="1"/>
          </p:cNvSpPr>
          <p:nvPr/>
        </p:nvSpPr>
        <p:spPr bwMode="auto">
          <a:xfrm>
            <a:off x="-76200" y="2209800"/>
            <a:ext cx="1844675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98743 ABC Ltd 390 Baker Rd</a:t>
            </a:r>
          </a:p>
        </p:txBody>
      </p:sp>
      <p:sp>
        <p:nvSpPr>
          <p:cNvPr id="411" name="Text Box 224"/>
          <p:cNvSpPr txBox="1">
            <a:spLocks noChangeArrowheads="1"/>
          </p:cNvSpPr>
          <p:nvPr/>
        </p:nvSpPr>
        <p:spPr bwMode="auto">
          <a:xfrm>
            <a:off x="-76200" y="4343400"/>
            <a:ext cx="18319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10000 ABC Co 390 Baker Rd</a:t>
            </a:r>
          </a:p>
        </p:txBody>
      </p:sp>
      <p:sp>
        <p:nvSpPr>
          <p:cNvPr id="412" name="Text Box 225"/>
          <p:cNvSpPr txBox="1">
            <a:spLocks noChangeArrowheads="1"/>
          </p:cNvSpPr>
          <p:nvPr/>
        </p:nvSpPr>
        <p:spPr bwMode="auto">
          <a:xfrm>
            <a:off x="-76200" y="441325"/>
            <a:ext cx="186140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34598 ABC Ltd 390 Baker </a:t>
            </a:r>
            <a:r>
              <a:rPr lang="en-US" sz="1000" dirty="0" smtClean="0">
                <a:solidFill>
                  <a:schemeClr val="bg1"/>
                </a:solidFill>
              </a:rPr>
              <a:t>Rd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3" name="Rectangle 200"/>
          <p:cNvSpPr>
            <a:spLocks noChangeArrowheads="1"/>
          </p:cNvSpPr>
          <p:nvPr/>
        </p:nvSpPr>
        <p:spPr bwMode="auto">
          <a:xfrm>
            <a:off x="395313" y="3733800"/>
            <a:ext cx="82586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10000</a:t>
            </a:r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6337300" y="5562600"/>
            <a:ext cx="838200" cy="1143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15" name="Rectangle 3"/>
          <p:cNvSpPr>
            <a:spLocks noChangeArrowheads="1"/>
          </p:cNvSpPr>
          <p:nvPr/>
        </p:nvSpPr>
        <p:spPr bwMode="auto">
          <a:xfrm>
            <a:off x="6324600" y="4572000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416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3350" y="4648200"/>
            <a:ext cx="5842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Text Box 19"/>
          <p:cNvSpPr txBox="1">
            <a:spLocks noChangeArrowheads="1"/>
          </p:cNvSpPr>
          <p:nvPr/>
        </p:nvSpPr>
        <p:spPr bwMode="auto">
          <a:xfrm>
            <a:off x="6432550" y="4833938"/>
            <a:ext cx="679450" cy="34766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3000"/>
              </a:lnSpc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ODS</a:t>
            </a:r>
          </a:p>
        </p:txBody>
      </p:sp>
      <p:pic>
        <p:nvPicPr>
          <p:cNvPr id="418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13" y="5634038"/>
            <a:ext cx="585787" cy="69056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Text Box 31"/>
          <p:cNvSpPr txBox="1">
            <a:spLocks noChangeArrowheads="1"/>
          </p:cNvSpPr>
          <p:nvPr/>
        </p:nvSpPr>
        <p:spPr bwMode="auto">
          <a:xfrm>
            <a:off x="6507163" y="5824538"/>
            <a:ext cx="565150" cy="34766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3000"/>
              </a:lnSpc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DW</a:t>
            </a:r>
          </a:p>
        </p:txBody>
      </p:sp>
      <p:sp>
        <p:nvSpPr>
          <p:cNvPr id="420" name="Line 40"/>
          <p:cNvSpPr>
            <a:spLocks noChangeShapeType="1"/>
          </p:cNvSpPr>
          <p:nvPr/>
        </p:nvSpPr>
        <p:spPr bwMode="auto">
          <a:xfrm>
            <a:off x="7112000" y="6019800"/>
            <a:ext cx="355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21" name="Line 44"/>
          <p:cNvSpPr>
            <a:spLocks noChangeShapeType="1"/>
          </p:cNvSpPr>
          <p:nvPr/>
        </p:nvSpPr>
        <p:spPr bwMode="auto">
          <a:xfrm>
            <a:off x="7112000" y="5029200"/>
            <a:ext cx="203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22" name="Line 46"/>
          <p:cNvSpPr>
            <a:spLocks noChangeShapeType="1"/>
          </p:cNvSpPr>
          <p:nvPr/>
        </p:nvSpPr>
        <p:spPr bwMode="auto">
          <a:xfrm>
            <a:off x="6096000" y="6019800"/>
            <a:ext cx="3365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23" name="Line 49"/>
          <p:cNvSpPr>
            <a:spLocks noChangeShapeType="1"/>
          </p:cNvSpPr>
          <p:nvPr/>
        </p:nvSpPr>
        <p:spPr bwMode="auto">
          <a:xfrm>
            <a:off x="6096000" y="5029200"/>
            <a:ext cx="3365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pic>
        <p:nvPicPr>
          <p:cNvPr id="424" name="Picture 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7200" y="6096000"/>
            <a:ext cx="3238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Picture 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6172200"/>
            <a:ext cx="32385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Text Box 79"/>
          <p:cNvSpPr txBox="1">
            <a:spLocks noChangeArrowheads="1"/>
          </p:cNvSpPr>
          <p:nvPr/>
        </p:nvSpPr>
        <p:spPr bwMode="auto">
          <a:xfrm>
            <a:off x="6433204" y="6248400"/>
            <a:ext cx="424796" cy="26468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3000"/>
              </a:lnSpc>
            </a:pPr>
            <a:r>
              <a:rPr lang="en-US" sz="1200" b="1" dirty="0">
                <a:solidFill>
                  <a:schemeClr val="bg1"/>
                </a:solidFill>
                <a:latin typeface="+mn-lt"/>
              </a:rPr>
              <a:t>DM</a:t>
            </a:r>
          </a:p>
        </p:txBody>
      </p:sp>
      <p:grpSp>
        <p:nvGrpSpPr>
          <p:cNvPr id="348" name="Group 171"/>
          <p:cNvGrpSpPr>
            <a:grpSpLocks/>
          </p:cNvGrpSpPr>
          <p:nvPr/>
        </p:nvGrpSpPr>
        <p:grpSpPr bwMode="auto">
          <a:xfrm>
            <a:off x="6203950" y="4267200"/>
            <a:ext cx="457200" cy="228600"/>
            <a:chOff x="144" y="3792"/>
            <a:chExt cx="480" cy="240"/>
          </a:xfrm>
        </p:grpSpPr>
        <p:sp>
          <p:nvSpPr>
            <p:cNvPr id="349" name="Line 172"/>
            <p:cNvSpPr>
              <a:spLocks noChangeShapeType="1"/>
            </p:cNvSpPr>
            <p:nvPr/>
          </p:nvSpPr>
          <p:spPr bwMode="auto">
            <a:xfrm flipV="1">
              <a:off x="288" y="3952"/>
              <a:ext cx="192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0" name="Rectangle 173"/>
            <p:cNvSpPr>
              <a:spLocks noChangeArrowheads="1"/>
            </p:cNvSpPr>
            <p:nvPr/>
          </p:nvSpPr>
          <p:spPr bwMode="auto">
            <a:xfrm>
              <a:off x="336" y="379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1" name="Rectangle 174"/>
            <p:cNvSpPr>
              <a:spLocks noChangeArrowheads="1"/>
            </p:cNvSpPr>
            <p:nvPr/>
          </p:nvSpPr>
          <p:spPr bwMode="auto">
            <a:xfrm>
              <a:off x="432" y="393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2" name="Rectangle 175"/>
            <p:cNvSpPr>
              <a:spLocks noChangeArrowheads="1"/>
            </p:cNvSpPr>
            <p:nvPr/>
          </p:nvSpPr>
          <p:spPr bwMode="auto">
            <a:xfrm>
              <a:off x="528" y="3816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3" name="Rectangle 176"/>
            <p:cNvSpPr>
              <a:spLocks noChangeArrowheads="1"/>
            </p:cNvSpPr>
            <p:nvPr/>
          </p:nvSpPr>
          <p:spPr bwMode="auto">
            <a:xfrm>
              <a:off x="192" y="3984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4" name="Rectangle 177"/>
            <p:cNvSpPr>
              <a:spLocks noChangeArrowheads="1"/>
            </p:cNvSpPr>
            <p:nvPr/>
          </p:nvSpPr>
          <p:spPr bwMode="auto">
            <a:xfrm>
              <a:off x="144" y="3840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5" name="Line 178"/>
            <p:cNvSpPr>
              <a:spLocks noChangeShapeType="1"/>
            </p:cNvSpPr>
            <p:nvPr/>
          </p:nvSpPr>
          <p:spPr bwMode="auto">
            <a:xfrm>
              <a:off x="192" y="3888"/>
              <a:ext cx="48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6" name="Line 179"/>
            <p:cNvSpPr>
              <a:spLocks noChangeShapeType="1"/>
            </p:cNvSpPr>
            <p:nvPr/>
          </p:nvSpPr>
          <p:spPr bwMode="auto">
            <a:xfrm>
              <a:off x="240" y="3864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7" name="Line 180"/>
            <p:cNvSpPr>
              <a:spLocks noChangeShapeType="1"/>
            </p:cNvSpPr>
            <p:nvPr/>
          </p:nvSpPr>
          <p:spPr bwMode="auto">
            <a:xfrm>
              <a:off x="432" y="3816"/>
              <a:ext cx="96" cy="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8" name="Line 181"/>
            <p:cNvSpPr>
              <a:spLocks noChangeShapeType="1"/>
            </p:cNvSpPr>
            <p:nvPr/>
          </p:nvSpPr>
          <p:spPr bwMode="auto">
            <a:xfrm>
              <a:off x="384" y="3840"/>
              <a:ext cx="96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9" name="Line 182"/>
            <p:cNvSpPr>
              <a:spLocks noChangeShapeType="1"/>
            </p:cNvSpPr>
            <p:nvPr/>
          </p:nvSpPr>
          <p:spPr bwMode="auto">
            <a:xfrm flipV="1">
              <a:off x="240" y="3816"/>
              <a:ext cx="96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28" name="Text Box 220"/>
          <p:cNvSpPr txBox="1">
            <a:spLocks noChangeArrowheads="1"/>
          </p:cNvSpPr>
          <p:nvPr/>
        </p:nvSpPr>
        <p:spPr bwMode="auto">
          <a:xfrm>
            <a:off x="2206625" y="3997325"/>
            <a:ext cx="3660775" cy="2444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34577    IBM Inc        983 NY Ave        56789   54321     78902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7" grpId="0" animBg="1"/>
      <p:bldP spid="228" grpId="0" animBg="1"/>
      <p:bldP spid="229" grpId="0" animBg="1"/>
      <p:bldP spid="230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1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AADD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D2EB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1710</Words>
  <Application>Microsoft Office PowerPoint</Application>
  <PresentationFormat>Affichage à l'écran (4:3)</PresentationFormat>
  <Paragraphs>693</Paragraphs>
  <Slides>21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1_blank</vt:lpstr>
      <vt:lpstr>Diapositive 1</vt:lpstr>
      <vt:lpstr>Mastering Customer Data</vt:lpstr>
      <vt:lpstr>Business Processes &amp; Systems</vt:lpstr>
      <vt:lpstr>Business Processes &amp; Systems (DATA)</vt:lpstr>
      <vt:lpstr>MDM Customer</vt:lpstr>
      <vt:lpstr>Customer Data Hub’s by Segment</vt:lpstr>
      <vt:lpstr>Diapositive 7</vt:lpstr>
      <vt:lpstr>Diapositive 8</vt:lpstr>
      <vt:lpstr>Diapositive 9</vt:lpstr>
      <vt:lpstr>CDH Build Methodology</vt:lpstr>
      <vt:lpstr>CDH Build Methodology  Data Analysis/Data Assessment ** SPOKES **</vt:lpstr>
      <vt:lpstr>CDH Build Methodology Data Analysis/Master Data Model ** HUB **</vt:lpstr>
      <vt:lpstr>CDH Build Methodology Define Business Logic/Workflow ** HUB **</vt:lpstr>
      <vt:lpstr>CDH Build Methodology Define Participation Model  ** HUB/SPOKE **</vt:lpstr>
      <vt:lpstr>CDH Build Methodology Overall/Broader Architecture Participation </vt:lpstr>
      <vt:lpstr>CDH Build Methodology Define Governance, Stewardship, Business Org.</vt:lpstr>
      <vt:lpstr>CDH Build Methodology *** Deliverables and Artifacts ***</vt:lpstr>
      <vt:lpstr>CDH Build Methodology Enterprise Customer Phase I</vt:lpstr>
      <vt:lpstr>Enterprise Customer (Hybrid-Party Model)</vt:lpstr>
      <vt:lpstr>Enterprise Customer example</vt:lpstr>
      <vt:lpstr>  Questions?</vt:lpstr>
    </vt:vector>
  </TitlesOfParts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Gérardin</dc:creator>
  <cp:lastModifiedBy>Thierry Gérardin</cp:lastModifiedBy>
  <cp:revision>545</cp:revision>
  <dcterms:modified xsi:type="dcterms:W3CDTF">2009-08-28T19:17:15Z</dcterms:modified>
</cp:coreProperties>
</file>