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60" r:id="rId13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/>
      <dgm:spPr/>
      <dgm:t>
        <a:bodyPr/>
        <a:lstStyle/>
        <a:p>
          <a:r>
            <a:rPr lang="en-US" dirty="0"/>
            <a:t>Data Understanding</a:t>
          </a:r>
          <a:endParaRPr lang="en-IL" dirty="0"/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/>
      <dgm:spPr/>
      <dgm:t>
        <a:bodyPr/>
        <a:lstStyle/>
        <a:p>
          <a:r>
            <a:rPr lang="en-US" dirty="0"/>
            <a:t>Data Preparation</a:t>
          </a:r>
          <a:endParaRPr lang="en-IL" dirty="0"/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/>
      <dgm:t>
        <a:bodyPr/>
        <a:lstStyle/>
        <a:p>
          <a:r>
            <a:rPr lang="en-US" dirty="0"/>
            <a:t>Modelling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Evaluation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/>
      <dgm:spPr/>
      <dgm:t>
        <a:bodyPr/>
        <a:lstStyle/>
        <a:p>
          <a:r>
            <a:rPr lang="en-US" dirty="0"/>
            <a:t>Future Work</a:t>
          </a:r>
          <a:endParaRPr lang="en-IL" dirty="0"/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/>
      <dgm:spPr/>
      <dgm:t>
        <a:bodyPr/>
        <a:lstStyle/>
        <a:p>
          <a:r>
            <a:rPr lang="en-US" dirty="0"/>
            <a:t>Data Preparation</a:t>
          </a:r>
          <a:endParaRPr lang="en-IL" dirty="0"/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/>
      <dgm:t>
        <a:bodyPr/>
        <a:lstStyle/>
        <a:p>
          <a:r>
            <a:rPr lang="en-US" dirty="0"/>
            <a:t>Modelling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Evaluation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/>
      <dgm:spPr/>
      <dgm:t>
        <a:bodyPr/>
        <a:lstStyle/>
        <a:p>
          <a:r>
            <a:rPr lang="en-US" dirty="0"/>
            <a:t>Future Work</a:t>
          </a:r>
          <a:endParaRPr lang="en-IL" dirty="0"/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972984" y="2363670"/>
          <a:ext cx="2185676" cy="874270"/>
        </a:xfrm>
        <a:prstGeom prst="chevron">
          <a:avLst/>
        </a:prstGeom>
      </dgm:spPr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/>
      <dgm:t>
        <a:bodyPr/>
        <a:lstStyle/>
        <a:p>
          <a:r>
            <a:rPr lang="en-US" dirty="0"/>
            <a:t>Modelling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Evaluation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/>
      <dgm:spPr/>
      <dgm:t>
        <a:bodyPr/>
        <a:lstStyle/>
        <a:p>
          <a:r>
            <a:rPr lang="en-US" dirty="0"/>
            <a:t>Future Work</a:t>
          </a:r>
          <a:endParaRPr lang="en-IL" dirty="0"/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972984" y="2363670"/>
          <a:ext cx="2185676" cy="874270"/>
        </a:xfrm>
        <a:prstGeom prst="chevron">
          <a:avLst/>
        </a:prstGeom>
      </dgm:spPr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940093" y="2363670"/>
          <a:ext cx="2185676" cy="874270"/>
        </a:xfrm>
        <a:prstGeom prst="chevron">
          <a:avLst/>
        </a:prstGeom>
      </dgm:spPr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Evaluation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/>
      <dgm:spPr/>
      <dgm:t>
        <a:bodyPr/>
        <a:lstStyle/>
        <a:p>
          <a:r>
            <a:rPr lang="en-US" dirty="0"/>
            <a:t>Future Work</a:t>
          </a:r>
          <a:endParaRPr lang="en-IL" dirty="0"/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972984" y="2363670"/>
          <a:ext cx="2185676" cy="874270"/>
        </a:xfrm>
        <a:prstGeom prst="chevron">
          <a:avLst/>
        </a:prstGeom>
      </dgm:spPr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940093" y="2363670"/>
          <a:ext cx="2185676" cy="874270"/>
        </a:xfrm>
        <a:prstGeom prst="chevron">
          <a:avLst/>
        </a:prstGeom>
      </dgm:spPr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5907203" y="2363670"/>
          <a:ext cx="2185676" cy="874270"/>
        </a:xfrm>
        <a:prstGeom prst="chevron">
          <a:avLst/>
        </a:prstGeom>
      </dgm:spPr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Evaluation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/>
      <dgm:spPr/>
      <dgm:t>
        <a:bodyPr/>
        <a:lstStyle/>
        <a:p>
          <a:r>
            <a:rPr lang="en-US" dirty="0"/>
            <a:t>Future Work</a:t>
          </a:r>
          <a:endParaRPr lang="en-IL" dirty="0"/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972984" y="2363670"/>
          <a:ext cx="2185676" cy="874270"/>
        </a:xfrm>
        <a:prstGeom prst="chevron">
          <a:avLst/>
        </a:prstGeom>
      </dgm:spPr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940093" y="2363670"/>
          <a:ext cx="2185676" cy="874270"/>
        </a:xfrm>
        <a:prstGeom prst="chevron">
          <a:avLst/>
        </a:prstGeom>
      </dgm:spPr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5907203" y="2363670"/>
          <a:ext cx="2185676" cy="874270"/>
        </a:xfrm>
        <a:prstGeom prst="chevron">
          <a:avLst/>
        </a:prstGeom>
      </dgm:spPr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>
        <a:xfrm>
          <a:off x="7874312" y="2363670"/>
          <a:ext cx="2185676" cy="874270"/>
        </a:xfrm>
        <a:prstGeom prst="chevron">
          <a:avLst/>
        </a:prstGeom>
      </dgm:spPr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Evaluation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Future Work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972984" y="2363670"/>
          <a:ext cx="2185676" cy="874270"/>
        </a:xfrm>
        <a:prstGeom prst="chevron">
          <a:avLst/>
        </a:prstGeom>
      </dgm:spPr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940093" y="2363670"/>
          <a:ext cx="2185676" cy="874270"/>
        </a:xfrm>
        <a:prstGeom prst="chevron">
          <a:avLst/>
        </a:prstGeom>
      </dgm:spPr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5907203" y="2363670"/>
          <a:ext cx="2185676" cy="874270"/>
        </a:xfrm>
        <a:prstGeom prst="chevron">
          <a:avLst/>
        </a:prstGeom>
      </dgm:spPr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>
        <a:xfrm>
          <a:off x="7874312" y="2363670"/>
          <a:ext cx="2185676" cy="874270"/>
        </a:xfrm>
        <a:prstGeom prst="chevron">
          <a:avLst/>
        </a:prstGeom>
      </dgm:spPr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>
        <a:xfrm>
          <a:off x="9841421" y="2363670"/>
          <a:ext cx="2185676" cy="874270"/>
        </a:xfrm>
        <a:prstGeom prst="chevron">
          <a:avLst/>
        </a:prstGeom>
      </dgm:spPr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Understanding</a:t>
          </a:r>
          <a:endParaRPr lang="en-IL" sz="1600" kern="1200" dirty="0"/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  <a:endParaRPr lang="en-IL" sz="1600" kern="1200" dirty="0"/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Modelling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Work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  <a:endParaRPr lang="en-IL" sz="1600" kern="1200" dirty="0"/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Modelling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Work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Modelling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Work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Work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Evaluation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Work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Evaluation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Future Work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0278556" y="2363670"/>
        <a:ext cx="1311406" cy="87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9C6F3CF-0D66-4455-8B55-6DCF37604610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41DD5AF4-0470-410B-84BE-F90EC6BBF1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908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EBEA7F-9E6D-4F2B-B32D-0F01EBB0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FEF0799-3EDB-4A9D-A856-30BFE144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67A886B-4FBA-4518-8A12-907101F0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307D0F-5D31-4F68-BEE7-8727DD2B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BD16AA-3CD5-4603-A827-8FB3B2F9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488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4D2FA9-9650-4281-A122-1549EB26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27074C-F322-4B79-8761-C728452F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3BC2BC-F4E7-4CDC-B64C-9AED5DD1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2B2250-B54D-49B5-B40E-71490153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D07FDC-F0B9-4D26-B375-7B951979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91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CA59705-890E-415B-8E91-0E7D969F3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FC15398-ADAB-485D-98C4-B4A151CC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0E3808-7F59-41EF-ACF6-E19F0F04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08E0DB-53A5-48DD-A403-8B8BBD0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094D79-10FE-4363-BD62-D87E2F8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74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7BA446-0F3E-4BCE-A36D-9C46E080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98C179-A5A0-4639-963D-6233B3E2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0379D3-DA10-4A3B-B838-1196A44A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5F010A-93AD-4837-A1D7-1C9D5C13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09B53C-C9B3-4958-AB48-5FAE61F1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940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1A8D1E-A99E-47F9-8117-BA0DBCA9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BE8FDD-D90A-430D-81F6-A89DEF94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5A71A8-C615-4FD1-BC01-B0F25004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71317B-6A35-4C90-AEBC-DF2CDA92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4202B3-E13B-41CF-B54B-471434E5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26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0C77EF-0D9A-4716-8F78-68870E3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695AA2-DAAC-4DE4-A481-CB2B4E13A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DACD1BC-261E-4E56-A83E-FDFEEF3A4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95995A9-697E-43C1-A811-F07C5A05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BC61FC-AF61-4879-B0C4-A49F1F98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2D67C9-C702-421C-A3E8-A477737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90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4A711F-8BFD-4F4D-BBA0-664BAD4E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6524FC-C4D3-4063-92A3-42762064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94AD31-5D47-4473-9EE9-E0F0D869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4C9CA8D-430B-4D87-AE53-D12C1C988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335966C-F66D-44E5-A402-42A7E3264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0F22F09-02C9-4E4D-ADE4-ADA8BA2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7E9A2BC-1398-4DC4-B93F-F2C84E7B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D02EB96-15D9-4F77-B66D-9A447D3E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88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2AC2D-D289-43EB-A743-2FC1A3AE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B95BED4-1371-40E4-917F-4FFB0A53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7BBD74B-6EAE-4C6E-B3D3-4035414F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2E6FAA0-FC96-4288-AEB0-C92CD649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0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9C7AC20-4005-4392-A3AD-27EFCF6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2A962D6-3072-4F85-A71F-1B60E137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BE72B6E-4A77-43FC-A3F1-3E2E147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803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E969D1-7E3E-4422-9FD3-2A36886B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EB001F-3BCC-49DD-AD78-A006B708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11854FD-E666-4309-A450-6EA250AE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EE831C-DC9C-4D25-BD45-46D2A421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C0F4A7-8986-4EA1-82D6-A92CEF69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FF0E8D-D056-4636-8A02-42D08EDF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07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2407CC-1C12-4F5F-A860-D124424F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F810AF8-D593-489C-AA91-ACEB343BB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822B1D-54E2-42B8-8C1B-8E2BA17D4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2DF71C-335E-4CFD-9AEF-B9AB7A61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71DE9A7-DDBA-4AD7-8169-8A02505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AA047DE-BD88-475B-8B76-309070A9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611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AC15CBB-5926-41A1-97CA-270A5E0A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209791-7C76-49F4-A9F0-28DA5919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79CA8F-26DD-4329-895C-ADD8B8AC0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B9EF-C262-4B4A-A362-E642B2CA213A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DF5188-3868-4029-B7BE-80DA37F35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6FBA4A-FB8B-449E-AD92-AB6B663A7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57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608AAD-7214-41B0-8973-649D9CAEB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Booking Cancellation Prediction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D1EFD55-E7B4-45F7-8DA8-F68647568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MLDM 364.2.1651</a:t>
            </a:r>
          </a:p>
          <a:p>
            <a:r>
              <a:rPr lang="en-US" sz="1600" dirty="0"/>
              <a:t>Professor Boaz Lerner</a:t>
            </a:r>
          </a:p>
          <a:p>
            <a:r>
              <a:rPr lang="en-US" sz="1600" dirty="0" err="1"/>
              <a:t>Dafna</a:t>
            </a:r>
            <a:r>
              <a:rPr lang="en-US" sz="1600" dirty="0"/>
              <a:t> Meron, Oriel Perets</a:t>
            </a:r>
            <a:endParaRPr lang="en-IL" sz="1600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9CFDC8AE-5BA5-431F-80FE-8EA6789CB235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E6005E9B-145C-4C88-A0CB-D7A54CDCA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5A1CBB5-C43C-48AD-A2DE-33F70A504337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4220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653625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518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494226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018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608AAD-7214-41B0-8973-649D9CAEB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9CFDC8AE-5BA5-431F-80FE-8EA6789CB235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E6005E9B-145C-4C88-A0CB-D7A54CDCA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0518465-9692-40E4-BF00-D9284DDEA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970275"/>
            <a:ext cx="7062788" cy="3899382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C166601-3FF6-41FE-9333-4D8E766601E0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42585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91126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225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Business Understanding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D2C56E-95AC-4784-B323-997F928548D2}"/>
              </a:ext>
            </a:extLst>
          </p:cNvPr>
          <p:cNvSpPr txBox="1"/>
          <p:nvPr/>
        </p:nvSpPr>
        <p:spPr>
          <a:xfrm>
            <a:off x="1129983" y="2050353"/>
            <a:ext cx="9598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The hospitality industry – 4.1 T$ / year globally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1" dirty="0"/>
              <a:t>Hotel</a:t>
            </a:r>
            <a:r>
              <a:rPr lang="en-US" sz="2000" dirty="0"/>
              <a:t> industry – 35% or 1.5 T$ / year globally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Accurate demand management as an important pillar of success(</a:t>
            </a:r>
            <a:r>
              <a:rPr lang="en-US" sz="2000" dirty="0">
                <a:highlight>
                  <a:srgbClr val="FFFF00"/>
                </a:highlight>
              </a:rPr>
              <a:t>source)</a:t>
            </a:r>
            <a:r>
              <a:rPr lang="en-US" sz="2000" dirty="0"/>
              <a:t> </a:t>
            </a:r>
            <a:endParaRPr lang="en-IL" sz="2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5BDF09A-20C6-405C-8516-3BC11B70E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367" y="4546060"/>
            <a:ext cx="1080000" cy="8478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BD7C506-73D8-4DF0-AECD-9C833156E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12" y="4429960"/>
            <a:ext cx="1080000" cy="10800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1647FF4-B850-4834-8B23-E7C9854EAE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974"/>
          <a:stretch/>
        </p:blipFill>
        <p:spPr>
          <a:xfrm>
            <a:off x="5209058" y="4588026"/>
            <a:ext cx="1440000" cy="70597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B29A3816-3E6E-40AC-9AEB-5E9B44B41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04" y="4570360"/>
            <a:ext cx="1080000" cy="823500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492640AF-E522-4ED2-8215-97FBC7030F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2" b="25000"/>
          <a:stretch/>
        </p:blipFill>
        <p:spPr>
          <a:xfrm>
            <a:off x="1273672" y="4514149"/>
            <a:ext cx="1440000" cy="823500"/>
          </a:xfrm>
          <a:prstGeom prst="rect">
            <a:avLst/>
          </a:prstGeom>
        </p:spPr>
      </p:pic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9300E7B-EA07-442B-9E74-7346E1F96876}"/>
              </a:ext>
            </a:extLst>
          </p:cNvPr>
          <p:cNvSpPr/>
          <p:nvPr/>
        </p:nvSpPr>
        <p:spPr>
          <a:xfrm>
            <a:off x="1003852" y="4289130"/>
            <a:ext cx="9914476" cy="13322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A25CF69-BB0F-46A0-A581-F07400C8F2D0}"/>
              </a:ext>
            </a:extLst>
          </p:cNvPr>
          <p:cNvSpPr txBox="1"/>
          <p:nvPr/>
        </p:nvSpPr>
        <p:spPr>
          <a:xfrm>
            <a:off x="1117408" y="4089075"/>
            <a:ext cx="175500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/>
              <a:t>Major Players: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259120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18098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The Problem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D2C56E-95AC-4784-B323-997F928548D2}"/>
              </a:ext>
            </a:extLst>
          </p:cNvPr>
          <p:cNvSpPr txBox="1"/>
          <p:nvPr/>
        </p:nvSpPr>
        <p:spPr>
          <a:xfrm>
            <a:off x="1117408" y="1594579"/>
            <a:ext cx="959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1" dirty="0"/>
              <a:t>Demand forecasting is a crucial factor to hotel chains</a:t>
            </a:r>
            <a:r>
              <a:rPr lang="en-US" sz="2000" dirty="0"/>
              <a:t>(</a:t>
            </a:r>
            <a:r>
              <a:rPr lang="en-US" sz="2000" dirty="0">
                <a:highlight>
                  <a:srgbClr val="FFFF00"/>
                </a:highlight>
              </a:rPr>
              <a:t>source</a:t>
            </a:r>
            <a:r>
              <a:rPr lang="en-US" sz="2000" dirty="0"/>
              <a:t>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Booking cancellations as an obstacle to demand forecasting(</a:t>
            </a:r>
            <a:r>
              <a:rPr lang="en-US" sz="2000" dirty="0">
                <a:highlight>
                  <a:srgbClr val="FFFF00"/>
                </a:highlight>
              </a:rPr>
              <a:t>source</a:t>
            </a:r>
            <a:r>
              <a:rPr lang="en-US" sz="2000" dirty="0"/>
              <a:t>), causing: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Vacancy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Wrong Pricing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Strict cancellation policies or overbooking tactics </a:t>
            </a:r>
            <a:r>
              <a:rPr lang="en-US" sz="2000" dirty="0">
                <a:sym typeface="Wingdings" panose="05000000000000000000" pitchFamily="2" charset="2"/>
              </a:rPr>
              <a:t> reducing bookings</a:t>
            </a:r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0E528B9-9DCB-43E3-BE74-4D5C3753AEAF}"/>
              </a:ext>
            </a:extLst>
          </p:cNvPr>
          <p:cNvSpPr txBox="1"/>
          <p:nvPr/>
        </p:nvSpPr>
        <p:spPr>
          <a:xfrm>
            <a:off x="1117408" y="4288113"/>
            <a:ext cx="9598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6600" dirty="0"/>
              <a:t>35%	       	50%	        25%</a:t>
            </a:r>
            <a:endParaRPr lang="en-IL" sz="6600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D617926D-E2DB-45CE-8C9C-EDDC69BF6C18}"/>
              </a:ext>
            </a:extLst>
          </p:cNvPr>
          <p:cNvSpPr txBox="1"/>
          <p:nvPr/>
        </p:nvSpPr>
        <p:spPr>
          <a:xfrm>
            <a:off x="1033669" y="5172616"/>
            <a:ext cx="959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>
                <a:solidFill>
                  <a:schemeClr val="accent2"/>
                </a:solidFill>
              </a:rPr>
              <a:t>35%	                       	17.5%	                             8.75%</a:t>
            </a:r>
            <a:endParaRPr lang="en-IL" sz="2800" dirty="0">
              <a:solidFill>
                <a:schemeClr val="accent2"/>
              </a:solidFill>
            </a:endParaRPr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8B4EBD9D-0F00-4EF8-8112-E37C2C4C8692}"/>
              </a:ext>
            </a:extLst>
          </p:cNvPr>
          <p:cNvSpPr/>
          <p:nvPr/>
        </p:nvSpPr>
        <p:spPr>
          <a:xfrm>
            <a:off x="3582313" y="4804168"/>
            <a:ext cx="1351722" cy="4807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3F55ED08-9D75-44E2-A619-47CEC987D521}"/>
              </a:ext>
            </a:extLst>
          </p:cNvPr>
          <p:cNvSpPr/>
          <p:nvPr/>
        </p:nvSpPr>
        <p:spPr>
          <a:xfrm>
            <a:off x="7107065" y="4774257"/>
            <a:ext cx="1351722" cy="4807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3BE7460A-1FF3-48C6-AB91-5D5E67F9F71E}"/>
              </a:ext>
            </a:extLst>
          </p:cNvPr>
          <p:cNvSpPr/>
          <p:nvPr/>
        </p:nvSpPr>
        <p:spPr>
          <a:xfrm>
            <a:off x="1490608" y="4049392"/>
            <a:ext cx="1505018" cy="44046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Cancelled </a:t>
            </a:r>
            <a:endParaRPr lang="en-IL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28213740-850E-43A3-BF35-5445D37AEA0C}"/>
              </a:ext>
            </a:extLst>
          </p:cNvPr>
          <p:cNvSpPr/>
          <p:nvPr/>
        </p:nvSpPr>
        <p:spPr>
          <a:xfrm>
            <a:off x="5209058" y="4054425"/>
            <a:ext cx="1505018" cy="44046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t-70 days</a:t>
            </a:r>
            <a:endParaRPr lang="en-IL" dirty="0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89F3972C-22A9-43CD-B83F-BFBBF4BEE68E}"/>
              </a:ext>
            </a:extLst>
          </p:cNvPr>
          <p:cNvSpPr/>
          <p:nvPr/>
        </p:nvSpPr>
        <p:spPr>
          <a:xfrm>
            <a:off x="8538068" y="4047459"/>
            <a:ext cx="1505018" cy="44046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t-18 days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610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The Objective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42FE9FAD-8756-4091-86ED-70D218A0CA8E}"/>
              </a:ext>
            </a:extLst>
          </p:cNvPr>
          <p:cNvGrpSpPr/>
          <p:nvPr/>
        </p:nvGrpSpPr>
        <p:grpSpPr>
          <a:xfrm>
            <a:off x="10359783" y="4296063"/>
            <a:ext cx="1272623" cy="1862048"/>
            <a:chOff x="9901769" y="2614352"/>
            <a:chExt cx="1272623" cy="1862048"/>
          </a:xfrm>
        </p:grpSpPr>
        <p:sp>
          <p:nvSpPr>
            <p:cNvPr id="17" name="חץ: ימינה 16">
              <a:extLst>
                <a:ext uri="{FF2B5EF4-FFF2-40B4-BE49-F238E27FC236}">
                  <a16:creationId xmlns:a16="http://schemas.microsoft.com/office/drawing/2014/main" id="{DFCBF73B-0353-4365-8DE0-DB7125F70C80}"/>
                </a:ext>
              </a:extLst>
            </p:cNvPr>
            <p:cNvSpPr/>
            <p:nvPr/>
          </p:nvSpPr>
          <p:spPr>
            <a:xfrm rot="16200000">
              <a:off x="9466278" y="3188630"/>
              <a:ext cx="1351722" cy="4807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C9BEC2AF-1797-4CCC-81DF-A4FCBE27460D}"/>
                </a:ext>
              </a:extLst>
            </p:cNvPr>
            <p:cNvSpPr txBox="1"/>
            <p:nvPr/>
          </p:nvSpPr>
          <p:spPr>
            <a:xfrm>
              <a:off x="9901769" y="2614352"/>
              <a:ext cx="127262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/>
                <a:t>$</a:t>
              </a:r>
              <a:endParaRPr lang="en-IL" sz="9600" b="1" dirty="0"/>
            </a:p>
          </p:txBody>
        </p:sp>
      </p:grp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7EA24CA5-F4C4-49F5-A78C-1B9159533A01}"/>
              </a:ext>
            </a:extLst>
          </p:cNvPr>
          <p:cNvSpPr txBox="1"/>
          <p:nvPr/>
        </p:nvSpPr>
        <p:spPr>
          <a:xfrm>
            <a:off x="1114904" y="1652788"/>
            <a:ext cx="9598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Primarily – </a:t>
            </a:r>
            <a:r>
              <a:rPr lang="en-US" sz="2000" b="1" dirty="0"/>
              <a:t>Increasing revenue </a:t>
            </a:r>
            <a:r>
              <a:rPr lang="en-US" sz="2000" dirty="0"/>
              <a:t>by: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Minimizing cancellation and vacancy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Maximizing fulfilled bookings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Setting more effective, data based, custom cancellation policies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Deposit types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Incentives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Over or double booking</a:t>
            </a:r>
          </a:p>
        </p:txBody>
      </p:sp>
    </p:spTree>
    <p:extLst>
      <p:ext uri="{BB962C8B-B14F-4D97-AF65-F5344CB8AC3E}">
        <p14:creationId xmlns:p14="http://schemas.microsoft.com/office/powerpoint/2010/main" val="47441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104006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698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Understanding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7EA24CA5-F4C4-49F5-A78C-1B9159533A01}"/>
              </a:ext>
            </a:extLst>
          </p:cNvPr>
          <p:cNvSpPr txBox="1"/>
          <p:nvPr/>
        </p:nvSpPr>
        <p:spPr>
          <a:xfrm>
            <a:off x="1114904" y="1652788"/>
            <a:ext cx="474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000" dirty="0"/>
              <a:t>Data Collection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906FAC7-34B4-4370-904B-EB761F794C0D}"/>
              </a:ext>
            </a:extLst>
          </p:cNvPr>
          <p:cNvSpPr txBox="1"/>
          <p:nvPr/>
        </p:nvSpPr>
        <p:spPr>
          <a:xfrm>
            <a:off x="6883223" y="1652788"/>
            <a:ext cx="474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000" dirty="0"/>
              <a:t>Data Description</a:t>
            </a:r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87D79392-6981-4408-8DCB-2CC37FA36E49}"/>
              </a:ext>
            </a:extLst>
          </p:cNvPr>
          <p:cNvCxnSpPr/>
          <p:nvPr/>
        </p:nvCxnSpPr>
        <p:spPr>
          <a:xfrm>
            <a:off x="6243637" y="1530626"/>
            <a:ext cx="0" cy="438595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5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92338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95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262699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993176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332</Words>
  <Application>Microsoft Office PowerPoint</Application>
  <PresentationFormat>מסך רחב</PresentationFormat>
  <Paragraphs>90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Raleway</vt:lpstr>
      <vt:lpstr>ערכת נושא Office</vt:lpstr>
      <vt:lpstr>Hotel Booking Cancellation Prediction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not to do</dc:title>
  <dc:creator>Oriel Perets</dc:creator>
  <cp:lastModifiedBy>Oriel Perets</cp:lastModifiedBy>
  <cp:revision>11</cp:revision>
  <dcterms:created xsi:type="dcterms:W3CDTF">2021-11-08T15:44:48Z</dcterms:created>
  <dcterms:modified xsi:type="dcterms:W3CDTF">2022-01-02T10:24:53Z</dcterms:modified>
</cp:coreProperties>
</file>