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8CE2-A5D3-2310-1648-264BFC3D0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5F3E8-18DB-C317-05F0-9A262890C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F74F0-4E63-0435-DCCF-2FD3B05D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CF47D-278A-1F62-2935-54D246D8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D2F5-428F-1807-2A20-33BE6217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507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F1B6-CAAF-9823-ADA4-580E012C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EE04D-6115-23A1-62AA-7D83FE5A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24F8-9F58-185F-31EF-74BFF581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2D9C-CB1B-0FFC-56EC-51479E36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C9415-8147-D8C3-9DD5-22E3E60E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658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3794B-0FE4-321A-B6F1-9B917A09A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D8204-552D-AD7F-5106-D4ACC7B5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DFB9-28B9-FFBE-383A-8ADA3AD9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5EC2-6B71-A029-E42B-875CCEDF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621C-FBBE-6877-F643-F26891BE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42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BAA3-B575-DE6F-B543-6B3E5AF2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225E-8EC9-F7B0-7CC5-21C1E5AB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92504-F975-67BB-7610-A70EE37F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96D76-BDA5-9F3F-4359-190CFCC6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7433-FF3A-04C2-45BE-3287C144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185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729C-1D0A-E4EB-3075-BE433067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B45D2-5465-5BEC-F211-04AE90C7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AC303-B4D7-D020-2AE5-114528E9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8C83-4BB7-65E0-6DC1-5782369F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CBD8-8B65-7B2F-66D8-15D9A7A8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527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ECDE-9FB9-7300-8D07-7469D416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31AE-E1DB-A2C7-F8B8-7CD736205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BDCB1-D819-3A72-9BEB-70CA4EDF0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0F86B-DAE7-B06A-E5C5-D3029D32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DAA68-7EAC-5FF4-5F60-8E50DA8C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5CD28-5289-D38E-3C73-D6AECD1E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806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02EA-80F3-04C8-8F03-15D25D3E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E3CE-6AE5-5B95-634C-61F6EC68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1B8B8-8D56-39A6-03AD-6D30AE395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323E2-2951-94B0-3008-FAF563C90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7EB18-43F3-117B-59F0-417130421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68A46-0AD9-2727-61E9-20ED7335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038F-05B4-BEEA-B978-1D3E07FE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5DA36-0A39-3A4F-F05C-38F23E9A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196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5CFF-165A-2005-89AA-CB717CC4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3074C-0A31-9B99-5108-AFD70E12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C6D76-EBA5-EC0B-89B3-D816C3C4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BDF04-CF8E-C4C1-276A-2B508BB7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685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1CFAB-2193-50E0-B203-D71B3C6B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43544-D8D5-D1D3-D345-5D97A0B2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08B1E-7A40-45E6-8668-F7E59CA3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75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40A4-E0DA-29D8-B8AF-FC24BD26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73F5-C549-726B-842B-8364B17D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C0474-6741-595F-D832-F63B2178A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20211-A306-50F3-6C42-73AB1659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A766A-FCFC-E771-7031-7CE46A40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D094-2B24-BC02-7CD7-37229C93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261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A690-5A92-E678-87CF-B6D409DB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796E6-D65B-8E4E-4146-8FAC5FEDB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9557D-A412-5F45-C1B1-B035CFBF2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B66B-A808-790A-351C-5629CBA8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77F15-9115-7CEE-EB38-29968F01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A8388-91BB-7B5C-7F69-ECA4BE5F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021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207A2-554D-0C44-EFB6-F7348A71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C6035-4B9D-F426-682B-59D4906A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88C0D-9C19-1465-E3AD-D91E96448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FC485-A697-CD49-BF55-5E794915685D}" type="datetimeFigureOut">
              <a:rPr lang="en-CH" smtClean="0"/>
              <a:t>28.05.2024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3E0B-BD92-0C54-DF27-02C784651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6AD0-6A7C-D95D-139C-7F543D709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3CCE1-3E8D-B042-A201-C0C0A27A8E6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713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16FA-50CA-1572-EB81-439725411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1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H" dirty="0">
                <a:solidFill>
                  <a:schemeClr val="accent1"/>
                </a:solidFill>
                <a:latin typeface="Quicksand Bold" pitchFamily="2" charset="0"/>
              </a:rPr>
              <a:t>Learning ground state properties from few measurement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7B030-2A78-14AF-2E12-1375EF2152A0}"/>
              </a:ext>
            </a:extLst>
          </p:cNvPr>
          <p:cNvSpPr txBox="1"/>
          <p:nvPr/>
        </p:nvSpPr>
        <p:spPr>
          <a:xfrm>
            <a:off x="181547" y="5868404"/>
            <a:ext cx="11828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200" dirty="0">
                <a:latin typeface="Quicksand Bold" pitchFamily="2" charset="0"/>
              </a:rPr>
              <a:t>Oriel Kiss                                                                                   Physics application of AI</a:t>
            </a:r>
          </a:p>
          <a:p>
            <a:r>
              <a:rPr lang="en-CH" sz="2200" dirty="0">
                <a:latin typeface="Quicksand Bold" pitchFamily="2" charset="0"/>
              </a:rPr>
              <a:t>29th May 2024                                                                                                      UNIGE</a:t>
            </a:r>
          </a:p>
        </p:txBody>
      </p:sp>
      <p:pic>
        <p:nvPicPr>
          <p:cNvPr id="3074" name="Picture 2" descr="Classical shadows | PennyLane Demos">
            <a:extLst>
              <a:ext uri="{FF2B5EF4-FFF2-40B4-BE49-F238E27FC236}">
                <a16:creationId xmlns:a16="http://schemas.microsoft.com/office/drawing/2014/main" id="{927748FF-85CA-D1C1-B035-07C0B79C8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83" y="2826597"/>
            <a:ext cx="4611434" cy="381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46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81E2-725F-78A2-DA18-B981766D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4306"/>
            <a:ext cx="8061960" cy="662782"/>
          </a:xfrm>
        </p:spPr>
        <p:txBody>
          <a:bodyPr>
            <a:normAutofit fontScale="90000"/>
          </a:bodyPr>
          <a:lstStyle/>
          <a:p>
            <a:r>
              <a:rPr lang="en-CH" dirty="0">
                <a:solidFill>
                  <a:schemeClr val="accent1"/>
                </a:solidFill>
                <a:latin typeface="Quicksand Bold" pitchFamily="2" charset="0"/>
              </a:rPr>
              <a:t>// Classical shadows formalism </a:t>
            </a:r>
          </a:p>
        </p:txBody>
      </p:sp>
      <p:pic>
        <p:nvPicPr>
          <p:cNvPr id="5" name="Picture 4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1208AA72-5F29-9702-1CC3-8429F1B7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1773211"/>
            <a:ext cx="7772400" cy="3998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C6087-FFD4-28B7-A17B-3A9F56A9A1F0}"/>
              </a:ext>
            </a:extLst>
          </p:cNvPr>
          <p:cNvSpPr txBox="1"/>
          <p:nvPr/>
        </p:nvSpPr>
        <p:spPr>
          <a:xfrm>
            <a:off x="101918" y="6492875"/>
            <a:ext cx="849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Quicksand Bold" pitchFamily="2" charset="0"/>
              </a:rPr>
              <a:t>Huang, HY., Kueng, R. &amp; </a:t>
            </a:r>
            <a:r>
              <a:rPr lang="en-GB" sz="1200" dirty="0" err="1">
                <a:latin typeface="Quicksand Bold" pitchFamily="2" charset="0"/>
              </a:rPr>
              <a:t>Preskill</a:t>
            </a:r>
            <a:r>
              <a:rPr lang="en-GB" sz="1200" dirty="0">
                <a:latin typeface="Quicksand Bold" pitchFamily="2" charset="0"/>
              </a:rPr>
              <a:t>, J. </a:t>
            </a:r>
            <a:r>
              <a:rPr lang="en-GB" sz="1200" i="1" dirty="0">
                <a:latin typeface="Quicksand Bold" pitchFamily="2" charset="0"/>
              </a:rPr>
              <a:t>Nat. Phys.</a:t>
            </a:r>
            <a:r>
              <a:rPr lang="en-GB" sz="1200" dirty="0">
                <a:latin typeface="Quicksand Bold" pitchFamily="2" charset="0"/>
              </a:rPr>
              <a:t> </a:t>
            </a:r>
            <a:r>
              <a:rPr lang="en-GB" sz="1200" b="1" dirty="0">
                <a:latin typeface="Quicksand Bold" pitchFamily="2" charset="0"/>
              </a:rPr>
              <a:t>16</a:t>
            </a:r>
            <a:r>
              <a:rPr lang="en-GB" sz="1200" dirty="0">
                <a:latin typeface="Quicksand Bold" pitchFamily="2" charset="0"/>
              </a:rPr>
              <a:t>, 1050–1057 (2020)</a:t>
            </a:r>
            <a:endParaRPr lang="en-CH" sz="1200" dirty="0">
              <a:latin typeface="Quicksand 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145DA-F34D-AD7A-4D42-543C60CB78E6}"/>
              </a:ext>
            </a:extLst>
          </p:cNvPr>
          <p:cNvSpPr txBox="1"/>
          <p:nvPr/>
        </p:nvSpPr>
        <p:spPr>
          <a:xfrm>
            <a:off x="301752" y="1065325"/>
            <a:ext cx="11378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>
                <a:latin typeface="Quicksand Bold" pitchFamily="2" charset="0"/>
              </a:rPr>
              <a:t>extract information from quantum states with few measurements (optimal protocol).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>
                <a:latin typeface="Quicksand Bold" pitchFamily="2" charset="0"/>
              </a:rPr>
              <a:t>generali</a:t>
            </a:r>
            <a:r>
              <a:rPr lang="en-GB" sz="2000" dirty="0">
                <a:latin typeface="Quicksand Bold" pitchFamily="2" charset="0"/>
              </a:rPr>
              <a:t>z</a:t>
            </a:r>
            <a:r>
              <a:rPr lang="en-CH" sz="2000" dirty="0">
                <a:latin typeface="Quicksand Bold" pitchFamily="2" charset="0"/>
              </a:rPr>
              <a:t>e to new configurations.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81EBC-83EA-EC69-C42A-412682D71F99}"/>
              </a:ext>
            </a:extLst>
          </p:cNvPr>
          <p:cNvSpPr txBox="1"/>
          <p:nvPr/>
        </p:nvSpPr>
        <p:spPr>
          <a:xfrm>
            <a:off x="0" y="2967335"/>
            <a:ext cx="1792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latin typeface="Quicksand Bold" pitchFamily="2" charset="0"/>
              </a:rPr>
              <a:t>State </a:t>
            </a:r>
          </a:p>
          <a:p>
            <a:pPr algn="ctr"/>
            <a:r>
              <a:rPr lang="en-CH" dirty="0">
                <a:latin typeface="Quicksand Bold" pitchFamily="2" charset="0"/>
              </a:rPr>
              <a:t>preparation</a:t>
            </a:r>
          </a:p>
          <a:p>
            <a:pPr algn="ctr"/>
            <a:r>
              <a:rPr lang="en-CH" dirty="0">
                <a:latin typeface="Quicksand Bold" pitchFamily="2" charset="0"/>
              </a:rPr>
              <a:t>(here DMRG)  </a:t>
            </a:r>
          </a:p>
        </p:txBody>
      </p:sp>
      <p:pic>
        <p:nvPicPr>
          <p:cNvPr id="2050" name="Picture 2" descr="Ai knowledge, ai robot, artificial brain, digital brain, neural network icon  - Download on Iconfinder">
            <a:extLst>
              <a:ext uri="{FF2B5EF4-FFF2-40B4-BE49-F238E27FC236}">
                <a16:creationId xmlns:a16="http://schemas.microsoft.com/office/drawing/2014/main" id="{D3E37580-9DE3-EA20-9169-517422F3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344" y="3772504"/>
            <a:ext cx="1401064" cy="14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5ED70F68-ADE8-1A5A-4F8E-154701F18E78}"/>
              </a:ext>
            </a:extLst>
          </p:cNvPr>
          <p:cNvSpPr/>
          <p:nvPr/>
        </p:nvSpPr>
        <p:spPr>
          <a:xfrm>
            <a:off x="9448800" y="2755392"/>
            <a:ext cx="207264" cy="19263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DE7AD-10AC-8804-DB01-522E2D8D2892}"/>
              </a:ext>
            </a:extLst>
          </p:cNvPr>
          <p:cNvSpPr txBox="1"/>
          <p:nvPr/>
        </p:nvSpPr>
        <p:spPr>
          <a:xfrm>
            <a:off x="9843008" y="2283567"/>
            <a:ext cx="195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Quicksand Bold" pitchFamily="2" charset="0"/>
              </a:rPr>
              <a:t>Generalize to different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932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1DA8-C6D6-46ED-E85B-9C6847D2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91756"/>
            <a:ext cx="4348163" cy="1325563"/>
          </a:xfrm>
        </p:spPr>
        <p:txBody>
          <a:bodyPr>
            <a:normAutofit/>
          </a:bodyPr>
          <a:lstStyle/>
          <a:p>
            <a:r>
              <a:rPr lang="en-CH" sz="4000" dirty="0">
                <a:solidFill>
                  <a:schemeClr val="accent1"/>
                </a:solidFill>
                <a:latin typeface="Quicksand Bold" pitchFamily="2" charset="0"/>
              </a:rPr>
              <a:t>// The Pipeline</a:t>
            </a:r>
          </a:p>
        </p:txBody>
      </p:sp>
      <p:pic>
        <p:nvPicPr>
          <p:cNvPr id="6" name="Picture 5" descr="A math symbols on a white background&#10;&#10;Description automatically generated">
            <a:extLst>
              <a:ext uri="{FF2B5EF4-FFF2-40B4-BE49-F238E27FC236}">
                <a16:creationId xmlns:a16="http://schemas.microsoft.com/office/drawing/2014/main" id="{F0E4E70C-8CFB-250A-59A0-6B641D35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4" y="1899707"/>
            <a:ext cx="4722815" cy="1234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582EE-E1F8-4DA6-0630-6F345B62B875}"/>
              </a:ext>
            </a:extLst>
          </p:cNvPr>
          <p:cNvSpPr txBox="1"/>
          <p:nvPr/>
        </p:nvSpPr>
        <p:spPr>
          <a:xfrm>
            <a:off x="142078" y="1473847"/>
            <a:ext cx="482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Quicksand Bold" pitchFamily="2" charset="0"/>
              </a:rPr>
              <a:t>2d XXZ Hamiltonian with transverse field</a:t>
            </a:r>
          </a:p>
        </p:txBody>
      </p:sp>
      <p:pic>
        <p:nvPicPr>
          <p:cNvPr id="9" name="Picture 8" descr="A diagram of a graph convolutions&#10;&#10;Description automatically generated">
            <a:extLst>
              <a:ext uri="{FF2B5EF4-FFF2-40B4-BE49-F238E27FC236}">
                <a16:creationId xmlns:a16="http://schemas.microsoft.com/office/drawing/2014/main" id="{9D0C8BBC-C8CD-EB66-DB36-4B0DA75A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851" y="2180950"/>
            <a:ext cx="4059361" cy="2265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0426D-5B8B-B327-8655-9A6E45D56214}"/>
              </a:ext>
            </a:extLst>
          </p:cNvPr>
          <p:cNvSpPr txBox="1"/>
          <p:nvPr/>
        </p:nvSpPr>
        <p:spPr>
          <a:xfrm>
            <a:off x="142079" y="6359080"/>
            <a:ext cx="672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Quicksand Bold" pitchFamily="2" charset="0"/>
              </a:rPr>
              <a:t>Kipf and Welling, </a:t>
            </a:r>
            <a:r>
              <a:rPr lang="en-GB" sz="1200" dirty="0">
                <a:latin typeface="Quicksand Bold" pitchFamily="2" charset="0"/>
              </a:rPr>
              <a:t>at ICLR 2017</a:t>
            </a:r>
          </a:p>
          <a:p>
            <a:r>
              <a:rPr lang="en-GB" sz="1200" dirty="0">
                <a:latin typeface="Quicksand Bold" pitchFamily="2" charset="0"/>
              </a:rPr>
              <a:t>Tran, Lewis, Huang, </a:t>
            </a:r>
            <a:r>
              <a:rPr lang="en-GB" sz="1200" dirty="0" err="1">
                <a:latin typeface="Quicksand Bold" pitchFamily="2" charset="0"/>
              </a:rPr>
              <a:t>Kofler</a:t>
            </a:r>
            <a:r>
              <a:rPr lang="en-GB" sz="1200" dirty="0">
                <a:latin typeface="Quicksand Bold" pitchFamily="2" charset="0"/>
              </a:rPr>
              <a:t>, Kueng, </a:t>
            </a:r>
            <a:r>
              <a:rPr lang="en-GB" sz="1200" dirty="0" err="1">
                <a:latin typeface="Quicksand Bold" pitchFamily="2" charset="0"/>
              </a:rPr>
              <a:t>Hochreiter</a:t>
            </a:r>
            <a:r>
              <a:rPr lang="en-GB" sz="1200" dirty="0">
                <a:latin typeface="Quicksand Bold" pitchFamily="2" charset="0"/>
              </a:rPr>
              <a:t> and Lehner, at </a:t>
            </a:r>
            <a:r>
              <a:rPr lang="en-GB" sz="1200" dirty="0" err="1">
                <a:latin typeface="Quicksand Bold" pitchFamily="2" charset="0"/>
              </a:rPr>
              <a:t>Neurips</a:t>
            </a:r>
            <a:r>
              <a:rPr lang="en-GB" sz="1200" dirty="0">
                <a:latin typeface="Quicksand Bold" pitchFamily="2" charset="0"/>
              </a:rPr>
              <a:t> ML4PS22 </a:t>
            </a:r>
            <a:r>
              <a:rPr lang="en-CH" sz="1200" dirty="0">
                <a:latin typeface="Quicksand Bold" pitchFamily="2" charset="0"/>
              </a:rPr>
              <a:t> </a:t>
            </a:r>
          </a:p>
        </p:txBody>
      </p:sp>
      <p:pic>
        <p:nvPicPr>
          <p:cNvPr id="14" name="Picture 13" descr="A black and white math symbols&#10;&#10;Description automatically generated with medium confidence">
            <a:extLst>
              <a:ext uri="{FF2B5EF4-FFF2-40B4-BE49-F238E27FC236}">
                <a16:creationId xmlns:a16="http://schemas.microsoft.com/office/drawing/2014/main" id="{5298AC13-DD54-3B11-47FF-32F31C0B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68" y="4011602"/>
            <a:ext cx="3035300" cy="647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6E51E2-DF46-BECA-168B-BF16240255D9}"/>
              </a:ext>
            </a:extLst>
          </p:cNvPr>
          <p:cNvSpPr txBox="1"/>
          <p:nvPr/>
        </p:nvSpPr>
        <p:spPr>
          <a:xfrm>
            <a:off x="1195482" y="3566047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Quicksand Bold" pitchFamily="2" charset="0"/>
              </a:rPr>
              <a:t>Target: correlators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28F87-6D6F-CD1A-8FA8-3309867FE6B1}"/>
              </a:ext>
            </a:extLst>
          </p:cNvPr>
          <p:cNvSpPr txBox="1"/>
          <p:nvPr/>
        </p:nvSpPr>
        <p:spPr>
          <a:xfrm>
            <a:off x="1195482" y="4834020"/>
            <a:ext cx="321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Quicksand Bold" pitchFamily="2" charset="0"/>
              </a:rPr>
              <a:t>Loss function: MSE</a:t>
            </a:r>
          </a:p>
          <a:p>
            <a:endParaRPr lang="en-CH" dirty="0">
              <a:latin typeface="Quicksand Bold" pitchFamily="2" charset="0"/>
            </a:endParaRPr>
          </a:p>
          <a:p>
            <a:r>
              <a:rPr lang="en-CH" dirty="0">
                <a:latin typeface="Quicksand Bold" pitchFamily="2" charset="0"/>
              </a:rPr>
              <a:t>Optimizer:  ADAM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36391-9749-1C3C-0F8B-70E84B0F4EBE}"/>
              </a:ext>
            </a:extLst>
          </p:cNvPr>
          <p:cNvSpPr txBox="1"/>
          <p:nvPr/>
        </p:nvSpPr>
        <p:spPr>
          <a:xfrm>
            <a:off x="7619379" y="178314"/>
            <a:ext cx="202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latin typeface="Quicksand Bold" pitchFamily="2" charset="0"/>
              </a:rPr>
              <a:t>Network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B8359-4CA6-DABE-80FF-E1DF705594F1}"/>
              </a:ext>
            </a:extLst>
          </p:cNvPr>
          <p:cNvSpPr txBox="1"/>
          <p:nvPr/>
        </p:nvSpPr>
        <p:spPr>
          <a:xfrm>
            <a:off x="5622342" y="937790"/>
            <a:ext cx="5740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Quicksand Bold" pitchFamily="2" charset="0"/>
              </a:rPr>
              <a:t>Input (graphs): </a:t>
            </a:r>
          </a:p>
          <a:p>
            <a:r>
              <a:rPr lang="en-GB" dirty="0">
                <a:latin typeface="Quicksand Bold" pitchFamily="2" charset="0"/>
              </a:rPr>
              <a:t>C</a:t>
            </a:r>
            <a:r>
              <a:rPr lang="en-CH" dirty="0">
                <a:latin typeface="Quicksand Bold" pitchFamily="2" charset="0"/>
              </a:rPr>
              <a:t>oupling (edges), External field (vertices)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79EE7-940E-1634-1679-F611613E019F}"/>
              </a:ext>
            </a:extLst>
          </p:cNvPr>
          <p:cNvSpPr txBox="1"/>
          <p:nvPr/>
        </p:nvSpPr>
        <p:spPr>
          <a:xfrm>
            <a:off x="5547360" y="2735051"/>
            <a:ext cx="190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Quicksand Bold" pitchFamily="2" charset="0"/>
              </a:rPr>
              <a:t>GCNN </a:t>
            </a:r>
          </a:p>
          <a:p>
            <a:r>
              <a:rPr lang="en-CH" dirty="0">
                <a:latin typeface="Quicksand Bold" pitchFamily="2" charset="0"/>
              </a:rPr>
              <a:t>(with message</a:t>
            </a:r>
          </a:p>
          <a:p>
            <a:r>
              <a:rPr lang="en-CH" dirty="0">
                <a:latin typeface="Quicksand Bold" pitchFamily="2" charset="0"/>
              </a:rPr>
              <a:t>passing)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8311F-26B2-1111-6AAE-C32B1A3F3E5D}"/>
              </a:ext>
            </a:extLst>
          </p:cNvPr>
          <p:cNvSpPr txBox="1"/>
          <p:nvPr/>
        </p:nvSpPr>
        <p:spPr>
          <a:xfrm>
            <a:off x="5622342" y="4830636"/>
            <a:ext cx="211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Quicksand Bold" pitchFamily="2" charset="0"/>
              </a:rPr>
              <a:t>MLP </a:t>
            </a:r>
          </a:p>
          <a:p>
            <a:r>
              <a:rPr lang="en-CH" dirty="0">
                <a:latin typeface="Quicksand Bold" pitchFamily="2" charset="0"/>
              </a:rPr>
              <a:t>(constant width)</a:t>
            </a:r>
          </a:p>
        </p:txBody>
      </p:sp>
      <p:pic>
        <p:nvPicPr>
          <p:cNvPr id="24" name="Picture 23" descr="A diagram of a network&#10;&#10;Description automatically generated">
            <a:extLst>
              <a:ext uri="{FF2B5EF4-FFF2-40B4-BE49-F238E27FC236}">
                <a16:creationId xmlns:a16="http://schemas.microsoft.com/office/drawing/2014/main" id="{02724394-505E-627B-FF05-C33D709F6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332" y="4696261"/>
            <a:ext cx="3372880" cy="10141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3E2D4B-A525-EFCB-348E-A8EA75DAC32A}"/>
              </a:ext>
            </a:extLst>
          </p:cNvPr>
          <p:cNvSpPr txBox="1"/>
          <p:nvPr/>
        </p:nvSpPr>
        <p:spPr>
          <a:xfrm>
            <a:off x="5547360" y="5980673"/>
            <a:ext cx="401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Quicksand Bold" pitchFamily="2" charset="0"/>
              </a:rPr>
              <a:t>Symmetrisation + Normalization</a:t>
            </a:r>
          </a:p>
        </p:txBody>
      </p:sp>
      <p:pic>
        <p:nvPicPr>
          <p:cNvPr id="27" name="Picture 26" descr="A black and white symbol&#10;&#10;Description automatically generated">
            <a:extLst>
              <a:ext uri="{FF2B5EF4-FFF2-40B4-BE49-F238E27FC236}">
                <a16:creationId xmlns:a16="http://schemas.microsoft.com/office/drawing/2014/main" id="{17C848A8-10ED-E65C-D5E5-C91E541B7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772" y="5860539"/>
            <a:ext cx="2171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5" grpId="0"/>
      <p:bldP spid="16" grpId="0"/>
      <p:bldP spid="17" grpId="0"/>
      <p:bldP spid="18" grpId="0"/>
      <p:bldP spid="19" grpId="0"/>
      <p:bldP spid="20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0164-35B1-C73C-CA94-99284425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65125"/>
            <a:ext cx="2612136" cy="315912"/>
          </a:xfrm>
        </p:spPr>
        <p:txBody>
          <a:bodyPr>
            <a:normAutofit fontScale="90000"/>
          </a:bodyPr>
          <a:lstStyle/>
          <a:p>
            <a:r>
              <a:rPr lang="en-CH" dirty="0">
                <a:solidFill>
                  <a:schemeClr val="accent1"/>
                </a:solidFill>
                <a:latin typeface="Quicksand Bold" pitchFamily="2" charset="0"/>
              </a:rPr>
              <a:t>//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72C-E338-FA83-2553-0654D0F54DA6}"/>
              </a:ext>
            </a:extLst>
          </p:cNvPr>
          <p:cNvSpPr txBox="1"/>
          <p:nvPr/>
        </p:nvSpPr>
        <p:spPr>
          <a:xfrm>
            <a:off x="536468" y="1109907"/>
            <a:ext cx="5292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800" dirty="0">
                <a:latin typeface="Quicksand Bold" pitchFamily="2" charset="0"/>
              </a:rPr>
              <a:t>5x5 spin-lattice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800" dirty="0">
                <a:latin typeface="Quicksand Bold" pitchFamily="2" charset="0"/>
              </a:rPr>
              <a:t>no measur</a:t>
            </a:r>
            <a:r>
              <a:rPr lang="en-GB" sz="2800" dirty="0">
                <a:latin typeface="Quicksand Bold" pitchFamily="2" charset="0"/>
              </a:rPr>
              <a:t>e</a:t>
            </a:r>
            <a:r>
              <a:rPr lang="en-CH" sz="2800" dirty="0">
                <a:latin typeface="Quicksand Bold" pitchFamily="2" charset="0"/>
              </a:rPr>
              <a:t>ment error </a:t>
            </a:r>
          </a:p>
          <a:p>
            <a:r>
              <a:rPr lang="en-CH" sz="2800" dirty="0">
                <a:latin typeface="Quicksand Bold" pitchFamily="2" charset="0"/>
              </a:rPr>
              <a:t>   (i.e. no shadows, for 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800" dirty="0">
                <a:latin typeface="Quicksand Bold" pitchFamily="2" charset="0"/>
              </a:rPr>
              <a:t>DMRG initial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800" dirty="0">
                <a:latin typeface="Quicksand Bold" pitchFamily="2" charset="0"/>
              </a:rPr>
              <a:t>300 training points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E6E186-8A1F-30CC-41F4-735E9E05F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63" y="220849"/>
            <a:ext cx="49657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60B814-23A1-8A11-21A3-BDA1E9B0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43" y="3708400"/>
            <a:ext cx="31877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8DA20-A8DE-0248-C908-62AE1A580DD8}"/>
              </a:ext>
            </a:extLst>
          </p:cNvPr>
          <p:cNvSpPr txBox="1"/>
          <p:nvPr/>
        </p:nvSpPr>
        <p:spPr>
          <a:xfrm>
            <a:off x="5139474" y="3370449"/>
            <a:ext cx="137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Quicksand Bold" pitchFamily="2" charset="0"/>
              </a:rPr>
              <a:t>Test data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2E2AFAE-8BF8-0E12-9AC0-21AACB5E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3" y="3708400"/>
            <a:ext cx="31877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EDA95-94D1-A31A-F57A-C2332FA810AF}"/>
              </a:ext>
            </a:extLst>
          </p:cNvPr>
          <p:cNvSpPr txBox="1"/>
          <p:nvPr/>
        </p:nvSpPr>
        <p:spPr>
          <a:xfrm>
            <a:off x="8785337" y="334187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Quicksand Bold" pitchFamily="2" charset="0"/>
              </a:rPr>
              <a:t>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9EC2E-5D0D-3D87-2952-31049C31A17B}"/>
              </a:ext>
            </a:extLst>
          </p:cNvPr>
          <p:cNvSpPr txBox="1"/>
          <p:nvPr/>
        </p:nvSpPr>
        <p:spPr>
          <a:xfrm>
            <a:off x="9883149" y="496371"/>
            <a:ext cx="123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Quicksand Bold" pitchFamily="2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8377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DDB7-AC8F-096A-13C2-AD5910AA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06399"/>
            <a:ext cx="4348163" cy="549275"/>
          </a:xfrm>
        </p:spPr>
        <p:txBody>
          <a:bodyPr>
            <a:normAutofit fontScale="90000"/>
          </a:bodyPr>
          <a:lstStyle/>
          <a:p>
            <a:r>
              <a:rPr lang="en-CH" dirty="0">
                <a:solidFill>
                  <a:schemeClr val="accent1"/>
                </a:solidFill>
                <a:latin typeface="Quicksand Bold" pitchFamily="2" charset="0"/>
              </a:rPr>
              <a:t>//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8592-0336-3C38-9D8F-82117787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68" y="1839912"/>
            <a:ext cx="11984832" cy="4351338"/>
          </a:xfrm>
        </p:spPr>
        <p:txBody>
          <a:bodyPr>
            <a:normAutofit fontScale="92500"/>
          </a:bodyPr>
          <a:lstStyle/>
          <a:p>
            <a:r>
              <a:rPr lang="en-CH" dirty="0">
                <a:latin typeface="Quicksand Bold" pitchFamily="2" charset="0"/>
              </a:rPr>
              <a:t>Study the effect of noise on the training data (finite measurements).</a:t>
            </a:r>
          </a:p>
          <a:p>
            <a:endParaRPr lang="en-CH" dirty="0">
              <a:latin typeface="Quicksand Bold" pitchFamily="2" charset="0"/>
            </a:endParaRPr>
          </a:p>
          <a:p>
            <a:r>
              <a:rPr lang="en-CH" dirty="0">
                <a:latin typeface="Quicksand Bold" pitchFamily="2" charset="0"/>
              </a:rPr>
              <a:t>Study the scaling with the system size.</a:t>
            </a:r>
          </a:p>
          <a:p>
            <a:endParaRPr lang="en-CH" dirty="0">
              <a:latin typeface="Quicksand Bold" pitchFamily="2" charset="0"/>
            </a:endParaRPr>
          </a:p>
          <a:p>
            <a:r>
              <a:rPr lang="en-CH" dirty="0">
                <a:latin typeface="Quicksand Bold" pitchFamily="2" charset="0"/>
              </a:rPr>
              <a:t>Study the scaling with the number of training data.</a:t>
            </a:r>
          </a:p>
          <a:p>
            <a:endParaRPr lang="en-CH" dirty="0">
              <a:latin typeface="Quicksand Bold" pitchFamily="2" charset="0"/>
            </a:endParaRPr>
          </a:p>
          <a:p>
            <a:r>
              <a:rPr lang="en-CH" dirty="0">
                <a:latin typeface="Quicksand Bold" pitchFamily="2" charset="0"/>
              </a:rPr>
              <a:t>Learn non-linear properties (e.g. entropies).</a:t>
            </a:r>
          </a:p>
          <a:p>
            <a:endParaRPr lang="en-CH" dirty="0">
              <a:latin typeface="Quicksand Bold" pitchFamily="2" charset="0"/>
            </a:endParaRPr>
          </a:p>
          <a:p>
            <a:r>
              <a:rPr lang="en-CH" dirty="0">
                <a:latin typeface="Quicksand Bold" pitchFamily="2" charset="0"/>
              </a:rPr>
              <a:t>Study more exotic topologies (Kagome lattice, frust</a:t>
            </a:r>
            <a:r>
              <a:rPr lang="en-GB" dirty="0" err="1">
                <a:latin typeface="Quicksand Bold" pitchFamily="2" charset="0"/>
              </a:rPr>
              <a:t>ra</a:t>
            </a:r>
            <a:r>
              <a:rPr lang="en-CH" dirty="0">
                <a:latin typeface="Quicksand Bold" pitchFamily="2" charset="0"/>
              </a:rPr>
              <a:t>ted systems, … ).</a:t>
            </a:r>
          </a:p>
        </p:txBody>
      </p:sp>
    </p:spTree>
    <p:extLst>
      <p:ext uri="{BB962C8B-B14F-4D97-AF65-F5344CB8AC3E}">
        <p14:creationId xmlns:p14="http://schemas.microsoft.com/office/powerpoint/2010/main" val="116682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235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Quicksand Bold</vt:lpstr>
      <vt:lpstr>Office Theme</vt:lpstr>
      <vt:lpstr>Learning ground state properties from few measurement</vt:lpstr>
      <vt:lpstr>// Classical shadows formalism </vt:lpstr>
      <vt:lpstr>// The Pipeline</vt:lpstr>
      <vt:lpstr>// Results</vt:lpstr>
      <vt:lpstr>//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Oriel Orphee Moira Kiss</dc:creator>
  <cp:lastModifiedBy>Oriel Orphee Moira Kiss</cp:lastModifiedBy>
  <cp:revision>8</cp:revision>
  <dcterms:created xsi:type="dcterms:W3CDTF">2024-05-27T11:06:52Z</dcterms:created>
  <dcterms:modified xsi:type="dcterms:W3CDTF">2024-05-29T10:13:37Z</dcterms:modified>
</cp:coreProperties>
</file>