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855" r:id="rId2"/>
    <p:sldId id="856" r:id="rId3"/>
    <p:sldId id="858" r:id="rId4"/>
    <p:sldId id="430" r:id="rId5"/>
    <p:sldId id="847" r:id="rId6"/>
    <p:sldId id="848" r:id="rId7"/>
    <p:sldId id="849" r:id="rId8"/>
    <p:sldId id="850" r:id="rId9"/>
    <p:sldId id="851" r:id="rId10"/>
    <p:sldId id="852" r:id="rId11"/>
    <p:sldId id="853" r:id="rId12"/>
    <p:sldId id="854" r:id="rId13"/>
    <p:sldId id="862" r:id="rId14"/>
    <p:sldId id="861" r:id="rId15"/>
    <p:sldId id="864" r:id="rId16"/>
    <p:sldId id="865" r:id="rId17"/>
    <p:sldId id="866" r:id="rId18"/>
    <p:sldId id="867" r:id="rId19"/>
    <p:sldId id="869" r:id="rId20"/>
    <p:sldId id="868" r:id="rId21"/>
    <p:sldId id="870" r:id="rId22"/>
    <p:sldId id="871" r:id="rId23"/>
    <p:sldId id="872" r:id="rId24"/>
    <p:sldId id="873" r:id="rId25"/>
    <p:sldId id="863" r:id="rId26"/>
    <p:sldId id="875" r:id="rId27"/>
    <p:sldId id="874" r:id="rId28"/>
    <p:sldId id="877" r:id="rId29"/>
    <p:sldId id="876" r:id="rId30"/>
    <p:sldId id="879" r:id="rId31"/>
    <p:sldId id="880" r:id="rId32"/>
    <p:sldId id="881" r:id="rId33"/>
    <p:sldId id="882" r:id="rId34"/>
    <p:sldId id="953" r:id="rId35"/>
    <p:sldId id="883" r:id="rId36"/>
    <p:sldId id="884" r:id="rId37"/>
    <p:sldId id="954" r:id="rId38"/>
    <p:sldId id="885" r:id="rId39"/>
    <p:sldId id="878" r:id="rId40"/>
    <p:sldId id="886" r:id="rId41"/>
    <p:sldId id="887" r:id="rId42"/>
    <p:sldId id="888" r:id="rId43"/>
    <p:sldId id="889" r:id="rId44"/>
    <p:sldId id="890" r:id="rId45"/>
    <p:sldId id="891" r:id="rId46"/>
    <p:sldId id="892" r:id="rId47"/>
    <p:sldId id="893" r:id="rId48"/>
    <p:sldId id="894" r:id="rId49"/>
    <p:sldId id="896" r:id="rId50"/>
    <p:sldId id="897" r:id="rId51"/>
    <p:sldId id="898" r:id="rId52"/>
    <p:sldId id="899" r:id="rId53"/>
    <p:sldId id="900" r:id="rId54"/>
    <p:sldId id="895" r:id="rId55"/>
    <p:sldId id="902" r:id="rId56"/>
    <p:sldId id="903" r:id="rId57"/>
    <p:sldId id="901" r:id="rId58"/>
    <p:sldId id="905" r:id="rId59"/>
    <p:sldId id="906" r:id="rId60"/>
    <p:sldId id="907" r:id="rId61"/>
    <p:sldId id="904" r:id="rId62"/>
    <p:sldId id="908" r:id="rId63"/>
    <p:sldId id="910" r:id="rId64"/>
    <p:sldId id="909" r:id="rId65"/>
    <p:sldId id="912" r:id="rId66"/>
    <p:sldId id="911" r:id="rId67"/>
    <p:sldId id="914" r:id="rId68"/>
    <p:sldId id="915" r:id="rId69"/>
    <p:sldId id="916" r:id="rId70"/>
    <p:sldId id="917" r:id="rId71"/>
    <p:sldId id="918" r:id="rId72"/>
    <p:sldId id="913" r:id="rId73"/>
    <p:sldId id="920" r:id="rId74"/>
    <p:sldId id="921" r:id="rId75"/>
    <p:sldId id="919" r:id="rId76"/>
    <p:sldId id="923" r:id="rId77"/>
    <p:sldId id="955" r:id="rId78"/>
    <p:sldId id="922" r:id="rId79"/>
    <p:sldId id="925" r:id="rId80"/>
    <p:sldId id="926" r:id="rId81"/>
    <p:sldId id="927" r:id="rId82"/>
    <p:sldId id="928" r:id="rId83"/>
    <p:sldId id="924" r:id="rId84"/>
    <p:sldId id="929" r:id="rId85"/>
    <p:sldId id="931" r:id="rId86"/>
    <p:sldId id="932" r:id="rId87"/>
    <p:sldId id="934" r:id="rId88"/>
    <p:sldId id="933" r:id="rId89"/>
    <p:sldId id="935" r:id="rId90"/>
    <p:sldId id="930" r:id="rId91"/>
    <p:sldId id="937" r:id="rId92"/>
    <p:sldId id="938" r:id="rId93"/>
    <p:sldId id="939" r:id="rId94"/>
    <p:sldId id="936" r:id="rId95"/>
    <p:sldId id="941" r:id="rId96"/>
    <p:sldId id="940" r:id="rId97"/>
    <p:sldId id="943" r:id="rId98"/>
    <p:sldId id="942" r:id="rId99"/>
    <p:sldId id="945" r:id="rId100"/>
    <p:sldId id="944" r:id="rId101"/>
    <p:sldId id="956" r:id="rId102"/>
  </p:sldIdLst>
  <p:sldSz cx="9144000" cy="6858000" type="screen4x3"/>
  <p:notesSz cx="6858000" cy="9144000"/>
  <p:custDataLst>
    <p:tags r:id="rId10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D577058-4FEA-4E07-B143-D198892365B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4C2B7AE-D996-4436-94B8-6852E8FAF8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4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46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47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49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wmf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9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去微软官方网站下载</a:t>
            </a:r>
            <a:r>
              <a:rPr lang="en-US" altLang="zh-CN" dirty="0">
                <a:sym typeface="+mn-ea"/>
              </a:rPr>
              <a:t>Visual Studio 2022</a:t>
            </a:r>
            <a:r>
              <a:rPr lang="zh-CN" altLang="en-US" dirty="0">
                <a:sym typeface="+mn-ea"/>
              </a:rPr>
              <a:t>的安装程序</a:t>
            </a:r>
            <a:r>
              <a:rPr lang="en-US" altLang="zh-CN" dirty="0">
                <a:sym typeface="+mn-ea"/>
              </a:rPr>
              <a:t>VisualStudioSetup.exe</a:t>
            </a:r>
          </a:p>
          <a:p>
            <a:r>
              <a:rPr lang="zh-CN" altLang="en-US" dirty="0">
                <a:sym typeface="+mn-ea"/>
              </a:rPr>
              <a:t>执行安装程序，安装</a:t>
            </a:r>
            <a:r>
              <a:rPr lang="en-US" altLang="zh-CN" dirty="0">
                <a:sym typeface="+mn-ea"/>
              </a:rPr>
              <a:t>professional</a:t>
            </a:r>
            <a:r>
              <a:rPr lang="zh-CN" altLang="en-US" dirty="0">
                <a:sym typeface="+mn-ea"/>
              </a:rPr>
              <a:t>版本。</a:t>
            </a:r>
          </a:p>
          <a:p>
            <a:r>
              <a:rPr lang="zh-CN" altLang="en-US" dirty="0">
                <a:sym typeface="+mn-ea"/>
              </a:rPr>
              <a:t>安装时注意选择合适的安装位置，另外语言勾选中文、英语两个选项。如果没有勾选英语选项，后面会遇到某些功能不支持的麻烦。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安装</a:t>
            </a:r>
            <a:r>
              <a:rPr lang="en-US" altLang="zh-CN"/>
              <a:t>VS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当前</a:t>
            </a:r>
            <a:r>
              <a:rPr lang="en-US" altLang="zh-CN" dirty="0" err="1"/>
              <a:t>github</a:t>
            </a:r>
            <a:r>
              <a:rPr lang="zh-CN" altLang="en-US" dirty="0"/>
              <a:t>国内访问速度较慢，可以下载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加速神器</a:t>
            </a:r>
            <a:r>
              <a:rPr lang="en-US" altLang="zh-CN" dirty="0" err="1">
                <a:sym typeface="+mn-ea"/>
              </a:rPr>
              <a:t>fastgithub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altLang="zh-CN"/>
              <a:t>#include&lt;iostream&gt;</a:t>
            </a:r>
          </a:p>
          <a:p>
            <a:r>
              <a:rPr lang="en-US" altLang="zh-CN"/>
              <a:t>#include&lt;boost/format.hpp&gt;</a:t>
            </a:r>
          </a:p>
          <a:p>
            <a:r>
              <a:rPr lang="en-US" altLang="zh-CN"/>
              <a:t>using namespace std;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//目前编译器暂不支持C++20的format，这里使用boost::format</a:t>
            </a:r>
          </a:p>
          <a:p>
            <a:r>
              <a:rPr lang="en-US" altLang="zh-CN"/>
              <a:t>    cout&lt;&lt;boost::format("There are %d ways I love you.") % 214&lt;&lt;endl;</a:t>
            </a:r>
          </a:p>
          <a:p>
            <a:endParaRPr lang="en-US" altLang="zh-CN"/>
          </a:p>
          <a:p>
            <a:r>
              <a:rPr lang="en-US" altLang="zh-CN"/>
              <a:t>    return 0;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1.14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Code Runner</a:t>
            </a:r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/>
              <a:t>点击右上角的</a:t>
            </a:r>
            <a:r>
              <a:rPr lang="en-US" altLang="zh-CN"/>
              <a:t>Code Runner</a:t>
            </a:r>
            <a:r>
              <a:rPr lang="zh-CN" altLang="en-US"/>
              <a:t>执行按钮（一个三角形的按钮）</a:t>
            </a:r>
          </a:p>
          <a:p>
            <a:r>
              <a:rPr lang="zh-CN" altLang="en-US"/>
              <a:t>即可在终端运行程序</a:t>
            </a:r>
          </a:p>
          <a:p>
            <a:r>
              <a:rPr lang="zh-CN" altLang="en-US"/>
              <a:t>运行结果为</a:t>
            </a:r>
          </a:p>
          <a:p>
            <a:r>
              <a:rPr lang="en-US" altLang="zh-CN"/>
              <a:t>PS D:\yjcpp218&gt; cd "d:\yjcpp218\cpp20\" ; if ($?) { g++ -std=c++20 -Mmodules fmtTest.cpp -I "D:\vcpkg\installed\x64-windows\include" -o fmtTest } ; if ($?) { .\fmtTest }</a:t>
            </a:r>
          </a:p>
          <a:p>
            <a:r>
              <a:rPr lang="en-US" altLang="zh-CN">
                <a:sym typeface="+mn-ea"/>
              </a:rPr>
              <a:t>There are 214 ways I love you.</a:t>
            </a:r>
          </a:p>
          <a:p>
            <a:r>
              <a:rPr lang="en-US" altLang="zh-CN"/>
              <a:t>PS D:\yjcpp218&gt;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1.14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Code Runner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打开</a:t>
            </a:r>
            <a:r>
              <a:rPr lang="en-US" altLang="zh-CN" dirty="0" err="1">
                <a:sym typeface="+mn-ea"/>
              </a:rPr>
              <a:t>Powershell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以管理员身份执行</a:t>
            </a:r>
            <a:r>
              <a:rPr lang="en-US" altLang="zh-CN" dirty="0" err="1">
                <a:sym typeface="+mn-ea"/>
              </a:rPr>
              <a:t>fastgithub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PS D:\fastgithub_win-64&gt;.\fastgithub start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代理服务器开始运行，此时可以愉快的上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网了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不用时退出</a:t>
            </a:r>
            <a:r>
              <a:rPr lang="en-US" altLang="zh-CN" dirty="0" err="1">
                <a:sym typeface="+mn-ea"/>
              </a:rPr>
              <a:t>fastgithub</a:t>
            </a:r>
            <a:r>
              <a:rPr lang="zh-CN" altLang="en-US" dirty="0">
                <a:sym typeface="+mn-ea"/>
              </a:rPr>
              <a:t>服务模式，执行命令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PS D:\fastgithub_win-64&gt;.\fastgithub stop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登录</a:t>
            </a:r>
            <a:r>
              <a:rPr lang="en-US" altLang="zh-CN" dirty="0">
                <a:sym typeface="+mn-ea"/>
              </a:rPr>
              <a:t>https://github.com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注册账号</a:t>
            </a:r>
            <a:r>
              <a:rPr lang="en-US" altLang="zh-CN" dirty="0">
                <a:sym typeface="+mn-ea"/>
              </a:rPr>
              <a:t>yinjian0930, yinjian@sdu.edu.cn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登录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创建属于自己的仓库如</a:t>
            </a:r>
            <a:r>
              <a:rPr lang="en-US" altLang="zh-CN" dirty="0">
                <a:sym typeface="+mn-ea"/>
              </a:rPr>
              <a:t>yjcpp218</a:t>
            </a:r>
          </a:p>
          <a:p>
            <a:r>
              <a:rPr lang="zh-CN" altLang="en-US" dirty="0">
                <a:sym typeface="+mn-ea"/>
              </a:rPr>
              <a:t>这里建议仓库名与本地项目文件夹同名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打开本地文件夹</a:t>
            </a:r>
            <a:r>
              <a:rPr lang="en-US" altLang="zh-CN">
                <a:sym typeface="+mn-ea"/>
              </a:rPr>
              <a:t>yjcpp218</a:t>
            </a:r>
            <a:endParaRPr lang="zh-CN" altLang="en-US"/>
          </a:p>
          <a:p>
            <a:r>
              <a:rPr lang="zh-CN" altLang="en-US">
                <a:sym typeface="+mn-ea"/>
              </a:rPr>
              <a:t>复制几个文件到目录中用以测试</a:t>
            </a:r>
            <a:endParaRPr lang="zh-CN" altLang="en-US"/>
          </a:p>
          <a:p>
            <a:r>
              <a:rPr lang="zh-CN" altLang="en-US">
                <a:sym typeface="+mn-ea"/>
              </a:rPr>
              <a:t>鼠标右击文件夹</a:t>
            </a:r>
            <a:r>
              <a:rPr lang="en-US" altLang="zh-CN">
                <a:sym typeface="+mn-ea"/>
              </a:rPr>
              <a:t>yjcpp218</a:t>
            </a:r>
            <a:r>
              <a:rPr lang="zh-CN" altLang="en-US">
                <a:sym typeface="+mn-ea"/>
              </a:rPr>
              <a:t>，选择</a:t>
            </a:r>
            <a:r>
              <a:rPr lang="en-US" altLang="zh-CN">
                <a:sym typeface="+mn-ea"/>
              </a:rPr>
              <a:t>git bash here</a:t>
            </a:r>
            <a:endParaRPr lang="en-US" altLang="zh-CN"/>
          </a:p>
          <a:p>
            <a:r>
              <a:rPr lang="zh-CN" altLang="en-US">
                <a:sym typeface="+mn-ea"/>
              </a:rPr>
              <a:t>进入终端模式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660585" cy="363728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初始化项目，执行命令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$ </a:t>
            </a:r>
            <a:r>
              <a:rPr lang="zh-CN" altLang="en-US" dirty="0">
                <a:sym typeface="+mn-ea"/>
              </a:rPr>
              <a:t>git init</a:t>
            </a:r>
          </a:p>
          <a:p>
            <a:r>
              <a:rPr lang="zh-CN" altLang="en-US" dirty="0">
                <a:sym typeface="+mn-ea"/>
              </a:rPr>
              <a:t>执行登陆用户名和密码命令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$ </a:t>
            </a:r>
            <a:r>
              <a:rPr lang="zh-CN" altLang="en-US" dirty="0">
                <a:sym typeface="+mn-ea"/>
              </a:rPr>
              <a:t>git config --global user.email “</a:t>
            </a:r>
            <a:r>
              <a:rPr lang="en-US" altLang="zh-CN" dirty="0">
                <a:sym typeface="+mn-ea"/>
              </a:rPr>
              <a:t>2353900287@qq.com</a:t>
            </a:r>
            <a:r>
              <a:rPr lang="zh-CN" altLang="en-US" dirty="0">
                <a:sym typeface="+mn-ea"/>
              </a:rPr>
              <a:t>"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$ </a:t>
            </a:r>
            <a:r>
              <a:rPr lang="zh-CN" altLang="en-US" dirty="0">
                <a:sym typeface="+mn-ea"/>
              </a:rPr>
              <a:t>git config --global user.name “</a:t>
            </a:r>
            <a:r>
              <a:rPr lang="en-US" altLang="zh-CN">
                <a:sym typeface="+mn-ea"/>
              </a:rPr>
              <a:t>origami7</a:t>
            </a:r>
            <a:r>
              <a:rPr lang="zh-CN" altLang="en-US">
                <a:sym typeface="+mn-ea"/>
              </a:rPr>
              <a:t>"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生产密钥对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$ ssh-keygen -t rsa -C “</a:t>
            </a:r>
            <a:r>
              <a:rPr lang="en-US" altLang="zh-CN" dirty="0">
                <a:sym typeface="+mn-ea"/>
              </a:rPr>
              <a:t>2353900287@qq.com</a:t>
            </a:r>
            <a:r>
              <a:rPr lang="zh-CN" altLang="en-US" dirty="0">
                <a:sym typeface="+mn-ea"/>
              </a:rPr>
              <a:t>"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盘用户目录下找到.ssh文件</a:t>
            </a:r>
          </a:p>
          <a:p>
            <a:r>
              <a:rPr lang="zh-CN" altLang="en-US" dirty="0"/>
              <a:t>用文本编辑器打开</a:t>
            </a:r>
            <a:r>
              <a:rPr lang="en-US" altLang="zh-CN" dirty="0"/>
              <a:t>id_rsa.pub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复制密钥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48005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配置公钥私钥，登录到github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  <p:pic>
        <p:nvPicPr>
          <p:cNvPr id="4" name="图片 12" descr="IMG_2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9840" y="3356928"/>
            <a:ext cx="5957570" cy="2597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836295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然后将 .ssh/id_rsa.pub中的内容复制到下图中的key中，最好输入</a:t>
            </a:r>
            <a:r>
              <a:rPr lang="en-US" altLang="zh-CN">
                <a:sym typeface="+mn-ea"/>
              </a:rPr>
              <a:t>Title</a:t>
            </a:r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mykey</a:t>
            </a:r>
            <a:r>
              <a:rPr lang="zh-CN" altLang="en-US">
                <a:sym typeface="+mn-ea"/>
              </a:rPr>
              <a:t>，并点击Add  SSH key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  <p:pic>
        <p:nvPicPr>
          <p:cNvPr id="21" name="图片 13" descr="IMG_26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2230" y="3573145"/>
            <a:ext cx="5763260" cy="2646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检测密钥对是否可以使用：</a:t>
            </a:r>
            <a:endParaRPr lang="zh-CN" altLang="en-US"/>
          </a:p>
          <a:p>
            <a:r>
              <a:rPr lang="zh-CN" altLang="en-US">
                <a:sym typeface="+mn-ea"/>
              </a:rPr>
              <a:t>$ ssh -T git@github.com</a:t>
            </a:r>
            <a:endParaRPr lang="zh-CN" altLang="en-US"/>
          </a:p>
          <a:p>
            <a:r>
              <a:rPr lang="zh-CN" altLang="en-US">
                <a:sym typeface="+mn-ea"/>
              </a:rPr>
              <a:t>如果出现如果信息，代表已经可以使用此密钥对</a:t>
            </a:r>
            <a:endParaRPr lang="zh-CN" altLang="en-US"/>
          </a:p>
          <a:p>
            <a:r>
              <a:rPr lang="zh-CN" altLang="en-US">
                <a:sym typeface="+mn-ea"/>
              </a:rPr>
              <a:t>Permanently added the ED25519 host key for IP address '20.205.243.166' to the list of known hosts.</a:t>
            </a:r>
            <a:endParaRPr lang="zh-CN" altLang="en-US"/>
          </a:p>
          <a:p>
            <a:r>
              <a:rPr lang="zh-CN" altLang="en-US">
                <a:sym typeface="+mn-ea"/>
              </a:rPr>
              <a:t>Hi yinjian0930!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使用命令 git remote -v 查看你当前的 remote url</a:t>
            </a:r>
            <a:endParaRPr lang="zh-CN" altLang="en-US"/>
          </a:p>
          <a:p>
            <a:r>
              <a:rPr lang="en-US" altLang="zh-CN">
                <a:sym typeface="+mn-ea"/>
              </a:rPr>
              <a:t>$ </a:t>
            </a:r>
            <a:r>
              <a:rPr lang="zh-CN" altLang="en-US">
                <a:sym typeface="+mn-ea"/>
              </a:rPr>
              <a:t>git remote -v</a:t>
            </a:r>
            <a:endParaRPr lang="zh-CN" altLang="en-US"/>
          </a:p>
          <a:p>
            <a:r>
              <a:rPr lang="zh-CN" altLang="en-US">
                <a:sym typeface="+mn-ea"/>
              </a:rPr>
              <a:t>由于是第一次登录，所有这个命令有可能查不出来信息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安装完成后，创建一个</a:t>
            </a:r>
            <a:r>
              <a:rPr lang="en-US" altLang="zh-CN">
                <a:sym typeface="+mn-ea"/>
              </a:rPr>
              <a:t>HelloWorld</a:t>
            </a:r>
            <a:r>
              <a:rPr lang="zh-CN" altLang="en-US">
                <a:sym typeface="+mn-ea"/>
              </a:rPr>
              <a:t>项目</a:t>
            </a:r>
            <a:endParaRPr lang="zh-CN" altLang="en-US"/>
          </a:p>
          <a:p>
            <a:r>
              <a:rPr lang="zh-CN" altLang="en-US">
                <a:sym typeface="+mn-ea"/>
              </a:rPr>
              <a:t>创建一个主程序</a:t>
            </a:r>
            <a:r>
              <a:rPr lang="en-US" altLang="zh-CN">
                <a:sym typeface="+mn-ea"/>
              </a:rPr>
              <a:t>Hello.cpp</a:t>
            </a:r>
            <a:endParaRPr lang="en-US" altLang="zh-CN"/>
          </a:p>
          <a:p>
            <a:r>
              <a:rPr lang="zh-CN" altLang="en-US">
                <a:sym typeface="+mn-ea"/>
              </a:rPr>
              <a:t>测试运行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安装</a:t>
            </a:r>
            <a:r>
              <a:rPr lang="en-US" altLang="zh-CN"/>
              <a:t>VS 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89027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登录github，打开仓库</a:t>
            </a:r>
            <a:r>
              <a:rPr lang="en-US" altLang="zh-CN">
                <a:sym typeface="+mn-ea"/>
              </a:rPr>
              <a:t>yjcpp218</a:t>
            </a:r>
          </a:p>
          <a:p>
            <a:r>
              <a:rPr lang="zh-CN" altLang="en-US">
                <a:sym typeface="+mn-ea"/>
              </a:rPr>
              <a:t>复制链接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  <p:pic>
        <p:nvPicPr>
          <p:cNvPr id="5" name="图片 4" descr="EE48QYE[9B7DN0ZWOI6U)G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44390" y="3357245"/>
            <a:ext cx="3571875" cy="3179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在命令窗口中，右键复制刚才的链接</a:t>
            </a:r>
          </a:p>
          <a:p>
            <a:r>
              <a:rPr lang="zh-CN" altLang="en-US">
                <a:sym typeface="+mn-ea"/>
              </a:rPr>
              <a:t>git remote add origin https://github.com/用户名/仓库名.git</a:t>
            </a:r>
          </a:p>
          <a:p>
            <a:r>
              <a:rPr lang="zh-CN" altLang="en-US">
                <a:sym typeface="+mn-ea"/>
              </a:rPr>
              <a:t>这里实际执行的是：</a:t>
            </a:r>
          </a:p>
          <a:p>
            <a:r>
              <a:rPr lang="en-US" altLang="zh-CN">
                <a:sym typeface="+mn-ea"/>
              </a:rPr>
              <a:t>$ git remote add origin https://gitgub.com/yinjian0930/yjcpp218.git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执行该命令则建立了本地与远程仓库的连接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添加所有文件到项目中</a:t>
            </a:r>
            <a:endParaRPr lang="zh-CN" altLang="en-US"/>
          </a:p>
          <a:p>
            <a:r>
              <a:rPr lang="en-US" altLang="zh-CN">
                <a:sym typeface="+mn-ea"/>
              </a:rPr>
              <a:t>$ </a:t>
            </a:r>
            <a:r>
              <a:rPr lang="zh-CN" altLang="en-US">
                <a:sym typeface="+mn-ea"/>
              </a:rPr>
              <a:t>git add</a:t>
            </a:r>
            <a:r>
              <a:rPr lang="en-US" altLang="zh-CN">
                <a:sym typeface="+mn-ea"/>
              </a:rPr>
              <a:t> .</a:t>
            </a:r>
            <a:endParaRPr lang="zh-CN" altLang="en-US"/>
          </a:p>
          <a:p>
            <a:r>
              <a:rPr lang="zh-CN" altLang="en-US">
                <a:sym typeface="+mn-ea"/>
              </a:rPr>
              <a:t>尝试提交所有文件</a:t>
            </a:r>
            <a:endParaRPr lang="zh-CN" altLang="en-US"/>
          </a:p>
          <a:p>
            <a:r>
              <a:rPr lang="en-US" altLang="zh-CN">
                <a:sym typeface="+mn-ea"/>
              </a:rPr>
              <a:t>$ </a:t>
            </a:r>
            <a:r>
              <a:rPr lang="zh-CN" altLang="en-US">
                <a:sym typeface="+mn-ea"/>
              </a:rPr>
              <a:t>git commit -m "备注信息" -a</a:t>
            </a:r>
          </a:p>
          <a:p>
            <a:r>
              <a:rPr lang="zh-CN" altLang="en-US">
                <a:sym typeface="+mn-ea"/>
              </a:rPr>
              <a:t>推送到远程仓库</a:t>
            </a:r>
          </a:p>
          <a:p>
            <a:r>
              <a:rPr lang="en-US" altLang="zh-CN">
                <a:sym typeface="+mn-ea"/>
              </a:rPr>
              <a:t>$ </a:t>
            </a:r>
            <a:r>
              <a:rPr lang="zh-CN" altLang="en-US">
                <a:sym typeface="+mn-ea"/>
              </a:rPr>
              <a:t>git push -u origin ma</a:t>
            </a:r>
            <a:r>
              <a:rPr lang="en-US" altLang="zh-CN">
                <a:sym typeface="+mn-ea"/>
              </a:rPr>
              <a:t>in</a:t>
            </a:r>
            <a:endParaRPr lang="zh-CN" altLang="en-US">
              <a:sym typeface="+mn-ea"/>
            </a:endParaRPr>
          </a:p>
          <a:p>
            <a:r>
              <a:rPr lang="zh-CN" altLang="en-US"/>
              <a:t>第一次需要参数</a:t>
            </a:r>
            <a:r>
              <a:rPr lang="en-US" altLang="zh-CN"/>
              <a:t>-u</a:t>
            </a:r>
            <a:r>
              <a:rPr lang="zh-CN" altLang="en-US"/>
              <a:t>，以后就不需要了</a:t>
            </a:r>
          </a:p>
          <a:p>
            <a:r>
              <a:rPr lang="zh-CN" altLang="en-US">
                <a:sym typeface="+mn-ea"/>
              </a:rPr>
              <a:t>直接执行git push origin ma</a:t>
            </a:r>
            <a:r>
              <a:rPr lang="en-US" altLang="zh-CN">
                <a:sym typeface="+mn-ea"/>
              </a:rPr>
              <a:t>in</a:t>
            </a:r>
            <a:r>
              <a:rPr lang="zh-CN" altLang="en-US">
                <a:sym typeface="+mn-ea"/>
              </a:rPr>
              <a:t>就可以了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如果出现</a:t>
            </a:r>
            <a:r>
              <a:rPr lang="en-US" altLang="zh-CN">
                <a:sym typeface="+mn-ea"/>
              </a:rPr>
              <a:t>SSL certificate problem: unable get to local issuer certificate</a:t>
            </a:r>
            <a:r>
              <a:rPr lang="zh-CN" altLang="en-US">
                <a:sym typeface="+mn-ea"/>
              </a:rPr>
              <a:t>，执行以下命令：</a:t>
            </a:r>
            <a:endParaRPr lang="zh-CN" altLang="en-US"/>
          </a:p>
          <a:p>
            <a:r>
              <a:rPr lang="en-US" altLang="zh-CN">
                <a:sym typeface="+mn-ea"/>
              </a:rPr>
              <a:t>$ git config --global http.sslVerify false</a:t>
            </a:r>
            <a:endParaRPr lang="en-US" altLang="zh-CN"/>
          </a:p>
          <a:p>
            <a:r>
              <a:rPr lang="zh-CN" altLang="en-US">
                <a:sym typeface="+mn-ea"/>
              </a:rPr>
              <a:t>然后再推送就可以了</a:t>
            </a:r>
            <a:endParaRPr lang="zh-CN" altLang="en-US"/>
          </a:p>
          <a:p>
            <a:r>
              <a:rPr lang="en-US" altLang="zh-CN">
                <a:sym typeface="+mn-ea"/>
              </a:rPr>
              <a:t>$ git push origin master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此外，还可以使用</a:t>
            </a:r>
            <a:r>
              <a:rPr lang="en-US" altLang="zh-CN"/>
              <a:t>Git Gui</a:t>
            </a:r>
            <a:r>
              <a:rPr lang="zh-CN" altLang="en-US"/>
              <a:t>和</a:t>
            </a:r>
            <a:r>
              <a:rPr lang="en-US" altLang="zh-CN"/>
              <a:t>Github Desktop</a:t>
            </a:r>
          </a:p>
          <a:p>
            <a:r>
              <a:rPr lang="zh-CN" altLang="en-US"/>
              <a:t>图形化的</a:t>
            </a:r>
            <a:r>
              <a:rPr lang="en-US" altLang="zh-CN"/>
              <a:t>github</a:t>
            </a:r>
            <a:r>
              <a:rPr lang="zh-CN" altLang="en-US"/>
              <a:t>工具，可以避免使用命令行</a:t>
            </a:r>
          </a:p>
          <a:p>
            <a:r>
              <a:rPr lang="en-US" altLang="zh-CN"/>
              <a:t>git gui</a:t>
            </a:r>
            <a:r>
              <a:rPr lang="zh-CN" altLang="en-US"/>
              <a:t>通过鼠标右击本地文件夹</a:t>
            </a:r>
            <a:r>
              <a:rPr lang="en-US" altLang="zh-CN"/>
              <a:t>(yjcpp218)</a:t>
            </a:r>
            <a:r>
              <a:rPr lang="zh-CN" altLang="en-US"/>
              <a:t>可以运行</a:t>
            </a:r>
          </a:p>
          <a:p>
            <a:r>
              <a:rPr lang="en-US" altLang="zh-CN">
                <a:sym typeface="+mn-ea"/>
              </a:rPr>
              <a:t>Github Desktop</a:t>
            </a:r>
            <a:r>
              <a:rPr lang="zh-CN" altLang="en-US">
                <a:sym typeface="+mn-ea"/>
              </a:rPr>
              <a:t>需要去官网下载安装，它是一个客户端程序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1.8 Github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90170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在浏览器中输入https://github.com/microsoft/vcpkg</a:t>
            </a:r>
            <a:endParaRPr lang="zh-CN" altLang="en-US"/>
          </a:p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Code</a:t>
            </a:r>
            <a:r>
              <a:rPr lang="zh-CN" altLang="en-US">
                <a:sym typeface="+mn-ea"/>
              </a:rPr>
              <a:t>复制地址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  <p:pic>
        <p:nvPicPr>
          <p:cNvPr id="4" name="图片 3" descr="N%B~}%S3_A){~%}(~$(K@HQ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98060" y="3429000"/>
            <a:ext cx="3663315" cy="30410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打开文件浏览器，打开</a:t>
            </a:r>
            <a:r>
              <a:rPr lang="en-US" altLang="zh-CN"/>
              <a:t>D</a:t>
            </a:r>
            <a:r>
              <a:rPr lang="zh-CN" altLang="en-US"/>
              <a:t>盘</a:t>
            </a:r>
          </a:p>
          <a:p>
            <a:r>
              <a:rPr lang="zh-CN" altLang="en-US"/>
              <a:t>鼠标右击</a:t>
            </a:r>
            <a:r>
              <a:rPr lang="en-US" altLang="zh-CN"/>
              <a:t>D</a:t>
            </a:r>
            <a:r>
              <a:rPr lang="zh-CN" altLang="en-US"/>
              <a:t>盘空白处</a:t>
            </a:r>
          </a:p>
          <a:p>
            <a:r>
              <a:rPr lang="zh-CN" altLang="en-US"/>
              <a:t>执行</a:t>
            </a:r>
            <a:r>
              <a:rPr lang="en-US" altLang="zh-CN"/>
              <a:t>git bash</a:t>
            </a:r>
            <a:r>
              <a:rPr lang="zh-CN" altLang="en-US"/>
              <a:t>进入命令行</a:t>
            </a:r>
          </a:p>
          <a:p>
            <a:r>
              <a:rPr lang="en-US" altLang="zh-CN"/>
              <a:t>$ git clone </a:t>
            </a:r>
            <a:r>
              <a:rPr lang="zh-CN" altLang="en-US">
                <a:sym typeface="+mn-ea"/>
              </a:rPr>
              <a:t>https://github.com/microsoft/vcpkg</a:t>
            </a:r>
          </a:p>
          <a:p>
            <a:r>
              <a:rPr lang="zh-CN" altLang="en-US"/>
              <a:t>注意：</a:t>
            </a:r>
            <a:r>
              <a:rPr lang="en-US" altLang="zh-CN"/>
              <a:t>git clone</a:t>
            </a:r>
            <a:r>
              <a:rPr lang="zh-CN" altLang="en-US"/>
              <a:t>用键盘输入</a:t>
            </a:r>
          </a:p>
          <a:p>
            <a:r>
              <a:rPr lang="zh-CN" altLang="en-US"/>
              <a:t>后面的链接用右键复制，不可以</a:t>
            </a:r>
            <a:r>
              <a:rPr lang="en-US" altLang="zh-CN"/>
              <a:t>ctrl+v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执行命令后，可以将</a:t>
            </a:r>
            <a:r>
              <a:rPr lang="en-US" altLang="zh-CN">
                <a:sym typeface="+mn-ea"/>
              </a:rPr>
              <a:t>vcpkg</a:t>
            </a:r>
            <a:r>
              <a:rPr lang="zh-CN" altLang="en-US">
                <a:sym typeface="+mn-ea"/>
              </a:rPr>
              <a:t>程序下载到本地</a:t>
            </a:r>
            <a:r>
              <a:rPr lang="en-US" altLang="zh-CN">
                <a:sym typeface="+mn-ea"/>
              </a:rPr>
              <a:t>D:\vcpkg</a:t>
            </a:r>
            <a:r>
              <a:rPr lang="zh-CN" altLang="en-US">
                <a:sym typeface="+mn-ea"/>
              </a:rPr>
              <a:t>目录下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24075" y="1701165"/>
            <a:ext cx="5036185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481965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按下</a:t>
            </a:r>
            <a:r>
              <a:rPr lang="en-US" altLang="zh-CN">
                <a:sym typeface="+mn-ea"/>
              </a:rPr>
              <a:t>Windows</a:t>
            </a:r>
            <a:r>
              <a:rPr lang="zh-CN" altLang="en-US">
                <a:sym typeface="+mn-ea"/>
              </a:rPr>
              <a:t>键</a:t>
            </a:r>
            <a:r>
              <a:rPr lang="en-US" altLang="zh-CN">
                <a:sym typeface="+mn-ea"/>
              </a:rPr>
              <a:t>+R</a:t>
            </a:r>
            <a:r>
              <a:rPr lang="zh-CN" altLang="en-US">
                <a:sym typeface="+mn-ea"/>
              </a:rPr>
              <a:t>，输入</a:t>
            </a:r>
            <a:r>
              <a:rPr lang="en-US" altLang="zh-CN">
                <a:sym typeface="+mn-ea"/>
              </a:rPr>
              <a:t>cmd</a:t>
            </a:r>
            <a:r>
              <a:rPr lang="zh-CN" altLang="en-US">
                <a:sym typeface="+mn-ea"/>
              </a:rPr>
              <a:t>命令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14500" y="3429000"/>
            <a:ext cx="380047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#include&lt;iostream&gt;</a:t>
            </a:r>
            <a:endParaRPr lang="zh-CN" altLang="en-US"/>
          </a:p>
          <a:p>
            <a:r>
              <a:rPr lang="zh-CN" altLang="en-US">
                <a:sym typeface="+mn-ea"/>
              </a:rPr>
              <a:t>using namespace std;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int main()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  cout&lt;&lt;"Hello,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World!"&lt;&lt;endl;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安装</a:t>
            </a:r>
            <a:r>
              <a:rPr lang="en-US" altLang="zh-CN"/>
              <a:t>VS 2022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177165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切换到</a:t>
            </a:r>
            <a:r>
              <a:rPr lang="en-US" altLang="zh-CN"/>
              <a:t>d:\vcpkg&gt;</a:t>
            </a:r>
            <a:r>
              <a:rPr lang="zh-CN" altLang="en-US"/>
              <a:t>目录下</a:t>
            </a:r>
          </a:p>
          <a:p>
            <a:r>
              <a:rPr lang="en-US" altLang="zh-CN"/>
              <a:t>Dos</a:t>
            </a:r>
            <a:r>
              <a:rPr lang="zh-CN" altLang="en-US"/>
              <a:t>命令是：</a:t>
            </a:r>
          </a:p>
          <a:p>
            <a:r>
              <a:rPr lang="en-US" altLang="zh-CN"/>
              <a:t>d:</a:t>
            </a:r>
          </a:p>
          <a:p>
            <a:r>
              <a:rPr lang="en-US" altLang="zh-CN"/>
              <a:t>cd vcpkg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5965" y="3213100"/>
            <a:ext cx="5682615" cy="32759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在终端命令状态下执行批处理程序</a:t>
            </a:r>
            <a:endParaRPr lang="zh-CN" altLang="en-US"/>
          </a:p>
          <a:p>
            <a:r>
              <a:rPr lang="en-US" altLang="zh-CN">
                <a:sym typeface="+mn-ea"/>
              </a:rPr>
              <a:t>d:\vcpkg&gt;bootstrap-vcpkg.bat</a:t>
            </a:r>
            <a:endParaRPr lang="en-US" altLang="zh-CN"/>
          </a:p>
          <a:p>
            <a:r>
              <a:rPr lang="zh-CN" altLang="en-US">
                <a:sym typeface="+mn-ea"/>
              </a:rPr>
              <a:t>则会产生</a:t>
            </a:r>
            <a:r>
              <a:rPr lang="en-US" altLang="zh-CN">
                <a:sym typeface="+mn-ea"/>
              </a:rPr>
              <a:t>vcpkg.exe</a:t>
            </a:r>
            <a:r>
              <a:rPr lang="zh-CN" altLang="en-US">
                <a:sym typeface="+mn-ea"/>
              </a:rPr>
              <a:t>程序</a:t>
            </a:r>
            <a:endParaRPr lang="zh-CN" altLang="en-US"/>
          </a:p>
          <a:p>
            <a:r>
              <a:rPr lang="zh-CN" altLang="en-US">
                <a:sym typeface="+mn-ea"/>
              </a:rPr>
              <a:t>之后就可以利用</a:t>
            </a:r>
            <a:r>
              <a:rPr lang="en-US" altLang="zh-CN">
                <a:sym typeface="+mn-ea"/>
              </a:rPr>
              <a:t>vcpkg</a:t>
            </a:r>
            <a:r>
              <a:rPr lang="zh-CN" altLang="en-US">
                <a:sym typeface="+mn-ea"/>
              </a:rPr>
              <a:t>包管理器下载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的第三方程序库了</a:t>
            </a:r>
            <a:endParaRPr lang="zh-CN" altLang="en-US"/>
          </a:p>
          <a:p>
            <a:r>
              <a:rPr lang="zh-CN" altLang="en-US">
                <a:sym typeface="+mn-ea"/>
              </a:rPr>
              <a:t>这里以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为例介绍其使用过程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在终端模式下执行命令：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d:\vcpkg&gt; vcpkg install boost:x64-windows</a:t>
            </a:r>
          </a:p>
          <a:p>
            <a:r>
              <a:rPr lang="zh-CN" altLang="en-US">
                <a:sym typeface="+mn-ea"/>
              </a:rPr>
              <a:t>或者</a:t>
            </a:r>
          </a:p>
          <a:p>
            <a:r>
              <a:rPr lang="en-US" altLang="zh-CN">
                <a:sym typeface="+mn-ea"/>
              </a:rPr>
              <a:t>d:\vcpkg&gt; vcpkg install boost --treplet=x64-windows</a:t>
            </a:r>
            <a:endParaRPr lang="en-US" altLang="zh-CN"/>
          </a:p>
          <a:p>
            <a:r>
              <a:rPr lang="en-US" altLang="zh-CN">
                <a:sym typeface="+mn-ea"/>
              </a:rPr>
              <a:t>vcpkg</a:t>
            </a:r>
            <a:r>
              <a:rPr lang="zh-CN" altLang="en-US">
                <a:sym typeface="+mn-ea"/>
              </a:rPr>
              <a:t>即可自动安装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第三方库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1.9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vcpkg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fontScale="80000"/>
          </a:bodyPr>
          <a:lstStyle/>
          <a:p>
            <a:r>
              <a:rPr lang="zh-CN" altLang="en-US">
                <a:sym typeface="+mn-ea"/>
              </a:rPr>
              <a:t>执行命令：</a:t>
            </a:r>
          </a:p>
          <a:p>
            <a:r>
              <a:rPr lang="en-US" altLang="zh-CN">
                <a:sym typeface="+mn-ea"/>
              </a:rPr>
              <a:t>d:\vcpkg&gt;</a:t>
            </a:r>
            <a:r>
              <a:rPr lang="zh-CN" altLang="en-US">
                <a:sym typeface="+mn-ea"/>
              </a:rPr>
              <a:t>vcpkg integrate project</a:t>
            </a:r>
          </a:p>
          <a:p>
            <a:r>
              <a:rPr lang="zh-CN" altLang="en-US"/>
              <a:t>执行成功后，复制</a:t>
            </a:r>
          </a:p>
          <a:p>
            <a:r>
              <a:rPr lang="zh-CN" altLang="en-US">
                <a:sym typeface="+mn-ea"/>
              </a:rPr>
              <a:t>Install-Package "vcpkg.D.vcpkgmaster" -Source "D:\vcpkg\scripts\buildsystems"</a:t>
            </a:r>
            <a:endParaRPr lang="zh-CN" altLang="en-US"/>
          </a:p>
          <a:p>
            <a:r>
              <a:rPr lang="zh-CN" altLang="en-US">
                <a:sym typeface="+mn-ea"/>
              </a:rPr>
              <a:t>打开Visual Studio项目，点击菜单 工具-NuGet包管理器-程序包管理器控制台</a:t>
            </a:r>
            <a:endParaRPr lang="zh-CN" altLang="en-US"/>
          </a:p>
          <a:p>
            <a:r>
              <a:rPr lang="zh-CN" altLang="en-US">
                <a:sym typeface="+mn-ea"/>
              </a:rPr>
              <a:t>执行命令</a:t>
            </a:r>
            <a:endParaRPr lang="zh-CN" altLang="en-US"/>
          </a:p>
          <a:p>
            <a:r>
              <a:rPr lang="en-US" altLang="zh-CN">
                <a:sym typeface="+mn-ea"/>
              </a:rPr>
              <a:t>PM&gt; </a:t>
            </a:r>
            <a:r>
              <a:rPr lang="zh-CN" altLang="en-US">
                <a:sym typeface="+mn-ea"/>
              </a:rPr>
              <a:t>Install-Package "vcpkg.D.vcpkgmaster" -Source "D:\vcpkg\scripts\buildsystems"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1.10 vcpkg集成到VS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Visual Studio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点击菜单，选择工具-NuGet包管理器-程序包管理器设置，选择程序包源，如图。</a:t>
            </a:r>
          </a:p>
          <a:p>
            <a:r>
              <a:rPr lang="zh-CN" altLang="en-US">
                <a:sym typeface="+mn-ea"/>
              </a:rPr>
              <a:t>修改名称为vcpkg，选择目录D:\vcpkg\scripts\buildsystem</a:t>
            </a:r>
            <a:endParaRPr lang="zh-CN" altLang="en-US"/>
          </a:p>
          <a:p>
            <a:r>
              <a:rPr lang="zh-CN" altLang="en-US">
                <a:sym typeface="+mn-ea"/>
              </a:rPr>
              <a:t>点更新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1.10 vcpkg集成到VS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1.10 vcpkg集成到VS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2185" y="2310130"/>
            <a:ext cx="7343140" cy="4129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Visual Studio 2022</a:t>
            </a:r>
          </a:p>
          <a:p>
            <a:r>
              <a:rPr lang="zh-CN" altLang="en-US">
                <a:sym typeface="+mn-ea"/>
              </a:rPr>
              <a:t>创建一个工程</a:t>
            </a:r>
          </a:p>
          <a:p>
            <a:r>
              <a:rPr lang="zh-CN" altLang="en-US">
                <a:sym typeface="+mn-ea"/>
              </a:rPr>
              <a:t>创建一个主程序文件</a:t>
            </a:r>
            <a:r>
              <a:rPr lang="en-US" altLang="zh-CN">
                <a:sym typeface="+mn-ea"/>
              </a:rPr>
              <a:t>helloBoost.cpp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1.10 vcpkg集成到VS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fontScale="80000"/>
          </a:bodyPr>
          <a:lstStyle/>
          <a:p>
            <a:r>
              <a:rPr lang="en-US" altLang="zh-CN">
                <a:sym typeface="+mn-ea"/>
              </a:rPr>
              <a:t>//helloBoost.cpp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#include&lt;iostream&gt;</a:t>
            </a:r>
            <a:endParaRPr lang="zh-CN" altLang="en-US"/>
          </a:p>
          <a:p>
            <a:r>
              <a:rPr lang="zh-CN" altLang="en-US">
                <a:sym typeface="+mn-ea"/>
              </a:rPr>
              <a:t>#include&lt;boost/</a:t>
            </a:r>
            <a:r>
              <a:rPr lang="en-US" altLang="zh-CN">
                <a:sym typeface="+mn-ea"/>
              </a:rPr>
              <a:t>format</a:t>
            </a:r>
            <a:r>
              <a:rPr lang="zh-CN" altLang="en-US">
                <a:sym typeface="+mn-ea"/>
              </a:rPr>
              <a:t>.hpp&gt;</a:t>
            </a:r>
            <a:endParaRPr lang="zh-CN" altLang="en-US"/>
          </a:p>
          <a:p>
            <a:r>
              <a:rPr lang="zh-CN" altLang="en-US">
                <a:sym typeface="+mn-ea"/>
              </a:rPr>
              <a:t>using namespace std;</a:t>
            </a:r>
            <a:endParaRPr lang="zh-CN" altLang="en-US"/>
          </a:p>
          <a:p>
            <a:r>
              <a:rPr lang="en-US" altLang="zh-CN"/>
              <a:t>using namespace boost;</a:t>
            </a:r>
            <a:endParaRPr lang="zh-CN" altLang="en-US"/>
          </a:p>
          <a:p>
            <a:r>
              <a:rPr lang="zh-CN" altLang="en-US">
                <a:sym typeface="+mn-ea"/>
              </a:rPr>
              <a:t>int main()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	cout &lt;&lt; </a:t>
            </a:r>
            <a:r>
              <a:rPr lang="en-US" altLang="zh-CN">
                <a:sym typeface="+mn-ea"/>
              </a:rPr>
              <a:t>format(</a:t>
            </a:r>
            <a:r>
              <a:rPr lang="zh-CN" altLang="en-US">
                <a:sym typeface="+mn-ea"/>
              </a:rPr>
              <a:t>"Hello, 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!"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&lt;&lt; endl;</a:t>
            </a:r>
            <a:endParaRPr lang="zh-CN" altLang="en-US"/>
          </a:p>
          <a:p>
            <a:r>
              <a:rPr lang="zh-CN" altLang="en-US">
                <a:sym typeface="+mn-ea"/>
              </a:rPr>
              <a:t>	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1.10 vcpkg集成到VS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4641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点击项目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属性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4428490" y="2349500"/>
          <a:ext cx="3269615" cy="433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67075" imgH="4333875" progId="Paint.Picture">
                  <p:embed/>
                </p:oleObj>
              </mc:Choice>
              <mc:Fallback>
                <p:oleObj r:id="rId3" imgW="3267075" imgH="43338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8490" y="2349500"/>
                        <a:ext cx="3269615" cy="433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4229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语言标准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08400" y="2853055"/>
            <a:ext cx="5181600" cy="3625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2324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去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官方网站https://git-scm.com/下载安装程序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1.7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  <p:pic>
        <p:nvPicPr>
          <p:cNvPr id="4" name="图片 3" descr="E(OX2YJ%L2ELA$X1LZ_P8G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9840" y="3285490"/>
            <a:ext cx="597154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91440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选好，点击应用</a:t>
            </a:r>
            <a:endParaRPr lang="zh-CN" altLang="en-US"/>
          </a:p>
          <a:p>
            <a:r>
              <a:rPr lang="zh-CN" altLang="en-US">
                <a:sym typeface="+mn-ea"/>
              </a:rPr>
              <a:t>查看</a:t>
            </a:r>
            <a:r>
              <a:rPr lang="en-US" altLang="zh-CN">
                <a:sym typeface="+mn-ea"/>
              </a:rPr>
              <a:t>C/C++-</a:t>
            </a:r>
            <a:r>
              <a:rPr lang="zh-CN" altLang="en-US">
                <a:sym typeface="+mn-ea"/>
              </a:rPr>
              <a:t>语言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80155" y="3140710"/>
            <a:ext cx="4912995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1181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新建一个标头文件</a:t>
            </a:r>
            <a:r>
              <a:rPr lang="en-US" altLang="zh-CN">
                <a:sym typeface="+mn-ea"/>
              </a:rPr>
              <a:t>HeaderUnits.h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2230" y="3213100"/>
            <a:ext cx="4782185" cy="33185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//HeaderUnits.h</a:t>
            </a:r>
            <a:endParaRPr lang="zh-CN" altLang="en-US"/>
          </a:p>
          <a:p>
            <a:r>
              <a:rPr lang="zh-CN" altLang="en-US">
                <a:sym typeface="+mn-ea"/>
              </a:rPr>
              <a:t>#pragma once</a:t>
            </a:r>
            <a:endParaRPr lang="zh-CN" altLang="en-US"/>
          </a:p>
          <a:p>
            <a:r>
              <a:rPr lang="zh-CN" altLang="en-US">
                <a:sym typeface="+mn-ea"/>
              </a:rPr>
              <a:t>import &lt;iostream&gt;;</a:t>
            </a:r>
            <a:endParaRPr lang="zh-CN" altLang="en-US"/>
          </a:p>
          <a:p>
            <a:r>
              <a:rPr lang="zh-CN" altLang="en-US">
                <a:sym typeface="+mn-ea"/>
              </a:rPr>
              <a:t>import &lt;vector&gt;;</a:t>
            </a:r>
            <a:endParaRPr lang="zh-CN" altLang="en-US"/>
          </a:p>
          <a:p>
            <a:r>
              <a:rPr lang="zh-CN" altLang="en-US">
                <a:sym typeface="+mn-ea"/>
              </a:rPr>
              <a:t>import &lt;optional&gt;;</a:t>
            </a:r>
            <a:endParaRPr lang="zh-CN" altLang="en-US"/>
          </a:p>
          <a:p>
            <a:r>
              <a:rPr lang="zh-CN" altLang="en-US">
                <a:sym typeface="+mn-ea"/>
              </a:rPr>
              <a:t>import &lt;utility&gt;;</a:t>
            </a:r>
            <a:endParaRPr lang="zh-CN" altLang="en-US"/>
          </a:p>
          <a:p>
            <a:r>
              <a:rPr lang="en-US" altLang="zh-CN">
                <a:sym typeface="+mn-ea"/>
              </a:rPr>
              <a:t>import </a:t>
            </a:r>
            <a:r>
              <a:rPr lang="zh-CN" altLang="en-US">
                <a:sym typeface="+mn-ea"/>
              </a:rPr>
              <a:t>&lt;boost/</a:t>
            </a:r>
            <a:r>
              <a:rPr lang="en-US" altLang="zh-CN">
                <a:sym typeface="+mn-ea"/>
              </a:rPr>
              <a:t>format</a:t>
            </a:r>
            <a:r>
              <a:rPr lang="zh-CN" altLang="en-US">
                <a:sym typeface="+mn-ea"/>
              </a:rPr>
              <a:t>.hpp&gt;</a:t>
            </a:r>
            <a:r>
              <a:rPr lang="en-US" altLang="zh-CN">
                <a:sym typeface="+mn-ea"/>
              </a:rPr>
              <a:t>;</a:t>
            </a:r>
            <a:endParaRPr lang="zh-CN" altLang="en-US"/>
          </a:p>
          <a:p>
            <a:r>
              <a:rPr lang="zh-CN" altLang="en-US">
                <a:sym typeface="+mn-ea"/>
              </a:rPr>
              <a:t>//..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475615"/>
          </a:xfrm>
        </p:spPr>
        <p:txBody>
          <a:bodyPr>
            <a:normAutofit lnSpcReduction="20000"/>
          </a:bodyPr>
          <a:lstStyle/>
          <a:p>
            <a:r>
              <a:rPr lang="zh-CN" altLang="en-US">
                <a:sym typeface="+mn-ea"/>
              </a:rPr>
              <a:t>右击</a:t>
            </a:r>
            <a:r>
              <a:rPr lang="en-US" altLang="zh-CN">
                <a:sym typeface="+mn-ea"/>
              </a:rPr>
              <a:t>HeaderUnists.h</a:t>
            </a:r>
            <a:r>
              <a:rPr lang="zh-CN" altLang="en-US">
                <a:sym typeface="+mn-ea"/>
              </a:rPr>
              <a:t>文件，选择属性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548130" y="3213100"/>
          <a:ext cx="2832735" cy="327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95700" imgH="3752850" progId="Paint.Picture">
                  <p:embed/>
                </p:oleObj>
              </mc:Choice>
              <mc:Fallback>
                <p:oleObj r:id="rId3" imgW="3695700" imgH="3752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130" y="3213100"/>
                        <a:ext cx="2832735" cy="327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1699895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在项类型中选择</a:t>
            </a:r>
            <a:endParaRPr lang="zh-CN" altLang="en-US"/>
          </a:p>
          <a:p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编译器</a:t>
            </a:r>
            <a:endParaRPr lang="zh-CN" altLang="en-US"/>
          </a:p>
          <a:p>
            <a:r>
              <a:rPr lang="zh-CN" altLang="en-US">
                <a:sym typeface="+mn-ea"/>
              </a:rPr>
              <a:t>选择完了不要忘记</a:t>
            </a:r>
            <a:endParaRPr lang="zh-CN" altLang="en-US"/>
          </a:p>
          <a:p>
            <a:r>
              <a:rPr lang="zh-CN" altLang="en-US">
                <a:sym typeface="+mn-ea"/>
              </a:rPr>
              <a:t>点应用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79520" y="2996565"/>
            <a:ext cx="509079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295275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C/C++</a:t>
            </a:r>
            <a:endParaRPr lang="en-US" altLang="zh-CN"/>
          </a:p>
          <a:p>
            <a:r>
              <a:rPr lang="zh-CN" altLang="en-US">
                <a:sym typeface="+mn-ea"/>
              </a:rPr>
              <a:t>高级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编译为</a:t>
            </a:r>
            <a:endParaRPr lang="zh-CN" altLang="en-US"/>
          </a:p>
          <a:p>
            <a:r>
              <a:rPr lang="zh-CN" altLang="en-US">
                <a:sym typeface="+mn-ea"/>
              </a:rPr>
              <a:t>作为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标头</a:t>
            </a:r>
            <a:endParaRPr lang="zh-CN" altLang="en-US"/>
          </a:p>
          <a:p>
            <a:r>
              <a:rPr lang="zh-CN" altLang="en-US">
                <a:sym typeface="+mn-ea"/>
              </a:rPr>
              <a:t>单元编译</a:t>
            </a:r>
            <a:endParaRPr lang="zh-CN" altLang="en-US"/>
          </a:p>
          <a:p>
            <a:r>
              <a:rPr lang="en-US" altLang="zh-CN">
                <a:sym typeface="+mn-ea"/>
              </a:rPr>
              <a:t>export/Header</a:t>
            </a:r>
            <a:endParaRPr lang="en-US" altLang="zh-CN"/>
          </a:p>
          <a:p>
            <a:r>
              <a:rPr lang="zh-CN" altLang="en-US">
                <a:sym typeface="+mn-ea"/>
              </a:rPr>
              <a:t>点击应用</a:t>
            </a:r>
            <a:endParaRPr lang="zh-CN" altLang="en-US"/>
          </a:p>
          <a:p>
            <a:r>
              <a:rPr lang="zh-CN" altLang="en-US">
                <a:sym typeface="+mn-ea"/>
              </a:rPr>
              <a:t>点击确定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4210" y="2565400"/>
            <a:ext cx="5591175" cy="391223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594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此时程序就可以正常编译执行了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1.11 VS2022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9840" y="3357245"/>
            <a:ext cx="6205220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46100"/>
          </a:xfrm>
        </p:spPr>
        <p:txBody>
          <a:bodyPr/>
          <a:lstStyle/>
          <a:p>
            <a:r>
              <a:rPr lang="zh-CN" altLang="en-US">
                <a:sym typeface="+mn-ea"/>
              </a:rPr>
              <a:t>去https://www.msys2.org/网站下载mingw-w64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5740" y="3357245"/>
            <a:ext cx="5172075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9750"/>
          </a:xfrm>
        </p:spPr>
        <p:txBody>
          <a:bodyPr/>
          <a:lstStyle/>
          <a:p>
            <a:r>
              <a:rPr lang="zh-CN" altLang="en-US">
                <a:sym typeface="+mn-ea"/>
              </a:rPr>
              <a:t>在打开的网页中点击</a:t>
            </a:r>
            <a:r>
              <a:rPr lang="en-US" altLang="zh-CN">
                <a:sym typeface="+mn-ea"/>
              </a:rPr>
              <a:t>msys2-x86_64-20230127.exe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 descr="J8_1(}QA(TMFI@SA(BSI7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5695" y="3644900"/>
            <a:ext cx="721995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87375"/>
          </a:xfrm>
        </p:spPr>
        <p:txBody>
          <a:bodyPr/>
          <a:lstStyle/>
          <a:p>
            <a:r>
              <a:rPr lang="zh-CN" altLang="en-US">
                <a:sym typeface="+mn-ea"/>
              </a:rPr>
              <a:t>执行msys2-x86_64-20230127</a:t>
            </a:r>
            <a:r>
              <a:rPr lang="en-US" altLang="zh-CN">
                <a:sym typeface="+mn-ea"/>
              </a:rPr>
              <a:t>.exe</a:t>
            </a:r>
            <a:r>
              <a:rPr lang="zh-CN" altLang="en-US">
                <a:sym typeface="+mn-ea"/>
              </a:rPr>
              <a:t>开始安装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5695" y="3357245"/>
            <a:ext cx="675513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4889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Downloads</a:t>
            </a:r>
            <a:r>
              <a:rPr lang="zh-CN" altLang="en-US">
                <a:sym typeface="+mn-ea"/>
              </a:rPr>
              <a:t>，选择</a:t>
            </a:r>
            <a:r>
              <a:rPr lang="en-US" altLang="zh-CN">
                <a:sym typeface="+mn-ea"/>
              </a:rPr>
              <a:t>Windows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1.7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  <p:pic>
        <p:nvPicPr>
          <p:cNvPr id="4" name="图片 3" descr="_S$4XMPAKYBX4CPZ_8~]{Z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9825" y="3429000"/>
            <a:ext cx="568388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51815"/>
          </a:xfrm>
        </p:spPr>
        <p:txBody>
          <a:bodyPr/>
          <a:lstStyle/>
          <a:p>
            <a:r>
              <a:rPr lang="zh-CN" altLang="en-US">
                <a:sym typeface="+mn-ea"/>
              </a:rPr>
              <a:t>按照提示进行安装即可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2230" y="3285490"/>
            <a:ext cx="5082540" cy="25857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4035"/>
          </a:xfrm>
        </p:spPr>
        <p:txBody>
          <a:bodyPr/>
          <a:lstStyle/>
          <a:p>
            <a:r>
              <a:rPr lang="zh-CN" altLang="en-US">
                <a:sym typeface="+mn-ea"/>
              </a:rPr>
              <a:t>配置系统环境变量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62145" y="2708910"/>
            <a:ext cx="3818255" cy="374586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安装完成后在浏览器打开MSYS2 Packages</a:t>
            </a:r>
            <a:endParaRPr lang="zh-CN" altLang="en-US"/>
          </a:p>
          <a:p>
            <a:r>
              <a:rPr lang="zh-CN" altLang="en-US">
                <a:sym typeface="+mn-ea"/>
              </a:rPr>
              <a:t>https://packages.msys2.org/queue</a:t>
            </a:r>
            <a:endParaRPr lang="zh-CN" altLang="en-US"/>
          </a:p>
          <a:p>
            <a:r>
              <a:rPr lang="zh-CN" altLang="en-US">
                <a:sym typeface="+mn-ea"/>
              </a:rPr>
              <a:t>在顶部的搜索框中输入</a:t>
            </a:r>
            <a:r>
              <a:rPr lang="en-US" altLang="zh-CN">
                <a:sym typeface="+mn-ea"/>
              </a:rPr>
              <a:t>gcc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 descr="%1T{ANNG4XH@IS_I1F96SV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3350" y="2204720"/>
            <a:ext cx="627697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21335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Search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 descr="KOEHY5F4E1`3]]8TBL~B0I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5695" y="3213100"/>
            <a:ext cx="7016115" cy="285242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46100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点击第二行的</a:t>
            </a:r>
            <a:r>
              <a:rPr lang="en-US" altLang="zh-CN">
                <a:sym typeface="+mn-ea"/>
              </a:rPr>
              <a:t>mingw-w64-gcc</a:t>
            </a:r>
            <a:r>
              <a:rPr lang="zh-CN" altLang="en-US">
                <a:sym typeface="+mn-ea"/>
              </a:rPr>
              <a:t>，出现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 descr="2DHPHDYC`7T~ROE)L9(]CM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5740" y="3500755"/>
            <a:ext cx="512445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在弹出的新页面中选择</a:t>
            </a:r>
            <a:r>
              <a:rPr lang="en-US" altLang="zh-CN">
                <a:sym typeface="+mn-ea"/>
              </a:rPr>
              <a:t>mingw-w64-x86_64-gcc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58800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Installation</a:t>
            </a:r>
            <a:r>
              <a:rPr lang="zh-CN" altLang="en-US">
                <a:sym typeface="+mn-ea"/>
              </a:rPr>
              <a:t>框中的复制按钮，可以复制地址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 descr="@U[`U7UF)CFJ6IR}2}S_24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5225" y="3429000"/>
            <a:ext cx="6871335" cy="256476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1031875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Windows</a:t>
            </a:r>
            <a:r>
              <a:rPr lang="zh-CN" altLang="en-US">
                <a:sym typeface="+mn-ea"/>
              </a:rPr>
              <a:t>的开始</a:t>
            </a:r>
            <a:endParaRPr lang="zh-CN" altLang="en-US"/>
          </a:p>
          <a:p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msys2 mingw64(</a:t>
            </a:r>
            <a:r>
              <a:rPr lang="zh-CN" altLang="en-US">
                <a:sym typeface="+mn-ea"/>
              </a:rPr>
              <a:t>蓝色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 descr="~}RHAWO65_VNCEIZ~6UNZT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47945" y="2853055"/>
            <a:ext cx="30099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7450" y="2276475"/>
            <a:ext cx="686752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65785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位安装程序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1.7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  <p:pic>
        <p:nvPicPr>
          <p:cNvPr id="4" name="图片 3" descr="0C%UBO7X9HL)5`P[T%RH]AQ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8085" y="3573145"/>
            <a:ext cx="5617210" cy="210629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在终端模式下执行如下三条命令：</a:t>
            </a:r>
            <a:endParaRPr lang="zh-CN" altLang="en-US"/>
          </a:p>
          <a:p>
            <a:r>
              <a:rPr lang="en-US" altLang="zh-CN">
                <a:sym typeface="+mn-ea"/>
              </a:rPr>
              <a:t>$ </a:t>
            </a:r>
            <a:r>
              <a:rPr lang="zh-CN" altLang="en-US">
                <a:sym typeface="+mn-ea"/>
              </a:rPr>
              <a:t>pacman -S mingw-w64-x86_64-gcc  --disable-download-timeout</a:t>
            </a:r>
            <a:endParaRPr lang="zh-CN" altLang="en-US"/>
          </a:p>
          <a:p>
            <a:r>
              <a:rPr lang="en-US" altLang="zh-CN">
                <a:sym typeface="+mn-ea"/>
              </a:rPr>
              <a:t>$ </a:t>
            </a:r>
            <a:r>
              <a:rPr lang="zh-CN" altLang="en-US">
                <a:sym typeface="+mn-ea"/>
              </a:rPr>
              <a:t>pacman -S mingw-w64-x86_64-make  --disable-download-timeout</a:t>
            </a:r>
            <a:endParaRPr lang="zh-CN" altLang="en-US"/>
          </a:p>
          <a:p>
            <a:r>
              <a:rPr lang="en-US" altLang="zh-CN">
                <a:sym typeface="+mn-ea"/>
              </a:rPr>
              <a:t>$ </a:t>
            </a:r>
            <a:r>
              <a:rPr lang="zh-CN" altLang="en-US">
                <a:sym typeface="+mn-ea"/>
              </a:rPr>
              <a:t>pacman -S mingw-w64-x86_64-gdb  --disable-download-timeout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mingw-w64</a:t>
            </a:r>
            <a:r>
              <a:rPr lang="zh-CN" altLang="en-US">
                <a:sym typeface="+mn-ea"/>
              </a:rPr>
              <a:t>安装完毕</a:t>
            </a:r>
            <a:endParaRPr lang="zh-CN" altLang="en-US"/>
          </a:p>
          <a:p>
            <a:r>
              <a:rPr lang="zh-CN" altLang="en-US">
                <a:sym typeface="+mn-ea"/>
              </a:rPr>
              <a:t>可以支持</a:t>
            </a:r>
            <a:r>
              <a:rPr lang="en-US" altLang="zh-CN">
                <a:sym typeface="+mn-ea"/>
              </a:rPr>
              <a:t>C++20</a:t>
            </a:r>
            <a:endParaRPr lang="en-US" altLang="zh-CN"/>
          </a:p>
          <a:p>
            <a:r>
              <a:rPr lang="zh-CN" altLang="en-US">
                <a:sym typeface="+mn-ea"/>
              </a:rPr>
              <a:t>可以打开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:\msys64\mingw64\bin查看其中的内容</a:t>
            </a:r>
            <a:endParaRPr lang="zh-CN" altLang="en-US"/>
          </a:p>
          <a:p>
            <a:r>
              <a:rPr lang="zh-CN" altLang="en-US">
                <a:sym typeface="+mn-ea"/>
              </a:rPr>
              <a:t>如果有，表示安装成功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1.12 </a:t>
            </a:r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mingw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r>
              <a:rPr lang="zh-CN" altLang="en-US">
                <a:sym typeface="+mn-ea"/>
              </a:rPr>
              <a:t>，简称</a:t>
            </a:r>
            <a:r>
              <a:rPr lang="en-US" altLang="zh-CN">
                <a:sym typeface="+mn-ea"/>
              </a:rPr>
              <a:t>VSCode</a:t>
            </a:r>
          </a:p>
          <a:p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主页</a:t>
            </a:r>
            <a:endParaRPr lang="zh-CN" altLang="en-US"/>
          </a:p>
          <a:p>
            <a:r>
              <a:rPr lang="zh-CN" altLang="en-US">
                <a:sym typeface="+mn-ea"/>
              </a:rPr>
              <a:t>https://code.visualstudio.com/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5740" y="2493010"/>
            <a:ext cx="56134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46100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点击右上角</a:t>
            </a:r>
            <a:r>
              <a:rPr lang="en-US" altLang="zh-CN">
                <a:sym typeface="+mn-ea"/>
              </a:rPr>
              <a:t>“Download”</a:t>
            </a:r>
            <a:r>
              <a:rPr lang="zh-CN" altLang="en-US">
                <a:sym typeface="+mn-ea"/>
              </a:rPr>
              <a:t>下载系统版</a:t>
            </a:r>
            <a:r>
              <a:rPr lang="en-US" altLang="zh-CN">
                <a:sym typeface="+mn-ea"/>
              </a:rPr>
              <a:t>VSCode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 descr="MOTF`5UY{O_BLUJ${M`D$$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60475" y="3357245"/>
            <a:ext cx="6631305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“System Installer”  - “64bit”</a:t>
            </a:r>
            <a:endParaRPr lang="en-US" altLang="zh-CN"/>
          </a:p>
          <a:p>
            <a:r>
              <a:rPr lang="zh-CN" altLang="en-US">
                <a:sym typeface="+mn-ea"/>
              </a:rPr>
              <a:t>下载开始</a:t>
            </a:r>
            <a:endParaRPr lang="zh-CN" altLang="en-US"/>
          </a:p>
          <a:p>
            <a:r>
              <a:rPr lang="zh-CN" altLang="en-US">
                <a:sym typeface="+mn-ea"/>
              </a:rPr>
              <a:t>完成后可以在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下载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目录中看到</a:t>
            </a:r>
            <a:endParaRPr lang="zh-CN" altLang="en-US"/>
          </a:p>
          <a:p>
            <a:r>
              <a:rPr lang="zh-CN" altLang="en-US">
                <a:sym typeface="+mn-ea"/>
              </a:rPr>
              <a:t>VSCodeSetup-x64-1.</a:t>
            </a:r>
            <a:r>
              <a:rPr lang="en-US" altLang="zh-CN">
                <a:sym typeface="+mn-ea"/>
              </a:rPr>
              <a:t>75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1.exe</a:t>
            </a:r>
            <a:endParaRPr lang="en-US" altLang="zh-CN"/>
          </a:p>
          <a:p>
            <a:r>
              <a:rPr lang="zh-CN" altLang="en-US">
                <a:sym typeface="+mn-ea"/>
              </a:rPr>
              <a:t>双击执行该文件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473710"/>
          </a:xfrm>
        </p:spPr>
        <p:txBody>
          <a:bodyPr>
            <a:normAutofit lnSpcReduction="20000"/>
          </a:bodyPr>
          <a:lstStyle/>
          <a:p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我同意此协议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，然后点击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下一步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2275" y="3213100"/>
            <a:ext cx="3936365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4035"/>
          </a:xfrm>
        </p:spPr>
        <p:txBody>
          <a:bodyPr/>
          <a:lstStyle/>
          <a:p>
            <a:r>
              <a:rPr lang="zh-CN" altLang="en-US">
                <a:sym typeface="+mn-ea"/>
              </a:rPr>
              <a:t>此处可以修改安装目录，如果不想修改点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下一步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3985" y="3141345"/>
            <a:ext cx="402082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9750"/>
          </a:xfrm>
        </p:spPr>
        <p:txBody>
          <a:bodyPr/>
          <a:lstStyle/>
          <a:p>
            <a:r>
              <a:rPr lang="zh-CN" altLang="en-US">
                <a:sym typeface="+mn-ea"/>
              </a:rPr>
              <a:t>如果不想修改快捷方式，继续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下一步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47495" y="3209290"/>
            <a:ext cx="3625215" cy="296608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606425"/>
          </a:xfrm>
        </p:spPr>
        <p:txBody>
          <a:bodyPr/>
          <a:lstStyle/>
          <a:p>
            <a:r>
              <a:rPr lang="zh-CN" altLang="en-US">
                <a:sym typeface="+mn-ea"/>
              </a:rPr>
              <a:t>勾选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桌面快捷方式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，继续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下一步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47495" y="3213100"/>
            <a:ext cx="407543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63728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执行Git-2.39.1-64-bit</a:t>
            </a:r>
            <a:r>
              <a:rPr lang="en-US" altLang="zh-CN">
                <a:sym typeface="+mn-ea"/>
              </a:rPr>
              <a:t>.exe</a:t>
            </a:r>
            <a:r>
              <a:rPr lang="zh-CN" altLang="en-US">
                <a:sym typeface="+mn-ea"/>
              </a:rPr>
              <a:t>安装程序，将其安装到指定的目录下，如</a:t>
            </a:r>
            <a:endParaRPr lang="zh-CN" altLang="en-US"/>
          </a:p>
          <a:p>
            <a:r>
              <a:rPr lang="zh-CN" altLang="en-US">
                <a:sym typeface="+mn-ea"/>
              </a:rPr>
              <a:t>D:\Program Files\Git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1.7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94360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79930" y="3357245"/>
            <a:ext cx="3720465" cy="304355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4035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完成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79930" y="3141345"/>
            <a:ext cx="4033520" cy="329946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46100"/>
          </a:xfrm>
        </p:spPr>
        <p:txBody>
          <a:bodyPr/>
          <a:lstStyle/>
          <a:p>
            <a:r>
              <a:rPr lang="zh-CN" altLang="en-US">
                <a:sym typeface="+mn-ea"/>
              </a:rPr>
              <a:t>启动</a:t>
            </a:r>
            <a:r>
              <a:rPr lang="en-US" altLang="zh-CN">
                <a:sym typeface="+mn-ea"/>
              </a:rPr>
              <a:t>VSCode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3575" y="2349500"/>
            <a:ext cx="5480050" cy="411035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在中文</a:t>
            </a:r>
            <a:r>
              <a:rPr lang="en-US" altLang="zh-CN">
                <a:sym typeface="+mn-ea"/>
              </a:rPr>
              <a:t>Windows</a:t>
            </a:r>
            <a:r>
              <a:rPr lang="zh-CN" altLang="en-US">
                <a:sym typeface="+mn-ea"/>
              </a:rPr>
              <a:t>环境下，通常会出现自动提示配置中文环境，点击右下角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安装并重启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会自动配置中文环境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2185" y="2349500"/>
            <a:ext cx="7300595" cy="383349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打开之前创建的文件夹</a:t>
            </a:r>
            <a:r>
              <a:rPr lang="en-US" altLang="zh-CN">
                <a:sym typeface="+mn-ea"/>
              </a:rPr>
              <a:t>“d:\yjcpp218”</a:t>
            </a:r>
            <a:r>
              <a:rPr lang="zh-CN" altLang="en-US">
                <a:sym typeface="+mn-ea"/>
              </a:rPr>
              <a:t>，作为自己常用的编程工作目录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893445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点击左下角的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管理</a:t>
            </a:r>
            <a:r>
              <a:rPr lang="en-US" altLang="zh-CN">
                <a:sym typeface="+mn-ea"/>
              </a:rPr>
              <a:t>” - “</a:t>
            </a:r>
            <a:r>
              <a:rPr lang="zh-CN" altLang="en-US">
                <a:sym typeface="+mn-ea"/>
              </a:rPr>
              <a:t>颜色主题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，可以将颜色主题修改为浅色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5695" y="2132965"/>
            <a:ext cx="7083425" cy="440753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204851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在打开的工作文件夹</a:t>
            </a:r>
            <a:r>
              <a:rPr lang="en-US" altLang="zh-CN">
                <a:sym typeface="+mn-ea"/>
              </a:rPr>
              <a:t>vscpp</a:t>
            </a:r>
            <a:r>
              <a:rPr lang="zh-CN" altLang="en-US">
                <a:sym typeface="+mn-ea"/>
              </a:rPr>
              <a:t>的旁边，点击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新建文件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按钮，在文件名称</a:t>
            </a:r>
            <a:r>
              <a:rPr lang="en-US" altLang="zh-CN">
                <a:sym typeface="+mn-ea"/>
              </a:rPr>
              <a:t>yjcpp218</a:t>
            </a:r>
            <a:r>
              <a:rPr lang="zh-CN" altLang="en-US">
                <a:sym typeface="+mn-ea"/>
              </a:rPr>
              <a:t>旁边</a:t>
            </a:r>
          </a:p>
          <a:p>
            <a:r>
              <a:rPr lang="zh-CN" altLang="en-US">
                <a:sym typeface="+mn-ea"/>
              </a:rPr>
              <a:t>创建一个</a:t>
            </a:r>
            <a:r>
              <a:rPr lang="en-US" altLang="zh-CN">
                <a:sym typeface="+mn-ea"/>
              </a:rPr>
              <a:t>helloWorld.cpp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// helloWorld.cpp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#include&lt;iostream&gt;</a:t>
            </a:r>
            <a:endParaRPr lang="zh-CN" altLang="en-US"/>
          </a:p>
          <a:p>
            <a:r>
              <a:rPr lang="zh-CN" altLang="en-US">
                <a:sym typeface="+mn-ea"/>
              </a:rPr>
              <a:t>using namespace std;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int main()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  cout&lt;&lt;"Hello, the World!"&lt;&lt;endl;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1689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设置环境变量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1.7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24300" y="2565400"/>
            <a:ext cx="3734435" cy="366331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1344930"/>
          </a:xfrm>
        </p:spPr>
        <p:txBody>
          <a:bodyPr/>
          <a:lstStyle/>
          <a:p>
            <a:r>
              <a:rPr lang="zh-CN" altLang="en-US">
                <a:sym typeface="+mn-ea"/>
              </a:rPr>
              <a:t>系统会创建一个</a:t>
            </a:r>
            <a:r>
              <a:rPr lang="en-US" altLang="zh-CN">
                <a:sym typeface="+mn-ea"/>
              </a:rPr>
              <a:t>hello.cpp</a:t>
            </a:r>
            <a:r>
              <a:rPr lang="zh-CN" altLang="en-US">
                <a:sym typeface="+mn-ea"/>
              </a:rPr>
              <a:t>文本文件，右下角出现一个提示，提示你是否安装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扩展</a:t>
            </a:r>
            <a:endParaRPr lang="zh-CN" altLang="en-US"/>
          </a:p>
          <a:p>
            <a:r>
              <a:rPr lang="zh-CN" altLang="en-US">
                <a:sym typeface="+mn-ea"/>
              </a:rPr>
              <a:t>该扩展插件支持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编辑器的操作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259840" y="4509135"/>
          <a:ext cx="439991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96740" imgH="922020" progId="Paint.Picture">
                  <p:embed/>
                </p:oleObj>
              </mc:Choice>
              <mc:Fallback>
                <p:oleObj r:id="rId3" imgW="4396740" imgH="9220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840" y="4509135"/>
                        <a:ext cx="4399915" cy="92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4035"/>
          </a:xfrm>
        </p:spPr>
        <p:txBody>
          <a:bodyPr/>
          <a:lstStyle/>
          <a:p>
            <a:r>
              <a:rPr lang="zh-CN" altLang="en-US">
                <a:sym typeface="+mn-ea"/>
              </a:rPr>
              <a:t>点击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259840" y="3293110"/>
          <a:ext cx="5208905" cy="298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04460" imgH="2987040" progId="Paint.Picture">
                  <p:embed/>
                </p:oleObj>
              </mc:Choice>
              <mc:Fallback>
                <p:oleObj r:id="rId3" imgW="5204460" imgH="29870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840" y="3293110"/>
                        <a:ext cx="5208905" cy="298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编译器</a:t>
            </a:r>
            <a:endParaRPr lang="zh-CN" altLang="en-US"/>
          </a:p>
          <a:p>
            <a:r>
              <a:rPr lang="zh-CN" altLang="en-US">
                <a:sym typeface="+mn-ea"/>
              </a:rPr>
              <a:t>按快捷键Ctrl+Shift+P调出命令面板，输入C/C++，选择“Edit Configurations(UI)”进入配置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403985" y="2565400"/>
          <a:ext cx="535051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68340" imgH="4617720" progId="Paint.Picture">
                  <p:embed/>
                </p:oleObj>
              </mc:Choice>
              <mc:Fallback>
                <p:oleObj r:id="rId3" imgW="5768340" imgH="46177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985" y="2565400"/>
                        <a:ext cx="535051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>
                <a:sym typeface="+mn-ea"/>
              </a:rPr>
              <a:t>在配置界面中选择合适的配置选项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r>
              <a:rPr lang="en-US">
                <a:sym typeface="+mn-ea"/>
              </a:rPr>
              <a:t>D</a:t>
            </a:r>
            <a:r>
              <a:rPr>
                <a:sym typeface="+mn-ea"/>
              </a:rPr>
              <a:t>:\msys64\mingw64\bin</a:t>
            </a:r>
            <a:r>
              <a:rPr lang="en-US">
                <a:sym typeface="+mn-ea"/>
              </a:rPr>
              <a:t>\</a:t>
            </a:r>
            <a:r>
              <a:rPr lang="zh-CN" altLang="en-US">
                <a:sym typeface="+mn-ea"/>
              </a:rPr>
              <a:t>g++.exe</a:t>
            </a:r>
            <a:endParaRPr lang="zh-CN" altLang="en-US"/>
          </a:p>
          <a:p>
            <a:r>
              <a:rPr lang="zh-CN" altLang="en-US">
                <a:sym typeface="+mn-ea"/>
              </a:rPr>
              <a:t>编译器参数</a:t>
            </a:r>
          </a:p>
          <a:p>
            <a:pPr lvl="1"/>
            <a:r>
              <a:rPr lang="en-US" altLang="zh-CN">
                <a:sym typeface="+mn-ea"/>
              </a:rPr>
              <a:t>-std=c++20</a:t>
            </a:r>
          </a:p>
          <a:p>
            <a:pPr lvl="1"/>
            <a:r>
              <a:rPr lang="en-US" altLang="zh-CN">
                <a:sym typeface="+mn-ea"/>
              </a:rPr>
              <a:t>-Mmodules</a:t>
            </a:r>
          </a:p>
          <a:p>
            <a:r>
              <a:rPr lang="en-US" altLang="zh-CN">
                <a:sym typeface="+mn-ea"/>
              </a:rPr>
              <a:t>windows-gcc-x64</a:t>
            </a:r>
          </a:p>
          <a:p>
            <a:r>
              <a:rPr lang="zh-CN" altLang="en-US">
                <a:sym typeface="+mn-ea"/>
              </a:rPr>
              <a:t>包含路径</a:t>
            </a:r>
          </a:p>
          <a:p>
            <a:pPr lvl="1"/>
            <a:r>
              <a:rPr lang="en-US" altLang="zh-CN">
                <a:sym typeface="+mn-ea"/>
              </a:rPr>
              <a:t>${workspaceFolder}/**</a:t>
            </a:r>
          </a:p>
          <a:p>
            <a:pPr lvl="1"/>
            <a:r>
              <a:rPr lang="en-US" altLang="zh-CN">
                <a:sym typeface="+mn-ea"/>
              </a:rPr>
              <a:t>D:\vcpkg\installed\x64-windows\include</a:t>
            </a:r>
          </a:p>
          <a:p>
            <a:r>
              <a:rPr lang="en-US" altLang="zh-CN">
                <a:sym typeface="+mn-ea"/>
              </a:rPr>
              <a:t>c17</a:t>
            </a:r>
            <a:endParaRPr lang="en-US" altLang="zh-CN"/>
          </a:p>
          <a:p>
            <a:r>
              <a:rPr lang="en-US" altLang="zh-CN">
                <a:sym typeface="+mn-ea"/>
              </a:rPr>
              <a:t>c++20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此时会在</a:t>
            </a:r>
            <a:r>
              <a:rPr lang="en-US" altLang="zh-CN">
                <a:sym typeface="+mn-ea"/>
              </a:rPr>
              <a:t>vscpp</a:t>
            </a:r>
            <a:r>
              <a:rPr lang="zh-CN" altLang="en-US">
                <a:sym typeface="+mn-ea"/>
              </a:rPr>
              <a:t>目录中生成一个</a:t>
            </a:r>
            <a:r>
              <a:rPr lang="en-US" altLang="zh-CN">
                <a:sym typeface="+mn-ea"/>
              </a:rPr>
              <a:t>.vscode</a:t>
            </a:r>
            <a:r>
              <a:rPr lang="zh-CN" altLang="en-US">
                <a:sym typeface="+mn-ea"/>
              </a:rPr>
              <a:t>文件夹，里面有一个c_cpp_properties.json文件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/>
              <a:t>{</a:t>
            </a:r>
          </a:p>
          <a:p>
            <a:r>
              <a:rPr lang="zh-CN" altLang="en-US"/>
              <a:t>    "configurations": [</a:t>
            </a:r>
          </a:p>
          <a:p>
            <a:r>
              <a:rPr lang="zh-CN" altLang="en-US"/>
              <a:t>        {</a:t>
            </a:r>
          </a:p>
          <a:p>
            <a:r>
              <a:rPr lang="zh-CN" altLang="en-US"/>
              <a:t>            "name": "Win32",</a:t>
            </a:r>
          </a:p>
          <a:p>
            <a:r>
              <a:rPr lang="zh-CN" altLang="en-US"/>
              <a:t>            "includePath": [</a:t>
            </a:r>
          </a:p>
          <a:p>
            <a:r>
              <a:rPr lang="zh-CN" altLang="en-US"/>
              <a:t>                "${workspaceFolder}/**",</a:t>
            </a:r>
          </a:p>
          <a:p>
            <a:r>
              <a:rPr lang="zh-CN" altLang="en-US"/>
              <a:t>                "D:\\vcpkg\\installed\\x64-windows\\include"</a:t>
            </a:r>
          </a:p>
          <a:p>
            <a:r>
              <a:rPr lang="zh-CN" altLang="en-US"/>
              <a:t>            ],</a:t>
            </a:r>
          </a:p>
          <a:p>
            <a:r>
              <a:rPr lang="zh-CN" altLang="en-US"/>
              <a:t>            "defines": [</a:t>
            </a:r>
          </a:p>
          <a:p>
            <a:r>
              <a:rPr lang="zh-CN" altLang="en-US"/>
              <a:t>                "_DEBUG",</a:t>
            </a:r>
          </a:p>
          <a:p>
            <a:r>
              <a:rPr lang="zh-CN" altLang="en-US"/>
              <a:t>                "UNICODE",</a:t>
            </a:r>
          </a:p>
          <a:p>
            <a:r>
              <a:rPr lang="zh-CN" altLang="en-US"/>
              <a:t>                "_UNICODE"</a:t>
            </a:r>
          </a:p>
          <a:p>
            <a:r>
              <a:rPr lang="zh-CN" altLang="en-US"/>
              <a:t>            ],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>
                <a:sym typeface="+mn-ea"/>
              </a:rPr>
              <a:t>            "windowsSdkVersion": "10.0.22000.0",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"compilerPath": "D:/msys64/mingw64/bin/g++.exe",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"cStandard": "c17",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"cppStandard": "c++20",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"intelliSenseMode": "windows-gcc-x64",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"compilerArgs": [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"-std=c++20",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"-Mmodules"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]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],</a:t>
            </a:r>
            <a:endParaRPr lang="zh-CN" altLang="en-US"/>
          </a:p>
          <a:p>
            <a:r>
              <a:rPr lang="zh-CN" altLang="en-US">
                <a:sym typeface="+mn-ea"/>
              </a:rPr>
              <a:t>    "version": 4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创建一个tasks.json文件来告诉VSCode如何构建（编译）程序。</a:t>
            </a:r>
          </a:p>
          <a:p>
            <a:r>
              <a:rPr lang="zh-CN" altLang="en-US">
                <a:sym typeface="+mn-ea"/>
              </a:rPr>
              <a:t>该任务将调用g++编译器基于源代码创建可执行文件。 </a:t>
            </a:r>
          </a:p>
          <a:p>
            <a:r>
              <a:rPr lang="zh-CN" altLang="en-US">
                <a:sym typeface="+mn-ea"/>
              </a:rPr>
              <a:t>按快捷键Ctrl+Shift+P调出命令面板，输入tasks，选择“Tasks:Configure Default Build Task”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764030" y="2277110"/>
          <a:ext cx="526923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75960" imgH="4610100" progId="Paint.Picture">
                  <p:embed/>
                </p:oleObj>
              </mc:Choice>
              <mc:Fallback>
                <p:oleObj r:id="rId3" imgW="5775960" imgH="4610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4030" y="2277110"/>
                        <a:ext cx="5269230" cy="421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183134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盘创建一个文件夹如</a:t>
            </a:r>
            <a:r>
              <a:rPr lang="en-US" altLang="zh-CN">
                <a:sym typeface="+mn-ea"/>
              </a:rPr>
              <a:t>yjcpp218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点击鼠标右键弹出菜单</a:t>
            </a:r>
            <a:endParaRPr lang="zh-CN" altLang="en-US"/>
          </a:p>
          <a:p>
            <a:r>
              <a:rPr lang="zh-CN" altLang="en-US">
                <a:sym typeface="+mn-ea"/>
              </a:rPr>
              <a:t>点击git</a:t>
            </a:r>
            <a:r>
              <a:rPr lang="en-US" altLang="zh-CN">
                <a:sym typeface="+mn-ea"/>
              </a:rPr>
              <a:t> bash</a:t>
            </a:r>
            <a:r>
              <a:rPr lang="zh-CN" altLang="en-US">
                <a:sym typeface="+mn-ea"/>
              </a:rPr>
              <a:t>进入命令行界面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1.7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6343015" y="2708910"/>
          <a:ext cx="1937385" cy="229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76400" imgH="2148840" progId="Paint.Picture">
                  <p:embed/>
                </p:oleObj>
              </mc:Choice>
              <mc:Fallback>
                <p:oleObj r:id="rId3" imgW="1676400" imgH="21488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3015" y="2708910"/>
                        <a:ext cx="1937385" cy="229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46100"/>
          </a:xfrm>
        </p:spPr>
        <p:txBody>
          <a:bodyPr/>
          <a:lstStyle/>
          <a:p>
            <a:r>
              <a:rPr lang="zh-CN" altLang="en-US">
                <a:sym typeface="+mn-ea"/>
              </a:rPr>
              <a:t>选择“C/C++: g++.exe生成活动文件”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1259840" y="3429000"/>
          <a:ext cx="578040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75960" imgH="1211580" progId="Paint.Picture">
                  <p:embed/>
                </p:oleObj>
              </mc:Choice>
              <mc:Fallback>
                <p:oleObj r:id="rId3" imgW="5775960" imgH="121158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840" y="3429000"/>
                        <a:ext cx="5780405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653655" cy="3450590"/>
          </a:xfrm>
        </p:spPr>
        <p:txBody>
          <a:bodyPr>
            <a:normAutofit/>
          </a:bodyPr>
          <a:lstStyle/>
          <a:p>
            <a:r>
              <a:rPr lang="zh-CN" altLang="en-US" sz="1780">
                <a:sym typeface="+mn-ea"/>
              </a:rPr>
              <a:t>然后会生成一个</a:t>
            </a:r>
            <a:r>
              <a:rPr lang="en-US" altLang="zh-CN" sz="1780">
                <a:sym typeface="+mn-ea"/>
              </a:rPr>
              <a:t>tasks.json</a:t>
            </a:r>
            <a:r>
              <a:rPr lang="zh-CN" altLang="en-US" sz="1780">
                <a:sym typeface="+mn-ea"/>
              </a:rPr>
              <a:t>文件</a:t>
            </a:r>
          </a:p>
          <a:p>
            <a:r>
              <a:rPr lang="zh-CN" altLang="en-US" sz="1780"/>
              <a:t>{</a:t>
            </a:r>
          </a:p>
          <a:p>
            <a:r>
              <a:rPr lang="zh-CN" altLang="en-US" sz="1780"/>
              <a:t>	"version": "2.0.0",</a:t>
            </a:r>
          </a:p>
          <a:p>
            <a:r>
              <a:rPr lang="zh-CN" altLang="en-US" sz="1780"/>
              <a:t>	"tasks": [</a:t>
            </a:r>
          </a:p>
          <a:p>
            <a:r>
              <a:rPr lang="zh-CN" altLang="en-US" sz="1780"/>
              <a:t>		{</a:t>
            </a:r>
          </a:p>
          <a:p>
            <a:r>
              <a:rPr lang="zh-CN" altLang="en-US" sz="1780"/>
              <a:t>			"type": "cppbuild",</a:t>
            </a:r>
          </a:p>
          <a:p>
            <a:r>
              <a:rPr lang="zh-CN" altLang="en-US" sz="1780"/>
              <a:t>			"label": "C/C++: g++.exe 生成活动文件",</a:t>
            </a:r>
          </a:p>
          <a:p>
            <a:r>
              <a:rPr lang="zh-CN" altLang="en-US" sz="1780"/>
              <a:t>			"command": "D:/msys64/mingw64/bin/g++.exe",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/>
              <a:t>			"args": [</a:t>
            </a:r>
          </a:p>
          <a:p>
            <a:r>
              <a:rPr lang="zh-CN" altLang="en-US"/>
              <a:t>				"-fdiagnostics-color=always",</a:t>
            </a:r>
          </a:p>
          <a:p>
            <a:r>
              <a:rPr lang="zh-CN" altLang="en-US"/>
              <a:t>				"-g",</a:t>
            </a:r>
          </a:p>
          <a:p>
            <a:r>
              <a:rPr lang="zh-CN" altLang="en-US"/>
              <a:t>				"${file}",</a:t>
            </a:r>
          </a:p>
          <a:p>
            <a:r>
              <a:rPr lang="zh-CN" altLang="en-US"/>
              <a:t>				"-o",</a:t>
            </a:r>
          </a:p>
          <a:p>
            <a:r>
              <a:rPr lang="zh-CN" altLang="en-US"/>
              <a:t>				"${fileDirname}\\${fileBasenameNoExtension}.exe",</a:t>
            </a:r>
          </a:p>
          <a:p>
            <a:r>
              <a:rPr lang="zh-CN" altLang="en-US"/>
              <a:t>				"-std=c++20",</a:t>
            </a:r>
          </a:p>
          <a:p>
            <a:r>
              <a:rPr lang="zh-CN" altLang="en-US"/>
              <a:t>				"-Mmodules",</a:t>
            </a:r>
          </a:p>
          <a:p>
            <a:r>
              <a:rPr lang="zh-CN" altLang="en-US"/>
              <a:t>				"-I",</a:t>
            </a:r>
          </a:p>
          <a:p>
            <a:r>
              <a:rPr lang="zh-CN" altLang="en-US"/>
              <a:t>				"D:\\vcpkg\\installed\\x64-windows\\include"</a:t>
            </a:r>
          </a:p>
          <a:p>
            <a:r>
              <a:rPr lang="zh-CN" altLang="en-US"/>
              <a:t>			],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r>
              <a:rPr lang="zh-CN" altLang="en-US"/>
              <a:t>			"options": {</a:t>
            </a:r>
          </a:p>
          <a:p>
            <a:r>
              <a:rPr lang="zh-CN" altLang="en-US"/>
              <a:t>				"cwd": "D:/msys64/mingw64/bin"</a:t>
            </a:r>
          </a:p>
          <a:p>
            <a:r>
              <a:rPr lang="zh-CN" altLang="en-US"/>
              <a:t>			},</a:t>
            </a:r>
          </a:p>
          <a:p>
            <a:r>
              <a:rPr lang="zh-CN" altLang="en-US"/>
              <a:t>			"problemMatcher": [</a:t>
            </a:r>
          </a:p>
          <a:p>
            <a:r>
              <a:rPr lang="zh-CN" altLang="en-US"/>
              <a:t>				"$gcc"</a:t>
            </a:r>
          </a:p>
          <a:p>
            <a:r>
              <a:rPr lang="zh-CN" altLang="en-US"/>
              <a:t>			],</a:t>
            </a:r>
          </a:p>
          <a:p>
            <a:r>
              <a:rPr lang="zh-CN" altLang="en-US"/>
              <a:t>			"group": {</a:t>
            </a:r>
          </a:p>
          <a:p>
            <a:r>
              <a:rPr lang="zh-CN" altLang="en-US"/>
              <a:t>				"kind": "build",</a:t>
            </a:r>
          </a:p>
          <a:p>
            <a:r>
              <a:rPr lang="zh-CN" altLang="en-US"/>
              <a:t>				"isDefault": true</a:t>
            </a:r>
          </a:p>
          <a:p>
            <a:r>
              <a:rPr lang="zh-CN" altLang="en-US"/>
              <a:t>			},</a:t>
            </a:r>
          </a:p>
          <a:p>
            <a:r>
              <a:rPr lang="zh-CN" altLang="en-US"/>
              <a:t>			"detail": "编译器: D:/msys64/mingw64/bin/g++.exe"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]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534035"/>
          </a:xfrm>
        </p:spPr>
        <p:txBody>
          <a:bodyPr/>
          <a:lstStyle/>
          <a:p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Ctrl+F5</a:t>
            </a:r>
            <a:r>
              <a:rPr lang="zh-CN" altLang="en-US">
                <a:sym typeface="+mn-ea"/>
              </a:rPr>
              <a:t>，执行调试，选择</a:t>
            </a:r>
            <a:r>
              <a:rPr lang="en-US" altLang="zh-CN">
                <a:sym typeface="+mn-ea"/>
              </a:rPr>
              <a:t>C++(GDB/LLDB)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187450" y="3429000"/>
          <a:ext cx="581850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814060" imgH="1043940" progId="Paint.Picture">
                  <p:embed/>
                </p:oleObj>
              </mc:Choice>
              <mc:Fallback>
                <p:oleObj r:id="rId4" imgW="5814060" imgH="10439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450" y="3429000"/>
                        <a:ext cx="581850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custDataLst>
              <p:tags r:id="rId2"/>
            </p:custDataLst>
          </p:nvPr>
        </p:nvGraphicFramePr>
        <p:xfrm>
          <a:off x="1187450" y="4653280"/>
          <a:ext cx="5788025" cy="125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783580" imgH="1257300" progId="Paint.Picture">
                  <p:embed/>
                </p:oleObj>
              </mc:Choice>
              <mc:Fallback>
                <p:oleObj r:id="rId6" imgW="5783580" imgH="12573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4653280"/>
                        <a:ext cx="5788025" cy="125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生成</a:t>
            </a:r>
            <a:r>
              <a:rPr lang="en-US" altLang="zh-CN">
                <a:sym typeface="+mn-ea"/>
              </a:rPr>
              <a:t>lanuch.json</a:t>
            </a:r>
            <a:r>
              <a:rPr lang="zh-CN" altLang="en-US">
                <a:sym typeface="+mn-ea"/>
              </a:rPr>
              <a:t>文件并执行</a:t>
            </a:r>
          </a:p>
          <a:p>
            <a:r>
              <a:rPr lang="zh-CN" altLang="en-US"/>
              <a:t>如果没有生成，可以去调试界面创建</a:t>
            </a:r>
          </a:p>
          <a:p>
            <a:r>
              <a:rPr lang="zh-CN" altLang="en-US">
                <a:sym typeface="+mn-ea"/>
              </a:rPr>
              <a:t>此后按</a:t>
            </a:r>
            <a:r>
              <a:rPr lang="en-US" altLang="zh-CN">
                <a:sym typeface="+mn-ea"/>
              </a:rPr>
              <a:t>F5</a:t>
            </a:r>
            <a:r>
              <a:rPr lang="zh-CN" altLang="en-US">
                <a:sym typeface="+mn-ea"/>
              </a:rPr>
              <a:t>可生成</a:t>
            </a:r>
            <a:r>
              <a:rPr lang="en-US" altLang="zh-CN">
                <a:sym typeface="+mn-ea"/>
              </a:rPr>
              <a:t>hello.exe</a:t>
            </a:r>
            <a:r>
              <a:rPr lang="zh-CN" altLang="en-US">
                <a:sym typeface="+mn-ea"/>
              </a:rPr>
              <a:t>文件并执行即可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1.13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Visual Studio Code</a:t>
            </a:r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Code Runner</a:t>
            </a:r>
            <a:r>
              <a:rPr lang="zh-CN" altLang="en-US"/>
              <a:t>是一个很好的工具，方便调试运行</a:t>
            </a:r>
          </a:p>
          <a:p>
            <a:r>
              <a:rPr lang="zh-CN" altLang="en-US">
                <a:sym typeface="+mn-ea"/>
              </a:rPr>
              <a:t>在左边管理框中点击扩展按钮</a:t>
            </a:r>
          </a:p>
          <a:p>
            <a:r>
              <a:rPr lang="zh-CN" altLang="en-US">
                <a:sym typeface="+mn-ea"/>
              </a:rPr>
              <a:t>在搜索框中输入</a:t>
            </a:r>
            <a:r>
              <a:rPr lang="en-US" altLang="zh-CN">
                <a:sym typeface="+mn-ea"/>
              </a:rPr>
              <a:t>Code Runner</a:t>
            </a:r>
          </a:p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Code Runner</a:t>
            </a:r>
            <a:r>
              <a:rPr lang="zh-CN" altLang="en-US">
                <a:sym typeface="+mn-ea"/>
              </a:rPr>
              <a:t>插件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1.14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Code Runner</a:t>
            </a:r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在左边管理框中点击设置</a:t>
            </a:r>
          </a:p>
          <a:p>
            <a:r>
              <a:rPr lang="zh-CN" altLang="en-US">
                <a:sym typeface="+mn-ea"/>
              </a:rPr>
              <a:t>在搜索框中输入Code-runner: Run In Terminal</a:t>
            </a:r>
            <a:endParaRPr lang="zh-CN" altLang="en-US"/>
          </a:p>
          <a:p>
            <a:r>
              <a:rPr lang="zh-CN" altLang="en-US">
                <a:sym typeface="+mn-ea"/>
              </a:rPr>
              <a:t>勾选Whether to run code in Integrated Terminal</a:t>
            </a:r>
          </a:p>
          <a:p>
            <a:r>
              <a:rPr lang="zh-CN" altLang="en-US">
                <a:sym typeface="+mn-ea"/>
              </a:rPr>
              <a:t>此后便可在集成环境的终端环境下调试运行程序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1.14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Code Runner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606425"/>
          </a:xfrm>
        </p:spPr>
        <p:txBody>
          <a:bodyPr/>
          <a:lstStyle/>
          <a:p>
            <a:r>
              <a:rPr lang="zh-CN" altLang="en-US">
                <a:sym typeface="+mn-ea"/>
              </a:rPr>
              <a:t>打开设置，查找</a:t>
            </a:r>
            <a:r>
              <a:rPr lang="en-US" altLang="zh-CN">
                <a:sym typeface="+mn-ea"/>
              </a:rPr>
              <a:t>Code-runner: Executor Map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1.14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Code Runner</a:t>
            </a:r>
            <a:endParaRPr lang="zh-CN" altLang="en-US"/>
          </a:p>
        </p:txBody>
      </p:sp>
      <p:pic>
        <p:nvPicPr>
          <p:cNvPr id="4" name="图片 3" descr="K{[M@89D]UCUH5S]RV)MOA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7805" y="3429000"/>
            <a:ext cx="52673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settings.json</a:t>
            </a:r>
            <a:r>
              <a:rPr lang="zh-CN" altLang="en-US">
                <a:sym typeface="+mn-ea"/>
              </a:rPr>
              <a:t>中编辑</a:t>
            </a:r>
            <a:endParaRPr lang="zh-CN" altLang="en-US"/>
          </a:p>
          <a:p>
            <a:r>
              <a:rPr lang="zh-CN" altLang="en-US">
                <a:sym typeface="+mn-ea"/>
              </a:rPr>
              <a:t>找到有</a:t>
            </a:r>
            <a:r>
              <a:rPr lang="en-US" altLang="zh-CN">
                <a:sym typeface="+mn-ea"/>
              </a:rPr>
              <a:t>cpp</a:t>
            </a:r>
            <a:r>
              <a:rPr lang="zh-CN" altLang="en-US">
                <a:sym typeface="+mn-ea"/>
              </a:rPr>
              <a:t>那一行，修改需如下：</a:t>
            </a:r>
          </a:p>
          <a:p>
            <a:r>
              <a:rPr lang="zh-CN" altLang="en-US">
                <a:sym typeface="+mn-ea"/>
              </a:rPr>
              <a:t>"cpp": "cd $dir &amp;&amp; g++ </a:t>
            </a:r>
            <a:r>
              <a:rPr lang="zh-CN" altLang="en-US" b="1">
                <a:sym typeface="+mn-ea"/>
              </a:rPr>
              <a:t>-std=c++20 -Mmodules</a:t>
            </a:r>
            <a:r>
              <a:rPr lang="zh-CN" altLang="en-US">
                <a:sym typeface="+mn-ea"/>
              </a:rPr>
              <a:t> $fileName </a:t>
            </a:r>
            <a:r>
              <a:rPr lang="zh-CN" altLang="en-US" b="1">
                <a:sym typeface="+mn-ea"/>
              </a:rPr>
              <a:t>-I \"D:\\vcpkg\\installed\\x64-windows\\include\"</a:t>
            </a:r>
            <a:r>
              <a:rPr lang="zh-CN" altLang="en-US">
                <a:sym typeface="+mn-ea"/>
              </a:rPr>
              <a:t> -o $fileNameWithoutExt &amp;&amp; $dir$fileNameWithoutExt",</a:t>
            </a:r>
          </a:p>
          <a:p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可支持</a:t>
            </a:r>
            <a:r>
              <a:rPr lang="en-US" altLang="zh-CN">
                <a:sym typeface="+mn-ea"/>
              </a:rPr>
              <a:t>C++20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vcpkg</a:t>
            </a:r>
            <a:r>
              <a:rPr lang="zh-CN" altLang="en-US">
                <a:sym typeface="+mn-ea"/>
              </a:rPr>
              <a:t>安装的包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1.14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Code Runner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EyYmQzYTQ1NDNiYWRjMTYyNDU3NmVlNDkyZWE4NDEifQ=="/>
  <p:tag name="KSO_WPP_MARK_KEY" val="7c302615-d988-42ce-b852-6287d30309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6831,&quot;width&quot;:5149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3795,&quot;width&quot;:10110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3465,&quot;width&quot;:11370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110</TotalTime>
  <Words>3096</Words>
  <Application>Microsoft Office PowerPoint</Application>
  <PresentationFormat>全屏显示(4:3)</PresentationFormat>
  <Paragraphs>422</Paragraphs>
  <Slides>101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5" baseType="lpstr">
      <vt:lpstr>Candara</vt:lpstr>
      <vt:lpstr>Symbol</vt:lpstr>
      <vt:lpstr>波形</vt:lpstr>
      <vt:lpstr>Paintbrush Picture</vt:lpstr>
      <vt:lpstr>1.6 安装VS 2022</vt:lpstr>
      <vt:lpstr>1.6 安装VS 2022</vt:lpstr>
      <vt:lpstr>1.6 安装VS 2022</vt:lpstr>
      <vt:lpstr>1.7 安装Git</vt:lpstr>
      <vt:lpstr>1.7 安装Git</vt:lpstr>
      <vt:lpstr>1.7 安装Git</vt:lpstr>
      <vt:lpstr>1.7 安装Git</vt:lpstr>
      <vt:lpstr>1.7 安装Git</vt:lpstr>
      <vt:lpstr>1.7 安装Git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1.8 Github</vt:lpstr>
      <vt:lpstr>1.9 安装vcpkg</vt:lpstr>
      <vt:lpstr>1.9 安装vcpkg</vt:lpstr>
      <vt:lpstr>1.9 安装vcpkg</vt:lpstr>
      <vt:lpstr>1.9 安装vcpkg</vt:lpstr>
      <vt:lpstr>1.9 安装vcpkg</vt:lpstr>
      <vt:lpstr>1.9 安装vcpkg</vt:lpstr>
      <vt:lpstr>1.9 安装vcpkg</vt:lpstr>
      <vt:lpstr>1.9 安装vcpkg</vt:lpstr>
      <vt:lpstr>1.10 vcpkg集成到VS</vt:lpstr>
      <vt:lpstr>1.10 vcpkg集成到VS</vt:lpstr>
      <vt:lpstr>1.10 vcpkg集成到VS</vt:lpstr>
      <vt:lpstr>1.10 vcpkg集成到VS</vt:lpstr>
      <vt:lpstr>1.10 vcpkg集成到VS</vt:lpstr>
      <vt:lpstr>1.11 VS2022支持c++20配置</vt:lpstr>
      <vt:lpstr>1.11 VS2022支持c++20配置</vt:lpstr>
      <vt:lpstr>1.11 VS2022支持c++20配置</vt:lpstr>
      <vt:lpstr>1.11 VS2022支持c++20配置</vt:lpstr>
      <vt:lpstr>1.11 VS2022支持c++20配置</vt:lpstr>
      <vt:lpstr>1.11 VS2022支持c++20配置</vt:lpstr>
      <vt:lpstr>1.11 VS2022支持c++20配置</vt:lpstr>
      <vt:lpstr>1.11 VS2022支持c++20配置</vt:lpstr>
      <vt:lpstr>1.11 VS2022支持c++20配置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1.12 安装mingw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1.13 安装Visual Studio Code</vt:lpstr>
      <vt:lpstr>1.14 安装Code Runner</vt:lpstr>
      <vt:lpstr>1.14 安装Code Runner</vt:lpstr>
      <vt:lpstr>1.14 安装Code Runner</vt:lpstr>
      <vt:lpstr>1.14 安装Code Runner</vt:lpstr>
      <vt:lpstr>1.14 安装Code Runner</vt:lpstr>
      <vt:lpstr>1.14 安装Code 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绪论</dc:title>
  <dc:creator>dm</dc:creator>
  <cp:lastModifiedBy>燕 龙轩</cp:lastModifiedBy>
  <cp:revision>111</cp:revision>
  <dcterms:created xsi:type="dcterms:W3CDTF">2018-03-01T23:16:00Z</dcterms:created>
  <dcterms:modified xsi:type="dcterms:W3CDTF">2023-02-24T08:27:52Z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5635D0BDCE9C4A98A536A1D97CD9CB16</vt:lpwstr>
  </property>
</Properties>
</file>