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28"/>
  </p:notesMasterIdLst>
  <p:handoutMasterIdLst>
    <p:handoutMasterId r:id="rId29"/>
  </p:handoutMasterIdLst>
  <p:sldIdLst>
    <p:sldId id="274" r:id="rId4"/>
    <p:sldId id="473" r:id="rId5"/>
    <p:sldId id="276" r:id="rId6"/>
    <p:sldId id="449" r:id="rId7"/>
    <p:sldId id="451" r:id="rId8"/>
    <p:sldId id="395" r:id="rId9"/>
    <p:sldId id="452" r:id="rId10"/>
    <p:sldId id="472" r:id="rId11"/>
    <p:sldId id="461" r:id="rId12"/>
    <p:sldId id="447" r:id="rId13"/>
    <p:sldId id="445" r:id="rId14"/>
    <p:sldId id="454" r:id="rId15"/>
    <p:sldId id="460" r:id="rId16"/>
    <p:sldId id="446" r:id="rId17"/>
    <p:sldId id="456" r:id="rId18"/>
    <p:sldId id="458" r:id="rId19"/>
    <p:sldId id="457" r:id="rId20"/>
    <p:sldId id="448" r:id="rId21"/>
    <p:sldId id="455" r:id="rId22"/>
    <p:sldId id="459" r:id="rId23"/>
    <p:sldId id="349" r:id="rId24"/>
    <p:sldId id="471" r:id="rId25"/>
    <p:sldId id="413" r:id="rId26"/>
    <p:sldId id="414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69" d="100"/>
          <a:sy n="69" d="100"/>
        </p:scale>
        <p:origin x="368" y="4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0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5/9/2017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413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279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21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500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5/9/2017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366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8#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8#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8#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8#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8#7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8#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0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3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8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0.png"/><Relationship Id="rId10" Type="http://schemas.openxmlformats.org/officeDocument/2006/relationships/image" Target="../media/image2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8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8#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8#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Логически изрази и проверки Условна конструкция </a:t>
            </a:r>
            <a:r>
              <a:rPr lang="en-US" dirty="0" smtClean="0"/>
              <a:t>if-else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16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9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258532" y="3810000"/>
            <a:ext cx="4231578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/>
          <p:cNvSpPr txBox="1"/>
          <p:nvPr/>
        </p:nvSpPr>
        <p:spPr>
          <a:xfrm rot="576164">
            <a:off x="4841725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Четно или нечетно – пример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Проверка дали цяло число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even) </a:t>
            </a:r>
            <a:r>
              <a:rPr lang="bg-BG" dirty="0" smtClean="0"/>
              <a:t>или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нечетно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odd)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1959592"/>
            <a:ext cx="10363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0:</a:t>
            </a: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print('even')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lse: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print('odd')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judge.softuni.bg/Contests/Practice/Index/488#3</a:t>
            </a:r>
            <a:r>
              <a:rPr lang="bg-BG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1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чете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две цели числа </a:t>
            </a:r>
            <a:r>
              <a:rPr lang="bg-BG" dirty="0" smtClean="0"/>
              <a:t>и извежда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по-голямото </a:t>
            </a:r>
            <a:r>
              <a:rPr lang="bg-BG" dirty="0" smtClean="0"/>
              <a:t>от тях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По-голямото число</a:t>
            </a:r>
            <a:r>
              <a:rPr lang="en-US" dirty="0" smtClean="0"/>
              <a:t> –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541896"/>
            <a:ext cx="10363202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print('Enter two integers:')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num1 &gt; num2: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print('Greater number:'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print('Greater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:'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num2)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judge.softuni.bg/Contests/Practice/Index/488#4</a:t>
            </a:r>
            <a:r>
              <a:rPr lang="bg-BG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Прости </a:t>
            </a:r>
            <a:r>
              <a:rPr lang="en-US" dirty="0" smtClean="0"/>
              <a:t>if </a:t>
            </a:r>
            <a:r>
              <a:rPr lang="bg-BG" dirty="0" smtClean="0"/>
              <a:t>конструкции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3" y="2725960"/>
            <a:ext cx="5588246" cy="1528409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56" y="1652029"/>
            <a:ext cx="6005016" cy="157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7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Серии от проверки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Конструкцията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</a:t>
            </a:r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en-US" sz="3200" b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-else </a:t>
            </a:r>
            <a:r>
              <a:rPr lang="bg-BG" sz="3200" smtClean="0"/>
              <a:t>може </a:t>
            </a:r>
            <a:r>
              <a:rPr lang="bg-BG" sz="3200" dirty="0" smtClean="0"/>
              <a:t>да е в серия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Пример: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да се изпише с английски текст дадено число </a:t>
            </a:r>
            <a:r>
              <a:rPr lang="bg-BG" sz="3000" dirty="0" smtClean="0"/>
              <a:t>(от 0 до 10)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2383808"/>
            <a:ext cx="112776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int(input())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</a:t>
            </a:r>
            <a:endParaRPr lang="it-IT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print('one')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endParaRPr lang="it-IT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print('two')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</a:t>
            </a: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print('three')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add more checks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print('number too big')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judge.softuni.bg/Contests/Practice/Index/488#5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Дадено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 </a:t>
            </a:r>
            <a:r>
              <a:rPr lang="bg-BG" dirty="0" smtClean="0"/>
              <a:t>– брой точки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100 </a:t>
            </a:r>
            <a:r>
              <a:rPr lang="bg-BG" dirty="0"/>
              <a:t>включително, бонус </a:t>
            </a:r>
            <a:r>
              <a:rPr lang="bg-BG" dirty="0" smtClean="0"/>
              <a:t>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pPr lvl="1"/>
            <a:r>
              <a:rPr lang="bg-BG" dirty="0" smtClean="0"/>
              <a:t>Допълнителни бонус точки:</a:t>
            </a:r>
          </a:p>
          <a:p>
            <a:pPr lvl="2"/>
            <a:r>
              <a:rPr lang="bg-BG" dirty="0" smtClean="0"/>
              <a:t>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</a:t>
            </a:r>
            <a:r>
              <a:rPr lang="bg-BG" dirty="0" smtClean="0"/>
              <a:t>число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 т.</a:t>
            </a:r>
          </a:p>
          <a:p>
            <a:pPr lvl="2"/>
            <a:r>
              <a:rPr lang="bg-BG" dirty="0" smtClean="0"/>
              <a:t>За число, което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завършва на 5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 т.</a:t>
            </a:r>
          </a:p>
          <a:p>
            <a:r>
              <a:rPr lang="bg-BG" dirty="0" smtClean="0"/>
              <a:t>Да се напише програма, която пресмята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бонус точките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общия брой точки </a:t>
            </a:r>
            <a:r>
              <a:rPr lang="bg-BG" dirty="0" smtClean="0"/>
              <a:t>след прилагане на бонусите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Бонус точки – задача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889" y="1143000"/>
            <a:ext cx="10521048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('Enter score: '))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1000: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 *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0.10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elif: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 logic here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print('Bonus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score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:',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bonusScore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print('Total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score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:',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+ bonusScore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judge.softuni.bg/Contests/Practice/Index/488#6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070460" y="1371600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22660" y="1368188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602836" y="16869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070460" y="2546097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22660" y="2542685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602836" y="286142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070460" y="3720594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270.3 2973.3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622660" y="3717182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602836" y="4035923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9193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Трима спортни състезатели финишират за някакъв брой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секунди</a:t>
            </a:r>
            <a:r>
              <a:rPr lang="bg-BG" dirty="0" smtClean="0"/>
              <a:t> (между </a:t>
            </a:r>
            <a:r>
              <a:rPr lang="en-US" dirty="0" smtClean="0"/>
              <a:t>1</a:t>
            </a:r>
            <a:r>
              <a:rPr lang="bg-BG" dirty="0" smtClean="0"/>
              <a:t> и 50). Да се пресметне сумарното им време във формат</a:t>
            </a:r>
            <a:r>
              <a:rPr lang="en-US" dirty="0" smtClean="0"/>
              <a:t> '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минути:секунди</a:t>
            </a:r>
            <a:r>
              <a:rPr lang="en-US" dirty="0" smtClean="0"/>
              <a:t>'</a:t>
            </a:r>
            <a:r>
              <a:rPr lang="bg-BG" dirty="0" smtClean="0"/>
              <a:t>. Секундите да се изведат 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водеща нула </a:t>
            </a:r>
            <a:r>
              <a:rPr lang="bg-BG" dirty="0" smtClean="0"/>
              <a:t>(2 </a:t>
            </a:r>
            <a:r>
              <a:rPr lang="bg-BG" dirty="0" smtClean="0">
                <a:sym typeface="Wingdings" panose="05000000000000000000" pitchFamily="2" charset="2"/>
              </a:rPr>
              <a:t> '02', 7  '07', 35  '35').</a:t>
            </a:r>
            <a:endParaRPr lang="en-US" dirty="0" smtClean="0"/>
          </a:p>
          <a:p>
            <a:pPr lvl="1"/>
            <a:r>
              <a:rPr lang="bg-BG" dirty="0" smtClean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</a:t>
            </a:r>
            <a:r>
              <a:rPr lang="en-US" dirty="0" smtClean="0"/>
              <a:t> – </a:t>
            </a:r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8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285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6817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13123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25818" y="4333046"/>
            <a:ext cx="1036498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379018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46515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59210" y="4333046"/>
            <a:ext cx="1046305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12410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692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1819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8351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364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2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sec1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TODO: Read also sec2 and 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sec1 + sec2 +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sec3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59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TODO: Repeat this 2 times 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mins += 1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secs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secs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10: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print(str(mins)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':'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'0'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str(secs))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print(str(mins)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':'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str(secs))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judge.softuni.bg/Contests/Practice/Index/488#7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7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преобразува разстояние между посочените в таблицата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мерни единици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Вход: число +</a:t>
            </a:r>
            <a:br>
              <a:rPr lang="bg-BG" dirty="0" smtClean="0"/>
            </a:br>
            <a:r>
              <a:rPr lang="bg-BG" dirty="0" smtClean="0"/>
              <a:t>входна мерна единица +</a:t>
            </a:r>
            <a:br>
              <a:rPr lang="bg-BG" dirty="0" smtClean="0"/>
            </a:br>
            <a:r>
              <a:rPr lang="bg-BG" dirty="0" smtClean="0"/>
              <a:t>изходна мерна единица</a:t>
            </a:r>
          </a:p>
          <a:p>
            <a:pPr lvl="1"/>
            <a:r>
              <a:rPr lang="bg-BG" dirty="0" smtClean="0"/>
              <a:t>Примерен вход и изход:</a:t>
            </a:r>
            <a:br>
              <a:rPr lang="bg-BG" dirty="0" smtClean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18204"/>
              </p:ext>
            </p:extLst>
          </p:nvPr>
        </p:nvGraphicFramePr>
        <p:xfrm>
          <a:off x="5484812" y="2612408"/>
          <a:ext cx="60272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входна</a:t>
                      </a:r>
                      <a:r>
                        <a:rPr lang="bg-BG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изходна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 millimeters (mm)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centimeters (cm)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0.000621371192 miles (mi)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39.3700787 inches (in)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 kilometers (km)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3.2808399 feet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</a:t>
                      </a:r>
                      <a:r>
                        <a:rPr lang="en-US" noProof="1" smtClean="0"/>
                        <a:t>ft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1.0936133 yards (</a:t>
                      </a:r>
                      <a:r>
                        <a:rPr lang="en-US" noProof="1" smtClean="0"/>
                        <a:t>yd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876800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2012" y="4876800"/>
            <a:ext cx="2895600" cy="1384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Конвертор за мерни единици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0" cy="47859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sourceMetric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input().lower()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destMetric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input().lower()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sourceMetric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'km':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size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 /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0.001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 the other metrics: mm, cm, ft,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destMetric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'ft':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size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 *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3.2808399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 the other metrics: mm, cm, ft, 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...</a:t>
            </a:r>
            <a:endParaRPr lang="it-IT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print(str(size) + ' ' + destMetric)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judge.softuni.bg/Contests/Practice/Index/488#8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9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PythonBasics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98055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1066800"/>
            <a:ext cx="5562600" cy="361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Конструкции за проверка на условие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 </a:t>
            </a:r>
            <a:r>
              <a:rPr lang="bg-BG" sz="3200" dirty="0" smtClean="0"/>
              <a:t>и </a:t>
            </a:r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913121"/>
            <a:ext cx="318413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5" y="1774208"/>
            <a:ext cx="720850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8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</a:t>
            </a:r>
            <a:endParaRPr lang="en-US" sz="28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426258" y="4595656"/>
            <a:ext cx="3085262" cy="1777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08575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'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'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'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C#'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'Софтуерен университет'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8815" y="1548233"/>
            <a:ext cx="8097481" cy="48283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Логически изрази и </a:t>
            </a:r>
            <a:r>
              <a:rPr lang="bg-BG" dirty="0" smtClean="0"/>
              <a:t>проверки</a:t>
            </a:r>
          </a:p>
          <a:p>
            <a:pPr marL="712788" lvl="1" indent="-409575"/>
            <a:r>
              <a:rPr lang="bg-BG" dirty="0" smtClean="0"/>
              <a:t>Оператори за сравнение: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 smtClean="0"/>
              <a:t>, 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Конструкции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bg-BG" dirty="0" smtClean="0"/>
          </a:p>
          <a:p>
            <a:pPr lvl="1"/>
            <a:r>
              <a:rPr lang="bg-BG" dirty="0" smtClean="0"/>
              <a:t>Единична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 smtClean="0"/>
              <a:t>проверка</a:t>
            </a:r>
            <a:endParaRPr lang="en-US" dirty="0" smtClean="0"/>
          </a:p>
          <a:p>
            <a:pPr lvl="1"/>
            <a:r>
              <a:rPr lang="bg-BG" dirty="0" smtClean="0"/>
              <a:t>Проверка с обратен случай: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en-US" dirty="0"/>
          </a:p>
          <a:p>
            <a:pPr lvl="1"/>
            <a:r>
              <a:rPr lang="bg-BG" dirty="0" smtClean="0"/>
              <a:t>Серия от проверки: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…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Задачи с прости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9050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сравняваме стойности: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Сравняване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015388"/>
            <a:ext cx="10363200" cy="432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   # </a:t>
            </a:r>
            <a:r>
              <a:rPr lang="sv-SE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по-малко ли е от</a:t>
            </a:r>
            <a:r>
              <a:rPr lang="sv-SE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</a:t>
            </a:r>
            <a:endParaRPr lang="en-US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100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по-голямо ли е от 100?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  #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по-малко ли е или е равно на 5?</a:t>
            </a:r>
            <a:endParaRPr lang="en-US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&gt;= 5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  #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по-голямо ли е или е равно на 5?</a:t>
            </a:r>
            <a:endParaRPr lang="en-US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#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 равно ли е на -10?</a:t>
            </a:r>
            <a:endParaRPr lang="en-US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 различно ли е от 10?</a:t>
            </a:r>
            <a:endParaRPr lang="en-US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Ако отговорът на въпроса е 'Да'</a:t>
            </a:r>
            <a:r>
              <a:rPr lang="sv-SE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резултатът от проверката ще е </a:t>
            </a:r>
            <a:r>
              <a:rPr lang="sv-SE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Ако отговорът на въпроса е 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'Не'</a:t>
            </a:r>
            <a:r>
              <a:rPr lang="sv-SE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резултатът от 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проверката 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ще е </a:t>
            </a:r>
            <a:r>
              <a:rPr lang="sv-SE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326510"/>
              </p:ext>
            </p:extLst>
          </p:nvPr>
        </p:nvGraphicFramePr>
        <p:xfrm>
          <a:off x="1000238" y="1143000"/>
          <a:ext cx="10351974" cy="3701288"/>
        </p:xfrm>
        <a:graphic>
          <a:graphicData uri="http://schemas.openxmlformats.org/drawingml/2006/table">
            <a:tbl>
              <a:tblPr/>
              <a:tblGrid>
                <a:gridCol w="6638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равенство</a:t>
                      </a:r>
                      <a:endParaRPr lang="en-US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 </a:t>
                      </a:r>
                      <a:r>
                        <a:rPr lang="bg-BG" sz="2800" b="0" kern="1200" noProof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или равно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Оператори за сравнение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1" y="5589896"/>
            <a:ext cx="1021972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print(result)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25704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bg-BG" sz="3400" dirty="0" smtClean="0"/>
              <a:t>Пример</a:t>
            </a:r>
            <a:r>
              <a:rPr lang="en-US" sz="3400" dirty="0" smtClean="0"/>
              <a:t>: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 програмирането често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 smtClean="0"/>
              <a:t>и извършваме различни действия според резултата от проверката</a:t>
            </a:r>
            <a:endParaRPr lang="en-US" sz="3200" dirty="0" smtClean="0"/>
          </a:p>
          <a:p>
            <a:pPr lvl="1"/>
            <a:r>
              <a:rPr lang="bg-BG" sz="3000" dirty="0" smtClean="0"/>
              <a:t>Пример: въвеждаме оценка и проверяваме дали е отлична (</a:t>
            </a:r>
            <a:r>
              <a:rPr lang="en-US" sz="3000" smtClean="0"/>
              <a:t>≥ </a:t>
            </a:r>
            <a:r>
              <a:rPr lang="en-US" sz="3000" dirty="0" smtClean="0"/>
              <a:t>5.50)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Прости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3172122"/>
            <a:ext cx="10363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print('Excellent!')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59118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judge.softuni.bg/Contests/Practice/Index/488#0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Въвеждаме оценка, проверяваме дали е отлична или не е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Проверки с </a:t>
            </a:r>
            <a:r>
              <a:rPr lang="en-US" dirty="0" smtClean="0"/>
              <a:t>if</a:t>
            </a:r>
            <a:r>
              <a:rPr lang="bg-BG" dirty="0" smtClean="0"/>
              <a:t>-</a:t>
            </a:r>
            <a:r>
              <a:rPr lang="en-US" dirty="0" smtClean="0"/>
              <a:t>else </a:t>
            </a:r>
            <a:r>
              <a:rPr lang="bg-BG" dirty="0" smtClean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905000"/>
            <a:ext cx="10363200" cy="2376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5.50: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print('Excellent!')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print('Not excellent.')</a:t>
            </a:r>
          </a:p>
        </p:txBody>
      </p:sp>
      <p:sp>
        <p:nvSpPr>
          <p:cNvPr id="3" name="Rectangle 2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judge.softuni.bg/Contests/Practice/Index/488#1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8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Въвеждаме оценка и проверяваме дали е отлична, лоша или друга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Проверки с </a:t>
            </a:r>
            <a:r>
              <a:rPr lang="sv-SE" dirty="0" smtClean="0"/>
              <a:t>if</a:t>
            </a:r>
            <a:r>
              <a:rPr lang="en-US" dirty="0" smtClean="0"/>
              <a:t>-</a:t>
            </a:r>
            <a:r>
              <a:rPr lang="en-US" dirty="0" err="1" smtClean="0"/>
              <a:t>elif</a:t>
            </a:r>
            <a:r>
              <a:rPr lang="en-US" dirty="0" smtClean="0"/>
              <a:t>-else </a:t>
            </a:r>
            <a:r>
              <a:rPr lang="bg-BG" dirty="0" smtClean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2514600"/>
            <a:ext cx="103632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5.50: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print('Excellent!')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</a:t>
            </a:r>
            <a:r>
              <a:rPr lang="sv-SE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grade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3: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print('Very bad!')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('Not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excellent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</a:t>
            </a:r>
            <a:endParaRPr lang="it-IT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758824" y="61615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judge.softuni.bg/Contests/Practice/Index/488#2</a:t>
            </a:r>
            <a:r>
              <a:rPr lang="bg-BG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Табовете въвеждат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bg-BG" sz="3200" dirty="0" smtClean="0"/>
              <a:t>група команди</a:t>
            </a:r>
            <a:r>
              <a:rPr lang="en-US" sz="3200" dirty="0" smtClean="0"/>
              <a:t>)</a:t>
            </a:r>
          </a:p>
          <a:p>
            <a:pPr lvl="1"/>
            <a:r>
              <a:rPr lang="bg-BG" sz="3000" dirty="0" smtClean="0"/>
              <a:t>Ако се влезе в </a:t>
            </a:r>
            <a:r>
              <a:rPr lang="sv-SE" sz="3000" dirty="0" smtClean="0"/>
              <a:t>if</a:t>
            </a:r>
            <a:r>
              <a:rPr lang="en-US" sz="3000" dirty="0" smtClean="0"/>
              <a:t>-a</a:t>
            </a:r>
            <a:r>
              <a:rPr lang="bg-BG" sz="3000" dirty="0" smtClean="0"/>
              <a:t>/</a:t>
            </a:r>
            <a:r>
              <a:rPr lang="en-US" sz="3000" dirty="0" err="1" smtClean="0"/>
              <a:t>elif</a:t>
            </a:r>
            <a:r>
              <a:rPr lang="en-US" sz="3000" dirty="0" smtClean="0"/>
              <a:t>-</a:t>
            </a:r>
            <a:r>
              <a:rPr lang="bg-BG" sz="3000" dirty="0" smtClean="0"/>
              <a:t>а</a:t>
            </a:r>
            <a:r>
              <a:rPr lang="en-US" sz="3000" dirty="0" smtClean="0"/>
              <a:t>/</a:t>
            </a:r>
            <a:r>
              <a:rPr lang="sv-SE" sz="3000" dirty="0" smtClean="0"/>
              <a:t>else</a:t>
            </a:r>
            <a:r>
              <a:rPr lang="en-US" sz="3000" dirty="0"/>
              <a:t>-</a:t>
            </a:r>
            <a:r>
              <a:rPr lang="bg-BG" sz="3000" dirty="0"/>
              <a:t>то </a:t>
            </a:r>
            <a:r>
              <a:rPr lang="bg-BG" sz="3000" dirty="0" smtClean="0"/>
              <a:t>се изпълнява кода по-навътре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табулациите в  </a:t>
            </a:r>
            <a:r>
              <a:rPr lang="en-US" dirty="0" smtClean="0"/>
              <a:t>if</a:t>
            </a:r>
            <a:r>
              <a:rPr lang="bg-BG" dirty="0" smtClean="0"/>
              <a:t> / </a:t>
            </a:r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1" y="2563368"/>
            <a:ext cx="5397003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</a:t>
            </a:r>
            <a:r>
              <a:rPr lang="de-DE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'red'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'red'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'yellow'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print('banana')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print('bye')</a:t>
            </a:r>
            <a:endParaRPr lang="it-IT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70612" y="2563365"/>
            <a:ext cx="5410200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sv-SE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 color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'red':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('tomato')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'yellow':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print('banana')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print('bye')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55002" y="5572254"/>
            <a:ext cx="1585800" cy="904746"/>
          </a:xfrm>
          <a:prstGeom prst="wedgeRoundRectCallout">
            <a:avLst>
              <a:gd name="adj1" fmla="val 51697"/>
              <a:gd name="adj2" fmla="val -87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</a:p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085012" y="5572254"/>
            <a:ext cx="1466823" cy="547482"/>
          </a:xfrm>
          <a:prstGeom prst="wedgeRoundRectCallout">
            <a:avLst>
              <a:gd name="adj1" fmla="val 58662"/>
              <a:gd name="adj2" fmla="val -1397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11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1502</Words>
  <Application>Microsoft Office PowerPoint</Application>
  <PresentationFormat>Custom</PresentationFormat>
  <Paragraphs>286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Прости проверки</vt:lpstr>
      <vt:lpstr>Have a Question?</vt:lpstr>
      <vt:lpstr>Съдържание</vt:lpstr>
      <vt:lpstr>Сравняване на числа</vt:lpstr>
      <vt:lpstr>Оператори за сравнение</vt:lpstr>
      <vt:lpstr>Прости проверки</vt:lpstr>
      <vt:lpstr>Проверки с if-else конструкция</vt:lpstr>
      <vt:lpstr>Проверки с if-elif-else конструкция</vt:lpstr>
      <vt:lpstr>За табулациите в  if / else</vt:lpstr>
      <vt:lpstr>Четно или нечетно – пример</vt:lpstr>
      <vt:lpstr>По-голямото число – пример</vt:lpstr>
      <vt:lpstr>Прости if конструкции</vt:lpstr>
      <vt:lpstr>Серии от проверки</vt:lpstr>
      <vt:lpstr>Бонус точки – задача</vt:lpstr>
      <vt:lpstr>Бонус точки – решение</vt:lpstr>
      <vt:lpstr>Сумиране на секунди – задача</vt:lpstr>
      <vt:lpstr>Сумиране на секунди – решение</vt:lpstr>
      <vt:lpstr>Конвертор за мерни единици</vt:lpstr>
      <vt:lpstr>Конвертор за мерни единици – решение</vt:lpstr>
      <vt:lpstr>Задачи с прости проверки</vt:lpstr>
      <vt:lpstr>Какво научихме днес?</vt:lpstr>
      <vt:lpstr>Прости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2017-05-09T07:52:23Z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