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oboto"/>
      <p:regular r:id="rId49"/>
      <p:bold r:id="rId50"/>
      <p:italic r:id="rId51"/>
      <p:boldItalic r:id="rId52"/>
    </p:embeddedFont>
    <p:embeddedFont>
      <p:font typeface="Exo 2"/>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6690D59-9897-49CE-9E1F-7CAA8C96D31D}">
  <a:tblStyle styleId="{36690D59-9897-49CE-9E1F-7CAA8C96D31D}"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Exo2-regular.fntdata"/><Relationship Id="rId52" Type="http://schemas.openxmlformats.org/officeDocument/2006/relationships/font" Target="fonts/Roboto-boldItalic.fntdata"/><Relationship Id="rId11" Type="http://schemas.openxmlformats.org/officeDocument/2006/relationships/slide" Target="slides/slide6.xml"/><Relationship Id="rId55" Type="http://schemas.openxmlformats.org/officeDocument/2006/relationships/font" Target="fonts/Exo2-italic.fntdata"/><Relationship Id="rId10" Type="http://schemas.openxmlformats.org/officeDocument/2006/relationships/slide" Target="slides/slide5.xml"/><Relationship Id="rId54" Type="http://schemas.openxmlformats.org/officeDocument/2006/relationships/font" Target="fonts/Exo2-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Exo2-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buFont typeface="Exo 2"/>
              <a:defRPr sz="4800">
                <a:latin typeface="Exo 2"/>
                <a:ea typeface="Exo 2"/>
                <a:cs typeface="Exo 2"/>
                <a:sym typeface="Exo 2"/>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1" name="Shape 11"/>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Font typeface="Exo 2"/>
              <a:buNone/>
              <a:defRPr>
                <a:solidFill>
                  <a:schemeClr val="lt1"/>
                </a:solidFill>
                <a:latin typeface="Exo 2"/>
                <a:ea typeface="Exo 2"/>
                <a:cs typeface="Exo 2"/>
                <a:sym typeface="Exo 2"/>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6" name="Shape 56"/>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7" name="Shape 5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58" name="Shape 58"/>
        <p:cNvGrpSpPr/>
        <p:nvPr/>
      </p:nvGrpSpPr>
      <p:grpSpPr>
        <a:xfrm>
          <a:off x="0" y="0"/>
          <a:ext cx="0" cy="0"/>
          <a:chOff x="0" y="0"/>
          <a:chExt cx="0" cy="0"/>
        </a:xfrm>
      </p:grpSpPr>
      <p:sp>
        <p:nvSpPr>
          <p:cNvPr id="59" name="Shape 5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 name="Shape 12"/>
        <p:cNvGrpSpPr/>
        <p:nvPr/>
      </p:nvGrpSpPr>
      <p:grpSpPr>
        <a:xfrm>
          <a:off x="0" y="0"/>
          <a:ext cx="0" cy="0"/>
          <a:chOff x="0" y="0"/>
          <a:chExt cx="0" cy="0"/>
        </a:xfrm>
      </p:grpSpPr>
      <p:sp>
        <p:nvSpPr>
          <p:cNvPr id="13" name="Shape 13"/>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buFont typeface="Exo 2"/>
              <a:defRPr sz="4200">
                <a:latin typeface="Exo 2"/>
                <a:ea typeface="Exo 2"/>
                <a:cs typeface="Exo 2"/>
                <a:sym typeface="Exo 2"/>
              </a:defRPr>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8" name="Shape 18"/>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buFont typeface="Exo 2"/>
              <a:defRPr>
                <a:latin typeface="Exo 2"/>
                <a:ea typeface="Exo 2"/>
                <a:cs typeface="Exo 2"/>
                <a:sym typeface="Exo 2"/>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60950" y="1928050"/>
            <a:ext cx="8222100" cy="2710200"/>
          </a:xfrm>
          <a:prstGeom prst="rect">
            <a:avLst/>
          </a:prstGeom>
        </p:spPr>
        <p:txBody>
          <a:bodyPr anchorCtr="0" anchor="t" bIns="91425" lIns="91425" rIns="91425" tIns="91425"/>
          <a:lstStyle>
            <a:lvl1pPr lvl="0">
              <a:spcBef>
                <a:spcPts val="0"/>
              </a:spcBef>
              <a:buFont typeface="Exo 2"/>
              <a:defRPr>
                <a:solidFill>
                  <a:srgbClr val="000000"/>
                </a:solidFill>
                <a:latin typeface="Exo 2"/>
                <a:ea typeface="Exo 2"/>
                <a:cs typeface="Exo 2"/>
                <a:sym typeface="Exo 2"/>
              </a:defRPr>
            </a:lvl1pPr>
            <a:lvl2pPr lvl="1">
              <a:spcBef>
                <a:spcPts val="0"/>
              </a:spcBef>
              <a:buFont typeface="Exo 2"/>
              <a:defRPr>
                <a:latin typeface="Exo 2"/>
                <a:ea typeface="Exo 2"/>
                <a:cs typeface="Exo 2"/>
                <a:sym typeface="Exo 2"/>
              </a:defRPr>
            </a:lvl2pPr>
            <a:lvl3pPr lvl="2">
              <a:spcBef>
                <a:spcPts val="0"/>
              </a:spcBef>
              <a:buFont typeface="Exo 2"/>
              <a:defRPr>
                <a:latin typeface="Exo 2"/>
                <a:ea typeface="Exo 2"/>
                <a:cs typeface="Exo 2"/>
                <a:sym typeface="Exo 2"/>
              </a:defRPr>
            </a:lvl3pPr>
            <a:lvl4pPr lvl="3">
              <a:spcBef>
                <a:spcPts val="0"/>
              </a:spcBef>
              <a:buFont typeface="Exo 2"/>
              <a:defRPr>
                <a:latin typeface="Exo 2"/>
                <a:ea typeface="Exo 2"/>
                <a:cs typeface="Exo 2"/>
                <a:sym typeface="Exo 2"/>
              </a:defRPr>
            </a:lvl4pPr>
            <a:lvl5pPr lvl="4">
              <a:spcBef>
                <a:spcPts val="0"/>
              </a:spcBef>
              <a:buFont typeface="Exo 2"/>
              <a:defRPr>
                <a:latin typeface="Exo 2"/>
                <a:ea typeface="Exo 2"/>
                <a:cs typeface="Exo 2"/>
                <a:sym typeface="Exo 2"/>
              </a:defRPr>
            </a:lvl5pPr>
            <a:lvl6pPr lvl="5">
              <a:spcBef>
                <a:spcPts val="0"/>
              </a:spcBef>
              <a:buFont typeface="Exo 2"/>
              <a:defRPr>
                <a:latin typeface="Exo 2"/>
                <a:ea typeface="Exo 2"/>
                <a:cs typeface="Exo 2"/>
                <a:sym typeface="Exo 2"/>
              </a:defRPr>
            </a:lvl6pPr>
            <a:lvl7pPr lvl="6">
              <a:spcBef>
                <a:spcPts val="0"/>
              </a:spcBef>
              <a:buFont typeface="Exo 2"/>
              <a:defRPr>
                <a:latin typeface="Exo 2"/>
                <a:ea typeface="Exo 2"/>
                <a:cs typeface="Exo 2"/>
                <a:sym typeface="Exo 2"/>
              </a:defRPr>
            </a:lvl7pPr>
            <a:lvl8pPr lvl="7">
              <a:spcBef>
                <a:spcPts val="0"/>
              </a:spcBef>
              <a:buFont typeface="Exo 2"/>
              <a:defRPr>
                <a:latin typeface="Exo 2"/>
                <a:ea typeface="Exo 2"/>
                <a:cs typeface="Exo 2"/>
                <a:sym typeface="Exo 2"/>
              </a:defRPr>
            </a:lvl8pPr>
            <a:lvl9pPr lvl="8">
              <a:spcBef>
                <a:spcPts val="0"/>
              </a:spcBef>
              <a:buFont typeface="Exo 2"/>
              <a:defRPr>
                <a:latin typeface="Exo 2"/>
                <a:ea typeface="Exo 2"/>
                <a:cs typeface="Exo 2"/>
                <a:sym typeface="Exo 2"/>
              </a:defRPr>
            </a:lvl9pPr>
          </a:lstStyle>
          <a:p/>
        </p:txBody>
      </p:sp>
      <p:sp>
        <p:nvSpPr>
          <p:cNvPr id="20" name="Shape 2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4" name="Shape 24"/>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1" name="Shape 31"/>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2" name="Shape 3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6" name="Shape 36"/>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38" name="Shape 3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5" name="Shape 45"/>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6" name="Shape 46"/>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8" name="Shape 4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2" name="Shape 52"/>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3" name="Shape 5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rgbClr val="FFFFFF"/>
              </a:buClr>
              <a:buSzPct val="100000"/>
              <a:buFont typeface="Roboto"/>
              <a:defRPr sz="1800">
                <a:solidFill>
                  <a:srgbClr val="FFFFFF"/>
                </a:solidFill>
                <a:latin typeface="Roboto"/>
                <a:ea typeface="Roboto"/>
                <a:cs typeface="Roboto"/>
                <a:sym typeface="Roboto"/>
              </a:defRPr>
            </a:lvl1pPr>
            <a:lvl2pPr lvl="1">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2pPr>
            <a:lvl3pPr lvl="2">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3pPr>
            <a:lvl4pPr lvl="3">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4pPr>
            <a:lvl5pPr lvl="4">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5pPr>
            <a:lvl6pPr lvl="5">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6pPr>
            <a:lvl7pPr lvl="6">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7pPr>
            <a:lvl8pPr lvl="7">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8pPr>
            <a:lvl9pPr lvl="8">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presentation/d/1A5D0RsxduY1pWAKTr6OXinuWdoNYqpwK0j33CLCEV-g/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presentation/d/1A5D0RsxduY1pWAKTr6OXinuWdoNYqpwK0j33CLCEV-g/edit?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drive.google.com/file/d/0BzUQxmg82CwkWW11NXU5cGtJVXc/view" TargetMode="External"/><Relationship Id="rId4" Type="http://schemas.openxmlformats.org/officeDocument/2006/relationships/hyperlink" Target="mailto:simonxob@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solidFill>
                  <a:srgbClr val="FFFFFF"/>
                </a:solidFill>
              </a:rPr>
              <a:t>Ch and C-STEM</a:t>
            </a:r>
          </a:p>
        </p:txBody>
      </p:sp>
      <p:sp>
        <p:nvSpPr>
          <p:cNvPr id="65" name="Shape 65"/>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a:t>Plotting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Fahrenheit</a:t>
            </a:r>
            <a:r>
              <a:rPr lang="en"/>
              <a:t> to </a:t>
            </a:r>
            <a:r>
              <a:rPr lang="en"/>
              <a:t>Celsius</a:t>
            </a:r>
            <a:r>
              <a:rPr lang="en"/>
              <a:t> </a:t>
            </a:r>
            <a:r>
              <a:rPr lang="en"/>
              <a:t>Graphing Program</a:t>
            </a:r>
          </a:p>
        </p:txBody>
      </p:sp>
      <p:sp>
        <p:nvSpPr>
          <p:cNvPr id="120" name="Shape 120"/>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spcAft>
                <a:spcPts val="0"/>
              </a:spcAft>
              <a:buNone/>
            </a:pPr>
            <a:r>
              <a:rPr lang="en" sz="1200">
                <a:latin typeface="Courier New"/>
                <a:ea typeface="Courier New"/>
                <a:cs typeface="Courier New"/>
                <a:sym typeface="Courier New"/>
              </a:rPr>
              <a:t>#include &lt;chplot.h&gt; // for CPlot information</a:t>
            </a:r>
          </a:p>
          <a:p>
            <a:pPr lvl="0">
              <a:spcBef>
                <a:spcPts val="0"/>
              </a:spcBef>
              <a:spcAft>
                <a:spcPts val="0"/>
              </a:spcAft>
              <a:buNone/>
            </a:pPr>
            <a:r>
              <a:rPr lang="en" sz="1200">
                <a:latin typeface="Courier New"/>
                <a:ea typeface="Courier New"/>
                <a:cs typeface="Courier New"/>
                <a:sym typeface="Courier New"/>
              </a:rPr>
              <a:t>CPlot plot; // declare the variable plot, like an int or double</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plot.title("Temperature Relation");    // title of the plot</a:t>
            </a:r>
          </a:p>
          <a:p>
            <a:pPr lvl="0">
              <a:spcBef>
                <a:spcPts val="0"/>
              </a:spcBef>
              <a:spcAft>
                <a:spcPts val="0"/>
              </a:spcAft>
              <a:buNone/>
            </a:pPr>
            <a:r>
              <a:rPr lang="en" sz="1200">
                <a:latin typeface="Courier New"/>
                <a:ea typeface="Courier New"/>
                <a:cs typeface="Courier New"/>
                <a:sym typeface="Courier New"/>
              </a:rPr>
              <a:t>plot.label(PLOT_AXIS_X, "Fahrenheit"); // x-label of the plot</a:t>
            </a:r>
          </a:p>
          <a:p>
            <a:pPr lvl="0">
              <a:spcBef>
                <a:spcPts val="0"/>
              </a:spcBef>
              <a:spcAft>
                <a:spcPts val="0"/>
              </a:spcAft>
              <a:buNone/>
            </a:pPr>
            <a:r>
              <a:rPr lang="en" sz="1200">
                <a:latin typeface="Courier New"/>
                <a:ea typeface="Courier New"/>
                <a:cs typeface="Courier New"/>
                <a:sym typeface="Courier New"/>
              </a:rPr>
              <a:t>plot.label(PLOT_AXIS_Y, "Celsius");    // y label of the plot</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plot.point(-10, -23.33);  // add five data points for plotting</a:t>
            </a:r>
          </a:p>
          <a:p>
            <a:pPr lvl="0">
              <a:spcBef>
                <a:spcPts val="0"/>
              </a:spcBef>
              <a:spcAft>
                <a:spcPts val="0"/>
              </a:spcAft>
              <a:buNone/>
            </a:pPr>
            <a:r>
              <a:rPr lang="en" sz="1200">
                <a:latin typeface="Courier New"/>
                <a:ea typeface="Courier New"/>
                <a:cs typeface="Courier New"/>
                <a:sym typeface="Courier New"/>
              </a:rPr>
              <a:t>plot.point(20, -6.67);</a:t>
            </a:r>
          </a:p>
          <a:p>
            <a:pPr lvl="0">
              <a:spcBef>
                <a:spcPts val="0"/>
              </a:spcBef>
              <a:spcAft>
                <a:spcPts val="0"/>
              </a:spcAft>
              <a:buNone/>
            </a:pPr>
            <a:r>
              <a:rPr lang="en" sz="1200">
                <a:latin typeface="Courier New"/>
                <a:ea typeface="Courier New"/>
                <a:cs typeface="Courier New"/>
                <a:sym typeface="Courier New"/>
              </a:rPr>
              <a:t>plot.point(50, 10.00);</a:t>
            </a:r>
          </a:p>
          <a:p>
            <a:pPr lvl="0">
              <a:spcBef>
                <a:spcPts val="0"/>
              </a:spcBef>
              <a:spcAft>
                <a:spcPts val="0"/>
              </a:spcAft>
              <a:buNone/>
            </a:pPr>
            <a:r>
              <a:rPr lang="en" sz="1200">
                <a:latin typeface="Courier New"/>
                <a:ea typeface="Courier New"/>
                <a:cs typeface="Courier New"/>
                <a:sym typeface="Courier New"/>
              </a:rPr>
              <a:t>plot.point(80, 26.67);</a:t>
            </a:r>
          </a:p>
          <a:p>
            <a:pPr lvl="0">
              <a:spcBef>
                <a:spcPts val="0"/>
              </a:spcBef>
              <a:spcAft>
                <a:spcPts val="0"/>
              </a:spcAft>
              <a:buNone/>
            </a:pPr>
            <a:r>
              <a:rPr lang="en" sz="1200">
                <a:latin typeface="Courier New"/>
                <a:ea typeface="Courier New"/>
                <a:cs typeface="Courier New"/>
                <a:sym typeface="Courier New"/>
              </a:rPr>
              <a:t>plot.point(110, 43.33);</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plot.plotting();     // generate the plot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Output of the Previous Program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Plotting Lines from Two Points</a:t>
            </a:r>
          </a:p>
        </p:txBody>
      </p:sp>
      <p:sp>
        <p:nvSpPr>
          <p:cNvPr id="131" name="Shape 13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To plot a line from two given points, use the function:</a:t>
            </a:r>
          </a:p>
          <a:p>
            <a:pPr lvl="0">
              <a:spcBef>
                <a:spcPts val="0"/>
              </a:spcBef>
              <a:buNone/>
            </a:pPr>
            <a:r>
              <a:rPr lang="en" sz="1200">
                <a:latin typeface="Courier New"/>
                <a:ea typeface="Courier New"/>
                <a:cs typeface="Courier New"/>
                <a:sym typeface="Courier New"/>
              </a:rPr>
              <a:t>plot.line(x1, y1, x2, y2);</a:t>
            </a:r>
          </a:p>
          <a:p>
            <a:pPr indent="0" lvl="0" marL="0" marR="0" rtl="0" algn="l">
              <a:lnSpc>
                <a:spcPct val="115000"/>
              </a:lnSpc>
              <a:spcBef>
                <a:spcPts val="0"/>
              </a:spcBef>
              <a:spcAft>
                <a:spcPts val="1600"/>
              </a:spcAft>
              <a:buNone/>
            </a:pPr>
            <a:r>
              <a:rPr lang="en"/>
              <a:t>This draws a line from (</a:t>
            </a:r>
            <a:r>
              <a:rPr lang="en" sz="1200">
                <a:latin typeface="Courier New"/>
                <a:ea typeface="Courier New"/>
                <a:cs typeface="Courier New"/>
                <a:sym typeface="Courier New"/>
              </a:rPr>
              <a:t>x1</a:t>
            </a:r>
            <a:r>
              <a:rPr lang="en"/>
              <a:t>, </a:t>
            </a:r>
            <a:r>
              <a:rPr lang="en" sz="1200">
                <a:latin typeface="Courier New"/>
                <a:ea typeface="Courier New"/>
                <a:cs typeface="Courier New"/>
                <a:sym typeface="Courier New"/>
              </a:rPr>
              <a:t>y1</a:t>
            </a:r>
            <a:r>
              <a:rPr lang="en"/>
              <a:t>) to (</a:t>
            </a:r>
            <a:r>
              <a:rPr lang="en" sz="1200">
                <a:latin typeface="Courier New"/>
                <a:ea typeface="Courier New"/>
                <a:cs typeface="Courier New"/>
                <a:sym typeface="Courier New"/>
              </a:rPr>
              <a:t>x2</a:t>
            </a:r>
            <a:r>
              <a:rPr lang="en"/>
              <a:t>, </a:t>
            </a:r>
            <a:r>
              <a:rPr lang="en" sz="1200">
                <a:latin typeface="Courier New"/>
                <a:ea typeface="Courier New"/>
                <a:cs typeface="Courier New"/>
                <a:sym typeface="Courier New"/>
              </a:rPr>
              <a:t>y2</a:t>
            </a:r>
            <a:r>
              <a:rPr lang="en"/>
              <a:t>) not </a:t>
            </a:r>
            <a:r>
              <a:rPr lang="en"/>
              <a:t>continued</a:t>
            </a:r>
            <a:r>
              <a:rPr lang="en"/>
              <a:t> in either directions.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Graphing the Fa</a:t>
            </a:r>
            <a:r>
              <a:rPr lang="en"/>
              <a:t>hrenheit - Celsius Line</a:t>
            </a:r>
          </a:p>
        </p:txBody>
      </p:sp>
      <p:sp>
        <p:nvSpPr>
          <p:cNvPr id="137" name="Shape 137"/>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 equation to convert Fahrenheit to Celsius is C = 5(F − 32)/9.</a:t>
            </a:r>
          </a:p>
          <a:p>
            <a:pPr lvl="0">
              <a:spcBef>
                <a:spcPts val="0"/>
              </a:spcBef>
              <a:buNone/>
            </a:pPr>
            <a:r>
              <a:rPr lang="en"/>
              <a:t>To plot this on a graph, you would use </a:t>
            </a:r>
            <a:r>
              <a:rPr lang="en" sz="1200">
                <a:latin typeface="Courier New"/>
                <a:ea typeface="Courier New"/>
                <a:cs typeface="Courier New"/>
                <a:sym typeface="Courier New"/>
              </a:rPr>
              <a:t>plot.line()</a:t>
            </a:r>
            <a:r>
              <a:rPr lang="en"/>
              <a:t>.</a:t>
            </a:r>
          </a:p>
          <a:p>
            <a:pPr lvl="0">
              <a:spcBef>
                <a:spcPts val="0"/>
              </a:spcBef>
              <a:buNone/>
            </a:pPr>
            <a:r>
              <a:rPr lang="en"/>
              <a:t>The following program demonstrates this.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Fa</a:t>
            </a:r>
            <a:r>
              <a:rPr lang="en"/>
              <a:t>hrenheit - Celsius Line</a:t>
            </a:r>
          </a:p>
        </p:txBody>
      </p:sp>
      <p:sp>
        <p:nvSpPr>
          <p:cNvPr id="143" name="Shape 14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200">
                <a:latin typeface="Courier New"/>
                <a:ea typeface="Courier New"/>
                <a:cs typeface="Courier New"/>
                <a:sym typeface="Courier New"/>
              </a:rPr>
              <a:t>#include &lt;chplot.h&gt; // for CPlot</a:t>
            </a:r>
            <a:br>
              <a:rPr lang="en" sz="1200">
                <a:latin typeface="Courier New"/>
                <a:ea typeface="Courier New"/>
                <a:cs typeface="Courier New"/>
                <a:sym typeface="Courier New"/>
              </a:rPr>
            </a:br>
            <a:r>
              <a:rPr lang="en" sz="1200">
                <a:latin typeface="Courier New"/>
                <a:ea typeface="Courier New"/>
                <a:cs typeface="Courier New"/>
                <a:sym typeface="Courier New"/>
              </a:rPr>
              <a:t>double x1, y1, x2, y2; // Declare variables</a:t>
            </a:r>
            <a:br>
              <a:rPr lang="en" sz="1200">
                <a:latin typeface="Courier New"/>
                <a:ea typeface="Courier New"/>
                <a:cs typeface="Courier New"/>
                <a:sym typeface="Courier New"/>
              </a:rPr>
            </a:br>
            <a:r>
              <a:rPr lang="en" sz="1200">
                <a:latin typeface="Courier New"/>
                <a:ea typeface="Courier New"/>
                <a:cs typeface="Courier New"/>
                <a:sym typeface="Courier New"/>
              </a:rPr>
              <a:t>CPlot plot;</a:t>
            </a:r>
          </a:p>
          <a:p>
            <a:pPr lvl="0" rtl="0">
              <a:spcBef>
                <a:spcPts val="0"/>
              </a:spcBef>
              <a:spcAft>
                <a:spcPts val="0"/>
              </a:spcAft>
              <a:buNone/>
            </a:pPr>
            <a:br>
              <a:rPr lang="en" sz="1200">
                <a:latin typeface="Courier New"/>
                <a:ea typeface="Courier New"/>
                <a:cs typeface="Courier New"/>
                <a:sym typeface="Courier New"/>
              </a:rPr>
            </a:br>
            <a:r>
              <a:rPr lang="en" sz="1200">
                <a:latin typeface="Courier New"/>
                <a:ea typeface="Courier New"/>
                <a:cs typeface="Courier New"/>
                <a:sym typeface="Courier New"/>
              </a:rPr>
              <a:t>plot.title("Temperature Relation");</a:t>
            </a:r>
            <a:br>
              <a:rPr lang="en" sz="1200">
                <a:latin typeface="Courier New"/>
                <a:ea typeface="Courier New"/>
                <a:cs typeface="Courier New"/>
                <a:sym typeface="Courier New"/>
              </a:rPr>
            </a:br>
            <a:r>
              <a:rPr lang="en" sz="1200">
                <a:latin typeface="Courier New"/>
                <a:ea typeface="Courier New"/>
                <a:cs typeface="Courier New"/>
                <a:sym typeface="Courier New"/>
              </a:rPr>
              <a:t>plot.label(PLOT_AXIS_X, "Fahrenheit");</a:t>
            </a:r>
            <a:br>
              <a:rPr lang="en" sz="1200">
                <a:latin typeface="Courier New"/>
                <a:ea typeface="Courier New"/>
                <a:cs typeface="Courier New"/>
                <a:sym typeface="Courier New"/>
              </a:rPr>
            </a:br>
            <a:r>
              <a:rPr lang="en" sz="1200">
                <a:latin typeface="Courier New"/>
                <a:ea typeface="Courier New"/>
                <a:cs typeface="Courier New"/>
                <a:sym typeface="Courier New"/>
              </a:rPr>
              <a:t>plot.label(PLOT_AXIS_Y, "Celsius");</a:t>
            </a:r>
          </a:p>
          <a:p>
            <a:pPr lvl="0">
              <a:spcBef>
                <a:spcPts val="0"/>
              </a:spcBef>
              <a:spcAft>
                <a:spcPts val="0"/>
              </a:spcAft>
              <a:buNone/>
            </a:pPr>
            <a:br>
              <a:rPr lang="en" sz="1200">
                <a:latin typeface="Courier New"/>
                <a:ea typeface="Courier New"/>
                <a:cs typeface="Courier New"/>
                <a:sym typeface="Courier New"/>
              </a:rPr>
            </a:br>
            <a:r>
              <a:rPr lang="en" sz="1200">
                <a:latin typeface="Courier New"/>
                <a:ea typeface="Courier New"/>
                <a:cs typeface="Courier New"/>
                <a:sym typeface="Courier New"/>
              </a:rPr>
              <a:t>x1 = -10;</a:t>
            </a:r>
            <a:br>
              <a:rPr lang="en" sz="1200">
                <a:latin typeface="Courier New"/>
                <a:ea typeface="Courier New"/>
                <a:cs typeface="Courier New"/>
                <a:sym typeface="Courier New"/>
              </a:rPr>
            </a:br>
            <a:r>
              <a:rPr lang="en" sz="1200">
                <a:latin typeface="Courier New"/>
                <a:ea typeface="Courier New"/>
                <a:cs typeface="Courier New"/>
                <a:sym typeface="Courier New"/>
              </a:rPr>
              <a:t>y1 = 5*(x1-32)/9;</a:t>
            </a:r>
            <a:br>
              <a:rPr lang="en" sz="1200">
                <a:latin typeface="Courier New"/>
                <a:ea typeface="Courier New"/>
                <a:cs typeface="Courier New"/>
                <a:sym typeface="Courier New"/>
              </a:rPr>
            </a:br>
            <a:r>
              <a:rPr lang="en" sz="1200">
                <a:latin typeface="Courier New"/>
                <a:ea typeface="Courier New"/>
                <a:cs typeface="Courier New"/>
                <a:sym typeface="Courier New"/>
              </a:rPr>
              <a:t>x2 = 110;</a:t>
            </a:r>
            <a:br>
              <a:rPr lang="en" sz="1200">
                <a:latin typeface="Courier New"/>
                <a:ea typeface="Courier New"/>
                <a:cs typeface="Courier New"/>
                <a:sym typeface="Courier New"/>
              </a:rPr>
            </a:br>
            <a:r>
              <a:rPr lang="en" sz="1200">
                <a:latin typeface="Courier New"/>
                <a:ea typeface="Courier New"/>
                <a:cs typeface="Courier New"/>
                <a:sym typeface="Courier New"/>
              </a:rPr>
              <a:t>y2 = 5*(x2-32)/9;</a:t>
            </a:r>
            <a:br>
              <a:rPr lang="en" sz="1200">
                <a:latin typeface="Courier New"/>
                <a:ea typeface="Courier New"/>
                <a:cs typeface="Courier New"/>
                <a:sym typeface="Courier New"/>
              </a:rPr>
            </a:br>
            <a:r>
              <a:rPr lang="en" sz="1200">
                <a:latin typeface="Courier New"/>
                <a:ea typeface="Courier New"/>
                <a:cs typeface="Courier New"/>
                <a:sym typeface="Courier New"/>
              </a:rPr>
              <a:t>plot.line(x1, y1, x2, y2); // add line connecting (x1, y1) and (x2, y2) to the plot</a:t>
            </a:r>
            <a:br>
              <a:rPr lang="en" sz="1200">
                <a:latin typeface="Courier New"/>
                <a:ea typeface="Courier New"/>
                <a:cs typeface="Courier New"/>
                <a:sym typeface="Courier New"/>
              </a:rPr>
            </a:br>
            <a:r>
              <a:rPr lang="en" sz="1200">
                <a:latin typeface="Courier New"/>
                <a:ea typeface="Courier New"/>
                <a:cs typeface="Courier New"/>
                <a:sym typeface="Courier New"/>
              </a:rPr>
              <a:t>plot.plotting();</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Plotting a Line From an Expression</a:t>
            </a:r>
          </a:p>
        </p:txBody>
      </p:sp>
      <p:sp>
        <p:nvSpPr>
          <p:cNvPr id="149" name="Shape 149"/>
          <p:cNvSpPr txBox="1"/>
          <p:nvPr>
            <p:ph idx="1" type="body"/>
          </p:nvPr>
        </p:nvSpPr>
        <p:spPr>
          <a:xfrm>
            <a:off x="460950" y="1928050"/>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0"/>
              </a:spcAft>
              <a:buNone/>
            </a:pPr>
            <a:r>
              <a:rPr lang="en"/>
              <a:t>Ch also has the </a:t>
            </a:r>
            <a:r>
              <a:rPr lang="en"/>
              <a:t>function </a:t>
            </a:r>
            <a:r>
              <a:rPr lang="en" sz="1200">
                <a:latin typeface="Courier New"/>
                <a:ea typeface="Courier New"/>
                <a:cs typeface="Courier New"/>
                <a:sym typeface="Courier New"/>
              </a:rPr>
              <a:t>plot.expr()</a:t>
            </a:r>
            <a:r>
              <a:rPr lang="en"/>
              <a:t>, which creates a line from an expression. The syntax is:</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#include &lt;chplot.h&gt;</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double x1 = -10, x2 = 110; // minimum and maximum values shown on the plot</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int num = 100; // number of points on the line</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CPlot plot;</a:t>
            </a:r>
          </a:p>
          <a:p>
            <a:pPr indent="0" lvl="0" marL="0" marR="0" rtl="0" algn="l">
              <a:lnSpc>
                <a:spcPct val="115000"/>
              </a:lnSpc>
              <a:spcBef>
                <a:spcPts val="0"/>
              </a:spcBef>
              <a:spcAft>
                <a:spcPts val="0"/>
              </a:spcAft>
              <a:buNone/>
            </a:pPr>
            <a:br>
              <a:rPr lang="en" sz="1200">
                <a:latin typeface="Courier New"/>
                <a:ea typeface="Courier New"/>
                <a:cs typeface="Courier New"/>
                <a:sym typeface="Courier New"/>
              </a:rPr>
            </a:br>
            <a:r>
              <a:rPr lang="en" sz="1200">
                <a:latin typeface="Courier New"/>
                <a:ea typeface="Courier New"/>
                <a:cs typeface="Courier New"/>
                <a:sym typeface="Courier New"/>
              </a:rPr>
              <a:t>plot.title("Temperature Relation");</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plot.label(PLOT_AXIS_X, "Fahrenheit");</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plot.label(PLOT_AXIS_Y, "Celsius");</a:t>
            </a:r>
          </a:p>
          <a:p>
            <a:pPr indent="0" lvl="0" marL="0" marR="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plot.expr(x1, x2, num, "5*(x-32)/9"); // add a line with expression 5*(x-32)/9</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plot.plotting();</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You can use Ch to plot polynomial expressions as well.  For example:</a:t>
            </a:r>
          </a:p>
          <a:p>
            <a:pPr lvl="0" rtl="0">
              <a:spcBef>
                <a:spcPts val="0"/>
              </a:spcBef>
              <a:spcAft>
                <a:spcPts val="0"/>
              </a:spcAft>
              <a:buNone/>
            </a:pPr>
            <a:r>
              <a:rPr lang="en" sz="1200">
                <a:latin typeface="Courier New"/>
                <a:ea typeface="Courier New"/>
                <a:cs typeface="Courier New"/>
                <a:sym typeface="Courier New"/>
              </a:rPr>
              <a:t>#include &lt;chplot.h&gt;</a:t>
            </a:r>
          </a:p>
          <a:p>
            <a:pPr lvl="0" rtl="0">
              <a:spcBef>
                <a:spcPts val="0"/>
              </a:spcBef>
              <a:spcAft>
                <a:spcPts val="0"/>
              </a:spcAft>
              <a:buNone/>
            </a:pPr>
            <a:r>
              <a:rPr lang="en" sz="1200">
                <a:latin typeface="Courier New"/>
                <a:ea typeface="Courier New"/>
                <a:cs typeface="Courier New"/>
                <a:sym typeface="Courier New"/>
              </a:rPr>
              <a:t>double x1 = 0, x2 = 10; // minimum and maximum values shown on the plot</a:t>
            </a:r>
          </a:p>
          <a:p>
            <a:pPr lvl="0" rtl="0">
              <a:spcBef>
                <a:spcPts val="0"/>
              </a:spcBef>
              <a:spcAft>
                <a:spcPts val="0"/>
              </a:spcAft>
              <a:buNone/>
            </a:pPr>
            <a:r>
              <a:rPr lang="en" sz="1200">
                <a:latin typeface="Courier New"/>
                <a:ea typeface="Courier New"/>
                <a:cs typeface="Courier New"/>
                <a:sym typeface="Courier New"/>
              </a:rPr>
              <a:t>int num = 100; // number of points on the line</a:t>
            </a:r>
          </a:p>
          <a:p>
            <a:pPr lvl="0" rtl="0">
              <a:spcBef>
                <a:spcPts val="0"/>
              </a:spcBef>
              <a:spcAft>
                <a:spcPts val="0"/>
              </a:spcAft>
              <a:buNone/>
            </a:pPr>
            <a:r>
              <a:rPr lang="en" sz="1200">
                <a:latin typeface="Courier New"/>
                <a:ea typeface="Courier New"/>
                <a:cs typeface="Courier New"/>
                <a:sym typeface="Courier New"/>
              </a:rPr>
              <a:t>CPlot plot;</a:t>
            </a:r>
          </a:p>
          <a:p>
            <a:pPr lvl="0" rt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plot.title("y=2xˆ2-20x+55");</a:t>
            </a:r>
          </a:p>
          <a:p>
            <a:pPr lvl="0">
              <a:spcBef>
                <a:spcPts val="0"/>
              </a:spcBef>
              <a:spcAft>
                <a:spcPts val="0"/>
              </a:spcAft>
              <a:buNone/>
            </a:pPr>
            <a:r>
              <a:rPr lang="en" sz="1200">
                <a:latin typeface="Courier New"/>
                <a:ea typeface="Courier New"/>
                <a:cs typeface="Courier New"/>
                <a:sym typeface="Courier New"/>
              </a:rPr>
              <a:t>plot.label(PLOT_AXIS_X, "y");</a:t>
            </a:r>
          </a:p>
          <a:p>
            <a:pPr lvl="0" rtl="0">
              <a:spcBef>
                <a:spcPts val="0"/>
              </a:spcBef>
              <a:spcAft>
                <a:spcPts val="0"/>
              </a:spcAft>
              <a:buNone/>
            </a:pPr>
            <a:r>
              <a:rPr lang="en" sz="1200">
                <a:latin typeface="Courier New"/>
                <a:ea typeface="Courier New"/>
                <a:cs typeface="Courier New"/>
                <a:sym typeface="Courier New"/>
              </a:rPr>
              <a:t>plot.label(PLOT_AXIS_Y, "x");</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plot.expr(x1, x2, num, "2*x*x-20*x+55"); // plots the expression y = 2x</a:t>
            </a:r>
            <a:r>
              <a:rPr baseline="30000" lang="en" sz="1200">
                <a:latin typeface="Courier New"/>
                <a:ea typeface="Courier New"/>
                <a:cs typeface="Courier New"/>
                <a:sym typeface="Courier New"/>
              </a:rPr>
              <a:t>2</a:t>
            </a:r>
            <a:r>
              <a:rPr lang="en" sz="1200">
                <a:latin typeface="Courier New"/>
                <a:ea typeface="Courier New"/>
                <a:cs typeface="Courier New"/>
                <a:sym typeface="Courier New"/>
              </a:rPr>
              <a:t> − 20x + 55</a:t>
            </a:r>
          </a:p>
          <a:p>
            <a:pPr lvl="0">
              <a:spcBef>
                <a:spcPts val="0"/>
              </a:spcBef>
              <a:spcAft>
                <a:spcPts val="0"/>
              </a:spcAft>
              <a:buNone/>
            </a:pPr>
            <a:r>
              <a:rPr lang="en" sz="1200">
                <a:latin typeface="Courier New"/>
                <a:ea typeface="Courier New"/>
                <a:cs typeface="Courier New"/>
                <a:sym typeface="Courier New"/>
              </a:rPr>
              <a:t>plot.plotting();</a:t>
            </a:r>
          </a:p>
          <a:p>
            <a:pPr lvl="0">
              <a:spcBef>
                <a:spcPts val="0"/>
              </a:spcBef>
              <a:spcAft>
                <a:spcPts val="0"/>
              </a:spcAft>
              <a:buNone/>
            </a:pPr>
            <a:r>
              <a:t/>
            </a:r>
            <a:endParaRPr sz="1200">
              <a:latin typeface="Courier New"/>
              <a:ea typeface="Courier New"/>
              <a:cs typeface="Courier New"/>
              <a:sym typeface="Courier New"/>
            </a:endParaRPr>
          </a:p>
        </p:txBody>
      </p:sp>
      <p:sp>
        <p:nvSpPr>
          <p:cNvPr id="155" name="Shape 15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More on Expressions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Plotting Rectangles and Squares</a:t>
            </a:r>
          </a:p>
        </p:txBody>
      </p:sp>
      <p:sp>
        <p:nvSpPr>
          <p:cNvPr id="161" name="Shape 16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In addition to points and lines, the plotting class CPlot can also be conveniently used to draw rectangles on a plot. The member function call</a:t>
            </a:r>
          </a:p>
          <a:p>
            <a:pPr indent="0" lvl="0" marL="0" marR="0" rtl="0" algn="l">
              <a:lnSpc>
                <a:spcPct val="115000"/>
              </a:lnSpc>
              <a:spcBef>
                <a:spcPts val="0"/>
              </a:spcBef>
              <a:spcAft>
                <a:spcPts val="1000"/>
              </a:spcAft>
              <a:buNone/>
            </a:pPr>
            <a:r>
              <a:rPr lang="en" sz="1200">
                <a:latin typeface="Courier New"/>
                <a:ea typeface="Courier New"/>
                <a:cs typeface="Courier New"/>
                <a:sym typeface="Courier New"/>
              </a:rPr>
              <a:t>plot.rectangle(x, y, base, height);</a:t>
            </a:r>
          </a:p>
          <a:p>
            <a:pPr lvl="0">
              <a:spcBef>
                <a:spcPts val="0"/>
              </a:spcBef>
              <a:buNone/>
            </a:pPr>
            <a:r>
              <a:rPr lang="en"/>
              <a:t>draws a rectangle with the lower left corner at the point (</a:t>
            </a:r>
            <a:r>
              <a:rPr lang="en" sz="1200">
                <a:latin typeface="Courier New"/>
                <a:ea typeface="Courier New"/>
                <a:cs typeface="Courier New"/>
                <a:sym typeface="Courier New"/>
              </a:rPr>
              <a:t>x</a:t>
            </a:r>
            <a:r>
              <a:rPr lang="en"/>
              <a:t>, </a:t>
            </a:r>
            <a:r>
              <a:rPr lang="en" sz="1200">
                <a:latin typeface="Courier New"/>
                <a:ea typeface="Courier New"/>
                <a:cs typeface="Courier New"/>
                <a:sym typeface="Courier New"/>
              </a:rPr>
              <a:t>y</a:t>
            </a:r>
            <a:r>
              <a:rPr lang="en"/>
              <a:t>) with the specified base and height. A rectangle becomes a square if its base and height are the same.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Alternate Way to Plot </a:t>
            </a:r>
            <a:r>
              <a:rPr lang="en"/>
              <a:t>Rectangles</a:t>
            </a:r>
          </a:p>
        </p:txBody>
      </p:sp>
      <p:sp>
        <p:nvSpPr>
          <p:cNvPr id="167" name="Shape 167"/>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buNone/>
            </a:pPr>
            <a:r>
              <a:rPr lang="en"/>
              <a:t>The member function call</a:t>
            </a:r>
          </a:p>
          <a:p>
            <a:pPr lvl="0" rtl="0">
              <a:spcBef>
                <a:spcPts val="0"/>
              </a:spcBef>
              <a:buNone/>
            </a:pPr>
            <a:r>
              <a:rPr lang="en" sz="1200">
                <a:latin typeface="Courier New"/>
                <a:ea typeface="Courier New"/>
                <a:cs typeface="Courier New"/>
                <a:sym typeface="Courier New"/>
              </a:rPr>
              <a:t>plot.rectanglexy(x1, y1, x3, y3);</a:t>
            </a:r>
            <a:r>
              <a:rPr lang="en"/>
              <a:t> </a:t>
            </a:r>
          </a:p>
          <a:p>
            <a:pPr lvl="0" rtl="0">
              <a:spcBef>
                <a:spcPts val="0"/>
              </a:spcBef>
              <a:buNone/>
            </a:pPr>
            <a:r>
              <a:rPr lang="en"/>
              <a:t>draws a rectangle with lower left vertex at (</a:t>
            </a:r>
            <a:r>
              <a:rPr lang="en" sz="1200">
                <a:latin typeface="Courier New"/>
                <a:ea typeface="Courier New"/>
                <a:cs typeface="Courier New"/>
                <a:sym typeface="Courier New"/>
              </a:rPr>
              <a:t>x1</a:t>
            </a:r>
            <a:r>
              <a:rPr lang="en"/>
              <a:t>, </a:t>
            </a:r>
            <a:r>
              <a:rPr lang="en" sz="1200">
                <a:latin typeface="Courier New"/>
                <a:ea typeface="Courier New"/>
                <a:cs typeface="Courier New"/>
                <a:sym typeface="Courier New"/>
              </a:rPr>
              <a:t>y1</a:t>
            </a:r>
            <a:r>
              <a:rPr lang="en"/>
              <a:t>) and upper right vertex at (</a:t>
            </a:r>
            <a:r>
              <a:rPr lang="en" sz="1200">
                <a:latin typeface="Courier New"/>
                <a:ea typeface="Courier New"/>
                <a:cs typeface="Courier New"/>
                <a:sym typeface="Courier New"/>
              </a:rPr>
              <a:t>x3</a:t>
            </a:r>
            <a:r>
              <a:rPr lang="en"/>
              <a:t>, </a:t>
            </a:r>
            <a:r>
              <a:rPr lang="en" sz="1200">
                <a:latin typeface="Courier New"/>
                <a:ea typeface="Courier New"/>
                <a:cs typeface="Courier New"/>
                <a:sym typeface="Courier New"/>
              </a:rPr>
              <a:t>y3</a:t>
            </a:r>
            <a:r>
              <a:rPr lang="en"/>
              <a:t>). These two points create a virtual diagonal for the rectangle.</a:t>
            </a:r>
          </a:p>
          <a:p>
            <a:pPr lvl="0" rtl="0">
              <a:spcBef>
                <a:spcPts val="0"/>
              </a:spcBef>
              <a:buNone/>
            </a:pPr>
            <a:r>
              <a:rPr lang="en"/>
              <a:t>Then the computer computes the other points and draws a rectangle.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Plotting Circles</a:t>
            </a:r>
          </a:p>
        </p:txBody>
      </p:sp>
      <p:sp>
        <p:nvSpPr>
          <p:cNvPr id="173" name="Shape 17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 member function call</a:t>
            </a:r>
          </a:p>
          <a:p>
            <a:pPr lvl="0">
              <a:spcBef>
                <a:spcPts val="0"/>
              </a:spcBef>
              <a:buNone/>
            </a:pPr>
            <a:r>
              <a:rPr lang="en" sz="1200">
                <a:latin typeface="Courier New"/>
                <a:ea typeface="Courier New"/>
                <a:cs typeface="Courier New"/>
                <a:sym typeface="Courier New"/>
              </a:rPr>
              <a:t>plot.circle(x, y, r);</a:t>
            </a:r>
          </a:p>
          <a:p>
            <a:pPr lvl="0">
              <a:spcBef>
                <a:spcPts val="0"/>
              </a:spcBef>
              <a:buNone/>
            </a:pPr>
            <a:r>
              <a:rPr lang="en"/>
              <a:t>draws a circle centered at the point (</a:t>
            </a:r>
            <a:r>
              <a:rPr lang="en" sz="1200">
                <a:latin typeface="Courier New"/>
                <a:ea typeface="Courier New"/>
                <a:cs typeface="Courier New"/>
                <a:sym typeface="Courier New"/>
              </a:rPr>
              <a:t>x</a:t>
            </a:r>
            <a:r>
              <a:rPr lang="en"/>
              <a:t>, </a:t>
            </a:r>
            <a:r>
              <a:rPr lang="en" sz="1200">
                <a:latin typeface="Courier New"/>
                <a:ea typeface="Courier New"/>
                <a:cs typeface="Courier New"/>
                <a:sym typeface="Courier New"/>
              </a:rPr>
              <a:t>y</a:t>
            </a:r>
            <a:r>
              <a:rPr lang="en"/>
              <a:t>) with the radius </a:t>
            </a:r>
            <a:r>
              <a:rPr lang="en" sz="1200">
                <a:latin typeface="Courier New"/>
                <a:ea typeface="Courier New"/>
                <a:cs typeface="Courier New"/>
                <a:sym typeface="Courier New"/>
              </a:rPr>
              <a:t>r</a:t>
            </a:r>
            <a:r>
              <a:rPr lang="en"/>
              <a:t>.</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DISCLAIMER</a:t>
            </a:r>
          </a:p>
        </p:txBody>
      </p:sp>
      <p:sp>
        <p:nvSpPr>
          <p:cNvPr id="71" name="Shape 7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It is highly </a:t>
            </a:r>
            <a:r>
              <a:rPr lang="en"/>
              <a:t>recommended</a:t>
            </a:r>
            <a:r>
              <a:rPr lang="en"/>
              <a:t> that you go through the Intro to Ch presentation before using this.</a:t>
            </a:r>
          </a:p>
          <a:p>
            <a:pPr lvl="0">
              <a:spcBef>
                <a:spcPts val="0"/>
              </a:spcBef>
              <a:buNone/>
            </a:pPr>
            <a:r>
              <a:rPr lang="en"/>
              <a:t>This presentation assumes a basic knowledge </a:t>
            </a:r>
            <a:r>
              <a:rPr lang="en"/>
              <a:t>of</a:t>
            </a:r>
            <a:r>
              <a:rPr lang="en"/>
              <a:t> Ch.</a:t>
            </a:r>
          </a:p>
          <a:p>
            <a:pPr lvl="0">
              <a:spcBef>
                <a:spcPts val="0"/>
              </a:spcBef>
              <a:buNone/>
            </a:pPr>
            <a:r>
              <a:rPr lang="en"/>
              <a:t>Intro to Ch can be found at: </a:t>
            </a:r>
            <a:r>
              <a:rPr lang="en" u="sng">
                <a:solidFill>
                  <a:schemeClr val="hlink"/>
                </a:solidFill>
                <a:hlinkClick r:id="rId3"/>
              </a:rPr>
              <a:t>https://docs.google.com/presentation/d/1A5D0RsxduY1pWAKTr6OXinuWdoNYqpwK0j33CLCEV-g/edit?usp=sharing</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Setting the Scale of a Plot</a:t>
            </a:r>
          </a:p>
        </p:txBody>
      </p:sp>
      <p:sp>
        <p:nvSpPr>
          <p:cNvPr id="179" name="Shape 179"/>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buNone/>
            </a:pPr>
            <a:r>
              <a:rPr lang="en"/>
              <a:t>A plot is typically displayed in a rectangular area with a proper scale. The aspect ratio of a plot is the ratio of the length of the y-axis to the length of the x-axis. It can be set by the member function</a:t>
            </a:r>
          </a:p>
          <a:p>
            <a:pPr lvl="0" rtl="0">
              <a:spcBef>
                <a:spcPts val="0"/>
              </a:spcBef>
              <a:buNone/>
            </a:pPr>
            <a:r>
              <a:rPr lang="en" sz="1200">
                <a:latin typeface="Courier New"/>
                <a:ea typeface="Courier New"/>
                <a:cs typeface="Courier New"/>
                <a:sym typeface="Courier New"/>
              </a:rPr>
              <a:t>plot.sizeRatio(ratio);</a:t>
            </a:r>
          </a:p>
          <a:p>
            <a:pPr lvl="0" rtl="0">
              <a:spcBef>
                <a:spcPts val="0"/>
              </a:spcBef>
              <a:buNone/>
            </a:pPr>
            <a:r>
              <a:rPr lang="en"/>
              <a:t>The argument </a:t>
            </a:r>
            <a:r>
              <a:rPr lang="en" sz="1200">
                <a:latin typeface="Courier New"/>
                <a:ea typeface="Courier New"/>
                <a:cs typeface="Courier New"/>
                <a:sym typeface="Courier New"/>
              </a:rPr>
              <a:t>ratio</a:t>
            </a:r>
            <a:r>
              <a:rPr lang="en"/>
              <a:t> specifies the aspect ratio.</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Sample Graphing Program</a:t>
            </a:r>
          </a:p>
        </p:txBody>
      </p:sp>
      <p:sp>
        <p:nvSpPr>
          <p:cNvPr id="185" name="Shape 185"/>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spcAft>
                <a:spcPts val="0"/>
              </a:spcAft>
              <a:buNone/>
            </a:pPr>
            <a:r>
              <a:rPr lang="en" sz="1200">
                <a:latin typeface="Courier New"/>
                <a:ea typeface="Courier New"/>
                <a:cs typeface="Courier New"/>
                <a:sym typeface="Courier New"/>
              </a:rPr>
              <a:t>#include &lt;chplot.h&gt; // for CPlot</a:t>
            </a:r>
          </a:p>
          <a:p>
            <a:pPr lvl="0" rtl="0">
              <a:spcBef>
                <a:spcPts val="0"/>
              </a:spcBef>
              <a:spcAft>
                <a:spcPts val="0"/>
              </a:spcAft>
              <a:buNone/>
            </a:pPr>
            <a:r>
              <a:rPr lang="en" sz="1200">
                <a:latin typeface="Courier New"/>
                <a:ea typeface="Courier New"/>
                <a:cs typeface="Courier New"/>
                <a:sym typeface="Courier New"/>
              </a:rPr>
              <a:t>CPlot plot;</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plot.title("");</a:t>
            </a:r>
          </a:p>
          <a:p>
            <a:pPr lvl="0">
              <a:spcBef>
                <a:spcPts val="0"/>
              </a:spcBef>
              <a:spcAft>
                <a:spcPts val="0"/>
              </a:spcAft>
              <a:buNone/>
            </a:pPr>
            <a:r>
              <a:rPr lang="en" sz="1200">
                <a:latin typeface="Courier New"/>
                <a:ea typeface="Courier New"/>
                <a:cs typeface="Courier New"/>
                <a:sym typeface="Courier New"/>
              </a:rPr>
              <a:t>plot.label(PLOT_AXIS_X, "x");</a:t>
            </a:r>
          </a:p>
          <a:p>
            <a:pPr lvl="0">
              <a:spcBef>
                <a:spcPts val="0"/>
              </a:spcBef>
              <a:spcAft>
                <a:spcPts val="0"/>
              </a:spcAft>
              <a:buNone/>
            </a:pPr>
            <a:r>
              <a:rPr lang="en" sz="1200">
                <a:latin typeface="Courier New"/>
                <a:ea typeface="Courier New"/>
                <a:cs typeface="Courier New"/>
                <a:sym typeface="Courier New"/>
              </a:rPr>
              <a:t>plot.label(PLOT_AXIS_Y, "y");</a:t>
            </a:r>
          </a:p>
          <a:p>
            <a:pPr lvl="0" rtl="0">
              <a:spcBef>
                <a:spcPts val="0"/>
              </a:spcBef>
              <a:spcAft>
                <a:spcPts val="0"/>
              </a:spcAft>
              <a:buNone/>
            </a:pPr>
            <a:r>
              <a:rPr lang="en" sz="1200">
                <a:latin typeface="Courier New"/>
                <a:ea typeface="Courier New"/>
                <a:cs typeface="Courier New"/>
                <a:sym typeface="Courier New"/>
              </a:rPr>
              <a:t>plot.sizeRatio(1); // for drawing a circle with the 1:1 aspect ratio</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plot.rectangle(-1, -1, 2, 2); // draw a square with the side length 2</a:t>
            </a:r>
          </a:p>
          <a:p>
            <a:pPr lvl="0">
              <a:spcBef>
                <a:spcPts val="0"/>
              </a:spcBef>
              <a:spcAft>
                <a:spcPts val="0"/>
              </a:spcAft>
              <a:buNone/>
            </a:pPr>
            <a:r>
              <a:rPr lang="en" sz="1200">
                <a:latin typeface="Courier New"/>
                <a:ea typeface="Courier New"/>
                <a:cs typeface="Courier New"/>
                <a:sym typeface="Courier New"/>
              </a:rPr>
              <a:t>plot.circle(0, 0, 1); // draw a circle with the radius 1</a:t>
            </a:r>
          </a:p>
          <a:p>
            <a:pPr lvl="0">
              <a:spcBef>
                <a:spcPts val="0"/>
              </a:spcBef>
              <a:spcAft>
                <a:spcPts val="0"/>
              </a:spcAft>
              <a:buNone/>
            </a:pPr>
            <a:r>
              <a:rPr lang="en" sz="1200">
                <a:latin typeface="Courier New"/>
                <a:ea typeface="Courier New"/>
                <a:cs typeface="Courier New"/>
                <a:sym typeface="Courier New"/>
              </a:rPr>
              <a:t>plot.point(-0.5, 0.5); // draw a point</a:t>
            </a:r>
          </a:p>
          <a:p>
            <a:pPr lvl="0">
              <a:spcBef>
                <a:spcPts val="0"/>
              </a:spcBef>
              <a:spcAft>
                <a:spcPts val="0"/>
              </a:spcAft>
              <a:buNone/>
            </a:pPr>
            <a:r>
              <a:rPr lang="en" sz="1200">
                <a:latin typeface="Courier New"/>
                <a:ea typeface="Courier New"/>
                <a:cs typeface="Courier New"/>
                <a:sym typeface="Courier New"/>
              </a:rPr>
              <a:t>plot.point(0.5, 0.5); // draw another point</a:t>
            </a:r>
          </a:p>
          <a:p>
            <a:pPr lvl="0">
              <a:spcBef>
                <a:spcPts val="0"/>
              </a:spcBef>
              <a:spcAft>
                <a:spcPts val="0"/>
              </a:spcAft>
              <a:buNone/>
            </a:pPr>
            <a:r>
              <a:rPr lang="en" sz="1200">
                <a:latin typeface="Courier New"/>
                <a:ea typeface="Courier New"/>
                <a:cs typeface="Courier New"/>
                <a:sym typeface="Courier New"/>
              </a:rPr>
              <a:t>plot.rectanglexy(-2, -2, 2, 2); // draw a rectangle with two diagonal points</a:t>
            </a:r>
          </a:p>
          <a:p>
            <a:pPr lvl="0">
              <a:spcBef>
                <a:spcPts val="0"/>
              </a:spcBef>
              <a:spcAft>
                <a:spcPts val="0"/>
              </a:spcAft>
              <a:buNone/>
            </a:pPr>
            <a:r>
              <a:rPr lang="en" sz="1200">
                <a:latin typeface="Courier New"/>
                <a:ea typeface="Courier New"/>
                <a:cs typeface="Courier New"/>
                <a:sym typeface="Courier New"/>
              </a:rPr>
              <a:t>plot.plotting();</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Output of the Graphing Program</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In previous programs, the ranges and tick marks for the x-axis and y-axis are set automatically by the plotting class CPlot, based on the data being graphed. A range is the beginning and ending numbers shown on each axis. A tick mark is the interval between units on each axis. Sometimes, it may be desirable to set the ranges and tick marks for axes directly to make a plot look more appealing.</a:t>
            </a:r>
          </a:p>
          <a:p>
            <a:pPr lvl="0">
              <a:spcBef>
                <a:spcPts val="0"/>
              </a:spcBef>
              <a:buNone/>
            </a:pPr>
            <a:r>
              <a:t/>
            </a:r>
            <a:endParaRPr/>
          </a:p>
        </p:txBody>
      </p:sp>
      <p:sp>
        <p:nvSpPr>
          <p:cNvPr id="196" name="Shape 19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Setting the Range of a Plot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Setting the Ranges</a:t>
            </a:r>
          </a:p>
        </p:txBody>
      </p:sp>
      <p:sp>
        <p:nvSpPr>
          <p:cNvPr id="202" name="Shape 202"/>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To set the ranges, you would need to use </a:t>
            </a:r>
            <a:r>
              <a:rPr lang="en" sz="1200">
                <a:latin typeface="Courier New"/>
                <a:ea typeface="Courier New"/>
                <a:cs typeface="Courier New"/>
                <a:sym typeface="Courier New"/>
              </a:rPr>
              <a:t>plot.axisRange(axis, minimum, maximum);</a:t>
            </a:r>
          </a:p>
          <a:p>
            <a:pPr lvl="0">
              <a:spcBef>
                <a:spcPts val="0"/>
              </a:spcBef>
              <a:buNone/>
            </a:pPr>
            <a:r>
              <a:rPr lang="en"/>
              <a:t>The first argument </a:t>
            </a:r>
            <a:r>
              <a:rPr lang="en" sz="1200">
                <a:latin typeface="Courier New"/>
                <a:ea typeface="Courier New"/>
                <a:cs typeface="Courier New"/>
                <a:sym typeface="Courier New"/>
              </a:rPr>
              <a:t>axis</a:t>
            </a:r>
            <a:r>
              <a:rPr lang="en"/>
              <a:t> specifies the axis. The macros </a:t>
            </a:r>
            <a:r>
              <a:rPr lang="en" sz="1200">
                <a:latin typeface="Courier New"/>
                <a:ea typeface="Courier New"/>
                <a:cs typeface="Courier New"/>
                <a:sym typeface="Courier New"/>
              </a:rPr>
              <a:t>PLOT_AXIS_X</a:t>
            </a:r>
            <a:r>
              <a:rPr lang="en"/>
              <a:t> and </a:t>
            </a:r>
            <a:r>
              <a:rPr lang="en" sz="1200">
                <a:latin typeface="Courier New"/>
                <a:ea typeface="Courier New"/>
                <a:cs typeface="Courier New"/>
                <a:sym typeface="Courier New"/>
              </a:rPr>
              <a:t>PLOT_AXIS_Y</a:t>
            </a:r>
            <a:r>
              <a:rPr lang="en"/>
              <a:t> can be used for axis to specify the x and y axes, respectively. These macros are defined in the header file </a:t>
            </a:r>
            <a:r>
              <a:rPr lang="en" sz="1200">
                <a:latin typeface="Courier New"/>
                <a:ea typeface="Courier New"/>
                <a:cs typeface="Courier New"/>
                <a:sym typeface="Courier New"/>
              </a:rPr>
              <a:t>chplot.h</a:t>
            </a:r>
            <a:r>
              <a:rPr lang="en"/>
              <a:t>.  The second argument </a:t>
            </a:r>
            <a:r>
              <a:rPr lang="en" sz="1200">
                <a:latin typeface="Courier New"/>
                <a:ea typeface="Courier New"/>
                <a:cs typeface="Courier New"/>
                <a:sym typeface="Courier New"/>
              </a:rPr>
              <a:t>minimum</a:t>
            </a:r>
            <a:r>
              <a:rPr lang="en"/>
              <a:t> is for the minimum value on the axis. The third argument </a:t>
            </a:r>
            <a:r>
              <a:rPr lang="en" sz="1200">
                <a:latin typeface="Courier New"/>
                <a:ea typeface="Courier New"/>
                <a:cs typeface="Courier New"/>
                <a:sym typeface="Courier New"/>
              </a:rPr>
              <a:t>maximum</a:t>
            </a:r>
            <a:r>
              <a:rPr lang="en"/>
              <a:t> is for the maximum value on the axis.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Setting the Tick Marks</a:t>
            </a:r>
          </a:p>
        </p:txBody>
      </p:sp>
      <p:sp>
        <p:nvSpPr>
          <p:cNvPr id="208" name="Shape 208"/>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 tick marks on an axis can be set by the member function</a:t>
            </a:r>
          </a:p>
          <a:p>
            <a:pPr lvl="0">
              <a:spcBef>
                <a:spcPts val="0"/>
              </a:spcBef>
              <a:buNone/>
            </a:pPr>
            <a:r>
              <a:rPr lang="en" sz="1200">
                <a:latin typeface="Courier New"/>
                <a:ea typeface="Courier New"/>
                <a:cs typeface="Courier New"/>
                <a:sym typeface="Courier New"/>
              </a:rPr>
              <a:t>plot.ticsRange(axis, incr);</a:t>
            </a:r>
            <a:r>
              <a:rPr lang="en"/>
              <a:t> </a:t>
            </a:r>
          </a:p>
          <a:p>
            <a:pPr lvl="0">
              <a:spcBef>
                <a:spcPts val="0"/>
              </a:spcBef>
              <a:buNone/>
            </a:pPr>
            <a:r>
              <a:rPr lang="en"/>
              <a:t>Like the member function </a:t>
            </a:r>
            <a:r>
              <a:rPr lang="en" sz="1200">
                <a:latin typeface="Courier New"/>
                <a:ea typeface="Courier New"/>
                <a:cs typeface="Courier New"/>
                <a:sym typeface="Courier New"/>
              </a:rPr>
              <a:t>plot.axisRange()</a:t>
            </a:r>
            <a:r>
              <a:rPr lang="en"/>
              <a:t>, the first argument </a:t>
            </a:r>
            <a:r>
              <a:rPr lang="en" sz="1200">
                <a:latin typeface="Courier New"/>
                <a:ea typeface="Courier New"/>
                <a:cs typeface="Courier New"/>
                <a:sym typeface="Courier New"/>
              </a:rPr>
              <a:t>axis</a:t>
            </a:r>
            <a:r>
              <a:rPr lang="en"/>
              <a:t> specifies the axis. </a:t>
            </a:r>
          </a:p>
          <a:p>
            <a:pPr indent="0" lvl="0" marL="0" marR="0" rtl="0" algn="l">
              <a:lnSpc>
                <a:spcPct val="115000"/>
              </a:lnSpc>
              <a:spcBef>
                <a:spcPts val="0"/>
              </a:spcBef>
              <a:spcAft>
                <a:spcPts val="1600"/>
              </a:spcAft>
              <a:buNone/>
            </a:pPr>
            <a:r>
              <a:rPr lang="en"/>
              <a:t>The second argument </a:t>
            </a:r>
            <a:r>
              <a:rPr lang="en" sz="1200">
                <a:latin typeface="Courier New"/>
                <a:ea typeface="Courier New"/>
                <a:cs typeface="Courier New"/>
                <a:sym typeface="Courier New"/>
              </a:rPr>
              <a:t>incr</a:t>
            </a:r>
            <a:r>
              <a:rPr lang="en"/>
              <a:t> gives the increment between tick marks.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Better </a:t>
            </a:r>
            <a:r>
              <a:rPr lang="en"/>
              <a:t>Fahrenheit</a:t>
            </a:r>
            <a:r>
              <a:rPr lang="en"/>
              <a:t>-</a:t>
            </a:r>
            <a:r>
              <a:rPr lang="en"/>
              <a:t>Celsius</a:t>
            </a:r>
            <a:r>
              <a:rPr lang="en"/>
              <a:t> Graph</a:t>
            </a:r>
          </a:p>
        </p:txBody>
      </p:sp>
      <p:sp>
        <p:nvSpPr>
          <p:cNvPr id="214" name="Shape 214"/>
          <p:cNvSpPr txBox="1"/>
          <p:nvPr>
            <p:ph idx="1" type="body"/>
          </p:nvPr>
        </p:nvSpPr>
        <p:spPr>
          <a:xfrm>
            <a:off x="460950" y="1928050"/>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0"/>
              </a:spcAft>
              <a:buNone/>
            </a:pPr>
            <a:r>
              <a:rPr lang="en" sz="1200">
                <a:latin typeface="Courier New"/>
                <a:ea typeface="Courier New"/>
                <a:cs typeface="Courier New"/>
                <a:sym typeface="Courier New"/>
              </a:rPr>
              <a:t>#include &lt;chplot.h&gt; // for CPlot</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double x1 = -10, y1, x2 = 110, y2;</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CPlot plot;</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plot.title("Temperature Relation");</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plot.label(PLOT_AXIS_X, "Fahrenheit");</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plot.label(PLOT_AXIS_Y, "Celsius");</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plot.axisRange(PLOT_AXIS_X, -40, 140);</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plot.axisRange(PLOT_AXIS_Y, -40, 60);</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plot.ticsRange(PLOT_AXIS_X, 10);</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plot.ticsRange(PLOT_AXIS_Y, 5);</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y1 = 5*(x1-32)/9;</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y2 = 5*(x2-32)/9;</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plot.line(x1, y1, x2, y2);</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plot.plotting();</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Graph</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buNone/>
            </a:pPr>
            <a:r>
              <a:rPr lang="en"/>
              <a:t>You</a:t>
            </a:r>
            <a:r>
              <a:rPr lang="en"/>
              <a:t> can call the member functions multiple times to add multiple lines, curves, and other objects to the same plot. In general, if there are multiple lines in a plot, you may want to use legends to distinguish each line. The member function </a:t>
            </a:r>
            <a:r>
              <a:rPr lang="en" sz="1200">
                <a:latin typeface="Courier New"/>
                <a:ea typeface="Courier New"/>
                <a:cs typeface="Courier New"/>
                <a:sym typeface="Courier New"/>
              </a:rPr>
              <a:t>plot.legend()</a:t>
            </a:r>
            <a:r>
              <a:rPr lang="en"/>
              <a:t>, in the form </a:t>
            </a:r>
            <a:r>
              <a:rPr lang="en" sz="1200">
                <a:latin typeface="Courier New"/>
                <a:ea typeface="Courier New"/>
                <a:cs typeface="Courier New"/>
                <a:sym typeface="Courier New"/>
              </a:rPr>
              <a:t>plot.legend("legend");</a:t>
            </a:r>
            <a:r>
              <a:rPr lang="en"/>
              <a:t> can be called to add a legend to the plot. The argument "</a:t>
            </a:r>
            <a:r>
              <a:rPr lang="en" sz="1200">
                <a:latin typeface="Courier New"/>
                <a:ea typeface="Courier New"/>
                <a:cs typeface="Courier New"/>
                <a:sym typeface="Courier New"/>
              </a:rPr>
              <a:t>legend</a:t>
            </a:r>
            <a:r>
              <a:rPr lang="en"/>
              <a:t>" is the name, what you want the legend to display. By default, the legends appear in the upper right corner.  This member function needs to be on the line directly below member function graphing the line or curve that you want to label.</a:t>
            </a:r>
          </a:p>
        </p:txBody>
      </p:sp>
      <p:sp>
        <p:nvSpPr>
          <p:cNvPr id="225" name="Shape 22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Plotting Multiple Lines in a Single Graph</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Plotting</a:t>
            </a:r>
            <a:r>
              <a:rPr lang="en"/>
              <a:t> Two Parallel Lines</a:t>
            </a:r>
          </a:p>
        </p:txBody>
      </p:sp>
      <p:sp>
        <p:nvSpPr>
          <p:cNvPr id="231" name="Shape 231"/>
          <p:cNvSpPr txBox="1"/>
          <p:nvPr>
            <p:ph idx="1" type="body"/>
          </p:nvPr>
        </p:nvSpPr>
        <p:spPr>
          <a:xfrm>
            <a:off x="460950" y="1928050"/>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0"/>
              </a:spcAft>
              <a:buNone/>
            </a:pPr>
            <a:r>
              <a:rPr lang="en" sz="1200">
                <a:latin typeface="Courier New"/>
                <a:ea typeface="Courier New"/>
                <a:cs typeface="Courier New"/>
                <a:sym typeface="Courier New"/>
              </a:rPr>
              <a:t>#include &lt;chplot.h&gt; // for CPlot</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double x1 = -4, y1, x2 = 4, y2;</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CPlot plot;</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plot.title("Two Parallel Lines");</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plot.axisRange(PLOT_AXIS_X, -6, 6);</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plot.axisRange(PLOT_AXIS_Y, -6, 6);</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y1 = 2*x1 + 4;</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y2 = 2*x2 + 4;</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plot.line(x1, y1, x2, y2);</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plot.legend("y=2x+4"); // add legend for y=2x+4</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y1 = 2*x1 - 2;</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y2 = 2*x2 - 2;</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plot.line(x1, y1, x2, y2);</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plot.legend("y=2x-2"); // add legend for y=2x-2</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plot.plotting();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Graphing Using Ch</a:t>
            </a:r>
          </a:p>
        </p:txBody>
      </p:sp>
      <p:sp>
        <p:nvSpPr>
          <p:cNvPr id="77" name="Shape 77"/>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You can use Ch to generate a graph of specific data.  </a:t>
            </a:r>
          </a:p>
          <a:p>
            <a:pPr lvl="0">
              <a:spcBef>
                <a:spcPts val="0"/>
              </a:spcBef>
              <a:buNone/>
            </a:pPr>
            <a:r>
              <a:rPr lang="en"/>
              <a:t>If you do not </a:t>
            </a:r>
            <a:r>
              <a:rPr lang="en"/>
              <a:t>understand</a:t>
            </a:r>
            <a:r>
              <a:rPr lang="en"/>
              <a:t> operators (such as assignment and modulus), go back and review Intro to Ch, found here:</a:t>
            </a:r>
          </a:p>
          <a:p>
            <a:pPr lvl="0">
              <a:spcBef>
                <a:spcPts val="0"/>
              </a:spcBef>
              <a:buNone/>
            </a:pPr>
            <a:r>
              <a:rPr lang="en" u="sng">
                <a:solidFill>
                  <a:schemeClr val="accent5"/>
                </a:solidFill>
                <a:hlinkClick r:id="rId3"/>
              </a:rPr>
              <a:t>https://docs.google.com/presentation/d/1A5D0RsxduY1pWAKTr6OXinuWdoNYqpwK0j33CLCEV-g/edit?usp=sharing</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Two Parallel Lines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Setting Stroke Color</a:t>
            </a:r>
          </a:p>
        </p:txBody>
      </p:sp>
      <p:sp>
        <p:nvSpPr>
          <p:cNvPr id="242" name="Shape 242"/>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Some m</a:t>
            </a:r>
            <a:r>
              <a:rPr lang="en"/>
              <a:t>ember functions draw lines in a graph. You may want to draw lines with specified specified attributes such as color. </a:t>
            </a:r>
          </a:p>
          <a:p>
            <a:pPr lvl="0">
              <a:spcBef>
                <a:spcPts val="0"/>
              </a:spcBef>
              <a:buNone/>
            </a:pPr>
            <a:r>
              <a:rPr lang="en"/>
              <a:t>By default, the color of the first line in a plot is red. The colors of the subsequent lines are green, blue, magenta, cyan, yellow, black, and grey. The color of a line can be changed by the member function </a:t>
            </a:r>
            <a:r>
              <a:rPr lang="en" sz="1200">
                <a:latin typeface="Courier New"/>
                <a:ea typeface="Courier New"/>
                <a:cs typeface="Courier New"/>
                <a:sym typeface="Courier New"/>
              </a:rPr>
              <a:t>plot.strokeColor()</a:t>
            </a:r>
            <a:r>
              <a:rPr lang="en"/>
              <a:t> in the syntax form of </a:t>
            </a:r>
            <a:r>
              <a:rPr lang="en" sz="1200">
                <a:latin typeface="Courier New"/>
                <a:ea typeface="Courier New"/>
                <a:cs typeface="Courier New"/>
                <a:sym typeface="Courier New"/>
              </a:rPr>
              <a:t>plot.strokeColor("colorname");</a:t>
            </a:r>
            <a:r>
              <a:rPr lang="en"/>
              <a:t> This member function changes the color of stroke for plotting. The color specified in its argument will be applied to </a:t>
            </a:r>
            <a:r>
              <a:rPr lang="en" u="sng"/>
              <a:t>all lines and points added after this function is called</a:t>
            </a:r>
            <a:r>
              <a:rPr lang="en"/>
              <a:t>. This function can be called again to change the color to a different one.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Setting Stroke Width</a:t>
            </a:r>
          </a:p>
        </p:txBody>
      </p:sp>
      <p:sp>
        <p:nvSpPr>
          <p:cNvPr id="248" name="Shape 248"/>
          <p:cNvSpPr txBox="1"/>
          <p:nvPr>
            <p:ph idx="1" type="body"/>
          </p:nvPr>
        </p:nvSpPr>
        <p:spPr>
          <a:xfrm>
            <a:off x="460950" y="1928050"/>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a:t>By default, the width of the stroke for lines and points is 2 pixels. The member function </a:t>
            </a:r>
            <a:r>
              <a:rPr lang="en" sz="1200">
                <a:latin typeface="Courier New"/>
                <a:ea typeface="Courier New"/>
                <a:cs typeface="Courier New"/>
                <a:sym typeface="Courier New"/>
              </a:rPr>
              <a:t>strokeWidth()</a:t>
            </a:r>
            <a:r>
              <a:rPr lang="en"/>
              <a:t> in the syntax form of</a:t>
            </a:r>
          </a:p>
          <a:p>
            <a:pPr lvl="0">
              <a:spcBef>
                <a:spcPts val="0"/>
              </a:spcBef>
              <a:buNone/>
            </a:pPr>
            <a:r>
              <a:rPr lang="en" sz="1200">
                <a:latin typeface="Courier New"/>
                <a:ea typeface="Courier New"/>
                <a:cs typeface="Courier New"/>
                <a:sym typeface="Courier New"/>
              </a:rPr>
              <a:t>plot.strokeWidth(width);</a:t>
            </a:r>
          </a:p>
          <a:p>
            <a:pPr lvl="0">
              <a:spcBef>
                <a:spcPts val="0"/>
              </a:spcBef>
              <a:buNone/>
            </a:pPr>
            <a:r>
              <a:rPr lang="en"/>
              <a:t>can be used to change the stroke width in the number of pixels. The argument with an integer value is the pixel number for the line width.</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Setting Line Style</a:t>
            </a:r>
          </a:p>
        </p:txBody>
      </p:sp>
      <p:sp>
        <p:nvSpPr>
          <p:cNvPr id="254" name="Shape 254"/>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Lines can be plotted in solid or dotted lines. By default, lines are plotted in solid lines. The line style can be changed by the member function </a:t>
            </a:r>
            <a:r>
              <a:rPr lang="en" sz="1200">
                <a:latin typeface="Courier New"/>
                <a:ea typeface="Courier New"/>
                <a:cs typeface="Courier New"/>
                <a:sym typeface="Courier New"/>
              </a:rPr>
              <a:t>plot.lineStyle()</a:t>
            </a:r>
            <a:r>
              <a:rPr lang="en"/>
              <a:t> in the syntax of</a:t>
            </a:r>
          </a:p>
          <a:p>
            <a:pPr lvl="0">
              <a:spcBef>
                <a:spcPts val="0"/>
              </a:spcBef>
              <a:buNone/>
            </a:pPr>
            <a:r>
              <a:rPr lang="en" sz="1200">
                <a:latin typeface="Courier New"/>
                <a:ea typeface="Courier New"/>
                <a:cs typeface="Courier New"/>
                <a:sym typeface="Courier New"/>
              </a:rPr>
              <a:t>plot.lineStyle("style");</a:t>
            </a:r>
          </a:p>
          <a:p>
            <a:pPr lvl="0">
              <a:spcBef>
                <a:spcPts val="0"/>
              </a:spcBef>
              <a:buNone/>
            </a:pPr>
            <a:r>
              <a:rPr lang="en"/>
              <a:t>The styles you can choose are "</a:t>
            </a:r>
            <a:r>
              <a:rPr lang="en" sz="1200">
                <a:latin typeface="Courier New"/>
                <a:ea typeface="Courier New"/>
                <a:cs typeface="Courier New"/>
                <a:sym typeface="Courier New"/>
              </a:rPr>
              <a:t>-</a:t>
            </a:r>
            <a:r>
              <a:rPr lang="en"/>
              <a:t>" for a solid line and "</a:t>
            </a:r>
            <a:r>
              <a:rPr lang="en" sz="1200">
                <a:latin typeface="Courier New"/>
                <a:ea typeface="Courier New"/>
                <a:cs typeface="Courier New"/>
                <a:sym typeface="Courier New"/>
              </a:rPr>
              <a:t>.</a:t>
            </a:r>
            <a:r>
              <a:rPr lang="en"/>
              <a:t>" for a dotted line.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Setting </a:t>
            </a:r>
            <a:r>
              <a:rPr lang="en"/>
              <a:t>Point Styles</a:t>
            </a:r>
          </a:p>
        </p:txBody>
      </p:sp>
      <p:sp>
        <p:nvSpPr>
          <p:cNvPr id="260" name="Shape 260"/>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Points can be plotted in a variety of shapes. By default, points are plotted in filled circles. The point style can be changed by the member function </a:t>
            </a:r>
            <a:r>
              <a:rPr lang="en" sz="1200">
                <a:latin typeface="Courier New"/>
                <a:ea typeface="Courier New"/>
                <a:cs typeface="Courier New"/>
                <a:sym typeface="Courier New"/>
              </a:rPr>
              <a:t>plot.pointStyle()</a:t>
            </a:r>
            <a:r>
              <a:rPr lang="en"/>
              <a:t> in the syntax of</a:t>
            </a:r>
          </a:p>
          <a:p>
            <a:pPr lvl="0">
              <a:spcBef>
                <a:spcPts val="0"/>
              </a:spcBef>
              <a:buNone/>
            </a:pPr>
            <a:r>
              <a:rPr lang="en" sz="1200">
                <a:latin typeface="Courier New"/>
                <a:ea typeface="Courier New"/>
                <a:cs typeface="Courier New"/>
                <a:sym typeface="Courier New"/>
              </a:rPr>
              <a:t>plot.pointStyle("style");</a:t>
            </a:r>
          </a:p>
          <a:p>
            <a:pPr indent="0" lvl="0" marL="0" marR="0" rtl="0" algn="l">
              <a:lnSpc>
                <a:spcPct val="115000"/>
              </a:lnSpc>
              <a:spcBef>
                <a:spcPts val="0"/>
              </a:spcBef>
              <a:spcAft>
                <a:spcPts val="1600"/>
              </a:spcAft>
              <a:buNone/>
            </a:pPr>
            <a:r>
              <a:rPr lang="en"/>
              <a:t>The next two slides list all possible point styles.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Point Styles</a:t>
            </a:r>
          </a:p>
        </p:txBody>
      </p:sp>
      <p:graphicFrame>
        <p:nvGraphicFramePr>
          <p:cNvPr id="266" name="Shape 266"/>
          <p:cNvGraphicFramePr/>
          <p:nvPr/>
        </p:nvGraphicFramePr>
        <p:xfrm>
          <a:off x="516300" y="908125"/>
          <a:ext cx="3000000" cy="3000000"/>
        </p:xfrm>
        <a:graphic>
          <a:graphicData uri="http://schemas.openxmlformats.org/drawingml/2006/table">
            <a:tbl>
              <a:tblPr>
                <a:noFill/>
                <a:tableStyleId>{36690D59-9897-49CE-9E1F-7CAA8C96D31D}</a:tableStyleId>
              </a:tblPr>
              <a:tblGrid>
                <a:gridCol w="1833275"/>
                <a:gridCol w="3695800"/>
                <a:gridCol w="2582300"/>
              </a:tblGrid>
              <a:tr h="381000">
                <a:tc>
                  <a:txBody>
                    <a:bodyPr>
                      <a:noAutofit/>
                    </a:bodyPr>
                    <a:lstStyle/>
                    <a:p>
                      <a:pPr lvl="0" rtl="0">
                        <a:spcBef>
                          <a:spcPts val="0"/>
                        </a:spcBef>
                        <a:buNone/>
                      </a:pPr>
                      <a:r>
                        <a:rPr lang="en" sz="1800">
                          <a:latin typeface="Exo 2"/>
                          <a:ea typeface="Exo 2"/>
                          <a:cs typeface="Exo 2"/>
                          <a:sym typeface="Exo 2"/>
                        </a:rPr>
                        <a:t>Argument</a:t>
                      </a:r>
                    </a:p>
                  </a:txBody>
                  <a:tcPr marT="91425" marB="91425" marR="91425" marL="91425"/>
                </a:tc>
                <a:tc>
                  <a:txBody>
                    <a:bodyPr>
                      <a:noAutofit/>
                    </a:bodyPr>
                    <a:lstStyle/>
                    <a:p>
                      <a:pPr lvl="0" rtl="0">
                        <a:spcBef>
                          <a:spcPts val="0"/>
                        </a:spcBef>
                        <a:buNone/>
                      </a:pPr>
                      <a:r>
                        <a:rPr lang="en" sz="1800">
                          <a:latin typeface="Exo 2"/>
                          <a:ea typeface="Exo 2"/>
                          <a:cs typeface="Exo 2"/>
                          <a:sym typeface="Exo 2"/>
                        </a:rPr>
                        <a:t>Point Style</a:t>
                      </a:r>
                    </a:p>
                  </a:txBody>
                  <a:tcPr marT="91425" marB="91425" marR="91425" marL="91425"/>
                </a:tc>
                <a:tc>
                  <a:txBody>
                    <a:bodyPr>
                      <a:noAutofit/>
                    </a:bodyPr>
                    <a:lstStyle/>
                    <a:p>
                      <a:pPr lvl="0" rtl="0">
                        <a:spcBef>
                          <a:spcPts val="0"/>
                        </a:spcBef>
                        <a:buNone/>
                      </a:pPr>
                      <a:r>
                        <a:rPr lang="en" sz="1800">
                          <a:latin typeface="Exo 2"/>
                          <a:ea typeface="Exo 2"/>
                          <a:cs typeface="Exo 2"/>
                          <a:sym typeface="Exo 2"/>
                        </a:rPr>
                        <a:t>Shape</a:t>
                      </a:r>
                    </a:p>
                  </a:txBody>
                  <a:tcPr marT="91425" marB="91425" marR="91425" marL="91425"/>
                </a:tc>
              </a:tr>
              <a:tr h="381000">
                <a:tc>
                  <a:txBody>
                    <a:bodyPr>
                      <a:noAutofit/>
                    </a:bodyPr>
                    <a:lstStyle/>
                    <a:p>
                      <a:pPr indent="0" lvl="0" marL="0" marR="0" rtl="0" algn="l">
                        <a:lnSpc>
                          <a:spcPct val="100000"/>
                        </a:lnSpc>
                        <a:spcBef>
                          <a:spcPts val="0"/>
                        </a:spcBef>
                        <a:spcAft>
                          <a:spcPts val="0"/>
                        </a:spcAft>
                        <a:buNone/>
                      </a:pPr>
                      <a:r>
                        <a:rPr lang="en" sz="1800">
                          <a:latin typeface="Exo 2"/>
                          <a:ea typeface="Exo 2"/>
                          <a:cs typeface="Exo 2"/>
                          <a:sym typeface="Exo 2"/>
                        </a:rPr>
                        <a:t>"."</a:t>
                      </a:r>
                    </a:p>
                  </a:txBody>
                  <a:tcPr marT="91425" marB="91425" marR="91425" marL="91425"/>
                </a:tc>
                <a:tc>
                  <a:txBody>
                    <a:bodyPr>
                      <a:noAutofit/>
                    </a:bodyPr>
                    <a:lstStyle/>
                    <a:p>
                      <a:pPr lvl="0">
                        <a:spcBef>
                          <a:spcPts val="0"/>
                        </a:spcBef>
                        <a:buNone/>
                      </a:pPr>
                      <a:r>
                        <a:rPr lang="en" sz="1800">
                          <a:latin typeface="Exo 2"/>
                          <a:ea typeface="Exo 2"/>
                          <a:cs typeface="Exo 2"/>
                          <a:sym typeface="Exo 2"/>
                        </a:rPr>
                        <a:t>Point </a:t>
                      </a:r>
                    </a:p>
                  </a:txBody>
                  <a:tcPr marT="91425" marB="91425" marR="91425" marL="91425"/>
                </a:tc>
                <a:tc>
                  <a:txBody>
                    <a:bodyPr>
                      <a:noAutofit/>
                    </a:bodyPr>
                    <a:lstStyle/>
                    <a:p>
                      <a:pPr lvl="0">
                        <a:spcBef>
                          <a:spcPts val="0"/>
                        </a:spcBef>
                        <a:buNone/>
                      </a:pPr>
                      <a:r>
                        <a:rPr lang="en" sz="1800">
                          <a:latin typeface="Exo 2"/>
                          <a:ea typeface="Exo 2"/>
                          <a:cs typeface="Exo 2"/>
                          <a:sym typeface="Exo 2"/>
                        </a:rPr>
                        <a:t>·</a:t>
                      </a:r>
                    </a:p>
                  </a:txBody>
                  <a:tcPr marT="91425" marB="91425" marR="91425" marL="91425"/>
                </a:tc>
              </a:tr>
              <a:tr h="381000">
                <a:tc>
                  <a:txBody>
                    <a:bodyPr>
                      <a:noAutofit/>
                    </a:bodyPr>
                    <a:lstStyle/>
                    <a:p>
                      <a:pPr lvl="0" rtl="0">
                        <a:spcBef>
                          <a:spcPts val="0"/>
                        </a:spcBef>
                        <a:buNone/>
                      </a:pPr>
                      <a:r>
                        <a:rPr lang="en" sz="1800">
                          <a:latin typeface="Exo 2"/>
                          <a:ea typeface="Exo 2"/>
                          <a:cs typeface="Exo 2"/>
                          <a:sym typeface="Exo 2"/>
                        </a:rPr>
                        <a:t>"</a:t>
                      </a:r>
                      <a:r>
                        <a:rPr lang="en" sz="1200">
                          <a:latin typeface="Courier New"/>
                          <a:ea typeface="Courier New"/>
                          <a:cs typeface="Courier New"/>
                          <a:sym typeface="Courier New"/>
                        </a:rPr>
                        <a:t>+</a:t>
                      </a:r>
                      <a:r>
                        <a:rPr lang="en" sz="1800">
                          <a:latin typeface="Exo 2"/>
                          <a:ea typeface="Exo 2"/>
                          <a:cs typeface="Exo 2"/>
                          <a:sym typeface="Exo 2"/>
                        </a:rPr>
                        <a:t>"</a:t>
                      </a:r>
                    </a:p>
                  </a:txBody>
                  <a:tcPr marT="91425" marB="91425" marR="91425" marL="91425"/>
                </a:tc>
                <a:tc>
                  <a:txBody>
                    <a:bodyPr>
                      <a:noAutofit/>
                    </a:bodyPr>
                    <a:lstStyle/>
                    <a:p>
                      <a:pPr lvl="0">
                        <a:spcBef>
                          <a:spcPts val="0"/>
                        </a:spcBef>
                        <a:buNone/>
                      </a:pPr>
                      <a:r>
                        <a:rPr lang="en" sz="1800">
                          <a:latin typeface="Exo 2"/>
                          <a:ea typeface="Exo 2"/>
                          <a:cs typeface="Exo 2"/>
                          <a:sym typeface="Exo 2"/>
                        </a:rPr>
                        <a:t>Plus </a:t>
                      </a:r>
                    </a:p>
                  </a:txBody>
                  <a:tcPr marT="91425" marB="91425" marR="91425" marL="91425"/>
                </a:tc>
                <a:tc>
                  <a:txBody>
                    <a:bodyPr>
                      <a:noAutofit/>
                    </a:bodyPr>
                    <a:lstStyle/>
                    <a:p>
                      <a:pPr lvl="0">
                        <a:spcBef>
                          <a:spcPts val="0"/>
                        </a:spcBef>
                        <a:buNone/>
                      </a:pPr>
                      <a:r>
                        <a:rPr lang="en" sz="1800">
                          <a:latin typeface="Exo 2"/>
                          <a:ea typeface="Exo 2"/>
                          <a:cs typeface="Exo 2"/>
                          <a:sym typeface="Exo 2"/>
                        </a:rPr>
                        <a:t>+</a:t>
                      </a:r>
                    </a:p>
                  </a:txBody>
                  <a:tcPr marT="91425" marB="91425" marR="91425" marL="91425"/>
                </a:tc>
              </a:tr>
              <a:tr h="381000">
                <a:tc>
                  <a:txBody>
                    <a:bodyPr>
                      <a:noAutofit/>
                    </a:bodyPr>
                    <a:lstStyle/>
                    <a:p>
                      <a:pPr lvl="0" rtl="0">
                        <a:spcBef>
                          <a:spcPts val="0"/>
                        </a:spcBef>
                        <a:buNone/>
                      </a:pPr>
                      <a:r>
                        <a:rPr lang="en" sz="1800">
                          <a:latin typeface="Exo 2"/>
                          <a:ea typeface="Exo 2"/>
                          <a:cs typeface="Exo 2"/>
                          <a:sym typeface="Exo 2"/>
                        </a:rPr>
                        <a:t>"</a:t>
                      </a:r>
                      <a:r>
                        <a:rPr lang="en" sz="1200">
                          <a:latin typeface="Courier New"/>
                          <a:ea typeface="Courier New"/>
                          <a:cs typeface="Courier New"/>
                          <a:sym typeface="Courier New"/>
                        </a:rPr>
                        <a:t>x</a:t>
                      </a:r>
                      <a:r>
                        <a:rPr lang="en" sz="1800">
                          <a:latin typeface="Exo 2"/>
                          <a:ea typeface="Exo 2"/>
                          <a:cs typeface="Exo 2"/>
                          <a:sym typeface="Exo 2"/>
                        </a:rPr>
                        <a:t>"</a:t>
                      </a:r>
                    </a:p>
                  </a:txBody>
                  <a:tcPr marT="91425" marB="91425" marR="91425" marL="91425"/>
                </a:tc>
                <a:tc>
                  <a:txBody>
                    <a:bodyPr>
                      <a:noAutofit/>
                    </a:bodyPr>
                    <a:lstStyle/>
                    <a:p>
                      <a:pPr lvl="0">
                        <a:spcBef>
                          <a:spcPts val="0"/>
                        </a:spcBef>
                        <a:buNone/>
                      </a:pPr>
                      <a:r>
                        <a:rPr lang="en" sz="1800">
                          <a:latin typeface="Exo 2"/>
                          <a:ea typeface="Exo 2"/>
                          <a:cs typeface="Exo 2"/>
                          <a:sym typeface="Exo 2"/>
                        </a:rPr>
                        <a:t>Cross </a:t>
                      </a:r>
                    </a:p>
                  </a:txBody>
                  <a:tcPr marT="91425" marB="91425" marR="91425" marL="91425"/>
                </a:tc>
                <a:tc>
                  <a:txBody>
                    <a:bodyPr>
                      <a:noAutofit/>
                    </a:bodyPr>
                    <a:lstStyle/>
                    <a:p>
                      <a:pPr lvl="0">
                        <a:spcBef>
                          <a:spcPts val="0"/>
                        </a:spcBef>
                        <a:buNone/>
                      </a:pPr>
                      <a:r>
                        <a:rPr lang="en" sz="1800">
                          <a:latin typeface="Exo 2"/>
                          <a:ea typeface="Exo 2"/>
                          <a:cs typeface="Exo 2"/>
                          <a:sym typeface="Exo 2"/>
                        </a:rPr>
                        <a:t>✖</a:t>
                      </a:r>
                    </a:p>
                  </a:txBody>
                  <a:tcPr marT="91425" marB="91425" marR="91425" marL="91425"/>
                </a:tc>
              </a:tr>
              <a:tr h="381000">
                <a:tc>
                  <a:txBody>
                    <a:bodyPr>
                      <a:noAutofit/>
                    </a:bodyPr>
                    <a:lstStyle/>
                    <a:p>
                      <a:pPr lvl="0" rtl="0">
                        <a:spcBef>
                          <a:spcPts val="0"/>
                        </a:spcBef>
                        <a:buNone/>
                      </a:pPr>
                      <a:r>
                        <a:rPr lang="en" sz="1800">
                          <a:latin typeface="Exo 2"/>
                          <a:ea typeface="Exo 2"/>
                          <a:cs typeface="Exo 2"/>
                          <a:sym typeface="Exo 2"/>
                        </a:rPr>
                        <a:t>"</a:t>
                      </a:r>
                      <a:r>
                        <a:rPr lang="en" sz="1200">
                          <a:latin typeface="Courier New"/>
                          <a:ea typeface="Courier New"/>
                          <a:cs typeface="Courier New"/>
                          <a:sym typeface="Courier New"/>
                        </a:rPr>
                        <a:t>*</a:t>
                      </a:r>
                      <a:r>
                        <a:rPr lang="en" sz="1800">
                          <a:latin typeface="Exo 2"/>
                          <a:ea typeface="Exo 2"/>
                          <a:cs typeface="Exo 2"/>
                          <a:sym typeface="Exo 2"/>
                        </a:rPr>
                        <a:t>"</a:t>
                      </a:r>
                    </a:p>
                  </a:txBody>
                  <a:tcPr marT="91425" marB="91425" marR="91425" marL="91425"/>
                </a:tc>
                <a:tc>
                  <a:txBody>
                    <a:bodyPr>
                      <a:noAutofit/>
                    </a:bodyPr>
                    <a:lstStyle/>
                    <a:p>
                      <a:pPr lvl="0">
                        <a:spcBef>
                          <a:spcPts val="0"/>
                        </a:spcBef>
                        <a:buNone/>
                      </a:pPr>
                      <a:r>
                        <a:rPr lang="en" sz="1800">
                          <a:latin typeface="Exo 2"/>
                          <a:ea typeface="Exo 2"/>
                          <a:cs typeface="Exo 2"/>
                          <a:sym typeface="Exo 2"/>
                        </a:rPr>
                        <a:t>Asterisk </a:t>
                      </a:r>
                    </a:p>
                  </a:txBody>
                  <a:tcPr marT="91425" marB="91425" marR="91425" marL="91425"/>
                </a:tc>
                <a:tc>
                  <a:txBody>
                    <a:bodyPr>
                      <a:noAutofit/>
                    </a:bodyPr>
                    <a:lstStyle/>
                    <a:p>
                      <a:pPr lvl="0">
                        <a:spcBef>
                          <a:spcPts val="0"/>
                        </a:spcBef>
                        <a:buNone/>
                      </a:pPr>
                      <a:r>
                        <a:rPr lang="en" sz="1800">
                          <a:latin typeface="Exo 2"/>
                          <a:ea typeface="Exo 2"/>
                          <a:cs typeface="Exo 2"/>
                          <a:sym typeface="Exo 2"/>
                        </a:rPr>
                        <a:t>✳</a:t>
                      </a:r>
                    </a:p>
                  </a:txBody>
                  <a:tcPr marT="91425" marB="91425" marR="91425" marL="91425"/>
                </a:tc>
              </a:tr>
              <a:tr h="381000">
                <a:tc>
                  <a:txBody>
                    <a:bodyPr>
                      <a:noAutofit/>
                    </a:bodyPr>
                    <a:lstStyle/>
                    <a:p>
                      <a:pPr lvl="0" rtl="0">
                        <a:spcBef>
                          <a:spcPts val="0"/>
                        </a:spcBef>
                        <a:buNone/>
                      </a:pPr>
                      <a:r>
                        <a:rPr lang="en" sz="1800">
                          <a:latin typeface="Exo 2"/>
                          <a:ea typeface="Exo 2"/>
                          <a:cs typeface="Exo 2"/>
                          <a:sym typeface="Exo 2"/>
                        </a:rPr>
                        <a:t>"</a:t>
                      </a:r>
                      <a:r>
                        <a:rPr lang="en" sz="1200">
                          <a:latin typeface="Courier New"/>
                          <a:ea typeface="Courier New"/>
                          <a:cs typeface="Courier New"/>
                          <a:sym typeface="Courier New"/>
                        </a:rPr>
                        <a:t>s</a:t>
                      </a:r>
                      <a:r>
                        <a:rPr lang="en" sz="1800">
                          <a:latin typeface="Exo 2"/>
                          <a:ea typeface="Exo 2"/>
                          <a:cs typeface="Exo 2"/>
                          <a:sym typeface="Exo 2"/>
                        </a:rPr>
                        <a:t>"</a:t>
                      </a:r>
                    </a:p>
                  </a:txBody>
                  <a:tcPr marT="91425" marB="91425" marR="91425" marL="91425"/>
                </a:tc>
                <a:tc>
                  <a:txBody>
                    <a:bodyPr>
                      <a:noAutofit/>
                    </a:bodyPr>
                    <a:lstStyle/>
                    <a:p>
                      <a:pPr lvl="0">
                        <a:spcBef>
                          <a:spcPts val="0"/>
                        </a:spcBef>
                        <a:buNone/>
                      </a:pPr>
                      <a:r>
                        <a:rPr lang="en" sz="1800">
                          <a:latin typeface="Exo 2"/>
                          <a:ea typeface="Exo 2"/>
                          <a:cs typeface="Exo 2"/>
                          <a:sym typeface="Exo 2"/>
                        </a:rPr>
                        <a:t>Square </a:t>
                      </a:r>
                    </a:p>
                  </a:txBody>
                  <a:tcPr marT="91425" marB="91425" marR="91425" marL="91425"/>
                </a:tc>
                <a:tc>
                  <a:txBody>
                    <a:bodyPr>
                      <a:noAutofit/>
                    </a:bodyPr>
                    <a:lstStyle/>
                    <a:p>
                      <a:pPr lvl="0">
                        <a:spcBef>
                          <a:spcPts val="0"/>
                        </a:spcBef>
                        <a:buNone/>
                      </a:pPr>
                      <a:r>
                        <a:rPr lang="en" sz="1800">
                          <a:latin typeface="Exo 2"/>
                          <a:ea typeface="Exo 2"/>
                          <a:cs typeface="Exo 2"/>
                          <a:sym typeface="Exo 2"/>
                        </a:rPr>
                        <a:t>◻</a:t>
                      </a:r>
                    </a:p>
                  </a:txBody>
                  <a:tcPr marT="91425" marB="91425" marR="91425" marL="91425"/>
                </a:tc>
              </a:tr>
              <a:tr h="381000">
                <a:tc>
                  <a:txBody>
                    <a:bodyPr>
                      <a:noAutofit/>
                    </a:bodyPr>
                    <a:lstStyle/>
                    <a:p>
                      <a:pPr lvl="0" rtl="0">
                        <a:spcBef>
                          <a:spcPts val="0"/>
                        </a:spcBef>
                        <a:buNone/>
                      </a:pPr>
                      <a:r>
                        <a:rPr lang="en" sz="1800">
                          <a:latin typeface="Exo 2"/>
                          <a:ea typeface="Exo 2"/>
                          <a:cs typeface="Exo 2"/>
                          <a:sym typeface="Exo 2"/>
                        </a:rPr>
                        <a:t>"</a:t>
                      </a:r>
                      <a:r>
                        <a:rPr lang="en" sz="1200">
                          <a:latin typeface="Courier New"/>
                          <a:ea typeface="Courier New"/>
                          <a:cs typeface="Courier New"/>
                          <a:sym typeface="Courier New"/>
                        </a:rPr>
                        <a:t>sf</a:t>
                      </a:r>
                      <a:r>
                        <a:rPr lang="en" sz="1800">
                          <a:latin typeface="Exo 2"/>
                          <a:ea typeface="Exo 2"/>
                          <a:cs typeface="Exo 2"/>
                          <a:sym typeface="Exo 2"/>
                        </a:rPr>
                        <a:t>"</a:t>
                      </a:r>
                    </a:p>
                  </a:txBody>
                  <a:tcPr marT="91425" marB="91425" marR="91425" marL="91425"/>
                </a:tc>
                <a:tc>
                  <a:txBody>
                    <a:bodyPr>
                      <a:noAutofit/>
                    </a:bodyPr>
                    <a:lstStyle/>
                    <a:p>
                      <a:pPr lvl="0">
                        <a:spcBef>
                          <a:spcPts val="0"/>
                        </a:spcBef>
                        <a:buNone/>
                      </a:pPr>
                      <a:r>
                        <a:rPr lang="en" sz="1800">
                          <a:latin typeface="Exo 2"/>
                          <a:ea typeface="Exo 2"/>
                          <a:cs typeface="Exo 2"/>
                          <a:sym typeface="Exo 2"/>
                        </a:rPr>
                        <a:t>Filled square</a:t>
                      </a:r>
                    </a:p>
                  </a:txBody>
                  <a:tcPr marT="91425" marB="91425" marR="91425" marL="91425"/>
                </a:tc>
                <a:tc>
                  <a:txBody>
                    <a:bodyPr>
                      <a:noAutofit/>
                    </a:bodyPr>
                    <a:lstStyle/>
                    <a:p>
                      <a:pPr lvl="0">
                        <a:spcBef>
                          <a:spcPts val="0"/>
                        </a:spcBef>
                        <a:buNone/>
                      </a:pPr>
                      <a:r>
                        <a:rPr lang="en" sz="1800">
                          <a:latin typeface="Exo 2"/>
                          <a:ea typeface="Exo 2"/>
                          <a:cs typeface="Exo 2"/>
                          <a:sym typeface="Exo 2"/>
                        </a:rPr>
                        <a:t>◼</a:t>
                      </a:r>
                    </a:p>
                  </a:txBody>
                  <a:tcPr marT="91425" marB="91425" marR="91425" marL="91425"/>
                </a:tc>
              </a:tr>
              <a:tr h="381000">
                <a:tc>
                  <a:txBody>
                    <a:bodyPr>
                      <a:noAutofit/>
                    </a:bodyPr>
                    <a:lstStyle/>
                    <a:p>
                      <a:pPr lvl="0" rtl="0">
                        <a:spcBef>
                          <a:spcPts val="0"/>
                        </a:spcBef>
                        <a:buNone/>
                      </a:pPr>
                      <a:r>
                        <a:rPr lang="en" sz="1800">
                          <a:latin typeface="Exo 2"/>
                          <a:ea typeface="Exo 2"/>
                          <a:cs typeface="Exo 2"/>
                          <a:sym typeface="Exo 2"/>
                        </a:rPr>
                        <a:t>"</a:t>
                      </a:r>
                      <a:r>
                        <a:rPr lang="en" sz="1200">
                          <a:latin typeface="Courier New"/>
                          <a:ea typeface="Courier New"/>
                          <a:cs typeface="Courier New"/>
                          <a:sym typeface="Courier New"/>
                        </a:rPr>
                        <a:t>o</a:t>
                      </a:r>
                      <a:r>
                        <a:rPr lang="en" sz="1800">
                          <a:latin typeface="Exo 2"/>
                          <a:ea typeface="Exo 2"/>
                          <a:cs typeface="Exo 2"/>
                          <a:sym typeface="Exo 2"/>
                        </a:rPr>
                        <a:t>"</a:t>
                      </a:r>
                    </a:p>
                  </a:txBody>
                  <a:tcPr marT="91425" marB="91425" marR="91425" marL="91425"/>
                </a:tc>
                <a:tc>
                  <a:txBody>
                    <a:bodyPr>
                      <a:noAutofit/>
                    </a:bodyPr>
                    <a:lstStyle/>
                    <a:p>
                      <a:pPr lvl="0">
                        <a:spcBef>
                          <a:spcPts val="0"/>
                        </a:spcBef>
                        <a:buNone/>
                      </a:pPr>
                      <a:r>
                        <a:rPr lang="en" sz="1800">
                          <a:latin typeface="Exo 2"/>
                          <a:ea typeface="Exo 2"/>
                          <a:cs typeface="Exo 2"/>
                          <a:sym typeface="Exo 2"/>
                        </a:rPr>
                        <a:t>Circle</a:t>
                      </a:r>
                    </a:p>
                  </a:txBody>
                  <a:tcPr marT="91425" marB="91425" marR="91425" marL="91425"/>
                </a:tc>
                <a:tc>
                  <a:txBody>
                    <a:bodyPr>
                      <a:noAutofit/>
                    </a:bodyPr>
                    <a:lstStyle/>
                    <a:p>
                      <a:pPr lvl="0">
                        <a:spcBef>
                          <a:spcPts val="0"/>
                        </a:spcBef>
                        <a:buNone/>
                      </a:pPr>
                      <a:r>
                        <a:rPr lang="en" sz="1800">
                          <a:latin typeface="Exo 2"/>
                          <a:ea typeface="Exo 2"/>
                          <a:cs typeface="Exo 2"/>
                          <a:sym typeface="Exo 2"/>
                        </a:rPr>
                        <a:t>𐩒</a:t>
                      </a: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Point Styles Continued</a:t>
            </a:r>
          </a:p>
        </p:txBody>
      </p:sp>
      <p:graphicFrame>
        <p:nvGraphicFramePr>
          <p:cNvPr id="272" name="Shape 272"/>
          <p:cNvGraphicFramePr/>
          <p:nvPr/>
        </p:nvGraphicFramePr>
        <p:xfrm>
          <a:off x="516300" y="908125"/>
          <a:ext cx="3000000" cy="3000000"/>
        </p:xfrm>
        <a:graphic>
          <a:graphicData uri="http://schemas.openxmlformats.org/drawingml/2006/table">
            <a:tbl>
              <a:tblPr>
                <a:noFill/>
                <a:tableStyleId>{36690D59-9897-49CE-9E1F-7CAA8C96D31D}</a:tableStyleId>
              </a:tblPr>
              <a:tblGrid>
                <a:gridCol w="1833275"/>
                <a:gridCol w="3695800"/>
                <a:gridCol w="2582300"/>
              </a:tblGrid>
              <a:tr h="381000">
                <a:tc>
                  <a:txBody>
                    <a:bodyPr>
                      <a:noAutofit/>
                    </a:bodyPr>
                    <a:lstStyle/>
                    <a:p>
                      <a:pPr indent="0" lvl="0" marL="0" marR="0" rtl="0" algn="l">
                        <a:lnSpc>
                          <a:spcPct val="100000"/>
                        </a:lnSpc>
                        <a:spcBef>
                          <a:spcPts val="0"/>
                        </a:spcBef>
                        <a:spcAft>
                          <a:spcPts val="0"/>
                        </a:spcAft>
                        <a:buNone/>
                      </a:pPr>
                      <a:r>
                        <a:rPr lang="en" sz="1800">
                          <a:latin typeface="Exo 2"/>
                          <a:ea typeface="Exo 2"/>
                          <a:cs typeface="Exo 2"/>
                          <a:sym typeface="Exo 2"/>
                        </a:rPr>
                        <a:t>Argument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800">
                          <a:latin typeface="Exo 2"/>
                          <a:ea typeface="Exo 2"/>
                          <a:cs typeface="Exo 2"/>
                          <a:sym typeface="Exo 2"/>
                        </a:rPr>
                        <a:t>Point Style</a:t>
                      </a: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rtl="0">
                        <a:spcBef>
                          <a:spcPts val="0"/>
                        </a:spcBef>
                        <a:buNone/>
                      </a:pPr>
                      <a:r>
                        <a:rPr lang="en" sz="1800">
                          <a:latin typeface="Exo 2"/>
                          <a:ea typeface="Exo 2"/>
                          <a:cs typeface="Exo 2"/>
                          <a:sym typeface="Exo 2"/>
                        </a:rPr>
                        <a:t>Shape</a:t>
                      </a:r>
                    </a:p>
                  </a:txBody>
                  <a:tcPr marT="91425" marB="91425" marR="91425" marL="91425"/>
                </a:tc>
              </a:tr>
              <a:tr h="381000">
                <a:tc>
                  <a:txBody>
                    <a:bodyPr>
                      <a:noAutofit/>
                    </a:bodyPr>
                    <a:lstStyle/>
                    <a:p>
                      <a:pPr indent="0" lvl="0" marL="0" marR="0" rtl="0" algn="l">
                        <a:lnSpc>
                          <a:spcPct val="100000"/>
                        </a:lnSpc>
                        <a:spcBef>
                          <a:spcPts val="0"/>
                        </a:spcBef>
                        <a:spcAft>
                          <a:spcPts val="0"/>
                        </a:spcAft>
                        <a:buNone/>
                      </a:pPr>
                      <a:r>
                        <a:rPr lang="en" sz="1800">
                          <a:latin typeface="Exo 2"/>
                          <a:ea typeface="Exo 2"/>
                          <a:cs typeface="Exo 2"/>
                          <a:sym typeface="Exo 2"/>
                        </a:rPr>
                        <a:t>"</a:t>
                      </a:r>
                      <a:r>
                        <a:rPr lang="en" sz="1200">
                          <a:latin typeface="Courier New"/>
                          <a:ea typeface="Courier New"/>
                          <a:cs typeface="Courier New"/>
                          <a:sym typeface="Courier New"/>
                        </a:rPr>
                        <a:t>of</a:t>
                      </a:r>
                      <a:r>
                        <a:rPr lang="en" sz="1800">
                          <a:latin typeface="Exo 2"/>
                          <a:ea typeface="Exo 2"/>
                          <a:cs typeface="Exo 2"/>
                          <a:sym typeface="Exo 2"/>
                        </a:rPr>
                        <a: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800">
                          <a:latin typeface="Exo 2"/>
                          <a:ea typeface="Exo 2"/>
                          <a:cs typeface="Exo 2"/>
                          <a:sym typeface="Exo 2"/>
                        </a:rPr>
                        <a:t>Filled Circle</a:t>
                      </a: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rtl="0">
                        <a:spcBef>
                          <a:spcPts val="0"/>
                        </a:spcBef>
                        <a:buNone/>
                      </a:pPr>
                      <a:r>
                        <a:rPr lang="en" sz="1800">
                          <a:latin typeface="Exo 2"/>
                          <a:ea typeface="Exo 2"/>
                          <a:cs typeface="Exo 2"/>
                          <a:sym typeface="Exo 2"/>
                        </a:rPr>
                        <a:t>⏺</a:t>
                      </a:r>
                    </a:p>
                  </a:txBody>
                  <a:tcPr marT="91425" marB="91425" marR="91425" marL="91425"/>
                </a:tc>
              </a:tr>
              <a:tr h="381000">
                <a:tc>
                  <a:txBody>
                    <a:bodyPr>
                      <a:noAutofit/>
                    </a:bodyPr>
                    <a:lstStyle/>
                    <a:p>
                      <a:pPr indent="0" lvl="0" marL="0" marR="0" rtl="0" algn="l">
                        <a:lnSpc>
                          <a:spcPct val="100000"/>
                        </a:lnSpc>
                        <a:spcBef>
                          <a:spcPts val="0"/>
                        </a:spcBef>
                        <a:spcAft>
                          <a:spcPts val="0"/>
                        </a:spcAft>
                        <a:buNone/>
                      </a:pPr>
                      <a:r>
                        <a:rPr lang="en" sz="1800">
                          <a:latin typeface="Exo 2"/>
                          <a:ea typeface="Exo 2"/>
                          <a:cs typeface="Exo 2"/>
                          <a:sym typeface="Exo 2"/>
                        </a:rPr>
                        <a:t>"</a:t>
                      </a:r>
                      <a:r>
                        <a:rPr lang="en" sz="1200">
                          <a:latin typeface="Courier New"/>
                          <a:ea typeface="Courier New"/>
                          <a:cs typeface="Courier New"/>
                          <a:sym typeface="Courier New"/>
                        </a:rPr>
                        <a:t>^</a:t>
                      </a:r>
                      <a:r>
                        <a:rPr lang="en" sz="1800">
                          <a:latin typeface="Exo 2"/>
                          <a:ea typeface="Exo 2"/>
                          <a:cs typeface="Exo 2"/>
                          <a:sym typeface="Exo 2"/>
                        </a:rPr>
                        <a: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800">
                          <a:latin typeface="Exo 2"/>
                          <a:ea typeface="Exo 2"/>
                          <a:cs typeface="Exo 2"/>
                          <a:sym typeface="Exo 2"/>
                        </a:rPr>
                        <a:t>Upward-Pointing Triangle</a:t>
                      </a: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rtl="0">
                        <a:spcBef>
                          <a:spcPts val="0"/>
                        </a:spcBef>
                        <a:buNone/>
                      </a:pPr>
                      <a:r>
                        <a:rPr lang="en"/>
                        <a:t>△</a:t>
                      </a:r>
                    </a:p>
                  </a:txBody>
                  <a:tcPr marT="91425" marB="91425" marR="91425" marL="91425"/>
                </a:tc>
              </a:tr>
              <a:tr h="381000">
                <a:tc>
                  <a:txBody>
                    <a:bodyPr>
                      <a:noAutofit/>
                    </a:bodyPr>
                    <a:lstStyle/>
                    <a:p>
                      <a:pPr indent="0" lvl="0" marL="0" marR="0" rtl="0" algn="l">
                        <a:lnSpc>
                          <a:spcPct val="100000"/>
                        </a:lnSpc>
                        <a:spcBef>
                          <a:spcPts val="0"/>
                        </a:spcBef>
                        <a:spcAft>
                          <a:spcPts val="0"/>
                        </a:spcAft>
                        <a:buNone/>
                      </a:pPr>
                      <a:r>
                        <a:rPr lang="en" sz="1800">
                          <a:latin typeface="Exo 2"/>
                          <a:ea typeface="Exo 2"/>
                          <a:cs typeface="Exo 2"/>
                          <a:sym typeface="Exo 2"/>
                        </a:rPr>
                        <a:t>"</a:t>
                      </a:r>
                      <a:r>
                        <a:rPr lang="en" sz="1200">
                          <a:latin typeface="Courier New"/>
                          <a:ea typeface="Courier New"/>
                          <a:cs typeface="Courier New"/>
                          <a:sym typeface="Courier New"/>
                        </a:rPr>
                        <a:t>^f</a:t>
                      </a:r>
                      <a:r>
                        <a:rPr lang="en" sz="1800">
                          <a:latin typeface="Exo 2"/>
                          <a:ea typeface="Exo 2"/>
                          <a:cs typeface="Exo 2"/>
                          <a:sym typeface="Exo 2"/>
                        </a:rPr>
                        <a: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800">
                          <a:latin typeface="Exo 2"/>
                          <a:ea typeface="Exo 2"/>
                          <a:cs typeface="Exo 2"/>
                          <a:sym typeface="Exo 2"/>
                        </a:rPr>
                        <a:t>Filled Upward-Pointing Triangle</a:t>
                      </a: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rtl="0">
                        <a:spcBef>
                          <a:spcPts val="0"/>
                        </a:spcBef>
                        <a:buNone/>
                      </a:pPr>
                      <a:r>
                        <a:rPr lang="en"/>
                        <a:t>▲</a:t>
                      </a:r>
                    </a:p>
                  </a:txBody>
                  <a:tcPr marT="91425" marB="91425" marR="91425" marL="91425"/>
                </a:tc>
              </a:tr>
              <a:tr h="381000">
                <a:tc>
                  <a:txBody>
                    <a:bodyPr>
                      <a:noAutofit/>
                    </a:bodyPr>
                    <a:lstStyle/>
                    <a:p>
                      <a:pPr indent="0" lvl="0" marL="0" marR="0" rtl="0" algn="l">
                        <a:lnSpc>
                          <a:spcPct val="100000"/>
                        </a:lnSpc>
                        <a:spcBef>
                          <a:spcPts val="0"/>
                        </a:spcBef>
                        <a:spcAft>
                          <a:spcPts val="0"/>
                        </a:spcAft>
                        <a:buNone/>
                      </a:pPr>
                      <a:r>
                        <a:rPr lang="en" sz="1800">
                          <a:latin typeface="Exo 2"/>
                          <a:ea typeface="Exo 2"/>
                          <a:cs typeface="Exo 2"/>
                          <a:sym typeface="Exo 2"/>
                        </a:rPr>
                        <a:t>"</a:t>
                      </a:r>
                      <a:r>
                        <a:rPr lang="en" sz="1200">
                          <a:latin typeface="Courier New"/>
                          <a:ea typeface="Courier New"/>
                          <a:cs typeface="Courier New"/>
                          <a:sym typeface="Courier New"/>
                        </a:rPr>
                        <a:t>v</a:t>
                      </a:r>
                      <a:r>
                        <a:rPr lang="en" sz="1800">
                          <a:latin typeface="Exo 2"/>
                          <a:ea typeface="Exo 2"/>
                          <a:cs typeface="Exo 2"/>
                          <a:sym typeface="Exo 2"/>
                        </a:rPr>
                        <a: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800">
                          <a:latin typeface="Exo 2"/>
                          <a:ea typeface="Exo 2"/>
                          <a:cs typeface="Exo 2"/>
                          <a:sym typeface="Exo 2"/>
                        </a:rPr>
                        <a:t>Downward-Pointing Triangle</a:t>
                      </a: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rtl="0">
                        <a:spcBef>
                          <a:spcPts val="0"/>
                        </a:spcBef>
                        <a:buNone/>
                      </a:pPr>
                      <a:r>
                        <a:rPr lang="en"/>
                        <a:t>▽</a:t>
                      </a:r>
                    </a:p>
                  </a:txBody>
                  <a:tcPr marT="91425" marB="91425" marR="91425" marL="91425"/>
                </a:tc>
              </a:tr>
              <a:tr h="381000">
                <a:tc>
                  <a:txBody>
                    <a:bodyPr>
                      <a:noAutofit/>
                    </a:bodyPr>
                    <a:lstStyle/>
                    <a:p>
                      <a:pPr indent="0" lvl="0" marL="0" marR="0" rtl="0" algn="l">
                        <a:lnSpc>
                          <a:spcPct val="100000"/>
                        </a:lnSpc>
                        <a:spcBef>
                          <a:spcPts val="0"/>
                        </a:spcBef>
                        <a:spcAft>
                          <a:spcPts val="0"/>
                        </a:spcAft>
                        <a:buNone/>
                      </a:pPr>
                      <a:r>
                        <a:rPr lang="en" sz="1800">
                          <a:latin typeface="Exo 2"/>
                          <a:ea typeface="Exo 2"/>
                          <a:cs typeface="Exo 2"/>
                          <a:sym typeface="Exo 2"/>
                        </a:rPr>
                        <a:t>"</a:t>
                      </a:r>
                      <a:r>
                        <a:rPr lang="en" sz="1200">
                          <a:latin typeface="Courier New"/>
                          <a:ea typeface="Courier New"/>
                          <a:cs typeface="Courier New"/>
                          <a:sym typeface="Courier New"/>
                        </a:rPr>
                        <a:t>vf</a:t>
                      </a:r>
                      <a:r>
                        <a:rPr lang="en" sz="1800">
                          <a:latin typeface="Exo 2"/>
                          <a:ea typeface="Exo 2"/>
                          <a:cs typeface="Exo 2"/>
                          <a:sym typeface="Exo 2"/>
                        </a:rPr>
                        <a: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800">
                          <a:latin typeface="Exo 2"/>
                          <a:ea typeface="Exo 2"/>
                          <a:cs typeface="Exo 2"/>
                          <a:sym typeface="Exo 2"/>
                        </a:rPr>
                        <a:t>Filled Downward-Pointing Triangle</a:t>
                      </a: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rtl="0">
                        <a:spcBef>
                          <a:spcPts val="0"/>
                        </a:spcBef>
                        <a:buNone/>
                      </a:pPr>
                      <a:r>
                        <a:rPr lang="en"/>
                        <a:t>▼</a:t>
                      </a:r>
                    </a:p>
                  </a:txBody>
                  <a:tcPr marT="91425" marB="91425" marR="91425" marL="91425"/>
                </a:tc>
              </a:tr>
              <a:tr h="381000">
                <a:tc>
                  <a:txBody>
                    <a:bodyPr>
                      <a:noAutofit/>
                    </a:bodyPr>
                    <a:lstStyle/>
                    <a:p>
                      <a:pPr indent="0" lvl="0" marL="0" marR="0" rtl="0" algn="l">
                        <a:lnSpc>
                          <a:spcPct val="100000"/>
                        </a:lnSpc>
                        <a:spcBef>
                          <a:spcPts val="0"/>
                        </a:spcBef>
                        <a:spcAft>
                          <a:spcPts val="0"/>
                        </a:spcAft>
                        <a:buNone/>
                      </a:pPr>
                      <a:r>
                        <a:rPr lang="en" sz="1800">
                          <a:latin typeface="Exo 2"/>
                          <a:ea typeface="Exo 2"/>
                          <a:cs typeface="Exo 2"/>
                          <a:sym typeface="Exo 2"/>
                        </a:rPr>
                        <a:t>"</a:t>
                      </a:r>
                      <a:r>
                        <a:rPr lang="en" sz="1200">
                          <a:latin typeface="Courier New"/>
                          <a:ea typeface="Courier New"/>
                          <a:cs typeface="Courier New"/>
                          <a:sym typeface="Courier New"/>
                        </a:rPr>
                        <a:t>d</a:t>
                      </a:r>
                      <a:r>
                        <a:rPr lang="en" sz="1800">
                          <a:latin typeface="Exo 2"/>
                          <a:ea typeface="Exo 2"/>
                          <a:cs typeface="Exo 2"/>
                          <a:sym typeface="Exo 2"/>
                        </a:rPr>
                        <a: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800">
                          <a:latin typeface="Exo 2"/>
                          <a:ea typeface="Exo 2"/>
                          <a:cs typeface="Exo 2"/>
                          <a:sym typeface="Exo 2"/>
                        </a:rPr>
                        <a:t>Diamond</a:t>
                      </a: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rtl="0">
                        <a:spcBef>
                          <a:spcPts val="0"/>
                        </a:spcBef>
                        <a:buNone/>
                      </a:pPr>
                      <a:r>
                        <a:rPr lang="en"/>
                        <a:t>⬦</a:t>
                      </a:r>
                    </a:p>
                  </a:txBody>
                  <a:tcPr marT="91425" marB="91425" marR="91425" marL="91425"/>
                </a:tc>
              </a:tr>
              <a:tr h="381000">
                <a:tc>
                  <a:txBody>
                    <a:bodyPr>
                      <a:noAutofit/>
                    </a:bodyPr>
                    <a:lstStyle/>
                    <a:p>
                      <a:pPr indent="0" lvl="0" marL="0" marR="0" rtl="0" algn="l">
                        <a:lnSpc>
                          <a:spcPct val="100000"/>
                        </a:lnSpc>
                        <a:spcBef>
                          <a:spcPts val="0"/>
                        </a:spcBef>
                        <a:spcAft>
                          <a:spcPts val="0"/>
                        </a:spcAft>
                        <a:buNone/>
                      </a:pPr>
                      <a:r>
                        <a:rPr lang="en" sz="1800">
                          <a:latin typeface="Exo 2"/>
                          <a:ea typeface="Exo 2"/>
                          <a:cs typeface="Exo 2"/>
                          <a:sym typeface="Exo 2"/>
                        </a:rPr>
                        <a:t>"</a:t>
                      </a:r>
                      <a:r>
                        <a:rPr lang="en" sz="1200">
                          <a:latin typeface="Courier New"/>
                          <a:ea typeface="Courier New"/>
                          <a:cs typeface="Courier New"/>
                          <a:sym typeface="Courier New"/>
                        </a:rPr>
                        <a:t>df</a:t>
                      </a:r>
                      <a:r>
                        <a:rPr lang="en" sz="1800">
                          <a:latin typeface="Exo 2"/>
                          <a:ea typeface="Exo 2"/>
                          <a:cs typeface="Exo 2"/>
                          <a:sym typeface="Exo 2"/>
                        </a:rPr>
                        <a: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800">
                          <a:latin typeface="Exo 2"/>
                          <a:ea typeface="Exo 2"/>
                          <a:cs typeface="Exo 2"/>
                          <a:sym typeface="Exo 2"/>
                        </a:rPr>
                        <a:t>Filled Diamond</a:t>
                      </a: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rtl="0">
                        <a:spcBef>
                          <a:spcPts val="0"/>
                        </a:spcBef>
                        <a:buNone/>
                      </a:pPr>
                      <a:r>
                        <a:rPr lang="en"/>
                        <a:t>⬥</a:t>
                      </a: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Filling Objects With Colors</a:t>
            </a:r>
          </a:p>
        </p:txBody>
      </p:sp>
      <p:sp>
        <p:nvSpPr>
          <p:cNvPr id="278" name="Shape 278"/>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By default, the interior of objects, such as circle and rectangles, is not filled with a color in Ch. The member function </a:t>
            </a:r>
            <a:r>
              <a:rPr lang="en" sz="1200">
                <a:latin typeface="Courier New"/>
                <a:ea typeface="Courier New"/>
                <a:cs typeface="Courier New"/>
                <a:sym typeface="Courier New"/>
              </a:rPr>
              <a:t>plot.fillColor("colorName");</a:t>
            </a:r>
            <a:r>
              <a:rPr lang="en"/>
              <a:t> can be used to fill the color of the interior of these shapes. Once the member function </a:t>
            </a:r>
            <a:r>
              <a:rPr lang="en" sz="1200">
                <a:latin typeface="Courier New"/>
                <a:ea typeface="Courier New"/>
                <a:cs typeface="Courier New"/>
                <a:sym typeface="Courier New"/>
              </a:rPr>
              <a:t>plot.fillColor()</a:t>
            </a:r>
            <a:r>
              <a:rPr lang="en"/>
              <a:t> is called, the interior color will be kept for drawing objects until it is changed by calling this member function again with a different filled color, or by the member function </a:t>
            </a:r>
            <a:r>
              <a:rPr lang="en" sz="1200">
                <a:latin typeface="Courier New"/>
                <a:ea typeface="Courier New"/>
                <a:cs typeface="Courier New"/>
                <a:sym typeface="Courier New"/>
              </a:rPr>
              <a:t>plot.noFill();</a:t>
            </a:r>
            <a:r>
              <a:rPr lang="en"/>
              <a:t> to disable the filling.</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Opacity of Fill Colors</a:t>
            </a:r>
          </a:p>
        </p:txBody>
      </p:sp>
      <p:sp>
        <p:nvSpPr>
          <p:cNvPr id="284" name="Shape 284"/>
          <p:cNvSpPr txBox="1"/>
          <p:nvPr>
            <p:ph idx="1" type="body"/>
          </p:nvPr>
        </p:nvSpPr>
        <p:spPr>
          <a:xfrm>
            <a:off x="460950" y="1928050"/>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a:t>The member function </a:t>
            </a:r>
            <a:r>
              <a:rPr lang="en" sz="1200">
                <a:latin typeface="Courier New"/>
                <a:ea typeface="Courier New"/>
                <a:cs typeface="Courier New"/>
                <a:sym typeface="Courier New"/>
              </a:rPr>
              <a:t>plot.fillOpacity(opacity);</a:t>
            </a:r>
            <a:r>
              <a:rPr lang="en"/>
              <a:t> can be used to set the opacity for the filled color for a shape. When the argument </a:t>
            </a:r>
            <a:r>
              <a:rPr lang="en" sz="1200">
                <a:latin typeface="Courier New"/>
                <a:ea typeface="Courier New"/>
                <a:cs typeface="Courier New"/>
                <a:sym typeface="Courier New"/>
              </a:rPr>
              <a:t>opacity</a:t>
            </a:r>
            <a:r>
              <a:rPr lang="en"/>
              <a:t> of a decimal number is 0, the object is completely transparent. When the opacity is 1, the filled color is solid. Once the member function </a:t>
            </a:r>
            <a:r>
              <a:rPr lang="en" sz="1200">
                <a:latin typeface="Courier New"/>
                <a:ea typeface="Courier New"/>
                <a:cs typeface="Courier New"/>
                <a:sym typeface="Courier New"/>
              </a:rPr>
              <a:t>plot.fillOpacity()</a:t>
            </a:r>
            <a:r>
              <a:rPr lang="en"/>
              <a:t> is called, the opacity for the filled color for the interior of an shape will be kept for drawing objects until it is changed by calling this member function again with a different opacity.</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Removing the Border of Objects</a:t>
            </a:r>
          </a:p>
        </p:txBody>
      </p:sp>
      <p:sp>
        <p:nvSpPr>
          <p:cNvPr id="290" name="Shape 290"/>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By default, the outline for an object is drawn. The member function</a:t>
            </a:r>
          </a:p>
          <a:p>
            <a:pPr lvl="0">
              <a:spcBef>
                <a:spcPts val="0"/>
              </a:spcBef>
              <a:buNone/>
            </a:pPr>
            <a:r>
              <a:rPr lang="en" sz="1200">
                <a:latin typeface="Courier New"/>
                <a:ea typeface="Courier New"/>
                <a:cs typeface="Courier New"/>
                <a:sym typeface="Courier New"/>
              </a:rPr>
              <a:t>plot.noStrokeColor();</a:t>
            </a:r>
          </a:p>
          <a:p>
            <a:pPr lvl="0">
              <a:spcBef>
                <a:spcPts val="0"/>
              </a:spcBef>
              <a:buNone/>
            </a:pPr>
            <a:r>
              <a:rPr lang="en"/>
              <a:t>can be used to remove the outline of objects.</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How to Graph</a:t>
            </a:r>
          </a:p>
        </p:txBody>
      </p:sp>
      <p:sp>
        <p:nvSpPr>
          <p:cNvPr id="83" name="Shape 8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When coding with graphs, the first thing you need to write in the file, </a:t>
            </a:r>
            <a:r>
              <a:rPr b="1" lang="en" u="sng"/>
              <a:t>on line 1</a:t>
            </a:r>
            <a:r>
              <a:rPr lang="en"/>
              <a:t>, is </a:t>
            </a:r>
            <a:r>
              <a:rPr lang="en" sz="1200">
                <a:latin typeface="Courier New"/>
                <a:ea typeface="Courier New"/>
                <a:cs typeface="Courier New"/>
                <a:sym typeface="Courier New"/>
              </a:rPr>
              <a:t>#include &lt;chplot.h&gt;</a:t>
            </a:r>
            <a:r>
              <a:rPr lang="en"/>
              <a:t>.  The space between "</a:t>
            </a:r>
            <a:r>
              <a:rPr lang="en" sz="1200">
                <a:latin typeface="Courier New"/>
                <a:ea typeface="Courier New"/>
                <a:cs typeface="Courier New"/>
                <a:sym typeface="Courier New"/>
              </a:rPr>
              <a:t>include</a:t>
            </a:r>
            <a:r>
              <a:rPr lang="en"/>
              <a:t>" and the </a:t>
            </a:r>
            <a:r>
              <a:rPr lang="en" sz="1200">
                <a:latin typeface="Courier New"/>
                <a:ea typeface="Courier New"/>
                <a:cs typeface="Courier New"/>
                <a:sym typeface="Courier New"/>
              </a:rPr>
              <a:t>&lt;</a:t>
            </a:r>
            <a:r>
              <a:rPr lang="en"/>
              <a:t> character is optional.  </a:t>
            </a:r>
            <a:r>
              <a:rPr lang="en" u="sng"/>
              <a:t>There isn't an semicolon after this line.</a:t>
            </a:r>
            <a:r>
              <a:rPr lang="en"/>
              <a:t>  This lets you use the prewritten code in that file, so you don't have to specifically get the graph created or tell the computer how to graph data.</a:t>
            </a:r>
          </a:p>
          <a:p>
            <a:pPr lvl="0">
              <a:spcBef>
                <a:spcPts val="0"/>
              </a:spcBef>
              <a:buNone/>
            </a:pPr>
            <a:r>
              <a:rPr lang="en"/>
              <a:t>After </a:t>
            </a:r>
            <a:r>
              <a:rPr lang="en" sz="1200">
                <a:latin typeface="Courier New"/>
                <a:ea typeface="Courier New"/>
                <a:cs typeface="Courier New"/>
                <a:sym typeface="Courier New"/>
              </a:rPr>
              <a:t>include</a:t>
            </a:r>
            <a:r>
              <a:rPr lang="en"/>
              <a:t>ing the graphing file, you would need to tell the computer to create a new graph and let you use it.  To do so, you would need to write: </a:t>
            </a:r>
            <a:r>
              <a:rPr lang="en" sz="1200">
                <a:latin typeface="Courier New"/>
                <a:ea typeface="Courier New"/>
                <a:cs typeface="Courier New"/>
                <a:sym typeface="Courier New"/>
              </a:rPr>
              <a:t>CPlot plot;</a:t>
            </a:r>
            <a:r>
              <a:rPr lang="en"/>
              <a:t>.  Then you can tell the </a:t>
            </a:r>
            <a:r>
              <a:rPr lang="en" sz="1200">
                <a:latin typeface="Courier New"/>
                <a:ea typeface="Courier New"/>
                <a:cs typeface="Courier New"/>
                <a:sym typeface="Courier New"/>
              </a:rPr>
              <a:t>plot</a:t>
            </a:r>
            <a:r>
              <a:rPr lang="en"/>
              <a:t> to do things.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Plotting Text</a:t>
            </a:r>
          </a:p>
        </p:txBody>
      </p:sp>
      <p:sp>
        <p:nvSpPr>
          <p:cNvPr id="296" name="Shape 296"/>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 member function call</a:t>
            </a:r>
          </a:p>
          <a:p>
            <a:pPr lvl="0">
              <a:spcBef>
                <a:spcPts val="0"/>
              </a:spcBef>
              <a:buNone/>
            </a:pPr>
            <a:r>
              <a:rPr lang="en" sz="1200">
                <a:latin typeface="Courier New"/>
                <a:ea typeface="Courier New"/>
                <a:cs typeface="Courier New"/>
                <a:sym typeface="Courier New"/>
              </a:rPr>
              <a:t>plot.text("string", PLOT_TEXT_CENTER, x, y);</a:t>
            </a:r>
          </a:p>
          <a:p>
            <a:pPr indent="0" lvl="0" marL="0" marR="0" rtl="0" algn="l">
              <a:lnSpc>
                <a:spcPct val="115000"/>
              </a:lnSpc>
              <a:spcBef>
                <a:spcPts val="0"/>
              </a:spcBef>
              <a:spcAft>
                <a:spcPts val="1600"/>
              </a:spcAft>
              <a:buNone/>
            </a:pPr>
            <a:r>
              <a:rPr lang="en"/>
              <a:t>Draws a string centered at the point (</a:t>
            </a:r>
            <a:r>
              <a:rPr lang="en" sz="1200">
                <a:latin typeface="Courier New"/>
                <a:ea typeface="Courier New"/>
                <a:cs typeface="Courier New"/>
                <a:sym typeface="Courier New"/>
              </a:rPr>
              <a:t>x</a:t>
            </a:r>
            <a:r>
              <a:rPr lang="en"/>
              <a:t>, </a:t>
            </a:r>
            <a:r>
              <a:rPr lang="en" sz="1200">
                <a:latin typeface="Courier New"/>
                <a:ea typeface="Courier New"/>
                <a:cs typeface="Courier New"/>
                <a:sym typeface="Courier New"/>
              </a:rPr>
              <a:t>y</a:t>
            </a:r>
            <a:r>
              <a:rPr lang="en"/>
              <a:t>) so that you can add text to the plot. If the macro </a:t>
            </a:r>
            <a:r>
              <a:rPr lang="en" sz="1200">
                <a:latin typeface="Courier New"/>
                <a:ea typeface="Courier New"/>
                <a:cs typeface="Courier New"/>
                <a:sym typeface="Courier New"/>
              </a:rPr>
              <a:t>PLOT_TEXT_CENTER</a:t>
            </a:r>
            <a:r>
              <a:rPr lang="en"/>
              <a:t> is used, the specified location is the center of the text string. If the macro </a:t>
            </a:r>
            <a:r>
              <a:rPr lang="en" sz="1200">
                <a:latin typeface="Courier New"/>
                <a:ea typeface="Courier New"/>
                <a:cs typeface="Courier New"/>
                <a:sym typeface="Courier New"/>
              </a:rPr>
              <a:t>PLOT_TEXT_LEFT</a:t>
            </a:r>
            <a:r>
              <a:rPr lang="en"/>
              <a:t> is used, the specified location is the left side of the text string. For the macro </a:t>
            </a:r>
            <a:r>
              <a:rPr lang="en" sz="1200">
                <a:latin typeface="Courier New"/>
                <a:ea typeface="Courier New"/>
                <a:cs typeface="Courier New"/>
                <a:sym typeface="Courier New"/>
              </a:rPr>
              <a:t>PLOT_TEXT_RIGHT</a:t>
            </a:r>
            <a:r>
              <a:rPr lang="en"/>
              <a:t>, the specified location is the right side of the text string.</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Plotting Arrows</a:t>
            </a:r>
          </a:p>
        </p:txBody>
      </p:sp>
      <p:sp>
        <p:nvSpPr>
          <p:cNvPr id="302" name="Shape 302"/>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 member function call</a:t>
            </a:r>
          </a:p>
          <a:p>
            <a:pPr lvl="0">
              <a:spcBef>
                <a:spcPts val="0"/>
              </a:spcBef>
              <a:buNone/>
            </a:pPr>
            <a:r>
              <a:rPr lang="en" sz="1200">
                <a:latin typeface="Courier New"/>
                <a:ea typeface="Courier New"/>
                <a:cs typeface="Courier New"/>
                <a:sym typeface="Courier New"/>
              </a:rPr>
              <a:t>plot.arrow(x_tail, y_tail, x_head, y_head);</a:t>
            </a:r>
          </a:p>
          <a:p>
            <a:pPr indent="0" lvl="0" marL="0" marR="0" rtl="0" algn="l">
              <a:lnSpc>
                <a:spcPct val="115000"/>
              </a:lnSpc>
              <a:spcBef>
                <a:spcPts val="0"/>
              </a:spcBef>
              <a:spcAft>
                <a:spcPts val="1600"/>
              </a:spcAft>
              <a:buNone/>
            </a:pPr>
            <a:r>
              <a:rPr lang="en"/>
              <a:t>A</a:t>
            </a:r>
            <a:r>
              <a:rPr lang="en"/>
              <a:t>dds an arrow to a plot. The arrow points from (</a:t>
            </a:r>
            <a:r>
              <a:rPr lang="en" sz="1200">
                <a:latin typeface="Courier New"/>
                <a:ea typeface="Courier New"/>
                <a:cs typeface="Courier New"/>
                <a:sym typeface="Courier New"/>
              </a:rPr>
              <a:t>x_tail</a:t>
            </a:r>
            <a:r>
              <a:rPr lang="en"/>
              <a:t>, </a:t>
            </a:r>
            <a:r>
              <a:rPr lang="en" sz="1200">
                <a:latin typeface="Courier New"/>
                <a:ea typeface="Courier New"/>
                <a:cs typeface="Courier New"/>
                <a:sym typeface="Courier New"/>
              </a:rPr>
              <a:t>y_tail</a:t>
            </a:r>
            <a:r>
              <a:rPr lang="en"/>
              <a:t>) to (</a:t>
            </a:r>
            <a:r>
              <a:rPr lang="en" sz="1200">
                <a:latin typeface="Courier New"/>
                <a:ea typeface="Courier New"/>
                <a:cs typeface="Courier New"/>
                <a:sym typeface="Courier New"/>
              </a:rPr>
              <a:t>x_head</a:t>
            </a:r>
            <a:r>
              <a:rPr lang="en"/>
              <a:t>, </a:t>
            </a:r>
            <a:r>
              <a:rPr lang="en" sz="1200">
                <a:latin typeface="Courier New"/>
                <a:ea typeface="Courier New"/>
                <a:cs typeface="Courier New"/>
                <a:sym typeface="Courier New"/>
              </a:rPr>
              <a:t>y_head</a:t>
            </a:r>
            <a:r>
              <a:rPr lang="en"/>
              <a:t>).</a:t>
            </a:r>
          </a:p>
          <a:p>
            <a:pPr lvl="0">
              <a:spcBef>
                <a:spcPts val="0"/>
              </a:spcBef>
              <a:buNone/>
            </a:pPr>
            <a:r>
              <a:rPr lang="en"/>
              <a:t>This member function can be used to add arrows to the x and y axes.</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Outputting a Plot to a File</a:t>
            </a:r>
          </a:p>
        </p:txBody>
      </p:sp>
      <p:sp>
        <p:nvSpPr>
          <p:cNvPr id="308" name="Shape 308"/>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A plot not only can be displayed on the computer screen, but also exported in a variety of file formats for various applications. A plot can be saved in a file by the member function call </a:t>
            </a:r>
          </a:p>
          <a:p>
            <a:pPr lvl="0">
              <a:spcBef>
                <a:spcPts val="0"/>
              </a:spcBef>
              <a:buNone/>
            </a:pPr>
            <a:r>
              <a:rPr lang="en" sz="1200">
                <a:latin typeface="Courier New"/>
                <a:ea typeface="Courier New"/>
                <a:cs typeface="Courier New"/>
                <a:sym typeface="Courier New"/>
              </a:rPr>
              <a:t>plot.outputType(PLOT_OUTPUT_TYPE_FILE, "format", "filename");</a:t>
            </a:r>
            <a:r>
              <a:rPr lang="en"/>
              <a:t> </a:t>
            </a:r>
          </a:p>
          <a:p>
            <a:pPr lvl="0">
              <a:spcBef>
                <a:spcPts val="0"/>
              </a:spcBef>
              <a:buNone/>
            </a:pPr>
            <a:r>
              <a:rPr lang="en"/>
              <a:t>The member function calls below show how to save a plot in GIF and JPEG files plot.gif and plot.jpg, respectively.</a:t>
            </a:r>
          </a:p>
          <a:p>
            <a:pPr lvl="0">
              <a:spcBef>
                <a:spcPts val="0"/>
              </a:spcBef>
              <a:spcAft>
                <a:spcPts val="0"/>
              </a:spcAft>
              <a:buNone/>
            </a:pPr>
            <a:r>
              <a:rPr lang="en" sz="1200">
                <a:latin typeface="Courier New"/>
                <a:ea typeface="Courier New"/>
                <a:cs typeface="Courier New"/>
                <a:sym typeface="Courier New"/>
              </a:rPr>
              <a:t>plot.outputType(PLOT_OUTPUTTYPE_FILE, "gif", "plot.gif");  // save as a GIF</a:t>
            </a:r>
          </a:p>
          <a:p>
            <a:pPr lvl="0">
              <a:spcBef>
                <a:spcPts val="0"/>
              </a:spcBef>
              <a:spcAft>
                <a:spcPts val="0"/>
              </a:spcAft>
              <a:buNone/>
            </a:pPr>
            <a:r>
              <a:rPr lang="en" sz="1200">
                <a:latin typeface="Courier New"/>
                <a:ea typeface="Courier New"/>
                <a:cs typeface="Courier New"/>
                <a:sym typeface="Courier New"/>
              </a:rPr>
              <a:t>plot.outputType(PLOT_OUTPUTTYPE_FILE, "jpeg", "plot.jpg"); // save as a JPEG</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More Information</a:t>
            </a:r>
          </a:p>
        </p:txBody>
      </p:sp>
      <p:sp>
        <p:nvSpPr>
          <p:cNvPr id="314" name="Shape 314"/>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For more information you can look online at </a:t>
            </a:r>
            <a:r>
              <a:rPr lang="en" u="sng">
                <a:solidFill>
                  <a:schemeClr val="hlink"/>
                </a:solidFill>
                <a:hlinkClick r:id="rId3"/>
              </a:rPr>
              <a:t>drive.google.com/file/d/0BzUQxmg82CwkWW11NXU5cGtJVXc/view</a:t>
            </a:r>
            <a:r>
              <a:rPr lang="en"/>
              <a:t>. </a:t>
            </a:r>
          </a:p>
          <a:p>
            <a:pPr lvl="0">
              <a:spcBef>
                <a:spcPts val="0"/>
              </a:spcBef>
              <a:buNone/>
            </a:pPr>
            <a:r>
              <a:rPr lang="en"/>
              <a:t>You also can </a:t>
            </a:r>
            <a:r>
              <a:rPr lang="en" u="sng">
                <a:solidFill>
                  <a:schemeClr val="hlink"/>
                </a:solidFill>
                <a:hlinkClick r:id="rId4"/>
              </a:rPr>
              <a:t>email</a:t>
            </a:r>
            <a:r>
              <a:rPr lang="en"/>
              <a:t> or talk to Simon.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Outline of Graphing Program</a:t>
            </a:r>
          </a:p>
        </p:txBody>
      </p:sp>
      <p:sp>
        <p:nvSpPr>
          <p:cNvPr id="89" name="Shape 89"/>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spcAft>
                <a:spcPts val="0"/>
              </a:spcAft>
              <a:buNone/>
            </a:pPr>
            <a:r>
              <a:rPr lang="en" sz="1200">
                <a:latin typeface="Courier New"/>
                <a:ea typeface="Courier New"/>
                <a:cs typeface="Courier New"/>
                <a:sym typeface="Courier New"/>
              </a:rPr>
              <a:t>#include &lt;chplot.h&gt;</a:t>
            </a:r>
          </a:p>
          <a:p>
            <a:pPr lvl="0">
              <a:spcBef>
                <a:spcPts val="0"/>
              </a:spcBef>
              <a:spcAft>
                <a:spcPts val="0"/>
              </a:spcAft>
              <a:buNone/>
            </a:pPr>
            <a:r>
              <a:rPr lang="en" sz="1200">
                <a:latin typeface="Courier New"/>
                <a:ea typeface="Courier New"/>
                <a:cs typeface="Courier New"/>
                <a:sym typeface="Courier New"/>
              </a:rPr>
              <a:t>CPlot plot;</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plot.title("title");               // The title shown on the graph</a:t>
            </a:r>
          </a:p>
          <a:p>
            <a:pPr lvl="0">
              <a:spcBef>
                <a:spcPts val="0"/>
              </a:spcBef>
              <a:spcAft>
                <a:spcPts val="0"/>
              </a:spcAft>
              <a:buNone/>
            </a:pPr>
            <a:r>
              <a:rPr lang="en" sz="1200">
                <a:latin typeface="Courier New"/>
                <a:ea typeface="Courier New"/>
                <a:cs typeface="Courier New"/>
                <a:sym typeface="Courier New"/>
              </a:rPr>
              <a:t>plot.label(PLOT_AXIS_X, "xlabel"); // The title shown on the x-axis</a:t>
            </a:r>
          </a:p>
          <a:p>
            <a:pPr lvl="0">
              <a:spcBef>
                <a:spcPts val="0"/>
              </a:spcBef>
              <a:spcAft>
                <a:spcPts val="0"/>
              </a:spcAft>
              <a:buNone/>
            </a:pPr>
            <a:r>
              <a:rPr lang="en" sz="1200">
                <a:latin typeface="Courier New"/>
                <a:ea typeface="Courier New"/>
                <a:cs typeface="Courier New"/>
                <a:sym typeface="Courier New"/>
              </a:rPr>
              <a:t>plot.label(PLOT_AXIS_Y, "ylabel"); // The title shown on the y-axis</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 add plotting data here</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plot.plotting(); // Tells the computer to plot the data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Explanation of Graphing Outline</a:t>
            </a:r>
          </a:p>
        </p:txBody>
      </p:sp>
      <p:sp>
        <p:nvSpPr>
          <p:cNvPr id="95" name="Shape 95"/>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200">
                <a:latin typeface="Courier New"/>
                <a:ea typeface="Courier New"/>
                <a:cs typeface="Courier New"/>
                <a:sym typeface="Courier New"/>
              </a:rPr>
              <a:t>#include &lt;chplot.h&gt;  /* Instructs Ch to include the file chplot.h in the program. It is called a header or header file. The purpose of including chplot.h is to use the class CPlot defined in the header file. A class is a user defined data type in Ch.*/</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CPlot plot; // Declares the variable plot of type CPlot for plotting.</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 A function associated with a class is called a member function. The function plot.title() or title() is a member function of the class CPlot. Member functions of the class CPlot are called to process the data for the object plot.</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plot.title("title"); /* The title shown on the graph - If this member function is not called, the generated plot will have no title.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Explanation of Graphing Outline Continued</a:t>
            </a:r>
          </a:p>
        </p:txBody>
      </p:sp>
      <p:sp>
        <p:nvSpPr>
          <p:cNvPr id="101" name="Shape 10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200">
                <a:latin typeface="Courier New"/>
                <a:ea typeface="Courier New"/>
                <a:cs typeface="Courier New"/>
                <a:sym typeface="Courier New"/>
              </a:rPr>
              <a:t>/* The macros PLOT_AXIS_X and PLOT_AXIS_Y for the x and y axes, respectively, are defined in the header file chplot.h. The second arguments of the two member below functions are strings for labels. If these two functions are not called, by default, the label for the x-axis will be “x” whereas the label for the y-axis will be “y”.*/</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plot.label(PLOT_AXIS_X, "xlabel"); // The title shown on the x-axis</a:t>
            </a:r>
          </a:p>
          <a:p>
            <a:pPr lvl="0" rtl="0">
              <a:spcBef>
                <a:spcPts val="0"/>
              </a:spcBef>
              <a:spcAft>
                <a:spcPts val="0"/>
              </a:spcAft>
              <a:buNone/>
            </a:pPr>
            <a:r>
              <a:rPr lang="en" sz="1200">
                <a:latin typeface="Courier New"/>
                <a:ea typeface="Courier New"/>
                <a:cs typeface="Courier New"/>
                <a:sym typeface="Courier New"/>
              </a:rPr>
              <a:t>plot.label(PLOT_AXIS_Y, "ylabel"); // The title shown on the y-axis</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 add plotting data here</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plot.plotting(); // Tells the computer to plot the data</a:t>
            </a:r>
          </a:p>
          <a:p>
            <a:pPr lvl="0" rtl="0">
              <a:spcBef>
                <a:spcPts val="0"/>
              </a:spcBef>
              <a:spcAft>
                <a:spcPts val="0"/>
              </a:spcAft>
              <a:buNone/>
            </a:pPr>
            <a:r>
              <a:t/>
            </a:r>
            <a:endParaRPr sz="12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Scatter Plots</a:t>
            </a:r>
          </a:p>
        </p:txBody>
      </p:sp>
      <p:sp>
        <p:nvSpPr>
          <p:cNvPr id="107" name="Shape 107"/>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A scatter plot is a graph with points to show a possible relationship between two sets of data. It can be used effectively to show some trends. </a:t>
            </a:r>
          </a:p>
          <a:p>
            <a:pPr lvl="0">
              <a:spcBef>
                <a:spcPts val="0"/>
              </a:spcBef>
              <a:buNone/>
            </a:pPr>
            <a:r>
              <a:rPr lang="en"/>
              <a:t>The program points.ch plots five data points on a scatter plot. The graph reveals that the temperature relationship between Fahrenheit and Celsius is linear.</a:t>
            </a:r>
          </a:p>
          <a:p>
            <a:pPr lvl="0">
              <a:spcBef>
                <a:spcPts val="0"/>
              </a:spcBef>
              <a:buNone/>
            </a:pPr>
            <a:r>
              <a:t/>
            </a:r>
            <a:endParaRPr/>
          </a:p>
        </p:txBody>
      </p:sp>
      <p:graphicFrame>
        <p:nvGraphicFramePr>
          <p:cNvPr id="108" name="Shape 108"/>
          <p:cNvGraphicFramePr/>
          <p:nvPr/>
        </p:nvGraphicFramePr>
        <p:xfrm>
          <a:off x="473775" y="3861050"/>
          <a:ext cx="3000000" cy="3000000"/>
        </p:xfrm>
        <a:graphic>
          <a:graphicData uri="http://schemas.openxmlformats.org/drawingml/2006/table">
            <a:tbl>
              <a:tblPr>
                <a:noFill/>
                <a:tableStyleId>{36690D59-9897-49CE-9E1F-7CAA8C96D31D}</a:tableStyleId>
              </a:tblPr>
              <a:tblGrid>
                <a:gridCol w="1366075"/>
                <a:gridCol w="1366075"/>
                <a:gridCol w="1366075"/>
                <a:gridCol w="1366075"/>
                <a:gridCol w="1366075"/>
                <a:gridCol w="1366075"/>
              </a:tblGrid>
              <a:tr h="396200">
                <a:tc>
                  <a:txBody>
                    <a:bodyPr>
                      <a:noAutofit/>
                    </a:bodyPr>
                    <a:lstStyle/>
                    <a:p>
                      <a:pPr indent="0" lvl="0" marL="0" marR="0" rtl="0" algn="l">
                        <a:lnSpc>
                          <a:spcPct val="115000"/>
                        </a:lnSpc>
                        <a:spcBef>
                          <a:spcPts val="0"/>
                        </a:spcBef>
                        <a:spcAft>
                          <a:spcPts val="0"/>
                        </a:spcAft>
                        <a:buNone/>
                      </a:pPr>
                      <a:r>
                        <a:rPr lang="en" sz="1800">
                          <a:latin typeface="Exo 2"/>
                          <a:ea typeface="Exo 2"/>
                          <a:cs typeface="Exo 2"/>
                          <a:sym typeface="Exo 2"/>
                        </a:rPr>
                        <a:t>Fahrenheit</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Exo 2"/>
                          <a:ea typeface="Exo 2"/>
                          <a:cs typeface="Exo 2"/>
                          <a:sym typeface="Exo 2"/>
                        </a:rPr>
                        <a:t>-10</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Exo 2"/>
                          <a:ea typeface="Exo 2"/>
                          <a:cs typeface="Exo 2"/>
                          <a:sym typeface="Exo 2"/>
                        </a:rPr>
                        <a:t>20</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Exo 2"/>
                          <a:ea typeface="Exo 2"/>
                          <a:cs typeface="Exo 2"/>
                          <a:sym typeface="Exo 2"/>
                        </a:rPr>
                        <a:t>50</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Exo 2"/>
                          <a:ea typeface="Exo 2"/>
                          <a:cs typeface="Exo 2"/>
                          <a:sym typeface="Exo 2"/>
                        </a:rPr>
                        <a:t>80</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Exo 2"/>
                          <a:ea typeface="Exo 2"/>
                          <a:cs typeface="Exo 2"/>
                          <a:sym typeface="Exo 2"/>
                        </a:rPr>
                        <a:t>110</a:t>
                      </a:r>
                    </a:p>
                  </a:txBody>
                  <a:tcPr marT="91425" marB="91425" marR="91425" marL="91425" anchor="ctr"/>
                </a:tc>
              </a:tr>
              <a:tr h="381000">
                <a:tc>
                  <a:txBody>
                    <a:bodyPr>
                      <a:noAutofit/>
                    </a:bodyPr>
                    <a:lstStyle/>
                    <a:p>
                      <a:pPr indent="0" lvl="0" marL="0" marR="0" rtl="0" algn="l">
                        <a:lnSpc>
                          <a:spcPct val="115000"/>
                        </a:lnSpc>
                        <a:spcBef>
                          <a:spcPts val="0"/>
                        </a:spcBef>
                        <a:spcAft>
                          <a:spcPts val="0"/>
                        </a:spcAft>
                        <a:buNone/>
                      </a:pPr>
                      <a:r>
                        <a:rPr lang="en" sz="1800">
                          <a:latin typeface="Exo 2"/>
                          <a:ea typeface="Exo 2"/>
                          <a:cs typeface="Exo 2"/>
                          <a:sym typeface="Exo 2"/>
                        </a:rPr>
                        <a:t>Celsius</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Exo 2"/>
                          <a:ea typeface="Exo 2"/>
                          <a:cs typeface="Exo 2"/>
                          <a:sym typeface="Exo 2"/>
                        </a:rPr>
                        <a:t>-23.33</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Exo 2"/>
                          <a:ea typeface="Exo 2"/>
                          <a:cs typeface="Exo 2"/>
                          <a:sym typeface="Exo 2"/>
                        </a:rPr>
                        <a:t>-6.67</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Exo 2"/>
                          <a:ea typeface="Exo 2"/>
                          <a:cs typeface="Exo 2"/>
                          <a:sym typeface="Exo 2"/>
                        </a:rPr>
                        <a:t>10</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Exo 2"/>
                          <a:ea typeface="Exo 2"/>
                          <a:cs typeface="Exo 2"/>
                          <a:sym typeface="Exo 2"/>
                        </a:rPr>
                        <a:t>26.67</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Exo 2"/>
                          <a:ea typeface="Exo 2"/>
                          <a:cs typeface="Exo 2"/>
                          <a:sym typeface="Exo 2"/>
                        </a:rPr>
                        <a:t>43.33</a:t>
                      </a:r>
                    </a:p>
                  </a:txBody>
                  <a:tcPr marT="91425" marB="91425" marR="91425" marL="914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Plot a Point</a:t>
            </a:r>
          </a:p>
        </p:txBody>
      </p:sp>
      <p:sp>
        <p:nvSpPr>
          <p:cNvPr id="114" name="Shape 114"/>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There are many member functions to add plotting data to the plotting object. One of them is to add a point to the plotting object. The member function </a:t>
            </a:r>
            <a:r>
              <a:rPr lang="en" sz="1200">
                <a:latin typeface="Courier New"/>
                <a:ea typeface="Courier New"/>
                <a:cs typeface="Courier New"/>
                <a:sym typeface="Courier New"/>
              </a:rPr>
              <a:t>plot.point()</a:t>
            </a:r>
            <a:r>
              <a:rPr lang="en"/>
              <a:t> draws a point.  The syntax is:</a:t>
            </a:r>
          </a:p>
          <a:p>
            <a:pPr lvl="0">
              <a:spcBef>
                <a:spcPts val="0"/>
              </a:spcBef>
              <a:buNone/>
            </a:pPr>
            <a:r>
              <a:rPr lang="en" sz="1200">
                <a:latin typeface="Courier New"/>
                <a:ea typeface="Courier New"/>
                <a:cs typeface="Courier New"/>
                <a:sym typeface="Courier New"/>
              </a:rPr>
              <a:t>plot.point(x, y);</a:t>
            </a:r>
          </a:p>
          <a:p>
            <a:pPr lvl="0">
              <a:spcBef>
                <a:spcPts val="0"/>
              </a:spcBef>
              <a:buNone/>
            </a:pPr>
            <a:r>
              <a:rPr lang="en"/>
              <a:t>This creates a point at (</a:t>
            </a:r>
            <a:r>
              <a:rPr lang="en" sz="1200">
                <a:latin typeface="Courier New"/>
                <a:ea typeface="Courier New"/>
                <a:cs typeface="Courier New"/>
                <a:sym typeface="Courier New"/>
              </a:rPr>
              <a:t>x</a:t>
            </a:r>
            <a:r>
              <a:rPr lang="en"/>
              <a:t>, </a:t>
            </a:r>
            <a:r>
              <a:rPr lang="en" sz="1200">
                <a:latin typeface="Courier New"/>
                <a:ea typeface="Courier New"/>
                <a:cs typeface="Courier New"/>
                <a:sym typeface="Courier New"/>
              </a:rPr>
              <a:t>y</a:t>
            </a:r>
            <a:r>
              <a:rPr lang="en"/>
              <a:t>) on the plot </a:t>
            </a:r>
            <a:r>
              <a:rPr lang="en" sz="1200">
                <a:latin typeface="Courier New"/>
                <a:ea typeface="Courier New"/>
                <a:cs typeface="Courier New"/>
                <a:sym typeface="Courier New"/>
              </a:rPr>
              <a:t>plot</a:t>
            </a:r>
            <a:r>
              <a:rPr lang="en"/>
              <a:t>.</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