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Exo 2"/>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A8462E8-A707-4939-A46B-8462D777C7EC}">
  <a:tblStyle styleId="{1A8462E8-A707-4939-A46B-8462D777C7E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Exo2-bold.fntdata"/><Relationship Id="rId21" Type="http://schemas.openxmlformats.org/officeDocument/2006/relationships/slide" Target="slides/slide16.xml"/><Relationship Id="rId43" Type="http://schemas.openxmlformats.org/officeDocument/2006/relationships/font" Target="fonts/Exo2-regular.fntdata"/><Relationship Id="rId24" Type="http://schemas.openxmlformats.org/officeDocument/2006/relationships/slide" Target="slides/slide19.xml"/><Relationship Id="rId46" Type="http://schemas.openxmlformats.org/officeDocument/2006/relationships/font" Target="fonts/Exo2-boldItalic.fntdata"/><Relationship Id="rId23" Type="http://schemas.openxmlformats.org/officeDocument/2006/relationships/slide" Target="slides/slide18.xml"/><Relationship Id="rId45" Type="http://schemas.openxmlformats.org/officeDocument/2006/relationships/font" Target="fonts/Exo2-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buFont typeface="Exo 2"/>
              <a:defRPr sz="4800">
                <a:latin typeface="Exo 2"/>
                <a:ea typeface="Exo 2"/>
                <a:cs typeface="Exo 2"/>
                <a:sym typeface="Exo 2"/>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1" name="Shape 11"/>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Font typeface="Exo 2"/>
              <a:buNone/>
              <a:defRPr>
                <a:solidFill>
                  <a:schemeClr val="lt1"/>
                </a:solidFill>
                <a:latin typeface="Exo 2"/>
                <a:ea typeface="Exo 2"/>
                <a:cs typeface="Exo 2"/>
                <a:sym typeface="Exo 2"/>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6" name="Shape 56"/>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7" name="Shape 5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58" name="Shape 58"/>
        <p:cNvGrpSpPr/>
        <p:nvPr/>
      </p:nvGrpSpPr>
      <p:grpSpPr>
        <a:xfrm>
          <a:off x="0" y="0"/>
          <a:ext cx="0" cy="0"/>
          <a:chOff x="0" y="0"/>
          <a:chExt cx="0" cy="0"/>
        </a:xfrm>
      </p:grpSpPr>
      <p:sp>
        <p:nvSpPr>
          <p:cNvPr id="59" name="Shape 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 name="Shape 12"/>
        <p:cNvGrpSpPr/>
        <p:nvPr/>
      </p:nvGrpSpPr>
      <p:grpSpPr>
        <a:xfrm>
          <a:off x="0" y="0"/>
          <a:ext cx="0" cy="0"/>
          <a:chOff x="0" y="0"/>
          <a:chExt cx="0" cy="0"/>
        </a:xfrm>
      </p:grpSpPr>
      <p:sp>
        <p:nvSpPr>
          <p:cNvPr id="13" name="Shape 13"/>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buFont typeface="Exo 2"/>
              <a:defRPr sz="4200">
                <a:latin typeface="Exo 2"/>
                <a:ea typeface="Exo 2"/>
                <a:cs typeface="Exo 2"/>
                <a:sym typeface="Exo 2"/>
              </a:defRPr>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8" name="Shape 18"/>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buFont typeface="Exo 2"/>
              <a:defRPr>
                <a:latin typeface="Exo 2"/>
                <a:ea typeface="Exo 2"/>
                <a:cs typeface="Exo 2"/>
                <a:sym typeface="Exo 2"/>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60950" y="1928050"/>
            <a:ext cx="8222100" cy="2710200"/>
          </a:xfrm>
          <a:prstGeom prst="rect">
            <a:avLst/>
          </a:prstGeom>
        </p:spPr>
        <p:txBody>
          <a:bodyPr anchorCtr="0" anchor="t" bIns="91425" lIns="91425" rIns="91425" tIns="91425"/>
          <a:lstStyle>
            <a:lvl1pPr lvl="0">
              <a:spcBef>
                <a:spcPts val="0"/>
              </a:spcBef>
              <a:buFont typeface="Exo 2"/>
              <a:defRPr>
                <a:solidFill>
                  <a:srgbClr val="000000"/>
                </a:solidFill>
                <a:latin typeface="Exo 2"/>
                <a:ea typeface="Exo 2"/>
                <a:cs typeface="Exo 2"/>
                <a:sym typeface="Exo 2"/>
              </a:defRPr>
            </a:lvl1pPr>
            <a:lvl2pPr lvl="1">
              <a:spcBef>
                <a:spcPts val="0"/>
              </a:spcBef>
              <a:buFont typeface="Exo 2"/>
              <a:defRPr>
                <a:latin typeface="Exo 2"/>
                <a:ea typeface="Exo 2"/>
                <a:cs typeface="Exo 2"/>
                <a:sym typeface="Exo 2"/>
              </a:defRPr>
            </a:lvl2pPr>
            <a:lvl3pPr lvl="2">
              <a:spcBef>
                <a:spcPts val="0"/>
              </a:spcBef>
              <a:buFont typeface="Exo 2"/>
              <a:defRPr>
                <a:latin typeface="Exo 2"/>
                <a:ea typeface="Exo 2"/>
                <a:cs typeface="Exo 2"/>
                <a:sym typeface="Exo 2"/>
              </a:defRPr>
            </a:lvl3pPr>
            <a:lvl4pPr lvl="3">
              <a:spcBef>
                <a:spcPts val="0"/>
              </a:spcBef>
              <a:buFont typeface="Exo 2"/>
              <a:defRPr>
                <a:latin typeface="Exo 2"/>
                <a:ea typeface="Exo 2"/>
                <a:cs typeface="Exo 2"/>
                <a:sym typeface="Exo 2"/>
              </a:defRPr>
            </a:lvl4pPr>
            <a:lvl5pPr lvl="4">
              <a:spcBef>
                <a:spcPts val="0"/>
              </a:spcBef>
              <a:buFont typeface="Exo 2"/>
              <a:defRPr>
                <a:latin typeface="Exo 2"/>
                <a:ea typeface="Exo 2"/>
                <a:cs typeface="Exo 2"/>
                <a:sym typeface="Exo 2"/>
              </a:defRPr>
            </a:lvl5pPr>
            <a:lvl6pPr lvl="5">
              <a:spcBef>
                <a:spcPts val="0"/>
              </a:spcBef>
              <a:buFont typeface="Exo 2"/>
              <a:defRPr>
                <a:latin typeface="Exo 2"/>
                <a:ea typeface="Exo 2"/>
                <a:cs typeface="Exo 2"/>
                <a:sym typeface="Exo 2"/>
              </a:defRPr>
            </a:lvl6pPr>
            <a:lvl7pPr lvl="6">
              <a:spcBef>
                <a:spcPts val="0"/>
              </a:spcBef>
              <a:buFont typeface="Exo 2"/>
              <a:defRPr>
                <a:latin typeface="Exo 2"/>
                <a:ea typeface="Exo 2"/>
                <a:cs typeface="Exo 2"/>
                <a:sym typeface="Exo 2"/>
              </a:defRPr>
            </a:lvl7pPr>
            <a:lvl8pPr lvl="7">
              <a:spcBef>
                <a:spcPts val="0"/>
              </a:spcBef>
              <a:buFont typeface="Exo 2"/>
              <a:defRPr>
                <a:latin typeface="Exo 2"/>
                <a:ea typeface="Exo 2"/>
                <a:cs typeface="Exo 2"/>
                <a:sym typeface="Exo 2"/>
              </a:defRPr>
            </a:lvl8pPr>
            <a:lvl9pPr lvl="8">
              <a:spcBef>
                <a:spcPts val="0"/>
              </a:spcBef>
              <a:buFont typeface="Exo 2"/>
              <a:defRPr>
                <a:latin typeface="Exo 2"/>
                <a:ea typeface="Exo 2"/>
                <a:cs typeface="Exo 2"/>
                <a:sym typeface="Exo 2"/>
              </a:defRPr>
            </a:lvl9pPr>
          </a:lstStyle>
          <a:p/>
        </p:txBody>
      </p:sp>
      <p:sp>
        <p:nvSpPr>
          <p:cNvPr id="20" name="Shape 2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4" name="Shape 24"/>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1" name="Shape 31"/>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2" name="Shape 3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38" name="Shape 3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5" name="Shape 45"/>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6" name="Shape 46"/>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8" name="Shape 4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2" name="Shape 52"/>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3" name="Shape 5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rgbClr val="FFFFFF"/>
              </a:buClr>
              <a:buSzPct val="100000"/>
              <a:buFont typeface="Roboto"/>
              <a:defRPr sz="1800">
                <a:solidFill>
                  <a:srgbClr val="FFFFFF"/>
                </a:solidFill>
                <a:latin typeface="Roboto"/>
                <a:ea typeface="Roboto"/>
                <a:cs typeface="Roboto"/>
                <a:sym typeface="Roboto"/>
              </a:defRPr>
            </a:lvl1pPr>
            <a:lvl2pPr lvl="1">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2pPr>
            <a:lvl3pPr lvl="2">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3pPr>
            <a:lvl4pPr lvl="3">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4pPr>
            <a:lvl5pPr lvl="4">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5pPr>
            <a:lvl6pPr lvl="5">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6pPr>
            <a:lvl7pPr lvl="6">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7pPr>
            <a:lvl8pPr lvl="7">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8pPr>
            <a:lvl9pPr lvl="8">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presentation/d/1A5D0RsxduY1pWAKTr6OXinuWdoNYqpwK0j33CLCEV-g/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A5D0RsxduY1pWAKTr6OXinuWdoNYqpwK0j33CLCEV-g/edit?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rive.google.com/file/d/0BzUQxmg82CwkWW11NXU5cGtJVXc/view" TargetMode="External"/><Relationship Id="rId4" Type="http://schemas.openxmlformats.org/officeDocument/2006/relationships/hyperlink" Target="mailto:simonxob@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solidFill>
                  <a:srgbClr val="FFFFFF"/>
                </a:solidFill>
              </a:rPr>
              <a:t>Ch and C-STEM</a:t>
            </a:r>
          </a:p>
        </p:txBody>
      </p:sp>
      <p:sp>
        <p:nvSpPr>
          <p:cNvPr id="65" name="Shape 65"/>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Comparison and Loops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a:t>
            </a:r>
          </a:p>
        </p:txBody>
      </p:sp>
      <p:sp>
        <p:nvSpPr>
          <p:cNvPr id="119" name="Shape 11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The outline of an </a:t>
            </a:r>
            <a:r>
              <a:rPr lang="en" sz="1200">
                <a:latin typeface="Courier New"/>
                <a:ea typeface="Courier New"/>
                <a:cs typeface="Courier New"/>
                <a:sym typeface="Courier New"/>
              </a:rPr>
              <a:t>if</a:t>
            </a:r>
            <a:r>
              <a:rPr lang="en"/>
              <a:t>-</a:t>
            </a:r>
            <a:r>
              <a:rPr lang="en" sz="1200">
                <a:latin typeface="Courier New"/>
                <a:ea typeface="Courier New"/>
                <a:cs typeface="Courier New"/>
                <a:sym typeface="Courier New"/>
              </a:rPr>
              <a:t>else</a:t>
            </a:r>
            <a:r>
              <a:rPr lang="en"/>
              <a:t> statement is:</a:t>
            </a:r>
          </a:p>
          <a:p>
            <a:pPr lvl="0">
              <a:spcBef>
                <a:spcPts val="0"/>
              </a:spcBef>
              <a:buNone/>
            </a:pPr>
            <a:r>
              <a:rPr lang="en" sz="1200">
                <a:latin typeface="Courier New"/>
                <a:ea typeface="Courier New"/>
                <a:cs typeface="Courier New"/>
                <a:sym typeface="Courier New"/>
              </a:rPr>
              <a:t>if(expression) {</a:t>
            </a:r>
          </a:p>
          <a:p>
            <a:pPr lvl="0">
              <a:spcBef>
                <a:spcPts val="0"/>
              </a:spcBef>
              <a:buNone/>
            </a:pPr>
            <a:r>
              <a:rPr lang="en" sz="1200">
                <a:latin typeface="Courier New"/>
                <a:ea typeface="Courier New"/>
                <a:cs typeface="Courier New"/>
                <a:sym typeface="Courier New"/>
              </a:rPr>
              <a:t>statement1;</a:t>
            </a:r>
          </a:p>
          <a:p>
            <a:pPr lvl="0">
              <a:spcBef>
                <a:spcPts val="0"/>
              </a:spcBef>
              <a:buNone/>
            </a:pPr>
            <a:r>
              <a:rPr lang="en" sz="1200">
                <a:latin typeface="Courier New"/>
                <a:ea typeface="Courier New"/>
                <a:cs typeface="Courier New"/>
                <a:sym typeface="Courier New"/>
              </a:rPr>
              <a:t>} else {</a:t>
            </a:r>
          </a:p>
          <a:p>
            <a:pPr lvl="0">
              <a:spcBef>
                <a:spcPts val="0"/>
              </a:spcBef>
              <a:buNone/>
            </a:pPr>
            <a:r>
              <a:rPr lang="en" sz="1200">
                <a:latin typeface="Courier New"/>
                <a:ea typeface="Courier New"/>
                <a:cs typeface="Courier New"/>
                <a:sym typeface="Courier New"/>
              </a:rPr>
              <a:t>statement2;</a:t>
            </a:r>
          </a:p>
          <a:p>
            <a:pPr lvl="0">
              <a:spcBef>
                <a:spcPts val="0"/>
              </a:spcBef>
              <a:buNone/>
            </a:pPr>
            <a:r>
              <a:rPr lang="en" sz="1200">
                <a:latin typeface="Courier New"/>
                <a:ea typeface="Courier New"/>
                <a:cs typeface="Courier New"/>
                <a:sym typeface="Courier New"/>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a:t>
            </a:r>
          </a:p>
        </p:txBody>
      </p:sp>
      <p:sp>
        <p:nvSpPr>
          <p:cNvPr id="125" name="Shape 12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if-else statement is commonly used for decision making.  Within if-else statements, there is a separate statement for both a true and false value for the controlling expression. </a:t>
            </a:r>
          </a:p>
          <a:p>
            <a:pPr lvl="0">
              <a:spcBef>
                <a:spcPts val="0"/>
              </a:spcBef>
              <a:buNone/>
            </a:pPr>
            <a:r>
              <a:rPr lang="en"/>
              <a:t>Using the example from the previous slide, if the expression returns a true value, then statement1 would be executed. If a false value was returned, statement2 would be executed.</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Recommended</a:t>
            </a:r>
            <a:r>
              <a:rPr lang="en"/>
              <a:t> Format for </a:t>
            </a:r>
            <a:r>
              <a:rPr lang="en">
                <a:latin typeface="Courier New"/>
                <a:ea typeface="Courier New"/>
                <a:cs typeface="Courier New"/>
                <a:sym typeface="Courier New"/>
              </a:rPr>
              <a:t>if</a:t>
            </a:r>
            <a:r>
              <a:rPr lang="en"/>
              <a:t> </a:t>
            </a:r>
            <a:r>
              <a:rPr lang="en"/>
              <a:t>statements</a:t>
            </a:r>
          </a:p>
        </p:txBody>
      </p:sp>
      <p:sp>
        <p:nvSpPr>
          <p:cNvPr id="131" name="Shape 13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Everyone believes </a:t>
            </a:r>
            <a:r>
              <a:rPr lang="en"/>
              <a:t>statements inside a function or loop should be properly indented. Indentation is especially important for a program with many nested loops, which will be described later in this chapter. Indentation needs to be consistent for a program with a fixed number of blank spaces. The use of horizontal tabs for indentation is not recommended because it takes too much space in code with many nested loops and blocks. Hard copies of source code without proper indentation may be difficult to read.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Logical Operators</a:t>
            </a:r>
          </a:p>
        </p:txBody>
      </p:sp>
      <p:sp>
        <p:nvSpPr>
          <p:cNvPr id="137" name="Shape 13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latin typeface="Courier New"/>
                <a:ea typeface="Courier New"/>
                <a:cs typeface="Courier New"/>
                <a:sym typeface="Courier New"/>
              </a:rPr>
              <a:t>&amp;&amp;</a:t>
            </a:r>
            <a:r>
              <a:rPr lang="en"/>
              <a:t> (x </a:t>
            </a:r>
            <a:r>
              <a:rPr lang="en">
                <a:latin typeface="Courier New"/>
                <a:ea typeface="Courier New"/>
                <a:cs typeface="Courier New"/>
                <a:sym typeface="Courier New"/>
              </a:rPr>
              <a:t>&amp;&amp;</a:t>
            </a:r>
            <a:r>
              <a:rPr lang="en"/>
              <a:t> y): logical AND operator</a:t>
            </a:r>
          </a:p>
          <a:p>
            <a:pPr lvl="0">
              <a:spcBef>
                <a:spcPts val="0"/>
              </a:spcBef>
              <a:buNone/>
            </a:pPr>
            <a:r>
              <a:rPr lang="en">
                <a:latin typeface="Courier New"/>
                <a:ea typeface="Courier New"/>
                <a:cs typeface="Courier New"/>
                <a:sym typeface="Courier New"/>
              </a:rPr>
              <a:t>||</a:t>
            </a:r>
            <a:r>
              <a:rPr lang="en"/>
              <a:t> (x </a:t>
            </a:r>
            <a:r>
              <a:rPr lang="en">
                <a:latin typeface="Courier New"/>
                <a:ea typeface="Courier New"/>
                <a:cs typeface="Courier New"/>
                <a:sym typeface="Courier New"/>
              </a:rPr>
              <a:t>||</a:t>
            </a:r>
            <a:r>
              <a:rPr lang="en"/>
              <a:t> y): logical inclusive OR operator</a:t>
            </a:r>
          </a:p>
          <a:p>
            <a:pPr lvl="0">
              <a:spcBef>
                <a:spcPts val="0"/>
              </a:spcBef>
              <a:buNone/>
            </a:pPr>
            <a:r>
              <a:rPr lang="en"/>
              <a:t>EXAMPLE:</a:t>
            </a:r>
          </a:p>
          <a:p>
            <a:pPr lvl="0">
              <a:spcBef>
                <a:spcPts val="0"/>
              </a:spcBef>
              <a:buNone/>
            </a:pPr>
            <a:r>
              <a:rPr lang="en" sz="1400">
                <a:latin typeface="Courier New"/>
                <a:ea typeface="Courier New"/>
                <a:cs typeface="Courier New"/>
                <a:sym typeface="Courier New"/>
              </a:rPr>
              <a:t>if(a == 1 &amp;&amp; b == 2) // runs if a is 1 AND b is 2</a:t>
            </a:r>
          </a:p>
          <a:p>
            <a:pPr lvl="0">
              <a:spcBef>
                <a:spcPts val="0"/>
              </a:spcBef>
              <a:buNone/>
            </a:pPr>
            <a:r>
              <a:rPr lang="en" sz="1400">
                <a:latin typeface="Courier New"/>
                <a:ea typeface="Courier New"/>
                <a:cs typeface="Courier New"/>
                <a:sym typeface="Courier New"/>
              </a:rPr>
              <a:t>if(a == 1 || a == 2) // runs if a is 1 OR 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graphicFrame>
        <p:nvGraphicFramePr>
          <p:cNvPr id="142" name="Shape 142"/>
          <p:cNvGraphicFramePr/>
          <p:nvPr/>
        </p:nvGraphicFramePr>
        <p:xfrm>
          <a:off x="459200" y="1928050"/>
          <a:ext cx="3000000" cy="3000000"/>
        </p:xfrm>
        <a:graphic>
          <a:graphicData uri="http://schemas.openxmlformats.org/drawingml/2006/table">
            <a:tbl>
              <a:tblPr>
                <a:noFill/>
                <a:tableStyleId>{1A8462E8-A707-4939-A46B-8462D777C7EC}</a:tableStyleId>
              </a:tblPr>
              <a:tblGrid>
                <a:gridCol w="2054875"/>
                <a:gridCol w="2054875"/>
                <a:gridCol w="2054875"/>
                <a:gridCol w="2054875"/>
              </a:tblGrid>
              <a:tr h="560375">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x</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y</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x &amp;&amp; y</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x || y</a:t>
                      </a:r>
                    </a:p>
                  </a:txBody>
                  <a:tcPr marT="91425" marB="91425" marR="91425" marL="91425" anchor="ctr"/>
                </a:tc>
              </a:tr>
              <a:tr h="538850">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0</a:t>
                      </a:r>
                    </a:p>
                  </a:txBody>
                  <a:tcPr marT="91425" marB="91425" marR="91425" marL="91425" anchor="ctr"/>
                </a:tc>
              </a:tr>
              <a:tr h="538850">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1</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1</a:t>
                      </a:r>
                    </a:p>
                  </a:txBody>
                  <a:tcPr marT="91425" marB="91425" marR="91425" marL="91425" anchor="ctr"/>
                </a:tc>
              </a:tr>
              <a:tr h="538850">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1</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0</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1</a:t>
                      </a:r>
                    </a:p>
                  </a:txBody>
                  <a:tcPr marT="91425" marB="91425" marR="91425" marL="91425" anchor="ctr"/>
                </a:tc>
              </a:tr>
              <a:tr h="538850">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1</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1</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1</a:t>
                      </a:r>
                    </a:p>
                  </a:txBody>
                  <a:tcPr marT="91425" marB="91425" marR="91425" marL="91425" anchor="ctr"/>
                </a:tc>
                <a:tc>
                  <a:txBody>
                    <a:bodyPr>
                      <a:noAutofit/>
                    </a:bodyPr>
                    <a:lstStyle/>
                    <a:p>
                      <a:pPr indent="0" lvl="0" marL="0" marR="0" rtl="0" algn="l">
                        <a:lnSpc>
                          <a:spcPct val="115000"/>
                        </a:lnSpc>
                        <a:spcBef>
                          <a:spcPts val="0"/>
                        </a:spcBef>
                        <a:spcAft>
                          <a:spcPts val="0"/>
                        </a:spcAft>
                        <a:buNone/>
                      </a:pPr>
                      <a:r>
                        <a:rPr lang="en" sz="1800">
                          <a:latin typeface="Courier New"/>
                          <a:ea typeface="Courier New"/>
                          <a:cs typeface="Courier New"/>
                          <a:sym typeface="Courier New"/>
                        </a:rPr>
                        <a:t>1</a:t>
                      </a:r>
                    </a:p>
                  </a:txBody>
                  <a:tcPr marT="91425" marB="91425" marR="91425" marL="91425" anchor="ctr"/>
                </a:tc>
              </a:tr>
            </a:tbl>
          </a:graphicData>
        </a:graphic>
      </p:graphicFrame>
      <p:sp>
        <p:nvSpPr>
          <p:cNvPr id="143" name="Shape 14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Output of Logical Operations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Using Logical Operators in </a:t>
            </a:r>
            <a:r>
              <a:rPr lang="en">
                <a:latin typeface="Courier New"/>
                <a:ea typeface="Courier New"/>
                <a:cs typeface="Courier New"/>
                <a:sym typeface="Courier New"/>
              </a:rPr>
              <a:t>if</a:t>
            </a:r>
            <a:r>
              <a:rPr lang="en"/>
              <a:t> Statements</a:t>
            </a:r>
          </a:p>
        </p:txBody>
      </p:sp>
      <p:sp>
        <p:nvSpPr>
          <p:cNvPr id="149" name="Shape 149"/>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0"/>
              </a:spcAft>
              <a:buNone/>
            </a:pPr>
            <a:r>
              <a:rPr lang="en"/>
              <a:t>Logical operators are typically used to form more complex conditions for an if statement. Using logical operators in this way eliminates the need for nested if statements. For example, </a:t>
            </a:r>
          </a:p>
          <a:p>
            <a:pPr lvl="0">
              <a:spcBef>
                <a:spcPts val="0"/>
              </a:spcBef>
              <a:spcAft>
                <a:spcPts val="0"/>
              </a:spcAft>
              <a:buNone/>
            </a:pPr>
            <a:r>
              <a:rPr lang="en" sz="1200">
                <a:latin typeface="Courier New"/>
                <a:ea typeface="Courier New"/>
                <a:cs typeface="Courier New"/>
                <a:sym typeface="Courier New"/>
              </a:rPr>
              <a:t>if((a &lt; b) &amp;&amp; (c &lt; d)){</a:t>
            </a:r>
          </a:p>
          <a:p>
            <a:pPr indent="0" lvl="0" marL="0">
              <a:spcBef>
                <a:spcPts val="0"/>
              </a:spcBef>
              <a:spcAft>
                <a:spcPts val="0"/>
              </a:spcAft>
              <a:buNone/>
            </a:pPr>
            <a:r>
              <a:rPr lang="en" sz="1200">
                <a:latin typeface="Courier New"/>
                <a:ea typeface="Courier New"/>
                <a:cs typeface="Courier New"/>
                <a:sym typeface="Courier New"/>
              </a:rPr>
              <a:t>    statement; </a:t>
            </a:r>
          </a:p>
          <a:p>
            <a:pPr lvl="0">
              <a:spcBef>
                <a:spcPts val="0"/>
              </a:spcBef>
              <a:spcAft>
                <a:spcPts val="0"/>
              </a:spcAft>
              <a:buNone/>
            </a:pPr>
            <a:r>
              <a:rPr lang="en" sz="1200">
                <a:latin typeface="Courier New"/>
                <a:ea typeface="Courier New"/>
                <a:cs typeface="Courier New"/>
                <a:sym typeface="Courier New"/>
              </a:rPr>
              <a:t>}</a:t>
            </a:r>
          </a:p>
          <a:p>
            <a:pPr lvl="0">
              <a:spcBef>
                <a:spcPts val="0"/>
              </a:spcBef>
              <a:spcAft>
                <a:spcPts val="0"/>
              </a:spcAft>
              <a:buNone/>
            </a:pPr>
            <a:r>
              <a:rPr lang="en"/>
              <a:t>is equivalent to</a:t>
            </a:r>
            <a:r>
              <a:rPr lang="en" sz="1200">
                <a:latin typeface="Courier New"/>
                <a:ea typeface="Courier New"/>
                <a:cs typeface="Courier New"/>
                <a:sym typeface="Courier New"/>
              </a:rPr>
              <a:t> </a:t>
            </a:r>
          </a:p>
          <a:p>
            <a:pPr indent="0" lvl="0" marL="0">
              <a:spcBef>
                <a:spcPts val="0"/>
              </a:spcBef>
              <a:spcAft>
                <a:spcPts val="0"/>
              </a:spcAft>
              <a:buNone/>
            </a:pPr>
            <a:r>
              <a:rPr lang="en" sz="1200">
                <a:latin typeface="Courier New"/>
                <a:ea typeface="Courier New"/>
                <a:cs typeface="Courier New"/>
                <a:sym typeface="Courier New"/>
              </a:rPr>
              <a:t>if(a &lt; b) {</a:t>
            </a:r>
          </a:p>
          <a:p>
            <a:pPr indent="0" lvl="0" marL="0">
              <a:spcBef>
                <a:spcPts val="0"/>
              </a:spcBef>
              <a:spcAft>
                <a:spcPts val="0"/>
              </a:spcAft>
              <a:buNone/>
            </a:pPr>
            <a:r>
              <a:rPr lang="en" sz="1200">
                <a:latin typeface="Courier New"/>
                <a:ea typeface="Courier New"/>
                <a:cs typeface="Courier New"/>
                <a:sym typeface="Courier New"/>
              </a:rPr>
              <a:t>    if(c &lt; d){</a:t>
            </a:r>
          </a:p>
          <a:p>
            <a:pPr indent="0" lvl="0" marL="0">
              <a:spcBef>
                <a:spcPts val="0"/>
              </a:spcBef>
              <a:spcAft>
                <a:spcPts val="0"/>
              </a:spcAft>
              <a:buNone/>
            </a:pPr>
            <a:r>
              <a:rPr lang="en" sz="1200">
                <a:latin typeface="Courier New"/>
                <a:ea typeface="Courier New"/>
                <a:cs typeface="Courier New"/>
                <a:sym typeface="Courier New"/>
              </a:rPr>
              <a:t>        statement;</a:t>
            </a:r>
          </a:p>
          <a:p>
            <a:pPr indent="0" lvl="0" marL="0">
              <a:spcBef>
                <a:spcPts val="0"/>
              </a:spcBef>
              <a:spcAft>
                <a:spcPts val="0"/>
              </a:spcAft>
              <a:buNone/>
            </a:pPr>
            <a:r>
              <a:rPr lang="en" sz="1200">
                <a:latin typeface="Courier New"/>
                <a:ea typeface="Courier New"/>
                <a:cs typeface="Courier New"/>
                <a:sym typeface="Courier New"/>
              </a:rPr>
              <a:t>    }</a:t>
            </a:r>
          </a:p>
          <a:p>
            <a:pPr lvl="0">
              <a:spcBef>
                <a:spcPts val="0"/>
              </a:spcBef>
              <a:spcAft>
                <a:spcPts val="0"/>
              </a:spcAft>
              <a:buNone/>
            </a:pPr>
            <a:r>
              <a:rPr lang="en" sz="1200">
                <a:latin typeface="Courier New"/>
                <a:ea typeface="Courier New"/>
                <a:cs typeface="Courier New"/>
                <a:sym typeface="Courier New"/>
              </a:rPr>
              <a: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Example Using Conditional </a:t>
            </a:r>
            <a:r>
              <a:rPr lang="en">
                <a:latin typeface="Courier New"/>
                <a:ea typeface="Courier New"/>
                <a:cs typeface="Courier New"/>
                <a:sym typeface="Courier New"/>
              </a:rPr>
              <a:t>if</a:t>
            </a:r>
            <a:r>
              <a:rPr lang="en"/>
              <a:t> Statements</a:t>
            </a:r>
          </a:p>
        </p:txBody>
      </p:sp>
      <p:sp>
        <p:nvSpPr>
          <p:cNvPr id="155" name="Shape 15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int year; // year (input from the user)</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printf("Please input a year\n");</a:t>
            </a:r>
          </a:p>
          <a:p>
            <a:pPr lvl="0" rtl="0">
              <a:spcBef>
                <a:spcPts val="0"/>
              </a:spcBef>
              <a:spcAft>
                <a:spcPts val="0"/>
              </a:spcAft>
              <a:buNone/>
            </a:pPr>
            <a:r>
              <a:rPr lang="en" sz="1200">
                <a:latin typeface="Courier New"/>
                <a:ea typeface="Courier New"/>
                <a:cs typeface="Courier New"/>
                <a:sym typeface="Courier New"/>
              </a:rPr>
              <a:t>scanf("%d", &amp;year); // prompt the user for input</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 determine if the year is a leap year or not, and display the output</a:t>
            </a:r>
          </a:p>
          <a:p>
            <a:pPr lvl="0">
              <a:spcBef>
                <a:spcPts val="0"/>
              </a:spcBef>
              <a:spcAft>
                <a:spcPts val="0"/>
              </a:spcAft>
              <a:buNone/>
            </a:pPr>
            <a:r>
              <a:rPr lang="en" sz="1200">
                <a:latin typeface="Courier New"/>
                <a:ea typeface="Courier New"/>
                <a:cs typeface="Courier New"/>
                <a:sym typeface="Courier New"/>
              </a:rPr>
              <a:t>if(((year % 4 == 0) &amp;&amp; (year % 100 != 0)) || (year % 400 == 0)) {</a:t>
            </a:r>
          </a:p>
          <a:p>
            <a:pPr lvl="0">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printf("%d is a leap year.\n", year);</a:t>
            </a:r>
          </a:p>
          <a:p>
            <a:pPr lvl="0">
              <a:spcBef>
                <a:spcPts val="0"/>
              </a:spcBef>
              <a:spcAft>
                <a:spcPts val="0"/>
              </a:spcAft>
              <a:buNone/>
            </a:pPr>
            <a:r>
              <a:rPr lang="en" sz="1200">
                <a:latin typeface="Courier New"/>
                <a:ea typeface="Courier New"/>
                <a:cs typeface="Courier New"/>
                <a:sym typeface="Courier New"/>
              </a:rPr>
              <a:t>} else {</a:t>
            </a:r>
          </a:p>
          <a:p>
            <a:pPr lvl="0">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printf("%d is not a leap year.\n", year);</a:t>
            </a:r>
          </a:p>
          <a:p>
            <a:pPr lvl="0">
              <a:spcBef>
                <a:spcPts val="0"/>
              </a:spcBef>
              <a:spcAft>
                <a:spcPts val="0"/>
              </a:spcAft>
              <a:buNone/>
            </a:pPr>
            <a:r>
              <a:rPr lang="en" sz="1200">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syntax of the else if statement is as follows:</a:t>
            </a:r>
          </a:p>
          <a:p>
            <a:pPr lvl="0">
              <a:spcBef>
                <a:spcPts val="0"/>
              </a:spcBef>
              <a:spcAft>
                <a:spcPts val="0"/>
              </a:spcAft>
              <a:buNone/>
            </a:pPr>
            <a:r>
              <a:rPr lang="en" sz="1200">
                <a:latin typeface="Courier New"/>
                <a:ea typeface="Courier New"/>
                <a:cs typeface="Courier New"/>
                <a:sym typeface="Courier New"/>
              </a:rPr>
              <a:t>if(expression1) {</a:t>
            </a:r>
          </a:p>
          <a:p>
            <a:pPr lvl="0">
              <a:spcBef>
                <a:spcPts val="0"/>
              </a:spcBef>
              <a:spcAft>
                <a:spcPts val="0"/>
              </a:spcAft>
              <a:buNone/>
            </a:pPr>
            <a:r>
              <a:rPr lang="en" sz="1200">
                <a:latin typeface="Courier New"/>
                <a:ea typeface="Courier New"/>
                <a:cs typeface="Courier New"/>
                <a:sym typeface="Courier New"/>
              </a:rPr>
              <a:t>statement1;</a:t>
            </a:r>
          </a:p>
          <a:p>
            <a:pPr lvl="0">
              <a:spcBef>
                <a:spcPts val="0"/>
              </a:spcBef>
              <a:spcAft>
                <a:spcPts val="0"/>
              </a:spcAft>
              <a:buNone/>
            </a:pPr>
            <a:r>
              <a:rPr lang="en" sz="1200">
                <a:latin typeface="Courier New"/>
                <a:ea typeface="Courier New"/>
                <a:cs typeface="Courier New"/>
                <a:sym typeface="Courier New"/>
              </a:rPr>
              <a:t>} else if (expression2) {</a:t>
            </a:r>
          </a:p>
          <a:p>
            <a:pPr lvl="0">
              <a:spcBef>
                <a:spcPts val="0"/>
              </a:spcBef>
              <a:spcAft>
                <a:spcPts val="0"/>
              </a:spcAft>
              <a:buNone/>
            </a:pPr>
            <a:r>
              <a:rPr lang="en" sz="1200">
                <a:latin typeface="Courier New"/>
                <a:ea typeface="Courier New"/>
                <a:cs typeface="Courier New"/>
                <a:sym typeface="Courier New"/>
              </a:rPr>
              <a:t>statement2;</a:t>
            </a:r>
          </a:p>
          <a:p>
            <a:pPr lvl="0">
              <a:spcBef>
                <a:spcPts val="0"/>
              </a:spcBef>
              <a:spcAft>
                <a:spcPts val="0"/>
              </a:spcAft>
              <a:buNone/>
            </a:pPr>
            <a:r>
              <a:rPr lang="en" sz="1200">
                <a:latin typeface="Courier New"/>
                <a:ea typeface="Courier New"/>
                <a:cs typeface="Courier New"/>
                <a:sym typeface="Courier New"/>
              </a:rPr>
              <a:t>} else if (expression3) {</a:t>
            </a:r>
          </a:p>
          <a:p>
            <a:pPr lvl="0">
              <a:spcBef>
                <a:spcPts val="0"/>
              </a:spcBef>
              <a:spcAft>
                <a:spcPts val="0"/>
              </a:spcAft>
              <a:buNone/>
            </a:pPr>
            <a:r>
              <a:rPr lang="en" sz="1200">
                <a:latin typeface="Courier New"/>
                <a:ea typeface="Courier New"/>
                <a:cs typeface="Courier New"/>
                <a:sym typeface="Courier New"/>
              </a:rPr>
              <a:t>statement3;</a:t>
            </a:r>
          </a:p>
          <a:p>
            <a:pPr lvl="0">
              <a:spcBef>
                <a:spcPts val="0"/>
              </a:spcBef>
              <a:spcAft>
                <a:spcPts val="0"/>
              </a:spcAft>
              <a:buNone/>
            </a:pPr>
            <a:r>
              <a:rPr lang="en" sz="1200">
                <a:latin typeface="Courier New"/>
                <a:ea typeface="Courier New"/>
                <a:cs typeface="Courier New"/>
                <a:sym typeface="Courier New"/>
              </a:rPr>
              <a:t>} else {</a:t>
            </a:r>
          </a:p>
          <a:p>
            <a:pPr lvl="0">
              <a:spcBef>
                <a:spcPts val="0"/>
              </a:spcBef>
              <a:spcAft>
                <a:spcPts val="0"/>
              </a:spcAft>
              <a:buNone/>
            </a:pPr>
            <a:r>
              <a:rPr lang="en" sz="1200">
                <a:latin typeface="Courier New"/>
                <a:ea typeface="Courier New"/>
                <a:cs typeface="Courier New"/>
                <a:sym typeface="Courier New"/>
              </a:rPr>
              <a:t>statement4;</a:t>
            </a:r>
          </a:p>
          <a:p>
            <a:pPr lvl="0">
              <a:spcBef>
                <a:spcPts val="0"/>
              </a:spcBef>
              <a:spcAft>
                <a:spcPts val="0"/>
              </a:spcAft>
              <a:buNone/>
            </a:pPr>
            <a:r>
              <a:rPr lang="en" sz="1200">
                <a:latin typeface="Courier New"/>
                <a:ea typeface="Courier New"/>
                <a:cs typeface="Courier New"/>
                <a:sym typeface="Courier New"/>
              </a:rPr>
              <a:t>}</a:t>
            </a:r>
          </a:p>
        </p:txBody>
      </p:sp>
      <p:sp>
        <p:nvSpPr>
          <p:cNvPr id="161" name="Shape 16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e</a:t>
            </a:r>
            <a:r>
              <a:rPr lang="en">
                <a:latin typeface="Courier New"/>
                <a:ea typeface="Courier New"/>
                <a:cs typeface="Courier New"/>
                <a:sym typeface="Courier New"/>
              </a:rPr>
              <a:t>lse-if</a:t>
            </a:r>
            <a:r>
              <a:rPr lang="en"/>
              <a:t> Statements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else-if</a:t>
            </a:r>
            <a:r>
              <a:rPr lang="en"/>
              <a:t> vs. </a:t>
            </a:r>
            <a:r>
              <a:rPr lang="en">
                <a:latin typeface="Courier New"/>
                <a:ea typeface="Courier New"/>
                <a:cs typeface="Courier New"/>
                <a:sym typeface="Courier New"/>
              </a:rPr>
              <a:t>if-else</a:t>
            </a:r>
          </a:p>
        </p:txBody>
      </p:sp>
      <p:sp>
        <p:nvSpPr>
          <p:cNvPr id="167" name="Shape 167"/>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000"/>
              </a:spcAft>
              <a:buNone/>
            </a:pPr>
            <a:r>
              <a:rPr lang="en"/>
              <a:t>The </a:t>
            </a:r>
            <a:r>
              <a:rPr lang="en" sz="1200">
                <a:latin typeface="Courier New"/>
                <a:ea typeface="Courier New"/>
                <a:cs typeface="Courier New"/>
                <a:sym typeface="Courier New"/>
              </a:rPr>
              <a:t>if-else</a:t>
            </a:r>
            <a:r>
              <a:rPr lang="en"/>
              <a:t> statement has two options to select. The </a:t>
            </a:r>
            <a:r>
              <a:rPr lang="en" sz="1200">
                <a:latin typeface="Courier New"/>
                <a:ea typeface="Courier New"/>
                <a:cs typeface="Courier New"/>
                <a:sym typeface="Courier New"/>
              </a:rPr>
              <a:t>else-if</a:t>
            </a:r>
            <a:r>
              <a:rPr lang="en"/>
              <a:t> statements are useful when more than two options are needed. </a:t>
            </a:r>
          </a:p>
          <a:p>
            <a:pPr indent="0" lvl="0" marL="0" marR="0" rtl="0" algn="l">
              <a:lnSpc>
                <a:spcPct val="115000"/>
              </a:lnSpc>
              <a:spcBef>
                <a:spcPts val="0"/>
              </a:spcBef>
              <a:spcAft>
                <a:spcPts val="1000"/>
              </a:spcAft>
              <a:buNone/>
            </a:pPr>
            <a:r>
              <a:rPr lang="en"/>
              <a:t>In this regard, an </a:t>
            </a:r>
            <a:r>
              <a:rPr lang="en" sz="1200">
                <a:latin typeface="Courier New"/>
                <a:ea typeface="Courier New"/>
                <a:cs typeface="Courier New"/>
                <a:sym typeface="Courier New"/>
              </a:rPr>
              <a:t>else-if</a:t>
            </a:r>
            <a:r>
              <a:rPr lang="en"/>
              <a:t> statement can be thought of as an extension of an </a:t>
            </a:r>
            <a:r>
              <a:rPr lang="en" sz="1200">
                <a:latin typeface="Courier New"/>
                <a:ea typeface="Courier New"/>
                <a:cs typeface="Courier New"/>
                <a:sym typeface="Courier New"/>
              </a:rPr>
              <a:t>if-else</a:t>
            </a:r>
            <a:r>
              <a:rPr lang="en"/>
              <a:t> statement.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Early Exit of a Program Using </a:t>
            </a:r>
            <a:r>
              <a:rPr lang="en">
                <a:latin typeface="Courier New"/>
                <a:ea typeface="Courier New"/>
                <a:cs typeface="Courier New"/>
                <a:sym typeface="Courier New"/>
              </a:rPr>
              <a:t>exit()</a:t>
            </a:r>
          </a:p>
        </p:txBody>
      </p:sp>
      <p:sp>
        <p:nvSpPr>
          <p:cNvPr id="173" name="Shape 17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Sometimes, if the user inputs invalid information through </a:t>
            </a:r>
            <a:r>
              <a:rPr lang="en" sz="1200">
                <a:latin typeface="Courier New"/>
                <a:ea typeface="Courier New"/>
                <a:cs typeface="Courier New"/>
                <a:sym typeface="Courier New"/>
              </a:rPr>
              <a:t>scanf()</a:t>
            </a:r>
            <a:r>
              <a:rPr lang="en"/>
              <a:t>, you might want to stop the program before performing calculations, such as dividing user-specified numbers when the </a:t>
            </a:r>
            <a:r>
              <a:rPr lang="en"/>
              <a:t>denominator</a:t>
            </a:r>
            <a:r>
              <a:rPr lang="en"/>
              <a:t> is zero.</a:t>
            </a:r>
          </a:p>
          <a:p>
            <a:pPr lvl="0">
              <a:spcBef>
                <a:spcPts val="0"/>
              </a:spcBef>
              <a:spcAft>
                <a:spcPts val="0"/>
              </a:spcAft>
              <a:buNone/>
            </a:pPr>
            <a:r>
              <a:rPr lang="en" sz="1200">
                <a:latin typeface="Courier New"/>
                <a:ea typeface="Courier New"/>
                <a:cs typeface="Courier New"/>
                <a:sym typeface="Courier New"/>
              </a:rPr>
              <a:t>i</a:t>
            </a:r>
            <a:r>
              <a:rPr lang="en" sz="1200">
                <a:latin typeface="Courier New"/>
                <a:ea typeface="Courier New"/>
                <a:cs typeface="Courier New"/>
                <a:sym typeface="Courier New"/>
              </a:rPr>
              <a:t>nt numerator, </a:t>
            </a:r>
            <a:r>
              <a:rPr lang="en" sz="1200">
                <a:latin typeface="Courier New"/>
                <a:ea typeface="Courier New"/>
                <a:cs typeface="Courier New"/>
                <a:sym typeface="Courier New"/>
              </a:rPr>
              <a:t>denominator</a:t>
            </a:r>
            <a:r>
              <a:rPr lang="en" sz="1200">
                <a:latin typeface="Courier New"/>
                <a:ea typeface="Courier New"/>
                <a:cs typeface="Courier New"/>
                <a:sym typeface="Courier New"/>
              </a:rPr>
              <a:t>;</a:t>
            </a:r>
          </a:p>
          <a:p>
            <a:pPr lvl="0">
              <a:spcBef>
                <a:spcPts val="0"/>
              </a:spcBef>
              <a:spcAft>
                <a:spcPts val="0"/>
              </a:spcAft>
              <a:buNone/>
            </a:pPr>
            <a:r>
              <a:rPr lang="en" sz="1200">
                <a:latin typeface="Courier New"/>
                <a:ea typeface="Courier New"/>
                <a:cs typeface="Courier New"/>
                <a:sym typeface="Courier New"/>
              </a:rPr>
              <a:t>printf("Enter </a:t>
            </a:r>
            <a:r>
              <a:rPr lang="en" sz="1200">
                <a:latin typeface="Courier New"/>
                <a:ea typeface="Courier New"/>
                <a:cs typeface="Courier New"/>
                <a:sym typeface="Courier New"/>
              </a:rPr>
              <a:t>two</a:t>
            </a:r>
            <a:r>
              <a:rPr lang="en" sz="1200">
                <a:latin typeface="Courier New"/>
                <a:ea typeface="Courier New"/>
                <a:cs typeface="Courier New"/>
                <a:sym typeface="Courier New"/>
              </a:rPr>
              <a:t> numbers to divide\n");</a:t>
            </a:r>
          </a:p>
          <a:p>
            <a:pPr lvl="0">
              <a:spcBef>
                <a:spcPts val="0"/>
              </a:spcBef>
              <a:spcAft>
                <a:spcPts val="0"/>
              </a:spcAft>
              <a:buNone/>
            </a:pPr>
            <a:r>
              <a:rPr lang="en" sz="1200">
                <a:latin typeface="Courier New"/>
                <a:ea typeface="Courier New"/>
                <a:cs typeface="Courier New"/>
                <a:sym typeface="Courier New"/>
              </a:rPr>
              <a:t>scanf("%d%d", </a:t>
            </a:r>
            <a:r>
              <a:rPr lang="en" sz="1200">
                <a:latin typeface="Courier New"/>
                <a:ea typeface="Courier New"/>
                <a:cs typeface="Courier New"/>
                <a:sym typeface="Courier New"/>
              </a:rPr>
              <a:t>numerator</a:t>
            </a:r>
            <a:r>
              <a:rPr lang="en" sz="1200">
                <a:latin typeface="Courier New"/>
                <a:ea typeface="Courier New"/>
                <a:cs typeface="Courier New"/>
                <a:sym typeface="Courier New"/>
              </a:rPr>
              <a:t>, </a:t>
            </a:r>
            <a:r>
              <a:rPr lang="en" sz="1200">
                <a:latin typeface="Courier New"/>
                <a:ea typeface="Courier New"/>
                <a:cs typeface="Courier New"/>
                <a:sym typeface="Courier New"/>
              </a:rPr>
              <a:t>denominator</a:t>
            </a:r>
            <a:r>
              <a:rPr lang="en" sz="1200">
                <a:latin typeface="Courier New"/>
                <a:ea typeface="Courier New"/>
                <a:cs typeface="Courier New"/>
                <a:sym typeface="Courier New"/>
              </a:rPr>
              <a:t>);</a:t>
            </a:r>
          </a:p>
          <a:p>
            <a:pPr lvl="0">
              <a:spcBef>
                <a:spcPts val="0"/>
              </a:spcBef>
              <a:spcAft>
                <a:spcPts val="0"/>
              </a:spcAft>
              <a:buNone/>
            </a:pPr>
            <a:r>
              <a:rPr lang="en" sz="1200">
                <a:latin typeface="Courier New"/>
                <a:ea typeface="Courier New"/>
                <a:cs typeface="Courier New"/>
                <a:sym typeface="Courier New"/>
              </a:rPr>
              <a:t>i</a:t>
            </a:r>
            <a:r>
              <a:rPr lang="en" sz="1200">
                <a:latin typeface="Courier New"/>
                <a:ea typeface="Courier New"/>
                <a:cs typeface="Courier New"/>
                <a:sym typeface="Courier New"/>
              </a:rPr>
              <a:t>f (</a:t>
            </a:r>
            <a:r>
              <a:rPr lang="en" sz="1200">
                <a:latin typeface="Courier New"/>
                <a:ea typeface="Courier New"/>
                <a:cs typeface="Courier New"/>
                <a:sym typeface="Courier New"/>
              </a:rPr>
              <a:t>denominator</a:t>
            </a:r>
            <a:r>
              <a:rPr lang="en" sz="1200">
                <a:latin typeface="Courier New"/>
                <a:ea typeface="Courier New"/>
                <a:cs typeface="Courier New"/>
                <a:sym typeface="Courier New"/>
              </a:rPr>
              <a:t> == </a:t>
            </a:r>
            <a:r>
              <a:rPr lang="en" sz="1200">
                <a:latin typeface="Courier New"/>
                <a:ea typeface="Courier New"/>
                <a:cs typeface="Courier New"/>
                <a:sym typeface="Courier New"/>
              </a:rPr>
              <a:t>0</a:t>
            </a:r>
            <a:r>
              <a:rPr lang="en" sz="1200">
                <a:latin typeface="Courier New"/>
                <a:ea typeface="Courier New"/>
                <a:cs typeface="Courier New"/>
                <a:sym typeface="Courier New"/>
              </a:rPr>
              <a:t>){</a:t>
            </a:r>
          </a:p>
          <a:p>
            <a:pPr lvl="0">
              <a:spcBef>
                <a:spcPts val="0"/>
              </a:spcBef>
              <a:spcAft>
                <a:spcPts val="0"/>
              </a:spcAft>
              <a:buNone/>
            </a:pPr>
            <a:r>
              <a:rPr lang="en" sz="1200">
                <a:latin typeface="Courier New"/>
                <a:ea typeface="Courier New"/>
                <a:cs typeface="Courier New"/>
                <a:sym typeface="Courier New"/>
              </a:rPr>
              <a:t>    exit(-</a:t>
            </a:r>
            <a:r>
              <a:rPr lang="en" sz="1200">
                <a:latin typeface="Courier New"/>
                <a:ea typeface="Courier New"/>
                <a:cs typeface="Courier New"/>
                <a:sym typeface="Courier New"/>
              </a:rPr>
              <a:t>1</a:t>
            </a:r>
            <a:r>
              <a:rPr lang="en" sz="1200">
                <a:latin typeface="Courier New"/>
                <a:ea typeface="Courier New"/>
                <a:cs typeface="Courier New"/>
                <a:sym typeface="Courier New"/>
              </a:rPr>
              <a:t>);  // early exit if </a:t>
            </a:r>
            <a:r>
              <a:rPr lang="en" sz="1200">
                <a:latin typeface="Courier New"/>
                <a:ea typeface="Courier New"/>
                <a:cs typeface="Courier New"/>
                <a:sym typeface="Courier New"/>
              </a:rPr>
              <a:t>denominator</a:t>
            </a:r>
            <a:r>
              <a:rPr lang="en" sz="1200">
                <a:latin typeface="Courier New"/>
                <a:ea typeface="Courier New"/>
                <a:cs typeface="Courier New"/>
                <a:sym typeface="Courier New"/>
              </a:rPr>
              <a:t> is zero</a:t>
            </a:r>
          </a:p>
          <a:p>
            <a:pPr lvl="0">
              <a:spcBef>
                <a:spcPts val="0"/>
              </a:spcBef>
              <a:spcAft>
                <a:spcPts val="0"/>
              </a:spcAft>
              <a:buNone/>
            </a:pPr>
            <a:r>
              <a:rPr lang="en" sz="1200">
                <a:latin typeface="Courier New"/>
                <a:ea typeface="Courier New"/>
                <a:cs typeface="Courier New"/>
                <a:sym typeface="Courier New"/>
              </a:rPr>
              <a:t>}</a:t>
            </a:r>
          </a:p>
          <a:p>
            <a:pPr lvl="0">
              <a:spcBef>
                <a:spcPts val="0"/>
              </a:spcBef>
              <a:spcAft>
                <a:spcPts val="0"/>
              </a:spcAft>
              <a:buNone/>
            </a:pPr>
            <a:r>
              <a:rPr lang="en" sz="1200">
                <a:latin typeface="Courier New"/>
                <a:ea typeface="Courier New"/>
                <a:cs typeface="Courier New"/>
                <a:sym typeface="Courier New"/>
              </a:rPr>
              <a:t>d</a:t>
            </a:r>
            <a:r>
              <a:rPr lang="en" sz="1200">
                <a:latin typeface="Courier New"/>
                <a:ea typeface="Courier New"/>
                <a:cs typeface="Courier New"/>
                <a:sym typeface="Courier New"/>
              </a:rPr>
              <a:t>ouble </a:t>
            </a:r>
            <a:r>
              <a:rPr lang="en" sz="1200">
                <a:latin typeface="Courier New"/>
                <a:ea typeface="Courier New"/>
                <a:cs typeface="Courier New"/>
                <a:sym typeface="Courier New"/>
              </a:rPr>
              <a:t>r</a:t>
            </a:r>
            <a:r>
              <a:rPr lang="en" sz="1200">
                <a:latin typeface="Courier New"/>
                <a:ea typeface="Courier New"/>
                <a:cs typeface="Courier New"/>
                <a:sym typeface="Courier New"/>
              </a:rPr>
              <a:t>esult = numerator / </a:t>
            </a:r>
            <a:r>
              <a:rPr lang="en" sz="1200">
                <a:latin typeface="Courier New"/>
                <a:ea typeface="Courier New"/>
                <a:cs typeface="Courier New"/>
                <a:sym typeface="Courier New"/>
              </a:rPr>
              <a:t>denominator</a:t>
            </a:r>
            <a:r>
              <a:rPr lang="en" sz="1200">
                <a:latin typeface="Courier New"/>
                <a:ea typeface="Courier New"/>
                <a:cs typeface="Courier New"/>
                <a:sym typeface="Courier New"/>
              </a:rPr>
              <a:t>;</a:t>
            </a:r>
          </a:p>
          <a:p>
            <a:pPr lvl="0">
              <a:spcBef>
                <a:spcPts val="0"/>
              </a:spcBef>
              <a:spcAft>
                <a:spcPts val="0"/>
              </a:spcAft>
              <a:buNone/>
            </a:pPr>
            <a:r>
              <a:rPr lang="en" sz="1200">
                <a:latin typeface="Courier New"/>
                <a:ea typeface="Courier New"/>
                <a:cs typeface="Courier New"/>
                <a:sym typeface="Courier New"/>
              </a:rPr>
              <a:t>printf("The answer is %lf\</a:t>
            </a:r>
            <a:r>
              <a:rPr lang="en" sz="1200">
                <a:latin typeface="Courier New"/>
                <a:ea typeface="Courier New"/>
                <a:cs typeface="Courier New"/>
                <a:sym typeface="Courier New"/>
              </a:rPr>
              <a:t>n</a:t>
            </a:r>
            <a:r>
              <a:rPr lang="en" sz="1200">
                <a:latin typeface="Courier New"/>
                <a:ea typeface="Courier New"/>
                <a:cs typeface="Courier New"/>
                <a:sym typeface="Courier New"/>
              </a:rPr>
              <a:t>", result);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DISCLAIMER</a:t>
            </a:r>
          </a:p>
        </p:txBody>
      </p:sp>
      <p:sp>
        <p:nvSpPr>
          <p:cNvPr id="71" name="Shape 7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It is highly </a:t>
            </a:r>
            <a:r>
              <a:rPr lang="en"/>
              <a:t>recommended</a:t>
            </a:r>
            <a:r>
              <a:rPr lang="en"/>
              <a:t> that you go through the Intro to Ch presentation before using this.</a:t>
            </a:r>
          </a:p>
          <a:p>
            <a:pPr lvl="0">
              <a:spcBef>
                <a:spcPts val="0"/>
              </a:spcBef>
              <a:buNone/>
            </a:pPr>
            <a:r>
              <a:rPr lang="en"/>
              <a:t>This presentation assumes a basic knowledge </a:t>
            </a:r>
            <a:r>
              <a:rPr lang="en"/>
              <a:t>of</a:t>
            </a:r>
            <a:r>
              <a:rPr lang="en"/>
              <a:t> Ch.</a:t>
            </a:r>
          </a:p>
          <a:p>
            <a:pPr lvl="0">
              <a:spcBef>
                <a:spcPts val="0"/>
              </a:spcBef>
              <a:buNone/>
            </a:pPr>
            <a:r>
              <a:rPr lang="en"/>
              <a:t>Intro to Ch can be found at: </a:t>
            </a:r>
            <a:r>
              <a:rPr lang="en" u="sng">
                <a:solidFill>
                  <a:schemeClr val="hlink"/>
                </a:solidFill>
                <a:hlinkClick r:id="rId3"/>
              </a:rPr>
              <a:t>https://docs.google.com/presentation/d/1A5D0RsxduY1pWAKTr6OXinuWdoNYqpwK0j33CLCEV-g/edit?usp=sharing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Mathematical </a:t>
            </a:r>
            <a:r>
              <a:rPr lang="en"/>
              <a:t>Expression </a:t>
            </a:r>
            <a:r>
              <a:rPr lang="en"/>
              <a:t>to Ch Expression</a:t>
            </a:r>
          </a:p>
        </p:txBody>
      </p:sp>
      <p:sp>
        <p:nvSpPr>
          <p:cNvPr id="179" name="Shape 17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In math, you can use complex statements to say a variable is between three and ten.  This is improper format in Ch.  For example, use:</a:t>
            </a:r>
          </a:p>
          <a:p>
            <a:pPr lvl="0" rtl="0">
              <a:spcBef>
                <a:spcPts val="0"/>
              </a:spcBef>
              <a:buNone/>
            </a:pPr>
            <a:r>
              <a:rPr lang="en" sz="1200">
                <a:latin typeface="Courier New"/>
                <a:ea typeface="Courier New"/>
                <a:cs typeface="Courier New"/>
                <a:sym typeface="Courier New"/>
              </a:rPr>
              <a:t>(3 &lt; x) &amp;&amp; (x &lt; 10)</a:t>
            </a:r>
          </a:p>
          <a:p>
            <a:pPr lvl="0" rtl="0">
              <a:spcBef>
                <a:spcPts val="0"/>
              </a:spcBef>
              <a:buNone/>
            </a:pPr>
            <a:r>
              <a:rPr lang="en"/>
              <a:t>instead of</a:t>
            </a:r>
          </a:p>
          <a:p>
            <a:pPr lvl="0" rtl="0">
              <a:spcBef>
                <a:spcPts val="0"/>
              </a:spcBef>
              <a:buNone/>
            </a:pPr>
            <a:r>
              <a:rPr lang="en" sz="1200">
                <a:latin typeface="Courier New"/>
                <a:ea typeface="Courier New"/>
                <a:cs typeface="Courier New"/>
                <a:sym typeface="Courier New"/>
              </a:rPr>
              <a:t>3 &lt; x &lt; 10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Repetition Using Loops</a:t>
            </a:r>
          </a:p>
        </p:txBody>
      </p:sp>
      <p:sp>
        <p:nvSpPr>
          <p:cNvPr id="185" name="Shape 18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For complicated problems, they may require that an action be repeated a number of times. Repeating actions can be accomplished using repetition statements which are executed until a condition is no longer true.</a:t>
            </a:r>
          </a:p>
          <a:p>
            <a:pPr lvl="0">
              <a:spcBef>
                <a:spcPts val="0"/>
              </a:spcBef>
              <a:buNone/>
            </a:pPr>
            <a:r>
              <a:rPr lang="en"/>
              <a:t>Incorporating the selection and repetition statements in programs is called structured programming. </a:t>
            </a:r>
          </a:p>
          <a:p>
            <a:pPr lvl="0">
              <a:spcBef>
                <a:spcPts val="0"/>
              </a:spcBef>
              <a:buNone/>
            </a:pPr>
            <a:r>
              <a:rPr lang="en"/>
              <a:t>There are two types of loops, </a:t>
            </a:r>
            <a:r>
              <a:rPr lang="en" sz="1200">
                <a:latin typeface="Courier New"/>
                <a:ea typeface="Courier New"/>
                <a:cs typeface="Courier New"/>
                <a:sym typeface="Courier New"/>
              </a:rPr>
              <a:t>while</a:t>
            </a:r>
            <a:r>
              <a:rPr lang="en"/>
              <a:t> and </a:t>
            </a:r>
            <a:r>
              <a:rPr lang="en" sz="1200">
                <a:latin typeface="Courier New"/>
                <a:ea typeface="Courier New"/>
                <a:cs typeface="Courier New"/>
                <a:sym typeface="Courier New"/>
              </a:rPr>
              <a:t>for</a:t>
            </a:r>
            <a:r>
              <a:rPr lang="en"/>
              <a:t> loops.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w</a:t>
            </a:r>
            <a:r>
              <a:rPr lang="en">
                <a:latin typeface="Courier New"/>
                <a:ea typeface="Courier New"/>
                <a:cs typeface="Courier New"/>
                <a:sym typeface="Courier New"/>
              </a:rPr>
              <a:t>hile</a:t>
            </a:r>
            <a:r>
              <a:rPr lang="en"/>
              <a:t> Loops</a:t>
            </a:r>
          </a:p>
        </p:txBody>
      </p:sp>
      <p:sp>
        <p:nvSpPr>
          <p:cNvPr id="191" name="Shape 19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syntax of a while statement is as follows:</a:t>
            </a:r>
          </a:p>
          <a:p>
            <a:pPr lvl="0">
              <a:spcBef>
                <a:spcPts val="0"/>
              </a:spcBef>
              <a:buNone/>
            </a:pPr>
            <a:r>
              <a:rPr lang="en" sz="1200">
                <a:latin typeface="Courier New"/>
                <a:ea typeface="Courier New"/>
                <a:cs typeface="Courier New"/>
                <a:sym typeface="Courier New"/>
              </a:rPr>
              <a:t>while(expression) {</a:t>
            </a:r>
          </a:p>
          <a:p>
            <a:pPr lvl="0">
              <a:spcBef>
                <a:spcPts val="0"/>
              </a:spcBef>
              <a:buNone/>
            </a:pPr>
            <a:r>
              <a:rPr lang="en" sz="1200">
                <a:latin typeface="Courier New"/>
                <a:ea typeface="Courier New"/>
                <a:cs typeface="Courier New"/>
                <a:sym typeface="Courier New"/>
              </a:rPr>
              <a:t>statement;</a:t>
            </a:r>
          </a:p>
          <a:p>
            <a:pPr lvl="0">
              <a:spcBef>
                <a:spcPts val="0"/>
              </a:spcBef>
              <a:buNone/>
            </a:pPr>
            <a:r>
              <a:rPr lang="en" sz="1200">
                <a:latin typeface="Courier New"/>
                <a:ea typeface="Courier New"/>
                <a:cs typeface="Courier New"/>
                <a:sym typeface="Courier New"/>
              </a:rPr>
              <a:t>}</a:t>
            </a:r>
          </a:p>
          <a:p>
            <a:pPr lvl="0">
              <a:spcBef>
                <a:spcPts val="0"/>
              </a:spcBef>
              <a:buNone/>
            </a:pPr>
            <a:r>
              <a:rPr lang="en"/>
              <a:t>The evaluation of the controlling expression takes place before each execution of the loop body. The loop body is executed repeatedly until the controlling expression returns a false value.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Example while Loop Printing Odd </a:t>
            </a:r>
            <a:r>
              <a:rPr lang="en"/>
              <a:t>Numbers</a:t>
            </a:r>
          </a:p>
        </p:txBody>
      </p:sp>
      <p:sp>
        <p:nvSpPr>
          <p:cNvPr id="197" name="Shape 19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spcAft>
                <a:spcPts val="0"/>
              </a:spcAft>
              <a:buNone/>
            </a:pPr>
            <a:r>
              <a:rPr lang="en" sz="1200">
                <a:latin typeface="Courier New"/>
                <a:ea typeface="Courier New"/>
                <a:cs typeface="Courier New"/>
                <a:sym typeface="Courier New"/>
              </a:rPr>
              <a:t>int i; // declare i</a:t>
            </a:r>
          </a:p>
          <a:p>
            <a:pPr lvl="0">
              <a:spcBef>
                <a:spcPts val="0"/>
              </a:spcBef>
              <a:spcAft>
                <a:spcPts val="0"/>
              </a:spcAft>
              <a:buNone/>
            </a:pPr>
            <a:r>
              <a:rPr lang="en" sz="1200">
                <a:latin typeface="Courier New"/>
                <a:ea typeface="Courier New"/>
                <a:cs typeface="Courier New"/>
                <a:sym typeface="Courier New"/>
              </a:rPr>
              <a:t>int n = 11; // declare n and initialize the largest odd number to print (11)</a:t>
            </a:r>
          </a:p>
          <a:p>
            <a:pPr lvl="0" rtl="0">
              <a:spcBef>
                <a:spcPts val="0"/>
              </a:spcBef>
              <a:spcAft>
                <a:spcPts val="0"/>
              </a:spcAft>
              <a:buNone/>
            </a:pPr>
            <a:r>
              <a:rPr lang="en" sz="1200">
                <a:latin typeface="Courier New"/>
                <a:ea typeface="Courier New"/>
                <a:cs typeface="Courier New"/>
                <a:sym typeface="Courier New"/>
              </a:rPr>
              <a:t>i = 1; // initialize the variable i</a:t>
            </a:r>
          </a:p>
          <a:p>
            <a:pPr lv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while(i &lt;= n) { // when i &lt;= 11</a:t>
            </a:r>
          </a:p>
          <a:p>
            <a:pPr lv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printf("%d ", i); // print i</a:t>
            </a:r>
          </a:p>
          <a:p>
            <a:pPr lv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i = i + 2; // give the next odd number</a:t>
            </a:r>
          </a:p>
          <a:p>
            <a:pPr lv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printf("\n"); // print a newline character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New Operators</a:t>
            </a:r>
          </a:p>
        </p:txBody>
      </p:sp>
      <p:sp>
        <p:nvSpPr>
          <p:cNvPr id="203" name="Shape 20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Ch is well-known for being short, clear, and precise.  The programmers wanted to make easy ways to increase (add one) and decrease (subtract one) to variables.</a:t>
            </a:r>
          </a:p>
          <a:p>
            <a:pPr lvl="0" rtl="0">
              <a:spcBef>
                <a:spcPts val="0"/>
              </a:spcBef>
              <a:buNone/>
            </a:pPr>
            <a:r>
              <a:rPr lang="en"/>
              <a:t>The increment operator </a:t>
            </a:r>
            <a:r>
              <a:rPr lang="en" sz="1200">
                <a:latin typeface="Courier New"/>
                <a:ea typeface="Courier New"/>
                <a:cs typeface="Courier New"/>
                <a:sym typeface="Courier New"/>
              </a:rPr>
              <a:t>++</a:t>
            </a:r>
            <a:r>
              <a:rPr lang="en"/>
              <a:t> adds 1 to its operand.  The expression </a:t>
            </a:r>
            <a:r>
              <a:rPr lang="en" sz="1200">
                <a:latin typeface="Courier New"/>
                <a:ea typeface="Courier New"/>
                <a:cs typeface="Courier New"/>
                <a:sym typeface="Courier New"/>
              </a:rPr>
              <a:t>i++</a:t>
            </a:r>
            <a:r>
              <a:rPr lang="en"/>
              <a:t> is equivalent to </a:t>
            </a:r>
            <a:r>
              <a:rPr lang="en" sz="1200">
                <a:latin typeface="Courier New"/>
                <a:ea typeface="Courier New"/>
                <a:cs typeface="Courier New"/>
                <a:sym typeface="Courier New"/>
              </a:rPr>
              <a:t>i = i + 1</a:t>
            </a:r>
            <a:r>
              <a:rPr lang="en"/>
              <a:t>.</a:t>
            </a:r>
          </a:p>
          <a:p>
            <a:pPr lvl="0" rtl="0">
              <a:spcBef>
                <a:spcPts val="0"/>
              </a:spcBef>
              <a:buNone/>
            </a:pPr>
            <a:r>
              <a:rPr lang="en"/>
              <a:t>The decrement operator </a:t>
            </a:r>
            <a:r>
              <a:rPr lang="en" sz="1200">
                <a:latin typeface="Courier New"/>
                <a:ea typeface="Courier New"/>
                <a:cs typeface="Courier New"/>
                <a:sym typeface="Courier New"/>
              </a:rPr>
              <a:t>--</a:t>
            </a:r>
            <a:r>
              <a:rPr lang="en"/>
              <a:t> subtracts 1 from its operand.  The expression </a:t>
            </a:r>
            <a:r>
              <a:rPr lang="en" sz="1200">
                <a:latin typeface="Courier New"/>
                <a:ea typeface="Courier New"/>
                <a:cs typeface="Courier New"/>
                <a:sym typeface="Courier New"/>
              </a:rPr>
              <a:t>i--</a:t>
            </a:r>
            <a:r>
              <a:rPr lang="en"/>
              <a:t> is equivalent to </a:t>
            </a:r>
            <a:r>
              <a:rPr lang="en" sz="1200">
                <a:latin typeface="Courier New"/>
                <a:ea typeface="Courier New"/>
                <a:cs typeface="Courier New"/>
                <a:sym typeface="Courier New"/>
              </a:rPr>
              <a:t>i = i - 1</a:t>
            </a:r>
            <a:r>
              <a:rPr lang="en"/>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Using the Increment Operator in Loops</a:t>
            </a:r>
          </a:p>
        </p:txBody>
      </p:sp>
      <p:sp>
        <p:nvSpPr>
          <p:cNvPr id="209" name="Shape 20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These </a:t>
            </a:r>
            <a:r>
              <a:rPr lang="en"/>
              <a:t>operators</a:t>
            </a:r>
            <a:r>
              <a:rPr lang="en"/>
              <a:t> make writing loops much easier.</a:t>
            </a:r>
          </a:p>
          <a:p>
            <a:pPr lvl="0" rtl="0">
              <a:spcBef>
                <a:spcPts val="0"/>
              </a:spcBef>
              <a:spcAft>
                <a:spcPts val="0"/>
              </a:spcAft>
              <a:buNone/>
            </a:pPr>
            <a:r>
              <a:rPr lang="en" sz="1200">
                <a:latin typeface="Courier New"/>
                <a:ea typeface="Courier New"/>
                <a:cs typeface="Courier New"/>
                <a:sym typeface="Courier New"/>
              </a:rPr>
              <a:t>int i;</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i = 1; // the first number to be printed</a:t>
            </a:r>
          </a:p>
          <a:p>
            <a:pPr lvl="0" rtl="0">
              <a:spcBef>
                <a:spcPts val="0"/>
              </a:spcBef>
              <a:spcAft>
                <a:spcPts val="0"/>
              </a:spcAft>
              <a:buNone/>
            </a:pPr>
            <a:r>
              <a:rPr lang="en" sz="1200">
                <a:latin typeface="Courier New"/>
                <a:ea typeface="Courier New"/>
                <a:cs typeface="Courier New"/>
                <a:sym typeface="Courier New"/>
              </a:rPr>
              <a:t>while(i &lt; 10){ // print numbers up to 10</a:t>
            </a:r>
          </a:p>
          <a:p>
            <a:pPr lvl="0" rtl="0">
              <a:spcBef>
                <a:spcPts val="0"/>
              </a:spcBef>
              <a:spcAft>
                <a:spcPts val="0"/>
              </a:spcAft>
              <a:buNone/>
            </a:pPr>
            <a:r>
              <a:rPr lang="en" sz="1200">
                <a:latin typeface="Courier New"/>
                <a:ea typeface="Courier New"/>
                <a:cs typeface="Courier New"/>
                <a:sym typeface="Courier New"/>
              </a:rPr>
              <a:t>    printf("%d ", i); // print the number</a:t>
            </a:r>
          </a:p>
          <a:p>
            <a:pPr lvl="0" rtl="0">
              <a:spcBef>
                <a:spcPts val="0"/>
              </a:spcBef>
              <a:spcAft>
                <a:spcPts val="0"/>
              </a:spcAft>
              <a:buNone/>
            </a:pPr>
            <a:r>
              <a:rPr lang="en" sz="1200">
                <a:latin typeface="Courier New"/>
                <a:ea typeface="Courier New"/>
                <a:cs typeface="Courier New"/>
                <a:sym typeface="Courier New"/>
              </a:rPr>
              <a:t>    i++; // increase i by 1</a:t>
            </a:r>
          </a:p>
          <a:p>
            <a:pPr lvl="0" rtl="0">
              <a:spcBef>
                <a:spcPts val="0"/>
              </a:spcBef>
              <a:spcAft>
                <a:spcPts val="0"/>
              </a:spcAft>
              <a:buNone/>
            </a:pPr>
            <a:r>
              <a:rPr lang="en" sz="1200">
                <a:latin typeface="Courier New"/>
                <a:ea typeface="Courier New"/>
                <a:cs typeface="Courier New"/>
                <a:sym typeface="Courier New"/>
              </a:rPr>
              <a:t>}</a:t>
            </a:r>
          </a:p>
          <a:p>
            <a:pPr lvl="0" rt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printf("\n");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Precedence </a:t>
            </a:r>
            <a:r>
              <a:rPr lang="en"/>
              <a:t>of</a:t>
            </a:r>
            <a:r>
              <a:rPr lang="en"/>
              <a:t> Operators</a:t>
            </a:r>
          </a:p>
        </p:txBody>
      </p:sp>
      <p:sp>
        <p:nvSpPr>
          <p:cNvPr id="215" name="Shape 215"/>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0"/>
              </a:spcAft>
              <a:buNone/>
            </a:pPr>
            <a:r>
              <a:rPr lang="en" sz="1200">
                <a:latin typeface="Courier New"/>
                <a:ea typeface="Courier New"/>
                <a:cs typeface="Courier New"/>
                <a:sym typeface="Courier New"/>
              </a:rPr>
              <a:t>++</a:t>
            </a:r>
            <a:r>
              <a:rPr lang="en"/>
              <a:t>, </a:t>
            </a:r>
            <a:r>
              <a:rPr lang="en" sz="1200">
                <a:latin typeface="Courier New"/>
                <a:ea typeface="Courier New"/>
                <a:cs typeface="Courier New"/>
                <a:sym typeface="Courier New"/>
              </a:rPr>
              <a:t>--</a:t>
            </a:r>
            <a:r>
              <a:rPr lang="en"/>
              <a:t>,  </a:t>
            </a:r>
            <a:r>
              <a:rPr lang="en" sz="1200">
                <a:latin typeface="Courier New"/>
                <a:ea typeface="Courier New"/>
                <a:cs typeface="Courier New"/>
                <a:sym typeface="Courier New"/>
              </a:rPr>
              <a:t>-</a:t>
            </a:r>
            <a:r>
              <a:rPr lang="en"/>
              <a:t> (negation): right to left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a:t>
            </a:r>
            <a:r>
              <a:rPr lang="en"/>
              <a:t> </a:t>
            </a:r>
            <a:r>
              <a:rPr lang="en" sz="1200">
                <a:latin typeface="Courier New"/>
                <a:ea typeface="Courier New"/>
                <a:cs typeface="Courier New"/>
                <a:sym typeface="Courier New"/>
              </a:rPr>
              <a:t>/,</a:t>
            </a:r>
            <a:r>
              <a:rPr lang="en"/>
              <a:t> </a:t>
            </a:r>
            <a:r>
              <a:rPr lang="en" sz="1200">
                <a:latin typeface="Courier New"/>
                <a:ea typeface="Courier New"/>
                <a:cs typeface="Courier New"/>
                <a:sym typeface="Courier New"/>
              </a:rPr>
              <a:t>%:</a:t>
            </a:r>
            <a:r>
              <a:rPr lang="en"/>
              <a:t> left to right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a:t>
            </a:r>
            <a:r>
              <a:rPr lang="en"/>
              <a:t> </a:t>
            </a:r>
            <a:r>
              <a:rPr lang="en" sz="1200">
                <a:latin typeface="Courier New"/>
                <a:ea typeface="Courier New"/>
                <a:cs typeface="Courier New"/>
                <a:sym typeface="Courier New"/>
              </a:rPr>
              <a:t>-</a:t>
            </a:r>
            <a:r>
              <a:rPr lang="en"/>
              <a:t>: left to right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&lt;,</a:t>
            </a:r>
            <a:r>
              <a:rPr lang="en"/>
              <a:t> </a:t>
            </a:r>
            <a:r>
              <a:rPr lang="en" sz="1200">
                <a:latin typeface="Courier New"/>
                <a:ea typeface="Courier New"/>
                <a:cs typeface="Courier New"/>
                <a:sym typeface="Courier New"/>
              </a:rPr>
              <a:t>&lt;=,</a:t>
            </a:r>
            <a:r>
              <a:rPr lang="en"/>
              <a:t> </a:t>
            </a:r>
            <a:r>
              <a:rPr lang="en" sz="1200">
                <a:latin typeface="Courier New"/>
                <a:ea typeface="Courier New"/>
                <a:cs typeface="Courier New"/>
                <a:sym typeface="Courier New"/>
              </a:rPr>
              <a:t>&gt;,</a:t>
            </a:r>
            <a:r>
              <a:rPr lang="en"/>
              <a:t> </a:t>
            </a:r>
            <a:r>
              <a:rPr lang="en" sz="1200">
                <a:latin typeface="Courier New"/>
                <a:ea typeface="Courier New"/>
                <a:cs typeface="Courier New"/>
                <a:sym typeface="Courier New"/>
              </a:rPr>
              <a:t>&gt;=</a:t>
            </a:r>
            <a:r>
              <a:rPr lang="en"/>
              <a:t>: left to right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a:t>
            </a:r>
            <a:r>
              <a:rPr lang="en"/>
              <a:t> </a:t>
            </a:r>
            <a:r>
              <a:rPr lang="en" sz="1200">
                <a:latin typeface="Courier New"/>
                <a:ea typeface="Courier New"/>
                <a:cs typeface="Courier New"/>
                <a:sym typeface="Courier New"/>
              </a:rPr>
              <a:t>!=</a:t>
            </a:r>
            <a:r>
              <a:rPr lang="en"/>
              <a:t>: left to right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&amp;&amp;</a:t>
            </a:r>
            <a:r>
              <a:rPr lang="en"/>
              <a:t>: left to right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a:t>
            </a:r>
            <a:r>
              <a:rPr lang="en"/>
              <a:t>: left to right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a:t>
            </a:r>
            <a:r>
              <a:rPr lang="en"/>
              <a:t>: right to left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spcAft>
                <a:spcPts val="0"/>
              </a:spcAft>
              <a:buNone/>
            </a:pPr>
            <a:r>
              <a:rPr lang="en" sz="1200">
                <a:latin typeface="Courier New"/>
                <a:ea typeface="Courier New"/>
                <a:cs typeface="Courier New"/>
                <a:sym typeface="Courier New"/>
              </a:rPr>
              <a:t>int cups;</a:t>
            </a:r>
          </a:p>
          <a:p>
            <a:pPr lvl="0">
              <a:spcBef>
                <a:spcPts val="0"/>
              </a:spcBef>
              <a:spcAft>
                <a:spcPts val="0"/>
              </a:spcAft>
              <a:buNone/>
            </a:pPr>
            <a:r>
              <a:rPr lang="en" sz="1200">
                <a:latin typeface="Courier New"/>
                <a:ea typeface="Courier New"/>
                <a:cs typeface="Courier New"/>
                <a:sym typeface="Courier New"/>
              </a:rPr>
              <a:t>double price, taxrate, subtotal, tax, total;</a:t>
            </a:r>
          </a:p>
          <a:p>
            <a:pPr lvl="0">
              <a:spcBef>
                <a:spcPts val="0"/>
              </a:spcBef>
              <a:spcAft>
                <a:spcPts val="0"/>
              </a:spcAft>
              <a:buNone/>
            </a:pPr>
            <a:r>
              <a:rPr lang="en" sz="1200">
                <a:latin typeface="Courier New"/>
                <a:ea typeface="Courier New"/>
                <a:cs typeface="Courier New"/>
                <a:sym typeface="Courier New"/>
              </a:rPr>
              <a:t>string_t answer = "yes"; // "yes" to continue, others to quit</a:t>
            </a:r>
          </a:p>
          <a:p>
            <a:pPr lvl="0">
              <a:spcBef>
                <a:spcPts val="0"/>
              </a:spcBef>
              <a:spcAft>
                <a:spcPts val="0"/>
              </a:spcAft>
              <a:buNone/>
            </a:pPr>
            <a:r>
              <a:rPr lang="en" sz="1200">
                <a:latin typeface="Courier New"/>
                <a:ea typeface="Courier New"/>
                <a:cs typeface="Courier New"/>
                <a:sym typeface="Courier New"/>
              </a:rPr>
              <a:t>price = 1.29; // $1.29 per cup</a:t>
            </a:r>
          </a:p>
          <a:p>
            <a:pPr lvl="0" rtl="0">
              <a:spcBef>
                <a:spcPts val="0"/>
              </a:spcBef>
              <a:spcAft>
                <a:spcPts val="0"/>
              </a:spcAft>
              <a:buNone/>
            </a:pPr>
            <a:r>
              <a:rPr lang="en" sz="1200">
                <a:latin typeface="Courier New"/>
                <a:ea typeface="Courier New"/>
                <a:cs typeface="Courier New"/>
                <a:sym typeface="Courier New"/>
              </a:rPr>
              <a:t>taxrate = 0.08; // 8% (8 percent) sales tax</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printf("Welcome to Simon's Lemonade Shop\n"); // ’%%’ will print out one ’%’</a:t>
            </a:r>
          </a:p>
          <a:p>
            <a:pPr lvl="0" rtl="0">
              <a:spcBef>
                <a:spcPts val="0"/>
              </a:spcBef>
              <a:spcAft>
                <a:spcPts val="0"/>
              </a:spcAft>
              <a:buNone/>
            </a:pPr>
            <a:r>
              <a:rPr lang="en" sz="1200">
                <a:latin typeface="Courier New"/>
                <a:ea typeface="Courier New"/>
                <a:cs typeface="Courier New"/>
                <a:sym typeface="Courier New"/>
              </a:rPr>
              <a:t>printf("We sell lemonade by the cup, $1.29 per cup with 8.25%% sales tax.\n");</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while (answer == "yes") { // while they want more</a:t>
            </a:r>
          </a:p>
          <a:p>
            <a:pPr lvl="0">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printf("Please enter the number of cups.\n"); // get the number of cups</a:t>
            </a:r>
          </a:p>
          <a:p>
            <a:pPr lvl="0">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scanf("%d", &amp;cups);</a:t>
            </a:r>
          </a:p>
          <a:p>
            <a:pPr lvl="0">
              <a:spcBef>
                <a:spcPts val="0"/>
              </a:spcBef>
              <a:spcAft>
                <a:spcPts val="0"/>
              </a:spcAft>
              <a:buNone/>
            </a:pPr>
            <a:r>
              <a:t/>
            </a:r>
            <a:endParaRPr sz="1200">
              <a:latin typeface="Courier New"/>
              <a:ea typeface="Courier New"/>
              <a:cs typeface="Courier New"/>
              <a:sym typeface="Courier New"/>
            </a:endParaRPr>
          </a:p>
        </p:txBody>
      </p:sp>
      <p:sp>
        <p:nvSpPr>
          <p:cNvPr id="221" name="Shape 2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New, Better Lemonade Stand</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    subtotal = price * cups; // cost before tax</a:t>
            </a:r>
          </a:p>
          <a:p>
            <a:pPr lvl="0" rtl="0">
              <a:spcBef>
                <a:spcPts val="0"/>
              </a:spcBef>
              <a:spcAft>
                <a:spcPts val="0"/>
              </a:spcAft>
              <a:buNone/>
            </a:pPr>
            <a:r>
              <a:rPr lang="en" sz="1200">
                <a:latin typeface="Courier New"/>
                <a:ea typeface="Courier New"/>
                <a:cs typeface="Courier New"/>
                <a:sym typeface="Courier New"/>
              </a:rPr>
              <a:t>    tax = taxrate * subtotal; // sales tax</a:t>
            </a:r>
          </a:p>
          <a:p>
            <a:pPr lvl="0" rtl="0">
              <a:spcBef>
                <a:spcPts val="0"/>
              </a:spcBef>
              <a:spcAft>
                <a:spcPts val="0"/>
              </a:spcAft>
              <a:buNone/>
            </a:pPr>
            <a:r>
              <a:rPr lang="en" sz="1200">
                <a:latin typeface="Courier New"/>
                <a:ea typeface="Courier New"/>
                <a:cs typeface="Courier New"/>
                <a:sym typeface="Courier New"/>
              </a:rPr>
              <a:t>    total = subtotal + tax; // total cost with tax</a:t>
            </a:r>
          </a:p>
          <a:p>
            <a:pPr lvl="0" rtl="0">
              <a:spcBef>
                <a:spcPts val="0"/>
              </a:spcBef>
              <a:spcAft>
                <a:spcPts val="0"/>
              </a:spcAft>
              <a:buNone/>
            </a:pPr>
            <a:r>
              <a:rPr lang="en" sz="1200">
                <a:latin typeface="Courier New"/>
                <a:ea typeface="Courier New"/>
                <a:cs typeface="Courier New"/>
                <a:sym typeface="Courier New"/>
              </a:rPr>
              <a:t>    printf("Subtotal: $%.2lf\n", subtotal);</a:t>
            </a:r>
          </a:p>
          <a:p>
            <a:pPr lvl="0" rtl="0">
              <a:spcBef>
                <a:spcPts val="0"/>
              </a:spcBef>
              <a:spcAft>
                <a:spcPts val="0"/>
              </a:spcAft>
              <a:buNone/>
            </a:pPr>
            <a:r>
              <a:rPr lang="en" sz="1200">
                <a:latin typeface="Courier New"/>
                <a:ea typeface="Courier New"/>
                <a:cs typeface="Courier New"/>
                <a:sym typeface="Courier New"/>
              </a:rPr>
              <a:t>    printf(" Tax: $%.2lf\n", tax)</a:t>
            </a:r>
          </a:p>
          <a:p>
            <a:pPr lvl="0" rtl="0">
              <a:spcBef>
                <a:spcPts val="0"/>
              </a:spcBef>
              <a:spcAft>
                <a:spcPts val="0"/>
              </a:spcAft>
              <a:buNone/>
            </a:pPr>
            <a:r>
              <a:rPr lang="en" sz="1200">
                <a:latin typeface="Courier New"/>
                <a:ea typeface="Courier New"/>
                <a:cs typeface="Courier New"/>
                <a:sym typeface="Courier New"/>
              </a:rPr>
              <a:t>    printf(" Total: $%.2lf\n", total);</a:t>
            </a:r>
          </a:p>
          <a:p>
            <a:pPr lvl="0" rtl="0">
              <a:spcBef>
                <a:spcPts val="0"/>
              </a:spcBef>
              <a:spcAft>
                <a:spcPts val="0"/>
              </a:spcAft>
              <a:buNone/>
            </a:pPr>
            <a:r>
              <a:rPr lang="en" sz="1200">
                <a:latin typeface="Courier New"/>
                <a:ea typeface="Courier New"/>
                <a:cs typeface="Courier New"/>
                <a:sym typeface="Courier New"/>
              </a:rPr>
              <a:t>    printf("Thank you.\n\n"); // display the cost</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    printf("Would you like to order more lemonade? Type yes or no.\n");</a:t>
            </a:r>
          </a:p>
          <a:p>
            <a:pPr lvl="0" rtl="0">
              <a:spcBef>
                <a:spcPts val="0"/>
              </a:spcBef>
              <a:spcAft>
                <a:spcPts val="0"/>
              </a:spcAft>
              <a:buNone/>
            </a:pPr>
            <a:r>
              <a:rPr lang="en" sz="1200">
                <a:latin typeface="Courier New"/>
                <a:ea typeface="Courier New"/>
                <a:cs typeface="Courier New"/>
                <a:sym typeface="Courier New"/>
              </a:rPr>
              <a:t>    scanf("%s", &amp;answer); // see if they want to continue</a:t>
            </a:r>
          </a:p>
          <a:p>
            <a:pPr lvl="0" rtl="0">
              <a:spcBef>
                <a:spcPts val="0"/>
              </a:spcBef>
              <a:spcAft>
                <a:spcPts val="0"/>
              </a:spcAft>
              <a:buNone/>
            </a:pPr>
            <a:r>
              <a:rPr lang="en" sz="1200">
                <a:latin typeface="Courier New"/>
                <a:ea typeface="Courier New"/>
                <a:cs typeface="Courier New"/>
                <a:sym typeface="Courier New"/>
              </a:rPr>
              <a:t>}</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printf("\nThank you for shopping, have a nice day!\n\n"); // when they finish</a:t>
            </a:r>
          </a:p>
        </p:txBody>
      </p:sp>
      <p:sp>
        <p:nvSpPr>
          <p:cNvPr id="227" name="Shape 2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New, Better Lemonade Stand (Continued)</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for</a:t>
            </a:r>
            <a:r>
              <a:rPr lang="en"/>
              <a:t> Loops</a:t>
            </a:r>
          </a:p>
        </p:txBody>
      </p:sp>
      <p:sp>
        <p:nvSpPr>
          <p:cNvPr id="233" name="Shape 23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The syntax of a while statement is as follows:</a:t>
            </a:r>
          </a:p>
          <a:p>
            <a:pPr lvl="0" rtl="0">
              <a:spcBef>
                <a:spcPts val="0"/>
              </a:spcBef>
              <a:buNone/>
            </a:pPr>
            <a:r>
              <a:rPr lang="en" sz="1200">
                <a:latin typeface="Courier New"/>
                <a:ea typeface="Courier New"/>
                <a:cs typeface="Courier New"/>
                <a:sym typeface="Courier New"/>
              </a:rPr>
              <a:t>for</a:t>
            </a:r>
            <a:r>
              <a:rPr lang="en" sz="1200">
                <a:latin typeface="Courier New"/>
                <a:ea typeface="Courier New"/>
                <a:cs typeface="Courier New"/>
                <a:sym typeface="Courier New"/>
              </a:rPr>
              <a:t>(expression1; expression2; expression3) {</a:t>
            </a:r>
          </a:p>
          <a:p>
            <a:pPr lvl="0" rtl="0">
              <a:spcBef>
                <a:spcPts val="0"/>
              </a:spcBef>
              <a:buNone/>
            </a:pPr>
            <a:r>
              <a:rPr lang="en" sz="1200">
                <a:latin typeface="Courier New"/>
                <a:ea typeface="Courier New"/>
                <a:cs typeface="Courier New"/>
                <a:sym typeface="Courier New"/>
              </a:rPr>
              <a:t>statement;</a:t>
            </a:r>
          </a:p>
          <a:p>
            <a:pPr lvl="0" rtl="0">
              <a:spcBef>
                <a:spcPts val="0"/>
              </a:spcBef>
              <a:buNone/>
            </a:pPr>
            <a:r>
              <a:rPr lang="en" sz="1200">
                <a:latin typeface="Courier New"/>
                <a:ea typeface="Courier New"/>
                <a:cs typeface="Courier New"/>
                <a:sym typeface="Courier New"/>
              </a:rPr>
              <a:t>}</a:t>
            </a:r>
          </a:p>
          <a:p>
            <a:pPr indent="0" lvl="0" marL="0" marR="0" rtl="0" algn="l">
              <a:lnSpc>
                <a:spcPct val="115000"/>
              </a:lnSpc>
              <a:spcBef>
                <a:spcPts val="0"/>
              </a:spcBef>
              <a:spcAft>
                <a:spcPts val="1600"/>
              </a:spcAft>
              <a:buNone/>
            </a:pPr>
            <a:r>
              <a:rPr lang="en"/>
              <a:t>For a </a:t>
            </a:r>
            <a:r>
              <a:rPr lang="en" sz="1200">
                <a:latin typeface="Courier New"/>
                <a:ea typeface="Courier New"/>
                <a:cs typeface="Courier New"/>
                <a:sym typeface="Courier New"/>
              </a:rPr>
              <a:t>for</a:t>
            </a:r>
            <a:r>
              <a:rPr lang="en"/>
              <a:t> loop, after </a:t>
            </a:r>
            <a:r>
              <a:rPr lang="en" sz="1200">
                <a:latin typeface="Courier New"/>
                <a:ea typeface="Courier New"/>
                <a:cs typeface="Courier New"/>
                <a:sym typeface="Courier New"/>
              </a:rPr>
              <a:t>expression1</a:t>
            </a:r>
            <a:r>
              <a:rPr lang="en"/>
              <a:t> is evaluated, the program evaluates </a:t>
            </a:r>
            <a:r>
              <a:rPr lang="en" sz="1200">
                <a:latin typeface="Courier New"/>
                <a:ea typeface="Courier New"/>
                <a:cs typeface="Courier New"/>
                <a:sym typeface="Courier New"/>
              </a:rPr>
              <a:t>expression2</a:t>
            </a:r>
            <a:r>
              <a:rPr lang="en"/>
              <a:t>, and if </a:t>
            </a:r>
            <a:r>
              <a:rPr lang="en" sz="1200">
                <a:latin typeface="Courier New"/>
                <a:ea typeface="Courier New"/>
                <a:cs typeface="Courier New"/>
                <a:sym typeface="Courier New"/>
              </a:rPr>
              <a:t>expression2</a:t>
            </a:r>
            <a:r>
              <a:rPr lang="en"/>
              <a:t> is true, the statement is executed and </a:t>
            </a:r>
            <a:r>
              <a:rPr lang="en" sz="1200">
                <a:latin typeface="Courier New"/>
                <a:ea typeface="Courier New"/>
                <a:cs typeface="Courier New"/>
                <a:sym typeface="Courier New"/>
              </a:rPr>
              <a:t>expression3</a:t>
            </a:r>
            <a:r>
              <a:rPr lang="en"/>
              <a:t> is evaluated. The for loop continues until </a:t>
            </a:r>
            <a:r>
              <a:rPr lang="en" sz="1200">
                <a:latin typeface="Courier New"/>
                <a:ea typeface="Courier New"/>
                <a:cs typeface="Courier New"/>
                <a:sym typeface="Courier New"/>
              </a:rPr>
              <a:t>expression2</a:t>
            </a:r>
            <a:r>
              <a:rPr lang="en"/>
              <a:t> is no longer true.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Comparison </a:t>
            </a:r>
            <a:r>
              <a:rPr lang="en"/>
              <a:t>and Loops </a:t>
            </a:r>
            <a:r>
              <a:rPr lang="en"/>
              <a:t>Using Ch</a:t>
            </a:r>
          </a:p>
        </p:txBody>
      </p:sp>
      <p:sp>
        <p:nvSpPr>
          <p:cNvPr id="77" name="Shape 7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You can use Ch to compare values and do processes multiple times.  </a:t>
            </a:r>
          </a:p>
          <a:p>
            <a:pPr lvl="0">
              <a:spcBef>
                <a:spcPts val="0"/>
              </a:spcBef>
              <a:buNone/>
            </a:pPr>
            <a:r>
              <a:rPr lang="en"/>
              <a:t>If you do not </a:t>
            </a:r>
            <a:r>
              <a:rPr lang="en"/>
              <a:t>understand</a:t>
            </a:r>
            <a:r>
              <a:rPr lang="en"/>
              <a:t> operators (such as assignment and modulus) or all of the types in Ch, go back and review Intro to Ch, found here:</a:t>
            </a:r>
          </a:p>
          <a:p>
            <a:pPr lvl="0">
              <a:spcBef>
                <a:spcPts val="0"/>
              </a:spcBef>
              <a:buNone/>
            </a:pPr>
            <a:r>
              <a:rPr lang="en" u="sng">
                <a:solidFill>
                  <a:schemeClr val="accent5"/>
                </a:solidFill>
                <a:hlinkClick r:id="rId3"/>
              </a:rPr>
              <a:t>https://docs.google.com/presentation/d/1A5D0RsxduY1pWAKTr6OXinuWdoNYqpwK0j33CLCEV-g/edit?usp=sharing</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Example of a </a:t>
            </a:r>
            <a:r>
              <a:rPr lang="en">
                <a:latin typeface="Courier New"/>
                <a:ea typeface="Courier New"/>
                <a:cs typeface="Courier New"/>
                <a:sym typeface="Courier New"/>
              </a:rPr>
              <a:t>for</a:t>
            </a:r>
            <a:r>
              <a:rPr lang="en"/>
              <a:t> Loop</a:t>
            </a:r>
          </a:p>
        </p:txBody>
      </p:sp>
      <p:sp>
        <p:nvSpPr>
          <p:cNvPr id="239" name="Shape 23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Print the numbers from </a:t>
            </a:r>
            <a:r>
              <a:rPr lang="en"/>
              <a:t>one</a:t>
            </a:r>
            <a:r>
              <a:rPr lang="en"/>
              <a:t> to </a:t>
            </a:r>
            <a:r>
              <a:rPr lang="en"/>
              <a:t>five</a:t>
            </a:r>
            <a:r>
              <a:rPr lang="en"/>
              <a:t> using a for loop:</a:t>
            </a:r>
          </a:p>
          <a:p>
            <a:pPr lvl="0" rtl="0">
              <a:spcBef>
                <a:spcPts val="0"/>
              </a:spcBef>
              <a:buNone/>
            </a:pPr>
            <a:r>
              <a:rPr lang="en" sz="1200">
                <a:latin typeface="Courier New"/>
                <a:ea typeface="Courier New"/>
                <a:cs typeface="Courier New"/>
                <a:sym typeface="Courier New"/>
              </a:rPr>
              <a:t>for(int i = 1; i &lt; 5; i++){</a:t>
            </a:r>
          </a:p>
          <a:p>
            <a:pPr lvl="0" rtl="0">
              <a:spcBef>
                <a:spcPts val="0"/>
              </a:spcBef>
              <a:buNone/>
            </a:pPr>
            <a:r>
              <a:rPr lang="en" sz="1200">
                <a:latin typeface="Courier New"/>
                <a:ea typeface="Courier New"/>
                <a:cs typeface="Courier New"/>
                <a:sym typeface="Courier New"/>
              </a:rPr>
              <a:t>    printf("%d\n", i);</a:t>
            </a:r>
          </a:p>
          <a:p>
            <a:pPr lvl="0">
              <a:spcBef>
                <a:spcPts val="0"/>
              </a:spcBef>
              <a:buNone/>
            </a:pPr>
            <a:r>
              <a:rPr lang="en" sz="1200">
                <a:latin typeface="Courier New"/>
                <a:ea typeface="Courier New"/>
                <a:cs typeface="Courier New"/>
                <a:sym typeface="Courier New"/>
              </a:rPr>
              <a: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000"/>
              </a:spcAft>
              <a:buNone/>
            </a:pPr>
            <a:r>
              <a:rPr lang="en"/>
              <a:t>All </a:t>
            </a:r>
            <a:r>
              <a:rPr lang="en" sz="1200">
                <a:latin typeface="Courier New"/>
                <a:ea typeface="Courier New"/>
                <a:cs typeface="Courier New"/>
                <a:sym typeface="Courier New"/>
              </a:rPr>
              <a:t>for</a:t>
            </a:r>
            <a:r>
              <a:rPr lang="en"/>
              <a:t> loops can be converted to </a:t>
            </a:r>
            <a:r>
              <a:rPr lang="en" sz="1200">
                <a:latin typeface="Courier New"/>
                <a:ea typeface="Courier New"/>
                <a:cs typeface="Courier New"/>
                <a:sym typeface="Courier New"/>
              </a:rPr>
              <a:t>while</a:t>
            </a:r>
            <a:r>
              <a:rPr lang="en"/>
              <a:t> loops.  For example,</a:t>
            </a:r>
          </a:p>
          <a:p>
            <a:pPr lvl="0">
              <a:spcBef>
                <a:spcPts val="0"/>
              </a:spcBef>
              <a:spcAft>
                <a:spcPts val="0"/>
              </a:spcAft>
              <a:buNone/>
            </a:pPr>
            <a:r>
              <a:rPr lang="en" sz="1200">
                <a:latin typeface="Courier New"/>
                <a:ea typeface="Courier New"/>
                <a:cs typeface="Courier New"/>
                <a:sym typeface="Courier New"/>
              </a:rPr>
              <a:t>for(int i = 1; i &lt; 5; i++){</a:t>
            </a:r>
          </a:p>
          <a:p>
            <a:pPr lvl="0">
              <a:spcBef>
                <a:spcPts val="0"/>
              </a:spcBef>
              <a:spcAft>
                <a:spcPts val="0"/>
              </a:spcAft>
              <a:buNone/>
            </a:pPr>
            <a:r>
              <a:rPr lang="en" sz="1200">
                <a:latin typeface="Courier New"/>
                <a:ea typeface="Courier New"/>
                <a:cs typeface="Courier New"/>
                <a:sym typeface="Courier New"/>
              </a:rPr>
              <a:t>    printf("%d\n", i);</a:t>
            </a:r>
          </a:p>
          <a:p>
            <a:pPr lvl="0" rtl="0">
              <a:spcBef>
                <a:spcPts val="0"/>
              </a:spcBef>
              <a:spcAft>
                <a:spcPts val="0"/>
              </a:spcAft>
              <a:buNone/>
            </a:pPr>
            <a:r>
              <a:rPr lang="en" sz="1200">
                <a:latin typeface="Courier New"/>
                <a:ea typeface="Courier New"/>
                <a:cs typeface="Courier New"/>
                <a:sym typeface="Courier New"/>
              </a:rPr>
              <a:t>}</a:t>
            </a:r>
          </a:p>
          <a:p>
            <a:pPr lvl="0" rtl="0">
              <a:spcBef>
                <a:spcPts val="0"/>
              </a:spcBef>
              <a:spcAft>
                <a:spcPts val="0"/>
              </a:spcAft>
              <a:buNone/>
            </a:pPr>
            <a:r>
              <a:t/>
            </a:r>
            <a:endParaRPr sz="1200">
              <a:latin typeface="Courier New"/>
              <a:ea typeface="Courier New"/>
              <a:cs typeface="Courier New"/>
              <a:sym typeface="Courier New"/>
            </a:endParaRPr>
          </a:p>
          <a:p>
            <a:pPr indent="0" lvl="0" marL="0" marR="0" rtl="0" algn="l">
              <a:lnSpc>
                <a:spcPct val="115000"/>
              </a:lnSpc>
              <a:spcBef>
                <a:spcPts val="0"/>
              </a:spcBef>
              <a:spcAft>
                <a:spcPts val="1600"/>
              </a:spcAft>
              <a:buNone/>
            </a:pPr>
            <a:r>
              <a:rPr lang="en"/>
              <a:t>Is the same as</a:t>
            </a:r>
          </a:p>
          <a:p>
            <a:pPr lvl="0">
              <a:spcBef>
                <a:spcPts val="0"/>
              </a:spcBef>
              <a:spcAft>
                <a:spcPts val="0"/>
              </a:spcAft>
              <a:buNone/>
            </a:pPr>
            <a:r>
              <a:rPr lang="en" sz="1200">
                <a:latin typeface="Courier New"/>
                <a:ea typeface="Courier New"/>
                <a:cs typeface="Courier New"/>
                <a:sym typeface="Courier New"/>
              </a:rPr>
              <a:t>int i = 1;</a:t>
            </a:r>
          </a:p>
          <a:p>
            <a:pPr lvl="0">
              <a:spcBef>
                <a:spcPts val="0"/>
              </a:spcBef>
              <a:spcAft>
                <a:spcPts val="0"/>
              </a:spcAft>
              <a:buNone/>
            </a:pPr>
            <a:r>
              <a:rPr lang="en" sz="1200">
                <a:latin typeface="Courier New"/>
                <a:ea typeface="Courier New"/>
                <a:cs typeface="Courier New"/>
                <a:sym typeface="Courier New"/>
              </a:rPr>
              <a:t>while(i &lt;5){</a:t>
            </a:r>
          </a:p>
          <a:p>
            <a:pPr lvl="0">
              <a:spcBef>
                <a:spcPts val="0"/>
              </a:spcBef>
              <a:spcAft>
                <a:spcPts val="0"/>
              </a:spcAft>
              <a:buNone/>
            </a:pPr>
            <a:r>
              <a:rPr lang="en" sz="1200">
                <a:latin typeface="Courier New"/>
                <a:ea typeface="Courier New"/>
                <a:cs typeface="Courier New"/>
                <a:sym typeface="Courier New"/>
              </a:rPr>
              <a:t>    printf("%d\in", i);</a:t>
            </a:r>
          </a:p>
          <a:p>
            <a:pPr lvl="0">
              <a:spcBef>
                <a:spcPts val="0"/>
              </a:spcBef>
              <a:spcAft>
                <a:spcPts val="0"/>
              </a:spcAft>
              <a:buNone/>
            </a:pPr>
            <a:r>
              <a:rPr lang="en" sz="1200">
                <a:latin typeface="Courier New"/>
                <a:ea typeface="Courier New"/>
                <a:cs typeface="Courier New"/>
                <a:sym typeface="Courier New"/>
              </a:rPr>
              <a:t>    i++;</a:t>
            </a:r>
          </a:p>
          <a:p>
            <a:pPr lvl="0">
              <a:spcBef>
                <a:spcPts val="0"/>
              </a:spcBef>
              <a:spcAft>
                <a:spcPts val="0"/>
              </a:spcAft>
              <a:buNone/>
            </a:pPr>
            <a:r>
              <a:rPr lang="en" sz="1200">
                <a:latin typeface="Courier New"/>
                <a:ea typeface="Courier New"/>
                <a:cs typeface="Courier New"/>
                <a:sym typeface="Courier New"/>
              </a:rPr>
              <a:t>}</a:t>
            </a:r>
          </a:p>
        </p:txBody>
      </p:sp>
      <p:sp>
        <p:nvSpPr>
          <p:cNvPr id="245" name="Shape 24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for</a:t>
            </a:r>
            <a:r>
              <a:rPr lang="en"/>
              <a:t> Loops vs. </a:t>
            </a:r>
            <a:r>
              <a:rPr lang="en">
                <a:latin typeface="Courier New"/>
                <a:ea typeface="Courier New"/>
                <a:cs typeface="Courier New"/>
                <a:sym typeface="Courier New"/>
              </a:rPr>
              <a:t>while</a:t>
            </a:r>
            <a:r>
              <a:rPr lang="en"/>
              <a:t> Loops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break statement provides an early exit from for and while loops. A break causes the innermost loop to be exited immediately. A break statement should only appear in a loop body.</a:t>
            </a:r>
          </a:p>
          <a:p>
            <a:pPr lvl="0">
              <a:spcBef>
                <a:spcPts val="0"/>
              </a:spcBef>
              <a:spcAft>
                <a:spcPts val="0"/>
              </a:spcAft>
              <a:buNone/>
            </a:pPr>
            <a:r>
              <a:rPr lang="en" sz="1200">
                <a:latin typeface="Courier New"/>
                <a:ea typeface="Courier New"/>
                <a:cs typeface="Courier New"/>
                <a:sym typeface="Courier New"/>
              </a:rPr>
              <a:t>for(int i = 0; i &lt; 5; i++) { // would print numbers from 0 to 5</a:t>
            </a:r>
          </a:p>
          <a:p>
            <a:pPr lvl="0">
              <a:spcBef>
                <a:spcPts val="0"/>
              </a:spcBef>
              <a:spcAft>
                <a:spcPts val="0"/>
              </a:spcAft>
              <a:buNone/>
            </a:pPr>
            <a:r>
              <a:rPr lang="en" sz="1200">
                <a:latin typeface="Courier New"/>
                <a:ea typeface="Courier New"/>
                <a:cs typeface="Courier New"/>
                <a:sym typeface="Courier New"/>
              </a:rPr>
              <a:t>    if(i == 3) {</a:t>
            </a:r>
          </a:p>
          <a:p>
            <a:pPr lvl="0">
              <a:spcBef>
                <a:spcPts val="0"/>
              </a:spcBef>
              <a:spcAft>
                <a:spcPts val="0"/>
              </a:spcAft>
              <a:buNone/>
            </a:pPr>
            <a:r>
              <a:rPr lang="en" sz="1200">
                <a:latin typeface="Courier New"/>
                <a:ea typeface="Courier New"/>
                <a:cs typeface="Courier New"/>
                <a:sym typeface="Courier New"/>
              </a:rPr>
              <a:t>        break;  // stops when i is 3, so only 0, 1, and 2 would be output</a:t>
            </a:r>
          </a:p>
          <a:p>
            <a:pPr lvl="0">
              <a:spcBef>
                <a:spcPts val="0"/>
              </a:spcBef>
              <a:spcAft>
                <a:spcPts val="0"/>
              </a:spcAft>
              <a:buNone/>
            </a:pPr>
            <a:r>
              <a:rPr lang="en" sz="1200">
                <a:latin typeface="Courier New"/>
                <a:ea typeface="Courier New"/>
                <a:cs typeface="Courier New"/>
                <a:sym typeface="Courier New"/>
              </a:rPr>
              <a:t>    }</a:t>
            </a:r>
          </a:p>
          <a:p>
            <a:pPr lvl="0">
              <a:spcBef>
                <a:spcPts val="0"/>
              </a:spcBef>
              <a:spcAft>
                <a:spcPts val="0"/>
              </a:spcAft>
              <a:buNone/>
            </a:pPr>
            <a:r>
              <a:rPr lang="en" sz="1200">
                <a:latin typeface="Courier New"/>
                <a:ea typeface="Courier New"/>
                <a:cs typeface="Courier New"/>
                <a:sym typeface="Courier New"/>
              </a:rPr>
              <a:t>    printf("%d \n", i);</a:t>
            </a:r>
          </a:p>
          <a:p>
            <a:pPr lvl="0">
              <a:spcBef>
                <a:spcPts val="0"/>
              </a:spcBef>
              <a:spcAft>
                <a:spcPts val="0"/>
              </a:spcAft>
              <a:buNone/>
            </a:pPr>
            <a:r>
              <a:rPr lang="en" sz="1200">
                <a:latin typeface="Courier New"/>
                <a:ea typeface="Courier New"/>
                <a:cs typeface="Courier New"/>
                <a:sym typeface="Courier New"/>
              </a:rPr>
              <a:t>}</a:t>
            </a:r>
          </a:p>
        </p:txBody>
      </p:sp>
      <p:sp>
        <p:nvSpPr>
          <p:cNvPr id="251" name="Shape 25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a:t>
            </a:r>
            <a:r>
              <a:rPr lang="en">
                <a:latin typeface="Courier New"/>
                <a:ea typeface="Courier New"/>
                <a:cs typeface="Courier New"/>
                <a:sym typeface="Courier New"/>
              </a:rPr>
              <a:t>break;</a:t>
            </a:r>
            <a:r>
              <a:rPr lang="en"/>
              <a:t> Statement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More Information</a:t>
            </a:r>
          </a:p>
        </p:txBody>
      </p:sp>
      <p:sp>
        <p:nvSpPr>
          <p:cNvPr id="257" name="Shape 25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For more information you can look online at </a:t>
            </a:r>
            <a:r>
              <a:rPr lang="en" u="sng">
                <a:solidFill>
                  <a:schemeClr val="hlink"/>
                </a:solidFill>
                <a:hlinkClick r:id="rId3"/>
              </a:rPr>
              <a:t>drive.google.com/file/d/0BzUQxmg82CwkWW11NXU5cGtJVXc/view</a:t>
            </a:r>
            <a:r>
              <a:rPr lang="en"/>
              <a:t>. </a:t>
            </a:r>
          </a:p>
          <a:p>
            <a:pPr lvl="0">
              <a:spcBef>
                <a:spcPts val="0"/>
              </a:spcBef>
              <a:buNone/>
            </a:pPr>
            <a:r>
              <a:rPr lang="en"/>
              <a:t>You also can </a:t>
            </a:r>
            <a:r>
              <a:rPr lang="en" u="sng">
                <a:solidFill>
                  <a:schemeClr val="hlink"/>
                </a:solidFill>
                <a:hlinkClick r:id="rId4"/>
              </a:rPr>
              <a:t>email</a:t>
            </a:r>
            <a:r>
              <a:rPr lang="en"/>
              <a:t> or talk to Simon.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Comparison</a:t>
            </a:r>
          </a:p>
        </p:txBody>
      </p:sp>
      <p:sp>
        <p:nvSpPr>
          <p:cNvPr id="83" name="Shape 8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For operations using relational operators, the result is always an integer with a logical value of 1 or 0. </a:t>
            </a:r>
          </a:p>
          <a:p>
            <a:pPr lvl="0">
              <a:spcBef>
                <a:spcPts val="0"/>
              </a:spcBef>
              <a:buNone/>
            </a:pPr>
            <a:r>
              <a:rPr lang="en"/>
              <a:t>In the context of computer programming, </a:t>
            </a:r>
            <a:r>
              <a:rPr lang="en" u="sng"/>
              <a:t>1 means true</a:t>
            </a:r>
            <a:r>
              <a:rPr lang="en"/>
              <a:t> and the </a:t>
            </a:r>
            <a:r>
              <a:rPr lang="en" u="sng"/>
              <a:t>0 means false</a:t>
            </a:r>
            <a:r>
              <a:rPr lang="en"/>
              <a:t>. </a:t>
            </a:r>
          </a:p>
          <a:p>
            <a:pPr lvl="0">
              <a:spcBef>
                <a:spcPts val="0"/>
              </a:spcBef>
              <a:buNone/>
            </a:pPr>
            <a:r>
              <a:rPr lang="en"/>
              <a:t>The result is 1 if the comparison is correct, and 0 otherwise.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Comparison Operators</a:t>
            </a:r>
          </a:p>
        </p:txBody>
      </p:sp>
      <p:sp>
        <p:nvSpPr>
          <p:cNvPr id="89" name="Shape 8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&lt; (x &lt; y): is less than</a:t>
            </a:r>
          </a:p>
          <a:p>
            <a:pPr lvl="0">
              <a:spcBef>
                <a:spcPts val="0"/>
              </a:spcBef>
              <a:buNone/>
            </a:pPr>
            <a:r>
              <a:rPr lang="en"/>
              <a:t>&lt;= (x &lt;= y): is less than or equal to</a:t>
            </a:r>
          </a:p>
          <a:p>
            <a:pPr lvl="0">
              <a:spcBef>
                <a:spcPts val="0"/>
              </a:spcBef>
              <a:buNone/>
            </a:pPr>
            <a:r>
              <a:rPr lang="en"/>
              <a:t>== (x == y): is equal to - notice that there are </a:t>
            </a:r>
            <a:r>
              <a:rPr b="1" lang="en"/>
              <a:t>TWO</a:t>
            </a:r>
            <a:r>
              <a:rPr lang="en"/>
              <a:t> equal signs</a:t>
            </a:r>
          </a:p>
          <a:p>
            <a:pPr lvl="0">
              <a:spcBef>
                <a:spcPts val="0"/>
              </a:spcBef>
              <a:buNone/>
            </a:pPr>
            <a:r>
              <a:rPr lang="en"/>
              <a:t>&gt;= (x &gt;= y): is greater than or equal to</a:t>
            </a:r>
          </a:p>
          <a:p>
            <a:pPr lvl="0">
              <a:spcBef>
                <a:spcPts val="0"/>
              </a:spcBef>
              <a:buNone/>
            </a:pPr>
            <a:r>
              <a:rPr lang="en"/>
              <a:t>&gt; (x &gt; y): is greater than</a:t>
            </a:r>
          </a:p>
          <a:p>
            <a:pPr lvl="0">
              <a:spcBef>
                <a:spcPts val="0"/>
              </a:spcBef>
              <a:buNone/>
            </a:pPr>
            <a:r>
              <a:rPr lang="en"/>
              <a:t> != (x != y): is not equal to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Note About </a:t>
            </a:r>
            <a:r>
              <a:rPr lang="en">
                <a:latin typeface="Courier New"/>
                <a:ea typeface="Courier New"/>
                <a:cs typeface="Courier New"/>
                <a:sym typeface="Courier New"/>
              </a:rPr>
              <a:t>string_t</a:t>
            </a:r>
            <a:r>
              <a:rPr lang="en"/>
              <a:t>s</a:t>
            </a:r>
          </a:p>
        </p:txBody>
      </p:sp>
      <p:sp>
        <p:nvSpPr>
          <p:cNvPr id="95" name="Shape 95"/>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0"/>
              </a:spcAft>
              <a:buNone/>
            </a:pPr>
            <a:r>
              <a:rPr lang="en"/>
              <a:t>The only operators from the previous slide </a:t>
            </a:r>
            <a:r>
              <a:rPr lang="en"/>
              <a:t>that</a:t>
            </a:r>
            <a:r>
              <a:rPr lang="en"/>
              <a:t> can be applied to </a:t>
            </a:r>
            <a:r>
              <a:rPr lang="en" sz="1200">
                <a:latin typeface="Courier New"/>
                <a:ea typeface="Courier New"/>
                <a:cs typeface="Courier New"/>
                <a:sym typeface="Courier New"/>
              </a:rPr>
              <a:t>string_t</a:t>
            </a:r>
            <a:r>
              <a:rPr lang="en"/>
              <a:t>s</a:t>
            </a:r>
            <a:r>
              <a:rPr lang="en"/>
              <a:t> are the == and != operators.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Common Mistake with Equality Statements</a:t>
            </a:r>
          </a:p>
        </p:txBody>
      </p:sp>
      <p:sp>
        <p:nvSpPr>
          <p:cNvPr id="101" name="Shape 10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One of common mistakes for beginners in using the if statement is to write</a:t>
            </a:r>
          </a:p>
          <a:p>
            <a:pPr lvl="0">
              <a:spcBef>
                <a:spcPts val="0"/>
              </a:spcBef>
              <a:buNone/>
            </a:pPr>
            <a:r>
              <a:rPr lang="en" sz="1200">
                <a:latin typeface="Courier New"/>
                <a:ea typeface="Courier New"/>
                <a:cs typeface="Courier New"/>
                <a:sym typeface="Courier New"/>
              </a:rPr>
              <a:t>if(i = 5)</a:t>
            </a:r>
          </a:p>
          <a:p>
            <a:pPr lvl="0">
              <a:spcBef>
                <a:spcPts val="0"/>
              </a:spcBef>
              <a:buNone/>
            </a:pPr>
            <a:r>
              <a:rPr lang="en"/>
              <a:t>instead of</a:t>
            </a:r>
          </a:p>
          <a:p>
            <a:pPr lvl="0">
              <a:spcBef>
                <a:spcPts val="0"/>
              </a:spcBef>
              <a:buNone/>
            </a:pPr>
            <a:r>
              <a:rPr lang="en" sz="1200">
                <a:latin typeface="Courier New"/>
                <a:ea typeface="Courier New"/>
                <a:cs typeface="Courier New"/>
                <a:sym typeface="Courier New"/>
              </a:rPr>
              <a:t>if(i == 5)</a:t>
            </a:r>
          </a:p>
          <a:p>
            <a:pPr lvl="0">
              <a:spcBef>
                <a:spcPts val="0"/>
              </a:spcBef>
              <a:buNone/>
            </a:pPr>
            <a:r>
              <a:rPr lang="en"/>
              <a:t>In the case of the first example, the result of the conditional expression is 5, therefore, the condition is always evaluated as true because 5 is not equal to zero.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Common Mistake Using Conditionals</a:t>
            </a:r>
          </a:p>
        </p:txBody>
      </p:sp>
      <p:sp>
        <p:nvSpPr>
          <p:cNvPr id="107" name="Shape 10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One of common mistakes for beginners using comparison operators is</a:t>
            </a:r>
          </a:p>
          <a:p>
            <a:pPr lvl="0" rtl="0">
              <a:spcBef>
                <a:spcPts val="0"/>
              </a:spcBef>
              <a:buNone/>
            </a:pPr>
            <a:r>
              <a:rPr lang="en" sz="1200">
                <a:latin typeface="Courier New"/>
                <a:ea typeface="Courier New"/>
                <a:cs typeface="Courier New"/>
                <a:sym typeface="Courier New"/>
              </a:rPr>
              <a:t>if(i &lt; = 5)</a:t>
            </a:r>
          </a:p>
          <a:p>
            <a:pPr lvl="0" rtl="0">
              <a:spcBef>
                <a:spcPts val="0"/>
              </a:spcBef>
              <a:buNone/>
            </a:pPr>
            <a:r>
              <a:rPr lang="en"/>
              <a:t>instead of</a:t>
            </a:r>
          </a:p>
          <a:p>
            <a:pPr lvl="0" rtl="0">
              <a:spcBef>
                <a:spcPts val="0"/>
              </a:spcBef>
              <a:buNone/>
            </a:pPr>
            <a:r>
              <a:rPr lang="en" sz="1200">
                <a:latin typeface="Courier New"/>
                <a:ea typeface="Courier New"/>
                <a:cs typeface="Courier New"/>
                <a:sym typeface="Courier New"/>
              </a:rPr>
              <a:t>if(i &lt;= 5)</a:t>
            </a:r>
          </a:p>
          <a:p>
            <a:pPr lvl="0" rtl="0">
              <a:spcBef>
                <a:spcPts val="0"/>
              </a:spcBef>
              <a:buNone/>
            </a:pPr>
            <a:r>
              <a:rPr lang="en"/>
              <a:t>The first </a:t>
            </a:r>
            <a:r>
              <a:rPr lang="en"/>
              <a:t>expression</a:t>
            </a:r>
            <a:r>
              <a:rPr lang="en"/>
              <a:t> is incorrect, and wouldn't work the way you would expect.  Remember, that you can't have spaces in the middle of comparison operators.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if</a:t>
            </a:r>
            <a:r>
              <a:rPr lang="en"/>
              <a:t> Statements</a:t>
            </a:r>
          </a:p>
        </p:txBody>
      </p:sp>
      <p:sp>
        <p:nvSpPr>
          <p:cNvPr id="113" name="Shape 11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syntax of an if statement is as follows:</a:t>
            </a:r>
          </a:p>
          <a:p>
            <a:pPr lvl="0">
              <a:spcBef>
                <a:spcPts val="0"/>
              </a:spcBef>
              <a:spcAft>
                <a:spcPts val="0"/>
              </a:spcAft>
              <a:buNone/>
            </a:pPr>
            <a:r>
              <a:rPr lang="en" sz="1200">
                <a:latin typeface="Courier New"/>
                <a:ea typeface="Courier New"/>
                <a:cs typeface="Courier New"/>
                <a:sym typeface="Courier New"/>
              </a:rPr>
              <a:t>if(expression) {</a:t>
            </a:r>
          </a:p>
          <a:p>
            <a:pPr lvl="0">
              <a:spcBef>
                <a:spcPts val="0"/>
              </a:spcBef>
              <a:spcAft>
                <a:spcPts val="0"/>
              </a:spcAft>
              <a:buNone/>
            </a:pPr>
            <a:r>
              <a:rPr lang="en" sz="1200">
                <a:latin typeface="Courier New"/>
                <a:ea typeface="Courier New"/>
                <a:cs typeface="Courier New"/>
                <a:sym typeface="Courier New"/>
              </a:rPr>
              <a:t>statement;</a:t>
            </a:r>
          </a:p>
          <a:p>
            <a:pPr lvl="0">
              <a:spcBef>
                <a:spcPts val="0"/>
              </a:spcBef>
              <a:spcAft>
                <a:spcPts val="0"/>
              </a:spcAft>
              <a:buNone/>
            </a:pPr>
            <a:r>
              <a:rPr lang="en" sz="1200">
                <a:latin typeface="Courier New"/>
                <a:ea typeface="Courier New"/>
                <a:cs typeface="Courier New"/>
                <a:sym typeface="Courier New"/>
              </a:rPr>
              <a:t>} </a:t>
            </a:r>
          </a:p>
          <a:p>
            <a:pPr indent="0" lvl="0" marL="0" marR="0" rtl="0" algn="l">
              <a:lnSpc>
                <a:spcPct val="115000"/>
              </a:lnSpc>
              <a:spcBef>
                <a:spcPts val="0"/>
              </a:spcBef>
              <a:spcAft>
                <a:spcPts val="0"/>
              </a:spcAft>
              <a:buNone/>
            </a:pPr>
            <a:r>
              <a:rPr lang="en"/>
              <a:t>When an if statement is executed, the controlling expression will be evaluated first. </a:t>
            </a:r>
            <a:r>
              <a:rPr lang="en" u="sng"/>
              <a:t>In the context of structured programming, the true means not equal to 0 and the false means 0.</a:t>
            </a:r>
            <a:r>
              <a:rPr lang="en"/>
              <a:t> With an </a:t>
            </a:r>
            <a:r>
              <a:rPr lang="en" sz="1200">
                <a:latin typeface="Courier New"/>
                <a:ea typeface="Courier New"/>
                <a:cs typeface="Courier New"/>
                <a:sym typeface="Courier New"/>
              </a:rPr>
              <a:t>if</a:t>
            </a:r>
            <a:r>
              <a:rPr lang="en"/>
              <a:t> statement, a substatement is executed if the expression returns a true value. If a false value is returned, then the substatement is skipped and the program execution moves on to the next line.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