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y="5143500" cx="9144000"/>
  <p:notesSz cx="6858000" cy="9144000"/>
  <p:embeddedFontLst>
    <p:embeddedFont>
      <p:font typeface="Roboto"/>
      <p:regular r:id="rId46"/>
      <p:bold r:id="rId47"/>
      <p:italic r:id="rId48"/>
      <p:boldItalic r:id="rId49"/>
    </p:embeddedFont>
    <p:embeddedFont>
      <p:font typeface="Source Code Pro"/>
      <p:regular r:id="rId50"/>
      <p:bold r:id="rId51"/>
    </p:embeddedFont>
    <p:embeddedFont>
      <p:font typeface="Exo 2"/>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font" Target="fonts/Roboto-regular.fntdata"/><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SourceCodePro-bold.fntdata"/><Relationship Id="rId50" Type="http://schemas.openxmlformats.org/officeDocument/2006/relationships/font" Target="fonts/SourceCodePro-regular.fntdata"/><Relationship Id="rId53" Type="http://schemas.openxmlformats.org/officeDocument/2006/relationships/font" Target="fonts/Exo2-bold.fntdata"/><Relationship Id="rId52" Type="http://schemas.openxmlformats.org/officeDocument/2006/relationships/font" Target="fonts/Exo2-regular.fntdata"/><Relationship Id="rId11" Type="http://schemas.openxmlformats.org/officeDocument/2006/relationships/slide" Target="slides/slide7.xml"/><Relationship Id="rId55" Type="http://schemas.openxmlformats.org/officeDocument/2006/relationships/font" Target="fonts/Exo2-boldItalic.fntdata"/><Relationship Id="rId10" Type="http://schemas.openxmlformats.org/officeDocument/2006/relationships/slide" Target="slides/slide6.xml"/><Relationship Id="rId54" Type="http://schemas.openxmlformats.org/officeDocument/2006/relationships/font" Target="fonts/Exo2-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buFont typeface="Exo 2"/>
              <a:defRPr sz="4800">
                <a:latin typeface="Exo 2"/>
                <a:ea typeface="Exo 2"/>
                <a:cs typeface="Exo 2"/>
                <a:sym typeface="Exo 2"/>
              </a:defRPr>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1" name="Shape 11"/>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Font typeface="Exo 2"/>
              <a:buNone/>
              <a:defRPr>
                <a:solidFill>
                  <a:schemeClr val="lt1"/>
                </a:solidFill>
                <a:latin typeface="Exo 2"/>
                <a:ea typeface="Exo 2"/>
                <a:cs typeface="Exo 2"/>
                <a:sym typeface="Exo 2"/>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4" name="Shape 54"/>
        <p:cNvGrpSpPr/>
        <p:nvPr/>
      </p:nvGrpSpPr>
      <p:grpSpPr>
        <a:xfrm>
          <a:off x="0" y="0"/>
          <a:ext cx="0" cy="0"/>
          <a:chOff x="0" y="0"/>
          <a:chExt cx="0" cy="0"/>
        </a:xfrm>
      </p:grpSpPr>
      <p:sp>
        <p:nvSpPr>
          <p:cNvPr id="55" name="Shape 55"/>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6" name="Shape 56"/>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7" name="Shape 5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58" name="Shape 58"/>
        <p:cNvGrpSpPr/>
        <p:nvPr/>
      </p:nvGrpSpPr>
      <p:grpSpPr>
        <a:xfrm>
          <a:off x="0" y="0"/>
          <a:ext cx="0" cy="0"/>
          <a:chOff x="0" y="0"/>
          <a:chExt cx="0" cy="0"/>
        </a:xfrm>
      </p:grpSpPr>
      <p:sp>
        <p:nvSpPr>
          <p:cNvPr id="59" name="Shape 59"/>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2" name="Shape 12"/>
        <p:cNvGrpSpPr/>
        <p:nvPr/>
      </p:nvGrpSpPr>
      <p:grpSpPr>
        <a:xfrm>
          <a:off x="0" y="0"/>
          <a:ext cx="0" cy="0"/>
          <a:chOff x="0" y="0"/>
          <a:chExt cx="0" cy="0"/>
        </a:xfrm>
      </p:grpSpPr>
      <p:sp>
        <p:nvSpPr>
          <p:cNvPr id="13" name="Shape 13"/>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buFont typeface="Exo 2"/>
              <a:defRPr sz="4200">
                <a:latin typeface="Exo 2"/>
                <a:ea typeface="Exo 2"/>
                <a:cs typeface="Exo 2"/>
                <a:sym typeface="Exo 2"/>
              </a:defRPr>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17" name="Shape 1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18" name="Shape 18"/>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buFont typeface="Exo 2"/>
              <a:defRPr>
                <a:latin typeface="Exo 2"/>
                <a:ea typeface="Exo 2"/>
                <a:cs typeface="Exo 2"/>
                <a:sym typeface="Exo 2"/>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60950" y="1928050"/>
            <a:ext cx="8222100" cy="2710200"/>
          </a:xfrm>
          <a:prstGeom prst="rect">
            <a:avLst/>
          </a:prstGeom>
        </p:spPr>
        <p:txBody>
          <a:bodyPr anchorCtr="0" anchor="t" bIns="91425" lIns="91425" rIns="91425" tIns="91425"/>
          <a:lstStyle>
            <a:lvl1pPr lvl="0">
              <a:spcBef>
                <a:spcPts val="0"/>
              </a:spcBef>
              <a:buFont typeface="Exo 2"/>
              <a:defRPr>
                <a:solidFill>
                  <a:srgbClr val="000000"/>
                </a:solidFill>
                <a:latin typeface="Exo 2"/>
                <a:ea typeface="Exo 2"/>
                <a:cs typeface="Exo 2"/>
                <a:sym typeface="Exo 2"/>
              </a:defRPr>
            </a:lvl1pPr>
            <a:lvl2pPr lvl="1">
              <a:spcBef>
                <a:spcPts val="0"/>
              </a:spcBef>
              <a:buFont typeface="Exo 2"/>
              <a:defRPr>
                <a:latin typeface="Exo 2"/>
                <a:ea typeface="Exo 2"/>
                <a:cs typeface="Exo 2"/>
                <a:sym typeface="Exo 2"/>
              </a:defRPr>
            </a:lvl2pPr>
            <a:lvl3pPr lvl="2">
              <a:spcBef>
                <a:spcPts val="0"/>
              </a:spcBef>
              <a:buFont typeface="Exo 2"/>
              <a:defRPr>
                <a:latin typeface="Exo 2"/>
                <a:ea typeface="Exo 2"/>
                <a:cs typeface="Exo 2"/>
                <a:sym typeface="Exo 2"/>
              </a:defRPr>
            </a:lvl3pPr>
            <a:lvl4pPr lvl="3">
              <a:spcBef>
                <a:spcPts val="0"/>
              </a:spcBef>
              <a:buFont typeface="Exo 2"/>
              <a:defRPr>
                <a:latin typeface="Exo 2"/>
                <a:ea typeface="Exo 2"/>
                <a:cs typeface="Exo 2"/>
                <a:sym typeface="Exo 2"/>
              </a:defRPr>
            </a:lvl4pPr>
            <a:lvl5pPr lvl="4">
              <a:spcBef>
                <a:spcPts val="0"/>
              </a:spcBef>
              <a:buFont typeface="Exo 2"/>
              <a:defRPr>
                <a:latin typeface="Exo 2"/>
                <a:ea typeface="Exo 2"/>
                <a:cs typeface="Exo 2"/>
                <a:sym typeface="Exo 2"/>
              </a:defRPr>
            </a:lvl5pPr>
            <a:lvl6pPr lvl="5">
              <a:spcBef>
                <a:spcPts val="0"/>
              </a:spcBef>
              <a:buFont typeface="Exo 2"/>
              <a:defRPr>
                <a:latin typeface="Exo 2"/>
                <a:ea typeface="Exo 2"/>
                <a:cs typeface="Exo 2"/>
                <a:sym typeface="Exo 2"/>
              </a:defRPr>
            </a:lvl6pPr>
            <a:lvl7pPr lvl="6">
              <a:spcBef>
                <a:spcPts val="0"/>
              </a:spcBef>
              <a:buFont typeface="Exo 2"/>
              <a:defRPr>
                <a:latin typeface="Exo 2"/>
                <a:ea typeface="Exo 2"/>
                <a:cs typeface="Exo 2"/>
                <a:sym typeface="Exo 2"/>
              </a:defRPr>
            </a:lvl7pPr>
            <a:lvl8pPr lvl="7">
              <a:spcBef>
                <a:spcPts val="0"/>
              </a:spcBef>
              <a:buFont typeface="Exo 2"/>
              <a:defRPr>
                <a:latin typeface="Exo 2"/>
                <a:ea typeface="Exo 2"/>
                <a:cs typeface="Exo 2"/>
                <a:sym typeface="Exo 2"/>
              </a:defRPr>
            </a:lvl8pPr>
            <a:lvl9pPr lvl="8">
              <a:spcBef>
                <a:spcPts val="0"/>
              </a:spcBef>
              <a:buFont typeface="Exo 2"/>
              <a:defRPr>
                <a:latin typeface="Exo 2"/>
                <a:ea typeface="Exo 2"/>
                <a:cs typeface="Exo 2"/>
                <a:sym typeface="Exo 2"/>
              </a:defRPr>
            </a:lvl9pPr>
          </a:lstStyle>
          <a:p/>
        </p:txBody>
      </p:sp>
      <p:sp>
        <p:nvSpPr>
          <p:cNvPr id="20" name="Shape 2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3" name="Shape 23"/>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4" name="Shape 24"/>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0" name="Shape 30"/>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1" name="Shape 31"/>
          <p:cNvSpPr txBox="1"/>
          <p:nvPr>
            <p:ph type="title"/>
          </p:nvPr>
        </p:nvSpPr>
        <p:spPr>
          <a:xfrm>
            <a:off x="98250" y="16350"/>
            <a:ext cx="8826600"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2" name="Shape 3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3" name="Shape 33"/>
        <p:cNvGrpSpPr/>
        <p:nvPr/>
      </p:nvGrpSpPr>
      <p:grpSpPr>
        <a:xfrm>
          <a:off x="0" y="0"/>
          <a:ext cx="0" cy="0"/>
          <a:chOff x="0" y="0"/>
          <a:chExt cx="0" cy="0"/>
        </a:xfrm>
      </p:grpSpPr>
      <p:sp>
        <p:nvSpPr>
          <p:cNvPr id="34" name="Shape 34"/>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5" name="Shape 35"/>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6" name="Shape 36"/>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7" name="Shape 37"/>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38" name="Shape 38"/>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2" name="Shape 42"/>
        <p:cNvGrpSpPr/>
        <p:nvPr/>
      </p:nvGrpSpPr>
      <p:grpSpPr>
        <a:xfrm>
          <a:off x="0" y="0"/>
          <a:ext cx="0" cy="0"/>
          <a:chOff x="0" y="0"/>
          <a:chExt cx="0" cy="0"/>
        </a:xfrm>
      </p:grpSpPr>
      <p:sp>
        <p:nvSpPr>
          <p:cNvPr id="43" name="Shape 43"/>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4" name="Shape 44"/>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5" name="Shape 45"/>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6" name="Shape 46"/>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8" name="Shape 48"/>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9" name="Shape 49"/>
        <p:cNvGrpSpPr/>
        <p:nvPr/>
      </p:nvGrpSpPr>
      <p:grpSpPr>
        <a:xfrm>
          <a:off x="0" y="0"/>
          <a:ext cx="0" cy="0"/>
          <a:chOff x="0" y="0"/>
          <a:chExt cx="0" cy="0"/>
        </a:xfrm>
      </p:grpSpPr>
      <p:sp>
        <p:nvSpPr>
          <p:cNvPr id="50" name="Shape 50"/>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1" name="Shape 51"/>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2" name="Shape 52"/>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3" name="Shape 5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rgbClr val="FFFFFF"/>
              </a:buClr>
              <a:buSzPct val="100000"/>
              <a:buFont typeface="Roboto"/>
              <a:defRPr sz="1800">
                <a:solidFill>
                  <a:srgbClr val="FFFFFF"/>
                </a:solidFill>
                <a:latin typeface="Roboto"/>
                <a:ea typeface="Roboto"/>
                <a:cs typeface="Roboto"/>
                <a:sym typeface="Roboto"/>
              </a:defRPr>
            </a:lvl1pPr>
            <a:lvl2pPr lvl="1">
              <a:lnSpc>
                <a:spcPct val="115000"/>
              </a:lnSpc>
              <a:spcBef>
                <a:spcPts val="0"/>
              </a:spcBef>
              <a:spcAft>
                <a:spcPts val="1600"/>
              </a:spcAft>
              <a:buClr>
                <a:srgbClr val="FFFFFF"/>
              </a:buClr>
              <a:buFont typeface="Roboto"/>
              <a:defRPr>
                <a:solidFill>
                  <a:srgbClr val="FFFFFF"/>
                </a:solidFill>
                <a:latin typeface="Roboto"/>
                <a:ea typeface="Roboto"/>
                <a:cs typeface="Roboto"/>
                <a:sym typeface="Roboto"/>
              </a:defRPr>
            </a:lvl2pPr>
            <a:lvl3pPr lvl="2">
              <a:lnSpc>
                <a:spcPct val="115000"/>
              </a:lnSpc>
              <a:spcBef>
                <a:spcPts val="0"/>
              </a:spcBef>
              <a:spcAft>
                <a:spcPts val="1600"/>
              </a:spcAft>
              <a:buClr>
                <a:srgbClr val="FFFFFF"/>
              </a:buClr>
              <a:buFont typeface="Roboto"/>
              <a:defRPr>
                <a:solidFill>
                  <a:srgbClr val="FFFFFF"/>
                </a:solidFill>
                <a:latin typeface="Roboto"/>
                <a:ea typeface="Roboto"/>
                <a:cs typeface="Roboto"/>
                <a:sym typeface="Roboto"/>
              </a:defRPr>
            </a:lvl3pPr>
            <a:lvl4pPr lvl="3">
              <a:lnSpc>
                <a:spcPct val="115000"/>
              </a:lnSpc>
              <a:spcBef>
                <a:spcPts val="0"/>
              </a:spcBef>
              <a:spcAft>
                <a:spcPts val="1600"/>
              </a:spcAft>
              <a:buClr>
                <a:srgbClr val="FFFFFF"/>
              </a:buClr>
              <a:buFont typeface="Roboto"/>
              <a:defRPr>
                <a:solidFill>
                  <a:srgbClr val="FFFFFF"/>
                </a:solidFill>
                <a:latin typeface="Roboto"/>
                <a:ea typeface="Roboto"/>
                <a:cs typeface="Roboto"/>
                <a:sym typeface="Roboto"/>
              </a:defRPr>
            </a:lvl4pPr>
            <a:lvl5pPr lvl="4">
              <a:lnSpc>
                <a:spcPct val="115000"/>
              </a:lnSpc>
              <a:spcBef>
                <a:spcPts val="0"/>
              </a:spcBef>
              <a:spcAft>
                <a:spcPts val="1600"/>
              </a:spcAft>
              <a:buClr>
                <a:srgbClr val="FFFFFF"/>
              </a:buClr>
              <a:buFont typeface="Roboto"/>
              <a:defRPr>
                <a:solidFill>
                  <a:srgbClr val="FFFFFF"/>
                </a:solidFill>
                <a:latin typeface="Roboto"/>
                <a:ea typeface="Roboto"/>
                <a:cs typeface="Roboto"/>
                <a:sym typeface="Roboto"/>
              </a:defRPr>
            </a:lvl5pPr>
            <a:lvl6pPr lvl="5">
              <a:lnSpc>
                <a:spcPct val="115000"/>
              </a:lnSpc>
              <a:spcBef>
                <a:spcPts val="0"/>
              </a:spcBef>
              <a:spcAft>
                <a:spcPts val="1600"/>
              </a:spcAft>
              <a:buClr>
                <a:srgbClr val="FFFFFF"/>
              </a:buClr>
              <a:buFont typeface="Roboto"/>
              <a:defRPr>
                <a:solidFill>
                  <a:srgbClr val="FFFFFF"/>
                </a:solidFill>
                <a:latin typeface="Roboto"/>
                <a:ea typeface="Roboto"/>
                <a:cs typeface="Roboto"/>
                <a:sym typeface="Roboto"/>
              </a:defRPr>
            </a:lvl6pPr>
            <a:lvl7pPr lvl="6">
              <a:lnSpc>
                <a:spcPct val="115000"/>
              </a:lnSpc>
              <a:spcBef>
                <a:spcPts val="0"/>
              </a:spcBef>
              <a:spcAft>
                <a:spcPts val="1600"/>
              </a:spcAft>
              <a:buClr>
                <a:srgbClr val="FFFFFF"/>
              </a:buClr>
              <a:buFont typeface="Roboto"/>
              <a:defRPr>
                <a:solidFill>
                  <a:srgbClr val="FFFFFF"/>
                </a:solidFill>
                <a:latin typeface="Roboto"/>
                <a:ea typeface="Roboto"/>
                <a:cs typeface="Roboto"/>
                <a:sym typeface="Roboto"/>
              </a:defRPr>
            </a:lvl7pPr>
            <a:lvl8pPr lvl="7">
              <a:lnSpc>
                <a:spcPct val="115000"/>
              </a:lnSpc>
              <a:spcBef>
                <a:spcPts val="0"/>
              </a:spcBef>
              <a:spcAft>
                <a:spcPts val="1600"/>
              </a:spcAft>
              <a:buClr>
                <a:srgbClr val="FFFFFF"/>
              </a:buClr>
              <a:buFont typeface="Roboto"/>
              <a:defRPr>
                <a:solidFill>
                  <a:srgbClr val="FFFFFF"/>
                </a:solidFill>
                <a:latin typeface="Roboto"/>
                <a:ea typeface="Roboto"/>
                <a:cs typeface="Roboto"/>
                <a:sym typeface="Roboto"/>
              </a:defRPr>
            </a:lvl8pPr>
            <a:lvl9pPr lvl="8">
              <a:lnSpc>
                <a:spcPct val="115000"/>
              </a:lnSpc>
              <a:spcBef>
                <a:spcPts val="0"/>
              </a:spcBef>
              <a:spcAft>
                <a:spcPts val="1600"/>
              </a:spcAft>
              <a:buClr>
                <a:srgbClr val="FFFFFF"/>
              </a:buClr>
              <a:buFont typeface="Roboto"/>
              <a:defRPr>
                <a:solidFill>
                  <a:srgbClr val="FFFFFF"/>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drive.google.com/file/d/0BzUQxmg82CwkRmhaS183QWxWMlU/view?usp=sharing" TargetMode="External"/><Relationship Id="rId4" Type="http://schemas.openxmlformats.org/officeDocument/2006/relationships/hyperlink" Target="mailto:simonxob@gmail.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ctrTitle"/>
          </p:nvPr>
        </p:nvSpPr>
        <p:spPr>
          <a:xfrm>
            <a:off x="390525" y="1819275"/>
            <a:ext cx="8222100" cy="933600"/>
          </a:xfrm>
          <a:prstGeom prst="rect">
            <a:avLst/>
          </a:prstGeom>
        </p:spPr>
        <p:txBody>
          <a:bodyPr anchorCtr="0" anchor="b" bIns="91425" lIns="91425" rIns="91425" tIns="91425">
            <a:noAutofit/>
          </a:bodyPr>
          <a:lstStyle/>
          <a:p>
            <a:pPr lvl="0">
              <a:spcBef>
                <a:spcPts val="0"/>
              </a:spcBef>
              <a:buNone/>
            </a:pPr>
            <a:r>
              <a:rPr lang="en">
                <a:solidFill>
                  <a:srgbClr val="FFFFFF"/>
                </a:solidFill>
                <a:latin typeface="Exo 2"/>
                <a:ea typeface="Exo 2"/>
                <a:cs typeface="Exo 2"/>
                <a:sym typeface="Exo 2"/>
              </a:rPr>
              <a:t>Intro to Ch</a:t>
            </a:r>
            <a:r>
              <a:rPr lang="en">
                <a:solidFill>
                  <a:srgbClr val="FFFFFF"/>
                </a:solidFill>
              </a:rPr>
              <a:t> and C-STEM</a:t>
            </a:r>
          </a:p>
        </p:txBody>
      </p:sp>
      <p:sp>
        <p:nvSpPr>
          <p:cNvPr id="65" name="Shape 65"/>
          <p:cNvSpPr txBox="1"/>
          <p:nvPr>
            <p:ph idx="1" type="subTitle"/>
          </p:nvPr>
        </p:nvSpPr>
        <p:spPr>
          <a:xfrm>
            <a:off x="390525" y="2789130"/>
            <a:ext cx="8222100" cy="432900"/>
          </a:xfrm>
          <a:prstGeom prst="rect">
            <a:avLst/>
          </a:prstGeom>
        </p:spPr>
        <p:txBody>
          <a:bodyPr anchorCtr="0" anchor="t" bIns="91425" lIns="91425" rIns="91425" tIns="91425">
            <a:noAutofit/>
          </a:bodyPr>
          <a:lstStyle/>
          <a:p>
            <a:pPr lvl="0">
              <a:spcBef>
                <a:spcPts val="0"/>
              </a:spcBef>
              <a:buNone/>
            </a:pPr>
            <a:r>
              <a:rPr lang="en"/>
              <a:t>Getting Started with Programing</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latin typeface="Courier New"/>
                <a:ea typeface="Courier New"/>
                <a:cs typeface="Courier New"/>
                <a:sym typeface="Courier New"/>
              </a:rPr>
              <a:t>int</a:t>
            </a:r>
            <a:r>
              <a:rPr lang="en"/>
              <a:t>s</a:t>
            </a:r>
          </a:p>
        </p:txBody>
      </p:sp>
      <p:sp>
        <p:nvSpPr>
          <p:cNvPr id="122" name="Shape 122"/>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An </a:t>
            </a:r>
            <a:r>
              <a:rPr lang="en" sz="1200">
                <a:latin typeface="Courier New"/>
                <a:ea typeface="Courier New"/>
                <a:cs typeface="Courier New"/>
                <a:sym typeface="Courier New"/>
              </a:rPr>
              <a:t>int</a:t>
            </a:r>
            <a:r>
              <a:rPr lang="en"/>
              <a:t> is a variable that can hold positive and negative </a:t>
            </a:r>
            <a:r>
              <a:rPr b="1" lang="en" u="sng"/>
              <a:t>WHOLE</a:t>
            </a:r>
            <a:r>
              <a:rPr lang="en"/>
              <a:t> numbers - no decimals.</a:t>
            </a:r>
          </a:p>
          <a:p>
            <a:pPr lvl="0">
              <a:spcBef>
                <a:spcPts val="0"/>
              </a:spcBef>
              <a:buNone/>
            </a:pPr>
            <a:r>
              <a:rPr lang="en"/>
              <a:t>To create an </a:t>
            </a:r>
            <a:r>
              <a:rPr lang="en" sz="1200">
                <a:latin typeface="Courier New"/>
                <a:ea typeface="Courier New"/>
                <a:cs typeface="Courier New"/>
                <a:sym typeface="Courier New"/>
              </a:rPr>
              <a:t>int</a:t>
            </a:r>
            <a:r>
              <a:rPr lang="en"/>
              <a:t> called </a:t>
            </a:r>
            <a:r>
              <a:rPr lang="en" sz="1200">
                <a:latin typeface="Courier New"/>
                <a:ea typeface="Courier New"/>
                <a:cs typeface="Courier New"/>
                <a:sym typeface="Courier New"/>
              </a:rPr>
              <a:t>myInt</a:t>
            </a:r>
            <a:r>
              <a:rPr lang="en"/>
              <a:t> you would write the code:</a:t>
            </a:r>
          </a:p>
          <a:p>
            <a:pPr lvl="0" rtl="0">
              <a:spcBef>
                <a:spcPts val="0"/>
              </a:spcBef>
              <a:buNone/>
            </a:pPr>
            <a:r>
              <a:rPr lang="en" sz="1200">
                <a:latin typeface="Courier New"/>
                <a:ea typeface="Courier New"/>
                <a:cs typeface="Courier New"/>
                <a:sym typeface="Courier New"/>
              </a:rPr>
              <a:t>int myInt;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latin typeface="Courier New"/>
                <a:ea typeface="Courier New"/>
                <a:cs typeface="Courier New"/>
                <a:sym typeface="Courier New"/>
              </a:rPr>
              <a:t>double</a:t>
            </a:r>
            <a:r>
              <a:rPr lang="en"/>
              <a:t>s</a:t>
            </a:r>
          </a:p>
        </p:txBody>
      </p:sp>
      <p:sp>
        <p:nvSpPr>
          <p:cNvPr id="128" name="Shape 128"/>
          <p:cNvSpPr txBox="1"/>
          <p:nvPr>
            <p:ph idx="1" type="body"/>
          </p:nvPr>
        </p:nvSpPr>
        <p:spPr>
          <a:xfrm>
            <a:off x="460950" y="1928050"/>
            <a:ext cx="8222100" cy="2710200"/>
          </a:xfrm>
          <a:prstGeom prst="rect">
            <a:avLst/>
          </a:prstGeom>
        </p:spPr>
        <p:txBody>
          <a:bodyPr anchorCtr="0" anchor="t" bIns="91425" lIns="91425" rIns="91425" tIns="91425">
            <a:noAutofit/>
          </a:bodyPr>
          <a:lstStyle/>
          <a:p>
            <a:pPr lvl="0" rtl="0">
              <a:spcBef>
                <a:spcPts val="0"/>
              </a:spcBef>
              <a:buNone/>
            </a:pPr>
            <a:r>
              <a:rPr lang="en"/>
              <a:t>A </a:t>
            </a:r>
            <a:r>
              <a:rPr lang="en" sz="1200">
                <a:latin typeface="Courier New"/>
                <a:ea typeface="Courier New"/>
                <a:cs typeface="Courier New"/>
                <a:sym typeface="Courier New"/>
              </a:rPr>
              <a:t>double</a:t>
            </a:r>
            <a:r>
              <a:rPr lang="en"/>
              <a:t> is a variable that can hold positive and negative numbers - including </a:t>
            </a:r>
            <a:r>
              <a:rPr lang="en"/>
              <a:t>decimals</a:t>
            </a:r>
            <a:r>
              <a:rPr lang="en"/>
              <a:t>.</a:t>
            </a:r>
          </a:p>
          <a:p>
            <a:pPr indent="0" lvl="0" marL="0" marR="0" rtl="0" algn="l">
              <a:lnSpc>
                <a:spcPct val="115000"/>
              </a:lnSpc>
              <a:spcBef>
                <a:spcPts val="0"/>
              </a:spcBef>
              <a:spcAft>
                <a:spcPts val="1600"/>
              </a:spcAft>
              <a:buNone/>
            </a:pPr>
            <a:r>
              <a:rPr lang="en"/>
              <a:t>To create a </a:t>
            </a:r>
            <a:r>
              <a:rPr lang="en" sz="1200">
                <a:latin typeface="Courier New"/>
                <a:ea typeface="Courier New"/>
                <a:cs typeface="Courier New"/>
                <a:sym typeface="Courier New"/>
              </a:rPr>
              <a:t>double</a:t>
            </a:r>
            <a:r>
              <a:rPr lang="en"/>
              <a:t> </a:t>
            </a:r>
            <a:r>
              <a:rPr lang="en"/>
              <a:t>called </a:t>
            </a:r>
            <a:r>
              <a:rPr lang="en" sz="1200">
                <a:latin typeface="Courier New"/>
                <a:ea typeface="Courier New"/>
                <a:cs typeface="Courier New"/>
                <a:sym typeface="Courier New"/>
              </a:rPr>
              <a:t>myDouble</a:t>
            </a:r>
            <a:r>
              <a:rPr lang="en"/>
              <a:t> you would write the code:</a:t>
            </a:r>
          </a:p>
          <a:p>
            <a:pPr lvl="0" rtl="0">
              <a:spcBef>
                <a:spcPts val="0"/>
              </a:spcBef>
              <a:buNone/>
            </a:pPr>
            <a:r>
              <a:rPr lang="en" sz="1200">
                <a:latin typeface="Courier New"/>
                <a:ea typeface="Courier New"/>
                <a:cs typeface="Courier New"/>
                <a:sym typeface="Courier New"/>
              </a:rPr>
              <a:t>double</a:t>
            </a:r>
            <a:r>
              <a:rPr lang="en" sz="1200">
                <a:latin typeface="Courier New"/>
                <a:ea typeface="Courier New"/>
                <a:cs typeface="Courier New"/>
                <a:sym typeface="Courier New"/>
              </a:rPr>
              <a:t> myDouble;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latin typeface="Courier New"/>
                <a:ea typeface="Courier New"/>
                <a:cs typeface="Courier New"/>
                <a:sym typeface="Courier New"/>
              </a:rPr>
              <a:t>string_t</a:t>
            </a:r>
            <a:r>
              <a:rPr lang="en"/>
              <a:t>s</a:t>
            </a:r>
          </a:p>
        </p:txBody>
      </p:sp>
      <p:sp>
        <p:nvSpPr>
          <p:cNvPr id="134" name="Shape 134"/>
          <p:cNvSpPr txBox="1"/>
          <p:nvPr>
            <p:ph idx="1" type="body"/>
          </p:nvPr>
        </p:nvSpPr>
        <p:spPr>
          <a:xfrm>
            <a:off x="460950" y="1928050"/>
            <a:ext cx="8222100" cy="2710200"/>
          </a:xfrm>
          <a:prstGeom prst="rect">
            <a:avLst/>
          </a:prstGeom>
        </p:spPr>
        <p:txBody>
          <a:bodyPr anchorCtr="0" anchor="t" bIns="91425" lIns="91425" rIns="91425" tIns="91425">
            <a:noAutofit/>
          </a:bodyPr>
          <a:lstStyle/>
          <a:p>
            <a:pPr lvl="0" rtl="0">
              <a:spcBef>
                <a:spcPts val="0"/>
              </a:spcBef>
              <a:buNone/>
            </a:pPr>
            <a:r>
              <a:rPr lang="en"/>
              <a:t>A </a:t>
            </a:r>
            <a:r>
              <a:rPr lang="en" sz="1200">
                <a:latin typeface="Courier New"/>
                <a:ea typeface="Courier New"/>
                <a:cs typeface="Courier New"/>
                <a:sym typeface="Courier New"/>
              </a:rPr>
              <a:t>string_t</a:t>
            </a:r>
            <a:r>
              <a:rPr lang="en"/>
              <a:t> is a variable that can hold words and numbers - a string of text.</a:t>
            </a:r>
          </a:p>
          <a:p>
            <a:pPr indent="0" lvl="0" marL="0" marR="0" rtl="0" algn="l">
              <a:lnSpc>
                <a:spcPct val="115000"/>
              </a:lnSpc>
              <a:spcBef>
                <a:spcPts val="0"/>
              </a:spcBef>
              <a:spcAft>
                <a:spcPts val="1600"/>
              </a:spcAft>
              <a:buNone/>
            </a:pPr>
            <a:r>
              <a:rPr lang="en"/>
              <a:t>To create a </a:t>
            </a:r>
            <a:r>
              <a:rPr lang="en" sz="1200">
                <a:latin typeface="Courier New"/>
                <a:ea typeface="Courier New"/>
                <a:cs typeface="Courier New"/>
                <a:sym typeface="Courier New"/>
              </a:rPr>
              <a:t>string_t</a:t>
            </a:r>
            <a:r>
              <a:rPr lang="en"/>
              <a:t> called </a:t>
            </a:r>
            <a:r>
              <a:rPr lang="en" sz="1200">
                <a:latin typeface="Courier New"/>
                <a:ea typeface="Courier New"/>
                <a:cs typeface="Courier New"/>
                <a:sym typeface="Courier New"/>
              </a:rPr>
              <a:t>myString</a:t>
            </a:r>
            <a:r>
              <a:rPr lang="en"/>
              <a:t> you would write the code:</a:t>
            </a:r>
          </a:p>
          <a:p>
            <a:pPr lvl="0" rtl="0">
              <a:spcBef>
                <a:spcPts val="0"/>
              </a:spcBef>
              <a:buNone/>
            </a:pPr>
            <a:r>
              <a:rPr lang="en" sz="1200">
                <a:latin typeface="Courier New"/>
                <a:ea typeface="Courier New"/>
                <a:cs typeface="Courier New"/>
                <a:sym typeface="Courier New"/>
              </a:rPr>
              <a:t>string_t</a:t>
            </a:r>
            <a:r>
              <a:rPr lang="en" sz="1200">
                <a:latin typeface="Courier New"/>
                <a:ea typeface="Courier New"/>
                <a:cs typeface="Courier New"/>
                <a:sym typeface="Courier New"/>
              </a:rPr>
              <a:t> myString;</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More on Variables</a:t>
            </a:r>
          </a:p>
        </p:txBody>
      </p:sp>
      <p:sp>
        <p:nvSpPr>
          <p:cNvPr id="140" name="Shape 140"/>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You can give variables values, by writing:</a:t>
            </a:r>
          </a:p>
          <a:p>
            <a:pPr lvl="0" rtl="0">
              <a:spcBef>
                <a:spcPts val="0"/>
              </a:spcBef>
              <a:spcAft>
                <a:spcPts val="0"/>
              </a:spcAft>
              <a:buNone/>
            </a:pPr>
            <a:r>
              <a:rPr lang="en" sz="1200">
                <a:latin typeface="Courier New"/>
                <a:ea typeface="Courier New"/>
                <a:cs typeface="Courier New"/>
                <a:sym typeface="Courier New"/>
              </a:rPr>
              <a:t>int myInt;</a:t>
            </a:r>
          </a:p>
          <a:p>
            <a:pPr lvl="0">
              <a:spcBef>
                <a:spcPts val="0"/>
              </a:spcBef>
              <a:spcAft>
                <a:spcPts val="0"/>
              </a:spcAft>
              <a:buNone/>
            </a:pPr>
            <a:r>
              <a:rPr lang="en" sz="1200">
                <a:latin typeface="Courier New"/>
                <a:ea typeface="Courier New"/>
                <a:cs typeface="Courier New"/>
                <a:sym typeface="Courier New"/>
              </a:rPr>
              <a:t>myInt = 6;</a:t>
            </a:r>
          </a:p>
          <a:p>
            <a:pPr lvl="0">
              <a:spcBef>
                <a:spcPts val="0"/>
              </a:spcBef>
              <a:buNone/>
            </a:pPr>
            <a:r>
              <a:rPr lang="en" sz="1200">
                <a:latin typeface="Courier New"/>
                <a:ea typeface="Courier New"/>
                <a:cs typeface="Courier New"/>
                <a:sym typeface="Courier New"/>
              </a:rPr>
              <a:t>myInt = 3;</a:t>
            </a:r>
          </a:p>
          <a:p>
            <a:pPr lvl="0">
              <a:spcBef>
                <a:spcPts val="0"/>
              </a:spcBef>
              <a:buNone/>
            </a:pPr>
            <a:r>
              <a:rPr lang="en"/>
              <a:t>This shows that you can give variables new values - </a:t>
            </a:r>
            <a:r>
              <a:rPr lang="en" sz="1200">
                <a:latin typeface="Courier New"/>
                <a:ea typeface="Courier New"/>
                <a:cs typeface="Courier New"/>
                <a:sym typeface="Courier New"/>
              </a:rPr>
              <a:t>myInt</a:t>
            </a:r>
            <a:r>
              <a:rPr lang="en"/>
              <a:t>'s value changes from 6 to 3.</a:t>
            </a:r>
          </a:p>
          <a:p>
            <a:pPr lvl="0" rtl="0">
              <a:spcBef>
                <a:spcPts val="0"/>
              </a:spcBef>
              <a:buNone/>
            </a:pPr>
            <a:r>
              <a:rPr lang="en"/>
              <a:t>Just remember when dealing with </a:t>
            </a:r>
            <a:r>
              <a:rPr lang="en" sz="1200">
                <a:latin typeface="Courier New"/>
                <a:ea typeface="Courier New"/>
                <a:cs typeface="Courier New"/>
                <a:sym typeface="Courier New"/>
              </a:rPr>
              <a:t>string_t</a:t>
            </a:r>
            <a:r>
              <a:rPr lang="en"/>
              <a:t>s, you need to put double quote characters (</a:t>
            </a:r>
            <a:r>
              <a:rPr lang="en" sz="1200">
                <a:latin typeface="Courier New"/>
                <a:ea typeface="Courier New"/>
                <a:cs typeface="Courier New"/>
                <a:sym typeface="Courier New"/>
              </a:rPr>
              <a:t>"</a:t>
            </a:r>
            <a:r>
              <a:rPr lang="en"/>
              <a:t>) around the value.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Better Variables</a:t>
            </a:r>
          </a:p>
        </p:txBody>
      </p:sp>
      <p:sp>
        <p:nvSpPr>
          <p:cNvPr id="146" name="Shape 146"/>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It is </a:t>
            </a:r>
            <a:r>
              <a:rPr lang="en"/>
              <a:t>recommended</a:t>
            </a:r>
            <a:r>
              <a:rPr lang="en"/>
              <a:t> to give variables a value when they are created.  This makes sure that they always </a:t>
            </a:r>
            <a:r>
              <a:rPr lang="en"/>
              <a:t>have</a:t>
            </a:r>
            <a:r>
              <a:rPr lang="en"/>
              <a:t> some value, eliminating </a:t>
            </a:r>
            <a:r>
              <a:rPr lang="en"/>
              <a:t>possible</a:t>
            </a:r>
            <a:r>
              <a:rPr lang="en"/>
              <a:t> errors.</a:t>
            </a:r>
          </a:p>
          <a:p>
            <a:pPr lvl="0" rtl="0">
              <a:spcBef>
                <a:spcPts val="0"/>
              </a:spcBef>
              <a:buNone/>
            </a:pPr>
            <a:r>
              <a:rPr lang="en" sz="1200">
                <a:latin typeface="Courier New"/>
                <a:ea typeface="Courier New"/>
                <a:cs typeface="Courier New"/>
                <a:sym typeface="Courier New"/>
              </a:rPr>
              <a:t>double myDouble = 2.5;</a:t>
            </a:r>
          </a:p>
          <a:p>
            <a:pPr indent="0" lvl="0" marL="0" marR="0" rtl="0" algn="l">
              <a:lnSpc>
                <a:spcPct val="115000"/>
              </a:lnSpc>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idx="1" type="body"/>
          </p:nvPr>
        </p:nvSpPr>
        <p:spPr>
          <a:xfrm>
            <a:off x="460950" y="1928050"/>
            <a:ext cx="8222100" cy="2710200"/>
          </a:xfrm>
          <a:prstGeom prst="rect">
            <a:avLst/>
          </a:prstGeom>
        </p:spPr>
        <p:txBody>
          <a:bodyPr anchorCtr="0" anchor="t" bIns="91425" lIns="91425" rIns="91425" tIns="91425">
            <a:noAutofit/>
          </a:bodyPr>
          <a:lstStyle/>
          <a:p>
            <a:pPr lvl="0" rtl="0">
              <a:spcBef>
                <a:spcPts val="0"/>
              </a:spcBef>
              <a:buNone/>
            </a:pPr>
            <a:r>
              <a:rPr lang="en"/>
              <a:t>There are some names you can't give to variables:</a:t>
            </a:r>
          </a:p>
          <a:p>
            <a:pPr lvl="0" rtl="0">
              <a:spcBef>
                <a:spcPts val="0"/>
              </a:spcBef>
              <a:spcAft>
                <a:spcPts val="0"/>
              </a:spcAft>
              <a:buNone/>
            </a:pPr>
            <a:r>
              <a:rPr lang="en" sz="1200">
                <a:latin typeface="Courier New"/>
                <a:ea typeface="Courier New"/>
                <a:cs typeface="Courier New"/>
                <a:sym typeface="Courier New"/>
              </a:rPr>
              <a:t>int</a:t>
            </a:r>
            <a:r>
              <a:rPr lang="en"/>
              <a:t>, </a:t>
            </a:r>
            <a:r>
              <a:rPr lang="en" sz="1200">
                <a:latin typeface="Courier New"/>
                <a:ea typeface="Courier New"/>
                <a:cs typeface="Courier New"/>
                <a:sym typeface="Courier New"/>
              </a:rPr>
              <a:t>double</a:t>
            </a:r>
            <a:r>
              <a:rPr lang="en"/>
              <a:t>, </a:t>
            </a:r>
            <a:r>
              <a:rPr lang="en" sz="1200">
                <a:latin typeface="Courier New"/>
                <a:ea typeface="Courier New"/>
                <a:cs typeface="Courier New"/>
                <a:sym typeface="Courier New"/>
              </a:rPr>
              <a:t>for</a:t>
            </a:r>
            <a:r>
              <a:rPr lang="en"/>
              <a:t> - reserved words</a:t>
            </a:r>
          </a:p>
          <a:p>
            <a:pPr lvl="0" rtl="0">
              <a:spcBef>
                <a:spcPts val="0"/>
              </a:spcBef>
              <a:spcAft>
                <a:spcPts val="0"/>
              </a:spcAft>
              <a:buNone/>
            </a:pPr>
            <a:r>
              <a:rPr lang="en" sz="1200">
                <a:latin typeface="Courier New"/>
                <a:ea typeface="Courier New"/>
                <a:cs typeface="Courier New"/>
                <a:sym typeface="Courier New"/>
              </a:rPr>
              <a:t>2times</a:t>
            </a:r>
            <a:r>
              <a:rPr lang="en"/>
              <a:t>  - starts with a digit</a:t>
            </a:r>
          </a:p>
          <a:p>
            <a:pPr lvl="0" rtl="0">
              <a:spcBef>
                <a:spcPts val="0"/>
              </a:spcBef>
              <a:spcAft>
                <a:spcPts val="0"/>
              </a:spcAft>
              <a:buNone/>
            </a:pPr>
            <a:r>
              <a:rPr lang="en" sz="1200">
                <a:latin typeface="Courier New"/>
                <a:ea typeface="Courier New"/>
                <a:cs typeface="Courier New"/>
                <a:sym typeface="Courier New"/>
              </a:rPr>
              <a:t>integer#</a:t>
            </a:r>
            <a:r>
              <a:rPr lang="en"/>
              <a:t> - character # not allowed</a:t>
            </a:r>
          </a:p>
          <a:p>
            <a:pPr lvl="0" rtl="0">
              <a:spcBef>
                <a:spcPts val="0"/>
              </a:spcBef>
              <a:spcAft>
                <a:spcPts val="0"/>
              </a:spcAft>
              <a:buNone/>
            </a:pPr>
            <a:r>
              <a:rPr lang="en" sz="1200">
                <a:latin typeface="Courier New"/>
                <a:ea typeface="Courier New"/>
                <a:cs typeface="Courier New"/>
                <a:sym typeface="Courier New"/>
              </a:rPr>
              <a:t>a&amp;b</a:t>
            </a:r>
            <a:r>
              <a:rPr lang="en"/>
              <a:t> - character </a:t>
            </a:r>
            <a:r>
              <a:rPr lang="en">
                <a:latin typeface="Courier New"/>
                <a:ea typeface="Courier New"/>
                <a:cs typeface="Courier New"/>
                <a:sym typeface="Courier New"/>
              </a:rPr>
              <a:t>&amp;</a:t>
            </a:r>
            <a:r>
              <a:rPr lang="en"/>
              <a:t> not allowed </a:t>
            </a:r>
          </a:p>
          <a:p>
            <a:pPr lvl="0" rtl="0">
              <a:spcBef>
                <a:spcPts val="0"/>
              </a:spcBef>
              <a:spcAft>
                <a:spcPts val="0"/>
              </a:spcAft>
              <a:buNone/>
            </a:pPr>
            <a:r>
              <a:rPr lang="en" sz="1200">
                <a:latin typeface="Courier New"/>
                <a:ea typeface="Courier New"/>
                <a:cs typeface="Courier New"/>
                <a:sym typeface="Courier New"/>
              </a:rPr>
              <a:t>class1+class2</a:t>
            </a:r>
            <a:r>
              <a:rPr lang="en"/>
              <a:t> - character + not allowed</a:t>
            </a:r>
          </a:p>
          <a:p>
            <a:pPr lvl="0" rtl="0">
              <a:spcBef>
                <a:spcPts val="0"/>
              </a:spcBef>
              <a:spcAft>
                <a:spcPts val="0"/>
              </a:spcAft>
              <a:buNone/>
            </a:pPr>
            <a:r>
              <a:rPr lang="en" sz="1200">
                <a:latin typeface="Courier New"/>
                <a:ea typeface="Courier New"/>
                <a:cs typeface="Courier New"/>
                <a:sym typeface="Courier New"/>
              </a:rPr>
              <a:t>printf</a:t>
            </a:r>
            <a:r>
              <a:rPr lang="en"/>
              <a:t>, </a:t>
            </a:r>
            <a:r>
              <a:rPr lang="en" sz="1200">
                <a:latin typeface="Courier New"/>
                <a:ea typeface="Courier New"/>
                <a:cs typeface="Courier New"/>
                <a:sym typeface="Courier New"/>
              </a:rPr>
              <a:t>scanf</a:t>
            </a:r>
            <a:r>
              <a:rPr lang="en"/>
              <a:t> - standard function names</a:t>
            </a:r>
          </a:p>
          <a:p>
            <a:pPr lvl="0" rtl="0">
              <a:spcBef>
                <a:spcPts val="0"/>
              </a:spcBef>
              <a:spcAft>
                <a:spcPts val="0"/>
              </a:spcAft>
              <a:buNone/>
            </a:pPr>
            <a:r>
              <a:rPr lang="en" sz="1200">
                <a:latin typeface="Courier New"/>
                <a:ea typeface="Courier New"/>
                <a:cs typeface="Courier New"/>
                <a:sym typeface="Courier New"/>
              </a:rPr>
              <a:t>my//var</a:t>
            </a:r>
            <a:r>
              <a:rPr lang="en"/>
              <a:t> - // comments out all remaining text on the line</a:t>
            </a:r>
          </a:p>
          <a:p>
            <a:pPr lvl="0" rtl="0">
              <a:spcBef>
                <a:spcPts val="0"/>
              </a:spcBef>
              <a:spcAft>
                <a:spcPts val="0"/>
              </a:spcAft>
              <a:buNone/>
            </a:pPr>
            <a:r>
              <a:rPr lang="en" sz="1200">
                <a:latin typeface="Courier New"/>
                <a:ea typeface="Courier New"/>
                <a:cs typeface="Courier New"/>
                <a:sym typeface="Courier New"/>
              </a:rPr>
              <a:t>the/*var</a:t>
            </a:r>
            <a:r>
              <a:rPr lang="en"/>
              <a:t> - /* comments out all text until the matching */</a:t>
            </a:r>
          </a:p>
        </p:txBody>
      </p:sp>
      <p:sp>
        <p:nvSpPr>
          <p:cNvPr id="152" name="Shape 152"/>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Variable Names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idx="1" type="body"/>
          </p:nvPr>
        </p:nvSpPr>
        <p:spPr>
          <a:xfrm>
            <a:off x="460950" y="1928050"/>
            <a:ext cx="8222100" cy="2710200"/>
          </a:xfrm>
          <a:prstGeom prst="rect">
            <a:avLst/>
          </a:prstGeom>
        </p:spPr>
        <p:txBody>
          <a:bodyPr anchorCtr="0" anchor="t" bIns="91425" lIns="91425" rIns="91425" tIns="91425">
            <a:noAutofit/>
          </a:bodyPr>
          <a:lstStyle/>
          <a:p>
            <a:pPr lvl="0" rtl="0">
              <a:spcBef>
                <a:spcPts val="0"/>
              </a:spcBef>
              <a:spcAft>
                <a:spcPts val="1000"/>
              </a:spcAft>
              <a:buNone/>
            </a:pPr>
            <a:r>
              <a:rPr lang="en"/>
              <a:t>In </a:t>
            </a:r>
            <a:r>
              <a:rPr lang="en" sz="1200">
                <a:latin typeface="Courier New"/>
                <a:ea typeface="Courier New"/>
                <a:cs typeface="Courier New"/>
                <a:sym typeface="Courier New"/>
              </a:rPr>
              <a:t>strint_t</a:t>
            </a:r>
            <a:r>
              <a:rPr lang="en"/>
              <a:t>s, you can have special characters represented by escape codes:</a:t>
            </a:r>
          </a:p>
          <a:p>
            <a:pPr lvl="0" rtl="0">
              <a:spcBef>
                <a:spcPts val="0"/>
              </a:spcBef>
              <a:spcAft>
                <a:spcPts val="0"/>
              </a:spcAft>
              <a:buNone/>
            </a:pPr>
            <a:r>
              <a:rPr lang="en" sz="1200">
                <a:latin typeface="Courier New"/>
                <a:ea typeface="Courier New"/>
                <a:cs typeface="Courier New"/>
                <a:sym typeface="Courier New"/>
              </a:rPr>
              <a:t>\a</a:t>
            </a:r>
            <a:r>
              <a:rPr lang="en"/>
              <a:t> - (alert) Produce an audible beep or visible alert.</a:t>
            </a:r>
          </a:p>
          <a:p>
            <a:pPr lvl="0" rtl="0">
              <a:spcBef>
                <a:spcPts val="0"/>
              </a:spcBef>
              <a:spcAft>
                <a:spcPts val="0"/>
              </a:spcAft>
              <a:buNone/>
            </a:pPr>
            <a:r>
              <a:rPr lang="en" sz="1200">
                <a:latin typeface="Courier New"/>
                <a:ea typeface="Courier New"/>
                <a:cs typeface="Courier New"/>
                <a:sym typeface="Courier New"/>
              </a:rPr>
              <a:t>\n</a:t>
            </a:r>
            <a:r>
              <a:rPr lang="en"/>
              <a:t> - (newline) Move the active position to the initial position of the next line.</a:t>
            </a:r>
          </a:p>
          <a:p>
            <a:pPr lvl="0" rtl="0">
              <a:spcBef>
                <a:spcPts val="0"/>
              </a:spcBef>
              <a:spcAft>
                <a:spcPts val="0"/>
              </a:spcAft>
              <a:buNone/>
            </a:pPr>
            <a:r>
              <a:rPr lang="en" sz="1200">
                <a:latin typeface="Courier New"/>
                <a:ea typeface="Courier New"/>
                <a:cs typeface="Courier New"/>
                <a:sym typeface="Courier New"/>
              </a:rPr>
              <a:t>\\</a:t>
            </a:r>
            <a:r>
              <a:rPr lang="en"/>
              <a:t> - (backslash) Produce a backslash character \.</a:t>
            </a:r>
          </a:p>
          <a:p>
            <a:pPr lvl="0" rtl="0">
              <a:spcBef>
                <a:spcPts val="0"/>
              </a:spcBef>
              <a:spcAft>
                <a:spcPts val="0"/>
              </a:spcAft>
              <a:buNone/>
            </a:pPr>
            <a:r>
              <a:rPr lang="en" sz="1200">
                <a:latin typeface="Courier New"/>
                <a:ea typeface="Courier New"/>
                <a:cs typeface="Courier New"/>
                <a:sym typeface="Courier New"/>
              </a:rPr>
              <a:t>\"</a:t>
            </a:r>
            <a:r>
              <a:rPr lang="en"/>
              <a:t> - (double quote) Produce a double quote character ".</a:t>
            </a:r>
          </a:p>
        </p:txBody>
      </p:sp>
      <p:sp>
        <p:nvSpPr>
          <p:cNvPr id="158" name="Shape 158"/>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Special Characters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idx="1" type="body"/>
          </p:nvPr>
        </p:nvSpPr>
        <p:spPr>
          <a:xfrm>
            <a:off x="460950" y="1928050"/>
            <a:ext cx="8222100" cy="2710200"/>
          </a:xfrm>
          <a:prstGeom prst="rect">
            <a:avLst/>
          </a:prstGeom>
        </p:spPr>
        <p:txBody>
          <a:bodyPr anchorCtr="0" anchor="t" bIns="91425" lIns="91425" rIns="91425" tIns="91425">
            <a:noAutofit/>
          </a:bodyPr>
          <a:lstStyle/>
          <a:p>
            <a:pPr lvl="0" rtl="0">
              <a:spcBef>
                <a:spcPts val="0"/>
              </a:spcBef>
              <a:spcAft>
                <a:spcPts val="1000"/>
              </a:spcAft>
              <a:buNone/>
            </a:pPr>
            <a:r>
              <a:rPr lang="en"/>
              <a:t>In Ch, you will often want to output text to the user, like you did with the "Hello, World" program.  You would write it like this:</a:t>
            </a:r>
          </a:p>
          <a:p>
            <a:pPr lvl="0" rtl="0">
              <a:spcBef>
                <a:spcPts val="0"/>
              </a:spcBef>
              <a:spcAft>
                <a:spcPts val="1000"/>
              </a:spcAft>
              <a:buNone/>
            </a:pPr>
            <a:r>
              <a:rPr lang="en" sz="1200">
                <a:latin typeface="Courier New"/>
                <a:ea typeface="Courier New"/>
                <a:cs typeface="Courier New"/>
                <a:sym typeface="Courier New"/>
              </a:rPr>
              <a:t>Prototype: printf(format, arguments);</a:t>
            </a:r>
          </a:p>
          <a:p>
            <a:pPr lvl="0" rtl="0">
              <a:spcBef>
                <a:spcPts val="0"/>
              </a:spcBef>
              <a:spcAft>
                <a:spcPts val="1000"/>
              </a:spcAft>
              <a:buNone/>
            </a:pPr>
            <a:r>
              <a:rPr lang="en" sz="1200">
                <a:latin typeface="Courier New"/>
                <a:ea typeface="Courier New"/>
                <a:cs typeface="Courier New"/>
                <a:sym typeface="Courier New"/>
              </a:rPr>
              <a:t>Prototype: printf("The variable's value is %d meters!!!", variable);</a:t>
            </a:r>
          </a:p>
          <a:p>
            <a:pPr lvl="0" rtl="0">
              <a:spcBef>
                <a:spcPts val="0"/>
              </a:spcBef>
              <a:spcAft>
                <a:spcPts val="1000"/>
              </a:spcAft>
              <a:buNone/>
            </a:pPr>
            <a:r>
              <a:rPr lang="en" sz="1200">
                <a:latin typeface="Courier New"/>
                <a:ea typeface="Courier New"/>
                <a:cs typeface="Courier New"/>
                <a:sym typeface="Courier New"/>
              </a:rPr>
              <a:t>           function name  string   conversion specifier    argument</a:t>
            </a:r>
          </a:p>
          <a:p>
            <a:pPr lvl="0" rtl="0">
              <a:spcBef>
                <a:spcPts val="0"/>
              </a:spcBef>
              <a:spcAft>
                <a:spcPts val="1000"/>
              </a:spcAft>
              <a:buNone/>
            </a:pPr>
            <a:r>
              <a:rPr lang="en"/>
              <a:t>To print variables, you need to use a conversion specifier: </a:t>
            </a:r>
            <a:r>
              <a:rPr lang="en" sz="1200">
                <a:latin typeface="Courier New"/>
                <a:ea typeface="Courier New"/>
                <a:cs typeface="Courier New"/>
                <a:sym typeface="Courier New"/>
              </a:rPr>
              <a:t>"%d"</a:t>
            </a:r>
            <a:r>
              <a:rPr lang="en"/>
              <a:t> for </a:t>
            </a:r>
            <a:r>
              <a:rPr lang="en" sz="1200">
                <a:latin typeface="Courier New"/>
                <a:ea typeface="Courier New"/>
                <a:cs typeface="Courier New"/>
                <a:sym typeface="Courier New"/>
              </a:rPr>
              <a:t>int</a:t>
            </a:r>
            <a:r>
              <a:rPr lang="en"/>
              <a:t>s, </a:t>
            </a:r>
            <a:r>
              <a:rPr lang="en" sz="1200">
                <a:latin typeface="Courier New"/>
                <a:ea typeface="Courier New"/>
                <a:cs typeface="Courier New"/>
                <a:sym typeface="Courier New"/>
              </a:rPr>
              <a:t>"%lf"</a:t>
            </a:r>
            <a:r>
              <a:rPr lang="en"/>
              <a:t> for </a:t>
            </a:r>
            <a:r>
              <a:rPr lang="en" sz="1200">
                <a:latin typeface="Courier New"/>
                <a:ea typeface="Courier New"/>
                <a:cs typeface="Courier New"/>
                <a:sym typeface="Courier New"/>
              </a:rPr>
              <a:t>double</a:t>
            </a:r>
            <a:r>
              <a:rPr lang="en"/>
              <a:t>s, and </a:t>
            </a:r>
            <a:r>
              <a:rPr lang="en" sz="1200">
                <a:latin typeface="Courier New"/>
                <a:ea typeface="Courier New"/>
                <a:cs typeface="Courier New"/>
                <a:sym typeface="Courier New"/>
              </a:rPr>
              <a:t>"%s"</a:t>
            </a:r>
            <a:r>
              <a:rPr lang="en"/>
              <a:t> for </a:t>
            </a:r>
            <a:r>
              <a:rPr lang="en" sz="1200">
                <a:latin typeface="Courier New"/>
                <a:ea typeface="Courier New"/>
                <a:cs typeface="Courier New"/>
                <a:sym typeface="Courier New"/>
              </a:rPr>
              <a:t>string_t</a:t>
            </a:r>
            <a:r>
              <a:rPr lang="en"/>
              <a:t>s</a:t>
            </a:r>
          </a:p>
        </p:txBody>
      </p:sp>
      <p:sp>
        <p:nvSpPr>
          <p:cNvPr id="164" name="Shape 164"/>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Output</a:t>
            </a:r>
          </a:p>
        </p:txBody>
      </p:sp>
      <p:cxnSp>
        <p:nvCxnSpPr>
          <p:cNvPr id="165" name="Shape 165"/>
          <p:cNvCxnSpPr/>
          <p:nvPr/>
        </p:nvCxnSpPr>
        <p:spPr>
          <a:xfrm rot="10800000">
            <a:off x="2084475" y="3342175"/>
            <a:ext cx="113400" cy="90600"/>
          </a:xfrm>
          <a:prstGeom prst="straightConnector1">
            <a:avLst/>
          </a:prstGeom>
          <a:noFill/>
          <a:ln cap="flat" cmpd="sng" w="9525">
            <a:solidFill>
              <a:schemeClr val="dk2"/>
            </a:solidFill>
            <a:prstDash val="solid"/>
            <a:round/>
            <a:headEnd len="lg" w="lg" type="none"/>
            <a:tailEnd len="lg" w="lg" type="triangle"/>
          </a:ln>
        </p:spPr>
      </p:cxnSp>
      <p:cxnSp>
        <p:nvCxnSpPr>
          <p:cNvPr id="166" name="Shape 166"/>
          <p:cNvCxnSpPr/>
          <p:nvPr/>
        </p:nvCxnSpPr>
        <p:spPr>
          <a:xfrm>
            <a:off x="2367825" y="3262825"/>
            <a:ext cx="11400" cy="181200"/>
          </a:xfrm>
          <a:prstGeom prst="straightConnector1">
            <a:avLst/>
          </a:prstGeom>
          <a:noFill/>
          <a:ln cap="flat" cmpd="sng" w="9525">
            <a:solidFill>
              <a:schemeClr val="dk2"/>
            </a:solidFill>
            <a:prstDash val="solid"/>
            <a:round/>
            <a:headEnd len="lg" w="lg" type="none"/>
            <a:tailEnd len="lg" w="lg" type="none"/>
          </a:ln>
        </p:spPr>
      </p:cxnSp>
      <p:cxnSp>
        <p:nvCxnSpPr>
          <p:cNvPr id="167" name="Shape 167"/>
          <p:cNvCxnSpPr/>
          <p:nvPr/>
        </p:nvCxnSpPr>
        <p:spPr>
          <a:xfrm flipH="1" rot="10800000">
            <a:off x="2367825" y="3398725"/>
            <a:ext cx="3432900" cy="11400"/>
          </a:xfrm>
          <a:prstGeom prst="straightConnector1">
            <a:avLst/>
          </a:prstGeom>
          <a:noFill/>
          <a:ln cap="flat" cmpd="sng" w="9525">
            <a:solidFill>
              <a:schemeClr val="dk2"/>
            </a:solidFill>
            <a:prstDash val="solid"/>
            <a:round/>
            <a:headEnd len="lg" w="lg" type="none"/>
            <a:tailEnd len="lg" w="lg" type="none"/>
          </a:ln>
        </p:spPr>
      </p:cxnSp>
      <p:cxnSp>
        <p:nvCxnSpPr>
          <p:cNvPr id="168" name="Shape 168"/>
          <p:cNvCxnSpPr/>
          <p:nvPr/>
        </p:nvCxnSpPr>
        <p:spPr>
          <a:xfrm flipH="1">
            <a:off x="5789125" y="3240175"/>
            <a:ext cx="22800" cy="192600"/>
          </a:xfrm>
          <a:prstGeom prst="straightConnector1">
            <a:avLst/>
          </a:prstGeom>
          <a:noFill/>
          <a:ln cap="flat" cmpd="sng" w="9525">
            <a:solidFill>
              <a:schemeClr val="dk2"/>
            </a:solidFill>
            <a:prstDash val="solid"/>
            <a:round/>
            <a:headEnd len="lg" w="lg" type="none"/>
            <a:tailEnd len="lg" w="lg" type="none"/>
          </a:ln>
        </p:spPr>
      </p:cxnSp>
      <p:cxnSp>
        <p:nvCxnSpPr>
          <p:cNvPr id="169" name="Shape 169"/>
          <p:cNvCxnSpPr/>
          <p:nvPr/>
        </p:nvCxnSpPr>
        <p:spPr>
          <a:xfrm flipH="1">
            <a:off x="3546150" y="3421450"/>
            <a:ext cx="226500" cy="68100"/>
          </a:xfrm>
          <a:prstGeom prst="straightConnector1">
            <a:avLst/>
          </a:prstGeom>
          <a:noFill/>
          <a:ln cap="flat" cmpd="sng" w="9525">
            <a:solidFill>
              <a:schemeClr val="dk2"/>
            </a:solidFill>
            <a:prstDash val="solid"/>
            <a:round/>
            <a:headEnd len="lg" w="lg" type="none"/>
            <a:tailEnd len="lg" w="lg" type="triangle"/>
          </a:ln>
        </p:spPr>
      </p:cxnSp>
      <p:cxnSp>
        <p:nvCxnSpPr>
          <p:cNvPr id="170" name="Shape 170"/>
          <p:cNvCxnSpPr/>
          <p:nvPr/>
        </p:nvCxnSpPr>
        <p:spPr>
          <a:xfrm>
            <a:off x="4735650" y="3262825"/>
            <a:ext cx="22800" cy="237900"/>
          </a:xfrm>
          <a:prstGeom prst="straightConnector1">
            <a:avLst/>
          </a:prstGeom>
          <a:noFill/>
          <a:ln cap="flat" cmpd="sng" w="9525">
            <a:solidFill>
              <a:schemeClr val="dk2"/>
            </a:solidFill>
            <a:prstDash val="dash"/>
            <a:round/>
            <a:headEnd len="lg" w="lg" type="none"/>
            <a:tailEnd len="lg" w="lg" type="triangle"/>
          </a:ln>
        </p:spPr>
      </p:cxnSp>
      <p:cxnSp>
        <p:nvCxnSpPr>
          <p:cNvPr id="171" name="Shape 171"/>
          <p:cNvCxnSpPr/>
          <p:nvPr/>
        </p:nvCxnSpPr>
        <p:spPr>
          <a:xfrm>
            <a:off x="6514350" y="3296825"/>
            <a:ext cx="11400" cy="1926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idx="1" type="body"/>
          </p:nvPr>
        </p:nvSpPr>
        <p:spPr>
          <a:xfrm>
            <a:off x="460950" y="1928050"/>
            <a:ext cx="8222100" cy="2710200"/>
          </a:xfrm>
          <a:prstGeom prst="rect">
            <a:avLst/>
          </a:prstGeom>
        </p:spPr>
        <p:txBody>
          <a:bodyPr anchorCtr="0" anchor="t" bIns="91425" lIns="91425" rIns="91425" tIns="91425">
            <a:noAutofit/>
          </a:bodyPr>
          <a:lstStyle/>
          <a:p>
            <a:pPr lvl="0" rtl="0">
              <a:spcBef>
                <a:spcPts val="0"/>
              </a:spcBef>
              <a:spcAft>
                <a:spcPts val="1000"/>
              </a:spcAft>
              <a:buNone/>
            </a:pPr>
            <a:r>
              <a:rPr lang="en"/>
              <a:t>Sometimes it is </a:t>
            </a:r>
            <a:r>
              <a:rPr lang="en"/>
              <a:t>necessary</a:t>
            </a:r>
            <a:r>
              <a:rPr lang="en"/>
              <a:t> to output </a:t>
            </a:r>
            <a:r>
              <a:rPr lang="en"/>
              <a:t>multiple</a:t>
            </a:r>
            <a:r>
              <a:rPr lang="en"/>
              <a:t> variables at once.  While you could use multiple </a:t>
            </a:r>
            <a:r>
              <a:rPr lang="en" sz="1200">
                <a:latin typeface="Courier New"/>
                <a:ea typeface="Courier New"/>
                <a:cs typeface="Courier New"/>
                <a:sym typeface="Courier New"/>
              </a:rPr>
              <a:t>printf()</a:t>
            </a:r>
            <a:r>
              <a:rPr lang="en"/>
              <a:t> functions with one variable each, you could also consolidate them into a single function:</a:t>
            </a:r>
          </a:p>
          <a:p>
            <a:pPr lvl="0" rtl="0">
              <a:spcBef>
                <a:spcPts val="0"/>
              </a:spcBef>
              <a:spcAft>
                <a:spcPts val="0"/>
              </a:spcAft>
              <a:buNone/>
            </a:pPr>
            <a:r>
              <a:rPr lang="en" sz="1200">
                <a:latin typeface="Courier New"/>
                <a:ea typeface="Courier New"/>
                <a:cs typeface="Courier New"/>
                <a:sym typeface="Courier New"/>
              </a:rPr>
              <a:t>int a = 12;</a:t>
            </a:r>
          </a:p>
          <a:p>
            <a:pPr lvl="0" rtl="0">
              <a:spcBef>
                <a:spcPts val="0"/>
              </a:spcBef>
              <a:spcAft>
                <a:spcPts val="0"/>
              </a:spcAft>
              <a:buNone/>
            </a:pPr>
            <a:r>
              <a:rPr lang="en" sz="1200">
                <a:latin typeface="Courier New"/>
                <a:ea typeface="Courier New"/>
                <a:cs typeface="Courier New"/>
                <a:sym typeface="Courier New"/>
              </a:rPr>
              <a:t>double b = 4.75;</a:t>
            </a:r>
          </a:p>
          <a:p>
            <a:pPr lvl="0" rtl="0">
              <a:spcBef>
                <a:spcPts val="0"/>
              </a:spcBef>
              <a:spcAft>
                <a:spcPts val="0"/>
              </a:spcAft>
              <a:buNone/>
            </a:pPr>
            <a:r>
              <a:rPr lang="en" sz="1200">
                <a:latin typeface="Courier New"/>
                <a:ea typeface="Courier New"/>
                <a:cs typeface="Courier New"/>
                <a:sym typeface="Courier New"/>
              </a:rPr>
              <a:t>printf("a is %d", a);</a:t>
            </a:r>
          </a:p>
          <a:p>
            <a:pPr lvl="0" rtl="0">
              <a:spcBef>
                <a:spcPts val="0"/>
              </a:spcBef>
              <a:spcAft>
                <a:spcPts val="0"/>
              </a:spcAft>
              <a:buNone/>
            </a:pPr>
            <a:r>
              <a:rPr lang="en" sz="1200">
                <a:latin typeface="Courier New"/>
                <a:ea typeface="Courier New"/>
                <a:cs typeface="Courier New"/>
                <a:sym typeface="Courier New"/>
              </a:rPr>
              <a:t>printf(", and b is %lf\n", b);</a:t>
            </a:r>
          </a:p>
          <a:p>
            <a:pPr lvl="0" rtl="0">
              <a:spcBef>
                <a:spcPts val="0"/>
              </a:spcBef>
              <a:spcAft>
                <a:spcPts val="0"/>
              </a:spcAft>
              <a:buNone/>
            </a:pPr>
            <a:r>
              <a:t/>
            </a:r>
            <a:endParaRPr sz="1200">
              <a:latin typeface="Courier New"/>
              <a:ea typeface="Courier New"/>
              <a:cs typeface="Courier New"/>
              <a:sym typeface="Courier New"/>
            </a:endParaRPr>
          </a:p>
          <a:p>
            <a:pPr lvl="0" rtl="0">
              <a:spcBef>
                <a:spcPts val="0"/>
              </a:spcBef>
              <a:spcAft>
                <a:spcPts val="0"/>
              </a:spcAft>
              <a:buNone/>
            </a:pPr>
            <a:r>
              <a:rPr lang="en" sz="1200">
                <a:latin typeface="Courier New"/>
                <a:ea typeface="Courier New"/>
                <a:cs typeface="Courier New"/>
                <a:sym typeface="Courier New"/>
              </a:rPr>
              <a:t>printf("a is %d, and b is %lf\n", a, b);</a:t>
            </a:r>
          </a:p>
          <a:p>
            <a:pPr lvl="0" rtl="0">
              <a:spcBef>
                <a:spcPts val="0"/>
              </a:spcBef>
              <a:spcAft>
                <a:spcPts val="0"/>
              </a:spcAft>
              <a:buNone/>
            </a:pPr>
            <a:r>
              <a:t/>
            </a:r>
            <a:endParaRPr sz="1200">
              <a:latin typeface="Courier New"/>
              <a:ea typeface="Courier New"/>
              <a:cs typeface="Courier New"/>
              <a:sym typeface="Courier New"/>
            </a:endParaRPr>
          </a:p>
          <a:p>
            <a:pPr lvl="0" rtl="0">
              <a:spcBef>
                <a:spcPts val="0"/>
              </a:spcBef>
              <a:spcAft>
                <a:spcPts val="0"/>
              </a:spcAft>
              <a:buNone/>
            </a:pPr>
            <a:r>
              <a:rPr lang="en"/>
              <a:t>The first two and third functions are identical</a:t>
            </a:r>
          </a:p>
        </p:txBody>
      </p:sp>
      <p:sp>
        <p:nvSpPr>
          <p:cNvPr id="177" name="Shape 177"/>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Output Continued</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Output Precision of </a:t>
            </a:r>
            <a:r>
              <a:rPr lang="en">
                <a:latin typeface="Courier New"/>
                <a:ea typeface="Courier New"/>
                <a:cs typeface="Courier New"/>
                <a:sym typeface="Courier New"/>
              </a:rPr>
              <a:t>double</a:t>
            </a:r>
            <a:r>
              <a:rPr lang="en"/>
              <a:t>s</a:t>
            </a:r>
          </a:p>
        </p:txBody>
      </p:sp>
      <p:sp>
        <p:nvSpPr>
          <p:cNvPr id="183" name="Shape 183"/>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Using </a:t>
            </a:r>
            <a:r>
              <a:rPr lang="en" sz="1200">
                <a:latin typeface="Courier New"/>
                <a:ea typeface="Courier New"/>
                <a:cs typeface="Courier New"/>
                <a:sym typeface="Courier New"/>
              </a:rPr>
              <a:t>printf()</a:t>
            </a:r>
            <a:r>
              <a:rPr lang="en"/>
              <a:t>, you can output doubles to a specified number of digits after the decimal point.  The default is six decimal places.  The number is rounded to that place.</a:t>
            </a:r>
          </a:p>
          <a:p>
            <a:pPr lvl="0">
              <a:spcBef>
                <a:spcPts val="0"/>
              </a:spcBef>
              <a:buNone/>
            </a:pPr>
            <a:r>
              <a:rPr lang="en"/>
              <a:t>You use </a:t>
            </a:r>
            <a:r>
              <a:rPr lang="en" sz="1200">
                <a:latin typeface="Courier New"/>
                <a:ea typeface="Courier New"/>
                <a:cs typeface="Courier New"/>
                <a:sym typeface="Courier New"/>
              </a:rPr>
              <a:t>"</a:t>
            </a:r>
            <a:r>
              <a:rPr lang="en" sz="1200">
                <a:latin typeface="Courier New"/>
                <a:ea typeface="Courier New"/>
                <a:cs typeface="Courier New"/>
                <a:sym typeface="Courier New"/>
              </a:rPr>
              <a:t>%.2lf"</a:t>
            </a:r>
            <a:r>
              <a:rPr lang="en"/>
              <a:t> (replacing 2 with the number of decimal places):</a:t>
            </a:r>
          </a:p>
          <a:p>
            <a:pPr lvl="0">
              <a:spcBef>
                <a:spcPts val="0"/>
              </a:spcBef>
              <a:spcAft>
                <a:spcPts val="0"/>
              </a:spcAft>
              <a:buNone/>
            </a:pPr>
            <a:r>
              <a:rPr lang="en" sz="1200">
                <a:latin typeface="Courier New"/>
                <a:ea typeface="Courier New"/>
                <a:cs typeface="Courier New"/>
                <a:sym typeface="Courier New"/>
              </a:rPr>
              <a:t>double x = 1.1275;</a:t>
            </a:r>
          </a:p>
          <a:p>
            <a:pPr lvl="0" rtl="0">
              <a:spcBef>
                <a:spcPts val="0"/>
              </a:spcBef>
              <a:spcAft>
                <a:spcPts val="0"/>
              </a:spcAft>
              <a:buNone/>
            </a:pPr>
            <a:r>
              <a:rPr lang="en" sz="1200">
                <a:latin typeface="Courier New"/>
                <a:ea typeface="Courier New"/>
                <a:cs typeface="Courier New"/>
                <a:sym typeface="Courier New"/>
              </a:rPr>
              <a:t>printf("%lf\n", x);    //outputs "1.127500"</a:t>
            </a:r>
          </a:p>
          <a:p>
            <a:pPr lvl="0" rtl="0">
              <a:spcBef>
                <a:spcPts val="0"/>
              </a:spcBef>
              <a:spcAft>
                <a:spcPts val="0"/>
              </a:spcAft>
              <a:buNone/>
            </a:pPr>
            <a:r>
              <a:rPr lang="en" sz="1200">
                <a:latin typeface="Courier New"/>
                <a:ea typeface="Courier New"/>
                <a:cs typeface="Courier New"/>
                <a:sym typeface="Courier New"/>
              </a:rPr>
              <a:t>printf("%.2lf\n", x);  //outputs "1.13"</a:t>
            </a:r>
          </a:p>
          <a:p>
            <a:pPr lvl="0" rtl="0">
              <a:spcBef>
                <a:spcPts val="0"/>
              </a:spcBef>
              <a:spcAft>
                <a:spcPts val="0"/>
              </a:spcAft>
              <a:buNone/>
            </a:pPr>
            <a:r>
              <a:rPr lang="en" sz="1200">
                <a:latin typeface="Courier New"/>
                <a:ea typeface="Courier New"/>
                <a:cs typeface="Courier New"/>
                <a:sym typeface="Courier New"/>
              </a:rPr>
              <a:t>printf("%.3lf\n", x);  //outputs "1.128"</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Team Structure: Making an E</a:t>
            </a:r>
            <a:r>
              <a:rPr lang="en"/>
              <a:t>fficient</a:t>
            </a:r>
            <a:r>
              <a:rPr lang="en"/>
              <a:t> Team</a:t>
            </a:r>
          </a:p>
        </p:txBody>
      </p:sp>
      <p:sp>
        <p:nvSpPr>
          <p:cNvPr id="71" name="Shape 71"/>
          <p:cNvSpPr txBox="1"/>
          <p:nvPr>
            <p:ph idx="1" type="body"/>
          </p:nvPr>
        </p:nvSpPr>
        <p:spPr>
          <a:xfrm>
            <a:off x="460950" y="1928050"/>
            <a:ext cx="8222100" cy="3098700"/>
          </a:xfrm>
          <a:prstGeom prst="rect">
            <a:avLst/>
          </a:prstGeom>
        </p:spPr>
        <p:txBody>
          <a:bodyPr anchorCtr="0" anchor="t" bIns="91425" lIns="91425" rIns="91425" tIns="91425">
            <a:noAutofit/>
          </a:bodyPr>
          <a:lstStyle/>
          <a:p>
            <a:pPr lvl="0">
              <a:spcBef>
                <a:spcPts val="0"/>
              </a:spcBef>
              <a:buNone/>
            </a:pPr>
            <a:r>
              <a:rPr lang="en"/>
              <a:t>There are many different ways to make a team. As you learn more about the </a:t>
            </a:r>
            <a:r>
              <a:rPr lang="en"/>
              <a:t>competition and prepare each member will learn their place on the team.</a:t>
            </a:r>
          </a:p>
          <a:p>
            <a:pPr lvl="0">
              <a:spcBef>
                <a:spcPts val="0"/>
              </a:spcBef>
              <a:buNone/>
            </a:pPr>
            <a:r>
              <a:rPr b="1" lang="en"/>
              <a:t>What we think every team should have:</a:t>
            </a:r>
          </a:p>
          <a:p>
            <a:pPr lvl="0">
              <a:spcBef>
                <a:spcPts val="0"/>
              </a:spcBef>
              <a:buNone/>
            </a:pPr>
            <a:r>
              <a:rPr lang="en"/>
              <a:t>1+ primary coder</a:t>
            </a:r>
          </a:p>
          <a:p>
            <a:pPr lvl="0">
              <a:spcBef>
                <a:spcPts val="0"/>
              </a:spcBef>
              <a:buNone/>
            </a:pPr>
            <a:r>
              <a:rPr lang="en"/>
              <a:t>2+ secondary coders</a:t>
            </a:r>
          </a:p>
          <a:p>
            <a:pPr lvl="0">
              <a:spcBef>
                <a:spcPts val="0"/>
              </a:spcBef>
              <a:buNone/>
            </a:pPr>
            <a:r>
              <a:rPr lang="en"/>
              <a:t>1+ primary OCD’er (AKA: The ‘Alex’ of the group)</a:t>
            </a:r>
          </a:p>
          <a:p>
            <a:pPr lvl="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Format Output Width</a:t>
            </a:r>
          </a:p>
        </p:txBody>
      </p:sp>
      <p:sp>
        <p:nvSpPr>
          <p:cNvPr id="189" name="Shape 189"/>
          <p:cNvSpPr txBox="1"/>
          <p:nvPr>
            <p:ph idx="1" type="body"/>
          </p:nvPr>
        </p:nvSpPr>
        <p:spPr>
          <a:xfrm>
            <a:off x="460950" y="1928050"/>
            <a:ext cx="8222100" cy="2710200"/>
          </a:xfrm>
          <a:prstGeom prst="rect">
            <a:avLst/>
          </a:prstGeom>
        </p:spPr>
        <p:txBody>
          <a:bodyPr anchorCtr="0" anchor="t" bIns="91425" lIns="91425" rIns="91425" tIns="91425">
            <a:noAutofit/>
          </a:bodyPr>
          <a:lstStyle/>
          <a:p>
            <a:pPr indent="0" lvl="0" marL="0" marR="0" rtl="0" algn="l">
              <a:lnSpc>
                <a:spcPct val="115000"/>
              </a:lnSpc>
              <a:spcBef>
                <a:spcPts val="0"/>
              </a:spcBef>
              <a:spcAft>
                <a:spcPts val="1600"/>
              </a:spcAft>
              <a:buNone/>
            </a:pPr>
            <a:r>
              <a:rPr lang="en"/>
              <a:t>In some applications, we may need to specify the field width in the output. The field width is considered to be the size of a field in which data are printed. If the number has fewer characters than the field width, then it is padded with spaces on the left (right-justified) to match the field width. If the field width is too small, it is automatically increased to fit the data. An integer width may be inserted between </a:t>
            </a:r>
            <a:r>
              <a:rPr lang="en" sz="1200">
                <a:latin typeface="Courier New"/>
                <a:ea typeface="Courier New"/>
                <a:cs typeface="Courier New"/>
                <a:sym typeface="Courier New"/>
              </a:rPr>
              <a:t>%</a:t>
            </a:r>
            <a:r>
              <a:rPr lang="en"/>
              <a:t> and the conversion specifier to indicate a field width. For example, </a:t>
            </a:r>
            <a:r>
              <a:rPr lang="en" sz="1200">
                <a:latin typeface="Courier New"/>
                <a:ea typeface="Courier New"/>
                <a:cs typeface="Courier New"/>
                <a:sym typeface="Courier New"/>
              </a:rPr>
              <a:t>%6d</a:t>
            </a:r>
            <a:r>
              <a:rPr lang="en"/>
              <a:t> specifies a field width of 6 for an integer. </a:t>
            </a:r>
            <a:r>
              <a:rPr lang="en" sz="1200">
                <a:latin typeface="Courier New"/>
                <a:ea typeface="Courier New"/>
                <a:cs typeface="Courier New"/>
                <a:sym typeface="Courier New"/>
              </a:rPr>
              <a:t>%8.4lf</a:t>
            </a:r>
            <a:r>
              <a:rPr lang="en"/>
              <a:t> specifies a field width of 8 with 4 digits after the decimal point.  Usually, there aren't any spaces before numbers and </a:t>
            </a:r>
            <a:r>
              <a:rPr lang="en" sz="1200">
                <a:latin typeface="Courier New"/>
                <a:ea typeface="Courier New"/>
                <a:cs typeface="Courier New"/>
                <a:sym typeface="Courier New"/>
              </a:rPr>
              <a:t>double</a:t>
            </a:r>
            <a:r>
              <a:rPr lang="en"/>
              <a:t>s have six decimal places.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Simple </a:t>
            </a:r>
            <a:r>
              <a:rPr lang="en">
                <a:latin typeface="Courier New"/>
                <a:ea typeface="Courier New"/>
                <a:cs typeface="Courier New"/>
                <a:sym typeface="Courier New"/>
              </a:rPr>
              <a:t>printf() </a:t>
            </a:r>
            <a:r>
              <a:rPr lang="en"/>
              <a:t>Program</a:t>
            </a:r>
          </a:p>
        </p:txBody>
      </p:sp>
      <p:sp>
        <p:nvSpPr>
          <p:cNvPr id="195" name="Shape 195"/>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spcAft>
                <a:spcPts val="0"/>
              </a:spcAft>
              <a:buNone/>
            </a:pPr>
            <a:r>
              <a:rPr lang="en" sz="1200">
                <a:latin typeface="Courier New"/>
                <a:ea typeface="Courier New"/>
                <a:cs typeface="Courier New"/>
                <a:sym typeface="Courier New"/>
              </a:rPr>
              <a:t>// declare variable cups for number of cups</a:t>
            </a:r>
          </a:p>
          <a:p>
            <a:pPr lvl="0">
              <a:spcBef>
                <a:spcPts val="0"/>
              </a:spcBef>
              <a:spcAft>
                <a:spcPts val="0"/>
              </a:spcAft>
              <a:buNone/>
            </a:pPr>
            <a:r>
              <a:rPr lang="en" sz="1200">
                <a:latin typeface="Courier New"/>
                <a:ea typeface="Courier New"/>
                <a:cs typeface="Courier New"/>
                <a:sym typeface="Courier New"/>
              </a:rPr>
              <a:t>int cups;</a:t>
            </a:r>
          </a:p>
          <a:p>
            <a:pPr lvl="0">
              <a:spcBef>
                <a:spcPts val="0"/>
              </a:spcBef>
              <a:spcAft>
                <a:spcPts val="0"/>
              </a:spcAft>
              <a:buNone/>
            </a:pPr>
            <a:r>
              <a:rPr lang="en" sz="1200">
                <a:latin typeface="Courier New"/>
                <a:ea typeface="Courier New"/>
                <a:cs typeface="Courier New"/>
                <a:sym typeface="Courier New"/>
              </a:rPr>
              <a:t>// declare variables price and cost</a:t>
            </a:r>
          </a:p>
          <a:p>
            <a:pPr lvl="0">
              <a:spcBef>
                <a:spcPts val="0"/>
              </a:spcBef>
              <a:spcAft>
                <a:spcPts val="0"/>
              </a:spcAft>
              <a:buNone/>
            </a:pPr>
            <a:r>
              <a:rPr lang="en" sz="1200">
                <a:latin typeface="Courier New"/>
                <a:ea typeface="Courier New"/>
                <a:cs typeface="Courier New"/>
                <a:sym typeface="Courier New"/>
              </a:rPr>
              <a:t>double price, cost;</a:t>
            </a:r>
          </a:p>
          <a:p>
            <a:pPr lvl="0">
              <a:spcBef>
                <a:spcPts val="0"/>
              </a:spcBef>
              <a:spcAft>
                <a:spcPts val="0"/>
              </a:spcAft>
              <a:buNone/>
            </a:pPr>
            <a:r>
              <a:rPr lang="en" sz="1200">
                <a:latin typeface="Courier New"/>
                <a:ea typeface="Courier New"/>
                <a:cs typeface="Courier New"/>
                <a:sym typeface="Courier New"/>
              </a:rPr>
              <a:t>// initialize cups and price</a:t>
            </a:r>
          </a:p>
          <a:p>
            <a:pPr lvl="0">
              <a:spcBef>
                <a:spcPts val="0"/>
              </a:spcBef>
              <a:spcAft>
                <a:spcPts val="0"/>
              </a:spcAft>
              <a:buNone/>
            </a:pPr>
            <a:r>
              <a:rPr lang="en" sz="1200">
                <a:latin typeface="Courier New"/>
                <a:ea typeface="Courier New"/>
                <a:cs typeface="Courier New"/>
                <a:sym typeface="Courier New"/>
              </a:rPr>
              <a:t>cups = 3; // number of cups </a:t>
            </a:r>
          </a:p>
          <a:p>
            <a:pPr lvl="0">
              <a:spcBef>
                <a:spcPts val="0"/>
              </a:spcBef>
              <a:spcAft>
                <a:spcPts val="0"/>
              </a:spcAft>
              <a:buNone/>
            </a:pPr>
            <a:r>
              <a:rPr lang="en" sz="1200">
                <a:latin typeface="Courier New"/>
                <a:ea typeface="Courier New"/>
                <a:cs typeface="Courier New"/>
                <a:sym typeface="Courier New"/>
              </a:rPr>
              <a:t>price = 1.29; // $1.29 per cup </a:t>
            </a:r>
          </a:p>
          <a:p>
            <a:pPr lvl="0">
              <a:spcBef>
                <a:spcPts val="0"/>
              </a:spcBef>
              <a:spcAft>
                <a:spcPts val="0"/>
              </a:spcAft>
              <a:buNone/>
            </a:pPr>
            <a:r>
              <a:rPr lang="en" sz="1200">
                <a:latin typeface="Courier New"/>
                <a:ea typeface="Courier New"/>
                <a:cs typeface="Courier New"/>
                <a:sym typeface="Courier New"/>
              </a:rPr>
              <a:t>// calculate the cost </a:t>
            </a:r>
          </a:p>
          <a:p>
            <a:pPr lvl="0">
              <a:spcBef>
                <a:spcPts val="0"/>
              </a:spcBef>
              <a:spcAft>
                <a:spcPts val="0"/>
              </a:spcAft>
              <a:buNone/>
            </a:pPr>
            <a:r>
              <a:rPr lang="en" sz="1200">
                <a:latin typeface="Courier New"/>
                <a:ea typeface="Courier New"/>
                <a:cs typeface="Courier New"/>
                <a:sym typeface="Courier New"/>
              </a:rPr>
              <a:t>cost = price * cups;</a:t>
            </a:r>
          </a:p>
          <a:p>
            <a:pPr lvl="0">
              <a:spcBef>
                <a:spcPts val="0"/>
              </a:spcBef>
              <a:spcAft>
                <a:spcPts val="0"/>
              </a:spcAft>
              <a:buNone/>
            </a:pPr>
            <a:r>
              <a:rPr lang="en" sz="1200">
                <a:latin typeface="Courier New"/>
                <a:ea typeface="Courier New"/>
                <a:cs typeface="Courier New"/>
                <a:sym typeface="Courier New"/>
              </a:rPr>
              <a:t>// display the cost as output</a:t>
            </a:r>
          </a:p>
          <a:p>
            <a:pPr lvl="0">
              <a:spcBef>
                <a:spcPts val="0"/>
              </a:spcBef>
              <a:spcAft>
                <a:spcPts val="0"/>
              </a:spcAft>
              <a:buNone/>
            </a:pPr>
            <a:r>
              <a:rPr lang="en" sz="1200">
                <a:latin typeface="Courier New"/>
                <a:ea typeface="Courier New"/>
                <a:cs typeface="Courier New"/>
                <a:sym typeface="Courier New"/>
              </a:rPr>
              <a:t>printf("%d cups of lemonade cost $%.2lf \n", cups, cost);</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Input</a:t>
            </a:r>
          </a:p>
        </p:txBody>
      </p:sp>
      <p:sp>
        <p:nvSpPr>
          <p:cNvPr id="201" name="Shape 201"/>
          <p:cNvSpPr txBox="1"/>
          <p:nvPr>
            <p:ph idx="1" type="body"/>
          </p:nvPr>
        </p:nvSpPr>
        <p:spPr>
          <a:xfrm>
            <a:off x="460950" y="1928050"/>
            <a:ext cx="8222100" cy="2710200"/>
          </a:xfrm>
          <a:prstGeom prst="rect">
            <a:avLst/>
          </a:prstGeom>
        </p:spPr>
        <p:txBody>
          <a:bodyPr anchorCtr="0" anchor="t" bIns="91425" lIns="91425" rIns="91425" tIns="91425">
            <a:noAutofit/>
          </a:bodyPr>
          <a:lstStyle/>
          <a:p>
            <a:pPr lvl="0" rtl="0">
              <a:spcBef>
                <a:spcPts val="0"/>
              </a:spcBef>
              <a:spcAft>
                <a:spcPts val="1000"/>
              </a:spcAft>
              <a:buNone/>
            </a:pPr>
            <a:r>
              <a:rPr lang="en"/>
              <a:t>In Ch, you will often want to get information from the user, for instance </a:t>
            </a:r>
            <a:r>
              <a:rPr lang="en"/>
              <a:t>receiving</a:t>
            </a:r>
            <a:r>
              <a:rPr lang="en"/>
              <a:t> random numbers from a judge.  You would write it like this:</a:t>
            </a:r>
          </a:p>
          <a:p>
            <a:pPr lvl="0" rtl="0">
              <a:spcBef>
                <a:spcPts val="0"/>
              </a:spcBef>
              <a:spcAft>
                <a:spcPts val="1000"/>
              </a:spcAft>
              <a:buNone/>
            </a:pPr>
            <a:r>
              <a:rPr lang="en" sz="1200">
                <a:latin typeface="Courier New"/>
                <a:ea typeface="Courier New"/>
                <a:cs typeface="Courier New"/>
                <a:sym typeface="Courier New"/>
              </a:rPr>
              <a:t>Prototype:  scanf(input format, where input is stored);</a:t>
            </a:r>
          </a:p>
          <a:p>
            <a:pPr lvl="0" rtl="0">
              <a:spcBef>
                <a:spcPts val="0"/>
              </a:spcBef>
              <a:spcAft>
                <a:spcPts val="1000"/>
              </a:spcAft>
              <a:buNone/>
            </a:pPr>
            <a:r>
              <a:rPr lang="en" sz="1200">
                <a:latin typeface="Courier New"/>
                <a:ea typeface="Courier New"/>
                <a:cs typeface="Courier New"/>
                <a:sym typeface="Courier New"/>
              </a:rPr>
              <a:t>Prototype:  scanf("%d", &amp;variable);</a:t>
            </a:r>
          </a:p>
          <a:p>
            <a:pPr lvl="0" rtl="0">
              <a:spcBef>
                <a:spcPts val="0"/>
              </a:spcBef>
              <a:spcAft>
                <a:spcPts val="1000"/>
              </a:spcAft>
              <a:buNone/>
            </a:pPr>
            <a:r>
              <a:rPr lang="en" sz="1200">
                <a:latin typeface="Courier New"/>
                <a:ea typeface="Courier New"/>
                <a:cs typeface="Courier New"/>
                <a:sym typeface="Courier New"/>
              </a:rPr>
              <a:t>function name  conversion specifier  argument</a:t>
            </a:r>
          </a:p>
          <a:p>
            <a:pPr lvl="0" rtl="0">
              <a:spcBef>
                <a:spcPts val="0"/>
              </a:spcBef>
              <a:spcAft>
                <a:spcPts val="1000"/>
              </a:spcAft>
              <a:buNone/>
            </a:pPr>
            <a:r>
              <a:rPr lang="en"/>
              <a:t>To input variables, you need to use a conversion specifier: </a:t>
            </a:r>
            <a:r>
              <a:rPr lang="en" sz="1200">
                <a:latin typeface="Courier New"/>
                <a:ea typeface="Courier New"/>
                <a:cs typeface="Courier New"/>
                <a:sym typeface="Courier New"/>
              </a:rPr>
              <a:t>"%d"</a:t>
            </a:r>
            <a:r>
              <a:rPr lang="en"/>
              <a:t> for </a:t>
            </a:r>
            <a:r>
              <a:rPr lang="en" sz="1200">
                <a:latin typeface="Courier New"/>
                <a:ea typeface="Courier New"/>
                <a:cs typeface="Courier New"/>
                <a:sym typeface="Courier New"/>
              </a:rPr>
              <a:t>int</a:t>
            </a:r>
            <a:r>
              <a:rPr lang="en"/>
              <a:t>s, </a:t>
            </a:r>
            <a:r>
              <a:rPr lang="en" sz="1200">
                <a:latin typeface="Courier New"/>
                <a:ea typeface="Courier New"/>
                <a:cs typeface="Courier New"/>
                <a:sym typeface="Courier New"/>
              </a:rPr>
              <a:t>"%lf"</a:t>
            </a:r>
            <a:r>
              <a:rPr lang="en"/>
              <a:t> for </a:t>
            </a:r>
            <a:r>
              <a:rPr lang="en" sz="1200">
                <a:latin typeface="Courier New"/>
                <a:ea typeface="Courier New"/>
                <a:cs typeface="Courier New"/>
                <a:sym typeface="Courier New"/>
              </a:rPr>
              <a:t>double</a:t>
            </a:r>
            <a:r>
              <a:rPr lang="en"/>
              <a:t>s, and </a:t>
            </a:r>
            <a:r>
              <a:rPr lang="en" sz="1200">
                <a:latin typeface="Courier New"/>
                <a:ea typeface="Courier New"/>
                <a:cs typeface="Courier New"/>
                <a:sym typeface="Courier New"/>
              </a:rPr>
              <a:t>"%s"</a:t>
            </a:r>
            <a:r>
              <a:rPr lang="en"/>
              <a:t> for </a:t>
            </a:r>
            <a:r>
              <a:rPr lang="en" sz="1200">
                <a:latin typeface="Courier New"/>
                <a:ea typeface="Courier New"/>
                <a:cs typeface="Courier New"/>
                <a:sym typeface="Courier New"/>
              </a:rPr>
              <a:t>string_t</a:t>
            </a:r>
            <a:r>
              <a:rPr lang="en"/>
              <a:t>s</a:t>
            </a:r>
          </a:p>
        </p:txBody>
      </p:sp>
      <p:cxnSp>
        <p:nvCxnSpPr>
          <p:cNvPr id="202" name="Shape 202"/>
          <p:cNvCxnSpPr/>
          <p:nvPr/>
        </p:nvCxnSpPr>
        <p:spPr>
          <a:xfrm flipH="1" rot="10800000">
            <a:off x="1744700" y="3308275"/>
            <a:ext cx="226800" cy="124500"/>
          </a:xfrm>
          <a:prstGeom prst="straightConnector1">
            <a:avLst/>
          </a:prstGeom>
          <a:noFill/>
          <a:ln cap="flat" cmpd="sng" w="9525">
            <a:solidFill>
              <a:schemeClr val="dk2"/>
            </a:solidFill>
            <a:prstDash val="solid"/>
            <a:round/>
            <a:headEnd len="lg" w="lg" type="none"/>
            <a:tailEnd len="lg" w="lg" type="triangle"/>
          </a:ln>
        </p:spPr>
      </p:cxnSp>
      <p:cxnSp>
        <p:nvCxnSpPr>
          <p:cNvPr id="203" name="Shape 203"/>
          <p:cNvCxnSpPr/>
          <p:nvPr/>
        </p:nvCxnSpPr>
        <p:spPr>
          <a:xfrm>
            <a:off x="2503775" y="3285500"/>
            <a:ext cx="339900" cy="204000"/>
          </a:xfrm>
          <a:prstGeom prst="straightConnector1">
            <a:avLst/>
          </a:prstGeom>
          <a:noFill/>
          <a:ln cap="flat" cmpd="sng" w="9525">
            <a:solidFill>
              <a:schemeClr val="dk2"/>
            </a:solidFill>
            <a:prstDash val="solid"/>
            <a:round/>
            <a:headEnd len="lg" w="lg" type="none"/>
            <a:tailEnd len="lg" w="lg" type="triangle"/>
          </a:ln>
        </p:spPr>
      </p:cxnSp>
      <p:cxnSp>
        <p:nvCxnSpPr>
          <p:cNvPr id="204" name="Shape 204"/>
          <p:cNvCxnSpPr/>
          <p:nvPr/>
        </p:nvCxnSpPr>
        <p:spPr>
          <a:xfrm>
            <a:off x="3398800" y="3285500"/>
            <a:ext cx="1076400" cy="1698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idx="1" type="body"/>
          </p:nvPr>
        </p:nvSpPr>
        <p:spPr>
          <a:xfrm>
            <a:off x="460950" y="1928050"/>
            <a:ext cx="8222100" cy="2710200"/>
          </a:xfrm>
          <a:prstGeom prst="rect">
            <a:avLst/>
          </a:prstGeom>
        </p:spPr>
        <p:txBody>
          <a:bodyPr anchorCtr="0" anchor="t" bIns="91425" lIns="91425" rIns="91425" tIns="91425">
            <a:noAutofit/>
          </a:bodyPr>
          <a:lstStyle/>
          <a:p>
            <a:pPr lvl="0" rtl="0">
              <a:spcBef>
                <a:spcPts val="0"/>
              </a:spcBef>
              <a:spcAft>
                <a:spcPts val="1000"/>
              </a:spcAft>
              <a:buNone/>
            </a:pPr>
            <a:r>
              <a:rPr lang="en"/>
              <a:t>Sometimes it is necessary to output multiple variables at once.  While you could use multiple </a:t>
            </a:r>
            <a:r>
              <a:rPr lang="en" sz="1200">
                <a:latin typeface="Courier New"/>
                <a:ea typeface="Courier New"/>
                <a:cs typeface="Courier New"/>
                <a:sym typeface="Courier New"/>
              </a:rPr>
              <a:t>scan</a:t>
            </a:r>
            <a:r>
              <a:rPr lang="en" sz="1200">
                <a:latin typeface="Courier New"/>
                <a:ea typeface="Courier New"/>
                <a:cs typeface="Courier New"/>
                <a:sym typeface="Courier New"/>
              </a:rPr>
              <a:t>f()</a:t>
            </a:r>
            <a:r>
              <a:rPr lang="en"/>
              <a:t> functions with one variable each, you could also consolidate them into a single function:</a:t>
            </a:r>
          </a:p>
          <a:p>
            <a:pPr lvl="0" rtl="0">
              <a:spcBef>
                <a:spcPts val="0"/>
              </a:spcBef>
              <a:spcAft>
                <a:spcPts val="0"/>
              </a:spcAft>
              <a:buNone/>
            </a:pPr>
            <a:r>
              <a:rPr lang="en" sz="1200">
                <a:latin typeface="Courier New"/>
                <a:ea typeface="Courier New"/>
                <a:cs typeface="Courier New"/>
                <a:sym typeface="Courier New"/>
              </a:rPr>
              <a:t>int a;</a:t>
            </a:r>
          </a:p>
          <a:p>
            <a:pPr lvl="0" rtl="0">
              <a:spcBef>
                <a:spcPts val="0"/>
              </a:spcBef>
              <a:spcAft>
                <a:spcPts val="0"/>
              </a:spcAft>
              <a:buNone/>
            </a:pPr>
            <a:r>
              <a:rPr lang="en" sz="1200">
                <a:latin typeface="Courier New"/>
                <a:ea typeface="Courier New"/>
                <a:cs typeface="Courier New"/>
                <a:sym typeface="Courier New"/>
              </a:rPr>
              <a:t>double b;</a:t>
            </a:r>
          </a:p>
          <a:p>
            <a:pPr lvl="0" rtl="0">
              <a:spcBef>
                <a:spcPts val="0"/>
              </a:spcBef>
              <a:spcAft>
                <a:spcPts val="0"/>
              </a:spcAft>
              <a:buNone/>
            </a:pPr>
            <a:r>
              <a:rPr lang="en" sz="1200">
                <a:latin typeface="Courier New"/>
                <a:ea typeface="Courier New"/>
                <a:cs typeface="Courier New"/>
                <a:sym typeface="Courier New"/>
              </a:rPr>
              <a:t>scanf("%d", &amp;a);</a:t>
            </a:r>
          </a:p>
          <a:p>
            <a:pPr lvl="0" rtl="0">
              <a:spcBef>
                <a:spcPts val="0"/>
              </a:spcBef>
              <a:spcAft>
                <a:spcPts val="0"/>
              </a:spcAft>
              <a:buNone/>
            </a:pPr>
            <a:r>
              <a:rPr lang="en" sz="1200">
                <a:latin typeface="Courier New"/>
                <a:ea typeface="Courier New"/>
                <a:cs typeface="Courier New"/>
                <a:sym typeface="Courier New"/>
              </a:rPr>
              <a:t>scanf("%lf", &amp;b);</a:t>
            </a:r>
          </a:p>
          <a:p>
            <a:pPr lvl="0" rtl="0">
              <a:spcBef>
                <a:spcPts val="0"/>
              </a:spcBef>
              <a:spcAft>
                <a:spcPts val="0"/>
              </a:spcAft>
              <a:buNone/>
            </a:pPr>
            <a:r>
              <a:t/>
            </a:r>
            <a:endParaRPr sz="1200">
              <a:latin typeface="Courier New"/>
              <a:ea typeface="Courier New"/>
              <a:cs typeface="Courier New"/>
              <a:sym typeface="Courier New"/>
            </a:endParaRPr>
          </a:p>
          <a:p>
            <a:pPr lvl="0" rtl="0">
              <a:spcBef>
                <a:spcPts val="0"/>
              </a:spcBef>
              <a:spcAft>
                <a:spcPts val="0"/>
              </a:spcAft>
              <a:buNone/>
            </a:pPr>
            <a:r>
              <a:rPr lang="en" sz="1200">
                <a:latin typeface="Courier New"/>
                <a:ea typeface="Courier New"/>
                <a:cs typeface="Courier New"/>
                <a:sym typeface="Courier New"/>
              </a:rPr>
              <a:t>scanf("%d%lf", &amp;a, &amp;b);</a:t>
            </a:r>
          </a:p>
          <a:p>
            <a:pPr lvl="0" rtl="0">
              <a:spcBef>
                <a:spcPts val="0"/>
              </a:spcBef>
              <a:spcAft>
                <a:spcPts val="0"/>
              </a:spcAft>
              <a:buNone/>
            </a:pPr>
            <a:r>
              <a:t/>
            </a:r>
            <a:endParaRPr sz="1200">
              <a:latin typeface="Courier New"/>
              <a:ea typeface="Courier New"/>
              <a:cs typeface="Courier New"/>
              <a:sym typeface="Courier New"/>
            </a:endParaRPr>
          </a:p>
          <a:p>
            <a:pPr lvl="0" rtl="0">
              <a:spcBef>
                <a:spcPts val="0"/>
              </a:spcBef>
              <a:spcAft>
                <a:spcPts val="0"/>
              </a:spcAft>
              <a:buNone/>
            </a:pPr>
            <a:r>
              <a:rPr lang="en"/>
              <a:t>The first two and third functions are identical</a:t>
            </a:r>
          </a:p>
        </p:txBody>
      </p:sp>
      <p:sp>
        <p:nvSpPr>
          <p:cNvPr id="210" name="Shape 210"/>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In</a:t>
            </a:r>
            <a:r>
              <a:rPr lang="en"/>
              <a:t>put Continued</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idx="1" type="body"/>
          </p:nvPr>
        </p:nvSpPr>
        <p:spPr>
          <a:xfrm>
            <a:off x="460950" y="1928050"/>
            <a:ext cx="8222100" cy="2710200"/>
          </a:xfrm>
          <a:prstGeom prst="rect">
            <a:avLst/>
          </a:prstGeom>
        </p:spPr>
        <p:txBody>
          <a:bodyPr anchorCtr="0" anchor="t" bIns="91425" lIns="91425" rIns="91425" tIns="91425">
            <a:noAutofit/>
          </a:bodyPr>
          <a:lstStyle/>
          <a:p>
            <a:pPr lvl="0" rtl="0">
              <a:spcBef>
                <a:spcPts val="0"/>
              </a:spcBef>
              <a:spcAft>
                <a:spcPts val="1000"/>
              </a:spcAft>
              <a:buNone/>
            </a:pPr>
            <a:r>
              <a:rPr lang="en"/>
              <a:t>From the previous pages, you should have noticed the </a:t>
            </a:r>
            <a:r>
              <a:rPr lang="en">
                <a:latin typeface="Courier New"/>
                <a:ea typeface="Courier New"/>
                <a:cs typeface="Courier New"/>
                <a:sym typeface="Courier New"/>
              </a:rPr>
              <a:t>&amp;</a:t>
            </a:r>
            <a:r>
              <a:rPr lang="en"/>
              <a:t> symbol before the variables that are being changed.</a:t>
            </a:r>
          </a:p>
          <a:p>
            <a:pPr lvl="0" rtl="0">
              <a:spcBef>
                <a:spcPts val="0"/>
              </a:spcBef>
              <a:spcAft>
                <a:spcPts val="0"/>
              </a:spcAft>
              <a:buNone/>
            </a:pPr>
            <a:r>
              <a:rPr lang="en" sz="1200">
                <a:latin typeface="Courier New"/>
                <a:ea typeface="Courier New"/>
                <a:cs typeface="Courier New"/>
                <a:sym typeface="Courier New"/>
              </a:rPr>
              <a:t>double x;</a:t>
            </a:r>
          </a:p>
          <a:p>
            <a:pPr indent="0" lvl="0" marL="0" marR="0" rtl="0" algn="l">
              <a:lnSpc>
                <a:spcPct val="115000"/>
              </a:lnSpc>
              <a:spcBef>
                <a:spcPts val="0"/>
              </a:spcBef>
              <a:spcAft>
                <a:spcPts val="1000"/>
              </a:spcAft>
              <a:buNone/>
            </a:pPr>
            <a:r>
              <a:rPr lang="en" sz="1200">
                <a:latin typeface="Courier New"/>
                <a:ea typeface="Courier New"/>
                <a:cs typeface="Courier New"/>
                <a:sym typeface="Courier New"/>
              </a:rPr>
              <a:t>scanf("%lf", </a:t>
            </a:r>
            <a:r>
              <a:rPr b="1" lang="en" sz="1200">
                <a:latin typeface="Source Code Pro"/>
                <a:ea typeface="Source Code Pro"/>
                <a:cs typeface="Source Code Pro"/>
                <a:sym typeface="Source Code Pro"/>
              </a:rPr>
              <a:t>&amp;</a:t>
            </a:r>
            <a:r>
              <a:rPr b="1" lang="en" sz="1200">
                <a:latin typeface="Courier New"/>
                <a:ea typeface="Courier New"/>
                <a:cs typeface="Courier New"/>
                <a:sym typeface="Courier New"/>
              </a:rPr>
              <a:t>x</a:t>
            </a:r>
            <a:r>
              <a:rPr lang="en" sz="1200">
                <a:latin typeface="Courier New"/>
                <a:ea typeface="Courier New"/>
                <a:cs typeface="Courier New"/>
                <a:sym typeface="Courier New"/>
              </a:rPr>
              <a:t>);</a:t>
            </a:r>
          </a:p>
          <a:p>
            <a:pPr lvl="0" rtl="0">
              <a:spcBef>
                <a:spcPts val="0"/>
              </a:spcBef>
              <a:spcAft>
                <a:spcPts val="1000"/>
              </a:spcAft>
              <a:buNone/>
            </a:pPr>
            <a:r>
              <a:rPr lang="en"/>
              <a:t>The </a:t>
            </a:r>
            <a:r>
              <a:rPr lang="en">
                <a:latin typeface="Courier New"/>
                <a:ea typeface="Courier New"/>
                <a:cs typeface="Courier New"/>
                <a:sym typeface="Courier New"/>
              </a:rPr>
              <a:t>&amp;</a:t>
            </a:r>
            <a:r>
              <a:rPr lang="en"/>
              <a:t> symbol is necessary.  Without it, the function wouldn't work.</a:t>
            </a:r>
          </a:p>
        </p:txBody>
      </p:sp>
      <p:sp>
        <p:nvSpPr>
          <p:cNvPr id="216" name="Shape 216"/>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More </a:t>
            </a:r>
            <a:r>
              <a:rPr lang="en"/>
              <a:t>Input</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Simple </a:t>
            </a:r>
            <a:r>
              <a:rPr lang="en">
                <a:latin typeface="Courier New"/>
                <a:ea typeface="Courier New"/>
                <a:cs typeface="Courier New"/>
                <a:sym typeface="Courier New"/>
              </a:rPr>
              <a:t>scan</a:t>
            </a:r>
            <a:r>
              <a:rPr lang="en">
                <a:latin typeface="Courier New"/>
                <a:ea typeface="Courier New"/>
                <a:cs typeface="Courier New"/>
                <a:sym typeface="Courier New"/>
              </a:rPr>
              <a:t>f() </a:t>
            </a:r>
            <a:r>
              <a:rPr lang="en"/>
              <a:t>Program</a:t>
            </a:r>
          </a:p>
        </p:txBody>
      </p:sp>
      <p:sp>
        <p:nvSpPr>
          <p:cNvPr id="222" name="Shape 222"/>
          <p:cNvSpPr txBox="1"/>
          <p:nvPr>
            <p:ph idx="1" type="body"/>
          </p:nvPr>
        </p:nvSpPr>
        <p:spPr>
          <a:xfrm>
            <a:off x="460950" y="1928050"/>
            <a:ext cx="8222100" cy="2710200"/>
          </a:xfrm>
          <a:prstGeom prst="rect">
            <a:avLst/>
          </a:prstGeom>
        </p:spPr>
        <p:txBody>
          <a:bodyPr anchorCtr="0" anchor="t" bIns="91425" lIns="91425" rIns="91425" tIns="91425">
            <a:noAutofit/>
          </a:bodyPr>
          <a:lstStyle/>
          <a:p>
            <a:pPr lvl="0" rtl="0">
              <a:spcBef>
                <a:spcPts val="0"/>
              </a:spcBef>
              <a:spcAft>
                <a:spcPts val="0"/>
              </a:spcAft>
              <a:buNone/>
            </a:pPr>
            <a:r>
              <a:rPr lang="en" sz="1200">
                <a:latin typeface="Courier New"/>
                <a:ea typeface="Courier New"/>
                <a:cs typeface="Courier New"/>
                <a:sym typeface="Courier New"/>
              </a:rPr>
              <a:t>// calculates area of a rectangle</a:t>
            </a:r>
          </a:p>
          <a:p>
            <a:pPr lvl="0" rtl="0">
              <a:spcBef>
                <a:spcPts val="0"/>
              </a:spcBef>
              <a:spcAft>
                <a:spcPts val="0"/>
              </a:spcAft>
              <a:buNone/>
            </a:pPr>
            <a:r>
              <a:t/>
            </a:r>
            <a:endParaRPr sz="1200">
              <a:latin typeface="Courier New"/>
              <a:ea typeface="Courier New"/>
              <a:cs typeface="Courier New"/>
              <a:sym typeface="Courier New"/>
            </a:endParaRPr>
          </a:p>
          <a:p>
            <a:pPr lvl="0" rtl="0">
              <a:spcBef>
                <a:spcPts val="0"/>
              </a:spcBef>
              <a:spcAft>
                <a:spcPts val="0"/>
              </a:spcAft>
              <a:buNone/>
            </a:pPr>
            <a:r>
              <a:rPr lang="en" sz="1200">
                <a:latin typeface="Courier New"/>
                <a:ea typeface="Courier New"/>
                <a:cs typeface="Courier New"/>
                <a:sym typeface="Courier New"/>
              </a:rPr>
              <a:t>double l, w, area; // length, width, and area</a:t>
            </a:r>
          </a:p>
          <a:p>
            <a:pPr lvl="0" rtl="0">
              <a:spcBef>
                <a:spcPts val="0"/>
              </a:spcBef>
              <a:spcAft>
                <a:spcPts val="0"/>
              </a:spcAft>
              <a:buNone/>
            </a:pPr>
            <a:r>
              <a:t/>
            </a:r>
            <a:endParaRPr sz="1200">
              <a:latin typeface="Courier New"/>
              <a:ea typeface="Courier New"/>
              <a:cs typeface="Courier New"/>
              <a:sym typeface="Courier New"/>
            </a:endParaRPr>
          </a:p>
          <a:p>
            <a:pPr lvl="0" rtl="0">
              <a:spcBef>
                <a:spcPts val="0"/>
              </a:spcBef>
              <a:spcAft>
                <a:spcPts val="0"/>
              </a:spcAft>
              <a:buNone/>
            </a:pPr>
            <a:r>
              <a:rPr lang="en" sz="1200">
                <a:latin typeface="Courier New"/>
                <a:ea typeface="Courier New"/>
                <a:cs typeface="Courier New"/>
                <a:sym typeface="Courier New"/>
              </a:rPr>
              <a:t>printf("Please input the length and width of a rectangle in meters\n");</a:t>
            </a:r>
          </a:p>
          <a:p>
            <a:pPr lvl="0" rtl="0">
              <a:spcBef>
                <a:spcPts val="0"/>
              </a:spcBef>
              <a:spcAft>
                <a:spcPts val="0"/>
              </a:spcAft>
              <a:buNone/>
            </a:pPr>
            <a:r>
              <a:rPr lang="en" sz="1200">
                <a:latin typeface="Courier New"/>
                <a:ea typeface="Courier New"/>
                <a:cs typeface="Courier New"/>
                <a:sym typeface="Courier New"/>
              </a:rPr>
              <a:t>scanf("%lf%lf", &amp;l, &amp;w); // get the length and width of the rectangle</a:t>
            </a:r>
          </a:p>
          <a:p>
            <a:pPr lvl="0" rtl="0">
              <a:spcBef>
                <a:spcPts val="0"/>
              </a:spcBef>
              <a:spcAft>
                <a:spcPts val="0"/>
              </a:spcAft>
              <a:buNone/>
            </a:pPr>
            <a:r>
              <a:t/>
            </a:r>
            <a:endParaRPr sz="1200">
              <a:latin typeface="Courier New"/>
              <a:ea typeface="Courier New"/>
              <a:cs typeface="Courier New"/>
              <a:sym typeface="Courier New"/>
            </a:endParaRPr>
          </a:p>
          <a:p>
            <a:pPr lvl="0" rtl="0">
              <a:spcBef>
                <a:spcPts val="0"/>
              </a:spcBef>
              <a:spcAft>
                <a:spcPts val="0"/>
              </a:spcAft>
              <a:buNone/>
            </a:pPr>
            <a:r>
              <a:rPr lang="en" sz="1200">
                <a:latin typeface="Courier New"/>
                <a:ea typeface="Courier New"/>
                <a:cs typeface="Courier New"/>
                <a:sym typeface="Courier New"/>
              </a:rPr>
              <a:t>area = l * w; // calculate area</a:t>
            </a:r>
          </a:p>
          <a:p>
            <a:pPr lvl="0" rtl="0">
              <a:spcBef>
                <a:spcPts val="0"/>
              </a:spcBef>
              <a:spcAft>
                <a:spcPts val="0"/>
              </a:spcAft>
              <a:buNone/>
            </a:pPr>
            <a:r>
              <a:t/>
            </a:r>
            <a:endParaRPr sz="1200">
              <a:latin typeface="Courier New"/>
              <a:ea typeface="Courier New"/>
              <a:cs typeface="Courier New"/>
              <a:sym typeface="Courier New"/>
            </a:endParaRPr>
          </a:p>
          <a:p>
            <a:pPr lvl="0" rtl="0">
              <a:spcBef>
                <a:spcPts val="0"/>
              </a:spcBef>
              <a:spcAft>
                <a:spcPts val="0"/>
              </a:spcAft>
              <a:buNone/>
            </a:pPr>
            <a:r>
              <a:rPr lang="en" sz="1200">
                <a:latin typeface="Courier New"/>
                <a:ea typeface="Courier New"/>
                <a:cs typeface="Courier New"/>
                <a:sym typeface="Courier New"/>
              </a:rPr>
              <a:t>printf("The area of the rectangle is %lf square meters\n", area);</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Another </a:t>
            </a:r>
            <a:r>
              <a:rPr lang="en"/>
              <a:t>Simple </a:t>
            </a:r>
            <a:r>
              <a:rPr lang="en">
                <a:latin typeface="Courier New"/>
                <a:ea typeface="Courier New"/>
                <a:cs typeface="Courier New"/>
                <a:sym typeface="Courier New"/>
              </a:rPr>
              <a:t>scanf() </a:t>
            </a:r>
            <a:r>
              <a:rPr lang="en"/>
              <a:t>Program</a:t>
            </a:r>
          </a:p>
        </p:txBody>
      </p:sp>
      <p:sp>
        <p:nvSpPr>
          <p:cNvPr id="228" name="Shape 228"/>
          <p:cNvSpPr txBox="1"/>
          <p:nvPr>
            <p:ph idx="1" type="body"/>
          </p:nvPr>
        </p:nvSpPr>
        <p:spPr>
          <a:xfrm>
            <a:off x="460950" y="1928050"/>
            <a:ext cx="8222100" cy="2710200"/>
          </a:xfrm>
          <a:prstGeom prst="rect">
            <a:avLst/>
          </a:prstGeom>
        </p:spPr>
        <p:txBody>
          <a:bodyPr anchorCtr="0" anchor="t" bIns="91425" lIns="91425" rIns="91425" tIns="91425">
            <a:noAutofit/>
          </a:bodyPr>
          <a:lstStyle/>
          <a:p>
            <a:pPr lvl="0" rtl="0">
              <a:spcBef>
                <a:spcPts val="0"/>
              </a:spcBef>
              <a:spcAft>
                <a:spcPts val="0"/>
              </a:spcAft>
              <a:buNone/>
            </a:pPr>
            <a:r>
              <a:rPr lang="en" sz="1200">
                <a:latin typeface="Courier New"/>
                <a:ea typeface="Courier New"/>
                <a:cs typeface="Courier New"/>
                <a:sym typeface="Courier New"/>
              </a:rPr>
              <a:t>// Greet the user to computing</a:t>
            </a:r>
          </a:p>
          <a:p>
            <a:pPr lvl="0" rtl="0">
              <a:spcBef>
                <a:spcPts val="0"/>
              </a:spcBef>
              <a:spcAft>
                <a:spcPts val="0"/>
              </a:spcAft>
              <a:buNone/>
            </a:pPr>
            <a:r>
              <a:t/>
            </a:r>
            <a:endParaRPr sz="1200">
              <a:latin typeface="Courier New"/>
              <a:ea typeface="Courier New"/>
              <a:cs typeface="Courier New"/>
              <a:sym typeface="Courier New"/>
            </a:endParaRPr>
          </a:p>
          <a:p>
            <a:pPr lvl="0" rtl="0">
              <a:spcBef>
                <a:spcPts val="0"/>
              </a:spcBef>
              <a:spcAft>
                <a:spcPts val="0"/>
              </a:spcAft>
              <a:buNone/>
            </a:pPr>
            <a:r>
              <a:rPr lang="en" sz="1200">
                <a:latin typeface="Courier New"/>
                <a:ea typeface="Courier New"/>
                <a:cs typeface="Courier New"/>
                <a:sym typeface="Courier New"/>
              </a:rPr>
              <a:t>string_t name; // declare name as a string - it can hold up to 32 characters</a:t>
            </a:r>
          </a:p>
          <a:p>
            <a:pPr lvl="0" rtl="0">
              <a:spcBef>
                <a:spcPts val="0"/>
              </a:spcBef>
              <a:spcAft>
                <a:spcPts val="0"/>
              </a:spcAft>
              <a:buNone/>
            </a:pPr>
            <a:r>
              <a:t/>
            </a:r>
            <a:endParaRPr sz="1200">
              <a:latin typeface="Courier New"/>
              <a:ea typeface="Courier New"/>
              <a:cs typeface="Courier New"/>
              <a:sym typeface="Courier New"/>
            </a:endParaRPr>
          </a:p>
          <a:p>
            <a:pPr lvl="0" rtl="0">
              <a:spcBef>
                <a:spcPts val="0"/>
              </a:spcBef>
              <a:spcAft>
                <a:spcPts val="0"/>
              </a:spcAft>
              <a:buNone/>
            </a:pPr>
            <a:r>
              <a:rPr lang="en" sz="1200">
                <a:latin typeface="Courier New"/>
                <a:ea typeface="Courier New"/>
                <a:cs typeface="Courier New"/>
                <a:sym typeface="Courier New"/>
              </a:rPr>
              <a:t>printf("What’s your name?\n");</a:t>
            </a:r>
          </a:p>
          <a:p>
            <a:pPr lvl="0" rtl="0">
              <a:spcBef>
                <a:spcPts val="0"/>
              </a:spcBef>
              <a:spcAft>
                <a:spcPts val="0"/>
              </a:spcAft>
              <a:buNone/>
            </a:pPr>
            <a:r>
              <a:rPr lang="en" sz="1200">
                <a:latin typeface="Courier New"/>
                <a:ea typeface="Courier New"/>
                <a:cs typeface="Courier New"/>
                <a:sym typeface="Courier New"/>
              </a:rPr>
              <a:t>scanf("%s", &amp;name); // accept the user’s input of a string</a:t>
            </a:r>
          </a:p>
          <a:p>
            <a:pPr lvl="0" rtl="0">
              <a:spcBef>
                <a:spcPts val="0"/>
              </a:spcBef>
              <a:spcAft>
                <a:spcPts val="0"/>
              </a:spcAft>
              <a:buNone/>
            </a:pPr>
            <a:r>
              <a:t/>
            </a:r>
            <a:endParaRPr sz="1200">
              <a:latin typeface="Courier New"/>
              <a:ea typeface="Courier New"/>
              <a:cs typeface="Courier New"/>
              <a:sym typeface="Courier New"/>
            </a:endParaRPr>
          </a:p>
          <a:p>
            <a:pPr lvl="0" rtl="0">
              <a:spcBef>
                <a:spcPts val="0"/>
              </a:spcBef>
              <a:spcAft>
                <a:spcPts val="0"/>
              </a:spcAft>
              <a:buNone/>
            </a:pPr>
            <a:r>
              <a:rPr lang="en" sz="1200">
                <a:latin typeface="Courier New"/>
                <a:ea typeface="Courier New"/>
                <a:cs typeface="Courier New"/>
                <a:sym typeface="Courier New"/>
              </a:rPr>
              <a:t>printf("Hello %s\n", name);</a:t>
            </a:r>
          </a:p>
          <a:p>
            <a:pPr lvl="0" rtl="0">
              <a:spcBef>
                <a:spcPts val="0"/>
              </a:spcBef>
              <a:spcAft>
                <a:spcPts val="0"/>
              </a:spcAft>
              <a:buNone/>
            </a:pPr>
            <a:r>
              <a:rPr lang="en" sz="1200">
                <a:latin typeface="Courier New"/>
                <a:ea typeface="Courier New"/>
                <a:cs typeface="Courier New"/>
                <a:sym typeface="Courier New"/>
              </a:rPr>
              <a:t>printf("Welcome to the wonderful computing world.\n");</a:t>
            </a:r>
          </a:p>
          <a:p>
            <a:pPr lvl="0" rtl="0">
              <a:spcBef>
                <a:spcPts val="0"/>
              </a:spcBef>
              <a:spcAft>
                <a:spcPts val="0"/>
              </a:spcAft>
              <a:buNone/>
            </a:pPr>
            <a:r>
              <a:rPr lang="en" sz="1200">
                <a:latin typeface="Courier New"/>
                <a:ea typeface="Courier New"/>
                <a:cs typeface="Courier New"/>
                <a:sym typeface="Courier New"/>
              </a:rPr>
              <a:t>printf("Enjoy your computing!\n"); // program output</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A Better Lemonade Stand</a:t>
            </a:r>
          </a:p>
        </p:txBody>
      </p:sp>
      <p:sp>
        <p:nvSpPr>
          <p:cNvPr id="234" name="Shape 234"/>
          <p:cNvSpPr txBox="1"/>
          <p:nvPr>
            <p:ph idx="1" type="body"/>
          </p:nvPr>
        </p:nvSpPr>
        <p:spPr>
          <a:xfrm>
            <a:off x="460950" y="1928050"/>
            <a:ext cx="8222100" cy="2710200"/>
          </a:xfrm>
          <a:prstGeom prst="rect">
            <a:avLst/>
          </a:prstGeom>
        </p:spPr>
        <p:txBody>
          <a:bodyPr anchorCtr="0" anchor="t" bIns="91425" lIns="91425" rIns="91425" tIns="91425">
            <a:noAutofit/>
          </a:bodyPr>
          <a:lstStyle/>
          <a:p>
            <a:pPr lvl="0" rtl="0">
              <a:spcBef>
                <a:spcPts val="0"/>
              </a:spcBef>
              <a:spcAft>
                <a:spcPts val="0"/>
              </a:spcAft>
              <a:buNone/>
            </a:pPr>
            <a:r>
              <a:rPr lang="en" sz="1200">
                <a:latin typeface="Courier New"/>
                <a:ea typeface="Courier New"/>
                <a:cs typeface="Courier New"/>
                <a:sym typeface="Courier New"/>
              </a:rPr>
              <a:t>double price = 1.29, taxrate = 0.08; // $1.29/cup with 8% (8 percent) sales tax</a:t>
            </a:r>
          </a:p>
          <a:p>
            <a:pPr lvl="0" rtl="0">
              <a:spcBef>
                <a:spcPts val="0"/>
              </a:spcBef>
              <a:spcAft>
                <a:spcPts val="0"/>
              </a:spcAft>
              <a:buNone/>
            </a:pPr>
            <a:r>
              <a:rPr lang="en" sz="1200">
                <a:latin typeface="Courier New"/>
                <a:ea typeface="Courier New"/>
                <a:cs typeface="Courier New"/>
                <a:sym typeface="Courier New"/>
              </a:rPr>
              <a:t>printf("Welcome to Mary’s Lemonade Shop\n");</a:t>
            </a:r>
          </a:p>
          <a:p>
            <a:pPr lvl="0" rtl="0">
              <a:spcBef>
                <a:spcPts val="0"/>
              </a:spcBef>
              <a:spcAft>
                <a:spcPts val="0"/>
              </a:spcAft>
              <a:buNone/>
            </a:pPr>
            <a:r>
              <a:rPr lang="en" sz="1200">
                <a:latin typeface="Courier New"/>
                <a:ea typeface="Courier New"/>
                <a:cs typeface="Courier New"/>
                <a:sym typeface="Courier New"/>
              </a:rPr>
              <a:t>printf("We sell lemonade by the cup, $1.29 per cup with 8%% sales tax.\n");</a:t>
            </a:r>
          </a:p>
          <a:p>
            <a:pPr lvl="0" rtl="0">
              <a:spcBef>
                <a:spcPts val="0"/>
              </a:spcBef>
              <a:spcAft>
                <a:spcPts val="0"/>
              </a:spcAft>
              <a:buNone/>
            </a:pPr>
            <a:r>
              <a:rPr lang="en" sz="1200">
                <a:latin typeface="Courier New"/>
                <a:ea typeface="Courier New"/>
                <a:cs typeface="Courier New"/>
                <a:sym typeface="Courier New"/>
              </a:rPr>
              <a:t>// %% prints a single % sign</a:t>
            </a:r>
          </a:p>
          <a:p>
            <a:pPr lvl="0" rtl="0">
              <a:spcBef>
                <a:spcPts val="0"/>
              </a:spcBef>
              <a:spcAft>
                <a:spcPts val="0"/>
              </a:spcAft>
              <a:buNone/>
            </a:pPr>
            <a:r>
              <a:rPr lang="en" sz="1200">
                <a:latin typeface="Courier New"/>
                <a:ea typeface="Courier New"/>
                <a:cs typeface="Courier New"/>
                <a:sym typeface="Courier New"/>
              </a:rPr>
              <a:t>printf("Please enter the number of cups.\n");</a:t>
            </a:r>
          </a:p>
          <a:p>
            <a:pPr lvl="0" rtl="0">
              <a:spcBef>
                <a:spcPts val="0"/>
              </a:spcBef>
              <a:spcAft>
                <a:spcPts val="0"/>
              </a:spcAft>
              <a:buNone/>
            </a:pPr>
            <a:r>
              <a:rPr lang="en" sz="1200">
                <a:latin typeface="Courier New"/>
                <a:ea typeface="Courier New"/>
                <a:cs typeface="Courier New"/>
                <a:sym typeface="Courier New"/>
              </a:rPr>
              <a:t>scanf("%d", &amp;cups);</a:t>
            </a:r>
          </a:p>
          <a:p>
            <a:pPr lvl="0" rtl="0">
              <a:spcBef>
                <a:spcPts val="0"/>
              </a:spcBef>
              <a:spcAft>
                <a:spcPts val="0"/>
              </a:spcAft>
              <a:buNone/>
            </a:pPr>
            <a:r>
              <a:rPr lang="en" sz="1200">
                <a:latin typeface="Courier New"/>
                <a:ea typeface="Courier New"/>
                <a:cs typeface="Courier New"/>
                <a:sym typeface="Courier New"/>
              </a:rPr>
              <a:t>double subtotal = price * cups;  // cost before tax </a:t>
            </a:r>
          </a:p>
          <a:p>
            <a:pPr lvl="0" rtl="0">
              <a:spcBef>
                <a:spcPts val="0"/>
              </a:spcBef>
              <a:spcAft>
                <a:spcPts val="0"/>
              </a:spcAft>
              <a:buNone/>
            </a:pPr>
            <a:r>
              <a:rPr lang="en" sz="1200">
                <a:latin typeface="Courier New"/>
                <a:ea typeface="Courier New"/>
                <a:cs typeface="Courier New"/>
                <a:sym typeface="Courier New"/>
              </a:rPr>
              <a:t>double tax = taxrate * subtotal; // sales tax </a:t>
            </a:r>
          </a:p>
          <a:p>
            <a:pPr lvl="0" rtl="0">
              <a:spcBef>
                <a:spcPts val="0"/>
              </a:spcBef>
              <a:spcAft>
                <a:spcPts val="0"/>
              </a:spcAft>
              <a:buNone/>
            </a:pPr>
            <a:r>
              <a:rPr lang="en" sz="1200">
                <a:latin typeface="Courier New"/>
                <a:ea typeface="Courier New"/>
                <a:cs typeface="Courier New"/>
                <a:sym typeface="Courier New"/>
              </a:rPr>
              <a:t>double total = subtotal + tax;   // total cost with tax</a:t>
            </a:r>
          </a:p>
          <a:p>
            <a:pPr lvl="0" rtl="0">
              <a:spcBef>
                <a:spcPts val="0"/>
              </a:spcBef>
              <a:spcAft>
                <a:spcPts val="0"/>
              </a:spcAft>
              <a:buNone/>
            </a:pPr>
            <a:r>
              <a:rPr lang="en" sz="1200">
                <a:latin typeface="Courier New"/>
                <a:ea typeface="Courier New"/>
                <a:cs typeface="Courier New"/>
                <a:sym typeface="Courier New"/>
              </a:rPr>
              <a:t>printf("Subtotal: $%.2lf\n", subtotal);</a:t>
            </a:r>
          </a:p>
          <a:p>
            <a:pPr lvl="0" rtl="0">
              <a:spcBef>
                <a:spcPts val="0"/>
              </a:spcBef>
              <a:spcAft>
                <a:spcPts val="0"/>
              </a:spcAft>
              <a:buNone/>
            </a:pPr>
            <a:r>
              <a:rPr lang="en" sz="1200">
                <a:latin typeface="Courier New"/>
                <a:ea typeface="Courier New"/>
                <a:cs typeface="Courier New"/>
                <a:sym typeface="Courier New"/>
              </a:rPr>
              <a:t>printf("     Tax: $%.2lf\n", tax);</a:t>
            </a:r>
          </a:p>
          <a:p>
            <a:pPr lvl="0" rtl="0">
              <a:spcBef>
                <a:spcPts val="0"/>
              </a:spcBef>
              <a:spcAft>
                <a:spcPts val="0"/>
              </a:spcAft>
              <a:buNone/>
            </a:pPr>
            <a:r>
              <a:rPr lang="en" sz="1200">
                <a:latin typeface="Courier New"/>
                <a:ea typeface="Courier New"/>
                <a:cs typeface="Courier New"/>
                <a:sym typeface="Courier New"/>
              </a:rPr>
              <a:t>printf("   Total: $%.2lf\n", total);</a:t>
            </a:r>
          </a:p>
          <a:p>
            <a:pPr lvl="0" rtl="0">
              <a:spcBef>
                <a:spcPts val="0"/>
              </a:spcBef>
              <a:spcAft>
                <a:spcPts val="0"/>
              </a:spcAft>
              <a:buNone/>
            </a:pPr>
            <a:r>
              <a:rPr lang="en" sz="1200">
                <a:latin typeface="Courier New"/>
                <a:ea typeface="Courier New"/>
                <a:cs typeface="Courier New"/>
                <a:sym typeface="Courier New"/>
              </a:rPr>
              <a:t>printf("Thank you.\n");</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More on Variables</a:t>
            </a:r>
          </a:p>
        </p:txBody>
      </p:sp>
      <p:sp>
        <p:nvSpPr>
          <p:cNvPr id="240" name="Shape 240"/>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Once you have created a variable</a:t>
            </a:r>
            <a:r>
              <a:rPr lang="en"/>
              <a:t>, you might want to change it. To do so, you would use an operator. </a:t>
            </a:r>
          </a:p>
          <a:p>
            <a:pPr lvl="0">
              <a:spcBef>
                <a:spcPts val="0"/>
              </a:spcBef>
              <a:buNone/>
            </a:pPr>
            <a:r>
              <a:rPr lang="en"/>
              <a:t>The most common operator is the assignment operator  (</a:t>
            </a:r>
            <a:r>
              <a:rPr lang="en" sz="1200">
                <a:latin typeface="Courier New"/>
                <a:ea typeface="Courier New"/>
                <a:cs typeface="Courier New"/>
                <a:sym typeface="Courier New"/>
              </a:rPr>
              <a:t>=</a:t>
            </a:r>
            <a:r>
              <a:rPr lang="en"/>
              <a:t>).</a:t>
            </a:r>
          </a:p>
          <a:p>
            <a:pPr lvl="0">
              <a:spcBef>
                <a:spcPts val="0"/>
              </a:spcBef>
              <a:buNone/>
            </a:pPr>
            <a:r>
              <a:rPr lang="en"/>
              <a:t>You use it to assign, or give a value to, a previously declared variable. You would use it by:</a:t>
            </a:r>
          </a:p>
          <a:p>
            <a:pPr lvl="0">
              <a:spcBef>
                <a:spcPts val="0"/>
              </a:spcBef>
              <a:buNone/>
            </a:pPr>
            <a:r>
              <a:rPr lang="en" sz="1200">
                <a:latin typeface="Courier New"/>
                <a:ea typeface="Courier New"/>
                <a:cs typeface="Courier New"/>
                <a:sym typeface="Courier New"/>
              </a:rPr>
              <a:t>int myInt = 5; // the spaces in front of and behind the operator are optional</a:t>
            </a:r>
          </a:p>
          <a:p>
            <a:pPr lvl="0">
              <a:spcBef>
                <a:spcPts val="0"/>
              </a:spcBef>
              <a:buNone/>
            </a:pPr>
            <a:r>
              <a:rPr lang="en" sz="1200">
                <a:latin typeface="Courier New"/>
                <a:ea typeface="Courier New"/>
                <a:cs typeface="Courier New"/>
                <a:sym typeface="Courier New"/>
              </a:rPr>
              <a:t>myInt = 10;</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More Operators</a:t>
            </a:r>
          </a:p>
        </p:txBody>
      </p:sp>
      <p:sp>
        <p:nvSpPr>
          <p:cNvPr id="246" name="Shape 246"/>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In</a:t>
            </a:r>
            <a:r>
              <a:rPr lang="en"/>
              <a:t> addition to the assignment operator, there are the negation, addition, subtraction, multiplication, division and modulus operators. Here are some examples: </a:t>
            </a:r>
          </a:p>
          <a:p>
            <a:pPr lvl="0">
              <a:spcBef>
                <a:spcPts val="0"/>
              </a:spcBef>
              <a:buNone/>
            </a:pPr>
            <a:r>
              <a:rPr lang="en" sz="1200">
                <a:latin typeface="Courier New"/>
                <a:ea typeface="Courier New"/>
                <a:cs typeface="Courier New"/>
                <a:sym typeface="Courier New"/>
              </a:rPr>
              <a:t>int a = 7, b = 4;</a:t>
            </a:r>
          </a:p>
          <a:p>
            <a:pPr lvl="0">
              <a:spcBef>
                <a:spcPts val="0"/>
              </a:spcBef>
              <a:spcAft>
                <a:spcPts val="0"/>
              </a:spcAft>
              <a:buNone/>
            </a:pPr>
            <a:r>
              <a:rPr lang="en" sz="1200">
                <a:latin typeface="Courier New"/>
                <a:ea typeface="Courier New"/>
                <a:cs typeface="Courier New"/>
                <a:sym typeface="Courier New"/>
              </a:rPr>
              <a:t>int c = -a;     // c is -7</a:t>
            </a:r>
          </a:p>
          <a:p>
            <a:pPr lvl="0">
              <a:spcBef>
                <a:spcPts val="0"/>
              </a:spcBef>
              <a:spcAft>
                <a:spcPts val="0"/>
              </a:spcAft>
              <a:buNone/>
            </a:pPr>
            <a:r>
              <a:rPr lang="en" sz="1200">
                <a:latin typeface="Courier New"/>
                <a:ea typeface="Courier New"/>
                <a:cs typeface="Courier New"/>
                <a:sym typeface="Courier New"/>
              </a:rPr>
              <a:t>int d = a + b;  // d is 11, the spaces before and after the operator are unnecessary</a:t>
            </a:r>
          </a:p>
          <a:p>
            <a:pPr lvl="0" rtl="0">
              <a:spcBef>
                <a:spcPts val="0"/>
              </a:spcBef>
              <a:spcAft>
                <a:spcPts val="0"/>
              </a:spcAft>
              <a:buNone/>
            </a:pPr>
            <a:r>
              <a:rPr lang="en" sz="1200">
                <a:latin typeface="Courier New"/>
                <a:ea typeface="Courier New"/>
                <a:cs typeface="Courier New"/>
                <a:sym typeface="Courier New"/>
              </a:rPr>
              <a:t>int e = a - b;  // e is 3</a:t>
            </a:r>
          </a:p>
          <a:p>
            <a:pPr lvl="0" rtl="0">
              <a:spcBef>
                <a:spcPts val="0"/>
              </a:spcBef>
              <a:spcAft>
                <a:spcPts val="0"/>
              </a:spcAft>
              <a:buNone/>
            </a:pPr>
            <a:r>
              <a:rPr lang="en" sz="1200">
                <a:latin typeface="Courier New"/>
                <a:ea typeface="Courier New"/>
                <a:cs typeface="Courier New"/>
                <a:sym typeface="Courier New"/>
              </a:rPr>
              <a:t>int f = a * b;  // f is 28, the * is necessary, you can't shorten 3 * x to 3x</a:t>
            </a:r>
          </a:p>
          <a:p>
            <a:pPr lvl="0" rtl="0">
              <a:spcBef>
                <a:spcPts val="0"/>
              </a:spcBef>
              <a:spcAft>
                <a:spcPts val="0"/>
              </a:spcAft>
              <a:buNone/>
            </a:pPr>
            <a:r>
              <a:rPr lang="en" sz="1200">
                <a:latin typeface="Courier New"/>
                <a:ea typeface="Courier New"/>
                <a:cs typeface="Courier New"/>
                <a:sym typeface="Courier New"/>
              </a:rPr>
              <a:t>int g = a / b;  // g is 1, remainder is ignored when the dividend and divisor are ints</a:t>
            </a:r>
          </a:p>
          <a:p>
            <a:pPr lvl="0">
              <a:spcBef>
                <a:spcPts val="0"/>
              </a:spcBef>
              <a:spcAft>
                <a:spcPts val="0"/>
              </a:spcAft>
              <a:buNone/>
            </a:pPr>
            <a:r>
              <a:rPr lang="en" sz="1200">
                <a:latin typeface="Courier New"/>
                <a:ea typeface="Courier New"/>
                <a:cs typeface="Courier New"/>
                <a:sym typeface="Courier New"/>
              </a:rPr>
              <a:t>ing h = a % b;  // h is 3 - the remainder of the division equation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Team Structure: Primary Coder</a:t>
            </a:r>
          </a:p>
        </p:txBody>
      </p:sp>
      <p:sp>
        <p:nvSpPr>
          <p:cNvPr id="77" name="Shape 77"/>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b="1" lang="en"/>
              <a:t>Your name is now </a:t>
            </a:r>
            <a:r>
              <a:rPr b="1" i="1" lang="en"/>
              <a:t>Simon</a:t>
            </a:r>
            <a:r>
              <a:rPr b="1" lang="en"/>
              <a:t>.</a:t>
            </a:r>
            <a:r>
              <a:rPr lang="en"/>
              <a:t>  Now </a:t>
            </a:r>
            <a:r>
              <a:rPr i="1" lang="en"/>
              <a:t>Simon </a:t>
            </a:r>
            <a:r>
              <a:rPr lang="en"/>
              <a:t>says “get to work.”  You are the most important person on your team.  What you are meant to do is make the majority of the code, with others helping you.  Others will take your code and rearrange it in order to complete all of the challenges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Calculate the Average of Three Numbers</a:t>
            </a:r>
          </a:p>
        </p:txBody>
      </p:sp>
      <p:sp>
        <p:nvSpPr>
          <p:cNvPr id="252" name="Shape 252"/>
          <p:cNvSpPr txBox="1"/>
          <p:nvPr>
            <p:ph idx="1" type="body"/>
          </p:nvPr>
        </p:nvSpPr>
        <p:spPr>
          <a:xfrm>
            <a:off x="460950" y="1928050"/>
            <a:ext cx="8222100" cy="2710200"/>
          </a:xfrm>
          <a:prstGeom prst="rect">
            <a:avLst/>
          </a:prstGeom>
        </p:spPr>
        <p:txBody>
          <a:bodyPr anchorCtr="0" anchor="t" bIns="91425" lIns="91425" rIns="91425" tIns="91425">
            <a:noAutofit/>
          </a:bodyPr>
          <a:lstStyle/>
          <a:p>
            <a:pPr lvl="0" rtl="0">
              <a:spcBef>
                <a:spcPts val="0"/>
              </a:spcBef>
              <a:spcAft>
                <a:spcPts val="0"/>
              </a:spcAft>
              <a:buNone/>
            </a:pPr>
            <a:r>
              <a:rPr lang="en" sz="1200">
                <a:latin typeface="Courier New"/>
                <a:ea typeface="Courier New"/>
                <a:cs typeface="Courier New"/>
                <a:sym typeface="Courier New"/>
              </a:rPr>
              <a:t>double num1, num2, num3, // three numbers</a:t>
            </a:r>
          </a:p>
          <a:p>
            <a:pPr indent="457200" lvl="0" rtl="0">
              <a:spcBef>
                <a:spcPts val="0"/>
              </a:spcBef>
              <a:spcAft>
                <a:spcPts val="0"/>
              </a:spcAft>
              <a:buNone/>
            </a:pPr>
            <a:r>
              <a:rPr lang="en" sz="1200">
                <a:latin typeface="Courier New"/>
                <a:ea typeface="Courier New"/>
                <a:cs typeface="Courier New"/>
                <a:sym typeface="Courier New"/>
              </a:rPr>
              <a:t>average; // the average</a:t>
            </a:r>
          </a:p>
          <a:p>
            <a:pPr indent="0" lvl="0" marL="0" rtl="0">
              <a:spcBef>
                <a:spcPts val="0"/>
              </a:spcBef>
              <a:spcAft>
                <a:spcPts val="0"/>
              </a:spcAft>
              <a:buNone/>
            </a:pPr>
            <a:r>
              <a:t/>
            </a:r>
            <a:endParaRPr sz="1200">
              <a:latin typeface="Courier New"/>
              <a:ea typeface="Courier New"/>
              <a:cs typeface="Courier New"/>
              <a:sym typeface="Courier New"/>
            </a:endParaRPr>
          </a:p>
          <a:p>
            <a:pPr lvl="0" rtl="0">
              <a:spcBef>
                <a:spcPts val="0"/>
              </a:spcBef>
              <a:spcAft>
                <a:spcPts val="0"/>
              </a:spcAft>
              <a:buNone/>
            </a:pPr>
            <a:r>
              <a:rPr lang="en" sz="1200">
                <a:latin typeface="Courier New"/>
                <a:ea typeface="Courier New"/>
                <a:cs typeface="Courier New"/>
                <a:sym typeface="Courier New"/>
              </a:rPr>
              <a:t>printf("Please enter a number\n"); // get the numbers</a:t>
            </a:r>
          </a:p>
          <a:p>
            <a:pPr lvl="0" rtl="0">
              <a:spcBef>
                <a:spcPts val="0"/>
              </a:spcBef>
              <a:spcAft>
                <a:spcPts val="0"/>
              </a:spcAft>
              <a:buNone/>
            </a:pPr>
            <a:r>
              <a:rPr lang="en" sz="1200">
                <a:latin typeface="Courier New"/>
                <a:ea typeface="Courier New"/>
                <a:cs typeface="Courier New"/>
                <a:sym typeface="Courier New"/>
              </a:rPr>
              <a:t>scanf("%lf", &amp;num1);</a:t>
            </a:r>
          </a:p>
          <a:p>
            <a:pPr lvl="0" rtl="0">
              <a:spcBef>
                <a:spcPts val="0"/>
              </a:spcBef>
              <a:spcAft>
                <a:spcPts val="0"/>
              </a:spcAft>
              <a:buNone/>
            </a:pPr>
            <a:r>
              <a:rPr lang="en" sz="1200">
                <a:latin typeface="Courier New"/>
                <a:ea typeface="Courier New"/>
                <a:cs typeface="Courier New"/>
                <a:sym typeface="Courier New"/>
              </a:rPr>
              <a:t>printf("Please enter another number\n");</a:t>
            </a:r>
          </a:p>
          <a:p>
            <a:pPr lvl="0" rtl="0">
              <a:spcBef>
                <a:spcPts val="0"/>
              </a:spcBef>
              <a:spcAft>
                <a:spcPts val="0"/>
              </a:spcAft>
              <a:buNone/>
            </a:pPr>
            <a:r>
              <a:rPr lang="en" sz="1200">
                <a:latin typeface="Courier New"/>
                <a:ea typeface="Courier New"/>
                <a:cs typeface="Courier New"/>
                <a:sym typeface="Courier New"/>
              </a:rPr>
              <a:t>scanf("%lf", &amp;num2);</a:t>
            </a:r>
          </a:p>
          <a:p>
            <a:pPr lvl="0" rtl="0">
              <a:spcBef>
                <a:spcPts val="0"/>
              </a:spcBef>
              <a:spcAft>
                <a:spcPts val="0"/>
              </a:spcAft>
              <a:buNone/>
            </a:pPr>
            <a:r>
              <a:rPr lang="en" sz="1200">
                <a:latin typeface="Courier New"/>
                <a:ea typeface="Courier New"/>
                <a:cs typeface="Courier New"/>
                <a:sym typeface="Courier New"/>
              </a:rPr>
              <a:t>printf("Please enter one more number\n");</a:t>
            </a:r>
          </a:p>
          <a:p>
            <a:pPr lvl="0" rtl="0">
              <a:spcBef>
                <a:spcPts val="0"/>
              </a:spcBef>
              <a:spcAft>
                <a:spcPts val="0"/>
              </a:spcAft>
              <a:buNone/>
            </a:pPr>
            <a:r>
              <a:rPr lang="en" sz="1200">
                <a:latin typeface="Courier New"/>
                <a:ea typeface="Courier New"/>
                <a:cs typeface="Courier New"/>
                <a:sym typeface="Courier New"/>
              </a:rPr>
              <a:t>scanf("%lf", &amp;num3);</a:t>
            </a:r>
          </a:p>
          <a:p>
            <a:pPr lvl="0" rtl="0">
              <a:spcBef>
                <a:spcPts val="0"/>
              </a:spcBef>
              <a:spcAft>
                <a:spcPts val="0"/>
              </a:spcAft>
              <a:buNone/>
            </a:pPr>
            <a:r>
              <a:t/>
            </a:r>
            <a:endParaRPr sz="1200">
              <a:latin typeface="Courier New"/>
              <a:ea typeface="Courier New"/>
              <a:cs typeface="Courier New"/>
              <a:sym typeface="Courier New"/>
            </a:endParaRPr>
          </a:p>
          <a:p>
            <a:pPr lvl="0" rtl="0">
              <a:spcBef>
                <a:spcPts val="0"/>
              </a:spcBef>
              <a:spcAft>
                <a:spcPts val="0"/>
              </a:spcAft>
              <a:buNone/>
            </a:pPr>
            <a:r>
              <a:rPr lang="en" sz="1200">
                <a:latin typeface="Courier New"/>
                <a:ea typeface="Courier New"/>
                <a:cs typeface="Courier New"/>
                <a:sym typeface="Courier New"/>
              </a:rPr>
              <a:t>average = (num1+num2+num3)/3; // calculate the average</a:t>
            </a:r>
          </a:p>
          <a:p>
            <a:pPr lvl="0" rtl="0">
              <a:spcBef>
                <a:spcPts val="0"/>
              </a:spcBef>
              <a:spcAft>
                <a:spcPts val="0"/>
              </a:spcAft>
              <a:buNone/>
            </a:pPr>
            <a:r>
              <a:rPr lang="en" sz="1200">
                <a:latin typeface="Courier New"/>
                <a:ea typeface="Courier New"/>
                <a:cs typeface="Courier New"/>
                <a:sym typeface="Courier New"/>
              </a:rPr>
              <a:t>printf("The average is %lf\n", average);</a:t>
            </a:r>
          </a:p>
          <a:p>
            <a:pPr lvl="0">
              <a:spcBef>
                <a:spcPts val="0"/>
              </a:spcBef>
              <a:spcAft>
                <a:spcPts val="0"/>
              </a:spcAft>
              <a:buNone/>
            </a:pPr>
            <a:r>
              <a:t/>
            </a:r>
            <a:endParaRPr sz="1200">
              <a:latin typeface="Courier New"/>
              <a:ea typeface="Courier New"/>
              <a:cs typeface="Courier New"/>
              <a:sym typeface="Courier New"/>
            </a:endParaRPr>
          </a:p>
        </p:txBody>
      </p:sp>
      <p:sp>
        <p:nvSpPr>
          <p:cNvPr id="253" name="Shape 253"/>
          <p:cNvSpPr txBox="1"/>
          <p:nvPr/>
        </p:nvSpPr>
        <p:spPr>
          <a:xfrm>
            <a:off x="4491500" y="1862825"/>
            <a:ext cx="4294800" cy="351900"/>
          </a:xfrm>
          <a:prstGeom prst="rect">
            <a:avLst/>
          </a:prstGeom>
          <a:noFill/>
          <a:ln>
            <a:noFill/>
          </a:ln>
        </p:spPr>
        <p:txBody>
          <a:bodyPr anchorCtr="0" anchor="t" bIns="91425" lIns="91425" rIns="91425" tIns="91425">
            <a:noAutofit/>
          </a:bodyPr>
          <a:lstStyle/>
          <a:p>
            <a:pPr lvl="0">
              <a:spcBef>
                <a:spcPts val="0"/>
              </a:spcBef>
              <a:buNone/>
            </a:pPr>
            <a:r>
              <a:rPr lang="en" sz="1800">
                <a:latin typeface="Exo 2"/>
                <a:ea typeface="Exo 2"/>
                <a:cs typeface="Exo 2"/>
                <a:sym typeface="Exo 2"/>
              </a:rPr>
              <a:t>It is acceptable to have line breaks in variable declarations.</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Precedence</a:t>
            </a:r>
            <a:r>
              <a:rPr lang="en"/>
              <a:t> of Operators</a:t>
            </a:r>
          </a:p>
        </p:txBody>
      </p:sp>
      <p:sp>
        <p:nvSpPr>
          <p:cNvPr id="259" name="Shape 259"/>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The order of operations in Ch is very similar to the one used in math.  Their order is:</a:t>
            </a:r>
          </a:p>
          <a:p>
            <a:pPr indent="-228600" lvl="0" marL="457200" rtl="0">
              <a:spcBef>
                <a:spcPts val="0"/>
              </a:spcBef>
              <a:buClr>
                <a:srgbClr val="000000"/>
              </a:buClr>
              <a:buAutoNum type="arabicPeriod"/>
            </a:pPr>
            <a:r>
              <a:rPr lang="en"/>
              <a:t>Negation (</a:t>
            </a:r>
            <a:r>
              <a:rPr lang="en" sz="1200">
                <a:latin typeface="Courier New"/>
                <a:ea typeface="Courier New"/>
                <a:cs typeface="Courier New"/>
                <a:sym typeface="Courier New"/>
              </a:rPr>
              <a:t>-</a:t>
            </a:r>
            <a:r>
              <a:rPr lang="en"/>
              <a:t>): right to left</a:t>
            </a:r>
          </a:p>
          <a:p>
            <a:pPr indent="-228600" lvl="0" marL="457200" rtl="0">
              <a:spcBef>
                <a:spcPts val="0"/>
              </a:spcBef>
              <a:buClr>
                <a:srgbClr val="000000"/>
              </a:buClr>
              <a:buAutoNum type="arabicPeriod"/>
            </a:pPr>
            <a:r>
              <a:rPr lang="en"/>
              <a:t>Multiplication </a:t>
            </a:r>
            <a:r>
              <a:rPr lang="en"/>
              <a:t>(</a:t>
            </a:r>
            <a:r>
              <a:rPr lang="en" sz="1200">
                <a:latin typeface="Courier New"/>
                <a:ea typeface="Courier New"/>
                <a:cs typeface="Courier New"/>
                <a:sym typeface="Courier New"/>
              </a:rPr>
              <a:t>*</a:t>
            </a:r>
            <a:r>
              <a:rPr lang="en"/>
              <a:t>),</a:t>
            </a:r>
            <a:r>
              <a:rPr lang="en"/>
              <a:t> Division (</a:t>
            </a:r>
            <a:r>
              <a:rPr lang="en" sz="1200">
                <a:latin typeface="Courier New"/>
                <a:ea typeface="Courier New"/>
                <a:cs typeface="Courier New"/>
                <a:sym typeface="Courier New"/>
              </a:rPr>
              <a:t>/</a:t>
            </a:r>
            <a:r>
              <a:rPr lang="en"/>
              <a:t>), Modulus </a:t>
            </a:r>
            <a:r>
              <a:rPr lang="en"/>
              <a:t>(</a:t>
            </a:r>
            <a:r>
              <a:rPr lang="en" sz="1200">
                <a:latin typeface="Courier New"/>
                <a:ea typeface="Courier New"/>
                <a:cs typeface="Courier New"/>
                <a:sym typeface="Courier New"/>
              </a:rPr>
              <a:t>%</a:t>
            </a:r>
            <a:r>
              <a:rPr lang="en"/>
              <a:t>):</a:t>
            </a:r>
            <a:r>
              <a:rPr lang="en"/>
              <a:t> left to right</a:t>
            </a:r>
          </a:p>
          <a:p>
            <a:pPr indent="-228600" lvl="0" marL="457200" rtl="0">
              <a:spcBef>
                <a:spcPts val="0"/>
              </a:spcBef>
              <a:buClr>
                <a:srgbClr val="000000"/>
              </a:buClr>
              <a:buAutoNum type="arabicPeriod"/>
            </a:pPr>
            <a:r>
              <a:rPr lang="en"/>
              <a:t>Addition (</a:t>
            </a:r>
            <a:r>
              <a:rPr lang="en" sz="1200">
                <a:latin typeface="Courier New"/>
                <a:ea typeface="Courier New"/>
                <a:cs typeface="Courier New"/>
                <a:sym typeface="Courier New"/>
              </a:rPr>
              <a:t>+</a:t>
            </a:r>
            <a:r>
              <a:rPr lang="en"/>
              <a:t>), Subtraction (</a:t>
            </a:r>
            <a:r>
              <a:rPr lang="en" sz="1200">
                <a:latin typeface="Courier New"/>
                <a:ea typeface="Courier New"/>
                <a:cs typeface="Courier New"/>
                <a:sym typeface="Courier New"/>
              </a:rPr>
              <a:t>-</a:t>
            </a:r>
            <a:r>
              <a:rPr lang="en"/>
              <a:t>): left to right</a:t>
            </a:r>
          </a:p>
          <a:p>
            <a:pPr indent="-228600" lvl="0" marL="457200" rtl="0">
              <a:spcBef>
                <a:spcPts val="0"/>
              </a:spcBef>
              <a:buClr>
                <a:srgbClr val="000000"/>
              </a:buClr>
              <a:buAutoNum type="arabicPeriod"/>
            </a:pPr>
            <a:r>
              <a:rPr lang="en"/>
              <a:t>Assignment (</a:t>
            </a:r>
            <a:r>
              <a:rPr lang="en" sz="1200">
                <a:latin typeface="Courier New"/>
                <a:ea typeface="Courier New"/>
                <a:cs typeface="Courier New"/>
                <a:sym typeface="Courier New"/>
              </a:rPr>
              <a:t>=</a:t>
            </a:r>
            <a:r>
              <a:rPr lang="en"/>
              <a:t>): right to left</a:t>
            </a:r>
          </a:p>
          <a:p>
            <a:pPr lvl="0">
              <a:spcBef>
                <a:spcPts val="0"/>
              </a:spcBef>
              <a:buNone/>
            </a:pPr>
            <a:r>
              <a:rPr lang="en"/>
              <a:t>You can use parentheses to tell the program to do a specific part first.</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Sample Precedence of Operators Question</a:t>
            </a:r>
          </a:p>
        </p:txBody>
      </p:sp>
      <p:sp>
        <p:nvSpPr>
          <p:cNvPr id="265" name="Shape 265"/>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Try to predict the outputs of these programs:</a:t>
            </a:r>
          </a:p>
          <a:p>
            <a:pPr lvl="0">
              <a:spcBef>
                <a:spcPts val="0"/>
              </a:spcBef>
              <a:buNone/>
            </a:pPr>
            <a:r>
              <a:rPr lang="en" sz="1200">
                <a:latin typeface="Courier New"/>
                <a:ea typeface="Courier New"/>
                <a:cs typeface="Courier New"/>
                <a:sym typeface="Courier New"/>
              </a:rPr>
              <a:t>int i = 34 + 8 * 2 + 21 / 7 % 2;</a:t>
            </a:r>
          </a:p>
          <a:p>
            <a:pPr lvl="0">
              <a:spcBef>
                <a:spcPts val="0"/>
              </a:spcBef>
              <a:buNone/>
            </a:pPr>
            <a:r>
              <a:rPr lang="en" sz="1200">
                <a:latin typeface="Courier New"/>
                <a:ea typeface="Courier New"/>
                <a:cs typeface="Courier New"/>
                <a:sym typeface="Courier New"/>
              </a:rPr>
              <a:t>printf("%d\n", i);</a:t>
            </a:r>
          </a:p>
          <a:p>
            <a:pPr lvl="0">
              <a:spcBef>
                <a:spcPts val="0"/>
              </a:spcBef>
              <a:buNone/>
            </a:pPr>
            <a:r>
              <a:t/>
            </a:r>
            <a:endParaRPr sz="1200">
              <a:latin typeface="Courier New"/>
              <a:ea typeface="Courier New"/>
              <a:cs typeface="Courier New"/>
              <a:sym typeface="Courier New"/>
            </a:endParaRPr>
          </a:p>
          <a:p>
            <a:pPr lvl="0">
              <a:spcBef>
                <a:spcPts val="0"/>
              </a:spcBef>
              <a:buNone/>
            </a:pPr>
            <a:r>
              <a:rPr lang="en" sz="1200">
                <a:latin typeface="Courier New"/>
                <a:ea typeface="Courier New"/>
                <a:cs typeface="Courier New"/>
                <a:sym typeface="Courier New"/>
              </a:rPr>
              <a:t>int j = 2 * (1 / 2 + (3.0 - 0.5));</a:t>
            </a:r>
          </a:p>
          <a:p>
            <a:pPr lvl="0">
              <a:spcBef>
                <a:spcPts val="0"/>
              </a:spcBef>
              <a:buNone/>
            </a:pPr>
            <a:r>
              <a:rPr lang="en" sz="1200">
                <a:latin typeface="Courier New"/>
                <a:ea typeface="Courier New"/>
                <a:cs typeface="Courier New"/>
                <a:sym typeface="Courier New"/>
              </a:rPr>
              <a:t>printf("%d\n", j);</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The Answers</a:t>
            </a:r>
          </a:p>
        </p:txBody>
      </p:sp>
      <p:sp>
        <p:nvSpPr>
          <p:cNvPr id="271" name="Shape 271"/>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Did you get the answers of </a:t>
            </a:r>
            <a:r>
              <a:rPr lang="en" sz="1200">
                <a:latin typeface="Courier New"/>
                <a:ea typeface="Courier New"/>
                <a:cs typeface="Courier New"/>
                <a:sym typeface="Courier New"/>
              </a:rPr>
              <a:t>51</a:t>
            </a:r>
            <a:r>
              <a:rPr lang="en"/>
              <a:t> and </a:t>
            </a:r>
            <a:r>
              <a:rPr lang="en" sz="1200">
                <a:latin typeface="Courier New"/>
                <a:ea typeface="Courier New"/>
                <a:cs typeface="Courier New"/>
                <a:sym typeface="Courier New"/>
              </a:rPr>
              <a:t>5</a:t>
            </a:r>
            <a:r>
              <a:rPr lang="en"/>
              <a:t>?  Here are the steps:</a:t>
            </a:r>
          </a:p>
          <a:p>
            <a:pPr lvl="0">
              <a:spcBef>
                <a:spcPts val="0"/>
              </a:spcBef>
              <a:spcAft>
                <a:spcPts val="0"/>
              </a:spcAft>
              <a:buNone/>
            </a:pPr>
            <a:r>
              <a:rPr lang="en" sz="1200">
                <a:latin typeface="Courier New"/>
                <a:ea typeface="Courier New"/>
                <a:cs typeface="Courier New"/>
                <a:sym typeface="Courier New"/>
              </a:rPr>
              <a:t>int i = 34 + </a:t>
            </a:r>
            <a:r>
              <a:rPr b="1" lang="en" sz="1200">
                <a:latin typeface="Courier New"/>
                <a:ea typeface="Courier New"/>
                <a:cs typeface="Courier New"/>
                <a:sym typeface="Courier New"/>
              </a:rPr>
              <a:t>8 * 2</a:t>
            </a:r>
            <a:r>
              <a:rPr lang="en" sz="1200">
                <a:latin typeface="Courier New"/>
                <a:ea typeface="Courier New"/>
                <a:cs typeface="Courier New"/>
                <a:sym typeface="Courier New"/>
              </a:rPr>
              <a:t> + 21 / 7 % 2;</a:t>
            </a:r>
          </a:p>
          <a:p>
            <a:pPr lvl="0">
              <a:spcBef>
                <a:spcPts val="0"/>
              </a:spcBef>
              <a:spcAft>
                <a:spcPts val="0"/>
              </a:spcAft>
              <a:buNone/>
            </a:pPr>
            <a:r>
              <a:rPr lang="en" sz="1200">
                <a:latin typeface="Courier New"/>
                <a:ea typeface="Courier New"/>
                <a:cs typeface="Courier New"/>
                <a:sym typeface="Courier New"/>
              </a:rPr>
              <a:t>int i = 34 + 16 + </a:t>
            </a:r>
            <a:r>
              <a:rPr b="1" lang="en" sz="1200">
                <a:latin typeface="Courier New"/>
                <a:ea typeface="Courier New"/>
                <a:cs typeface="Courier New"/>
                <a:sym typeface="Courier New"/>
              </a:rPr>
              <a:t>21 / 7</a:t>
            </a:r>
            <a:r>
              <a:rPr lang="en" sz="1200">
                <a:latin typeface="Courier New"/>
                <a:ea typeface="Courier New"/>
                <a:cs typeface="Courier New"/>
                <a:sym typeface="Courier New"/>
              </a:rPr>
              <a:t> % 2;</a:t>
            </a:r>
          </a:p>
          <a:p>
            <a:pPr lvl="0">
              <a:spcBef>
                <a:spcPts val="0"/>
              </a:spcBef>
              <a:spcAft>
                <a:spcPts val="0"/>
              </a:spcAft>
              <a:buNone/>
            </a:pPr>
            <a:r>
              <a:rPr lang="en" sz="1200">
                <a:latin typeface="Courier New"/>
                <a:ea typeface="Courier New"/>
                <a:cs typeface="Courier New"/>
                <a:sym typeface="Courier New"/>
              </a:rPr>
              <a:t>int i = 34 + 16 + </a:t>
            </a:r>
            <a:r>
              <a:rPr b="1" lang="en" sz="1200">
                <a:latin typeface="Courier New"/>
                <a:ea typeface="Courier New"/>
                <a:cs typeface="Courier New"/>
                <a:sym typeface="Courier New"/>
              </a:rPr>
              <a:t>3 % 2</a:t>
            </a:r>
            <a:r>
              <a:rPr lang="en" sz="1200">
                <a:latin typeface="Courier New"/>
                <a:ea typeface="Courier New"/>
                <a:cs typeface="Courier New"/>
                <a:sym typeface="Courier New"/>
              </a:rPr>
              <a:t>;</a:t>
            </a:r>
          </a:p>
          <a:p>
            <a:pPr lvl="0">
              <a:spcBef>
                <a:spcPts val="0"/>
              </a:spcBef>
              <a:spcAft>
                <a:spcPts val="0"/>
              </a:spcAft>
              <a:buNone/>
            </a:pPr>
            <a:r>
              <a:rPr lang="en" sz="1200">
                <a:latin typeface="Courier New"/>
                <a:ea typeface="Courier New"/>
                <a:cs typeface="Courier New"/>
                <a:sym typeface="Courier New"/>
              </a:rPr>
              <a:t>int i = </a:t>
            </a:r>
            <a:r>
              <a:rPr b="1" lang="en" sz="1200">
                <a:latin typeface="Courier New"/>
                <a:ea typeface="Courier New"/>
                <a:cs typeface="Courier New"/>
                <a:sym typeface="Courier New"/>
              </a:rPr>
              <a:t>34 + 16</a:t>
            </a:r>
            <a:r>
              <a:rPr lang="en" sz="1200">
                <a:latin typeface="Courier New"/>
                <a:ea typeface="Courier New"/>
                <a:cs typeface="Courier New"/>
                <a:sym typeface="Courier New"/>
              </a:rPr>
              <a:t> + 1;</a:t>
            </a:r>
          </a:p>
          <a:p>
            <a:pPr lvl="0">
              <a:spcBef>
                <a:spcPts val="0"/>
              </a:spcBef>
              <a:spcAft>
                <a:spcPts val="0"/>
              </a:spcAft>
              <a:buNone/>
            </a:pPr>
            <a:r>
              <a:rPr lang="en" sz="1200">
                <a:latin typeface="Courier New"/>
                <a:ea typeface="Courier New"/>
                <a:cs typeface="Courier New"/>
                <a:sym typeface="Courier New"/>
              </a:rPr>
              <a:t>int i = 50 + 1;</a:t>
            </a:r>
          </a:p>
          <a:p>
            <a:pPr lvl="0" rtl="0">
              <a:spcBef>
                <a:spcPts val="0"/>
              </a:spcBef>
              <a:spcAft>
                <a:spcPts val="0"/>
              </a:spcAft>
              <a:buNone/>
            </a:pPr>
            <a:r>
              <a:rPr lang="en" sz="1200">
                <a:latin typeface="Courier New"/>
                <a:ea typeface="Courier New"/>
                <a:cs typeface="Courier New"/>
                <a:sym typeface="Courier New"/>
              </a:rPr>
              <a:t>int i = 51;</a:t>
            </a:r>
          </a:p>
          <a:p>
            <a:pPr lvl="0" rtl="0">
              <a:spcBef>
                <a:spcPts val="0"/>
              </a:spcBef>
              <a:spcAft>
                <a:spcPts val="0"/>
              </a:spcAft>
              <a:buNone/>
            </a:pPr>
            <a:r>
              <a:t/>
            </a:r>
            <a:endParaRPr sz="1200">
              <a:latin typeface="Courier New"/>
              <a:ea typeface="Courier New"/>
              <a:cs typeface="Courier New"/>
              <a:sym typeface="Courier New"/>
            </a:endParaRPr>
          </a:p>
          <a:p>
            <a:pPr lvl="0" rtl="0">
              <a:spcBef>
                <a:spcPts val="0"/>
              </a:spcBef>
              <a:spcAft>
                <a:spcPts val="0"/>
              </a:spcAft>
              <a:buNone/>
            </a:pPr>
            <a:r>
              <a:rPr lang="en" sz="1200">
                <a:latin typeface="Courier New"/>
                <a:ea typeface="Courier New"/>
                <a:cs typeface="Courier New"/>
                <a:sym typeface="Courier New"/>
              </a:rPr>
              <a:t>int j = 2 * (1 / 2 + </a:t>
            </a:r>
            <a:r>
              <a:rPr b="1" lang="en" sz="1200">
                <a:latin typeface="Courier New"/>
                <a:ea typeface="Courier New"/>
                <a:cs typeface="Courier New"/>
                <a:sym typeface="Courier New"/>
              </a:rPr>
              <a:t>(3.0 - 0.5)</a:t>
            </a:r>
            <a:r>
              <a:rPr lang="en" sz="1200">
                <a:latin typeface="Courier New"/>
                <a:ea typeface="Courier New"/>
                <a:cs typeface="Courier New"/>
                <a:sym typeface="Courier New"/>
              </a:rPr>
              <a:t>);</a:t>
            </a:r>
          </a:p>
          <a:p>
            <a:pPr lvl="0" rtl="0">
              <a:spcBef>
                <a:spcPts val="0"/>
              </a:spcBef>
              <a:spcAft>
                <a:spcPts val="0"/>
              </a:spcAft>
              <a:buNone/>
            </a:pPr>
            <a:r>
              <a:rPr lang="en" sz="1200">
                <a:latin typeface="Courier New"/>
                <a:ea typeface="Courier New"/>
                <a:cs typeface="Courier New"/>
                <a:sym typeface="Courier New"/>
              </a:rPr>
              <a:t>int j = 2 * (</a:t>
            </a:r>
            <a:r>
              <a:rPr b="1" lang="en" sz="1200">
                <a:latin typeface="Courier New"/>
                <a:ea typeface="Courier New"/>
                <a:cs typeface="Courier New"/>
                <a:sym typeface="Courier New"/>
              </a:rPr>
              <a:t>1 / 2</a:t>
            </a:r>
            <a:r>
              <a:rPr lang="en" sz="1200">
                <a:latin typeface="Courier New"/>
                <a:ea typeface="Courier New"/>
                <a:cs typeface="Courier New"/>
                <a:sym typeface="Courier New"/>
              </a:rPr>
              <a:t> + 2.5);</a:t>
            </a:r>
          </a:p>
          <a:p>
            <a:pPr lvl="0" rtl="0">
              <a:spcBef>
                <a:spcPts val="0"/>
              </a:spcBef>
              <a:spcAft>
                <a:spcPts val="0"/>
              </a:spcAft>
              <a:buNone/>
            </a:pPr>
            <a:r>
              <a:rPr lang="en" sz="1200">
                <a:latin typeface="Courier New"/>
                <a:ea typeface="Courier New"/>
                <a:cs typeface="Courier New"/>
                <a:sym typeface="Courier New"/>
              </a:rPr>
              <a:t>int j = 2 * (</a:t>
            </a:r>
            <a:r>
              <a:rPr b="1" lang="en" sz="1200">
                <a:latin typeface="Courier New"/>
                <a:ea typeface="Courier New"/>
                <a:cs typeface="Courier New"/>
                <a:sym typeface="Courier New"/>
              </a:rPr>
              <a:t>0 + 2.5</a:t>
            </a:r>
            <a:r>
              <a:rPr lang="en" sz="1200">
                <a:latin typeface="Courier New"/>
                <a:ea typeface="Courier New"/>
                <a:cs typeface="Courier New"/>
                <a:sym typeface="Courier New"/>
              </a:rPr>
              <a:t>);  // since 1 and 2 are ints, the answer has to be an int as well</a:t>
            </a:r>
          </a:p>
          <a:p>
            <a:pPr lvl="0" rtl="0">
              <a:spcBef>
                <a:spcPts val="0"/>
              </a:spcBef>
              <a:spcAft>
                <a:spcPts val="0"/>
              </a:spcAft>
              <a:buNone/>
            </a:pPr>
            <a:r>
              <a:rPr lang="en" sz="1200">
                <a:latin typeface="Courier New"/>
                <a:ea typeface="Courier New"/>
                <a:cs typeface="Courier New"/>
                <a:sym typeface="Courier New"/>
              </a:rPr>
              <a:t>int j = 2 * </a:t>
            </a:r>
            <a:r>
              <a:rPr b="1" lang="en" sz="1200">
                <a:latin typeface="Courier New"/>
                <a:ea typeface="Courier New"/>
                <a:cs typeface="Courier New"/>
                <a:sym typeface="Courier New"/>
              </a:rPr>
              <a:t>2.5</a:t>
            </a:r>
            <a:r>
              <a:rPr lang="en" sz="1200">
                <a:latin typeface="Courier New"/>
                <a:ea typeface="Courier New"/>
                <a:cs typeface="Courier New"/>
                <a:sym typeface="Courier New"/>
              </a:rPr>
              <a:t>;</a:t>
            </a:r>
          </a:p>
          <a:p>
            <a:pPr lvl="0" rtl="0">
              <a:spcBef>
                <a:spcPts val="0"/>
              </a:spcBef>
              <a:spcAft>
                <a:spcPts val="0"/>
              </a:spcAft>
              <a:buNone/>
            </a:pPr>
            <a:r>
              <a:rPr lang="en" sz="1200">
                <a:latin typeface="Courier New"/>
                <a:ea typeface="Courier New"/>
                <a:cs typeface="Courier New"/>
                <a:sym typeface="Courier New"/>
              </a:rPr>
              <a:t>int j = 5;</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Calculating</a:t>
            </a:r>
            <a:r>
              <a:rPr lang="en"/>
              <a:t> Area of a Circle</a:t>
            </a:r>
          </a:p>
        </p:txBody>
      </p:sp>
      <p:sp>
        <p:nvSpPr>
          <p:cNvPr id="277" name="Shape 277"/>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You can use </a:t>
            </a:r>
            <a:r>
              <a:rPr lang="en" sz="1200">
                <a:latin typeface="Courier New"/>
                <a:ea typeface="Courier New"/>
                <a:cs typeface="Courier New"/>
                <a:sym typeface="Courier New"/>
              </a:rPr>
              <a:t>M_PI</a:t>
            </a:r>
            <a:r>
              <a:rPr lang="en"/>
              <a:t> for the character π.</a:t>
            </a:r>
          </a:p>
          <a:p>
            <a:pPr lvl="0" rtl="0">
              <a:spcBef>
                <a:spcPts val="0"/>
              </a:spcBef>
              <a:spcAft>
                <a:spcPts val="0"/>
              </a:spcAft>
              <a:buNone/>
            </a:pPr>
            <a:r>
              <a:rPr lang="en" sz="1200">
                <a:latin typeface="Courier New"/>
                <a:ea typeface="Courier New"/>
                <a:cs typeface="Courier New"/>
                <a:sym typeface="Courier New"/>
              </a:rPr>
              <a:t>double r, area;</a:t>
            </a:r>
          </a:p>
          <a:p>
            <a:pPr lvl="0" rtl="0">
              <a:spcBef>
                <a:spcPts val="0"/>
              </a:spcBef>
              <a:spcAft>
                <a:spcPts val="0"/>
              </a:spcAft>
              <a:buNone/>
            </a:pPr>
            <a:r>
              <a:t/>
            </a:r>
            <a:endParaRPr sz="1200">
              <a:latin typeface="Courier New"/>
              <a:ea typeface="Courier New"/>
              <a:cs typeface="Courier New"/>
              <a:sym typeface="Courier New"/>
            </a:endParaRPr>
          </a:p>
          <a:p>
            <a:pPr lvl="0" rtl="0">
              <a:spcBef>
                <a:spcPts val="0"/>
              </a:spcBef>
              <a:spcAft>
                <a:spcPts val="0"/>
              </a:spcAft>
              <a:buNone/>
            </a:pPr>
            <a:r>
              <a:rPr lang="en" sz="1200">
                <a:latin typeface="Courier New"/>
                <a:ea typeface="Courier New"/>
                <a:cs typeface="Courier New"/>
                <a:sym typeface="Courier New"/>
              </a:rPr>
              <a:t>printf("Enter the radius of a circle in meters:\n");</a:t>
            </a:r>
          </a:p>
          <a:p>
            <a:pPr lvl="0" rtl="0">
              <a:spcBef>
                <a:spcPts val="0"/>
              </a:spcBef>
              <a:spcAft>
                <a:spcPts val="0"/>
              </a:spcAft>
              <a:buNone/>
            </a:pPr>
            <a:r>
              <a:rPr lang="en" sz="1200">
                <a:latin typeface="Courier New"/>
                <a:ea typeface="Courier New"/>
                <a:cs typeface="Courier New"/>
                <a:sym typeface="Courier New"/>
              </a:rPr>
              <a:t>scanf("%lf", &amp;r);</a:t>
            </a:r>
          </a:p>
          <a:p>
            <a:pPr lvl="0" rtl="0">
              <a:spcBef>
                <a:spcPts val="0"/>
              </a:spcBef>
              <a:spcAft>
                <a:spcPts val="0"/>
              </a:spcAft>
              <a:buNone/>
            </a:pPr>
            <a:r>
              <a:t/>
            </a:r>
            <a:endParaRPr sz="1200">
              <a:latin typeface="Courier New"/>
              <a:ea typeface="Courier New"/>
              <a:cs typeface="Courier New"/>
              <a:sym typeface="Courier New"/>
            </a:endParaRPr>
          </a:p>
          <a:p>
            <a:pPr lvl="0" rtl="0">
              <a:spcBef>
                <a:spcPts val="0"/>
              </a:spcBef>
              <a:spcAft>
                <a:spcPts val="0"/>
              </a:spcAft>
              <a:buNone/>
            </a:pPr>
            <a:r>
              <a:rPr lang="en" sz="1200">
                <a:latin typeface="Courier New"/>
                <a:ea typeface="Courier New"/>
                <a:cs typeface="Courier New"/>
                <a:sym typeface="Courier New"/>
              </a:rPr>
              <a:t>area = M_PI*r*r; // calculate the area</a:t>
            </a:r>
          </a:p>
          <a:p>
            <a:pPr lvl="0" rtl="0">
              <a:spcBef>
                <a:spcPts val="0"/>
              </a:spcBef>
              <a:spcAft>
                <a:spcPts val="0"/>
              </a:spcAft>
              <a:buNone/>
            </a:pPr>
            <a:r>
              <a:t/>
            </a:r>
            <a:endParaRPr sz="1200">
              <a:latin typeface="Courier New"/>
              <a:ea typeface="Courier New"/>
              <a:cs typeface="Courier New"/>
              <a:sym typeface="Courier New"/>
            </a:endParaRPr>
          </a:p>
          <a:p>
            <a:pPr lvl="0" rtl="0">
              <a:spcBef>
                <a:spcPts val="0"/>
              </a:spcBef>
              <a:spcAft>
                <a:spcPts val="0"/>
              </a:spcAft>
              <a:buNone/>
            </a:pPr>
            <a:r>
              <a:rPr lang="en" sz="1200">
                <a:latin typeface="Courier New"/>
                <a:ea typeface="Courier New"/>
                <a:cs typeface="Courier New"/>
                <a:sym typeface="Courier New"/>
              </a:rPr>
              <a:t>printf("The area of the circle is %lf square meters\n", area); // display the result</a:t>
            </a:r>
          </a:p>
          <a:p>
            <a:pPr lvl="0">
              <a:spcBef>
                <a:spcPts val="0"/>
              </a:spcBef>
              <a:spcAft>
                <a:spcPts val="0"/>
              </a:spcAft>
              <a:buNone/>
            </a:pPr>
            <a:r>
              <a:t/>
            </a:r>
            <a:endParaRPr sz="1200">
              <a:latin typeface="Courier New"/>
              <a:ea typeface="Courier New"/>
              <a:cs typeface="Courier New"/>
              <a:sym typeface="Courier New"/>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Exponents and Square Roots</a:t>
            </a:r>
          </a:p>
        </p:txBody>
      </p:sp>
      <p:sp>
        <p:nvSpPr>
          <p:cNvPr id="283" name="Shape 283"/>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Ch can calculate exponents as well.  You would use the function </a:t>
            </a:r>
            <a:r>
              <a:rPr lang="en" sz="1200">
                <a:latin typeface="Courier New"/>
                <a:ea typeface="Courier New"/>
                <a:cs typeface="Courier New"/>
                <a:sym typeface="Courier New"/>
              </a:rPr>
              <a:t>pow(base, power)</a:t>
            </a:r>
            <a:r>
              <a:rPr lang="en"/>
              <a:t>.  For instance, </a:t>
            </a:r>
            <a:r>
              <a:rPr lang="en" sz="1200">
                <a:latin typeface="Courier New"/>
                <a:ea typeface="Courier New"/>
                <a:cs typeface="Courier New"/>
                <a:sym typeface="Courier New"/>
              </a:rPr>
              <a:t>pow(10, 3)</a:t>
            </a:r>
            <a:r>
              <a:rPr lang="en"/>
              <a:t> would be </a:t>
            </a:r>
            <a:r>
              <a:rPr lang="en" sz="1200">
                <a:latin typeface="Courier New"/>
                <a:ea typeface="Courier New"/>
                <a:cs typeface="Courier New"/>
                <a:sym typeface="Courier New"/>
              </a:rPr>
              <a:t>1000</a:t>
            </a:r>
            <a:r>
              <a:rPr lang="en"/>
              <a:t>.</a:t>
            </a:r>
          </a:p>
          <a:p>
            <a:pPr lvl="0">
              <a:spcBef>
                <a:spcPts val="0"/>
              </a:spcBef>
              <a:buNone/>
            </a:pPr>
            <a:r>
              <a:t/>
            </a:r>
            <a:endParaRPr/>
          </a:p>
          <a:p>
            <a:pPr lvl="0">
              <a:spcBef>
                <a:spcPts val="0"/>
              </a:spcBef>
              <a:buNone/>
            </a:pPr>
            <a:r>
              <a:rPr lang="en"/>
              <a:t>You can calculate square roots in Ch.  You need to use the function </a:t>
            </a:r>
            <a:r>
              <a:rPr lang="en" sz="1200">
                <a:latin typeface="Courier New"/>
                <a:ea typeface="Courier New"/>
                <a:cs typeface="Courier New"/>
                <a:sym typeface="Courier New"/>
              </a:rPr>
              <a:t>sqrt(x)</a:t>
            </a:r>
            <a:r>
              <a:rPr lang="en"/>
              <a:t>.  As an example, </a:t>
            </a:r>
            <a:r>
              <a:rPr lang="en" sz="1200">
                <a:latin typeface="Courier New"/>
                <a:ea typeface="Courier New"/>
                <a:cs typeface="Courier New"/>
                <a:sym typeface="Courier New"/>
              </a:rPr>
              <a:t>sqrt(3)</a:t>
            </a:r>
            <a:r>
              <a:rPr lang="en"/>
              <a:t> would be about </a:t>
            </a:r>
            <a:r>
              <a:rPr lang="en" sz="1200">
                <a:latin typeface="Courier New"/>
                <a:ea typeface="Courier New"/>
                <a:cs typeface="Courier New"/>
                <a:sym typeface="Courier New"/>
              </a:rPr>
              <a:t>1.7321</a:t>
            </a:r>
            <a:r>
              <a:rPr lang="en"/>
              <a:t>.</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Calculating</a:t>
            </a:r>
            <a:r>
              <a:rPr lang="en"/>
              <a:t> </a:t>
            </a:r>
            <a:r>
              <a:rPr lang="en"/>
              <a:t>Hypotenuses</a:t>
            </a:r>
            <a:r>
              <a:rPr lang="en"/>
              <a:t> </a:t>
            </a:r>
            <a:r>
              <a:rPr lang="en"/>
              <a:t>of</a:t>
            </a:r>
            <a:r>
              <a:rPr lang="en"/>
              <a:t> Right Triangles</a:t>
            </a:r>
          </a:p>
        </p:txBody>
      </p:sp>
      <p:sp>
        <p:nvSpPr>
          <p:cNvPr id="289" name="Shape 289"/>
          <p:cNvSpPr txBox="1"/>
          <p:nvPr>
            <p:ph idx="1" type="body"/>
          </p:nvPr>
        </p:nvSpPr>
        <p:spPr>
          <a:xfrm>
            <a:off x="460950" y="1928050"/>
            <a:ext cx="8222100" cy="2710200"/>
          </a:xfrm>
          <a:prstGeom prst="rect">
            <a:avLst/>
          </a:prstGeom>
        </p:spPr>
        <p:txBody>
          <a:bodyPr anchorCtr="0" anchor="t" bIns="91425" lIns="91425" rIns="91425" tIns="91425">
            <a:noAutofit/>
          </a:bodyPr>
          <a:lstStyle/>
          <a:p>
            <a:pPr lvl="0" rtl="0">
              <a:spcBef>
                <a:spcPts val="0"/>
              </a:spcBef>
              <a:spcAft>
                <a:spcPts val="0"/>
              </a:spcAft>
              <a:buNone/>
            </a:pPr>
            <a:r>
              <a:rPr lang="en" sz="1200">
                <a:latin typeface="Courier New"/>
                <a:ea typeface="Courier New"/>
                <a:cs typeface="Courier New"/>
                <a:sym typeface="Courier New"/>
              </a:rPr>
              <a:t>double a, b, // the lengths of the legs of a right triangle</a:t>
            </a:r>
          </a:p>
          <a:p>
            <a:pPr lvl="0" rtl="0">
              <a:spcBef>
                <a:spcPts val="0"/>
              </a:spcBef>
              <a:spcAft>
                <a:spcPts val="0"/>
              </a:spcAft>
              <a:buNone/>
            </a:pPr>
            <a:r>
              <a:rPr lang="en" sz="1200">
                <a:latin typeface="Courier New"/>
                <a:ea typeface="Courier New"/>
                <a:cs typeface="Courier New"/>
                <a:sym typeface="Courier New"/>
              </a:rPr>
              <a:t>	c;      // the length of the hypotenuse</a:t>
            </a:r>
          </a:p>
          <a:p>
            <a:pPr lvl="0" rtl="0">
              <a:spcBef>
                <a:spcPts val="0"/>
              </a:spcBef>
              <a:spcAft>
                <a:spcPts val="0"/>
              </a:spcAft>
              <a:buNone/>
            </a:pPr>
            <a:r>
              <a:t/>
            </a:r>
            <a:endParaRPr sz="1200">
              <a:latin typeface="Courier New"/>
              <a:ea typeface="Courier New"/>
              <a:cs typeface="Courier New"/>
              <a:sym typeface="Courier New"/>
            </a:endParaRPr>
          </a:p>
          <a:p>
            <a:pPr lvl="0" rtl="0">
              <a:spcBef>
                <a:spcPts val="0"/>
              </a:spcBef>
              <a:spcAft>
                <a:spcPts val="0"/>
              </a:spcAft>
              <a:buNone/>
            </a:pPr>
            <a:r>
              <a:rPr lang="en" sz="1200">
                <a:latin typeface="Courier New"/>
                <a:ea typeface="Courier New"/>
                <a:cs typeface="Courier New"/>
                <a:sym typeface="Courier New"/>
              </a:rPr>
              <a:t>printf("Enter the lengths of the legs of the triangle:\n");</a:t>
            </a:r>
          </a:p>
          <a:p>
            <a:pPr lvl="0" rtl="0">
              <a:spcBef>
                <a:spcPts val="0"/>
              </a:spcBef>
              <a:spcAft>
                <a:spcPts val="0"/>
              </a:spcAft>
              <a:buNone/>
            </a:pPr>
            <a:r>
              <a:rPr lang="en" sz="1200">
                <a:latin typeface="Courier New"/>
                <a:ea typeface="Courier New"/>
                <a:cs typeface="Courier New"/>
                <a:sym typeface="Courier New"/>
              </a:rPr>
              <a:t>scanf("%d%d", &amp;a, &amp;b);</a:t>
            </a:r>
          </a:p>
          <a:p>
            <a:pPr lvl="0" rtl="0">
              <a:spcBef>
                <a:spcPts val="0"/>
              </a:spcBef>
              <a:spcAft>
                <a:spcPts val="0"/>
              </a:spcAft>
              <a:buNone/>
            </a:pPr>
            <a:r>
              <a:t/>
            </a:r>
            <a:endParaRPr sz="1200">
              <a:latin typeface="Courier New"/>
              <a:ea typeface="Courier New"/>
              <a:cs typeface="Courier New"/>
              <a:sym typeface="Courier New"/>
            </a:endParaRPr>
          </a:p>
          <a:p>
            <a:pPr lvl="0" rtl="0">
              <a:spcBef>
                <a:spcPts val="0"/>
              </a:spcBef>
              <a:spcAft>
                <a:spcPts val="0"/>
              </a:spcAft>
              <a:buNone/>
            </a:pPr>
            <a:r>
              <a:rPr lang="en" sz="1200">
                <a:latin typeface="Courier New"/>
                <a:ea typeface="Courier New"/>
                <a:cs typeface="Courier New"/>
                <a:sym typeface="Courier New"/>
              </a:rPr>
              <a:t>c = sqrt(pow(a, 2) + pow(b, 2)); // it is OK to give functions functions as parameters</a:t>
            </a:r>
          </a:p>
          <a:p>
            <a:pPr lvl="0" rtl="0">
              <a:spcBef>
                <a:spcPts val="0"/>
              </a:spcBef>
              <a:spcAft>
                <a:spcPts val="0"/>
              </a:spcAft>
              <a:buNone/>
            </a:pPr>
            <a:r>
              <a:t/>
            </a:r>
            <a:endParaRPr sz="1200">
              <a:latin typeface="Courier New"/>
              <a:ea typeface="Courier New"/>
              <a:cs typeface="Courier New"/>
              <a:sym typeface="Courier New"/>
            </a:endParaRPr>
          </a:p>
          <a:p>
            <a:pPr lvl="0" rtl="0">
              <a:spcBef>
                <a:spcPts val="0"/>
              </a:spcBef>
              <a:spcAft>
                <a:spcPts val="0"/>
              </a:spcAft>
              <a:buNone/>
            </a:pPr>
            <a:r>
              <a:rPr lang="en" sz="1200">
                <a:latin typeface="Courier New"/>
                <a:ea typeface="Courier New"/>
                <a:cs typeface="Courier New"/>
                <a:sym typeface="Courier New"/>
              </a:rPr>
              <a:t>printf("The hypotenuse is %lf meters\n", c);</a:t>
            </a:r>
          </a:p>
          <a:p>
            <a:pPr lvl="0" rtl="0">
              <a:spcBef>
                <a:spcPts val="0"/>
              </a:spcBef>
              <a:spcAft>
                <a:spcPts val="0"/>
              </a:spcAft>
              <a:buNone/>
            </a:pPr>
            <a:r>
              <a:t/>
            </a:r>
            <a:endParaRPr sz="1200">
              <a:latin typeface="Courier New"/>
              <a:ea typeface="Courier New"/>
              <a:cs typeface="Courier New"/>
              <a:sym typeface="Courier New"/>
            </a:endParaRPr>
          </a:p>
          <a:p>
            <a:pPr lvl="0">
              <a:spcBef>
                <a:spcPts val="0"/>
              </a:spcBef>
              <a:spcAft>
                <a:spcPts val="0"/>
              </a:spcAft>
              <a:buNone/>
            </a:pPr>
            <a:r>
              <a:rPr lang="en"/>
              <a:t>There is also a function called </a:t>
            </a:r>
            <a:r>
              <a:rPr lang="en" sz="1200">
                <a:latin typeface="Courier New"/>
                <a:ea typeface="Courier New"/>
                <a:cs typeface="Courier New"/>
                <a:sym typeface="Courier New"/>
              </a:rPr>
              <a:t>hypot(a, b)</a:t>
            </a:r>
            <a:r>
              <a:rPr lang="en"/>
              <a:t> which calculates the length of a hypotenuse of a right triangle with leg lengths </a:t>
            </a:r>
            <a:r>
              <a:rPr lang="en" sz="1200">
                <a:latin typeface="Courier New"/>
                <a:ea typeface="Courier New"/>
                <a:cs typeface="Courier New"/>
                <a:sym typeface="Courier New"/>
              </a:rPr>
              <a:t>a</a:t>
            </a:r>
            <a:r>
              <a:rPr lang="en"/>
              <a:t> and </a:t>
            </a:r>
            <a:r>
              <a:rPr lang="en" sz="1200">
                <a:latin typeface="Courier New"/>
                <a:ea typeface="Courier New"/>
                <a:cs typeface="Courier New"/>
                <a:sym typeface="Courier New"/>
              </a:rPr>
              <a:t>b</a:t>
            </a:r>
            <a:r>
              <a:rPr lang="en"/>
              <a:t>.</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Random Numbers</a:t>
            </a:r>
          </a:p>
        </p:txBody>
      </p:sp>
      <p:sp>
        <p:nvSpPr>
          <p:cNvPr id="295" name="Shape 295"/>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Random numbers are commonly used in game, simulation, and statistical analysis.</a:t>
            </a:r>
          </a:p>
          <a:p>
            <a:pPr indent="0" lvl="0" marL="0" marR="0" rtl="0" algn="l">
              <a:lnSpc>
                <a:spcPct val="115000"/>
              </a:lnSpc>
              <a:spcBef>
                <a:spcPts val="0"/>
              </a:spcBef>
              <a:spcAft>
                <a:spcPts val="1600"/>
              </a:spcAft>
              <a:buNone/>
            </a:pPr>
            <a:r>
              <a:rPr lang="en"/>
              <a:t>A random number in the range of [</a:t>
            </a:r>
            <a:r>
              <a:rPr lang="en" sz="1200">
                <a:latin typeface="Courier New"/>
                <a:ea typeface="Courier New"/>
                <a:cs typeface="Courier New"/>
                <a:sym typeface="Courier New"/>
              </a:rPr>
              <a:t>a</a:t>
            </a:r>
            <a:r>
              <a:rPr lang="en"/>
              <a:t>, </a:t>
            </a:r>
            <a:r>
              <a:rPr lang="en" sz="1200">
                <a:latin typeface="Courier New"/>
                <a:ea typeface="Courier New"/>
                <a:cs typeface="Courier New"/>
                <a:sym typeface="Courier New"/>
              </a:rPr>
              <a:t>b</a:t>
            </a:r>
            <a:r>
              <a:rPr lang="en"/>
              <a:t>] can be conveniently generated by the function call </a:t>
            </a:r>
            <a:r>
              <a:rPr lang="en" sz="1200">
                <a:latin typeface="Courier New"/>
                <a:ea typeface="Courier New"/>
                <a:cs typeface="Courier New"/>
                <a:sym typeface="Courier New"/>
              </a:rPr>
              <a:t>randint(a, b)</a:t>
            </a:r>
            <a:r>
              <a:rPr lang="en"/>
              <a:t> as follows.</a:t>
            </a:r>
          </a:p>
          <a:p>
            <a:pPr lvl="0">
              <a:spcBef>
                <a:spcPts val="0"/>
              </a:spcBef>
              <a:buNone/>
            </a:pPr>
            <a:r>
              <a:rPr lang="en" sz="1200">
                <a:latin typeface="Courier New"/>
                <a:ea typeface="Courier New"/>
                <a:cs typeface="Courier New"/>
                <a:sym typeface="Courier New"/>
              </a:rPr>
              <a:t>n = randint(a, b);</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Common Random Number </a:t>
            </a:r>
            <a:r>
              <a:rPr lang="en"/>
              <a:t>Generation</a:t>
            </a:r>
          </a:p>
        </p:txBody>
      </p:sp>
      <p:sp>
        <p:nvSpPr>
          <p:cNvPr id="301" name="Shape 301"/>
          <p:cNvSpPr txBox="1"/>
          <p:nvPr>
            <p:ph idx="1" type="body"/>
          </p:nvPr>
        </p:nvSpPr>
        <p:spPr>
          <a:xfrm>
            <a:off x="460950" y="1928050"/>
            <a:ext cx="8222100" cy="2710200"/>
          </a:xfrm>
          <a:prstGeom prst="rect">
            <a:avLst/>
          </a:prstGeom>
        </p:spPr>
        <p:txBody>
          <a:bodyPr anchorCtr="0" anchor="t" bIns="91425" lIns="91425" rIns="91425" tIns="91425">
            <a:noAutofit/>
          </a:bodyPr>
          <a:lstStyle/>
          <a:p>
            <a:pPr indent="0" lvl="0" marL="0" marR="0" rtl="0" algn="l">
              <a:lnSpc>
                <a:spcPct val="115000"/>
              </a:lnSpc>
              <a:spcBef>
                <a:spcPts val="0"/>
              </a:spcBef>
              <a:spcAft>
                <a:spcPts val="1600"/>
              </a:spcAft>
              <a:buNone/>
            </a:pPr>
            <a:r>
              <a:rPr lang="en"/>
              <a:t>Typically, the range of numbers from </a:t>
            </a:r>
            <a:r>
              <a:rPr lang="en" sz="1200">
                <a:latin typeface="Courier New"/>
                <a:ea typeface="Courier New"/>
                <a:cs typeface="Courier New"/>
                <a:sym typeface="Courier New"/>
              </a:rPr>
              <a:t>randint()</a:t>
            </a:r>
            <a:r>
              <a:rPr lang="en"/>
              <a:t> is different from the desired range for a given application. For example, the flipping of a coin only requires </a:t>
            </a:r>
            <a:r>
              <a:rPr lang="en" sz="1200">
                <a:latin typeface="Courier New"/>
                <a:ea typeface="Courier New"/>
                <a:cs typeface="Courier New"/>
                <a:sym typeface="Courier New"/>
              </a:rPr>
              <a:t>0</a:t>
            </a:r>
            <a:r>
              <a:rPr lang="en"/>
              <a:t> for ”heads” and </a:t>
            </a:r>
            <a:r>
              <a:rPr lang="en" sz="1200">
                <a:latin typeface="Courier New"/>
                <a:ea typeface="Courier New"/>
                <a:cs typeface="Courier New"/>
                <a:sym typeface="Courier New"/>
              </a:rPr>
              <a:t>1</a:t>
            </a:r>
            <a:r>
              <a:rPr lang="en"/>
              <a:t> for ”tails”. Thus, integers ranging from </a:t>
            </a:r>
            <a:r>
              <a:rPr lang="en" sz="1200">
                <a:latin typeface="Courier New"/>
                <a:ea typeface="Courier New"/>
                <a:cs typeface="Courier New"/>
                <a:sym typeface="Courier New"/>
              </a:rPr>
              <a:t>0</a:t>
            </a:r>
            <a:r>
              <a:rPr lang="en"/>
              <a:t> to </a:t>
            </a:r>
            <a:r>
              <a:rPr lang="en" sz="1200">
                <a:latin typeface="Courier New"/>
                <a:ea typeface="Courier New"/>
                <a:cs typeface="Courier New"/>
                <a:sym typeface="Courier New"/>
              </a:rPr>
              <a:t>1</a:t>
            </a:r>
            <a:r>
              <a:rPr lang="en"/>
              <a:t> are desired for simulating a coin toss by calling the random function </a:t>
            </a:r>
            <a:r>
              <a:rPr lang="en" sz="1200">
                <a:latin typeface="Courier New"/>
                <a:ea typeface="Courier New"/>
                <a:cs typeface="Courier New"/>
                <a:sym typeface="Courier New"/>
              </a:rPr>
              <a:t>randint(0, 1)</a:t>
            </a:r>
            <a:r>
              <a:rPr lang="en"/>
              <a:t>. Similarly, the rolling a six-sided die would require an integer ranging between </a:t>
            </a:r>
            <a:r>
              <a:rPr lang="en" sz="1200">
                <a:latin typeface="Courier New"/>
                <a:ea typeface="Courier New"/>
                <a:cs typeface="Courier New"/>
                <a:sym typeface="Courier New"/>
              </a:rPr>
              <a:t>1</a:t>
            </a:r>
            <a:r>
              <a:rPr lang="en"/>
              <a:t> and </a:t>
            </a:r>
            <a:r>
              <a:rPr lang="en" sz="1200">
                <a:latin typeface="Courier New"/>
                <a:ea typeface="Courier New"/>
                <a:cs typeface="Courier New"/>
                <a:sym typeface="Courier New"/>
              </a:rPr>
              <a:t>6</a:t>
            </a:r>
            <a:r>
              <a:rPr lang="en"/>
              <a:t> by calling the random function </a:t>
            </a:r>
            <a:r>
              <a:rPr lang="en" sz="1200">
                <a:latin typeface="Courier New"/>
                <a:ea typeface="Courier New"/>
                <a:cs typeface="Courier New"/>
                <a:sym typeface="Courier New"/>
              </a:rPr>
              <a:t>randint(1, 6)</a:t>
            </a:r>
            <a:r>
              <a:rPr lang="en"/>
              <a:t>.</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spcAft>
                <a:spcPts val="0"/>
              </a:spcAft>
              <a:buNone/>
            </a:pPr>
            <a:r>
              <a:rPr lang="en" sz="1200">
                <a:latin typeface="Courier New"/>
                <a:ea typeface="Courier New"/>
                <a:cs typeface="Courier New"/>
                <a:sym typeface="Courier New"/>
              </a:rPr>
              <a:t>int x, y, answer; // two random numbers and the user input answer</a:t>
            </a:r>
          </a:p>
          <a:p>
            <a:pPr lvl="0">
              <a:spcBef>
                <a:spcPts val="0"/>
              </a:spcBef>
              <a:spcAft>
                <a:spcPts val="0"/>
              </a:spcAft>
              <a:buNone/>
            </a:pPr>
            <a:r>
              <a:rPr lang="en" sz="1200">
                <a:latin typeface="Courier New"/>
                <a:ea typeface="Courier New"/>
                <a:cs typeface="Courier New"/>
                <a:sym typeface="Courier New"/>
              </a:rPr>
              <a:t>x = randint(1, 10); // get x in the range [1, 10]</a:t>
            </a:r>
          </a:p>
          <a:p>
            <a:pPr lvl="0" rtl="0">
              <a:spcBef>
                <a:spcPts val="0"/>
              </a:spcBef>
              <a:spcAft>
                <a:spcPts val="0"/>
              </a:spcAft>
              <a:buNone/>
            </a:pPr>
            <a:r>
              <a:rPr lang="en" sz="1200">
                <a:latin typeface="Courier New"/>
                <a:ea typeface="Courier New"/>
                <a:cs typeface="Courier New"/>
                <a:sym typeface="Courier New"/>
              </a:rPr>
              <a:t>y = randint(1, 10); // get y in the range [1, 10]</a:t>
            </a:r>
          </a:p>
          <a:p>
            <a:pPr lvl="0">
              <a:spcBef>
                <a:spcPts val="0"/>
              </a:spcBef>
              <a:spcAft>
                <a:spcPts val="0"/>
              </a:spcAft>
              <a:buNone/>
            </a:pPr>
            <a:r>
              <a:t/>
            </a:r>
            <a:endParaRPr sz="1200">
              <a:latin typeface="Courier New"/>
              <a:ea typeface="Courier New"/>
              <a:cs typeface="Courier New"/>
              <a:sym typeface="Courier New"/>
            </a:endParaRPr>
          </a:p>
          <a:p>
            <a:pPr lvl="0">
              <a:spcBef>
                <a:spcPts val="0"/>
              </a:spcBef>
              <a:spcAft>
                <a:spcPts val="0"/>
              </a:spcAft>
              <a:buNone/>
            </a:pPr>
            <a:r>
              <a:rPr lang="en" sz="1200">
                <a:latin typeface="Courier New"/>
                <a:ea typeface="Courier New"/>
                <a:cs typeface="Courier New"/>
                <a:sym typeface="Courier New"/>
              </a:rPr>
              <a:t>printf("What is %d + %d? ", x, y);</a:t>
            </a:r>
          </a:p>
          <a:p>
            <a:pPr lvl="0" rtl="0">
              <a:spcBef>
                <a:spcPts val="0"/>
              </a:spcBef>
              <a:spcAft>
                <a:spcPts val="0"/>
              </a:spcAft>
              <a:buNone/>
            </a:pPr>
            <a:r>
              <a:rPr lang="en" sz="1200">
                <a:latin typeface="Courier New"/>
                <a:ea typeface="Courier New"/>
                <a:cs typeface="Courier New"/>
                <a:sym typeface="Courier New"/>
              </a:rPr>
              <a:t>scanf("%d", &amp;answer); // get the user’s answer</a:t>
            </a:r>
          </a:p>
          <a:p>
            <a:pPr lvl="0">
              <a:spcBef>
                <a:spcPts val="0"/>
              </a:spcBef>
              <a:spcAft>
                <a:spcPts val="0"/>
              </a:spcAft>
              <a:buNone/>
            </a:pPr>
            <a:r>
              <a:t/>
            </a:r>
            <a:endParaRPr sz="1200">
              <a:latin typeface="Courier New"/>
              <a:ea typeface="Courier New"/>
              <a:cs typeface="Courier New"/>
              <a:sym typeface="Courier New"/>
            </a:endParaRPr>
          </a:p>
          <a:p>
            <a:pPr lvl="0">
              <a:spcBef>
                <a:spcPts val="0"/>
              </a:spcBef>
              <a:spcAft>
                <a:spcPts val="0"/>
              </a:spcAft>
              <a:buNone/>
            </a:pPr>
            <a:r>
              <a:rPr lang="en" sz="1200">
                <a:latin typeface="Courier New"/>
                <a:ea typeface="Courier New"/>
                <a:cs typeface="Courier New"/>
                <a:sym typeface="Courier New"/>
              </a:rPr>
              <a:t>while(answer != (x + y)) { // while the user's answer is incorrect</a:t>
            </a:r>
          </a:p>
          <a:p>
            <a:pPr lvl="0">
              <a:spcBef>
                <a:spcPts val="0"/>
              </a:spcBef>
              <a:spcAft>
                <a:spcPts val="0"/>
              </a:spcAft>
              <a:buNone/>
            </a:pPr>
            <a:r>
              <a:rPr lang="en" sz="1200">
                <a:latin typeface="Courier New"/>
                <a:ea typeface="Courier New"/>
                <a:cs typeface="Courier New"/>
                <a:sym typeface="Courier New"/>
              </a:rPr>
              <a:t>printf("Incorrect. Please try again.\n");</a:t>
            </a:r>
          </a:p>
          <a:p>
            <a:pPr lvl="0">
              <a:spcBef>
                <a:spcPts val="0"/>
              </a:spcBef>
              <a:spcAft>
                <a:spcPts val="0"/>
              </a:spcAft>
              <a:buNone/>
            </a:pPr>
            <a:r>
              <a:rPr lang="en" sz="1200">
                <a:latin typeface="Courier New"/>
                <a:ea typeface="Courier New"/>
                <a:cs typeface="Courier New"/>
                <a:sym typeface="Courier New"/>
              </a:rPr>
              <a:t>printf("What is %d + %d? ", x, y); // continue to get the answer</a:t>
            </a:r>
          </a:p>
          <a:p>
            <a:pPr lvl="0">
              <a:spcBef>
                <a:spcPts val="0"/>
              </a:spcBef>
              <a:spcAft>
                <a:spcPts val="0"/>
              </a:spcAft>
              <a:buNone/>
            </a:pPr>
            <a:r>
              <a:rPr lang="en" sz="1200">
                <a:latin typeface="Courier New"/>
                <a:ea typeface="Courier New"/>
                <a:cs typeface="Courier New"/>
                <a:sym typeface="Courier New"/>
              </a:rPr>
              <a:t>scanf("%d", &amp;answer);</a:t>
            </a:r>
          </a:p>
          <a:p>
            <a:pPr lvl="0" rtl="0">
              <a:spcBef>
                <a:spcPts val="0"/>
              </a:spcBef>
              <a:spcAft>
                <a:spcPts val="0"/>
              </a:spcAft>
              <a:buNone/>
            </a:pPr>
            <a:r>
              <a:rPr lang="en" sz="1200">
                <a:latin typeface="Courier New"/>
                <a:ea typeface="Courier New"/>
                <a:cs typeface="Courier New"/>
                <a:sym typeface="Courier New"/>
              </a:rPr>
              <a:t>}</a:t>
            </a:r>
          </a:p>
          <a:p>
            <a:pPr lvl="0">
              <a:spcBef>
                <a:spcPts val="0"/>
              </a:spcBef>
              <a:spcAft>
                <a:spcPts val="0"/>
              </a:spcAft>
              <a:buNone/>
            </a:pPr>
            <a:r>
              <a:t/>
            </a:r>
            <a:endParaRPr sz="1200">
              <a:latin typeface="Courier New"/>
              <a:ea typeface="Courier New"/>
              <a:cs typeface="Courier New"/>
              <a:sym typeface="Courier New"/>
            </a:endParaRPr>
          </a:p>
          <a:p>
            <a:pPr lvl="0">
              <a:spcBef>
                <a:spcPts val="0"/>
              </a:spcBef>
              <a:spcAft>
                <a:spcPts val="0"/>
              </a:spcAft>
              <a:buNone/>
            </a:pPr>
            <a:r>
              <a:rPr lang="en" sz="1200">
                <a:latin typeface="Courier New"/>
                <a:ea typeface="Courier New"/>
                <a:cs typeface="Courier New"/>
                <a:sym typeface="Courier New"/>
              </a:rPr>
              <a:t>printf("Correct!\n"); // after their answer is correct, congratulate them</a:t>
            </a:r>
          </a:p>
        </p:txBody>
      </p:sp>
      <p:sp>
        <p:nvSpPr>
          <p:cNvPr id="307" name="Shape 307"/>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Sample Random Number Program</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Team Structure: Secondary Coder</a:t>
            </a:r>
          </a:p>
        </p:txBody>
      </p:sp>
      <p:sp>
        <p:nvSpPr>
          <p:cNvPr id="83" name="Shape 83"/>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b="1" lang="en"/>
              <a:t>You are the </a:t>
            </a:r>
            <a:r>
              <a:rPr b="1" i="1" lang="en"/>
              <a:t>kooooool</a:t>
            </a:r>
            <a:r>
              <a:rPr b="1" lang="en"/>
              <a:t> kid and you get to do “coding”.</a:t>
            </a:r>
            <a:r>
              <a:rPr lang="en"/>
              <a:t>  You spend your time putting premade code, made by the primary coder, together to complete each challenge.  If you’re good enough at coding, you </a:t>
            </a:r>
            <a:r>
              <a:rPr i="1" lang="en"/>
              <a:t>MIGHT </a:t>
            </a:r>
            <a:r>
              <a:rPr lang="en"/>
              <a:t>be able to help the primary coder in coding.  It may sound </a:t>
            </a:r>
            <a:r>
              <a:rPr lang="en"/>
              <a:t>underwhelming,</a:t>
            </a:r>
            <a:r>
              <a:rPr lang="en"/>
              <a:t> but your role is very important to be able to finish all the challenges and get all the points you need to win.</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sp>
        <p:nvSpPr>
          <p:cNvPr id="312" name="Shape 312"/>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Random </a:t>
            </a:r>
            <a:r>
              <a:rPr lang="en">
                <a:latin typeface="Courier New"/>
                <a:ea typeface="Courier New"/>
                <a:cs typeface="Courier New"/>
                <a:sym typeface="Courier New"/>
              </a:rPr>
              <a:t>double</a:t>
            </a:r>
            <a:r>
              <a:rPr lang="en"/>
              <a:t>s</a:t>
            </a:r>
          </a:p>
        </p:txBody>
      </p:sp>
      <p:sp>
        <p:nvSpPr>
          <p:cNvPr id="313" name="Shape 313"/>
          <p:cNvSpPr txBox="1"/>
          <p:nvPr>
            <p:ph idx="1" type="body"/>
          </p:nvPr>
        </p:nvSpPr>
        <p:spPr>
          <a:xfrm>
            <a:off x="460950" y="1928050"/>
            <a:ext cx="8222100" cy="2710200"/>
          </a:xfrm>
          <a:prstGeom prst="rect">
            <a:avLst/>
          </a:prstGeom>
        </p:spPr>
        <p:txBody>
          <a:bodyPr anchorCtr="0" anchor="t" bIns="91425" lIns="91425" rIns="91425" tIns="91425">
            <a:noAutofit/>
          </a:bodyPr>
          <a:lstStyle/>
          <a:p>
            <a:pPr indent="0" lvl="0" marL="0" marR="0" rtl="0" algn="l">
              <a:lnSpc>
                <a:spcPct val="115000"/>
              </a:lnSpc>
              <a:spcBef>
                <a:spcPts val="0"/>
              </a:spcBef>
              <a:spcAft>
                <a:spcPts val="1600"/>
              </a:spcAft>
              <a:buNone/>
            </a:pPr>
            <a:r>
              <a:rPr lang="en"/>
              <a:t>Random </a:t>
            </a:r>
            <a:r>
              <a:rPr lang="en" sz="1200">
                <a:latin typeface="Courier New"/>
                <a:ea typeface="Courier New"/>
                <a:cs typeface="Courier New"/>
                <a:sym typeface="Courier New"/>
              </a:rPr>
              <a:t>double</a:t>
            </a:r>
            <a:r>
              <a:rPr lang="en"/>
              <a:t> values in a specified range are needed for probability and statistics analysis. A random floating-point value in the range of [</a:t>
            </a:r>
            <a:r>
              <a:rPr lang="en" sz="1200">
                <a:latin typeface="Courier New"/>
                <a:ea typeface="Courier New"/>
                <a:cs typeface="Courier New"/>
                <a:sym typeface="Courier New"/>
              </a:rPr>
              <a:t>a</a:t>
            </a:r>
            <a:r>
              <a:rPr lang="en"/>
              <a:t>, </a:t>
            </a:r>
            <a:r>
              <a:rPr lang="en" sz="1200">
                <a:latin typeface="Courier New"/>
                <a:ea typeface="Courier New"/>
                <a:cs typeface="Courier New"/>
                <a:sym typeface="Courier New"/>
              </a:rPr>
              <a:t>b</a:t>
            </a:r>
            <a:r>
              <a:rPr lang="en"/>
              <a:t>] can be conveniently generated by the function call </a:t>
            </a:r>
            <a:r>
              <a:rPr lang="en" sz="1200">
                <a:latin typeface="Courier New"/>
                <a:ea typeface="Courier New"/>
                <a:cs typeface="Courier New"/>
                <a:sym typeface="Courier New"/>
              </a:rPr>
              <a:t>randdouble(a, b)</a:t>
            </a:r>
            <a:r>
              <a:rPr lang="en"/>
              <a:t> as follows.</a:t>
            </a:r>
          </a:p>
          <a:p>
            <a:pPr lvl="0">
              <a:spcBef>
                <a:spcPts val="0"/>
              </a:spcBef>
              <a:buNone/>
            </a:pPr>
            <a:r>
              <a:rPr lang="en" sz="1200">
                <a:latin typeface="Courier New"/>
                <a:ea typeface="Courier New"/>
                <a:cs typeface="Courier New"/>
                <a:sym typeface="Courier New"/>
              </a:rPr>
              <a:t>x = randdouble(a, b);</a:t>
            </a:r>
          </a:p>
          <a:p>
            <a:pPr lvl="0">
              <a:spcBef>
                <a:spcPts val="0"/>
              </a:spcBef>
              <a:buNone/>
            </a:pPr>
            <a:r>
              <a:rPr lang="en"/>
              <a:t>The function </a:t>
            </a:r>
            <a:r>
              <a:rPr lang="en" sz="1200">
                <a:latin typeface="Courier New"/>
                <a:ea typeface="Courier New"/>
                <a:cs typeface="Courier New"/>
                <a:sym typeface="Courier New"/>
              </a:rPr>
              <a:t>randdouble()</a:t>
            </a:r>
            <a:r>
              <a:rPr lang="en"/>
              <a:t> returns a random value of double type. The function </a:t>
            </a:r>
            <a:r>
              <a:rPr lang="en" sz="1200">
                <a:latin typeface="Courier New"/>
                <a:ea typeface="Courier New"/>
                <a:cs typeface="Courier New"/>
                <a:sym typeface="Courier New"/>
              </a:rPr>
              <a:t>randdouble()</a:t>
            </a:r>
            <a:r>
              <a:rPr lang="en"/>
              <a:t> can be used in the same manner as the function </a:t>
            </a:r>
            <a:r>
              <a:rPr lang="en" sz="1200">
                <a:latin typeface="Courier New"/>
                <a:ea typeface="Courier New"/>
                <a:cs typeface="Courier New"/>
                <a:sym typeface="Courier New"/>
              </a:rPr>
              <a:t>randint()</a:t>
            </a:r>
            <a:r>
              <a:rPr lang="en"/>
              <a:t>.</a:t>
            </a:r>
          </a:p>
          <a:p>
            <a:pPr lvl="0">
              <a:spcBef>
                <a:spcPts val="0"/>
              </a:spcBef>
              <a:buNone/>
            </a:pPr>
            <a:r>
              <a:rPr lang="en"/>
              <a:t>The random number will only have four decimal places.</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7" name="Shape 317"/>
        <p:cNvGrpSpPr/>
        <p:nvPr/>
      </p:nvGrpSpPr>
      <p:grpSpPr>
        <a:xfrm>
          <a:off x="0" y="0"/>
          <a:ext cx="0" cy="0"/>
          <a:chOff x="0" y="0"/>
          <a:chExt cx="0" cy="0"/>
        </a:xfrm>
      </p:grpSpPr>
      <p:sp>
        <p:nvSpPr>
          <p:cNvPr id="318" name="Shape 31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More Information</a:t>
            </a:r>
          </a:p>
        </p:txBody>
      </p:sp>
      <p:sp>
        <p:nvSpPr>
          <p:cNvPr id="319" name="Shape 319"/>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For more information you can look online at </a:t>
            </a:r>
            <a:r>
              <a:rPr lang="en" u="sng">
                <a:solidFill>
                  <a:schemeClr val="hlink"/>
                </a:solidFill>
                <a:hlinkClick r:id="rId3"/>
              </a:rPr>
              <a:t>drive.google.com/file/d/0BzUQxmg82CwkRmhaS183QWxWMlU/view?usp=sharing</a:t>
            </a:r>
            <a:r>
              <a:rPr lang="en"/>
              <a:t>. </a:t>
            </a:r>
          </a:p>
          <a:p>
            <a:pPr lvl="0">
              <a:spcBef>
                <a:spcPts val="0"/>
              </a:spcBef>
              <a:buNone/>
            </a:pPr>
            <a:r>
              <a:rPr lang="en"/>
              <a:t>You also can </a:t>
            </a:r>
            <a:r>
              <a:rPr lang="en" u="sng">
                <a:solidFill>
                  <a:schemeClr val="hlink"/>
                </a:solidFill>
                <a:hlinkClick r:id="rId4"/>
              </a:rPr>
              <a:t>email</a:t>
            </a:r>
            <a:r>
              <a:rPr lang="en"/>
              <a:t> or talk to Simon.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Team Structure: The OCD’er</a:t>
            </a:r>
          </a:p>
        </p:txBody>
      </p:sp>
      <p:sp>
        <p:nvSpPr>
          <p:cNvPr id="89" name="Shape 89"/>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b="1" lang="en"/>
              <a:t>I will now and forever more call you </a:t>
            </a:r>
            <a:r>
              <a:rPr b="1" i="1" lang="en"/>
              <a:t>Alex</a:t>
            </a:r>
            <a:r>
              <a:rPr b="1" lang="en"/>
              <a:t>.</a:t>
            </a:r>
            <a:r>
              <a:rPr lang="en"/>
              <a:t>  You will be the person who sets everything up as fast and as correct as humanly possible. Now this seems like a pointless job but it is very useful. You will learn that every bot has some problem with is and it is the OCD’ers job to set up each bot so it will run each code </a:t>
            </a:r>
            <a:r>
              <a:rPr lang="en"/>
              <a:t>successfully</a:t>
            </a:r>
            <a:r>
              <a:rPr lang="en"/>
              <a:t>.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latin typeface="Exo 2"/>
                <a:ea typeface="Exo 2"/>
                <a:cs typeface="Exo 2"/>
                <a:sym typeface="Exo 2"/>
              </a:rPr>
              <a:t>What You Need: Getting Started</a:t>
            </a:r>
          </a:p>
        </p:txBody>
      </p:sp>
      <p:sp>
        <p:nvSpPr>
          <p:cNvPr id="95" name="Shape 95"/>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The first thing you will want to do open </a:t>
            </a:r>
            <a:r>
              <a:rPr b="1" lang="en"/>
              <a:t>ChIDE</a:t>
            </a:r>
            <a:r>
              <a:rPr lang="en"/>
              <a:t>.</a:t>
            </a:r>
          </a:p>
          <a:p>
            <a:pPr lvl="0">
              <a:spcBef>
                <a:spcPts val="0"/>
              </a:spcBef>
              <a:buNone/>
            </a:pPr>
            <a:r>
              <a:rPr lang="en"/>
              <a:t>This will be the one of main apps you will use throughout the coding process.  This next slide will explain how to create a “Hello, World” program.</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Hello, World</a:t>
            </a:r>
          </a:p>
        </p:txBody>
      </p:sp>
      <p:sp>
        <p:nvSpPr>
          <p:cNvPr id="101" name="Shape 101"/>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lnSpc>
                <a:spcPct val="115000"/>
              </a:lnSpc>
              <a:spcBef>
                <a:spcPts val="0"/>
              </a:spcBef>
              <a:buNone/>
            </a:pPr>
            <a:r>
              <a:rPr lang="en"/>
              <a:t>In ChIDE, type:</a:t>
            </a:r>
          </a:p>
          <a:p>
            <a:pPr lvl="0" rtl="0">
              <a:lnSpc>
                <a:spcPct val="100000"/>
              </a:lnSpc>
              <a:spcBef>
                <a:spcPts val="0"/>
              </a:spcBef>
              <a:spcAft>
                <a:spcPts val="0"/>
              </a:spcAft>
              <a:buNone/>
            </a:pPr>
            <a:r>
              <a:rPr lang="en" sz="1200">
                <a:latin typeface="Courier New"/>
                <a:ea typeface="Courier New"/>
                <a:cs typeface="Courier New"/>
                <a:sym typeface="Courier New"/>
              </a:rPr>
              <a:t>// helloWorld.ch - prints the phrase "Hello, World" on the screen</a:t>
            </a:r>
          </a:p>
          <a:p>
            <a:pPr lvl="0" rtl="0">
              <a:lnSpc>
                <a:spcPct val="100000"/>
              </a:lnSpc>
              <a:spcBef>
                <a:spcPts val="0"/>
              </a:spcBef>
              <a:spcAft>
                <a:spcPts val="0"/>
              </a:spcAft>
              <a:buNone/>
            </a:pPr>
            <a:r>
              <a:rPr lang="en" sz="1200">
                <a:latin typeface="Courier New"/>
                <a:ea typeface="Courier New"/>
                <a:cs typeface="Courier New"/>
                <a:sym typeface="Courier New"/>
              </a:rPr>
              <a:t>printf("Hello, World\n");</a:t>
            </a:r>
          </a:p>
          <a:p>
            <a:pPr lvl="0" rtl="0">
              <a:lnSpc>
                <a:spcPct val="100000"/>
              </a:lnSpc>
              <a:spcBef>
                <a:spcPts val="0"/>
              </a:spcBef>
              <a:spcAft>
                <a:spcPts val="0"/>
              </a:spcAft>
              <a:buNone/>
            </a:pPr>
            <a:r>
              <a:t/>
            </a:r>
            <a:endParaRPr>
              <a:latin typeface="Courier New"/>
              <a:ea typeface="Courier New"/>
              <a:cs typeface="Courier New"/>
              <a:sym typeface="Courier New"/>
            </a:endParaRPr>
          </a:p>
          <a:p>
            <a:pPr indent="0" lvl="0" marL="0" marR="0" rtl="0" algn="l">
              <a:lnSpc>
                <a:spcPct val="115000"/>
              </a:lnSpc>
              <a:spcBef>
                <a:spcPts val="0"/>
              </a:spcBef>
              <a:spcAft>
                <a:spcPts val="1600"/>
              </a:spcAft>
              <a:buNone/>
            </a:pPr>
            <a:r>
              <a:t/>
            </a:r>
            <a:endParaRPr/>
          </a:p>
          <a:p>
            <a:pPr indent="0" lvl="0" marL="0" marR="0" rtl="0" algn="l">
              <a:lnSpc>
                <a:spcPct val="115000"/>
              </a:lnSpc>
              <a:spcBef>
                <a:spcPts val="0"/>
              </a:spcBef>
              <a:spcAft>
                <a:spcPts val="1600"/>
              </a:spcAft>
              <a:buNone/>
            </a:pPr>
            <a:r>
              <a:rPr lang="en"/>
              <a:t>Then click </a:t>
            </a:r>
            <a:r>
              <a:rPr b="1" lang="en"/>
              <a:t>Run </a:t>
            </a:r>
            <a:r>
              <a:rPr lang="en"/>
              <a:t>or hit the </a:t>
            </a:r>
            <a:r>
              <a:rPr b="1" lang="en"/>
              <a:t>F2</a:t>
            </a:r>
            <a:r>
              <a:rPr lang="en"/>
              <a:t> button</a:t>
            </a:r>
          </a:p>
          <a:p>
            <a:pPr indent="0" lvl="0" marL="0" marR="0" rtl="0" algn="l">
              <a:lnSpc>
                <a:spcPct val="115000"/>
              </a:lnSpc>
              <a:spcBef>
                <a:spcPts val="0"/>
              </a:spcBef>
              <a:spcAft>
                <a:spcPts val="1600"/>
              </a:spcAft>
              <a:buNone/>
            </a:pPr>
            <a:r>
              <a:rPr lang="en"/>
              <a:t>The phrase "Hello, World" should be shown on the bottom of the screen.</a:t>
            </a:r>
          </a:p>
        </p:txBody>
      </p:sp>
      <p:sp>
        <p:nvSpPr>
          <p:cNvPr id="102" name="Shape 102"/>
          <p:cNvSpPr txBox="1"/>
          <p:nvPr/>
        </p:nvSpPr>
        <p:spPr>
          <a:xfrm>
            <a:off x="6087925" y="1700425"/>
            <a:ext cx="2848200" cy="683700"/>
          </a:xfrm>
          <a:prstGeom prst="rect">
            <a:avLst/>
          </a:prstGeom>
          <a:noFill/>
          <a:ln>
            <a:noFill/>
          </a:ln>
        </p:spPr>
        <p:txBody>
          <a:bodyPr anchorCtr="0" anchor="t" bIns="91425" lIns="91425" rIns="91425" tIns="91425">
            <a:noAutofit/>
          </a:bodyPr>
          <a:lstStyle/>
          <a:p>
            <a:pPr lvl="0">
              <a:spcBef>
                <a:spcPts val="0"/>
              </a:spcBef>
              <a:buNone/>
            </a:pPr>
            <a:r>
              <a:rPr lang="en">
                <a:latin typeface="Exo 2"/>
                <a:ea typeface="Exo 2"/>
                <a:cs typeface="Exo 2"/>
                <a:sym typeface="Exo 2"/>
              </a:rPr>
              <a:t>Comment explaining the purpose of the program - the computer ignores comments</a:t>
            </a:r>
          </a:p>
        </p:txBody>
      </p:sp>
      <p:sp>
        <p:nvSpPr>
          <p:cNvPr id="103" name="Shape 103"/>
          <p:cNvSpPr txBox="1"/>
          <p:nvPr/>
        </p:nvSpPr>
        <p:spPr>
          <a:xfrm>
            <a:off x="3147900" y="2701275"/>
            <a:ext cx="2848200" cy="449700"/>
          </a:xfrm>
          <a:prstGeom prst="rect">
            <a:avLst/>
          </a:prstGeom>
          <a:noFill/>
          <a:ln>
            <a:noFill/>
          </a:ln>
        </p:spPr>
        <p:txBody>
          <a:bodyPr anchorCtr="0" anchor="t" bIns="91425" lIns="91425" rIns="91425" tIns="91425">
            <a:noAutofit/>
          </a:bodyPr>
          <a:lstStyle/>
          <a:p>
            <a:pPr lvl="0" rtl="0">
              <a:spcBef>
                <a:spcPts val="0"/>
              </a:spcBef>
              <a:buNone/>
            </a:pPr>
            <a:r>
              <a:rPr lang="en">
                <a:latin typeface="Exo 2"/>
                <a:ea typeface="Exo 2"/>
                <a:cs typeface="Exo 2"/>
                <a:sym typeface="Exo 2"/>
              </a:rPr>
              <a:t>Prints “Hello, World” followed by a newline character (\n)</a:t>
            </a:r>
          </a:p>
        </p:txBody>
      </p:sp>
      <p:cxnSp>
        <p:nvCxnSpPr>
          <p:cNvPr id="104" name="Shape 104"/>
          <p:cNvCxnSpPr>
            <a:stCxn id="102" idx="1"/>
          </p:cNvCxnSpPr>
          <p:nvPr/>
        </p:nvCxnSpPr>
        <p:spPr>
          <a:xfrm flipH="1">
            <a:off x="5501125" y="2042275"/>
            <a:ext cx="586800" cy="474000"/>
          </a:xfrm>
          <a:prstGeom prst="straightConnector1">
            <a:avLst/>
          </a:prstGeom>
          <a:noFill/>
          <a:ln cap="flat" cmpd="sng" w="9525">
            <a:solidFill>
              <a:schemeClr val="dk2"/>
            </a:solidFill>
            <a:prstDash val="solid"/>
            <a:round/>
            <a:headEnd len="lg" w="lg" type="none"/>
            <a:tailEnd len="lg" w="lg" type="none"/>
          </a:ln>
        </p:spPr>
      </p:cxnSp>
      <p:cxnSp>
        <p:nvCxnSpPr>
          <p:cNvPr id="105" name="Shape 105"/>
          <p:cNvCxnSpPr>
            <a:endCxn id="103" idx="1"/>
          </p:cNvCxnSpPr>
          <p:nvPr/>
        </p:nvCxnSpPr>
        <p:spPr>
          <a:xfrm>
            <a:off x="3004800" y="2851125"/>
            <a:ext cx="143100" cy="750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pic>
        <p:nvPicPr>
          <p:cNvPr id="110" name="Shape 110"/>
          <p:cNvPicPr preferRelativeResize="0"/>
          <p:nvPr/>
        </p:nvPicPr>
        <p:blipFill rotWithShape="1">
          <a:blip r:embed="rId3">
            <a:alphaModFix/>
          </a:blip>
          <a:srcRect b="70308" l="258" r="51954" t="0"/>
          <a:stretch/>
        </p:blipFill>
        <p:spPr>
          <a:xfrm>
            <a:off x="213262" y="1049150"/>
            <a:ext cx="8717473" cy="3045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Introduction to Variables	</a:t>
            </a:r>
          </a:p>
        </p:txBody>
      </p:sp>
      <p:sp>
        <p:nvSpPr>
          <p:cNvPr id="116" name="Shape 116"/>
          <p:cNvSpPr txBox="1"/>
          <p:nvPr>
            <p:ph idx="1" type="body"/>
          </p:nvPr>
        </p:nvSpPr>
        <p:spPr>
          <a:xfrm>
            <a:off x="460950" y="1928050"/>
            <a:ext cx="8222100" cy="2710200"/>
          </a:xfrm>
          <a:prstGeom prst="rect">
            <a:avLst/>
          </a:prstGeom>
        </p:spPr>
        <p:txBody>
          <a:bodyPr anchorCtr="0" anchor="t" bIns="91425" lIns="91425" rIns="91425" tIns="91425">
            <a:noAutofit/>
          </a:bodyPr>
          <a:lstStyle/>
          <a:p>
            <a:pPr lvl="0">
              <a:spcBef>
                <a:spcPts val="0"/>
              </a:spcBef>
              <a:buNone/>
            </a:pPr>
            <a:r>
              <a:rPr lang="en"/>
              <a:t>One of the most important aspects of ch programing is working with variables.</a:t>
            </a:r>
          </a:p>
          <a:p>
            <a:pPr indent="0" lvl="0" marL="0" marR="0" rtl="0" algn="l">
              <a:lnSpc>
                <a:spcPct val="115000"/>
              </a:lnSpc>
              <a:spcBef>
                <a:spcPts val="0"/>
              </a:spcBef>
              <a:spcAft>
                <a:spcPts val="1600"/>
              </a:spcAft>
              <a:buNone/>
            </a:pPr>
            <a:r>
              <a:rPr lang="en"/>
              <a:t>There are three types: </a:t>
            </a:r>
            <a:r>
              <a:rPr lang="en" sz="1200">
                <a:latin typeface="Courier New"/>
                <a:ea typeface="Courier New"/>
                <a:cs typeface="Courier New"/>
                <a:sym typeface="Courier New"/>
              </a:rPr>
              <a:t>int</a:t>
            </a:r>
            <a:r>
              <a:rPr lang="en"/>
              <a:t>, </a:t>
            </a:r>
            <a:r>
              <a:rPr lang="en" sz="1200">
                <a:latin typeface="Courier New"/>
                <a:ea typeface="Courier New"/>
                <a:cs typeface="Courier New"/>
                <a:sym typeface="Courier New"/>
              </a:rPr>
              <a:t>double</a:t>
            </a:r>
            <a:r>
              <a:rPr lang="en"/>
              <a:t>, and </a:t>
            </a:r>
            <a:r>
              <a:rPr lang="en" sz="1200">
                <a:latin typeface="Courier New"/>
                <a:ea typeface="Courier New"/>
                <a:cs typeface="Courier New"/>
                <a:sym typeface="Courier New"/>
              </a:rPr>
              <a:t>string_t</a:t>
            </a:r>
            <a:r>
              <a:rPr lang="en"/>
              <a:t> - yes the </a:t>
            </a:r>
            <a:r>
              <a:rPr lang="en" sz="1200">
                <a:latin typeface="Courier New"/>
                <a:ea typeface="Courier New"/>
                <a:cs typeface="Courier New"/>
                <a:sym typeface="Courier New"/>
              </a:rPr>
              <a:t>_t</a:t>
            </a:r>
            <a:r>
              <a:rPr lang="en"/>
              <a:t> is necessary!</a:t>
            </a: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