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Roboto"/>
      <p:regular r:id="rId38"/>
      <p:bold r:id="rId39"/>
      <p:italic r:id="rId40"/>
      <p:boldItalic r:id="rId41"/>
    </p:embeddedFont>
    <p:embeddedFont>
      <p:font typeface="Exo 2"/>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Exo2-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Exo2-italic.fntdata"/><Relationship Id="rId21" Type="http://schemas.openxmlformats.org/officeDocument/2006/relationships/slide" Target="slides/slide17.xml"/><Relationship Id="rId43" Type="http://schemas.openxmlformats.org/officeDocument/2006/relationships/font" Target="fonts/Exo2-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Exo2-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buFont typeface="Exo 2"/>
              <a:defRPr sz="4800">
                <a:latin typeface="Exo 2"/>
                <a:ea typeface="Exo 2"/>
                <a:cs typeface="Exo 2"/>
                <a:sym typeface="Exo 2"/>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1" name="Shape 11"/>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Font typeface="Exo 2"/>
              <a:buNone/>
              <a:defRPr>
                <a:solidFill>
                  <a:schemeClr val="lt1"/>
                </a:solidFill>
                <a:latin typeface="Exo 2"/>
                <a:ea typeface="Exo 2"/>
                <a:cs typeface="Exo 2"/>
                <a:sym typeface="Exo 2"/>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6" name="Shape 56"/>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7" name="Shape 5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58" name="Shape 58"/>
        <p:cNvGrpSpPr/>
        <p:nvPr/>
      </p:nvGrpSpPr>
      <p:grpSpPr>
        <a:xfrm>
          <a:off x="0" y="0"/>
          <a:ext cx="0" cy="0"/>
          <a:chOff x="0" y="0"/>
          <a:chExt cx="0" cy="0"/>
        </a:xfrm>
      </p:grpSpPr>
      <p:sp>
        <p:nvSpPr>
          <p:cNvPr id="59" name="Shape 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 name="Shape 12"/>
        <p:cNvGrpSpPr/>
        <p:nvPr/>
      </p:nvGrpSpPr>
      <p:grpSpPr>
        <a:xfrm>
          <a:off x="0" y="0"/>
          <a:ext cx="0" cy="0"/>
          <a:chOff x="0" y="0"/>
          <a:chExt cx="0" cy="0"/>
        </a:xfrm>
      </p:grpSpPr>
      <p:sp>
        <p:nvSpPr>
          <p:cNvPr id="13" name="Shape 13"/>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buFont typeface="Exo 2"/>
              <a:defRPr sz="4200">
                <a:latin typeface="Exo 2"/>
                <a:ea typeface="Exo 2"/>
                <a:cs typeface="Exo 2"/>
                <a:sym typeface="Exo 2"/>
              </a:defRPr>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8" name="Shape 18"/>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buFont typeface="Exo 2"/>
              <a:defRPr>
                <a:latin typeface="Exo 2"/>
                <a:ea typeface="Exo 2"/>
                <a:cs typeface="Exo 2"/>
                <a:sym typeface="Exo 2"/>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60950" y="1928050"/>
            <a:ext cx="8222100" cy="2710200"/>
          </a:xfrm>
          <a:prstGeom prst="rect">
            <a:avLst/>
          </a:prstGeom>
        </p:spPr>
        <p:txBody>
          <a:bodyPr anchorCtr="0" anchor="t" bIns="91425" lIns="91425" rIns="91425" tIns="91425"/>
          <a:lstStyle>
            <a:lvl1pPr lvl="0">
              <a:spcBef>
                <a:spcPts val="0"/>
              </a:spcBef>
              <a:buFont typeface="Exo 2"/>
              <a:defRPr>
                <a:solidFill>
                  <a:srgbClr val="000000"/>
                </a:solidFill>
                <a:latin typeface="Exo 2"/>
                <a:ea typeface="Exo 2"/>
                <a:cs typeface="Exo 2"/>
                <a:sym typeface="Exo 2"/>
              </a:defRPr>
            </a:lvl1pPr>
            <a:lvl2pPr lvl="1">
              <a:spcBef>
                <a:spcPts val="0"/>
              </a:spcBef>
              <a:buFont typeface="Exo 2"/>
              <a:defRPr>
                <a:latin typeface="Exo 2"/>
                <a:ea typeface="Exo 2"/>
                <a:cs typeface="Exo 2"/>
                <a:sym typeface="Exo 2"/>
              </a:defRPr>
            </a:lvl2pPr>
            <a:lvl3pPr lvl="2">
              <a:spcBef>
                <a:spcPts val="0"/>
              </a:spcBef>
              <a:buFont typeface="Exo 2"/>
              <a:defRPr>
                <a:latin typeface="Exo 2"/>
                <a:ea typeface="Exo 2"/>
                <a:cs typeface="Exo 2"/>
                <a:sym typeface="Exo 2"/>
              </a:defRPr>
            </a:lvl3pPr>
            <a:lvl4pPr lvl="3">
              <a:spcBef>
                <a:spcPts val="0"/>
              </a:spcBef>
              <a:buFont typeface="Exo 2"/>
              <a:defRPr>
                <a:latin typeface="Exo 2"/>
                <a:ea typeface="Exo 2"/>
                <a:cs typeface="Exo 2"/>
                <a:sym typeface="Exo 2"/>
              </a:defRPr>
            </a:lvl4pPr>
            <a:lvl5pPr lvl="4">
              <a:spcBef>
                <a:spcPts val="0"/>
              </a:spcBef>
              <a:buFont typeface="Exo 2"/>
              <a:defRPr>
                <a:latin typeface="Exo 2"/>
                <a:ea typeface="Exo 2"/>
                <a:cs typeface="Exo 2"/>
                <a:sym typeface="Exo 2"/>
              </a:defRPr>
            </a:lvl5pPr>
            <a:lvl6pPr lvl="5">
              <a:spcBef>
                <a:spcPts val="0"/>
              </a:spcBef>
              <a:buFont typeface="Exo 2"/>
              <a:defRPr>
                <a:latin typeface="Exo 2"/>
                <a:ea typeface="Exo 2"/>
                <a:cs typeface="Exo 2"/>
                <a:sym typeface="Exo 2"/>
              </a:defRPr>
            </a:lvl6pPr>
            <a:lvl7pPr lvl="6">
              <a:spcBef>
                <a:spcPts val="0"/>
              </a:spcBef>
              <a:buFont typeface="Exo 2"/>
              <a:defRPr>
                <a:latin typeface="Exo 2"/>
                <a:ea typeface="Exo 2"/>
                <a:cs typeface="Exo 2"/>
                <a:sym typeface="Exo 2"/>
              </a:defRPr>
            </a:lvl7pPr>
            <a:lvl8pPr lvl="7">
              <a:spcBef>
                <a:spcPts val="0"/>
              </a:spcBef>
              <a:buFont typeface="Exo 2"/>
              <a:defRPr>
                <a:latin typeface="Exo 2"/>
                <a:ea typeface="Exo 2"/>
                <a:cs typeface="Exo 2"/>
                <a:sym typeface="Exo 2"/>
              </a:defRPr>
            </a:lvl8pPr>
            <a:lvl9pPr lvl="8">
              <a:spcBef>
                <a:spcPts val="0"/>
              </a:spcBef>
              <a:buFont typeface="Exo 2"/>
              <a:defRPr>
                <a:latin typeface="Exo 2"/>
                <a:ea typeface="Exo 2"/>
                <a:cs typeface="Exo 2"/>
                <a:sym typeface="Exo 2"/>
              </a:defRPr>
            </a:lvl9pPr>
          </a:lstStyle>
          <a:p/>
        </p:txBody>
      </p:sp>
      <p:sp>
        <p:nvSpPr>
          <p:cNvPr id="20" name="Shape 2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4" name="Shape 24"/>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1" name="Shape 31"/>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2" name="Shape 3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38" name="Shape 3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5" name="Shape 45"/>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6" name="Shape 46"/>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8" name="Shape 4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2" name="Shape 52"/>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3" name="Shape 5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rgbClr val="FFFFFF"/>
              </a:buClr>
              <a:buSzPct val="100000"/>
              <a:buFont typeface="Roboto"/>
              <a:defRPr sz="1800">
                <a:solidFill>
                  <a:srgbClr val="FFFFFF"/>
                </a:solidFill>
                <a:latin typeface="Roboto"/>
                <a:ea typeface="Roboto"/>
                <a:cs typeface="Roboto"/>
                <a:sym typeface="Roboto"/>
              </a:defRPr>
            </a:lvl1pPr>
            <a:lvl2pPr lvl="1">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2pPr>
            <a:lvl3pPr lvl="2">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3pPr>
            <a:lvl4pPr lvl="3">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4pPr>
            <a:lvl5pPr lvl="4">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5pPr>
            <a:lvl6pPr lvl="5">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6pPr>
            <a:lvl7pPr lvl="6">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7pPr>
            <a:lvl8pPr lvl="7">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8pPr>
            <a:lvl9pPr lvl="8">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presentation/d/1A5D0RsxduY1pWAKTr6OXinuWdoNYqpwK0j33CLCEV-g/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cs.google.com/presentation/d/1A5D0RsxduY1pWAKTr6OXinuWdoNYqpwK0j33CLCEV-g/edit?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rive.google.com/file/d/0BzUQxmg82CwkWW11NXU5cGtJVXc/view" TargetMode="External"/><Relationship Id="rId4" Type="http://schemas.openxmlformats.org/officeDocument/2006/relationships/hyperlink" Target="mailto:simonxob@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solidFill>
                  <a:srgbClr val="FFFFFF"/>
                </a:solidFill>
                <a:latin typeface="Exo 2"/>
                <a:ea typeface="Exo 2"/>
                <a:cs typeface="Exo 2"/>
                <a:sym typeface="Exo 2"/>
              </a:rPr>
              <a:t>Intro to </a:t>
            </a:r>
            <a:r>
              <a:rPr lang="en">
                <a:solidFill>
                  <a:srgbClr val="FFFFFF"/>
                </a:solidFill>
              </a:rPr>
              <a:t>Linkbots and C-STEM</a:t>
            </a:r>
          </a:p>
        </p:txBody>
      </p:sp>
      <p:sp>
        <p:nvSpPr>
          <p:cNvPr id="65" name="Shape 65"/>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Getting Started with Linkbot Programing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Zeroing</a:t>
            </a:r>
          </a:p>
        </p:txBody>
      </p:sp>
      <p:sp>
        <p:nvSpPr>
          <p:cNvPr id="123" name="Shape 12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latin typeface="Exo 2"/>
                <a:ea typeface="Exo 2"/>
                <a:cs typeface="Exo 2"/>
                <a:sym typeface="Exo 2"/>
              </a:rPr>
              <a:t>Con</a:t>
            </a:r>
            <a:r>
              <a:rPr lang="en"/>
              <a:t>necting Linkbots to Your Computer</a:t>
            </a:r>
          </a:p>
        </p:txBody>
      </p:sp>
      <p:sp>
        <p:nvSpPr>
          <p:cNvPr id="129" name="Shape 12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First, open</a:t>
            </a:r>
            <a:r>
              <a:rPr lang="en"/>
              <a:t> </a:t>
            </a:r>
            <a:r>
              <a:rPr b="1" lang="en"/>
              <a:t>Linkbot Labs</a:t>
            </a:r>
            <a:r>
              <a:rPr lang="en"/>
              <a:t>. You can find it in C-STEM Studio.</a:t>
            </a:r>
          </a:p>
          <a:p>
            <a:pPr lvl="0">
              <a:spcBef>
                <a:spcPts val="0"/>
              </a:spcBef>
              <a:buNone/>
            </a:pPr>
            <a:r>
              <a:rPr lang="en"/>
              <a:t>This application is used for controlling and connecting to the Linkbots.  Before you attempt to connect a Linkbot, be sure to plug in a USB dongle.</a:t>
            </a:r>
          </a:p>
          <a:p>
            <a:pPr lvl="0" rtl="0">
              <a:spcBef>
                <a:spcPts val="0"/>
              </a:spcBef>
              <a:buNone/>
            </a:pPr>
            <a:r>
              <a:rPr lang="en"/>
              <a:t>The application should walk you through the rest of the setup process.</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184650" y="137300"/>
            <a:ext cx="8222100" cy="767700"/>
          </a:xfrm>
          <a:prstGeom prst="rect">
            <a:avLst/>
          </a:prstGeom>
        </p:spPr>
        <p:txBody>
          <a:bodyPr anchorCtr="0" anchor="b" bIns="91425" lIns="91425" rIns="91425" tIns="91425">
            <a:noAutofit/>
          </a:bodyPr>
          <a:lstStyle/>
          <a:p>
            <a:pPr lvl="0">
              <a:spcBef>
                <a:spcPts val="0"/>
              </a:spcBef>
              <a:buNone/>
            </a:pPr>
            <a:r>
              <a:rPr lang="en"/>
              <a:t>Overview of Linkbot Labs</a:t>
            </a:r>
          </a:p>
        </p:txBody>
      </p:sp>
      <p:pic>
        <p:nvPicPr>
          <p:cNvPr id="135" name="Shape 135"/>
          <p:cNvPicPr preferRelativeResize="0"/>
          <p:nvPr/>
        </p:nvPicPr>
        <p:blipFill rotWithShape="1">
          <a:blip r:embed="rId3">
            <a:alphaModFix/>
          </a:blip>
          <a:srcRect b="16669" l="0" r="0" t="2372"/>
          <a:stretch/>
        </p:blipFill>
        <p:spPr>
          <a:xfrm>
            <a:off x="0" y="1076594"/>
            <a:ext cx="9144000" cy="40669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200625" y="47524"/>
            <a:ext cx="8222100" cy="767700"/>
          </a:xfrm>
          <a:prstGeom prst="rect">
            <a:avLst/>
          </a:prstGeom>
        </p:spPr>
        <p:txBody>
          <a:bodyPr anchorCtr="0" anchor="b" bIns="91425" lIns="91425" rIns="91425" tIns="91425">
            <a:noAutofit/>
          </a:bodyPr>
          <a:lstStyle/>
          <a:p>
            <a:pPr lvl="0">
              <a:spcBef>
                <a:spcPts val="0"/>
              </a:spcBef>
              <a:buNone/>
            </a:pPr>
            <a:r>
              <a:rPr lang="en"/>
              <a:t>Controlling</a:t>
            </a:r>
            <a:r>
              <a:rPr lang="en"/>
              <a:t> a Linkbot From Linkbot Labs</a:t>
            </a:r>
          </a:p>
        </p:txBody>
      </p:sp>
      <p:pic>
        <p:nvPicPr>
          <p:cNvPr id="141" name="Shape 141"/>
          <p:cNvPicPr preferRelativeResize="0"/>
          <p:nvPr/>
        </p:nvPicPr>
        <p:blipFill rotWithShape="1">
          <a:blip r:embed="rId3">
            <a:alphaModFix/>
          </a:blip>
          <a:srcRect b="14257" l="0" r="0" t="2270"/>
          <a:stretch/>
        </p:blipFill>
        <p:spPr>
          <a:xfrm>
            <a:off x="0" y="852689"/>
            <a:ext cx="9144000" cy="42936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Multiple Linkbots in Linkbot Labs</a:t>
            </a:r>
          </a:p>
        </p:txBody>
      </p:sp>
      <p:sp>
        <p:nvSpPr>
          <p:cNvPr id="147" name="Shape 14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48" name="Shape 14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Changing Linkbot Colors</a:t>
            </a:r>
          </a:p>
        </p:txBody>
      </p:sp>
      <p:sp>
        <p:nvSpPr>
          <p:cNvPr id="154" name="Shape 154"/>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From Linkbot Labs </a:t>
            </a:r>
          </a:p>
        </p:txBody>
      </p:sp>
      <p:pic>
        <p:nvPicPr>
          <p:cNvPr id="155" name="Shape 15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Connecting Robots Wirelessly</a:t>
            </a:r>
          </a:p>
        </p:txBody>
      </p:sp>
      <p:sp>
        <p:nvSpPr>
          <p:cNvPr id="161" name="Shape 16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Linkbot Labs in a computer can control one or multiple Linkbots. A dongle or a Linkbot needs to be connected to the computer through the USB cable. For controlling multiple Linkbots, a Linkbot connected to the computer through the USB cable can also act as a dongle for Linkbot Labs to connect and control other Linkbots through the ZigBee wireless communication. The other Linkbots in the network can be located as far as 100 meters.</a:t>
            </a:r>
          </a:p>
          <a:p>
            <a:pPr lvl="0">
              <a:spcBef>
                <a:spcPts val="0"/>
              </a:spcBef>
              <a:buNone/>
            </a:pPr>
            <a:r>
              <a:rPr lang="en"/>
              <a:t>Multiple Linkbots at the top can also be controlled by a program. You do not even need to connect the Linkbot acting as a dongle to Linkbot Labs so long as it is connected physically through the USB cable.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Connecting a Dongle or Robot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Software Update</a:t>
            </a:r>
          </a:p>
        </p:txBody>
      </p:sp>
      <p:sp>
        <p:nvSpPr>
          <p:cNvPr id="172" name="Shape 172"/>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73" name="Shape 17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to Code with Linkbots</a:t>
            </a:r>
          </a:p>
        </p:txBody>
      </p:sp>
      <p:sp>
        <p:nvSpPr>
          <p:cNvPr id="179" name="Shape 17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When coding with Linbots, the first thing you need to write in the file, </a:t>
            </a:r>
            <a:r>
              <a:rPr b="1" lang="en" u="sng"/>
              <a:t>on line 1</a:t>
            </a:r>
            <a:r>
              <a:rPr lang="en"/>
              <a:t>, is </a:t>
            </a:r>
            <a:r>
              <a:rPr lang="en" sz="1200">
                <a:latin typeface="Courier New"/>
                <a:ea typeface="Courier New"/>
                <a:cs typeface="Courier New"/>
                <a:sym typeface="Courier New"/>
              </a:rPr>
              <a:t>#include &lt;</a:t>
            </a:r>
            <a:r>
              <a:rPr lang="en" sz="1200">
                <a:latin typeface="Courier New"/>
                <a:ea typeface="Courier New"/>
                <a:cs typeface="Courier New"/>
                <a:sym typeface="Courier New"/>
              </a:rPr>
              <a:t>linkbot</a:t>
            </a:r>
            <a:r>
              <a:rPr lang="en" sz="1200">
                <a:latin typeface="Courier New"/>
                <a:ea typeface="Courier New"/>
                <a:cs typeface="Courier New"/>
                <a:sym typeface="Courier New"/>
              </a:rPr>
              <a:t>.h&gt;</a:t>
            </a:r>
            <a:r>
              <a:rPr lang="en"/>
              <a:t>.  The space between "</a:t>
            </a:r>
            <a:r>
              <a:rPr lang="en" sz="1200">
                <a:latin typeface="Courier New"/>
                <a:ea typeface="Courier New"/>
                <a:cs typeface="Courier New"/>
                <a:sym typeface="Courier New"/>
              </a:rPr>
              <a:t>include</a:t>
            </a:r>
            <a:r>
              <a:rPr lang="en"/>
              <a:t>" and the </a:t>
            </a:r>
            <a:r>
              <a:rPr lang="en" sz="1200">
                <a:latin typeface="Courier New"/>
                <a:ea typeface="Courier New"/>
                <a:cs typeface="Courier New"/>
                <a:sym typeface="Courier New"/>
              </a:rPr>
              <a:t>&lt;</a:t>
            </a:r>
            <a:r>
              <a:rPr lang="en"/>
              <a:t> character is optional.  </a:t>
            </a:r>
            <a:r>
              <a:rPr lang="en" u="sng"/>
              <a:t>There isn't an semicolon after this line.</a:t>
            </a:r>
            <a:r>
              <a:rPr lang="en"/>
              <a:t>  This lets you use the prewritten code in that file, so you don't have to specifically get the robot connected or tell the computer how to move it.</a:t>
            </a:r>
          </a:p>
          <a:p>
            <a:pPr lvl="0" rtl="0">
              <a:spcBef>
                <a:spcPts val="0"/>
              </a:spcBef>
              <a:buNone/>
            </a:pPr>
            <a:r>
              <a:rPr lang="en"/>
              <a:t>After </a:t>
            </a:r>
            <a:r>
              <a:rPr lang="en" sz="1200">
                <a:latin typeface="Courier New"/>
                <a:ea typeface="Courier New"/>
                <a:cs typeface="Courier New"/>
                <a:sym typeface="Courier New"/>
              </a:rPr>
              <a:t>include</a:t>
            </a:r>
            <a:r>
              <a:rPr lang="en"/>
              <a:t>ing</a:t>
            </a:r>
            <a:r>
              <a:rPr lang="en"/>
              <a:t> the Linkbot file, you would need to tell the computer to take the first robot from the list in Linkbot Labs and let you use it.  To do so, you would need to write: </a:t>
            </a:r>
            <a:r>
              <a:rPr lang="en" sz="1200">
                <a:latin typeface="Courier New"/>
                <a:ea typeface="Courier New"/>
                <a:cs typeface="Courier New"/>
                <a:sym typeface="Courier New"/>
              </a:rPr>
              <a:t>CLinkbotI robot;</a:t>
            </a:r>
            <a:r>
              <a:rPr lang="en"/>
              <a:t>.  Then you can tell the </a:t>
            </a:r>
            <a:r>
              <a:rPr lang="en" sz="1200">
                <a:latin typeface="Courier New"/>
                <a:ea typeface="Courier New"/>
                <a:cs typeface="Courier New"/>
                <a:sym typeface="Courier New"/>
              </a:rPr>
              <a:t>robot</a:t>
            </a:r>
            <a:r>
              <a:rPr lang="en"/>
              <a:t> to do things.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DISCLAIMER</a:t>
            </a:r>
          </a:p>
        </p:txBody>
      </p:sp>
      <p:sp>
        <p:nvSpPr>
          <p:cNvPr id="71" name="Shape 7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It is highly </a:t>
            </a:r>
            <a:r>
              <a:rPr lang="en"/>
              <a:t>recommended</a:t>
            </a:r>
            <a:r>
              <a:rPr lang="en"/>
              <a:t> that you go through the Intro to Ch presentation before using this.</a:t>
            </a:r>
          </a:p>
          <a:p>
            <a:pPr lvl="0">
              <a:spcBef>
                <a:spcPts val="0"/>
              </a:spcBef>
              <a:buNone/>
            </a:pPr>
            <a:r>
              <a:rPr lang="en"/>
              <a:t>This presentation assumes a basic knowledge </a:t>
            </a:r>
            <a:r>
              <a:rPr lang="en"/>
              <a:t>of</a:t>
            </a:r>
            <a:r>
              <a:rPr lang="en"/>
              <a:t> Ch.</a:t>
            </a:r>
          </a:p>
          <a:p>
            <a:pPr lvl="0">
              <a:spcBef>
                <a:spcPts val="0"/>
              </a:spcBef>
              <a:buNone/>
            </a:pPr>
            <a:r>
              <a:rPr lang="en"/>
              <a:t>Intro to Ch can be found at: </a:t>
            </a:r>
            <a:r>
              <a:rPr lang="en" u="sng">
                <a:solidFill>
                  <a:schemeClr val="hlink"/>
                </a:solidFill>
                <a:hlinkClick r:id="rId3"/>
              </a:rPr>
              <a:t>https://docs.google.com/presentation/d/1A5D0RsxduY1pWAKTr6OXinuWdoNYqpwK0j33CLCEV-g/edit?usp=sharing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 Linkbot-I as a Two Wheel Vehicle</a:t>
            </a:r>
          </a:p>
        </p:txBody>
      </p:sp>
      <p:sp>
        <p:nvSpPr>
          <p:cNvPr id="185" name="Shape 18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Put wheels and castor</a:t>
            </a:r>
          </a:p>
          <a:p>
            <a:pPr lvl="0">
              <a:spcBef>
                <a:spcPts val="0"/>
              </a:spcBef>
              <a:buNone/>
            </a:pPr>
            <a:r>
              <a:rPr lang="en"/>
              <a:t>Functions usually start with </a:t>
            </a:r>
            <a:r>
              <a:rPr lang="en" sz="1200">
                <a:latin typeface="Courier New"/>
                <a:ea typeface="Courier New"/>
                <a:cs typeface="Courier New"/>
                <a:sym typeface="Courier New"/>
              </a:rPr>
              <a:t>drive</a:t>
            </a:r>
          </a:p>
          <a:p>
            <a:pPr lvl="0">
              <a:spcBef>
                <a:spcPts val="0"/>
              </a:spcBef>
              <a:buNone/>
            </a:pPr>
            <a:r>
              <a:rPr lang="en"/>
              <a:t>A Linkbot-I can be configured as a two-wheel robot. In this case, both joints 1 and 3 can rotate together to roll forward or backward.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driveAngle()</a:t>
            </a:r>
            <a:r>
              <a:rPr lang="en"/>
              <a:t> Function</a:t>
            </a:r>
          </a:p>
        </p:txBody>
      </p:sp>
      <p:sp>
        <p:nvSpPr>
          <p:cNvPr id="191" name="Shape 19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function </a:t>
            </a:r>
            <a:r>
              <a:rPr lang="en" sz="1200">
                <a:latin typeface="Courier New"/>
                <a:ea typeface="Courier New"/>
                <a:cs typeface="Courier New"/>
                <a:sym typeface="Courier New"/>
              </a:rPr>
              <a:t>driveAngle()</a:t>
            </a:r>
            <a:r>
              <a:rPr lang="en"/>
              <a:t> causes both joints 1 and 3 to drive the Linkbot-I forward. The syntax of the function </a:t>
            </a:r>
            <a:r>
              <a:rPr lang="en" sz="1200">
                <a:latin typeface="Courier New"/>
                <a:ea typeface="Courier New"/>
                <a:cs typeface="Courier New"/>
                <a:sym typeface="Courier New"/>
              </a:rPr>
              <a:t>driveAngle()</a:t>
            </a:r>
            <a:r>
              <a:rPr lang="en"/>
              <a:t> is as follows:</a:t>
            </a:r>
          </a:p>
          <a:p>
            <a:pPr lvl="0">
              <a:spcBef>
                <a:spcPts val="0"/>
              </a:spcBef>
              <a:buNone/>
            </a:pPr>
            <a:r>
              <a:rPr lang="en" sz="1200">
                <a:latin typeface="Courier New"/>
                <a:ea typeface="Courier New"/>
                <a:cs typeface="Courier New"/>
                <a:sym typeface="Courier New"/>
              </a:rPr>
              <a:t>robot.driveAngle(angle);</a:t>
            </a:r>
          </a:p>
          <a:p>
            <a:pPr lvl="0">
              <a:spcBef>
                <a:spcPts val="0"/>
              </a:spcBef>
              <a:buNone/>
            </a:pPr>
            <a:r>
              <a:rPr lang="en"/>
              <a:t>The amount to roll the wheels forward relative to their current positions is specified by the argument angle.  If the value of the argument of the function </a:t>
            </a:r>
            <a:r>
              <a:rPr lang="en" sz="1200">
                <a:latin typeface="Courier New"/>
                <a:ea typeface="Courier New"/>
                <a:cs typeface="Courier New"/>
                <a:sym typeface="Courier New"/>
              </a:rPr>
              <a:t>driveAngle()</a:t>
            </a:r>
            <a:r>
              <a:rPr lang="en"/>
              <a:t> is negative, it will drive a robot backward.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0"/>
              </a:spcAft>
              <a:buNone/>
            </a:pPr>
            <a:r>
              <a:rPr lang="en"/>
              <a:t>First, you need to find a Linkbot-I, and put wheels on its joints and a castor on the back.  Then, open Linkbot Labs and put its ID in, making sure it is at the top of the list.  Open ChIDE, type the code, save it as </a:t>
            </a:r>
            <a:r>
              <a:rPr lang="en" sz="1200">
                <a:latin typeface="Courier New"/>
                <a:ea typeface="Courier New"/>
                <a:cs typeface="Courier New"/>
                <a:sym typeface="Courier New"/>
              </a:rPr>
              <a:t>driveAngle.ch</a:t>
            </a:r>
            <a:r>
              <a:rPr lang="en"/>
              <a:t> </a:t>
            </a:r>
            <a:r>
              <a:rPr lang="en"/>
              <a:t>and</a:t>
            </a:r>
            <a:r>
              <a:rPr lang="en"/>
              <a:t> hit run.</a:t>
            </a:r>
          </a:p>
          <a:p>
            <a:pPr lvl="0">
              <a:spcBef>
                <a:spcPts val="0"/>
              </a:spcBef>
              <a:spcAft>
                <a:spcPts val="0"/>
              </a:spcAft>
              <a:buNone/>
            </a:pPr>
            <a:r>
              <a:rPr lang="en" sz="1200">
                <a:latin typeface="Courier New"/>
                <a:ea typeface="Courier New"/>
                <a:cs typeface="Courier New"/>
                <a:sym typeface="Courier New"/>
              </a:rPr>
              <a:t>// Drive forward and backward for a Linkbot-I as a two-wheel vehicle</a:t>
            </a:r>
          </a:p>
          <a:p>
            <a:pPr lvl="0">
              <a:spcBef>
                <a:spcPts val="0"/>
              </a:spcBef>
              <a:spcAft>
                <a:spcPts val="0"/>
              </a:spcAft>
              <a:buNone/>
            </a:pPr>
            <a:r>
              <a:rPr lang="en" sz="1200">
                <a:latin typeface="Courier New"/>
                <a:ea typeface="Courier New"/>
                <a:cs typeface="Courier New"/>
                <a:sym typeface="Courier New"/>
              </a:rPr>
              <a:t>#include &lt;linkbot.h&gt;    // calls the necessary file</a:t>
            </a:r>
          </a:p>
          <a:p>
            <a:pPr lvl="0">
              <a:spcBef>
                <a:spcPts val="0"/>
              </a:spcBef>
              <a:spcAft>
                <a:spcPts val="0"/>
              </a:spcAft>
              <a:buNone/>
            </a:pPr>
            <a:r>
              <a:rPr lang="en" sz="1200">
                <a:latin typeface="Courier New"/>
                <a:ea typeface="Courier New"/>
                <a:cs typeface="Courier New"/>
                <a:sym typeface="Courier New"/>
              </a:rPr>
              <a:t>CLinkbotI robot;        // tells the computer to get a Linkbot-I</a:t>
            </a:r>
          </a:p>
          <a:p>
            <a:pPr lv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robot.driveAngle(360);  // drive forward by rolling two wheels for 360 degrees</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robot.driveAngle(-360); // drive backward by rolling two wheels for 360 degrees</a:t>
            </a:r>
          </a:p>
        </p:txBody>
      </p:sp>
      <p:sp>
        <p:nvSpPr>
          <p:cNvPr id="197" name="Shape 19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First Linkbot Program</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Explanation</a:t>
            </a:r>
          </a:p>
        </p:txBody>
      </p:sp>
      <p:sp>
        <p:nvSpPr>
          <p:cNvPr id="203" name="Shape 20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previous program</a:t>
            </a:r>
            <a:r>
              <a:rPr lang="en"/>
              <a:t> first drives the Linkbot-I forward 360 degrees for both joints 1 and 3 by </a:t>
            </a:r>
            <a:r>
              <a:rPr lang="en" sz="1200">
                <a:latin typeface="Courier New"/>
                <a:ea typeface="Courier New"/>
                <a:cs typeface="Courier New"/>
                <a:sym typeface="Courier New"/>
              </a:rPr>
              <a:t>robot.driveAngle(360);</a:t>
            </a:r>
            <a:r>
              <a:rPr lang="en"/>
              <a:t>. Then, it drives the Linkbot-I backward 360 degrees for both joints 1 and 3 by </a:t>
            </a:r>
            <a:r>
              <a:rPr lang="en" sz="1200">
                <a:latin typeface="Courier New"/>
                <a:ea typeface="Courier New"/>
                <a:cs typeface="Courier New"/>
                <a:sym typeface="Courier New"/>
              </a:rPr>
              <a:t>robot.driveAngle(-360);</a:t>
            </a:r>
            <a:r>
              <a:rPr lang="en"/>
              <a:t> with a negative value −360 for the argument of the function </a:t>
            </a:r>
            <a:r>
              <a:rPr lang="en" sz="1200">
                <a:latin typeface="Courier New"/>
                <a:ea typeface="Courier New"/>
                <a:cs typeface="Courier New"/>
                <a:sym typeface="Courier New"/>
              </a:rPr>
              <a:t>driveAngle()</a:t>
            </a:r>
            <a:r>
              <a:rPr lang="en"/>
              <a:t>.</a:t>
            </a:r>
          </a:p>
          <a:p>
            <a:pPr indent="0" lvl="0" marL="0" marR="0" rtl="0" algn="l">
              <a:lnSpc>
                <a:spcPct val="115000"/>
              </a:lnSpc>
              <a:spcBef>
                <a:spcPts val="0"/>
              </a:spcBef>
              <a:spcAft>
                <a:spcPts val="1600"/>
              </a:spcAft>
              <a:buNone/>
            </a:pPr>
            <a:r>
              <a:rPr lang="en"/>
              <a:t>T</a:t>
            </a:r>
            <a:r>
              <a:rPr lang="en"/>
              <a:t>he prefix drive for a name of a function is reserved for functions to drive a Linkbot-I configured as a two-wheel robot. All functions of the class </a:t>
            </a:r>
            <a:r>
              <a:rPr lang="en" sz="1200">
                <a:latin typeface="Courier New"/>
                <a:ea typeface="Courier New"/>
                <a:cs typeface="Courier New"/>
                <a:sym typeface="Courier New"/>
              </a:rPr>
              <a:t>CLinkbotI</a:t>
            </a:r>
            <a:r>
              <a:rPr lang="en"/>
              <a:t> for motion including </a:t>
            </a:r>
            <a:r>
              <a:rPr lang="en" sz="1200">
                <a:latin typeface="Courier New"/>
                <a:ea typeface="Courier New"/>
                <a:cs typeface="Courier New"/>
                <a:sym typeface="Courier New"/>
              </a:rPr>
              <a:t>driveAngle()</a:t>
            </a:r>
            <a:r>
              <a:rPr lang="en"/>
              <a:t> expect input angles in degrees.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When a Linkbot program is executed, you can monitor the motion of its joints in the section of the Joint Position Control on the Robot Control Panel in Linkbot Labs. As the Linkbot is moving, the vertical sliders for joints and the joint angles displayed above the sliders will be dynamically updated.</a:t>
            </a:r>
          </a:p>
          <a:p>
            <a:pPr lvl="0">
              <a:spcBef>
                <a:spcPts val="0"/>
              </a:spcBef>
              <a:buNone/>
            </a:pPr>
            <a:r>
              <a:rPr lang="en"/>
              <a:t>You can run the program </a:t>
            </a:r>
            <a:r>
              <a:rPr lang="en" sz="1200">
                <a:latin typeface="Courier New"/>
                <a:ea typeface="Courier New"/>
                <a:cs typeface="Courier New"/>
                <a:sym typeface="Courier New"/>
              </a:rPr>
              <a:t>driveAngle.ch</a:t>
            </a:r>
            <a:r>
              <a:rPr lang="en"/>
              <a:t> in Program 3.2 to monitor the joint angles of the Linkbot on the Robot Control Panel in Linkbot Labs. When you run the program, joint 1 will move from 0 to 360 degrees and then back to 0 degree. Joint 3 will move from 0 to −360 degrees, then back to 0 degree.</a:t>
            </a:r>
          </a:p>
        </p:txBody>
      </p:sp>
      <p:sp>
        <p:nvSpPr>
          <p:cNvPr id="209" name="Shape 20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Monitor Joint Angles from Linkbot Labs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Linkbot Labs Tracking picture</a:t>
            </a:r>
          </a:p>
        </p:txBody>
      </p:sp>
      <p:pic>
        <p:nvPicPr>
          <p:cNvPr id="215" name="Shape 215"/>
          <p:cNvPicPr preferRelativeResize="0"/>
          <p:nvPr/>
        </p:nvPicPr>
        <p:blipFill>
          <a:blip r:embed="rId3">
            <a:alphaModFix/>
          </a:blip>
          <a:stretch>
            <a:fillRect/>
          </a:stretch>
        </p:blipFill>
        <p:spPr>
          <a:xfrm>
            <a:off x="152400" y="771450"/>
            <a:ext cx="7501600" cy="4219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to Drive a Specific Distance</a:t>
            </a:r>
          </a:p>
        </p:txBody>
      </p:sp>
      <p:sp>
        <p:nvSpPr>
          <p:cNvPr id="221" name="Shape 22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Like the function </a:t>
            </a:r>
            <a:r>
              <a:rPr lang="en" sz="1200">
                <a:latin typeface="Courier New"/>
                <a:ea typeface="Courier New"/>
                <a:cs typeface="Courier New"/>
                <a:sym typeface="Courier New"/>
              </a:rPr>
              <a:t>driveAngle()</a:t>
            </a:r>
            <a:r>
              <a:rPr lang="en"/>
              <a:t>, the function </a:t>
            </a:r>
            <a:r>
              <a:rPr lang="en" sz="1200">
                <a:latin typeface="Courier New"/>
                <a:ea typeface="Courier New"/>
                <a:cs typeface="Courier New"/>
                <a:sym typeface="Courier New"/>
              </a:rPr>
              <a:t>driveDistance()</a:t>
            </a:r>
            <a:r>
              <a:rPr lang="en"/>
              <a:t> causes both motors (joints 1 and 3) to roll the Linkbot-I forward. The syntax is as follows:</a:t>
            </a:r>
          </a:p>
          <a:p>
            <a:pPr lvl="0">
              <a:spcBef>
                <a:spcPts val="0"/>
              </a:spcBef>
              <a:buNone/>
            </a:pPr>
            <a:r>
              <a:rPr lang="en" sz="1200">
                <a:latin typeface="Courier New"/>
                <a:ea typeface="Courier New"/>
                <a:cs typeface="Courier New"/>
                <a:sym typeface="Courier New"/>
              </a:rPr>
              <a:t>robot.driveDistance(distance, radius);</a:t>
            </a:r>
          </a:p>
          <a:p>
            <a:pPr lvl="0">
              <a:spcBef>
                <a:spcPts val="0"/>
              </a:spcBef>
              <a:buNone/>
            </a:pPr>
            <a:r>
              <a:rPr lang="en"/>
              <a:t>T</a:t>
            </a:r>
            <a:r>
              <a:rPr lang="en"/>
              <a:t>he distance for the Linkbot-I to drive forward is specified by the first argument distance. If the value of the first argument is negative, it will drive a robot backward. The radius of the two wheels attached to the Linkbot, is specified by the second argument radius. The units for both distance and radius </a:t>
            </a:r>
            <a:r>
              <a:rPr lang="en" u="sng"/>
              <a:t>must be the same</a:t>
            </a:r>
            <a:r>
              <a:rPr lang="en"/>
              <a:t>. They can be inches, feet, centimeters, meters, etc.</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CLinkbotI class contains several other functions with useful motions. The function </a:t>
            </a:r>
            <a:r>
              <a:rPr lang="en" sz="1200">
                <a:latin typeface="Courier New"/>
                <a:ea typeface="Courier New"/>
                <a:cs typeface="Courier New"/>
                <a:sym typeface="Courier New"/>
              </a:rPr>
              <a:t>turnLeft()</a:t>
            </a:r>
            <a:r>
              <a:rPr lang="en"/>
              <a:t> turns a two-wheel toward left with the syntax as follows:</a:t>
            </a:r>
          </a:p>
          <a:p>
            <a:pPr lvl="0">
              <a:spcBef>
                <a:spcPts val="0"/>
              </a:spcBef>
              <a:buNone/>
            </a:pPr>
            <a:r>
              <a:rPr lang="en" sz="1200">
                <a:latin typeface="Courier New"/>
                <a:ea typeface="Courier New"/>
                <a:cs typeface="Courier New"/>
                <a:sym typeface="Courier New"/>
              </a:rPr>
              <a:t>robot.turnLeft(angle, radius, trackwidth);</a:t>
            </a:r>
          </a:p>
          <a:p>
            <a:pPr lvl="0">
              <a:spcBef>
                <a:spcPts val="0"/>
              </a:spcBef>
              <a:buNone/>
            </a:pPr>
            <a:r>
              <a:rPr lang="en"/>
              <a:t>The angle turned by the robot is specified in the argument angle. The second argument is the radius of the two wheels. The third argument is the track width, the distance between the two wheels (it usually is 3.69). In order to turn the robot the correct angle, the radius of the two wheels and the track width need to be provided and be in the same units.</a:t>
            </a:r>
          </a:p>
        </p:txBody>
      </p:sp>
      <p:sp>
        <p:nvSpPr>
          <p:cNvPr id="227" name="Shape 2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Turning Left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Turning Right</a:t>
            </a:r>
          </a:p>
        </p:txBody>
      </p:sp>
      <p:sp>
        <p:nvSpPr>
          <p:cNvPr id="233" name="Shape 23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Similar to the function </a:t>
            </a:r>
            <a:r>
              <a:rPr lang="en" sz="1200">
                <a:latin typeface="Courier New"/>
                <a:ea typeface="Courier New"/>
                <a:cs typeface="Courier New"/>
                <a:sym typeface="Courier New"/>
              </a:rPr>
              <a:t>turnLeft()</a:t>
            </a:r>
            <a:r>
              <a:rPr lang="en"/>
              <a:t>, the function </a:t>
            </a:r>
            <a:r>
              <a:rPr lang="en" sz="1200">
                <a:latin typeface="Courier New"/>
                <a:ea typeface="Courier New"/>
                <a:cs typeface="Courier New"/>
                <a:sym typeface="Courier New"/>
              </a:rPr>
              <a:t>turnRight()</a:t>
            </a:r>
            <a:r>
              <a:rPr lang="en"/>
              <a:t> turns a robot toward right with the syntax as follows:</a:t>
            </a:r>
          </a:p>
          <a:p>
            <a:pPr lvl="0">
              <a:spcBef>
                <a:spcPts val="0"/>
              </a:spcBef>
              <a:buNone/>
            </a:pPr>
            <a:r>
              <a:rPr lang="en" sz="1200">
                <a:latin typeface="Courier New"/>
                <a:ea typeface="Courier New"/>
                <a:cs typeface="Courier New"/>
                <a:sym typeface="Courier New"/>
              </a:rPr>
              <a:t>robot.turnRight(angle, radius, trackwidth);</a:t>
            </a:r>
          </a:p>
          <a:p>
            <a:pPr lvl="0">
              <a:spcBef>
                <a:spcPts val="0"/>
              </a:spcBef>
              <a:buNone/>
            </a:pPr>
            <a:r>
              <a:rPr lang="en"/>
              <a:t>The amount turned by the robot is specified in the argument angle in degrees. The second argument is the radius of the two wheels. The third argument is the track width.  The radius and track width need be in the same units.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Sample Turning Program</a:t>
            </a:r>
          </a:p>
        </p:txBody>
      </p:sp>
      <p:sp>
        <p:nvSpPr>
          <p:cNvPr id="239" name="Shape 23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spcAft>
                <a:spcPts val="0"/>
              </a:spcAft>
              <a:buNone/>
            </a:pPr>
            <a:r>
              <a:rPr lang="en" sz="1200">
                <a:latin typeface="Courier New"/>
                <a:ea typeface="Courier New"/>
                <a:cs typeface="Courier New"/>
                <a:sym typeface="Courier New"/>
              </a:rPr>
              <a:t>#include &lt;linkbot.h&gt;</a:t>
            </a:r>
          </a:p>
          <a:p>
            <a:pPr lvl="0" rtl="0">
              <a:spcBef>
                <a:spcPts val="0"/>
              </a:spcBef>
              <a:spcAft>
                <a:spcPts val="0"/>
              </a:spcAft>
              <a:buNone/>
            </a:pPr>
            <a:r>
              <a:rPr lang="en" sz="1200">
                <a:latin typeface="Courier New"/>
                <a:ea typeface="Courier New"/>
                <a:cs typeface="Courier New"/>
                <a:sym typeface="Courier New"/>
              </a:rPr>
              <a:t>CLinkbotI robot;</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double radius = 1.75; // radius of 1.75 inches</a:t>
            </a:r>
          </a:p>
          <a:p>
            <a:pPr lvl="0" rtl="0">
              <a:spcBef>
                <a:spcPts val="0"/>
              </a:spcBef>
              <a:spcAft>
                <a:spcPts val="0"/>
              </a:spcAft>
              <a:buNone/>
            </a:pPr>
            <a:r>
              <a:rPr lang="en" sz="1200">
                <a:latin typeface="Courier New"/>
                <a:ea typeface="Courier New"/>
                <a:cs typeface="Courier New"/>
                <a:sym typeface="Courier New"/>
              </a:rPr>
              <a:t>double trackwidth = 3.69; // the track width, the distance between two wheels</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robot.driveDistance(5, radius);</a:t>
            </a:r>
          </a:p>
          <a:p>
            <a:pPr lvl="0">
              <a:spcBef>
                <a:spcPts val="0"/>
              </a:spcBef>
              <a:spcAft>
                <a:spcPts val="0"/>
              </a:spcAft>
              <a:buNone/>
            </a:pPr>
            <a:r>
              <a:rPr lang="en" sz="1200">
                <a:latin typeface="Courier New"/>
                <a:ea typeface="Courier New"/>
                <a:cs typeface="Courier New"/>
                <a:sym typeface="Courier New"/>
              </a:rPr>
              <a:t>robot.turnRight(90, radius, trackwidth); // turn right 90 degrees</a:t>
            </a:r>
          </a:p>
          <a:p>
            <a:pPr lvl="0">
              <a:spcBef>
                <a:spcPts val="0"/>
              </a:spcBef>
              <a:spcAft>
                <a:spcPts val="0"/>
              </a:spcAft>
              <a:buNone/>
            </a:pPr>
            <a:r>
              <a:rPr lang="en" sz="1200">
                <a:latin typeface="Courier New"/>
                <a:ea typeface="Courier New"/>
                <a:cs typeface="Courier New"/>
                <a:sym typeface="Courier New"/>
              </a:rPr>
              <a:t>robot.driveAngle(360);</a:t>
            </a:r>
          </a:p>
          <a:p>
            <a:pPr lvl="0">
              <a:spcBef>
                <a:spcPts val="0"/>
              </a:spcBef>
              <a:spcAft>
                <a:spcPts val="0"/>
              </a:spcAft>
              <a:buNone/>
            </a:pPr>
            <a:r>
              <a:rPr lang="en" sz="1200">
                <a:latin typeface="Courier New"/>
                <a:ea typeface="Courier New"/>
                <a:cs typeface="Courier New"/>
                <a:sym typeface="Courier New"/>
              </a:rPr>
              <a:t>robot.turnLeft(180, radius, trackwidth); // turn left 180 degrees</a:t>
            </a:r>
          </a:p>
          <a:p>
            <a:pPr lvl="0">
              <a:spcBef>
                <a:spcPts val="0"/>
              </a:spcBef>
              <a:spcAft>
                <a:spcPts val="0"/>
              </a:spcAft>
              <a:buNone/>
            </a:pPr>
            <a:r>
              <a:rPr lang="en" sz="1200">
                <a:latin typeface="Courier New"/>
                <a:ea typeface="Courier New"/>
                <a:cs typeface="Courier New"/>
                <a:sym typeface="Courier New"/>
              </a:rPr>
              <a:t>robot.driveAngle(360);</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Types of Linkbots</a:t>
            </a:r>
          </a:p>
        </p:txBody>
      </p:sp>
      <p:sp>
        <p:nvSpPr>
          <p:cNvPr id="77" name="Shape 7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There are two types of </a:t>
            </a:r>
            <a:r>
              <a:rPr lang="en"/>
              <a:t>linkbot</a:t>
            </a:r>
            <a:r>
              <a:rPr lang="en"/>
              <a:t>s you will be using: Linkbot-Is and Linkbot-Ls</a:t>
            </a:r>
          </a:p>
          <a:p>
            <a:pPr lvl="0">
              <a:spcBef>
                <a:spcPts val="0"/>
              </a:spcBef>
              <a:buNone/>
            </a:pPr>
            <a:r>
              <a:rPr lang="en"/>
              <a:t>A Linkbot-I is a </a:t>
            </a:r>
            <a:r>
              <a:rPr lang="en"/>
              <a:t>linkbot</a:t>
            </a:r>
            <a:r>
              <a:rPr lang="en"/>
              <a:t> with movable joints on opposite sides, so that when you put your hands on them, it looks like an I.</a:t>
            </a:r>
          </a:p>
          <a:p>
            <a:pPr lvl="0">
              <a:spcBef>
                <a:spcPts val="0"/>
              </a:spcBef>
              <a:buNone/>
            </a:pPr>
            <a:r>
              <a:rPr lang="en"/>
              <a:t>A Linkbot-L is a </a:t>
            </a:r>
            <a:r>
              <a:rPr lang="en"/>
              <a:t>linkbot</a:t>
            </a:r>
            <a:r>
              <a:rPr lang="en"/>
              <a:t> with movable joints on adjacent sides, so that when you put your hands on them, it looks like an 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Changing the LED Color</a:t>
            </a:r>
          </a:p>
        </p:txBody>
      </p:sp>
      <p:sp>
        <p:nvSpPr>
          <p:cNvPr id="245" name="Shape 24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Changing the LED color of a </a:t>
            </a:r>
            <a:r>
              <a:rPr lang="en"/>
              <a:t>linkbot</a:t>
            </a:r>
            <a:r>
              <a:rPr lang="en"/>
              <a:t> is very simple.  All you need to do is write:</a:t>
            </a:r>
          </a:p>
          <a:p>
            <a:pPr lvl="0">
              <a:spcBef>
                <a:spcPts val="0"/>
              </a:spcBef>
              <a:buNone/>
            </a:pPr>
            <a:r>
              <a:rPr lang="en" sz="1200">
                <a:latin typeface="Courier New"/>
                <a:ea typeface="Courier New"/>
                <a:cs typeface="Courier New"/>
                <a:sym typeface="Courier New"/>
              </a:rPr>
              <a:t>robot.setLEDColor("color");</a:t>
            </a:r>
          </a:p>
          <a:p>
            <a:pPr lvl="0">
              <a:spcBef>
                <a:spcPts val="0"/>
              </a:spcBef>
              <a:buNone/>
            </a:pPr>
            <a:r>
              <a:rPr lang="en"/>
              <a:t>Notice the double quote characters (</a:t>
            </a:r>
            <a:r>
              <a:rPr lang="en"/>
              <a:t>"</a:t>
            </a:r>
            <a:r>
              <a:rPr lang="en"/>
              <a:t>) around the color.  They are </a:t>
            </a:r>
            <a:r>
              <a:rPr lang="en"/>
              <a:t>necessary</a:t>
            </a:r>
            <a:r>
              <a:rPr lang="en"/>
              <a:t>.  The color changes to the specified color.  As an example, to change the color to red, you would write:</a:t>
            </a:r>
          </a:p>
          <a:p>
            <a:pPr lvl="0">
              <a:spcBef>
                <a:spcPts val="0"/>
              </a:spcBef>
              <a:buNone/>
            </a:pPr>
            <a:r>
              <a:rPr lang="en" sz="1200">
                <a:latin typeface="Courier New"/>
                <a:ea typeface="Courier New"/>
                <a:cs typeface="Courier New"/>
                <a:sym typeface="Courier New"/>
              </a:rPr>
              <a:t>robot.setLEDColor("red");</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Adding Interactivity into Linkbot Programs</a:t>
            </a:r>
          </a:p>
        </p:txBody>
      </p:sp>
      <p:sp>
        <p:nvSpPr>
          <p:cNvPr id="251" name="Shape 25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You can make your programs interactive by getting input from the user, such as the distance to drive or angle to turn by using the input and output </a:t>
            </a:r>
            <a:r>
              <a:rPr lang="en"/>
              <a:t>functions</a:t>
            </a:r>
            <a:r>
              <a:rPr lang="en"/>
              <a:t> </a:t>
            </a:r>
            <a:r>
              <a:rPr lang="en" sz="1200">
                <a:latin typeface="Courier New"/>
                <a:ea typeface="Courier New"/>
                <a:cs typeface="Courier New"/>
                <a:sym typeface="Courier New"/>
              </a:rPr>
              <a:t>scanf()</a:t>
            </a:r>
            <a:r>
              <a:rPr lang="en"/>
              <a:t> and </a:t>
            </a:r>
            <a:r>
              <a:rPr lang="en" sz="1200">
                <a:latin typeface="Courier New"/>
                <a:ea typeface="Courier New"/>
                <a:cs typeface="Courier New"/>
                <a:sym typeface="Courier New"/>
              </a:rPr>
              <a:t>printf()</a:t>
            </a:r>
            <a:r>
              <a:rPr lang="en"/>
              <a:t>.</a:t>
            </a:r>
          </a:p>
          <a:p>
            <a:pPr lvl="0">
              <a:spcBef>
                <a:spcPts val="0"/>
              </a:spcBef>
              <a:buNone/>
            </a:pPr>
            <a:r>
              <a:rPr lang="en"/>
              <a:t>If you </a:t>
            </a:r>
            <a:r>
              <a:rPr lang="en"/>
              <a:t>have not seen the first presentation and have never heard of </a:t>
            </a:r>
            <a:r>
              <a:rPr lang="en" sz="1200">
                <a:latin typeface="Courier New"/>
                <a:ea typeface="Courier New"/>
                <a:cs typeface="Courier New"/>
                <a:sym typeface="Courier New"/>
              </a:rPr>
              <a:t>scanf()</a:t>
            </a:r>
            <a:r>
              <a:rPr lang="en"/>
              <a:t> or </a:t>
            </a:r>
            <a:r>
              <a:rPr lang="en" sz="1200">
                <a:latin typeface="Courier New"/>
                <a:ea typeface="Courier New"/>
                <a:cs typeface="Courier New"/>
                <a:sym typeface="Courier New"/>
              </a:rPr>
              <a:t>printf()</a:t>
            </a:r>
            <a:r>
              <a:rPr lang="en"/>
              <a:t>, go to that presentation </a:t>
            </a:r>
            <a:r>
              <a:rPr lang="en" u="sng">
                <a:solidFill>
                  <a:schemeClr val="hlink"/>
                </a:solidFill>
                <a:hlinkClick r:id="rId3"/>
              </a:rPr>
              <a:t>here</a:t>
            </a:r>
            <a:r>
              <a:rPr lang="en"/>
              <a:t> and learn about it before continuing.</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Example Interactive Program</a:t>
            </a:r>
          </a:p>
        </p:txBody>
      </p:sp>
      <p:sp>
        <p:nvSpPr>
          <p:cNvPr id="257" name="Shape 257"/>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0"/>
              </a:spcAft>
              <a:buNone/>
            </a:pPr>
            <a:r>
              <a:rPr lang="en" sz="1200">
                <a:latin typeface="Courier New"/>
                <a:ea typeface="Courier New"/>
                <a:cs typeface="Courier New"/>
                <a:sym typeface="Courier New"/>
              </a:rPr>
              <a:t>#include &lt;linkbot.h&gt;</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CLinkbotI robot;</a:t>
            </a:r>
          </a:p>
          <a:p>
            <a:pPr indent="0" lvl="0" marL="0" marR="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double distance, angle;   // declare variables distance to drive and angle to turn</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double radius = 1.75;     // radius of the wheels in inches</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double trackwidth = 3.69; // track width in inches</a:t>
            </a:r>
          </a:p>
          <a:p>
            <a:pPr indent="0" lvl="0" marL="0" marR="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printf("Enter the distance to drive and angle to turn\n"); </a:t>
            </a: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scanf("%lf%lf", &amp;distance, &amp;angle);  // User inputs distance in inches and angle</a:t>
            </a:r>
          </a:p>
          <a:p>
            <a:pPr indent="0" lvl="0" marL="0" marR="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robot.driveDistance(distance, radius);</a:t>
            </a:r>
          </a:p>
          <a:p>
            <a:pPr indent="0" lvl="0" marL="0" marR="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15000"/>
              </a:lnSpc>
              <a:spcBef>
                <a:spcPts val="0"/>
              </a:spcBef>
              <a:spcAft>
                <a:spcPts val="0"/>
              </a:spcAft>
              <a:buNone/>
            </a:pPr>
            <a:r>
              <a:rPr lang="en" sz="1200">
                <a:latin typeface="Courier New"/>
                <a:ea typeface="Courier New"/>
                <a:cs typeface="Courier New"/>
                <a:sym typeface="Courier New"/>
              </a:rPr>
              <a:t>robot.turnRight(angle, radius, trackwidth);</a:t>
            </a:r>
          </a:p>
          <a:p>
            <a:pPr indent="0" lvl="0" marL="0" marR="0" rtl="0" algn="l">
              <a:lnSpc>
                <a:spcPct val="115000"/>
              </a:lnSpc>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More Information</a:t>
            </a:r>
          </a:p>
        </p:txBody>
      </p:sp>
      <p:sp>
        <p:nvSpPr>
          <p:cNvPr id="263" name="Shape 26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For more information you can look online at </a:t>
            </a:r>
            <a:r>
              <a:rPr lang="en" u="sng">
                <a:solidFill>
                  <a:schemeClr val="hlink"/>
                </a:solidFill>
                <a:hlinkClick r:id="rId3"/>
              </a:rPr>
              <a:t>drive.google.com/file/d/0BzUQxmg82CwkWW11NXU5cGtJVXc/view</a:t>
            </a:r>
            <a:r>
              <a:rPr lang="en"/>
              <a:t>. </a:t>
            </a:r>
          </a:p>
          <a:p>
            <a:pPr lvl="0">
              <a:spcBef>
                <a:spcPts val="0"/>
              </a:spcBef>
              <a:buNone/>
            </a:pPr>
            <a:r>
              <a:rPr lang="en"/>
              <a:t>You also can </a:t>
            </a:r>
            <a:r>
              <a:rPr lang="en" u="sng">
                <a:solidFill>
                  <a:schemeClr val="hlink"/>
                </a:solidFill>
                <a:hlinkClick r:id="rId4"/>
              </a:rPr>
              <a:t>email</a:t>
            </a:r>
            <a:r>
              <a:rPr lang="en"/>
              <a:t> or talk to Simon. v</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sz="3000">
                <a:latin typeface="Exo 2"/>
                <a:ea typeface="Exo 2"/>
                <a:cs typeface="Exo 2"/>
                <a:sym typeface="Exo 2"/>
              </a:rPr>
              <a:t>The features of a Linkbot</a:t>
            </a:r>
          </a:p>
        </p:txBody>
      </p:sp>
      <p:grpSp>
        <p:nvGrpSpPr>
          <p:cNvPr id="83" name="Shape 83"/>
          <p:cNvGrpSpPr/>
          <p:nvPr/>
        </p:nvGrpSpPr>
        <p:grpSpPr>
          <a:xfrm>
            <a:off x="2388475" y="917675"/>
            <a:ext cx="4367049" cy="4225599"/>
            <a:chOff x="2033902" y="274170"/>
            <a:chExt cx="5076193" cy="4869324"/>
          </a:xfrm>
        </p:grpSpPr>
        <p:pic>
          <p:nvPicPr>
            <p:cNvPr descr="linkbot-features.jpg" id="84" name="Shape 84"/>
            <p:cNvPicPr preferRelativeResize="0"/>
            <p:nvPr/>
          </p:nvPicPr>
          <p:blipFill rotWithShape="1">
            <a:blip r:embed="rId3">
              <a:alphaModFix/>
            </a:blip>
            <a:srcRect b="0" l="23292" r="23552" t="5329"/>
            <a:stretch/>
          </p:blipFill>
          <p:spPr>
            <a:xfrm>
              <a:off x="2033902" y="274170"/>
              <a:ext cx="5076193" cy="4869324"/>
            </a:xfrm>
            <a:prstGeom prst="rect">
              <a:avLst/>
            </a:prstGeom>
            <a:noFill/>
            <a:ln>
              <a:noFill/>
            </a:ln>
          </p:spPr>
        </p:pic>
        <p:sp>
          <p:nvSpPr>
            <p:cNvPr id="85" name="Shape 85"/>
            <p:cNvSpPr/>
            <p:nvPr/>
          </p:nvSpPr>
          <p:spPr>
            <a:xfrm>
              <a:off x="5710250" y="1726050"/>
              <a:ext cx="1399800" cy="566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5606900" y="3115550"/>
              <a:ext cx="1399800" cy="566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2435800" y="3115550"/>
              <a:ext cx="940200" cy="566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Battery of a Linkbot</a:t>
            </a:r>
          </a:p>
        </p:txBody>
      </p:sp>
      <p:sp>
        <p:nvSpPr>
          <p:cNvPr id="93" name="Shape 9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It is powered by an internal, rechargeable lithium-ion battery that can drive motors for over 3 hours with typical use. Charging is done through the USB port with a cable and takes about 4 hours when connected to a computer. But, if it is plugged into a cell phone charger, the charging time drops to less than 2 hours. You can use the Linkbot while it is plugged in for continual operation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Additional Features Explained</a:t>
            </a:r>
          </a:p>
        </p:txBody>
      </p:sp>
      <p:sp>
        <p:nvSpPr>
          <p:cNvPr id="99" name="Shape 9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A multi-color LED can be used to personalize a Linkbot by selecting from a wide spectrum of colors. </a:t>
            </a:r>
          </a:p>
          <a:p>
            <a:pPr lvl="0">
              <a:spcBef>
                <a:spcPts val="0"/>
              </a:spcBef>
              <a:buNone/>
            </a:pPr>
            <a:r>
              <a:rPr lang="en"/>
              <a:t>It also has a buzzer built-in to play a tune. </a:t>
            </a:r>
          </a:p>
          <a:p>
            <a:pPr lvl="0">
              <a:spcBef>
                <a:spcPts val="0"/>
              </a:spcBef>
              <a:buNone/>
            </a:pPr>
            <a:r>
              <a:rPr lang="en"/>
              <a:t>The Linkbot also has a 3-axis accelerometer to detect free-falls, bumps, and tilted angles. </a:t>
            </a:r>
          </a:p>
          <a:p>
            <a:pPr lvl="0">
              <a:spcBef>
                <a:spcPts val="0"/>
              </a:spcBef>
              <a:buNone/>
            </a:pPr>
            <a:r>
              <a:rPr lang="en"/>
              <a:t>Each Linkbot has three buttons for user interface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Motors</a:t>
            </a:r>
          </a:p>
        </p:txBody>
      </p:sp>
      <p:sp>
        <p:nvSpPr>
          <p:cNvPr id="105" name="Shape 10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 Each motor has absolute encoding for precise control and measurement of speeds and angles accurate to ± 0.5 degree.</a:t>
            </a:r>
          </a:p>
          <a:p>
            <a:pPr lvl="0">
              <a:spcBef>
                <a:spcPts val="0"/>
              </a:spcBef>
              <a:buNone/>
            </a:pPr>
            <a:r>
              <a:rPr lang="en"/>
              <a:t>By default, the maximum joint speed is 200 degrees per second for constant velocity control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Connecting </a:t>
            </a:r>
            <a:r>
              <a:rPr lang="en"/>
              <a:t>Accessories</a:t>
            </a:r>
            <a:r>
              <a:rPr lang="en"/>
              <a:t> to Linkbots</a:t>
            </a:r>
          </a:p>
        </p:txBody>
      </p:sp>
      <p:sp>
        <p:nvSpPr>
          <p:cNvPr id="111" name="Shape 11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Pay attention people!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Connecting Linkbots to Each Other</a:t>
            </a:r>
          </a:p>
        </p:txBody>
      </p:sp>
      <p:sp>
        <p:nvSpPr>
          <p:cNvPr id="117" name="Shape 11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Linkbot is expandable with SnapConnectors, which allow modules to be snapped together without needing tools. This allows the user to quickly try out new robot creations. The robot is made out of durable polycarbonate plastic.</a:t>
            </a:r>
          </a:p>
          <a:p>
            <a:pPr lvl="0">
              <a:spcBef>
                <a:spcPts val="0"/>
              </a:spcBef>
              <a:buNone/>
            </a:pPr>
            <a:r>
              <a:rPr lang="en"/>
              <a:t>A wide variety of accessories in CAD files are available for Linkbots. You can make accessories on their own using a 3D printer. These CAD files are customizable and can be printed using a 3D printer or laser cut</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