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0301"/>
            <a:ext cx="9144000" cy="177165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71950"/>
            <a:ext cx="9144000" cy="85725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8666" y="1998133"/>
            <a:ext cx="9745133" cy="41788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950" y="228600"/>
            <a:ext cx="538609" cy="3124200"/>
          </a:xfrm>
          <a:prstGeom prst="rect">
            <a:avLst/>
          </a:prstGeom>
          <a:noFill/>
        </p:spPr>
        <p:txBody>
          <a:bodyPr vert="eaVert" wrap="square" rtlCol="0">
            <a:normAutofit fontScale="92500" lnSpcReduction="20000"/>
          </a:bodyPr>
          <a:lstStyle/>
          <a:p>
            <a:r>
              <a:rPr lang="zh-CN" altLang="en-US" sz="2400" dirty="0" smtClean="0">
                <a:solidFill>
                  <a:schemeClr val="tx1">
                    <a:alpha val="26000"/>
                  </a:schemeClr>
                </a:solidFill>
              </a:rPr>
              <a:t>章节</a:t>
            </a:r>
            <a:r>
              <a:rPr lang="zh-CN" altLang="en-US" sz="2800" dirty="0" smtClean="0">
                <a:solidFill>
                  <a:schemeClr val="tx1">
                    <a:alpha val="26000"/>
                  </a:schemeClr>
                </a:solidFill>
              </a:rPr>
              <a:t>过渡</a:t>
            </a:r>
            <a:r>
              <a:rPr lang="zh-CN" altLang="en-US" sz="2400" dirty="0" smtClean="0">
                <a:solidFill>
                  <a:schemeClr val="tx1">
                    <a:alpha val="26000"/>
                  </a:schemeClr>
                </a:solidFill>
              </a:rPr>
              <a:t>页</a:t>
            </a:r>
            <a:endParaRPr lang="zh-CN" altLang="en-US" sz="2400" dirty="0">
              <a:solidFill>
                <a:schemeClr val="tx1">
                  <a:alpha val="26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0648" y="1714499"/>
            <a:ext cx="1828802" cy="1828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905250"/>
            <a:ext cx="10515600" cy="1576386"/>
          </a:xfrm>
        </p:spPr>
        <p:txBody>
          <a:bodyPr wrap="square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481637"/>
            <a:ext cx="10515600" cy="71596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639622"/>
            <a:ext cx="9906000" cy="22719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7800" y="4088073"/>
            <a:ext cx="9906000" cy="22719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4150" y="1885950"/>
            <a:ext cx="6724650" cy="3124200"/>
          </a:xfrm>
          <a:prstGeom prst="rect">
            <a:avLst/>
          </a:prstGeom>
          <a:solidFill>
            <a:schemeClr val="accent1"/>
          </a:solidFill>
          <a:ln w="101600" cap="flat" cmpd="thickThin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rtlCol="0" anchor="ctr">
            <a:normAutofit/>
          </a:bodyPr>
          <a:lstStyle/>
          <a:p>
            <a:pPr algn="ctr"/>
            <a:endParaRPr lang="zh-CN" altLang="en-US" sz="96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24150" y="1885950"/>
            <a:ext cx="6724650" cy="3124199"/>
          </a:xfrm>
        </p:spPr>
        <p:txBody>
          <a:bodyPr>
            <a:normAutofit/>
          </a:bodyPr>
          <a:lstStyle>
            <a:lvl1pPr algn="ctr">
              <a:defRPr sz="9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35066" y="365125"/>
            <a:ext cx="171873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673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7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38300"/>
            <a:ext cx="10515600" cy="453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63" name="标题 1526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计算机控制系统</a:t>
            </a:r>
            <a:br>
              <a:rPr lang="zh-CN" altLang="en-US" smtClean="0"/>
            </a:br>
            <a:r>
              <a:rPr lang="zh-CN" altLang="en-US" smtClean="0"/>
              <a:t>与接口技术</a:t>
            </a:r>
            <a:endParaRPr lang="zh-CN" altLang="en-US" smtClean="0"/>
          </a:p>
        </p:txBody>
      </p:sp>
      <p:sp>
        <p:nvSpPr>
          <p:cNvPr id="576" name="副标题 57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mtClean="0"/>
              <a:t>课程项目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972608"/>
          </a:xfrm>
        </p:spPr>
        <p:txBody>
          <a:bodyPr/>
          <a:p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编写</a:t>
            </a:r>
            <a:r>
              <a:rPr lang="en-US" altLang="zh-CN"/>
              <a:t>Arduino/</a:t>
            </a:r>
            <a:r>
              <a:rPr lang="zh-CN" altLang="en-US"/>
              <a:t>单片机程序，实现以下功能：</a:t>
            </a:r>
            <a:endParaRPr lang="zh-CN" altLang="en-US"/>
          </a:p>
          <a:p>
            <a:pPr lvl="1"/>
            <a:r>
              <a:rPr lang="zh-CN" altLang="en-US"/>
              <a:t>任务调度</a:t>
            </a:r>
            <a:endParaRPr lang="zh-CN" altLang="en-US"/>
          </a:p>
          <a:p>
            <a:pPr lvl="1"/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：产生方波脉冲信号或者正弦波信号</a:t>
            </a:r>
            <a:endParaRPr lang="zh-CN" altLang="en-US"/>
          </a:p>
          <a:p>
            <a:pPr lvl="1"/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：检测产生的信号数据</a:t>
            </a:r>
            <a:r>
              <a:rPr lang="zh-CN" altLang="en-US"/>
              <a:t>，反馈给上位机</a:t>
            </a:r>
            <a:r>
              <a:rPr lang="en-US" altLang="zh-CN"/>
              <a:t>PC</a:t>
            </a:r>
            <a:endParaRPr lang="en-US" altLang="zh-CN"/>
          </a:p>
          <a:p>
            <a:pPr lvl="1"/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：在上位机上绘制波形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70550" y="1857375"/>
            <a:ext cx="2501265" cy="1696720"/>
          </a:xfrm>
          <a:prstGeom prst="roundRect">
            <a:avLst/>
          </a:prstGeom>
          <a:noFill/>
          <a:ln w="63500" cap="flat" cmpd="sng">
            <a:solidFill>
              <a:schemeClr val="accent1"/>
            </a:solidFill>
            <a:miter lim="800000"/>
          </a:ln>
        </p:spPr>
        <p:txBody>
          <a:bodyPr anchor="ctr"/>
          <a:p>
            <a:pPr algn="ctr"/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ail" charset="0"/>
              </a:rPr>
              <a:t>Arduino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ail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3730" y="1857375"/>
            <a:ext cx="2501265" cy="1696720"/>
          </a:xfrm>
          <a:prstGeom prst="roundRect">
            <a:avLst/>
          </a:prstGeom>
          <a:noFill/>
          <a:ln w="63500" cap="flat" cmpd="sng">
            <a:solidFill>
              <a:schemeClr val="accent1"/>
            </a:solidFill>
            <a:miter lim="800000"/>
          </a:ln>
        </p:spPr>
        <p:txBody>
          <a:bodyPr anchor="ctr"/>
          <a:p>
            <a:pPr algn="ctr"/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ail" charset="0"/>
              </a:rPr>
              <a:t>PC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ail" charset="0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4404995" y="2386330"/>
            <a:ext cx="1265555" cy="640080"/>
          </a:xfrm>
          <a:prstGeom prst="leftRightArrow">
            <a:avLst/>
          </a:prstGeom>
          <a:noFill/>
          <a:ln w="63500" cap="flat" cmpd="sng">
            <a:solidFill>
              <a:schemeClr val="accent1"/>
            </a:solidFill>
            <a:miter lim="800000"/>
          </a:ln>
        </p:spPr>
        <p:txBody>
          <a:bodyPr anchor="ctr"/>
          <a:p>
            <a:pPr algn="ctr"/>
            <a:endParaRPr lang="zh-CN" altLang="en-US">
              <a:solidFill>
                <a:schemeClr val="tx1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9526270" y="2497455"/>
            <a:ext cx="1057275" cy="565785"/>
          </a:xfrm>
          <a:prstGeom prst="snip2DiagRect">
            <a:avLst/>
          </a:prstGeom>
          <a:noFill/>
          <a:ln w="63500" cap="flat" cmpd="sng">
            <a:solidFill>
              <a:schemeClr val="accent1"/>
            </a:solidFill>
            <a:miter lim="800000"/>
          </a:ln>
        </p:spPr>
        <p:txBody>
          <a:bodyPr anchor="ctr"/>
          <a:p>
            <a:pPr algn="ctr"/>
            <a:r>
              <a:rPr lang="zh-CN" altLang="en-US">
                <a:solidFill>
                  <a:schemeClr val="tx1"/>
                </a:solidFill>
                <a:latin typeface="Arail" charset="0"/>
                <a:ea typeface="Arail" charset="0"/>
                <a:cs typeface="Arail" charset="0"/>
              </a:rPr>
              <a:t>对接板</a:t>
            </a:r>
            <a:endParaRPr lang="zh-CN" altLang="en-US">
              <a:solidFill>
                <a:schemeClr val="tx1"/>
              </a:solidFill>
              <a:latin typeface="Arail" charset="0"/>
              <a:ea typeface="Arail" charset="0"/>
              <a:cs typeface="Arail" charset="0"/>
            </a:endParaRPr>
          </a:p>
        </p:txBody>
      </p:sp>
      <p:cxnSp>
        <p:nvCxnSpPr>
          <p:cNvPr id="14" name="肘形连接符 13"/>
          <p:cNvCxnSpPr>
            <a:stCxn id="4" idx="0"/>
            <a:endCxn id="13" idx="3"/>
          </p:cNvCxnSpPr>
          <p:nvPr/>
        </p:nvCxnSpPr>
        <p:spPr>
          <a:xfrm rot="16200000" flipH="1">
            <a:off x="8168005" y="610870"/>
            <a:ext cx="640080" cy="3133725"/>
          </a:xfrm>
          <a:prstGeom prst="bentConnector3">
            <a:avLst>
              <a:gd name="adj1" fmla="val -37252"/>
            </a:avLst>
          </a:prstGeom>
          <a:ln w="254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3" idx="1"/>
            <a:endCxn id="4" idx="2"/>
          </p:cNvCxnSpPr>
          <p:nvPr/>
        </p:nvCxnSpPr>
        <p:spPr>
          <a:xfrm rot="5400000">
            <a:off x="8242935" y="1741170"/>
            <a:ext cx="490855" cy="3133725"/>
          </a:xfrm>
          <a:prstGeom prst="bentConnector3">
            <a:avLst>
              <a:gd name="adj1" fmla="val 148512"/>
            </a:avLst>
          </a:prstGeom>
          <a:ln w="254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在单片机系统上</a:t>
            </a:r>
            <a:r>
              <a:rPr lang="zh-CN" altLang="en-US"/>
              <a:t>实现简单的任务调度和管理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PC</a:t>
            </a:r>
            <a:r>
              <a:rPr lang="zh-CN" altLang="en-US"/>
              <a:t>上实现良好的人机界面</a:t>
            </a:r>
            <a:endParaRPr lang="zh-CN" altLang="en-US"/>
          </a:p>
          <a:p>
            <a:r>
              <a:rPr lang="zh-CN" altLang="en-US"/>
              <a:t>提供全部的代码和实验配置</a:t>
            </a:r>
            <a:endParaRPr lang="zh-CN" altLang="en-US"/>
          </a:p>
          <a:p>
            <a:r>
              <a:rPr lang="zh-CN" altLang="en-US"/>
              <a:t>提供系统运行的截图和照片</a:t>
            </a:r>
            <a:endParaRPr lang="zh-CN" altLang="en-US"/>
          </a:p>
          <a:p>
            <a:r>
              <a:rPr lang="zh-CN" altLang="en-US"/>
              <a:t>设计报告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作业上交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全部压缩称成一个文档</a:t>
            </a:r>
            <a:r>
              <a:rPr lang="en-US" altLang="zh-CN"/>
              <a:t>(</a:t>
            </a:r>
            <a:r>
              <a:rPr lang="zh-CN" altLang="en-US"/>
              <a:t>建议</a:t>
            </a:r>
            <a:r>
              <a:rPr lang="en-US" altLang="zh-CN"/>
              <a:t>7z</a:t>
            </a:r>
            <a:r>
              <a:rPr lang="en-US" altLang="zh-CN"/>
              <a:t>)</a:t>
            </a:r>
            <a:r>
              <a:rPr lang="zh-CN" altLang="en-US"/>
              <a:t>发送到以下邮箱：</a:t>
            </a:r>
            <a:endParaRPr lang="zh-CN" altLang="en-US"/>
          </a:p>
          <a:p>
            <a:pPr lvl="1"/>
            <a:r>
              <a:rPr lang="en-US" altLang="zh-CN"/>
              <a:t>lxm@lxm.name</a:t>
            </a:r>
            <a:endParaRPr lang="en-US" altLang="zh-CN"/>
          </a:p>
          <a:p>
            <a:r>
              <a:rPr lang="zh-CN" altLang="en-US"/>
              <a:t>截止日期：</a:t>
            </a:r>
            <a:endParaRPr lang="zh-CN" altLang="en-US"/>
          </a:p>
          <a:p>
            <a:pPr lvl="1"/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日（第</a:t>
            </a:r>
            <a:r>
              <a:rPr lang="en-US" altLang="zh-CN"/>
              <a:t>17</a:t>
            </a:r>
            <a:r>
              <a:rPr lang="zh-CN" altLang="en-US"/>
              <a:t>周）</a:t>
            </a:r>
            <a:endParaRPr lang="zh-CN" altLang="en-US"/>
          </a:p>
          <a:p>
            <a:pPr lvl="0"/>
            <a:r>
              <a:rPr lang="zh-CN" altLang="en-US"/>
              <a:t>可以分组进行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a"/>
  <p:tag name="KSO_WM_UNIT_INDEX" val="1"/>
  <p:tag name="KSO_WM_UNIT_ID" val="custom16050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2"/>
  <p:tag name="KSO_WM_UNIT_TYPE" val="b"/>
  <p:tag name="KSO_WM_UNIT_INDEX" val="1"/>
  <p:tag name="KSO_WM_UNIT_ID" val="custom160502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502"/>
  <p:tag name="KSO_WM_TAG_VERSION" val="1.0"/>
  <p:tag name="KSO_WM_SLIDE_ID" val="custom1605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3、25、26、27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5A7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 cap="flat" cmpd="sng">
          <a:solidFill>
            <a:schemeClr val="accent1"/>
          </a:solidFill>
          <a:miter lim="800000"/>
        </a:ln>
      </a:spPr>
      <a:bodyPr anchor="ctr"/>
      <a:lstStyle>
        <a:defPPr algn="ctr">
          <a:defRPr>
            <a:solidFill>
              <a:schemeClr val="tx1"/>
            </a:solidFill>
            <a:latin typeface="Arail" charset="0"/>
            <a:ea typeface="Arail" charset="0"/>
            <a:cs typeface="Arai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演示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Arail</vt:lpstr>
      <vt:lpstr>黑体</vt:lpstr>
      <vt:lpstr>ESRI AMFM Electric</vt:lpstr>
      <vt:lpstr>Office 主题</vt:lpstr>
      <vt:lpstr>计算机控制系统与接口技术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</dc:creator>
  <cp:lastModifiedBy>lxm</cp:lastModifiedBy>
  <cp:revision>4</cp:revision>
  <dcterms:created xsi:type="dcterms:W3CDTF">2016-12-06T04:25:12Z</dcterms:created>
  <dcterms:modified xsi:type="dcterms:W3CDTF">2016-12-06T04:47:56Z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